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4660"/>
  </p:normalViewPr>
  <p:slideViewPr>
    <p:cSldViewPr snapToGrid="0">
      <p:cViewPr>
        <p:scale>
          <a:sx n="89" d="100"/>
          <a:sy n="89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B9C3-F445-CBBE-91DC-FC75902A9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35BB4-D8D1-EF9C-BF6E-C7CD15C2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C992-D41D-461D-4051-881AA67A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F2B7-F764-E3AE-4E8C-B81AF36A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4117-5AA0-E861-4584-22627FB3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F13B-7A3D-1837-0BBC-5BE613EC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B3623-9A80-A010-EC21-4446D6999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52DA-DC60-FA43-E402-CB7096E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FEB2-0871-B76D-798E-E20EBB5F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0969-CC42-BDBD-A0C5-D94B520C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C47EF-BDE8-291F-3839-9A90D5254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6A02-8E2E-D813-9510-22CE44B9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359B-94F2-A7F9-F82F-0AF9DD83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0E74F-DD61-6C62-52F2-48F491B1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480E-D1D8-4C0F-B0E9-92826FE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08B9-1355-FA51-B5EE-17AE854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998D-CC68-3C52-C47D-7887CAD0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1E59-4BFD-FA25-6F81-40BA68A9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E953-A380-5315-A6CF-1F6CEC92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7681-837C-9CE9-6C25-AB2900C2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7691-2639-272C-239D-3B2182D9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ADF7B-192D-F6E5-A50D-493DFD6C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F4AB-2ECC-5EBC-FC44-FF62F350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94F0-ED00-2EFC-479B-A4DE5B88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3EFC-D556-EEFB-8C0C-AF4C2CD9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56E-5712-49CA-CEA3-AD9829F8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20CB-4050-BF85-9BB8-09B2A1986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6A1C-EDBF-44B7-FE59-FA3FFF40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6F8A6-95C6-AEBC-03CC-F63EBD1C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5C95-B2F8-3D69-E1D6-7A3BF2F2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E8A0-D126-0191-DD61-A664DA3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5FF7-A83C-6FDB-DAC6-B48E304F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3EBA-223D-C2A4-514E-BA3BDF58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7631F-135B-618C-181D-B0E3199F4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23A7-3DEA-93D3-C12D-9EC7E5F79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9A6EA-803F-0485-DCA4-BDF9C90A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2B507-45D1-DAC9-AD88-503277A0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5510-9AFF-DDBE-10CC-5125306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8037-A0C1-E0D1-6E10-427E04AC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0307-74F5-4749-E8DE-5F7DDA4F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A13C3-3719-37BC-C92B-DE5D7DC8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4B463-9C4D-053F-86CD-84E2340F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53D3-A956-952E-C3F2-34DBD4C3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5FEE3-B4EC-E896-35E2-6A4DF4A2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75A9E-EAFB-9152-344C-303E5082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CD5C-6D9B-9873-E6A0-F5CEDD1D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ACB6-FCB7-A9AD-7E93-2C5D053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DB3E-9BA2-4AA9-8C19-22E02F1D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36D9C-A377-83A3-B868-929A1EAB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2C4F3-728F-BC95-F6C3-1CBFD83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02FA-CE22-4B45-A61E-79B41002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6915-5A78-B6B6-8B7D-A74FA14C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A7B2-C84E-988F-1235-A8E2E77E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39E57-BEAA-E576-B804-EE4C06D83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40EDC-C844-F0FA-0D7A-66D684A2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DEB0D-4D95-66B0-8C81-C49CF783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B9A6-DC7D-A042-2662-282BBDAF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E4267-CAC3-B781-D543-40A4D61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B544E-23FE-DF7A-DA3F-862A12EA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18AE-0640-3F99-421E-58252F65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33B9-57F8-6F99-DF35-86763903E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82F88-C409-4D62-9C62-57E0E17FCF8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22C6-F7B9-A73F-5FCB-86B3B00B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E179-5681-D6FB-AC8F-C3DC518D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C3E70-0C8D-4FF1-9A1D-D4510B61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4589-5A8D-A619-DED7-3414BD44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Fitness Tracker Application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E581-6325-4E44-A398-A3FFE2B044D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A hypothetical software development project for a Fitness Tracker App that integrates wearable device data, workout tracking, and user analytics. This repository documents the project's flowcharts, architecture, and development lifecycle.</a:t>
            </a:r>
          </a:p>
          <a:p>
            <a:pPr marL="0" indent="0" algn="r">
              <a:lnSpc>
                <a:spcPct val="150000"/>
              </a:lnSpc>
              <a:buNone/>
            </a:pPr>
            <a:endParaRPr lang="en-US" sz="16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AD400 Winter – 2025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Biruk B</a:t>
            </a:r>
            <a:endParaRPr lang="en-US" dirty="0"/>
          </a:p>
        </p:txBody>
      </p:sp>
      <p:pic>
        <p:nvPicPr>
          <p:cNvPr id="5" name="Picture 4" descr="A drawing of a person with green lights&#10;&#10;Description automatically generated">
            <a:extLst>
              <a:ext uri="{FF2B5EF4-FFF2-40B4-BE49-F238E27FC236}">
                <a16:creationId xmlns:a16="http://schemas.microsoft.com/office/drawing/2014/main" id="{6EED717E-00BE-2466-A017-7D4D17F3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056">
            <a:off x="1205325" y="3722145"/>
            <a:ext cx="1402485" cy="23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2B30AE8-14BE-E428-4FBC-E74039C02BD7}"/>
              </a:ext>
            </a:extLst>
          </p:cNvPr>
          <p:cNvSpPr/>
          <p:nvPr/>
        </p:nvSpPr>
        <p:spPr>
          <a:xfrm>
            <a:off x="1529516" y="974159"/>
            <a:ext cx="2716754" cy="450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93476-A6BF-C495-B7EA-FF4EAFD62D80}"/>
              </a:ext>
            </a:extLst>
          </p:cNvPr>
          <p:cNvSpPr/>
          <p:nvPr/>
        </p:nvSpPr>
        <p:spPr>
          <a:xfrm>
            <a:off x="1509552" y="1737258"/>
            <a:ext cx="2716754" cy="45001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12B14F-1D34-69F9-DB1B-2FA2FB98F7D0}"/>
              </a:ext>
            </a:extLst>
          </p:cNvPr>
          <p:cNvSpPr/>
          <p:nvPr/>
        </p:nvSpPr>
        <p:spPr>
          <a:xfrm>
            <a:off x="1509552" y="4817938"/>
            <a:ext cx="2716754" cy="4500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59350E-EC5E-1FC9-93DC-563851BBCC7C}"/>
              </a:ext>
            </a:extLst>
          </p:cNvPr>
          <p:cNvSpPr/>
          <p:nvPr/>
        </p:nvSpPr>
        <p:spPr>
          <a:xfrm>
            <a:off x="1529516" y="5643021"/>
            <a:ext cx="2716754" cy="45001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FB2600-BFA3-F9B1-0128-1ECBF0EC9A9A}"/>
              </a:ext>
            </a:extLst>
          </p:cNvPr>
          <p:cNvSpPr/>
          <p:nvPr/>
        </p:nvSpPr>
        <p:spPr>
          <a:xfrm>
            <a:off x="1509552" y="3271812"/>
            <a:ext cx="2716754" cy="4500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9BD979-92E7-AD35-5B8A-1660BFB80ADE}"/>
              </a:ext>
            </a:extLst>
          </p:cNvPr>
          <p:cNvSpPr/>
          <p:nvPr/>
        </p:nvSpPr>
        <p:spPr>
          <a:xfrm>
            <a:off x="1529516" y="4018199"/>
            <a:ext cx="2716754" cy="45001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3CD185-1B96-696D-494A-59BFE76439DD}"/>
              </a:ext>
            </a:extLst>
          </p:cNvPr>
          <p:cNvSpPr/>
          <p:nvPr/>
        </p:nvSpPr>
        <p:spPr>
          <a:xfrm>
            <a:off x="1529516" y="2508713"/>
            <a:ext cx="2716754" cy="45001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440FE-E8D6-D000-3DC2-B21B67EDB1E9}"/>
              </a:ext>
            </a:extLst>
          </p:cNvPr>
          <p:cNvSpPr/>
          <p:nvPr/>
        </p:nvSpPr>
        <p:spPr>
          <a:xfrm>
            <a:off x="2723716" y="5360151"/>
            <a:ext cx="268942" cy="209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0AF95E8-FF68-1961-1709-292B2BA93022}"/>
              </a:ext>
            </a:extLst>
          </p:cNvPr>
          <p:cNvSpPr/>
          <p:nvPr/>
        </p:nvSpPr>
        <p:spPr>
          <a:xfrm>
            <a:off x="2696584" y="3755957"/>
            <a:ext cx="268942" cy="209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ED1067-D07B-3D75-45EA-B19B8156F801}"/>
              </a:ext>
            </a:extLst>
          </p:cNvPr>
          <p:cNvSpPr/>
          <p:nvPr/>
        </p:nvSpPr>
        <p:spPr>
          <a:xfrm>
            <a:off x="2733458" y="3028007"/>
            <a:ext cx="268942" cy="209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4E4BCD0-AF9D-7602-3DB3-4C6571CCF564}"/>
              </a:ext>
            </a:extLst>
          </p:cNvPr>
          <p:cNvSpPr/>
          <p:nvPr/>
        </p:nvSpPr>
        <p:spPr>
          <a:xfrm>
            <a:off x="2733458" y="2230621"/>
            <a:ext cx="268942" cy="209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F99DF48-1D16-F2F8-E669-047A4E92AD68}"/>
              </a:ext>
            </a:extLst>
          </p:cNvPr>
          <p:cNvSpPr/>
          <p:nvPr/>
        </p:nvSpPr>
        <p:spPr>
          <a:xfrm>
            <a:off x="2733458" y="1480056"/>
            <a:ext cx="268942" cy="209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86B763-204C-2B54-665D-B1B983CDD154}"/>
              </a:ext>
            </a:extLst>
          </p:cNvPr>
          <p:cNvSpPr/>
          <p:nvPr/>
        </p:nvSpPr>
        <p:spPr>
          <a:xfrm>
            <a:off x="4921366" y="4026093"/>
            <a:ext cx="738554" cy="450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03C812-BF9D-81F3-654B-735EECAF3A2B}"/>
              </a:ext>
            </a:extLst>
          </p:cNvPr>
          <p:cNvCxnSpPr>
            <a:cxnSpLocks/>
            <a:stCxn id="24" idx="2"/>
            <a:endCxn id="9" idx="3"/>
          </p:cNvCxnSpPr>
          <p:nvPr/>
        </p:nvCxnSpPr>
        <p:spPr>
          <a:xfrm rot="5400000">
            <a:off x="4475056" y="4227357"/>
            <a:ext cx="566839" cy="10643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9879C9-1117-63A7-108D-2B06E17DC845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4246270" y="4243206"/>
            <a:ext cx="675096" cy="7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860CC6-5D45-83E1-7BA5-F0A6D717F39B}"/>
              </a:ext>
            </a:extLst>
          </p:cNvPr>
          <p:cNvSpPr/>
          <p:nvPr/>
        </p:nvSpPr>
        <p:spPr>
          <a:xfrm>
            <a:off x="154760" y="4026093"/>
            <a:ext cx="738554" cy="4500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DB1E3E-394C-700E-5974-5FDE81C827E2}"/>
              </a:ext>
            </a:extLst>
          </p:cNvPr>
          <p:cNvCxnSpPr>
            <a:cxnSpLocks/>
            <a:stCxn id="12" idx="1"/>
            <a:endCxn id="38" idx="3"/>
          </p:cNvCxnSpPr>
          <p:nvPr/>
        </p:nvCxnSpPr>
        <p:spPr>
          <a:xfrm flipH="1">
            <a:off x="893314" y="4243206"/>
            <a:ext cx="636202" cy="7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6855CD4-4929-5345-D144-D3941C0A3A21}"/>
              </a:ext>
            </a:extLst>
          </p:cNvPr>
          <p:cNvCxnSpPr>
            <a:cxnSpLocks/>
            <a:stCxn id="38" idx="0"/>
            <a:endCxn id="11" idx="1"/>
          </p:cNvCxnSpPr>
          <p:nvPr/>
        </p:nvCxnSpPr>
        <p:spPr>
          <a:xfrm rot="5400000" flipH="1" flipV="1">
            <a:off x="752157" y="3268699"/>
            <a:ext cx="529274" cy="985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BC2042-AA60-8B01-2A5A-41E30B0D6418}"/>
              </a:ext>
            </a:extLst>
          </p:cNvPr>
          <p:cNvSpPr txBox="1"/>
          <p:nvPr/>
        </p:nvSpPr>
        <p:spPr>
          <a:xfrm>
            <a:off x="5943034" y="524145"/>
            <a:ext cx="6094206" cy="4462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1. Basic Flow Chart </a:t>
            </a:r>
            <a:r>
              <a:rPr lang="en-US" dirty="0">
                <a:latin typeface="+mj-lt"/>
              </a:rPr>
              <a:t>(SDLC Overview)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Purpose</a:t>
            </a:r>
            <a:r>
              <a:rPr lang="en-US" sz="1400" dirty="0">
                <a:latin typeface="+mj-lt"/>
              </a:rPr>
              <a:t>: Visualize the high-level software development lifecycle (SDLC) for the Fitness Tracker App.</a:t>
            </a:r>
          </a:p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Fitness App Example</a:t>
            </a:r>
            <a:r>
              <a:rPr lang="en-US" sz="1400" dirty="0">
                <a:latin typeface="+mj-lt"/>
              </a:rPr>
              <a:t>:</a:t>
            </a:r>
          </a:p>
          <a:p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Requirement Gathering</a:t>
            </a:r>
            <a:r>
              <a:rPr lang="en-US" sz="1400" dirty="0">
                <a:latin typeface="+mj-lt"/>
              </a:rPr>
              <a:t>: Define features (step tracking, heart rate monitoring).</a:t>
            </a:r>
          </a:p>
          <a:p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Design</a:t>
            </a:r>
            <a:r>
              <a:rPr lang="en-US" sz="1400" dirty="0">
                <a:latin typeface="+mj-lt"/>
              </a:rPr>
              <a:t>: Create UI mockups for workout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Development</a:t>
            </a:r>
            <a:r>
              <a:rPr lang="en-US" sz="1400" dirty="0">
                <a:latin typeface="+mj-lt"/>
              </a:rPr>
              <a:t>: Code integration with wearable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Testing</a:t>
            </a:r>
            <a:r>
              <a:rPr lang="en-US" sz="1400" dirty="0">
                <a:latin typeface="+mj-lt"/>
              </a:rPr>
              <a:t>: Validate calorie calculation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Deployment</a:t>
            </a:r>
            <a:r>
              <a:rPr lang="en-US" sz="1400" dirty="0">
                <a:latin typeface="+mj-lt"/>
              </a:rPr>
              <a:t>: Release on iOS/Android app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Key Insight</a:t>
            </a:r>
          </a:p>
          <a:p>
            <a:r>
              <a:rPr lang="en-US" sz="1400" dirty="0">
                <a:latin typeface="+mj-lt"/>
              </a:rPr>
              <a:t>Linear flow highlights major phases but does not show iterative feedback loops (e.g., post-deployment user feedback).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95640E-9C7F-C914-9AAC-B28B3B4E78A9}"/>
              </a:ext>
            </a:extLst>
          </p:cNvPr>
          <p:cNvSpPr txBox="1"/>
          <p:nvPr/>
        </p:nvSpPr>
        <p:spPr>
          <a:xfrm>
            <a:off x="126919" y="387798"/>
            <a:ext cx="3728200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Flow Chart (SDLC Overview)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C328-3390-1743-1265-ABA150BE1526}"/>
              </a:ext>
            </a:extLst>
          </p:cNvPr>
          <p:cNvSpPr/>
          <p:nvPr/>
        </p:nvSpPr>
        <p:spPr>
          <a:xfrm>
            <a:off x="1695266" y="961272"/>
            <a:ext cx="1016527" cy="453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F62D-0083-422A-E57E-F11F0A36C228}"/>
              </a:ext>
            </a:extLst>
          </p:cNvPr>
          <p:cNvSpPr/>
          <p:nvPr/>
        </p:nvSpPr>
        <p:spPr>
          <a:xfrm>
            <a:off x="1346498" y="2801972"/>
            <a:ext cx="1714068" cy="575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3D002-8C7D-0B94-DC86-466986300B0F}"/>
              </a:ext>
            </a:extLst>
          </p:cNvPr>
          <p:cNvSpPr/>
          <p:nvPr/>
        </p:nvSpPr>
        <p:spPr>
          <a:xfrm>
            <a:off x="1072395" y="1823484"/>
            <a:ext cx="2335698" cy="5757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6EE87-80C4-7205-6CC4-361CD2B29724}"/>
              </a:ext>
            </a:extLst>
          </p:cNvPr>
          <p:cNvSpPr/>
          <p:nvPr/>
        </p:nvSpPr>
        <p:spPr>
          <a:xfrm>
            <a:off x="1346497" y="3786525"/>
            <a:ext cx="1714069" cy="5757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Server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774EB73-B3F0-02D2-1C16-3A75919376CA}"/>
              </a:ext>
            </a:extLst>
          </p:cNvPr>
          <p:cNvSpPr/>
          <p:nvPr/>
        </p:nvSpPr>
        <p:spPr>
          <a:xfrm>
            <a:off x="1346496" y="4771078"/>
            <a:ext cx="1714070" cy="57572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2B172B-A175-FCC2-8830-708B60892844}"/>
              </a:ext>
            </a:extLst>
          </p:cNvPr>
          <p:cNvSpPr/>
          <p:nvPr/>
        </p:nvSpPr>
        <p:spPr>
          <a:xfrm>
            <a:off x="600640" y="5749566"/>
            <a:ext cx="3541054" cy="575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Wearable Device (FitTrack)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49AFC8-198E-F54E-6E4C-5FB347195BBE}"/>
              </a:ext>
            </a:extLst>
          </p:cNvPr>
          <p:cNvSpPr/>
          <p:nvPr/>
        </p:nvSpPr>
        <p:spPr>
          <a:xfrm>
            <a:off x="3948056" y="5346802"/>
            <a:ext cx="1714070" cy="290207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Sync Data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202CF6-B76C-C60F-D5CD-A1E6D2C2FAF4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3788898" y="4330608"/>
            <a:ext cx="287862" cy="1744525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FCBD83-FBE9-6E40-9707-BDB747B2B436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rot="5400000">
            <a:off x="4273184" y="5505520"/>
            <a:ext cx="400419" cy="66339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5A21117-828B-91E4-AB54-612A2767F8D6}"/>
              </a:ext>
            </a:extLst>
          </p:cNvPr>
          <p:cNvSpPr/>
          <p:nvPr/>
        </p:nvSpPr>
        <p:spPr>
          <a:xfrm>
            <a:off x="2095953" y="2454313"/>
            <a:ext cx="215154" cy="290207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97E7E78-742A-006B-A46E-D8AA901CD8F9}"/>
              </a:ext>
            </a:extLst>
          </p:cNvPr>
          <p:cNvSpPr/>
          <p:nvPr/>
        </p:nvSpPr>
        <p:spPr>
          <a:xfrm>
            <a:off x="2095953" y="3438866"/>
            <a:ext cx="215154" cy="290207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4C5829C-FAE4-2DF1-BFB2-431E18DA19BE}"/>
              </a:ext>
            </a:extLst>
          </p:cNvPr>
          <p:cNvSpPr/>
          <p:nvPr/>
        </p:nvSpPr>
        <p:spPr>
          <a:xfrm>
            <a:off x="2095953" y="4424592"/>
            <a:ext cx="215154" cy="290207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E338F5F-1AEE-55E2-D938-EF494A66DA26}"/>
              </a:ext>
            </a:extLst>
          </p:cNvPr>
          <p:cNvSpPr/>
          <p:nvPr/>
        </p:nvSpPr>
        <p:spPr>
          <a:xfrm>
            <a:off x="2095953" y="5403080"/>
            <a:ext cx="215154" cy="290207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38BBB55-51A2-2EB1-651B-744684FC7CF9}"/>
              </a:ext>
            </a:extLst>
          </p:cNvPr>
          <p:cNvSpPr/>
          <p:nvPr/>
        </p:nvSpPr>
        <p:spPr>
          <a:xfrm>
            <a:off x="2095953" y="1502105"/>
            <a:ext cx="215154" cy="290207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B7ABF-D196-27C7-3185-3E0E560A6F1D}"/>
              </a:ext>
            </a:extLst>
          </p:cNvPr>
          <p:cNvSpPr txBox="1"/>
          <p:nvPr/>
        </p:nvSpPr>
        <p:spPr>
          <a:xfrm>
            <a:off x="126919" y="387798"/>
            <a:ext cx="4096442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Flow Chart (App Architecture)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43621-6FF4-28C9-4AE0-AD1096D494F0}"/>
              </a:ext>
            </a:extLst>
          </p:cNvPr>
          <p:cNvSpPr txBox="1"/>
          <p:nvPr/>
        </p:nvSpPr>
        <p:spPr>
          <a:xfrm>
            <a:off x="5970875" y="761542"/>
            <a:ext cx="6094206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2. System Flow Chart (App Architecture)</a:t>
            </a:r>
          </a:p>
          <a:p>
            <a:endParaRPr lang="en-US" sz="1400" dirty="0"/>
          </a:p>
          <a:p>
            <a:r>
              <a:rPr lang="en-US" sz="1400" b="1" dirty="0"/>
              <a:t>Purpose</a:t>
            </a:r>
            <a:r>
              <a:rPr lang="en-US" sz="1400" dirty="0"/>
              <a:t>: Illustrate interactions between system components.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2"/>
                </a:solidFill>
              </a:rPr>
              <a:t>Fitness App Example</a:t>
            </a:r>
            <a:r>
              <a:rPr lang="en-US" sz="14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API Gateway</a:t>
            </a:r>
            <a:r>
              <a:rPr lang="en-US" sz="1400" dirty="0"/>
              <a:t>: Handles requests from the app (e.g., fetching workout history).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External APIs</a:t>
            </a:r>
            <a:r>
              <a:rPr lang="en-US" sz="1400" dirty="0"/>
              <a:t>: Integrate with Google Fit/Apple HealthKit for data syncing.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Key Insight</a:t>
            </a:r>
          </a:p>
          <a:p>
            <a:r>
              <a:rPr lang="en-US" sz="1400" dirty="0"/>
              <a:t>The API Gateway is a potential bottleneck; consider load balancing for scalability.</a:t>
            </a:r>
          </a:p>
        </p:txBody>
      </p:sp>
      <p:pic>
        <p:nvPicPr>
          <p:cNvPr id="43" name="Graphic 42" descr="Watch with solid fill">
            <a:extLst>
              <a:ext uri="{FF2B5EF4-FFF2-40B4-BE49-F238E27FC236}">
                <a16:creationId xmlns:a16="http://schemas.microsoft.com/office/drawing/2014/main" id="{3B04C8CA-F782-02A3-CB0E-DF637D32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72" y="5580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9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51661-685E-8DA4-7BB9-90E0DF66C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FCC54A-D01F-4269-1684-A0872CD48115}"/>
              </a:ext>
            </a:extLst>
          </p:cNvPr>
          <p:cNvSpPr/>
          <p:nvPr/>
        </p:nvSpPr>
        <p:spPr>
          <a:xfrm>
            <a:off x="626862" y="865291"/>
            <a:ext cx="1016527" cy="453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31851-13C2-7E34-71EC-C39813DD3C95}"/>
              </a:ext>
            </a:extLst>
          </p:cNvPr>
          <p:cNvSpPr/>
          <p:nvPr/>
        </p:nvSpPr>
        <p:spPr>
          <a:xfrm>
            <a:off x="1210432" y="2772070"/>
            <a:ext cx="1541387" cy="4527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67D02-B8CE-DA8F-DF85-6A710BD0C2CD}"/>
              </a:ext>
            </a:extLst>
          </p:cNvPr>
          <p:cNvSpPr/>
          <p:nvPr/>
        </p:nvSpPr>
        <p:spPr>
          <a:xfrm>
            <a:off x="69842" y="1546375"/>
            <a:ext cx="2133690" cy="4533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DE5D1-557E-A864-83CA-5E3AE0DE0B41}"/>
              </a:ext>
            </a:extLst>
          </p:cNvPr>
          <p:cNvSpPr/>
          <p:nvPr/>
        </p:nvSpPr>
        <p:spPr>
          <a:xfrm>
            <a:off x="137383" y="4052537"/>
            <a:ext cx="1541388" cy="4527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089DE-E100-A8F0-31F8-3CBE3B725DDD}"/>
              </a:ext>
            </a:extLst>
          </p:cNvPr>
          <p:cNvSpPr/>
          <p:nvPr/>
        </p:nvSpPr>
        <p:spPr>
          <a:xfrm>
            <a:off x="72900" y="5436115"/>
            <a:ext cx="1541387" cy="452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Engineer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D159C6-6CEC-8ABC-33BD-418633DCA1A8}"/>
              </a:ext>
            </a:extLst>
          </p:cNvPr>
          <p:cNvSpPr/>
          <p:nvPr/>
        </p:nvSpPr>
        <p:spPr>
          <a:xfrm>
            <a:off x="46541" y="6177441"/>
            <a:ext cx="3011428" cy="4527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DevOps 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1F81AF-B067-F094-A26B-0CFBF7371156}"/>
              </a:ext>
            </a:extLst>
          </p:cNvPr>
          <p:cNvSpPr txBox="1"/>
          <p:nvPr/>
        </p:nvSpPr>
        <p:spPr>
          <a:xfrm>
            <a:off x="5970875" y="757130"/>
            <a:ext cx="6094206" cy="4462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3. Workflow Diagram (Feature Development)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Purpose</a:t>
            </a:r>
            <a:r>
              <a:rPr lang="en-US" sz="1400" dirty="0">
                <a:latin typeface="+mj-lt"/>
              </a:rPr>
              <a:t>: Map roles and tasks for developing a feature (Workout Tracking).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Swimlanes</a:t>
            </a:r>
            <a:r>
              <a:rPr lang="en-US" sz="1400" dirty="0">
                <a:latin typeface="+mj-lt"/>
              </a:rPr>
              <a:t>: Roles (Product Manager, Designer, Developer, QA, DevOps)</a:t>
            </a:r>
          </a:p>
          <a:p>
            <a:endParaRPr lang="en-US" sz="1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Product Manager</a:t>
            </a:r>
            <a:r>
              <a:rPr lang="en-US" sz="1400" dirty="0">
                <a:latin typeface="+mj-lt"/>
              </a:rPr>
              <a:t>:    [Gather User Stories] → [Approve Requirements]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Designer</a:t>
            </a:r>
            <a:r>
              <a:rPr lang="en-US" sz="1400" dirty="0">
                <a:latin typeface="+mj-lt"/>
              </a:rPr>
              <a:t>:    [Create Wireframes] → [Handoff to Developer]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Developer</a:t>
            </a:r>
            <a:r>
              <a:rPr lang="en-US" sz="1400" dirty="0">
                <a:latin typeface="+mj-lt"/>
              </a:rPr>
              <a:t>]  Developer:    [Implement Feature] → [Submit for Testing]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QA Engineer</a:t>
            </a:r>
            <a:r>
              <a:rPr lang="en-US" sz="1400" dirty="0">
                <a:latin typeface="+mj-lt"/>
              </a:rPr>
              <a:t>:    [Test Feature] → [Report Bugs] (if any) → [Re-test]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DevOps Engineer</a:t>
            </a:r>
            <a:r>
              <a:rPr lang="en-US" sz="1400" dirty="0">
                <a:latin typeface="+mj-lt"/>
              </a:rPr>
              <a:t>:    [Deploy to Staging] → [Monitor Post-Launch] 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Key Insight</a:t>
            </a:r>
          </a:p>
          <a:p>
            <a:r>
              <a:rPr lang="en-US" sz="1400" dirty="0">
                <a:latin typeface="+mj-lt"/>
              </a:rPr>
              <a:t>Delays in wireframe approval can block development; use collaborative tools like Figma for real-time feedback.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598803-C3B3-BB23-5B1E-658EA2102D3D}"/>
              </a:ext>
            </a:extLst>
          </p:cNvPr>
          <p:cNvSpPr/>
          <p:nvPr/>
        </p:nvSpPr>
        <p:spPr>
          <a:xfrm>
            <a:off x="210013" y="2254321"/>
            <a:ext cx="1853347" cy="287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Gather User Stories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9F444A-27B0-339C-D130-3549F4B9ADE5}"/>
              </a:ext>
            </a:extLst>
          </p:cNvPr>
          <p:cNvSpPr/>
          <p:nvPr/>
        </p:nvSpPr>
        <p:spPr>
          <a:xfrm>
            <a:off x="2331731" y="2259798"/>
            <a:ext cx="1853347" cy="287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Approve Requirements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FE93DE-B203-AF99-18E9-B6AD8325DF44}"/>
              </a:ext>
            </a:extLst>
          </p:cNvPr>
          <p:cNvSpPr/>
          <p:nvPr/>
        </p:nvSpPr>
        <p:spPr>
          <a:xfrm>
            <a:off x="137854" y="3450970"/>
            <a:ext cx="1853347" cy="287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Create Wireframes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0833F1-2CDE-47F0-9403-13186E8569CB}"/>
              </a:ext>
            </a:extLst>
          </p:cNvPr>
          <p:cNvSpPr/>
          <p:nvPr/>
        </p:nvSpPr>
        <p:spPr>
          <a:xfrm>
            <a:off x="2331731" y="3450970"/>
            <a:ext cx="1853347" cy="287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Handoff to Developer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5D018-3491-2B05-455C-AD6E3FA7B953}"/>
              </a:ext>
            </a:extLst>
          </p:cNvPr>
          <p:cNvSpPr/>
          <p:nvPr/>
        </p:nvSpPr>
        <p:spPr>
          <a:xfrm>
            <a:off x="210013" y="4861052"/>
            <a:ext cx="1853347" cy="2878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Gather User Stories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1D3390-E948-5063-1A90-703F9B5334FD}"/>
              </a:ext>
            </a:extLst>
          </p:cNvPr>
          <p:cNvSpPr/>
          <p:nvPr/>
        </p:nvSpPr>
        <p:spPr>
          <a:xfrm>
            <a:off x="2461238" y="4855439"/>
            <a:ext cx="1853347" cy="2878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Approve Requirements</a:t>
            </a:r>
            <a:endParaRPr lang="en-US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375F773-7889-D157-11AC-0DD5959BB911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844523" y="4568888"/>
            <a:ext cx="355718" cy="22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08A971C-1D8B-9B2E-75BF-1947679F7C53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5400000">
            <a:off x="2779708" y="2519772"/>
            <a:ext cx="450808" cy="5065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5949F7-537D-5F69-576E-FEEADF74858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991201" y="3594902"/>
            <a:ext cx="340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0F1328-F77B-CFF8-99ED-5544AD30D4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63360" y="2398253"/>
            <a:ext cx="268371" cy="5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2C771DA-D340-9B65-D2A6-BC5BC1563353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1064528" y="2998468"/>
            <a:ext cx="145904" cy="452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272F51-B641-51D5-4093-B0A06AF4E9B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063360" y="4999371"/>
            <a:ext cx="397878" cy="5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45B683B-8B2E-2CCA-527F-DEC76425B33A}"/>
              </a:ext>
            </a:extLst>
          </p:cNvPr>
          <p:cNvSpPr/>
          <p:nvPr/>
        </p:nvSpPr>
        <p:spPr>
          <a:xfrm>
            <a:off x="1956724" y="5518583"/>
            <a:ext cx="3777188" cy="287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[Test Feature] </a:t>
            </a:r>
            <a:r>
              <a:rPr lang="en-US" sz="1400" dirty="0">
                <a:latin typeface="+mj-lt"/>
                <a:sym typeface="Wingdings" panose="05000000000000000000" pitchFamily="2" charset="2"/>
              </a:rPr>
              <a:t> Report Bugs] (if any)  [Re-Test]</a:t>
            </a:r>
            <a:endParaRPr lang="en-US" sz="14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75AEC5-409A-32B2-A527-A70A525DD204}"/>
              </a:ext>
            </a:extLst>
          </p:cNvPr>
          <p:cNvCxnSpPr>
            <a:cxnSpLocks/>
            <a:stCxn id="14" idx="3"/>
            <a:endCxn id="120" idx="1"/>
          </p:cNvCxnSpPr>
          <p:nvPr/>
        </p:nvCxnSpPr>
        <p:spPr>
          <a:xfrm>
            <a:off x="1614287" y="5662514"/>
            <a:ext cx="3424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903E988-7E1D-E215-8CFF-1DD3225F2A84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2198537" y="3219067"/>
            <a:ext cx="540103" cy="1579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080E6D6-90DB-007C-1160-8B98671F3C69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1135126" y="1318674"/>
            <a:ext cx="1561" cy="22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6FA6980-A566-0E3C-9E4B-0D8B67A59FE4}"/>
              </a:ext>
            </a:extLst>
          </p:cNvPr>
          <p:cNvCxnSpPr>
            <a:stCxn id="9" idx="3"/>
            <a:endCxn id="2" idx="0"/>
          </p:cNvCxnSpPr>
          <p:nvPr/>
        </p:nvCxnSpPr>
        <p:spPr>
          <a:xfrm flipH="1">
            <a:off x="1136687" y="1773067"/>
            <a:ext cx="1066845" cy="481254"/>
          </a:xfrm>
          <a:prstGeom prst="bentConnector4">
            <a:avLst>
              <a:gd name="adj1" fmla="val -21428"/>
              <a:gd name="adj2" fmla="val 735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02EDFFA-6661-4848-B3D1-2DEF9BE33870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 rot="5400000">
            <a:off x="1969347" y="4017549"/>
            <a:ext cx="292813" cy="25443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842C67A-8A4C-9E47-405A-466DE111AB5C}"/>
              </a:ext>
            </a:extLst>
          </p:cNvPr>
          <p:cNvCxnSpPr>
            <a:cxnSpLocks/>
            <a:stCxn id="120" idx="2"/>
            <a:endCxn id="15" idx="0"/>
          </p:cNvCxnSpPr>
          <p:nvPr/>
        </p:nvCxnSpPr>
        <p:spPr>
          <a:xfrm rot="5400000">
            <a:off x="2513290" y="4845412"/>
            <a:ext cx="370995" cy="22930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D1B04-FE4E-5C8C-8022-A1B5C4D8108E}"/>
              </a:ext>
            </a:extLst>
          </p:cNvPr>
          <p:cNvSpPr txBox="1"/>
          <p:nvPr/>
        </p:nvSpPr>
        <p:spPr>
          <a:xfrm>
            <a:off x="126919" y="387798"/>
            <a:ext cx="4560544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Workflow Diagram (Feature Development)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FA25F18-0A8C-1FF3-F422-3672BDFE1F6B}"/>
              </a:ext>
            </a:extLst>
          </p:cNvPr>
          <p:cNvSpPr/>
          <p:nvPr/>
        </p:nvSpPr>
        <p:spPr>
          <a:xfrm>
            <a:off x="3744286" y="6259907"/>
            <a:ext cx="3777188" cy="287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[Deploy to Staging] → [Monitor Post-Launch] </a:t>
            </a: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954B9D6B-99B1-BEAE-47A7-60209FA70603}"/>
              </a:ext>
            </a:extLst>
          </p:cNvPr>
          <p:cNvSpPr/>
          <p:nvPr/>
        </p:nvSpPr>
        <p:spPr>
          <a:xfrm>
            <a:off x="3121428" y="6331873"/>
            <a:ext cx="559398" cy="143932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4AFA5-63BD-181A-AF39-709D437B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94C1D5-0DA5-2D20-9735-B9514BB97B03}"/>
              </a:ext>
            </a:extLst>
          </p:cNvPr>
          <p:cNvSpPr/>
          <p:nvPr/>
        </p:nvSpPr>
        <p:spPr>
          <a:xfrm>
            <a:off x="237225" y="848598"/>
            <a:ext cx="1016527" cy="453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2B98A-3CDC-60DC-6ED0-FA03B9CBABDA}"/>
              </a:ext>
            </a:extLst>
          </p:cNvPr>
          <p:cNvSpPr txBox="1"/>
          <p:nvPr/>
        </p:nvSpPr>
        <p:spPr>
          <a:xfrm>
            <a:off x="5970875" y="757130"/>
            <a:ext cx="6094206" cy="46782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4. Workflow Diagram (Feature Development)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Purpose</a:t>
            </a:r>
            <a:r>
              <a:rPr lang="en-US" sz="1400" dirty="0">
                <a:latin typeface="+mj-lt"/>
              </a:rPr>
              <a:t>: Track how fitness data moves through the system.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Flow</a:t>
            </a:r>
            <a:r>
              <a:rPr lang="en-US" sz="1400" dirty="0">
                <a:latin typeface="+mj-lt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[Wearable Device (Steps/HR Data)] →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[Mobile App] →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[API Gateway] →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[Backend Server] →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[Database (User Profile)] →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[Analytics Dashboard (Calories Burned Insights)] 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Key Insight</a:t>
            </a:r>
          </a:p>
          <a:p>
            <a:r>
              <a:rPr lang="en-US" sz="1400" dirty="0">
                <a:latin typeface="+mj-lt"/>
              </a:rPr>
              <a:t>Data encryption is critical at the API Gateway to protect user health information.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A6C3C0C-934F-339B-5922-2FB7ECCD6D5E}"/>
              </a:ext>
            </a:extLst>
          </p:cNvPr>
          <p:cNvSpPr/>
          <p:nvPr/>
        </p:nvSpPr>
        <p:spPr>
          <a:xfrm>
            <a:off x="161370" y="4269188"/>
            <a:ext cx="1285487" cy="5487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Database (User Profile)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ADEE9A-7C2A-1EAB-5A43-5EB0279640D8}"/>
              </a:ext>
            </a:extLst>
          </p:cNvPr>
          <p:cNvSpPr txBox="1"/>
          <p:nvPr/>
        </p:nvSpPr>
        <p:spPr>
          <a:xfrm>
            <a:off x="126919" y="387798"/>
            <a:ext cx="4210063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Flow Chart (Fitness Data Journey)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80E3604-70AE-5BCB-D1CA-F0CF016AE124}"/>
              </a:ext>
            </a:extLst>
          </p:cNvPr>
          <p:cNvSpPr/>
          <p:nvPr/>
        </p:nvSpPr>
        <p:spPr>
          <a:xfrm>
            <a:off x="1972187" y="5825319"/>
            <a:ext cx="3777188" cy="2878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6EF718BE-37A5-FF79-9D76-E5C1C36F9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083" y="1504140"/>
            <a:ext cx="914400" cy="914400"/>
          </a:xfrm>
          <a:prstGeom prst="rect">
            <a:avLst/>
          </a:prstGeom>
        </p:spPr>
      </p:pic>
      <p:pic>
        <p:nvPicPr>
          <p:cNvPr id="10" name="Graphic 9" descr="Watch with solid fill">
            <a:extLst>
              <a:ext uri="{FF2B5EF4-FFF2-40B4-BE49-F238E27FC236}">
                <a16:creationId xmlns:a16="http://schemas.microsoft.com/office/drawing/2014/main" id="{D9B07166-A3FF-8ED8-D09C-DBC3D5662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289" y="1426835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7F9D21-0A12-ADEA-4759-E9CC527A737F}"/>
              </a:ext>
            </a:extLst>
          </p:cNvPr>
          <p:cNvSpPr/>
          <p:nvPr/>
        </p:nvSpPr>
        <p:spPr>
          <a:xfrm>
            <a:off x="288289" y="2466089"/>
            <a:ext cx="1385943" cy="675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Wearable Device Steps/HR Data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AB39EA-42FD-3BF0-2874-F9E6341A95F4}"/>
              </a:ext>
            </a:extLst>
          </p:cNvPr>
          <p:cNvSpPr/>
          <p:nvPr/>
        </p:nvSpPr>
        <p:spPr>
          <a:xfrm>
            <a:off x="1882322" y="2466089"/>
            <a:ext cx="1061857" cy="287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Mobile App</a:t>
            </a:r>
            <a:endParaRPr lang="en-US" sz="1400" dirty="0"/>
          </a:p>
        </p:txBody>
      </p:sp>
      <p:pic>
        <p:nvPicPr>
          <p:cNvPr id="19" name="Graphic 18" descr="Door Open with solid fill">
            <a:extLst>
              <a:ext uri="{FF2B5EF4-FFF2-40B4-BE49-F238E27FC236}">
                <a16:creationId xmlns:a16="http://schemas.microsoft.com/office/drawing/2014/main" id="{438685BE-7D70-0B5E-54A9-18911C286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3581" y="1504140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691D70-FE2A-257D-8C23-0EEE3765A54A}"/>
              </a:ext>
            </a:extLst>
          </p:cNvPr>
          <p:cNvSpPr/>
          <p:nvPr/>
        </p:nvSpPr>
        <p:spPr>
          <a:xfrm>
            <a:off x="3297995" y="2466088"/>
            <a:ext cx="1125572" cy="2878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API Gateway</a:t>
            </a:r>
            <a:endParaRPr lang="en-US" sz="1400" dirty="0"/>
          </a:p>
        </p:txBody>
      </p:sp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13CD94D1-B286-3945-F8ED-31F577D6DE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8099" y="1501348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67A195-EF92-17FA-01EB-B420F94DB11E}"/>
              </a:ext>
            </a:extLst>
          </p:cNvPr>
          <p:cNvSpPr/>
          <p:nvPr/>
        </p:nvSpPr>
        <p:spPr>
          <a:xfrm>
            <a:off x="4858099" y="2466088"/>
            <a:ext cx="914400" cy="5913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BackendServer</a:t>
            </a:r>
            <a:endParaRPr lang="en-US" sz="1400" dirty="0"/>
          </a:p>
        </p:txBody>
      </p:sp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B4D06853-FF04-DC20-B674-1AD943DE4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1394" y="3309910"/>
            <a:ext cx="914400" cy="914400"/>
          </a:xfrm>
          <a:prstGeom prst="rect">
            <a:avLst/>
          </a:prstGeom>
        </p:spPr>
      </p:pic>
      <p:pic>
        <p:nvPicPr>
          <p:cNvPr id="30" name="Graphic 29" descr="Gauge with solid fill">
            <a:extLst>
              <a:ext uri="{FF2B5EF4-FFF2-40B4-BE49-F238E27FC236}">
                <a16:creationId xmlns:a16="http://schemas.microsoft.com/office/drawing/2014/main" id="{513FFF95-3372-6DCD-98FA-CAC372FBAD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55899" y="4429837"/>
            <a:ext cx="1439510" cy="1439510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CB1CA3-CA02-854D-78AA-D5F22E9E9B8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2840702" y="1292513"/>
            <a:ext cx="709669" cy="42395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ABCB42A-50CD-8CDE-C1CE-F0BBB01EF3F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446857" y="4543553"/>
            <a:ext cx="1409042" cy="619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BF412919-AB78-BB51-CC23-F3CDC6224645}"/>
              </a:ext>
            </a:extLst>
          </p:cNvPr>
          <p:cNvSpPr/>
          <p:nvPr/>
        </p:nvSpPr>
        <p:spPr>
          <a:xfrm>
            <a:off x="2819904" y="1891806"/>
            <a:ext cx="583677" cy="2075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B6302E87-2A9C-5AFB-BEFD-42FC2DEDF05C}"/>
              </a:ext>
            </a:extLst>
          </p:cNvPr>
          <p:cNvSpPr/>
          <p:nvPr/>
        </p:nvSpPr>
        <p:spPr>
          <a:xfrm>
            <a:off x="1264418" y="1882033"/>
            <a:ext cx="583677" cy="2075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0DA5228-51D9-C2B0-D0AF-0F5FE37F63DE}"/>
              </a:ext>
            </a:extLst>
          </p:cNvPr>
          <p:cNvSpPr/>
          <p:nvPr/>
        </p:nvSpPr>
        <p:spPr>
          <a:xfrm>
            <a:off x="4268912" y="1910808"/>
            <a:ext cx="583677" cy="2075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F943B26-CC05-947A-02AC-051CC382D5E7}"/>
              </a:ext>
            </a:extLst>
          </p:cNvPr>
          <p:cNvCxnSpPr>
            <a:cxnSpLocks/>
          </p:cNvCxnSpPr>
          <p:nvPr/>
        </p:nvCxnSpPr>
        <p:spPr>
          <a:xfrm flipV="1">
            <a:off x="1075661" y="3096232"/>
            <a:ext cx="4496800" cy="835442"/>
          </a:xfrm>
          <a:prstGeom prst="bentConnector3">
            <a:avLst>
              <a:gd name="adj1" fmla="val 1002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E0A1-A52E-E973-0DBE-EF337C4A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5D6D1F-44E9-09FA-6B3A-EFE8AE62C932}"/>
              </a:ext>
            </a:extLst>
          </p:cNvPr>
          <p:cNvSpPr/>
          <p:nvPr/>
        </p:nvSpPr>
        <p:spPr>
          <a:xfrm>
            <a:off x="2086513" y="897921"/>
            <a:ext cx="1016527" cy="453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E62E0-15EA-3CAB-6769-17E4EA328B1F}"/>
              </a:ext>
            </a:extLst>
          </p:cNvPr>
          <p:cNvSpPr txBox="1"/>
          <p:nvPr/>
        </p:nvSpPr>
        <p:spPr>
          <a:xfrm>
            <a:off x="5970875" y="757130"/>
            <a:ext cx="609420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5. Decision Flow Chart (User Interaction Logic)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Purpose</a:t>
            </a:r>
            <a:r>
              <a:rPr lang="en-US" sz="1400" dirty="0">
                <a:latin typeface="+mj-lt"/>
              </a:rPr>
              <a:t>: Model conditional logic for app features.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Flow</a:t>
            </a:r>
            <a:r>
              <a:rPr lang="en-US" sz="1400" dirty="0">
                <a:latin typeface="+mj-lt"/>
              </a:rPr>
              <a:t>:</a:t>
            </a:r>
          </a:p>
          <a:p>
            <a:r>
              <a:rPr lang="en-US" sz="1400" dirty="0">
                <a:latin typeface="+mj-lt"/>
              </a:rPr>
              <a:t>[</a:t>
            </a:r>
            <a:r>
              <a:rPr lang="en-US" sz="1400" b="1" dirty="0">
                <a:latin typeface="+mj-lt"/>
              </a:rPr>
              <a:t>Start</a:t>
            </a:r>
            <a:r>
              <a:rPr lang="en-US" sz="1400" dirty="0">
                <a:latin typeface="+mj-lt"/>
              </a:rPr>
              <a:t>]          → [User Opens App] → [Has Fitness Goal?]  </a:t>
            </a:r>
          </a:p>
          <a:p>
            <a:pPr lvl="1"/>
            <a:r>
              <a:rPr lang="en-US" sz="1400" dirty="0">
                <a:latin typeface="+mj-lt"/>
              </a:rPr>
              <a:t>          → Yes → [Recommend Workout Plan] → [Track Progress] → [End]  </a:t>
            </a:r>
          </a:p>
          <a:p>
            <a:pPr lvl="1"/>
            <a:r>
              <a:rPr lang="en-US" sz="1400" dirty="0">
                <a:latin typeface="+mj-lt"/>
              </a:rPr>
              <a:t>          → No → [Prompt to Set Goal] → [End] 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Key Insight</a:t>
            </a:r>
          </a:p>
          <a:p>
            <a:r>
              <a:rPr lang="en-US" sz="1400" dirty="0">
                <a:latin typeface="+mj-lt"/>
              </a:rPr>
              <a:t>Clear error messages improve user experience (e.g., "Enable Bluetooth to sync").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0DF66A8-A884-1812-9D1E-D0EF000954AE}"/>
              </a:ext>
            </a:extLst>
          </p:cNvPr>
          <p:cNvSpPr txBox="1"/>
          <p:nvPr/>
        </p:nvSpPr>
        <p:spPr>
          <a:xfrm>
            <a:off x="126919" y="387798"/>
            <a:ext cx="4772653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Decision Flow Chart (User Interaction Logic)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9F5FC776-9FA1-CF28-1FC6-AED76EE3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576" y="1477000"/>
            <a:ext cx="914400" cy="914400"/>
          </a:xfrm>
          <a:prstGeom prst="rect">
            <a:avLst/>
          </a:prstGeom>
        </p:spPr>
      </p:pic>
      <p:pic>
        <p:nvPicPr>
          <p:cNvPr id="10" name="Graphic 9" descr="Watch with solid fill">
            <a:extLst>
              <a:ext uri="{FF2B5EF4-FFF2-40B4-BE49-F238E27FC236}">
                <a16:creationId xmlns:a16="http://schemas.microsoft.com/office/drawing/2014/main" id="{9915F298-77A9-D173-A905-D5312128A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4643" y="4876036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85828-236E-15A5-355E-9635DBDF8DBE}"/>
              </a:ext>
            </a:extLst>
          </p:cNvPr>
          <p:cNvSpPr/>
          <p:nvPr/>
        </p:nvSpPr>
        <p:spPr>
          <a:xfrm>
            <a:off x="1720982" y="2423909"/>
            <a:ext cx="1747587" cy="3392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C20DE5-1E00-5D53-C3CF-8DA2E731BEC1}"/>
              </a:ext>
            </a:extLst>
          </p:cNvPr>
          <p:cNvSpPr/>
          <p:nvPr/>
        </p:nvSpPr>
        <p:spPr>
          <a:xfrm>
            <a:off x="1658727" y="3084786"/>
            <a:ext cx="1872098" cy="398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Have Fitness Goal?</a:t>
            </a:r>
            <a:endParaRPr 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342ED5-DD11-BC28-88D9-4B26E485FC59}"/>
              </a:ext>
            </a:extLst>
          </p:cNvPr>
          <p:cNvSpPr/>
          <p:nvPr/>
        </p:nvSpPr>
        <p:spPr>
          <a:xfrm>
            <a:off x="1624844" y="3879323"/>
            <a:ext cx="791262" cy="4011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4EC6B9-3568-02CE-B6EC-A966E6694D73}"/>
              </a:ext>
            </a:extLst>
          </p:cNvPr>
          <p:cNvSpPr/>
          <p:nvPr/>
        </p:nvSpPr>
        <p:spPr>
          <a:xfrm>
            <a:off x="2739563" y="3879323"/>
            <a:ext cx="791262" cy="4011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283FD0-3FCE-AC8D-7054-E4A260356CE4}"/>
              </a:ext>
            </a:extLst>
          </p:cNvPr>
          <p:cNvSpPr/>
          <p:nvPr/>
        </p:nvSpPr>
        <p:spPr>
          <a:xfrm>
            <a:off x="632962" y="4721232"/>
            <a:ext cx="1778622" cy="401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Recommend Workout Plan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705D8E-00F8-5A83-D487-664546AC3EFF}"/>
              </a:ext>
            </a:extLst>
          </p:cNvPr>
          <p:cNvSpPr/>
          <p:nvPr/>
        </p:nvSpPr>
        <p:spPr>
          <a:xfrm>
            <a:off x="959487" y="5361562"/>
            <a:ext cx="1125572" cy="4288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Track Progress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DCA41-D995-C73C-792D-9961295FB93C}"/>
              </a:ext>
            </a:extLst>
          </p:cNvPr>
          <p:cNvSpPr/>
          <p:nvPr/>
        </p:nvSpPr>
        <p:spPr>
          <a:xfrm>
            <a:off x="959487" y="6029570"/>
            <a:ext cx="1125572" cy="2878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6B328F-BFA3-B4D6-8140-A1A7FEE4E8EA}"/>
              </a:ext>
            </a:extLst>
          </p:cNvPr>
          <p:cNvSpPr/>
          <p:nvPr/>
        </p:nvSpPr>
        <p:spPr>
          <a:xfrm>
            <a:off x="2976791" y="4721232"/>
            <a:ext cx="1778622" cy="401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Prompt to Set Goal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6E0C0D-B44F-C317-4469-661156560037}"/>
              </a:ext>
            </a:extLst>
          </p:cNvPr>
          <p:cNvSpPr/>
          <p:nvPr/>
        </p:nvSpPr>
        <p:spPr>
          <a:xfrm>
            <a:off x="3303316" y="5361562"/>
            <a:ext cx="1125572" cy="2878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End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86DE7-3ACB-7AA5-F1CC-BEFF4E76F5BB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594776" y="2763201"/>
            <a:ext cx="0" cy="32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F7D0F3F-2B17-39A3-98D0-BFC0345446C2}"/>
              </a:ext>
            </a:extLst>
          </p:cNvPr>
          <p:cNvCxnSpPr>
            <a:stCxn id="17" idx="2"/>
            <a:endCxn id="2" idx="0"/>
          </p:cNvCxnSpPr>
          <p:nvPr/>
        </p:nvCxnSpPr>
        <p:spPr>
          <a:xfrm rot="5400000">
            <a:off x="2109445" y="3393991"/>
            <a:ext cx="396363" cy="5743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B8C113-5089-32D1-87E5-DAE8DA7EC0DD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rot="16200000" flipH="1">
            <a:off x="2666804" y="3410932"/>
            <a:ext cx="396363" cy="5404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34FBA6-9F53-EADC-A21F-FBCD2C9ED9FA}"/>
              </a:ext>
            </a:extLst>
          </p:cNvPr>
          <p:cNvCxnSpPr>
            <a:stCxn id="2" idx="4"/>
            <a:endCxn id="6" idx="0"/>
          </p:cNvCxnSpPr>
          <p:nvPr/>
        </p:nvCxnSpPr>
        <p:spPr>
          <a:xfrm rot="5400000">
            <a:off x="1551018" y="4251774"/>
            <a:ext cx="440713" cy="4982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837026-3A93-21F4-B445-DB54C0FE84B3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rot="16200000" flipH="1">
            <a:off x="3280292" y="4135421"/>
            <a:ext cx="440713" cy="730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2A7225-CC83-6421-68A2-C6C1EF836E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22273" y="5122428"/>
            <a:ext cx="0" cy="23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DBCAE6-FDBD-8F94-3302-96F0517AAE7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22273" y="5790436"/>
            <a:ext cx="0" cy="23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0F1DD3-F73D-D4ED-45C6-6A5431B7AAE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866102" y="5122428"/>
            <a:ext cx="0" cy="239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51CFF4-014B-342C-EAA4-91DB270E5658}"/>
              </a:ext>
            </a:extLst>
          </p:cNvPr>
          <p:cNvSpPr txBox="1"/>
          <p:nvPr/>
        </p:nvSpPr>
        <p:spPr>
          <a:xfrm>
            <a:off x="7143257" y="4721232"/>
            <a:ext cx="4921824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Branch Example (Error Handling)</a:t>
            </a:r>
          </a:p>
          <a:p>
            <a:endParaRPr lang="en-US" sz="1400" b="1" dirty="0"/>
          </a:p>
          <a:p>
            <a:r>
              <a:rPr lang="en-US" sz="1400" dirty="0"/>
              <a:t>[Sync Wearable Data] → [Is Device Connected?]  </a:t>
            </a:r>
          </a:p>
          <a:p>
            <a:pPr lvl="2"/>
            <a:r>
              <a:rPr lang="en-US" sz="1400" dirty="0"/>
              <a:t>                     → Yes → [Update Dashboard]  </a:t>
            </a:r>
          </a:p>
          <a:p>
            <a:pPr lvl="2"/>
            <a:r>
              <a:rPr lang="en-US" sz="1400" dirty="0"/>
              <a:t>                     → No → [Show Error: "Connect Device]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9803E4-0765-2178-D43D-B80FC629051D}"/>
              </a:ext>
            </a:extLst>
          </p:cNvPr>
          <p:cNvCxnSpPr>
            <a:endCxn id="40" idx="1"/>
          </p:cNvCxnSpPr>
          <p:nvPr/>
        </p:nvCxnSpPr>
        <p:spPr>
          <a:xfrm>
            <a:off x="6889043" y="5306007"/>
            <a:ext cx="2542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63CB-77A4-D325-F12F-098A7A0FC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54EA63-39A3-9920-AB12-BFFEF62D900A}"/>
              </a:ext>
            </a:extLst>
          </p:cNvPr>
          <p:cNvSpPr/>
          <p:nvPr/>
        </p:nvSpPr>
        <p:spPr>
          <a:xfrm>
            <a:off x="2086513" y="897921"/>
            <a:ext cx="1016527" cy="453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30CEB-524B-90CD-A189-B045CA20BCFA}"/>
              </a:ext>
            </a:extLst>
          </p:cNvPr>
          <p:cNvSpPr txBox="1"/>
          <p:nvPr/>
        </p:nvSpPr>
        <p:spPr>
          <a:xfrm>
            <a:off x="5970875" y="757130"/>
            <a:ext cx="6094206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+mj-lt"/>
              </a:rPr>
              <a:t>6. Swimlane Flow Chart (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Cross-Team Collaboration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Purpose</a:t>
            </a:r>
            <a:r>
              <a:rPr lang="en-US" sz="1400" dirty="0">
                <a:latin typeface="+mj-lt"/>
              </a:rPr>
              <a:t>: Visualize handoffs between departments.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Swimlanes</a:t>
            </a:r>
            <a:r>
              <a:rPr lang="en-US" sz="1400" dirty="0">
                <a:latin typeface="+mj-lt"/>
              </a:rPr>
              <a:t>: Teams (Product, Design, Development, QA, DevOps)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Flow</a:t>
            </a:r>
            <a:r>
              <a:rPr lang="en-US" sz="14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Product Team</a:t>
            </a:r>
            <a:r>
              <a:rPr lang="en-US" sz="1400" dirty="0">
                <a:latin typeface="+mj-lt"/>
              </a:rPr>
              <a:t>:    [Define "Sleep Tracking" Feature] → [Handoff to Design]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Design Team</a:t>
            </a:r>
            <a:r>
              <a:rPr lang="en-US" sz="1400" dirty="0">
                <a:latin typeface="+mj-lt"/>
              </a:rPr>
              <a:t>:    [Create Sleep UI Mockups] → [Handoff to Development]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Development Team</a:t>
            </a:r>
            <a:r>
              <a:rPr lang="en-US" sz="1400" dirty="0">
                <a:latin typeface="+mj-lt"/>
              </a:rPr>
              <a:t>:    [Code Sleep Analysis Algorithm] → [Handoff to QA]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QA Team</a:t>
            </a:r>
            <a:r>
              <a:rPr lang="en-US" sz="1400" dirty="0">
                <a:latin typeface="+mj-lt"/>
              </a:rPr>
              <a:t>:    [Test Sleep Data Accuracy] → [Handoff to DevOps]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DevOps Team</a:t>
            </a:r>
            <a:r>
              <a:rPr lang="en-US" sz="1400" dirty="0">
                <a:latin typeface="+mj-lt"/>
              </a:rPr>
              <a:t>:    [Deploy to Production] → [Monitor Performance] 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+mj-lt"/>
              </a:rPr>
              <a:t>Key Insight</a:t>
            </a:r>
          </a:p>
          <a:p>
            <a:r>
              <a:rPr lang="en-US" sz="1400" dirty="0">
                <a:latin typeface="+mj-lt"/>
              </a:rPr>
              <a:t>Clear error messages improve user experience (e.g., "Enable Bluetooth to sync").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4F36E2-B2F8-E854-73F8-EC11B90322A2}"/>
              </a:ext>
            </a:extLst>
          </p:cNvPr>
          <p:cNvSpPr txBox="1"/>
          <p:nvPr/>
        </p:nvSpPr>
        <p:spPr>
          <a:xfrm>
            <a:off x="126919" y="387798"/>
            <a:ext cx="5318251" cy="369332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Swimlane Flow Chart (Cross-Team Collaboration)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B5B7AE-7ED6-1881-E7C9-0E36D262A9EF}"/>
              </a:ext>
            </a:extLst>
          </p:cNvPr>
          <p:cNvSpPr/>
          <p:nvPr/>
        </p:nvSpPr>
        <p:spPr>
          <a:xfrm>
            <a:off x="321479" y="1508308"/>
            <a:ext cx="1747587" cy="339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1DE411-7D71-44B0-3302-38ABAAD26E1E}"/>
              </a:ext>
            </a:extLst>
          </p:cNvPr>
          <p:cNvSpPr/>
          <p:nvPr/>
        </p:nvSpPr>
        <p:spPr>
          <a:xfrm>
            <a:off x="321008" y="2330453"/>
            <a:ext cx="1747587" cy="339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958A2-C005-185E-FBF4-BEAB5C998E75}"/>
              </a:ext>
            </a:extLst>
          </p:cNvPr>
          <p:cNvSpPr/>
          <p:nvPr/>
        </p:nvSpPr>
        <p:spPr>
          <a:xfrm>
            <a:off x="321008" y="3188631"/>
            <a:ext cx="1747587" cy="3392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4EA128-59FD-E570-9731-4E7DCB110F39}"/>
              </a:ext>
            </a:extLst>
          </p:cNvPr>
          <p:cNvSpPr/>
          <p:nvPr/>
        </p:nvSpPr>
        <p:spPr>
          <a:xfrm>
            <a:off x="321007" y="4067216"/>
            <a:ext cx="1747587" cy="3392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2FB5C-B9E7-B388-A59A-1F7FEB04F105}"/>
              </a:ext>
            </a:extLst>
          </p:cNvPr>
          <p:cNvSpPr/>
          <p:nvPr/>
        </p:nvSpPr>
        <p:spPr>
          <a:xfrm>
            <a:off x="321006" y="4872565"/>
            <a:ext cx="1747587" cy="3392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User Opens App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2A94FD-37FA-8F52-51BC-06DACCF50B2E}"/>
              </a:ext>
            </a:extLst>
          </p:cNvPr>
          <p:cNvSpPr/>
          <p:nvPr/>
        </p:nvSpPr>
        <p:spPr>
          <a:xfrm>
            <a:off x="2138273" y="4911041"/>
            <a:ext cx="3777188" cy="287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20B5F5-1D55-9B4D-CFFC-C2F42FE3995C}"/>
              </a:ext>
            </a:extLst>
          </p:cNvPr>
          <p:cNvSpPr/>
          <p:nvPr/>
        </p:nvSpPr>
        <p:spPr>
          <a:xfrm>
            <a:off x="2131140" y="4067216"/>
            <a:ext cx="3777188" cy="287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6F224E-6D9E-6A49-7250-5EB130A53CF9}"/>
              </a:ext>
            </a:extLst>
          </p:cNvPr>
          <p:cNvSpPr/>
          <p:nvPr/>
        </p:nvSpPr>
        <p:spPr>
          <a:xfrm>
            <a:off x="2131141" y="3220691"/>
            <a:ext cx="3777188" cy="2878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84FFFB-EDD5-9355-DD47-23A93F6C6422}"/>
              </a:ext>
            </a:extLst>
          </p:cNvPr>
          <p:cNvSpPr/>
          <p:nvPr/>
        </p:nvSpPr>
        <p:spPr>
          <a:xfrm>
            <a:off x="2131141" y="2362871"/>
            <a:ext cx="3777188" cy="2878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6C8E2D-8BD5-804F-3A0D-29EE22352305}"/>
              </a:ext>
            </a:extLst>
          </p:cNvPr>
          <p:cNvSpPr/>
          <p:nvPr/>
        </p:nvSpPr>
        <p:spPr>
          <a:xfrm>
            <a:off x="2131141" y="1554840"/>
            <a:ext cx="3777188" cy="287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Analytics Dashboard (Calories Burned Insights)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A7A7444-82DB-E1AB-E4E2-807453BC6750}"/>
              </a:ext>
            </a:extLst>
          </p:cNvPr>
          <p:cNvCxnSpPr>
            <a:cxnSpLocks/>
            <a:stCxn id="16" idx="1"/>
            <a:endCxn id="3" idx="0"/>
          </p:cNvCxnSpPr>
          <p:nvPr/>
        </p:nvCxnSpPr>
        <p:spPr>
          <a:xfrm rot="10800000" flipH="1" flipV="1">
            <a:off x="321478" y="1677953"/>
            <a:ext cx="873323" cy="652499"/>
          </a:xfrm>
          <a:prstGeom prst="bentConnector4">
            <a:avLst>
              <a:gd name="adj1" fmla="val -26176"/>
              <a:gd name="adj2" fmla="val 63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15759DA-27DA-F426-629E-75521B5DDA1B}"/>
              </a:ext>
            </a:extLst>
          </p:cNvPr>
          <p:cNvCxnSpPr>
            <a:cxnSpLocks/>
            <a:stCxn id="3" idx="2"/>
            <a:endCxn id="13" idx="1"/>
          </p:cNvCxnSpPr>
          <p:nvPr/>
        </p:nvCxnSpPr>
        <p:spPr>
          <a:xfrm rot="5400000">
            <a:off x="413639" y="2577114"/>
            <a:ext cx="688532" cy="873794"/>
          </a:xfrm>
          <a:prstGeom prst="bentConnector4">
            <a:avLst>
              <a:gd name="adj1" fmla="val 37681"/>
              <a:gd name="adj2" fmla="val 12616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81807AC-3431-F972-8D2F-8A6EBD5B34C7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5400000">
            <a:off x="403436" y="3445495"/>
            <a:ext cx="708939" cy="873795"/>
          </a:xfrm>
          <a:prstGeom prst="bentConnector4">
            <a:avLst>
              <a:gd name="adj1" fmla="val 38035"/>
              <a:gd name="adj2" fmla="val 12616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51F8A2-4074-A43A-62EE-6F460FE79FA3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5400000">
            <a:off x="440053" y="4287462"/>
            <a:ext cx="635703" cy="873795"/>
          </a:xfrm>
          <a:prstGeom prst="bentConnector4">
            <a:avLst>
              <a:gd name="adj1" fmla="val 36657"/>
              <a:gd name="adj2" fmla="val 12616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6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888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Fitness Tracker Application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B</dc:creator>
  <cp:lastModifiedBy>B B</cp:lastModifiedBy>
  <cp:revision>12</cp:revision>
  <dcterms:created xsi:type="dcterms:W3CDTF">2025-01-31T01:51:16Z</dcterms:created>
  <dcterms:modified xsi:type="dcterms:W3CDTF">2025-01-31T03:57:50Z</dcterms:modified>
</cp:coreProperties>
</file>