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25" autoAdjust="0"/>
    <p:restoredTop sz="94660"/>
  </p:normalViewPr>
  <p:slideViewPr>
    <p:cSldViewPr snapToGrid="0">
      <p:cViewPr>
        <p:scale>
          <a:sx n="117" d="100"/>
          <a:sy n="117" d="100"/>
        </p:scale>
        <p:origin x="67"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5F9C-7007-7B76-440D-29348C9F0D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A59FFF-EB43-B81F-B0C9-21687E66CF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1EA35C-6989-784B-CDF6-21D983A74475}"/>
              </a:ext>
            </a:extLst>
          </p:cNvPr>
          <p:cNvSpPr>
            <a:spLocks noGrp="1"/>
          </p:cNvSpPr>
          <p:nvPr>
            <p:ph type="dt" sz="half" idx="10"/>
          </p:nvPr>
        </p:nvSpPr>
        <p:spPr/>
        <p:txBody>
          <a:bodyPr/>
          <a:lstStyle/>
          <a:p>
            <a:fld id="{F16A2B0F-0368-444E-B072-8DECECE67824}" type="datetimeFigureOut">
              <a:rPr lang="en-US" smtClean="0"/>
              <a:t>1/31/2025</a:t>
            </a:fld>
            <a:endParaRPr lang="en-US"/>
          </a:p>
        </p:txBody>
      </p:sp>
      <p:sp>
        <p:nvSpPr>
          <p:cNvPr id="5" name="Footer Placeholder 4">
            <a:extLst>
              <a:ext uri="{FF2B5EF4-FFF2-40B4-BE49-F238E27FC236}">
                <a16:creationId xmlns:a16="http://schemas.microsoft.com/office/drawing/2014/main" id="{B8973EB8-F15B-5ACA-85AD-A2A3069E5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FC8BE-9685-6DA6-0B57-E875F9233954}"/>
              </a:ext>
            </a:extLst>
          </p:cNvPr>
          <p:cNvSpPr>
            <a:spLocks noGrp="1"/>
          </p:cNvSpPr>
          <p:nvPr>
            <p:ph type="sldNum" sz="quarter" idx="12"/>
          </p:nvPr>
        </p:nvSpPr>
        <p:spPr/>
        <p:txBody>
          <a:bodyPr/>
          <a:lstStyle/>
          <a:p>
            <a:fld id="{9F2D236C-FA0A-469A-8B69-53DCE3A21169}" type="slidenum">
              <a:rPr lang="en-US" smtClean="0"/>
              <a:t>‹#›</a:t>
            </a:fld>
            <a:endParaRPr lang="en-US"/>
          </a:p>
        </p:txBody>
      </p:sp>
    </p:spTree>
    <p:extLst>
      <p:ext uri="{BB962C8B-B14F-4D97-AF65-F5344CB8AC3E}">
        <p14:creationId xmlns:p14="http://schemas.microsoft.com/office/powerpoint/2010/main" val="405291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D102-2DCE-4CD8-D5CA-70D9C97F25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681CE4-E197-FCE8-29B3-2C1F6454D8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0783B-E3D5-F923-056B-2466DED76A3B}"/>
              </a:ext>
            </a:extLst>
          </p:cNvPr>
          <p:cNvSpPr>
            <a:spLocks noGrp="1"/>
          </p:cNvSpPr>
          <p:nvPr>
            <p:ph type="dt" sz="half" idx="10"/>
          </p:nvPr>
        </p:nvSpPr>
        <p:spPr/>
        <p:txBody>
          <a:bodyPr/>
          <a:lstStyle/>
          <a:p>
            <a:fld id="{F16A2B0F-0368-444E-B072-8DECECE67824}" type="datetimeFigureOut">
              <a:rPr lang="en-US" smtClean="0"/>
              <a:t>1/31/2025</a:t>
            </a:fld>
            <a:endParaRPr lang="en-US"/>
          </a:p>
        </p:txBody>
      </p:sp>
      <p:sp>
        <p:nvSpPr>
          <p:cNvPr id="5" name="Footer Placeholder 4">
            <a:extLst>
              <a:ext uri="{FF2B5EF4-FFF2-40B4-BE49-F238E27FC236}">
                <a16:creationId xmlns:a16="http://schemas.microsoft.com/office/drawing/2014/main" id="{E54E40EF-99B5-A091-2041-4C2521A8A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1B336-4CD6-C5AA-5BE7-BA4A89DD8148}"/>
              </a:ext>
            </a:extLst>
          </p:cNvPr>
          <p:cNvSpPr>
            <a:spLocks noGrp="1"/>
          </p:cNvSpPr>
          <p:nvPr>
            <p:ph type="sldNum" sz="quarter" idx="12"/>
          </p:nvPr>
        </p:nvSpPr>
        <p:spPr/>
        <p:txBody>
          <a:bodyPr/>
          <a:lstStyle/>
          <a:p>
            <a:fld id="{9F2D236C-FA0A-469A-8B69-53DCE3A21169}" type="slidenum">
              <a:rPr lang="en-US" smtClean="0"/>
              <a:t>‹#›</a:t>
            </a:fld>
            <a:endParaRPr lang="en-US"/>
          </a:p>
        </p:txBody>
      </p:sp>
    </p:spTree>
    <p:extLst>
      <p:ext uri="{BB962C8B-B14F-4D97-AF65-F5344CB8AC3E}">
        <p14:creationId xmlns:p14="http://schemas.microsoft.com/office/powerpoint/2010/main" val="257386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E1692C-D8F1-7E1F-2676-9E408043B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7DA911-8986-BCDF-5C0B-D861A7C98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26637-9A4D-ABFE-F342-A5800C849ACB}"/>
              </a:ext>
            </a:extLst>
          </p:cNvPr>
          <p:cNvSpPr>
            <a:spLocks noGrp="1"/>
          </p:cNvSpPr>
          <p:nvPr>
            <p:ph type="dt" sz="half" idx="10"/>
          </p:nvPr>
        </p:nvSpPr>
        <p:spPr/>
        <p:txBody>
          <a:bodyPr/>
          <a:lstStyle/>
          <a:p>
            <a:fld id="{F16A2B0F-0368-444E-B072-8DECECE67824}" type="datetimeFigureOut">
              <a:rPr lang="en-US" smtClean="0"/>
              <a:t>1/31/2025</a:t>
            </a:fld>
            <a:endParaRPr lang="en-US"/>
          </a:p>
        </p:txBody>
      </p:sp>
      <p:sp>
        <p:nvSpPr>
          <p:cNvPr id="5" name="Footer Placeholder 4">
            <a:extLst>
              <a:ext uri="{FF2B5EF4-FFF2-40B4-BE49-F238E27FC236}">
                <a16:creationId xmlns:a16="http://schemas.microsoft.com/office/drawing/2014/main" id="{E873C8F6-B34D-70F5-43CD-7BAC169D8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39E68-BC2E-1711-F4CA-8B748CDE9214}"/>
              </a:ext>
            </a:extLst>
          </p:cNvPr>
          <p:cNvSpPr>
            <a:spLocks noGrp="1"/>
          </p:cNvSpPr>
          <p:nvPr>
            <p:ph type="sldNum" sz="quarter" idx="12"/>
          </p:nvPr>
        </p:nvSpPr>
        <p:spPr/>
        <p:txBody>
          <a:bodyPr/>
          <a:lstStyle/>
          <a:p>
            <a:fld id="{9F2D236C-FA0A-469A-8B69-53DCE3A21169}" type="slidenum">
              <a:rPr lang="en-US" smtClean="0"/>
              <a:t>‹#›</a:t>
            </a:fld>
            <a:endParaRPr lang="en-US"/>
          </a:p>
        </p:txBody>
      </p:sp>
    </p:spTree>
    <p:extLst>
      <p:ext uri="{BB962C8B-B14F-4D97-AF65-F5344CB8AC3E}">
        <p14:creationId xmlns:p14="http://schemas.microsoft.com/office/powerpoint/2010/main" val="395791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B146-C7F0-6DA6-D198-005BFA92C2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0A129A-92F9-26AA-0473-43E60CCD7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85C8F-AF10-4B70-7CFC-FAB0FF3E68C9}"/>
              </a:ext>
            </a:extLst>
          </p:cNvPr>
          <p:cNvSpPr>
            <a:spLocks noGrp="1"/>
          </p:cNvSpPr>
          <p:nvPr>
            <p:ph type="dt" sz="half" idx="10"/>
          </p:nvPr>
        </p:nvSpPr>
        <p:spPr/>
        <p:txBody>
          <a:bodyPr/>
          <a:lstStyle/>
          <a:p>
            <a:fld id="{F16A2B0F-0368-444E-B072-8DECECE67824}" type="datetimeFigureOut">
              <a:rPr lang="en-US" smtClean="0"/>
              <a:t>1/31/2025</a:t>
            </a:fld>
            <a:endParaRPr lang="en-US"/>
          </a:p>
        </p:txBody>
      </p:sp>
      <p:sp>
        <p:nvSpPr>
          <p:cNvPr id="5" name="Footer Placeholder 4">
            <a:extLst>
              <a:ext uri="{FF2B5EF4-FFF2-40B4-BE49-F238E27FC236}">
                <a16:creationId xmlns:a16="http://schemas.microsoft.com/office/drawing/2014/main" id="{F2AF1D8F-2573-91CB-5102-8CD1E4567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5D924-D90B-9F51-176F-69143720AD13}"/>
              </a:ext>
            </a:extLst>
          </p:cNvPr>
          <p:cNvSpPr>
            <a:spLocks noGrp="1"/>
          </p:cNvSpPr>
          <p:nvPr>
            <p:ph type="sldNum" sz="quarter" idx="12"/>
          </p:nvPr>
        </p:nvSpPr>
        <p:spPr/>
        <p:txBody>
          <a:bodyPr/>
          <a:lstStyle/>
          <a:p>
            <a:fld id="{9F2D236C-FA0A-469A-8B69-53DCE3A21169}" type="slidenum">
              <a:rPr lang="en-US" smtClean="0"/>
              <a:t>‹#›</a:t>
            </a:fld>
            <a:endParaRPr lang="en-US"/>
          </a:p>
        </p:txBody>
      </p:sp>
    </p:spTree>
    <p:extLst>
      <p:ext uri="{BB962C8B-B14F-4D97-AF65-F5344CB8AC3E}">
        <p14:creationId xmlns:p14="http://schemas.microsoft.com/office/powerpoint/2010/main" val="289624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EFFA-2E1F-B1AC-DDA4-7C2A1AC50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5D584F-1EAA-0F06-0BB7-36C1A8D98E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EE3250-C8B9-A012-A5C0-1B2B45C9F4A9}"/>
              </a:ext>
            </a:extLst>
          </p:cNvPr>
          <p:cNvSpPr>
            <a:spLocks noGrp="1"/>
          </p:cNvSpPr>
          <p:nvPr>
            <p:ph type="dt" sz="half" idx="10"/>
          </p:nvPr>
        </p:nvSpPr>
        <p:spPr/>
        <p:txBody>
          <a:bodyPr/>
          <a:lstStyle/>
          <a:p>
            <a:fld id="{F16A2B0F-0368-444E-B072-8DECECE67824}" type="datetimeFigureOut">
              <a:rPr lang="en-US" smtClean="0"/>
              <a:t>1/31/2025</a:t>
            </a:fld>
            <a:endParaRPr lang="en-US"/>
          </a:p>
        </p:txBody>
      </p:sp>
      <p:sp>
        <p:nvSpPr>
          <p:cNvPr id="5" name="Footer Placeholder 4">
            <a:extLst>
              <a:ext uri="{FF2B5EF4-FFF2-40B4-BE49-F238E27FC236}">
                <a16:creationId xmlns:a16="http://schemas.microsoft.com/office/drawing/2014/main" id="{FC01A591-926C-2FC3-629D-DAF4F3235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076EA-334B-A01A-31B6-A114BC9B04D0}"/>
              </a:ext>
            </a:extLst>
          </p:cNvPr>
          <p:cNvSpPr>
            <a:spLocks noGrp="1"/>
          </p:cNvSpPr>
          <p:nvPr>
            <p:ph type="sldNum" sz="quarter" idx="12"/>
          </p:nvPr>
        </p:nvSpPr>
        <p:spPr/>
        <p:txBody>
          <a:bodyPr/>
          <a:lstStyle/>
          <a:p>
            <a:fld id="{9F2D236C-FA0A-469A-8B69-53DCE3A21169}" type="slidenum">
              <a:rPr lang="en-US" smtClean="0"/>
              <a:t>‹#›</a:t>
            </a:fld>
            <a:endParaRPr lang="en-US"/>
          </a:p>
        </p:txBody>
      </p:sp>
    </p:spTree>
    <p:extLst>
      <p:ext uri="{BB962C8B-B14F-4D97-AF65-F5344CB8AC3E}">
        <p14:creationId xmlns:p14="http://schemas.microsoft.com/office/powerpoint/2010/main" val="118848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C68E-144E-50F7-C184-74035A5ED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49B74-D80F-6903-994C-AEBD4A5948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17A771-9325-4284-11F6-1B8A4B4A73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652EBF-F71F-4530-A12F-2CE71913A145}"/>
              </a:ext>
            </a:extLst>
          </p:cNvPr>
          <p:cNvSpPr>
            <a:spLocks noGrp="1"/>
          </p:cNvSpPr>
          <p:nvPr>
            <p:ph type="dt" sz="half" idx="10"/>
          </p:nvPr>
        </p:nvSpPr>
        <p:spPr/>
        <p:txBody>
          <a:bodyPr/>
          <a:lstStyle/>
          <a:p>
            <a:fld id="{F16A2B0F-0368-444E-B072-8DECECE67824}" type="datetimeFigureOut">
              <a:rPr lang="en-US" smtClean="0"/>
              <a:t>1/31/2025</a:t>
            </a:fld>
            <a:endParaRPr lang="en-US"/>
          </a:p>
        </p:txBody>
      </p:sp>
      <p:sp>
        <p:nvSpPr>
          <p:cNvPr id="6" name="Footer Placeholder 5">
            <a:extLst>
              <a:ext uri="{FF2B5EF4-FFF2-40B4-BE49-F238E27FC236}">
                <a16:creationId xmlns:a16="http://schemas.microsoft.com/office/drawing/2014/main" id="{A0438C79-F42A-C4A2-3D13-51BC9844B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705BC-D9BD-C4BC-59A1-F716302CAF0B}"/>
              </a:ext>
            </a:extLst>
          </p:cNvPr>
          <p:cNvSpPr>
            <a:spLocks noGrp="1"/>
          </p:cNvSpPr>
          <p:nvPr>
            <p:ph type="sldNum" sz="quarter" idx="12"/>
          </p:nvPr>
        </p:nvSpPr>
        <p:spPr/>
        <p:txBody>
          <a:bodyPr/>
          <a:lstStyle/>
          <a:p>
            <a:fld id="{9F2D236C-FA0A-469A-8B69-53DCE3A21169}" type="slidenum">
              <a:rPr lang="en-US" smtClean="0"/>
              <a:t>‹#›</a:t>
            </a:fld>
            <a:endParaRPr lang="en-US"/>
          </a:p>
        </p:txBody>
      </p:sp>
    </p:spTree>
    <p:extLst>
      <p:ext uri="{BB962C8B-B14F-4D97-AF65-F5344CB8AC3E}">
        <p14:creationId xmlns:p14="http://schemas.microsoft.com/office/powerpoint/2010/main" val="782989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00B0-23AA-B7AD-66B2-9BA9273BA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3A38E-C075-37C4-4E08-431F4FDBB2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09200A-2CED-5ECA-3A15-33DD5219B1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F78DBF-4186-D5B9-B682-1FF377699B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4FBFDC-21AB-D26B-E9B9-D5CE757339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963D74-CF21-F54A-962D-4D9A15647E38}"/>
              </a:ext>
            </a:extLst>
          </p:cNvPr>
          <p:cNvSpPr>
            <a:spLocks noGrp="1"/>
          </p:cNvSpPr>
          <p:nvPr>
            <p:ph type="dt" sz="half" idx="10"/>
          </p:nvPr>
        </p:nvSpPr>
        <p:spPr/>
        <p:txBody>
          <a:bodyPr/>
          <a:lstStyle/>
          <a:p>
            <a:fld id="{F16A2B0F-0368-444E-B072-8DECECE67824}" type="datetimeFigureOut">
              <a:rPr lang="en-US" smtClean="0"/>
              <a:t>1/31/2025</a:t>
            </a:fld>
            <a:endParaRPr lang="en-US"/>
          </a:p>
        </p:txBody>
      </p:sp>
      <p:sp>
        <p:nvSpPr>
          <p:cNvPr id="8" name="Footer Placeholder 7">
            <a:extLst>
              <a:ext uri="{FF2B5EF4-FFF2-40B4-BE49-F238E27FC236}">
                <a16:creationId xmlns:a16="http://schemas.microsoft.com/office/drawing/2014/main" id="{8CD0FE47-E7DB-4569-3142-FF93AF360A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B1F4EE-2A36-82F0-E741-844A3A72CFA4}"/>
              </a:ext>
            </a:extLst>
          </p:cNvPr>
          <p:cNvSpPr>
            <a:spLocks noGrp="1"/>
          </p:cNvSpPr>
          <p:nvPr>
            <p:ph type="sldNum" sz="quarter" idx="12"/>
          </p:nvPr>
        </p:nvSpPr>
        <p:spPr/>
        <p:txBody>
          <a:bodyPr/>
          <a:lstStyle/>
          <a:p>
            <a:fld id="{9F2D236C-FA0A-469A-8B69-53DCE3A21169}" type="slidenum">
              <a:rPr lang="en-US" smtClean="0"/>
              <a:t>‹#›</a:t>
            </a:fld>
            <a:endParaRPr lang="en-US"/>
          </a:p>
        </p:txBody>
      </p:sp>
    </p:spTree>
    <p:extLst>
      <p:ext uri="{BB962C8B-B14F-4D97-AF65-F5344CB8AC3E}">
        <p14:creationId xmlns:p14="http://schemas.microsoft.com/office/powerpoint/2010/main" val="54967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5DE6-A5A0-8859-398F-F9B7D4892A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FC64DE-F247-F4AD-C3B7-9233A5F0F0D7}"/>
              </a:ext>
            </a:extLst>
          </p:cNvPr>
          <p:cNvSpPr>
            <a:spLocks noGrp="1"/>
          </p:cNvSpPr>
          <p:nvPr>
            <p:ph type="dt" sz="half" idx="10"/>
          </p:nvPr>
        </p:nvSpPr>
        <p:spPr/>
        <p:txBody>
          <a:bodyPr/>
          <a:lstStyle/>
          <a:p>
            <a:fld id="{F16A2B0F-0368-444E-B072-8DECECE67824}" type="datetimeFigureOut">
              <a:rPr lang="en-US" smtClean="0"/>
              <a:t>1/31/2025</a:t>
            </a:fld>
            <a:endParaRPr lang="en-US"/>
          </a:p>
        </p:txBody>
      </p:sp>
      <p:sp>
        <p:nvSpPr>
          <p:cNvPr id="4" name="Footer Placeholder 3">
            <a:extLst>
              <a:ext uri="{FF2B5EF4-FFF2-40B4-BE49-F238E27FC236}">
                <a16:creationId xmlns:a16="http://schemas.microsoft.com/office/drawing/2014/main" id="{9E21A6B6-8733-9E5C-AE02-028AA6260A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CDF6B5-439D-78AC-BADA-EBC8DB379954}"/>
              </a:ext>
            </a:extLst>
          </p:cNvPr>
          <p:cNvSpPr>
            <a:spLocks noGrp="1"/>
          </p:cNvSpPr>
          <p:nvPr>
            <p:ph type="sldNum" sz="quarter" idx="12"/>
          </p:nvPr>
        </p:nvSpPr>
        <p:spPr/>
        <p:txBody>
          <a:bodyPr/>
          <a:lstStyle/>
          <a:p>
            <a:fld id="{9F2D236C-FA0A-469A-8B69-53DCE3A21169}" type="slidenum">
              <a:rPr lang="en-US" smtClean="0"/>
              <a:t>‹#›</a:t>
            </a:fld>
            <a:endParaRPr lang="en-US"/>
          </a:p>
        </p:txBody>
      </p:sp>
    </p:spTree>
    <p:extLst>
      <p:ext uri="{BB962C8B-B14F-4D97-AF65-F5344CB8AC3E}">
        <p14:creationId xmlns:p14="http://schemas.microsoft.com/office/powerpoint/2010/main" val="206454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5D5CF9-818A-2ED8-BEC8-9B358A71BEF7}"/>
              </a:ext>
            </a:extLst>
          </p:cNvPr>
          <p:cNvSpPr>
            <a:spLocks noGrp="1"/>
          </p:cNvSpPr>
          <p:nvPr>
            <p:ph type="dt" sz="half" idx="10"/>
          </p:nvPr>
        </p:nvSpPr>
        <p:spPr/>
        <p:txBody>
          <a:bodyPr/>
          <a:lstStyle/>
          <a:p>
            <a:fld id="{F16A2B0F-0368-444E-B072-8DECECE67824}" type="datetimeFigureOut">
              <a:rPr lang="en-US" smtClean="0"/>
              <a:t>1/31/2025</a:t>
            </a:fld>
            <a:endParaRPr lang="en-US"/>
          </a:p>
        </p:txBody>
      </p:sp>
      <p:sp>
        <p:nvSpPr>
          <p:cNvPr id="3" name="Footer Placeholder 2">
            <a:extLst>
              <a:ext uri="{FF2B5EF4-FFF2-40B4-BE49-F238E27FC236}">
                <a16:creationId xmlns:a16="http://schemas.microsoft.com/office/drawing/2014/main" id="{BA48EE51-C9C2-25AC-543F-A17D2C9694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87F3E7-C6A4-CA40-2A3E-6D09E061838E}"/>
              </a:ext>
            </a:extLst>
          </p:cNvPr>
          <p:cNvSpPr>
            <a:spLocks noGrp="1"/>
          </p:cNvSpPr>
          <p:nvPr>
            <p:ph type="sldNum" sz="quarter" idx="12"/>
          </p:nvPr>
        </p:nvSpPr>
        <p:spPr/>
        <p:txBody>
          <a:bodyPr/>
          <a:lstStyle/>
          <a:p>
            <a:fld id="{9F2D236C-FA0A-469A-8B69-53DCE3A21169}" type="slidenum">
              <a:rPr lang="en-US" smtClean="0"/>
              <a:t>‹#›</a:t>
            </a:fld>
            <a:endParaRPr lang="en-US"/>
          </a:p>
        </p:txBody>
      </p:sp>
    </p:spTree>
    <p:extLst>
      <p:ext uri="{BB962C8B-B14F-4D97-AF65-F5344CB8AC3E}">
        <p14:creationId xmlns:p14="http://schemas.microsoft.com/office/powerpoint/2010/main" val="3707234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8429-E34F-F58F-DCD3-58A4A190A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B22612-0794-A773-DEF5-6F4402092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D41882-CD4E-137F-C8C4-0F9D583F6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A2D2E-51CE-B94C-0DB1-56D99E0A1059}"/>
              </a:ext>
            </a:extLst>
          </p:cNvPr>
          <p:cNvSpPr>
            <a:spLocks noGrp="1"/>
          </p:cNvSpPr>
          <p:nvPr>
            <p:ph type="dt" sz="half" idx="10"/>
          </p:nvPr>
        </p:nvSpPr>
        <p:spPr/>
        <p:txBody>
          <a:bodyPr/>
          <a:lstStyle/>
          <a:p>
            <a:fld id="{F16A2B0F-0368-444E-B072-8DECECE67824}" type="datetimeFigureOut">
              <a:rPr lang="en-US" smtClean="0"/>
              <a:t>1/31/2025</a:t>
            </a:fld>
            <a:endParaRPr lang="en-US"/>
          </a:p>
        </p:txBody>
      </p:sp>
      <p:sp>
        <p:nvSpPr>
          <p:cNvPr id="6" name="Footer Placeholder 5">
            <a:extLst>
              <a:ext uri="{FF2B5EF4-FFF2-40B4-BE49-F238E27FC236}">
                <a16:creationId xmlns:a16="http://schemas.microsoft.com/office/drawing/2014/main" id="{20A5656A-3199-F1A1-24E3-EEDDEAB18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3C6FFE-F262-0F5D-66BC-F6563C38FEBF}"/>
              </a:ext>
            </a:extLst>
          </p:cNvPr>
          <p:cNvSpPr>
            <a:spLocks noGrp="1"/>
          </p:cNvSpPr>
          <p:nvPr>
            <p:ph type="sldNum" sz="quarter" idx="12"/>
          </p:nvPr>
        </p:nvSpPr>
        <p:spPr/>
        <p:txBody>
          <a:bodyPr/>
          <a:lstStyle/>
          <a:p>
            <a:fld id="{9F2D236C-FA0A-469A-8B69-53DCE3A21169}" type="slidenum">
              <a:rPr lang="en-US" smtClean="0"/>
              <a:t>‹#›</a:t>
            </a:fld>
            <a:endParaRPr lang="en-US"/>
          </a:p>
        </p:txBody>
      </p:sp>
    </p:spTree>
    <p:extLst>
      <p:ext uri="{BB962C8B-B14F-4D97-AF65-F5344CB8AC3E}">
        <p14:creationId xmlns:p14="http://schemas.microsoft.com/office/powerpoint/2010/main" val="219329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5EB4-BDE2-4980-928E-8CAC2A22A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3288E-3FE7-7B86-2522-9F4B949D9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3D8D2-30CD-DDAE-B08A-7B55C9DBD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C0C22-519A-6412-3ADA-9AB798590B64}"/>
              </a:ext>
            </a:extLst>
          </p:cNvPr>
          <p:cNvSpPr>
            <a:spLocks noGrp="1"/>
          </p:cNvSpPr>
          <p:nvPr>
            <p:ph type="dt" sz="half" idx="10"/>
          </p:nvPr>
        </p:nvSpPr>
        <p:spPr/>
        <p:txBody>
          <a:bodyPr/>
          <a:lstStyle/>
          <a:p>
            <a:fld id="{F16A2B0F-0368-444E-B072-8DECECE67824}" type="datetimeFigureOut">
              <a:rPr lang="en-US" smtClean="0"/>
              <a:t>1/31/2025</a:t>
            </a:fld>
            <a:endParaRPr lang="en-US"/>
          </a:p>
        </p:txBody>
      </p:sp>
      <p:sp>
        <p:nvSpPr>
          <p:cNvPr id="6" name="Footer Placeholder 5">
            <a:extLst>
              <a:ext uri="{FF2B5EF4-FFF2-40B4-BE49-F238E27FC236}">
                <a16:creationId xmlns:a16="http://schemas.microsoft.com/office/drawing/2014/main" id="{1A778777-D750-6E3C-F8D6-93E96603FD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8F97B-CF5C-68AD-1A36-3383A193791F}"/>
              </a:ext>
            </a:extLst>
          </p:cNvPr>
          <p:cNvSpPr>
            <a:spLocks noGrp="1"/>
          </p:cNvSpPr>
          <p:nvPr>
            <p:ph type="sldNum" sz="quarter" idx="12"/>
          </p:nvPr>
        </p:nvSpPr>
        <p:spPr/>
        <p:txBody>
          <a:bodyPr/>
          <a:lstStyle/>
          <a:p>
            <a:fld id="{9F2D236C-FA0A-469A-8B69-53DCE3A21169}" type="slidenum">
              <a:rPr lang="en-US" smtClean="0"/>
              <a:t>‹#›</a:t>
            </a:fld>
            <a:endParaRPr lang="en-US"/>
          </a:p>
        </p:txBody>
      </p:sp>
    </p:spTree>
    <p:extLst>
      <p:ext uri="{BB962C8B-B14F-4D97-AF65-F5344CB8AC3E}">
        <p14:creationId xmlns:p14="http://schemas.microsoft.com/office/powerpoint/2010/main" val="37975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50A731-5AE0-1475-EC11-A8B0EFA712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D7422F-5600-3595-0B25-2391FAF15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E8326-AFC1-E723-D176-FAD85502D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6A2B0F-0368-444E-B072-8DECECE67824}" type="datetimeFigureOut">
              <a:rPr lang="en-US" smtClean="0"/>
              <a:t>1/31/2025</a:t>
            </a:fld>
            <a:endParaRPr lang="en-US"/>
          </a:p>
        </p:txBody>
      </p:sp>
      <p:sp>
        <p:nvSpPr>
          <p:cNvPr id="5" name="Footer Placeholder 4">
            <a:extLst>
              <a:ext uri="{FF2B5EF4-FFF2-40B4-BE49-F238E27FC236}">
                <a16:creationId xmlns:a16="http://schemas.microsoft.com/office/drawing/2014/main" id="{D52C3E85-E027-13D6-904C-E1FA99F9CB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06F7B0-EC9C-4446-4953-E4A979637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2D236C-FA0A-469A-8B69-53DCE3A21169}" type="slidenum">
              <a:rPr lang="en-US" smtClean="0"/>
              <a:t>‹#›</a:t>
            </a:fld>
            <a:endParaRPr lang="en-US"/>
          </a:p>
        </p:txBody>
      </p:sp>
    </p:spTree>
    <p:extLst>
      <p:ext uri="{BB962C8B-B14F-4D97-AF65-F5344CB8AC3E}">
        <p14:creationId xmlns:p14="http://schemas.microsoft.com/office/powerpoint/2010/main" val="59067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30FF3F-9074-90F9-67B3-B39F4810C253}"/>
              </a:ext>
            </a:extLst>
          </p:cNvPr>
          <p:cNvSpPr txBox="1"/>
          <p:nvPr/>
        </p:nvSpPr>
        <p:spPr>
          <a:xfrm>
            <a:off x="4738560" y="53567"/>
            <a:ext cx="4819481" cy="461665"/>
          </a:xfrm>
          <a:prstGeom prst="rect">
            <a:avLst/>
          </a:prstGeom>
          <a:noFill/>
        </p:spPr>
        <p:txBody>
          <a:bodyPr wrap="square">
            <a:spAutoFit/>
          </a:bodyPr>
          <a:lstStyle/>
          <a:p>
            <a:r>
              <a:rPr lang="en-US" sz="2400" dirty="0">
                <a:ln w="0"/>
                <a:solidFill>
                  <a:schemeClr val="accent1"/>
                </a:solidFill>
                <a:effectLst>
                  <a:outerShdw blurRad="38100" dist="25400" dir="5400000" algn="ctr" rotWithShape="0">
                    <a:srgbClr val="6E747A">
                      <a:alpha val="43000"/>
                    </a:srgbClr>
                  </a:outerShdw>
                </a:effectLst>
              </a:rPr>
              <a:t>Work Breakdown Structure (WBS)</a:t>
            </a:r>
          </a:p>
        </p:txBody>
      </p:sp>
      <p:sp>
        <p:nvSpPr>
          <p:cNvPr id="220" name="TextBox 219">
            <a:extLst>
              <a:ext uri="{FF2B5EF4-FFF2-40B4-BE49-F238E27FC236}">
                <a16:creationId xmlns:a16="http://schemas.microsoft.com/office/drawing/2014/main" id="{DE5F9598-EB80-8FE5-1076-E71C83A09D8D}"/>
              </a:ext>
            </a:extLst>
          </p:cNvPr>
          <p:cNvSpPr txBox="1"/>
          <p:nvPr/>
        </p:nvSpPr>
        <p:spPr>
          <a:xfrm>
            <a:off x="60017" y="348153"/>
            <a:ext cx="4139749" cy="2193806"/>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US" sz="1200" b="1" dirty="0"/>
              <a:t>1. </a:t>
            </a:r>
            <a:r>
              <a:rPr lang="en-US" sz="1200" b="1" dirty="0">
                <a:solidFill>
                  <a:schemeClr val="tx1"/>
                </a:solidFill>
              </a:rPr>
              <a:t>Planning</a:t>
            </a:r>
            <a:r>
              <a:rPr lang="en-US" sz="1200" b="1" dirty="0"/>
              <a:t>  </a:t>
            </a:r>
          </a:p>
          <a:p>
            <a:pPr>
              <a:lnSpc>
                <a:spcPct val="150000"/>
              </a:lnSpc>
            </a:pPr>
            <a:r>
              <a:rPr lang="en-US" sz="1000" dirty="0"/>
              <a:t>1.1 </a:t>
            </a:r>
            <a:r>
              <a:rPr lang="en-US" sz="1000" b="1" dirty="0"/>
              <a:t>Project Charter  </a:t>
            </a:r>
          </a:p>
          <a:p>
            <a:pPr lvl="1">
              <a:lnSpc>
                <a:spcPct val="150000"/>
              </a:lnSpc>
            </a:pPr>
            <a:r>
              <a:rPr lang="en-US" sz="1000" dirty="0"/>
              <a:t>1.1.1 Draft project scope and objectives  </a:t>
            </a:r>
          </a:p>
          <a:p>
            <a:pPr lvl="1">
              <a:lnSpc>
                <a:spcPct val="150000"/>
              </a:lnSpc>
            </a:pPr>
            <a:r>
              <a:rPr lang="en-US" sz="1000" dirty="0"/>
              <a:t>1.1.2 Identify stakeholders and team roles  </a:t>
            </a:r>
          </a:p>
          <a:p>
            <a:pPr lvl="1">
              <a:lnSpc>
                <a:spcPct val="150000"/>
              </a:lnSpc>
            </a:pPr>
            <a:r>
              <a:rPr lang="en-US" sz="1000" dirty="0"/>
              <a:t>1.1.3 Approve budget and timeline </a:t>
            </a:r>
          </a:p>
          <a:p>
            <a:pPr>
              <a:lnSpc>
                <a:spcPct val="150000"/>
              </a:lnSpc>
            </a:pPr>
            <a:r>
              <a:rPr lang="en-US" sz="1000" dirty="0"/>
              <a:t> 1.2 </a:t>
            </a:r>
            <a:r>
              <a:rPr lang="en-US" sz="1000" b="1" dirty="0"/>
              <a:t>Requirements Document  </a:t>
            </a:r>
          </a:p>
          <a:p>
            <a:pPr lvl="1">
              <a:lnSpc>
                <a:spcPct val="150000"/>
              </a:lnSpc>
            </a:pPr>
            <a:r>
              <a:rPr lang="en-US" sz="1000" dirty="0"/>
              <a:t>1.2.1 Gather user stories (e.g., activity tracking, social sharing)  </a:t>
            </a:r>
          </a:p>
          <a:p>
            <a:pPr lvl="1">
              <a:lnSpc>
                <a:spcPct val="150000"/>
              </a:lnSpc>
            </a:pPr>
            <a:r>
              <a:rPr lang="en-US" sz="1000" dirty="0"/>
              <a:t>1.2.2 Define technical requirements (iOS/Android compatibility)  </a:t>
            </a:r>
          </a:p>
          <a:p>
            <a:pPr lvl="1">
              <a:lnSpc>
                <a:spcPct val="150000"/>
              </a:lnSpc>
            </a:pPr>
            <a:r>
              <a:rPr lang="en-US" sz="1000" dirty="0"/>
              <a:t>1.2.3 Finalize requirements with stakeholder sign-off </a:t>
            </a:r>
          </a:p>
        </p:txBody>
      </p:sp>
      <p:sp>
        <p:nvSpPr>
          <p:cNvPr id="222" name="TextBox 221">
            <a:extLst>
              <a:ext uri="{FF2B5EF4-FFF2-40B4-BE49-F238E27FC236}">
                <a16:creationId xmlns:a16="http://schemas.microsoft.com/office/drawing/2014/main" id="{A0411187-82E4-EBB7-6CEC-E0258F394917}"/>
              </a:ext>
            </a:extLst>
          </p:cNvPr>
          <p:cNvSpPr txBox="1"/>
          <p:nvPr/>
        </p:nvSpPr>
        <p:spPr>
          <a:xfrm>
            <a:off x="4467477" y="627491"/>
            <a:ext cx="3683901" cy="223997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defPPr>
              <a:defRPr lang="en-US"/>
            </a:defPPr>
            <a:lvl1pPr>
              <a:lnSpc>
                <a:spcPct val="150000"/>
              </a:lnSpc>
              <a:defRPr sz="1000">
                <a:solidFill>
                  <a:schemeClr val="dk1"/>
                </a:solidFill>
              </a:defRPr>
            </a:lvl1pPr>
            <a:lvl2pPr lvl="1">
              <a:lnSpc>
                <a:spcPct val="150000"/>
              </a:lnSpc>
              <a:defRPr sz="1000">
                <a:solidFill>
                  <a:schemeClr val="dk1"/>
                </a:solidFill>
              </a:defRPr>
            </a:lvl2pPr>
            <a:lvl3pPr lvl="2">
              <a:lnSpc>
                <a:spcPct val="150000"/>
              </a:lnSpc>
              <a:defRPr sz="1000">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200" b="1" dirty="0"/>
              <a:t>2. Design  </a:t>
            </a:r>
          </a:p>
          <a:p>
            <a:r>
              <a:rPr lang="en-US" dirty="0"/>
              <a:t>2.1 </a:t>
            </a:r>
            <a:r>
              <a:rPr lang="en-US" b="1" dirty="0"/>
              <a:t>UI/UX Design  </a:t>
            </a:r>
          </a:p>
          <a:p>
            <a:pPr lvl="1"/>
            <a:r>
              <a:rPr lang="en-US" dirty="0"/>
              <a:t>2.1.1 Create wireframes for 5 core screens  </a:t>
            </a:r>
          </a:p>
          <a:p>
            <a:pPr lvl="1"/>
            <a:r>
              <a:rPr lang="en-US" dirty="0"/>
              <a:t>2.1.2 Design mockups  </a:t>
            </a:r>
          </a:p>
          <a:p>
            <a:pPr lvl="1"/>
            <a:r>
              <a:rPr lang="en-US" dirty="0"/>
              <a:t>2.1.3 Finalize color scheme and typography  </a:t>
            </a:r>
          </a:p>
          <a:p>
            <a:r>
              <a:rPr lang="en-US" dirty="0"/>
              <a:t>2.2 </a:t>
            </a:r>
            <a:r>
              <a:rPr lang="en-US" b="1" dirty="0"/>
              <a:t>System Architecture  </a:t>
            </a:r>
          </a:p>
          <a:p>
            <a:pPr lvl="1"/>
            <a:r>
              <a:rPr lang="en-US" dirty="0"/>
              <a:t>2.2.1 Design database schema (user data, activity logs)  </a:t>
            </a:r>
          </a:p>
          <a:p>
            <a:pPr lvl="1"/>
            <a:r>
              <a:rPr lang="en-US" dirty="0"/>
              <a:t>2.2.2 Map API endpoints (Google Fit/Apple Health sync)  </a:t>
            </a:r>
          </a:p>
          <a:p>
            <a:pPr lvl="1"/>
            <a:r>
              <a:rPr lang="en-US" dirty="0"/>
              <a:t>2.2.3 Validate architecture with DevOps team </a:t>
            </a:r>
          </a:p>
        </p:txBody>
      </p:sp>
      <p:sp>
        <p:nvSpPr>
          <p:cNvPr id="224" name="TextBox 223">
            <a:extLst>
              <a:ext uri="{FF2B5EF4-FFF2-40B4-BE49-F238E27FC236}">
                <a16:creationId xmlns:a16="http://schemas.microsoft.com/office/drawing/2014/main" id="{2D6479BB-2133-3427-DE92-1A0EB97668AB}"/>
              </a:ext>
            </a:extLst>
          </p:cNvPr>
          <p:cNvSpPr txBox="1"/>
          <p:nvPr/>
        </p:nvSpPr>
        <p:spPr>
          <a:xfrm>
            <a:off x="8419089" y="1012349"/>
            <a:ext cx="3621860" cy="219380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nSpc>
                <a:spcPct val="150000"/>
              </a:lnSpc>
              <a:defRPr sz="1000">
                <a:solidFill>
                  <a:schemeClr val="dk1"/>
                </a:solidFill>
              </a:defRPr>
            </a:lvl1pPr>
            <a:lvl2pPr lvl="1">
              <a:lnSpc>
                <a:spcPct val="150000"/>
              </a:lnSpc>
              <a:defRPr sz="1000">
                <a:solidFill>
                  <a:schemeClr val="dk1"/>
                </a:solidFill>
              </a:defRPr>
            </a:lvl2pPr>
            <a:lvl3pPr lvl="2">
              <a:lnSpc>
                <a:spcPct val="150000"/>
              </a:lnSpc>
              <a:defRPr sz="1000">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200" b="1" dirty="0"/>
              <a:t>3. Development  </a:t>
            </a:r>
          </a:p>
          <a:p>
            <a:r>
              <a:rPr lang="en-US" dirty="0"/>
              <a:t>3.1 </a:t>
            </a:r>
            <a:r>
              <a:rPr lang="en-US" b="1" dirty="0"/>
              <a:t>Backend Development  </a:t>
            </a:r>
          </a:p>
          <a:p>
            <a:pPr lvl="1"/>
            <a:r>
              <a:rPr lang="en-US" dirty="0"/>
              <a:t>3.1.1 Set up AWS cloud server and MongoDB database  </a:t>
            </a:r>
          </a:p>
          <a:p>
            <a:pPr lvl="1"/>
            <a:r>
              <a:rPr lang="en-US" dirty="0"/>
              <a:t>3.1.2 Develop OAuth user authentication  </a:t>
            </a:r>
          </a:p>
          <a:p>
            <a:pPr lvl="1"/>
            <a:r>
              <a:rPr lang="en-US" dirty="0"/>
              <a:t>3.1.3 Build API endpoints for activity tracking  </a:t>
            </a:r>
          </a:p>
          <a:p>
            <a:r>
              <a:rPr lang="en-US" dirty="0"/>
              <a:t>3.2 </a:t>
            </a:r>
            <a:r>
              <a:rPr lang="en-US" b="1" dirty="0"/>
              <a:t>Frontend Development  </a:t>
            </a:r>
          </a:p>
          <a:p>
            <a:pPr lvl="1"/>
            <a:r>
              <a:rPr lang="en-US" dirty="0"/>
              <a:t>3.2.1 Code activity tracking interface  </a:t>
            </a:r>
          </a:p>
          <a:p>
            <a:pPr lvl="1"/>
            <a:r>
              <a:rPr lang="en-US" dirty="0"/>
              <a:t>3.2.2 Implement social sharing features  </a:t>
            </a:r>
          </a:p>
          <a:p>
            <a:pPr lvl="1"/>
            <a:r>
              <a:rPr lang="en-US" dirty="0"/>
              <a:t>3.2.3 Integrate backend APIs with frontend </a:t>
            </a:r>
          </a:p>
        </p:txBody>
      </p:sp>
      <p:sp>
        <p:nvSpPr>
          <p:cNvPr id="226" name="TextBox 225">
            <a:extLst>
              <a:ext uri="{FF2B5EF4-FFF2-40B4-BE49-F238E27FC236}">
                <a16:creationId xmlns:a16="http://schemas.microsoft.com/office/drawing/2014/main" id="{82AAACF8-93C6-3591-8D91-1DEC38F5839F}"/>
              </a:ext>
            </a:extLst>
          </p:cNvPr>
          <p:cNvSpPr txBox="1"/>
          <p:nvPr/>
        </p:nvSpPr>
        <p:spPr>
          <a:xfrm>
            <a:off x="60018" y="3092845"/>
            <a:ext cx="3209167" cy="232781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defPPr>
              <a:defRPr lang="en-US"/>
            </a:defPPr>
            <a:lvl1pPr>
              <a:lnSpc>
                <a:spcPct val="150000"/>
              </a:lnSpc>
              <a:defRPr sz="1200">
                <a:solidFill>
                  <a:schemeClr val="dk1"/>
                </a:solidFill>
              </a:defRPr>
            </a:lvl1pPr>
            <a:lvl2pPr lvl="1">
              <a:lnSpc>
                <a:spcPct val="150000"/>
              </a:lnSpc>
              <a:defRPr sz="1000">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t>4. Testing  </a:t>
            </a:r>
          </a:p>
          <a:p>
            <a:r>
              <a:rPr lang="en-US" dirty="0"/>
              <a:t>4.1 </a:t>
            </a:r>
            <a:r>
              <a:rPr lang="en-US" b="1" dirty="0"/>
              <a:t>QA Testing  </a:t>
            </a:r>
          </a:p>
          <a:p>
            <a:pPr lvl="1"/>
            <a:r>
              <a:rPr lang="en-US" dirty="0"/>
              <a:t>4.1.1 Unit testing for authentication module  </a:t>
            </a:r>
          </a:p>
          <a:p>
            <a:pPr lvl="1"/>
            <a:r>
              <a:rPr lang="en-US" dirty="0"/>
              <a:t>4.1.2 Integration testing for APIs  </a:t>
            </a:r>
          </a:p>
          <a:p>
            <a:pPr lvl="1"/>
            <a:r>
              <a:rPr lang="en-US" dirty="0"/>
              <a:t>4.1.3 Stress testing server infrastructure  </a:t>
            </a:r>
          </a:p>
          <a:p>
            <a:r>
              <a:rPr lang="en-US" dirty="0"/>
              <a:t>4.2 </a:t>
            </a:r>
            <a:r>
              <a:rPr lang="en-US" b="1" dirty="0"/>
              <a:t>User Testing  </a:t>
            </a:r>
          </a:p>
          <a:p>
            <a:pPr lvl="1"/>
            <a:r>
              <a:rPr lang="en-US" dirty="0"/>
              <a:t>4.2.1 Find testers  </a:t>
            </a:r>
          </a:p>
          <a:p>
            <a:pPr lvl="1"/>
            <a:r>
              <a:rPr lang="en-US" dirty="0"/>
              <a:t>4.2.2 Collect UI/UX feedback and bug reports  </a:t>
            </a:r>
          </a:p>
          <a:p>
            <a:pPr lvl="1"/>
            <a:r>
              <a:rPr lang="en-US" dirty="0"/>
              <a:t>4.2.3 Prioritize critical bugs for fixes</a:t>
            </a:r>
          </a:p>
        </p:txBody>
      </p:sp>
      <p:sp>
        <p:nvSpPr>
          <p:cNvPr id="228" name="TextBox 227">
            <a:extLst>
              <a:ext uri="{FF2B5EF4-FFF2-40B4-BE49-F238E27FC236}">
                <a16:creationId xmlns:a16="http://schemas.microsoft.com/office/drawing/2014/main" id="{E3DC6DDE-6688-5EA6-F136-6FF28E70482A}"/>
              </a:ext>
            </a:extLst>
          </p:cNvPr>
          <p:cNvSpPr txBox="1"/>
          <p:nvPr/>
        </p:nvSpPr>
        <p:spPr>
          <a:xfrm>
            <a:off x="3518013" y="3864245"/>
            <a:ext cx="3505874" cy="131664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defPPr>
              <a:defRPr lang="en-US"/>
            </a:defPPr>
            <a:lvl1pPr>
              <a:lnSpc>
                <a:spcPct val="150000"/>
              </a:lnSpc>
              <a:defRPr sz="1200">
                <a:solidFill>
                  <a:schemeClr val="dk1"/>
                </a:solidFill>
              </a:defRPr>
            </a:lvl1pPr>
            <a:lvl2pPr lvl="1">
              <a:lnSpc>
                <a:spcPct val="150000"/>
              </a:lnSpc>
              <a:defRPr sz="1000">
                <a:solidFill>
                  <a:schemeClr val="dk1"/>
                </a:solidFill>
              </a:defRPr>
            </a:lvl2pPr>
            <a:lvl3pPr lvl="2">
              <a:lnSpc>
                <a:spcPct val="150000"/>
              </a:lnSpc>
              <a:defRPr sz="1000">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t>5. Deployment  </a:t>
            </a:r>
          </a:p>
          <a:p>
            <a:r>
              <a:rPr lang="en-US" dirty="0"/>
              <a:t>5.1 </a:t>
            </a:r>
            <a:r>
              <a:rPr lang="en-US" b="1" dirty="0"/>
              <a:t>App Store Submission  </a:t>
            </a:r>
          </a:p>
          <a:p>
            <a:pPr lvl="1"/>
            <a:r>
              <a:rPr lang="en-US" dirty="0"/>
              <a:t>5.1.1 Prepare metadata (descriptions, screenshots)  </a:t>
            </a:r>
          </a:p>
          <a:p>
            <a:pPr lvl="1"/>
            <a:r>
              <a:rPr lang="en-US" dirty="0"/>
              <a:t>5.1.2 Submit to Apple App Store and Google Play  </a:t>
            </a:r>
          </a:p>
          <a:p>
            <a:pPr lvl="1"/>
            <a:r>
              <a:rPr lang="en-US" dirty="0"/>
              <a:t>5.1.3 Address review feedback </a:t>
            </a:r>
          </a:p>
        </p:txBody>
      </p:sp>
      <p:sp>
        <p:nvSpPr>
          <p:cNvPr id="230" name="TextBox 229">
            <a:extLst>
              <a:ext uri="{FF2B5EF4-FFF2-40B4-BE49-F238E27FC236}">
                <a16:creationId xmlns:a16="http://schemas.microsoft.com/office/drawing/2014/main" id="{C9E60F1A-EB12-FFC7-D460-77D89B8EE2A5}"/>
              </a:ext>
            </a:extLst>
          </p:cNvPr>
          <p:cNvSpPr txBox="1"/>
          <p:nvPr/>
        </p:nvSpPr>
        <p:spPr>
          <a:xfrm>
            <a:off x="7705424" y="3831212"/>
            <a:ext cx="3460750" cy="131664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defPPr>
              <a:defRPr lang="en-US"/>
            </a:defPPr>
            <a:lvl1pPr>
              <a:lnSpc>
                <a:spcPct val="150000"/>
              </a:lnSpc>
              <a:defRPr sz="1200">
                <a:solidFill>
                  <a:schemeClr val="dk1"/>
                </a:solidFill>
              </a:defRPr>
            </a:lvl1pPr>
            <a:lvl2pPr lvl="1">
              <a:lnSpc>
                <a:spcPct val="150000"/>
              </a:lnSpc>
              <a:defRPr sz="1000">
                <a:solidFill>
                  <a:schemeClr val="dk1"/>
                </a:solidFill>
              </a:defRPr>
            </a:lvl2pPr>
            <a:lvl3pPr lvl="2">
              <a:lnSpc>
                <a:spcPct val="150000"/>
              </a:lnSpc>
              <a:defRPr sz="1000">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t>6. Post-Launch  </a:t>
            </a:r>
          </a:p>
          <a:p>
            <a:r>
              <a:rPr lang="en-US" dirty="0"/>
              <a:t>6.1 </a:t>
            </a:r>
            <a:r>
              <a:rPr lang="en-US" b="1" dirty="0"/>
              <a:t>Monitoring &amp; Updates  </a:t>
            </a:r>
          </a:p>
          <a:p>
            <a:pPr lvl="1"/>
            <a:r>
              <a:rPr lang="en-US" dirty="0"/>
              <a:t>6.1.1 Track user feedback via Firebase  </a:t>
            </a:r>
          </a:p>
          <a:p>
            <a:pPr lvl="1"/>
            <a:r>
              <a:rPr lang="en-US" dirty="0"/>
              <a:t>6.1.2 Release v1.1 bug-fix patch  </a:t>
            </a:r>
          </a:p>
          <a:p>
            <a:pPr lvl="1"/>
            <a:r>
              <a:rPr lang="en-US" dirty="0"/>
              <a:t>6.1.3 Plan feature updates (e.g., sleep tracking) </a:t>
            </a:r>
          </a:p>
        </p:txBody>
      </p:sp>
      <p:cxnSp>
        <p:nvCxnSpPr>
          <p:cNvPr id="232" name="Connector: Elbow 231">
            <a:extLst>
              <a:ext uri="{FF2B5EF4-FFF2-40B4-BE49-F238E27FC236}">
                <a16:creationId xmlns:a16="http://schemas.microsoft.com/office/drawing/2014/main" id="{61DBBD94-1A32-8C2A-337C-C56FCB32A845}"/>
              </a:ext>
            </a:extLst>
          </p:cNvPr>
          <p:cNvCxnSpPr>
            <a:cxnSpLocks/>
            <a:stCxn id="220" idx="3"/>
            <a:endCxn id="222" idx="1"/>
          </p:cNvCxnSpPr>
          <p:nvPr/>
        </p:nvCxnSpPr>
        <p:spPr>
          <a:xfrm>
            <a:off x="4199766" y="1445056"/>
            <a:ext cx="267711" cy="30242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4" name="Connector: Elbow 233">
            <a:extLst>
              <a:ext uri="{FF2B5EF4-FFF2-40B4-BE49-F238E27FC236}">
                <a16:creationId xmlns:a16="http://schemas.microsoft.com/office/drawing/2014/main" id="{3D9014B6-79F3-51AB-05F5-6AC7799E04EE}"/>
              </a:ext>
            </a:extLst>
          </p:cNvPr>
          <p:cNvCxnSpPr>
            <a:stCxn id="222" idx="3"/>
            <a:endCxn id="224" idx="1"/>
          </p:cNvCxnSpPr>
          <p:nvPr/>
        </p:nvCxnSpPr>
        <p:spPr>
          <a:xfrm>
            <a:off x="8151378" y="1747477"/>
            <a:ext cx="267711" cy="36177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6" name="Connector: Elbow 235">
            <a:extLst>
              <a:ext uri="{FF2B5EF4-FFF2-40B4-BE49-F238E27FC236}">
                <a16:creationId xmlns:a16="http://schemas.microsoft.com/office/drawing/2014/main" id="{E3E7DB1C-7223-B82A-4372-F9879EDA09FE}"/>
              </a:ext>
            </a:extLst>
          </p:cNvPr>
          <p:cNvCxnSpPr>
            <a:stCxn id="224" idx="2"/>
            <a:endCxn id="226" idx="0"/>
          </p:cNvCxnSpPr>
          <p:nvPr/>
        </p:nvCxnSpPr>
        <p:spPr>
          <a:xfrm rot="5400000" flipH="1">
            <a:off x="5890656" y="-1133208"/>
            <a:ext cx="113310" cy="8565417"/>
          </a:xfrm>
          <a:prstGeom prst="bentConnector5">
            <a:avLst>
              <a:gd name="adj1" fmla="val -201747"/>
              <a:gd name="adj2" fmla="val 77989"/>
              <a:gd name="adj3" fmla="val 30174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0" name="Connector: Elbow 239">
            <a:extLst>
              <a:ext uri="{FF2B5EF4-FFF2-40B4-BE49-F238E27FC236}">
                <a16:creationId xmlns:a16="http://schemas.microsoft.com/office/drawing/2014/main" id="{5ECB5B37-85C2-CE7A-FC49-9C593D909D9B}"/>
              </a:ext>
            </a:extLst>
          </p:cNvPr>
          <p:cNvCxnSpPr>
            <a:stCxn id="226" idx="3"/>
            <a:endCxn id="228" idx="1"/>
          </p:cNvCxnSpPr>
          <p:nvPr/>
        </p:nvCxnSpPr>
        <p:spPr>
          <a:xfrm>
            <a:off x="3269185" y="4256754"/>
            <a:ext cx="248828" cy="26581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2" name="Connector: Elbow 241">
            <a:extLst>
              <a:ext uri="{FF2B5EF4-FFF2-40B4-BE49-F238E27FC236}">
                <a16:creationId xmlns:a16="http://schemas.microsoft.com/office/drawing/2014/main" id="{FA6CA0A6-C671-EAF3-B3CD-68E8CBFFAE1F}"/>
              </a:ext>
            </a:extLst>
          </p:cNvPr>
          <p:cNvCxnSpPr>
            <a:stCxn id="228" idx="3"/>
            <a:endCxn id="230" idx="1"/>
          </p:cNvCxnSpPr>
          <p:nvPr/>
        </p:nvCxnSpPr>
        <p:spPr>
          <a:xfrm flipV="1">
            <a:off x="7023887" y="4489533"/>
            <a:ext cx="681537" cy="330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46" name="TextBox 245">
            <a:extLst>
              <a:ext uri="{FF2B5EF4-FFF2-40B4-BE49-F238E27FC236}">
                <a16:creationId xmlns:a16="http://schemas.microsoft.com/office/drawing/2014/main" id="{B7EBC356-E2BB-5539-16E9-6F809FA3DA3D}"/>
              </a:ext>
            </a:extLst>
          </p:cNvPr>
          <p:cNvSpPr txBox="1"/>
          <p:nvPr/>
        </p:nvSpPr>
        <p:spPr>
          <a:xfrm>
            <a:off x="3393598" y="5420662"/>
            <a:ext cx="8631168" cy="1277273"/>
          </a:xfrm>
          <a:prstGeom prst="rect">
            <a:avLst/>
          </a:prstGeom>
          <a:noFill/>
        </p:spPr>
        <p:txBody>
          <a:bodyPr wrap="square">
            <a:spAutoFit/>
          </a:bodyPr>
          <a:lstStyle/>
          <a:p>
            <a:r>
              <a:rPr lang="en-US" sz="1100" dirty="0"/>
              <a:t>In the Work Breakdown Structure (WBS), tasks were grouped into phases: Planning, Design, Development, Testing, Deployment, and Post-Launch, to create a clear and logical workflow. Tasks were organized based on dependencies, such as completing wireframes before mockups or backend setup before API integration, to simulate real-world project management.</a:t>
            </a:r>
          </a:p>
          <a:p>
            <a:endParaRPr lang="en-US" sz="1100" dirty="0"/>
          </a:p>
          <a:p>
            <a:r>
              <a:rPr lang="en-US" sz="1100" dirty="0"/>
              <a:t>For this hypothetical project, I assumed resource availability to handle overlapping tasks when needed. Key deliverables included completed designs, functional APIs, and a ready-to-launch app, with milestones like finalizing requirements, completing testing, and app submission to track progress effectively. This structure ensured tasks aligned with project goals and maintained a smooth flow.</a:t>
            </a:r>
          </a:p>
        </p:txBody>
      </p:sp>
    </p:spTree>
    <p:extLst>
      <p:ext uri="{BB962C8B-B14F-4D97-AF65-F5344CB8AC3E}">
        <p14:creationId xmlns:p14="http://schemas.microsoft.com/office/powerpoint/2010/main" val="2099093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613C68-2A1E-254E-8543-20726A8F05C0}"/>
              </a:ext>
            </a:extLst>
          </p:cNvPr>
          <p:cNvSpPr txBox="1"/>
          <p:nvPr/>
        </p:nvSpPr>
        <p:spPr>
          <a:xfrm>
            <a:off x="3615539" y="202609"/>
            <a:ext cx="4960922" cy="40011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2000" dirty="0">
                <a:ln w="0"/>
                <a:solidFill>
                  <a:schemeClr val="tx1"/>
                </a:solidFill>
                <a:effectLst>
                  <a:outerShdw blurRad="38100" dist="19050" dir="2700000" algn="tl" rotWithShape="0">
                    <a:schemeClr val="dk1">
                      <a:alpha val="40000"/>
                    </a:schemeClr>
                  </a:outerShdw>
                </a:effectLst>
              </a:rPr>
              <a:t>Gantt Chart  Fitness Tracking App Timeline</a:t>
            </a:r>
          </a:p>
        </p:txBody>
      </p:sp>
      <p:pic>
        <p:nvPicPr>
          <p:cNvPr id="17" name="Picture 16">
            <a:extLst>
              <a:ext uri="{FF2B5EF4-FFF2-40B4-BE49-F238E27FC236}">
                <a16:creationId xmlns:a16="http://schemas.microsoft.com/office/drawing/2014/main" id="{E90E0950-CA11-98A1-C739-370C5CC6FC35}"/>
              </a:ext>
            </a:extLst>
          </p:cNvPr>
          <p:cNvPicPr>
            <a:picLocks noChangeAspect="1"/>
          </p:cNvPicPr>
          <p:nvPr/>
        </p:nvPicPr>
        <p:blipFill>
          <a:blip r:embed="rId2"/>
          <a:stretch>
            <a:fillRect/>
          </a:stretch>
        </p:blipFill>
        <p:spPr>
          <a:xfrm>
            <a:off x="0" y="736213"/>
            <a:ext cx="12107636" cy="5919178"/>
          </a:xfrm>
          <a:prstGeom prst="rect">
            <a:avLst/>
          </a:prstGeom>
        </p:spPr>
      </p:pic>
      <p:sp>
        <p:nvSpPr>
          <p:cNvPr id="19" name="TextBox 18">
            <a:extLst>
              <a:ext uri="{FF2B5EF4-FFF2-40B4-BE49-F238E27FC236}">
                <a16:creationId xmlns:a16="http://schemas.microsoft.com/office/drawing/2014/main" id="{CFB9AEA5-CDC4-9E06-7C0E-E20CB7D3C406}"/>
              </a:ext>
            </a:extLst>
          </p:cNvPr>
          <p:cNvSpPr txBox="1"/>
          <p:nvPr/>
        </p:nvSpPr>
        <p:spPr>
          <a:xfrm>
            <a:off x="5861956" y="4179468"/>
            <a:ext cx="6123214" cy="212365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I was able to organize the project tasks for this hypothetical application project using a Kanban board and Gantt chart, which helped me simulate timelines, progress, and task dependencies. Key tasks, like "Design Mockups," were prioritized based on their importance and reliance on earlier tasks, such as "Wireframes." I also identified potential delays, such as stakeholder approvals, to show how these could affect progress in a real project.</a:t>
            </a:r>
          </a:p>
          <a:p>
            <a:endParaRPr lang="en-US" sz="1100" dirty="0"/>
          </a:p>
          <a:p>
            <a:r>
              <a:rPr lang="en-US" sz="1100" dirty="0"/>
              <a:t>Resource constraints, like limited team availability for specialized tasks such as API development, were simulated to reflect real-world challenges. To address this, I prioritized critical tasks, like backend development and design, to keep the simulated project on track. I also accounted for tasks with external dependencies, like app store submissions, and built in enough time to avoid delays. This approach demonstrated how to effectively manage workload and maintain steady progress in a project environment.</a:t>
            </a:r>
          </a:p>
        </p:txBody>
      </p:sp>
    </p:spTree>
    <p:extLst>
      <p:ext uri="{BB962C8B-B14F-4D97-AF65-F5344CB8AC3E}">
        <p14:creationId xmlns:p14="http://schemas.microsoft.com/office/powerpoint/2010/main" val="193450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C5959-A8AA-6AC9-7091-6868016A0557}"/>
              </a:ext>
            </a:extLst>
          </p:cNvPr>
          <p:cNvPicPr>
            <a:picLocks noChangeAspect="1"/>
          </p:cNvPicPr>
          <p:nvPr/>
        </p:nvPicPr>
        <p:blipFill>
          <a:blip r:embed="rId2"/>
          <a:stretch>
            <a:fillRect/>
          </a:stretch>
        </p:blipFill>
        <p:spPr>
          <a:xfrm>
            <a:off x="159669" y="1100251"/>
            <a:ext cx="11872661" cy="5575679"/>
          </a:xfrm>
          <a:prstGeom prst="rect">
            <a:avLst/>
          </a:prstGeom>
        </p:spPr>
      </p:pic>
      <p:sp>
        <p:nvSpPr>
          <p:cNvPr id="6" name="TextBox 5">
            <a:extLst>
              <a:ext uri="{FF2B5EF4-FFF2-40B4-BE49-F238E27FC236}">
                <a16:creationId xmlns:a16="http://schemas.microsoft.com/office/drawing/2014/main" id="{7F586C2E-6F14-4FD8-EA1F-B69CDD1205DC}"/>
              </a:ext>
            </a:extLst>
          </p:cNvPr>
          <p:cNvSpPr txBox="1"/>
          <p:nvPr/>
        </p:nvSpPr>
        <p:spPr>
          <a:xfrm>
            <a:off x="3252239" y="267037"/>
            <a:ext cx="5995039" cy="461665"/>
          </a:xfrm>
          <a:prstGeom prst="rect">
            <a:avLst/>
          </a:prstGeom>
          <a:noFill/>
        </p:spPr>
        <p:txBody>
          <a:bodyPr wrap="none" rtlCol="0">
            <a:spAutoFit/>
          </a:bodyPr>
          <a:lstStyle/>
          <a:p>
            <a:r>
              <a:rPr lang="en-US" sz="2400" b="1" dirty="0"/>
              <a:t>Fitness Tracker App Project Kanban Board</a:t>
            </a:r>
          </a:p>
        </p:txBody>
      </p:sp>
      <p:sp>
        <p:nvSpPr>
          <p:cNvPr id="8" name="TextBox 7">
            <a:extLst>
              <a:ext uri="{FF2B5EF4-FFF2-40B4-BE49-F238E27FC236}">
                <a16:creationId xmlns:a16="http://schemas.microsoft.com/office/drawing/2014/main" id="{929E17DC-A273-5EB5-CB79-8DA7ECD4F555}"/>
              </a:ext>
            </a:extLst>
          </p:cNvPr>
          <p:cNvSpPr txBox="1"/>
          <p:nvPr/>
        </p:nvSpPr>
        <p:spPr>
          <a:xfrm>
            <a:off x="5537427" y="5567934"/>
            <a:ext cx="6094638" cy="93871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 Kanban board shows all the work in a project and where it stands. It organizes tasks into columns like Backlog, To-Do, In Progress, Blocked, and Completed, so we can quickly see what needs to be done, what is being worked on, and what is completed. It also helps us spot problems, like tasks that are stuck or taking too long, and ensures everyone knows the progress of the project. This makes it easy to manage work, focus on priorities, and keep things moving smoothly.</a:t>
            </a:r>
          </a:p>
        </p:txBody>
      </p:sp>
    </p:spTree>
    <p:extLst>
      <p:ext uri="{BB962C8B-B14F-4D97-AF65-F5344CB8AC3E}">
        <p14:creationId xmlns:p14="http://schemas.microsoft.com/office/powerpoint/2010/main" val="3801436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TotalTime>
  <Words>667</Words>
  <Application>Microsoft Office PowerPoint</Application>
  <PresentationFormat>Widescreen</PresentationFormat>
  <Paragraphs>56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 B</dc:creator>
  <cp:lastModifiedBy>B B</cp:lastModifiedBy>
  <cp:revision>10</cp:revision>
  <dcterms:created xsi:type="dcterms:W3CDTF">2025-02-01T02:22:46Z</dcterms:created>
  <dcterms:modified xsi:type="dcterms:W3CDTF">2025-02-01T04:11:10Z</dcterms:modified>
</cp:coreProperties>
</file>