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2"/>
  </p:notesMasterIdLst>
  <p:handoutMasterIdLst>
    <p:handoutMasterId r:id="rId23"/>
  </p:handoutMasterIdLst>
  <p:sldIdLst>
    <p:sldId id="292" r:id="rId5"/>
    <p:sldId id="293" r:id="rId6"/>
    <p:sldId id="285" r:id="rId7"/>
    <p:sldId id="276" r:id="rId8"/>
    <p:sldId id="278" r:id="rId9"/>
    <p:sldId id="287" r:id="rId10"/>
    <p:sldId id="288" r:id="rId11"/>
    <p:sldId id="289" r:id="rId12"/>
    <p:sldId id="260" r:id="rId13"/>
    <p:sldId id="291" r:id="rId14"/>
    <p:sldId id="281" r:id="rId15"/>
    <p:sldId id="261" r:id="rId16"/>
    <p:sldId id="262" r:id="rId17"/>
    <p:sldId id="275" r:id="rId18"/>
    <p:sldId id="264" r:id="rId19"/>
    <p:sldId id="274" r:id="rId20"/>
    <p:sldId id="273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B100"/>
    <a:srgbClr val="232F3E"/>
    <a:srgbClr val="595A5D"/>
    <a:srgbClr val="006D8F"/>
    <a:srgbClr val="FAAF00"/>
    <a:srgbClr val="414042"/>
    <a:srgbClr val="DCDCDC"/>
    <a:srgbClr val="4F81BD"/>
    <a:srgbClr val="0C9B2E"/>
    <a:srgbClr val="FFF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6" autoAdjust="0"/>
    <p:restoredTop sz="86418" autoAdjust="0"/>
  </p:normalViewPr>
  <p:slideViewPr>
    <p:cSldViewPr snapToGrid="0" showGuides="1">
      <p:cViewPr varScale="1">
        <p:scale>
          <a:sx n="150" d="100"/>
          <a:sy n="150" d="100"/>
        </p:scale>
        <p:origin x="2384" y="16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E7DF-5EEA-3D47-81E5-5D57FBEEB38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832D-DEEF-7145-817A-C3DBA937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3/26/18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6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0896" y="2396066"/>
            <a:ext cx="5175504" cy="74453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4000" b="0" i="0" baseline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8188" y="3140603"/>
            <a:ext cx="6041582" cy="487849"/>
          </a:xfrm>
        </p:spPr>
        <p:txBody>
          <a:bodyPr/>
          <a:lstStyle>
            <a:lvl1pPr marL="0" indent="0" algn="l">
              <a:buNone/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0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278" y="939800"/>
            <a:ext cx="418780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278" y="1419621"/>
            <a:ext cx="4187803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667" y="939800"/>
            <a:ext cx="4199466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1419621"/>
            <a:ext cx="4199466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156071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037822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98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36973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582639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97598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36973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82639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97604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36973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582639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97604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36973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582639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896" y="2286000"/>
            <a:ext cx="8205304" cy="753533"/>
          </a:xfrm>
          <a:prstGeom prst="rect">
            <a:avLst/>
          </a:prstGeom>
        </p:spPr>
        <p:txBody>
          <a:bodyPr anchor="b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0896" y="3039533"/>
            <a:ext cx="5372100" cy="500063"/>
          </a:xfrm>
        </p:spPr>
        <p:txBody>
          <a:bodyPr/>
          <a:lstStyle>
            <a:lvl1pPr>
              <a:defRPr sz="1000" b="1" i="0"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475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1371600"/>
            <a:ext cx="7371081" cy="364066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52286"/>
            <a:ext cx="9144000" cy="40912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3976" y="1052286"/>
            <a:ext cx="8624147" cy="404300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30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965201"/>
            <a:ext cx="8624147" cy="404706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6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1320800"/>
            <a:ext cx="8607213" cy="3331534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83191"/>
            <a:ext cx="9144000" cy="4060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1083191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tx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959819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4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61" y="1969202"/>
            <a:ext cx="7772400" cy="930105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algn="l">
              <a:defRPr sz="4000" b="0" i="0" cap="none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29267"/>
            <a:ext cx="6248400" cy="3344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871133" y="-75353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76" r:id="rId3"/>
    <p:sldLayoutId id="2147483694" r:id="rId4"/>
    <p:sldLayoutId id="2147483695" r:id="rId5"/>
    <p:sldLayoutId id="2147483692" r:id="rId6"/>
    <p:sldLayoutId id="2147483696" r:id="rId7"/>
    <p:sldLayoutId id="2147483697" r:id="rId8"/>
    <p:sldLayoutId id="2147483677" r:id="rId9"/>
    <p:sldLayoutId id="2147483678" r:id="rId10"/>
    <p:sldLayoutId id="2147483679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 spc="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0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7898" y="2802468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SAN</a:t>
            </a:r>
            <a:r>
              <a:rPr lang="en-US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 </a:t>
            </a:r>
            <a:r>
              <a:rPr lang="en-US" sz="16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FRANCISCO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688166" y="2987134"/>
            <a:ext cx="8805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465229" y="2987134"/>
            <a:ext cx="8805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4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Alt title + content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19" y="1744133"/>
            <a:ext cx="8624147" cy="32681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5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382060"/>
            <a:ext cx="8607214" cy="7769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Code Snippet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74320" y="1981199"/>
            <a:ext cx="8607213" cy="27388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7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1618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9523" y="1100667"/>
            <a:ext cx="8561210" cy="5418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Two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23" y="1642533"/>
            <a:ext cx="4370210" cy="30056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0523" y="1642533"/>
            <a:ext cx="4370210" cy="30056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526777"/>
            <a:ext cx="4082082" cy="479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2006599"/>
            <a:ext cx="4082082" cy="23764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81000" y="980304"/>
            <a:ext cx="8580854" cy="78638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Comparison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667" y="1526777"/>
            <a:ext cx="4199466" cy="479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2006599"/>
            <a:ext cx="4199466" cy="23764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3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2119" y="1144016"/>
            <a:ext cx="8476488" cy="78638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Three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3440551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6322302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5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20" y="1524111"/>
            <a:ext cx="8202168" cy="57131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Four column with graphics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37742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1"/>
          </p:nvPr>
        </p:nvSpPr>
        <p:spPr>
          <a:xfrm>
            <a:off x="2496747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3"/>
          </p:nvPr>
        </p:nvSpPr>
        <p:spPr>
          <a:xfrm>
            <a:off x="4634585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5"/>
          </p:nvPr>
        </p:nvSpPr>
        <p:spPr>
          <a:xfrm>
            <a:off x="6990345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337742" y="2095421"/>
            <a:ext cx="1797050" cy="1344612"/>
          </a:xfrm>
        </p:spPr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2496747" y="2095421"/>
            <a:ext cx="1797050" cy="1344612"/>
          </a:xfrm>
        </p:spPr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634585" y="2095421"/>
            <a:ext cx="1797050" cy="1344612"/>
          </a:xfrm>
        </p:spPr>
      </p:sp>
      <p:sp>
        <p:nvSpPr>
          <p:cNvPr id="18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6990345" y="2095421"/>
            <a:ext cx="1797050" cy="1344612"/>
          </a:xfrm>
        </p:spPr>
      </p:sp>
    </p:spTree>
    <p:extLst>
      <p:ext uri="{BB962C8B-B14F-4D97-AF65-F5344CB8AC3E}">
        <p14:creationId xmlns:p14="http://schemas.microsoft.com/office/powerpoint/2010/main" val="22024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9271" y="1179159"/>
            <a:ext cx="8202168" cy="56800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Six section with graphics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6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509271" y="1969278"/>
            <a:ext cx="1924050" cy="1100667"/>
          </a:xfrm>
        </p:spPr>
      </p:sp>
      <p:sp>
        <p:nvSpPr>
          <p:cNvPr id="16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3436973" y="1969278"/>
            <a:ext cx="1924050" cy="1100667"/>
          </a:xfrm>
        </p:spPr>
      </p:sp>
      <p:sp>
        <p:nvSpPr>
          <p:cNvPr id="17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6582639" y="1969278"/>
            <a:ext cx="1924050" cy="1100667"/>
          </a:xfrm>
        </p:spPr>
      </p:sp>
      <p:sp>
        <p:nvSpPr>
          <p:cNvPr id="18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509271" y="3273019"/>
            <a:ext cx="1924050" cy="1100667"/>
          </a:xfrm>
        </p:spPr>
      </p:sp>
      <p:sp>
        <p:nvSpPr>
          <p:cNvPr id="19" name="Picture Placeholder 18"/>
          <p:cNvSpPr>
            <a:spLocks noGrp="1"/>
          </p:cNvSpPr>
          <p:nvPr>
            <p:ph type="pic" sz="quarter" idx="24"/>
          </p:nvPr>
        </p:nvSpPr>
        <p:spPr>
          <a:xfrm>
            <a:off x="3436973" y="3273019"/>
            <a:ext cx="1924050" cy="1100667"/>
          </a:xfrm>
        </p:spPr>
      </p:sp>
      <p:sp>
        <p:nvSpPr>
          <p:cNvPr id="20" name="Picture Placeholder 19"/>
          <p:cNvSpPr>
            <a:spLocks noGrp="1"/>
          </p:cNvSpPr>
          <p:nvPr>
            <p:ph type="pic" sz="quarter" idx="25"/>
          </p:nvPr>
        </p:nvSpPr>
        <p:spPr>
          <a:xfrm>
            <a:off x="6582639" y="3273019"/>
            <a:ext cx="1924050" cy="1100667"/>
          </a:xfrm>
        </p:spPr>
      </p:sp>
    </p:spTree>
    <p:extLst>
      <p:ext uri="{BB962C8B-B14F-4D97-AF65-F5344CB8AC3E}">
        <p14:creationId xmlns:p14="http://schemas.microsoft.com/office/powerpoint/2010/main" val="328426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4134" y="1596526"/>
            <a:ext cx="388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10:00 - 11:00 AM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	Open Source: What Works and What 	Doesn't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	Mike Barrett, Engineering Lead, Remind</a:t>
            </a:r>
          </a:p>
          <a:p>
            <a:r>
              <a:rPr lang="en-US" sz="1200" b="1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11:00 AM - 12:00 PM 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	Security for Complex Networks on AWS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	Teri </a:t>
            </a:r>
            <a:r>
              <a:rPr lang="en-US" sz="1200" dirty="0" err="1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Radichel</a:t>
            </a:r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, Director of Security 	Strategy, WatchGuard</a:t>
            </a:r>
          </a:p>
          <a:p>
            <a:r>
              <a:rPr lang="en-US" sz="1200" b="1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1:15 - 2:15 PM 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	And the CFO Wept: AWS Cost Control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	Corey Quinn, Editor</a:t>
            </a:r>
          </a:p>
          <a:p>
            <a:r>
              <a:rPr lang="en-US" sz="1200" b="1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2:30 - 3:30 PM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	Learning AWS the Hard Way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	Valentino </a:t>
            </a:r>
            <a:r>
              <a:rPr lang="en-US" sz="1200" dirty="0" err="1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Volonghi</a:t>
            </a:r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, CTO, </a:t>
            </a:r>
            <a:r>
              <a:rPr lang="en-US" sz="1200" dirty="0" err="1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AdRoll</a:t>
            </a:r>
            <a:endParaRPr lang="en-US" sz="12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0334" y="1596526"/>
            <a:ext cx="434339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10:00 - 11:00 AM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	Open Source: What Works and What Doesn't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	Mike Barrett, Engineering Lead, Remind</a:t>
            </a:r>
          </a:p>
          <a:p>
            <a:r>
              <a:rPr lang="en-US" sz="1200" b="1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11:00 AM - 12:00 PM 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	Security for Complex Networks on AWS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	Teri </a:t>
            </a:r>
            <a:r>
              <a:rPr lang="en-US" sz="1200" dirty="0" err="1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Radichel</a:t>
            </a:r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, Director of Security Strategy, 	WatchGuard</a:t>
            </a:r>
          </a:p>
          <a:p>
            <a:r>
              <a:rPr lang="en-US" sz="1200" b="1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1:15 - 2:15 PM 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	And the CFO Wept: AWS Cost Control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	Corey Quinn, Editor</a:t>
            </a:r>
          </a:p>
          <a:p>
            <a:r>
              <a:rPr lang="en-US" sz="1200" b="1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2:30 - 3:30 PM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	Learning AWS the Hard Way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	Valentino </a:t>
            </a:r>
            <a:r>
              <a:rPr lang="en-US" sz="1200" dirty="0" err="1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Volonghi</a:t>
            </a:r>
            <a:r>
              <a:rPr lang="en-US" sz="12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, CTO, </a:t>
            </a:r>
            <a:r>
              <a:rPr lang="en-US" sz="1200" dirty="0" err="1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AdRoll</a:t>
            </a:r>
            <a:endParaRPr lang="en-US" sz="12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134" y="1227194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Track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3467" y="1227194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Track 2</a:t>
            </a:r>
          </a:p>
        </p:txBody>
      </p:sp>
    </p:spTree>
    <p:extLst>
      <p:ext uri="{BB962C8B-B14F-4D97-AF65-F5344CB8AC3E}">
        <p14:creationId xmlns:p14="http://schemas.microsoft.com/office/powerpoint/2010/main" val="213130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47962" y="1989666"/>
            <a:ext cx="5175504" cy="744537"/>
          </a:xfrm>
        </p:spPr>
        <p:txBody>
          <a:bodyPr/>
          <a:lstStyle/>
          <a:p>
            <a:r>
              <a:rPr lang="en-US" dirty="0"/>
              <a:t>AWS Deck Template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45254" y="2734203"/>
            <a:ext cx="6041582" cy="487849"/>
          </a:xfrm>
        </p:spPr>
        <p:txBody>
          <a:bodyPr/>
          <a:lstStyle/>
          <a:p>
            <a:r>
              <a:rPr lang="en-US" dirty="0"/>
              <a:t>AWS CREATIVE STUDIO  </a:t>
            </a:r>
            <a:r>
              <a:rPr lang="en-US" b="0" dirty="0">
                <a:latin typeface="Amazon Ember Light" charset="0"/>
                <a:ea typeface="Amazon Ember Light" charset="0"/>
                <a:cs typeface="Amazon Ember Light" charset="0"/>
              </a:rPr>
              <a:t>|  </a:t>
            </a:r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26" y="1534266"/>
            <a:ext cx="5577608" cy="3108142"/>
          </a:xfrm>
        </p:spPr>
        <p:txBody>
          <a:bodyPr/>
          <a:lstStyle/>
          <a:p>
            <a:r>
              <a:rPr lang="en-US" dirty="0"/>
              <a:t>Fonts, sizes, colors, and layouts are all pre-built in this template.</a:t>
            </a:r>
          </a:p>
          <a:p>
            <a:r>
              <a:rPr lang="en-US" sz="1400" i="1" dirty="0"/>
              <a:t>Please do not use shadows or outlines on shape elements. Limit color use for chart graphics to grayscale plus one accent color.</a:t>
            </a:r>
          </a:p>
        </p:txBody>
      </p:sp>
    </p:spTree>
    <p:extLst>
      <p:ext uri="{BB962C8B-B14F-4D97-AF65-F5344CB8AC3E}">
        <p14:creationId xmlns:p14="http://schemas.microsoft.com/office/powerpoint/2010/main" val="419351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5187" y="1368380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Copy &amp; Paste Content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0592" y="1676295"/>
            <a:ext cx="8205304" cy="2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Note: This works when copying entire slides from other presentations as long as the source presentation is also 16:9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7456" y="1965546"/>
            <a:ext cx="7371081" cy="3640666"/>
          </a:xfrm>
        </p:spPr>
        <p:txBody>
          <a:bodyPr/>
          <a:lstStyle/>
          <a:p>
            <a:r>
              <a:rPr lang="en-US" dirty="0"/>
              <a:t>When pasting content from another presentation please paste using “</a:t>
            </a:r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Destination Theme</a:t>
            </a:r>
            <a:r>
              <a:rPr lang="en-US" dirty="0"/>
              <a:t>.”</a:t>
            </a:r>
          </a:p>
          <a:p>
            <a:endParaRPr lang="en-US" dirty="0">
              <a:solidFill>
                <a:srgbClr val="737472"/>
              </a:solidFill>
            </a:endParaRPr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236266" y="2897837"/>
            <a:ext cx="2397875" cy="1745269"/>
            <a:chOff x="4466831" y="2774306"/>
            <a:chExt cx="2397875" cy="1745269"/>
          </a:xfrm>
        </p:grpSpPr>
        <p:sp>
          <p:nvSpPr>
            <p:cNvPr id="22" name="TextBox 21"/>
            <p:cNvSpPr txBox="1"/>
            <p:nvPr/>
          </p:nvSpPr>
          <p:spPr>
            <a:xfrm>
              <a:off x="4616805" y="2774306"/>
              <a:ext cx="22479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charset="0"/>
                  <a:ea typeface="Amazon Ember" charset="0"/>
                  <a:cs typeface="Amazon Ember" charset="0"/>
                </a:rPr>
                <a:t>MAC</a:t>
              </a:r>
              <a:endParaRPr lang="en-US" sz="1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137" y="3003221"/>
              <a:ext cx="2023328" cy="91445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831" y="3657044"/>
              <a:ext cx="735992" cy="862531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04119" y="2897834"/>
            <a:ext cx="2471651" cy="1687679"/>
            <a:chOff x="634684" y="2774303"/>
            <a:chExt cx="2471651" cy="1687679"/>
          </a:xfrm>
        </p:grpSpPr>
        <p:sp>
          <p:nvSpPr>
            <p:cNvPr id="26" name="TextBox 25"/>
            <p:cNvSpPr txBox="1"/>
            <p:nvPr/>
          </p:nvSpPr>
          <p:spPr>
            <a:xfrm>
              <a:off x="858434" y="2774303"/>
              <a:ext cx="22479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charset="0"/>
                  <a:ea typeface="Amazon Ember" charset="0"/>
                  <a:cs typeface="Amazon Ember" charset="0"/>
                </a:rPr>
                <a:t>WINDOWS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4" y="3209081"/>
              <a:ext cx="1338752" cy="50273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84" y="3599451"/>
              <a:ext cx="735992" cy="862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59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9854" y="1300481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Re-sizing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854" y="1811866"/>
            <a:ext cx="7125546" cy="3640666"/>
          </a:xfrm>
        </p:spPr>
        <p:txBody>
          <a:bodyPr/>
          <a:lstStyle/>
          <a:p>
            <a:r>
              <a:rPr lang="en-US" sz="1400" dirty="0"/>
              <a:t>Always hold down shift key and drag from corner when scaling assets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4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This is an illustrated title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PRESENTER  |  DATE</a:t>
            </a:r>
          </a:p>
        </p:txBody>
      </p:sp>
    </p:spTree>
    <p:extLst>
      <p:ext uri="{BB962C8B-B14F-4D97-AF65-F5344CB8AC3E}">
        <p14:creationId xmlns:p14="http://schemas.microsoft.com/office/powerpoint/2010/main" val="149904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simple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PRESENTER  |  DATE</a:t>
            </a:r>
          </a:p>
        </p:txBody>
      </p:sp>
    </p:spTree>
    <p:extLst>
      <p:ext uri="{BB962C8B-B14F-4D97-AF65-F5344CB8AC3E}">
        <p14:creationId xmlns:p14="http://schemas.microsoft.com/office/powerpoint/2010/main" val="20661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3652" y="1300479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Title +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52" y="1972732"/>
            <a:ext cx="7371081" cy="3039533"/>
          </a:xfrm>
        </p:spPr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ome Day 2018">
      <a:dk1>
        <a:srgbClr val="232F3D"/>
      </a:dk1>
      <a:lt1>
        <a:srgbClr val="FFFFFF"/>
      </a:lt1>
      <a:dk2>
        <a:srgbClr val="008295"/>
      </a:dk2>
      <a:lt2>
        <a:srgbClr val="FFEBB7"/>
      </a:lt2>
      <a:accent1>
        <a:srgbClr val="36C1B2"/>
      </a:accent1>
      <a:accent2>
        <a:srgbClr val="008295"/>
      </a:accent2>
      <a:accent3>
        <a:srgbClr val="DDEEEE"/>
      </a:accent3>
      <a:accent4>
        <a:srgbClr val="B6B6B5"/>
      </a:accent4>
      <a:accent5>
        <a:srgbClr val="6E6E6E"/>
      </a:accent5>
      <a:accent6>
        <a:srgbClr val="DFE0DF"/>
      </a:accent6>
      <a:hlink>
        <a:srgbClr val="232F3D"/>
      </a:hlink>
      <a:folHlink>
        <a:srgbClr val="232F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177</Words>
  <Application>Microsoft Macintosh PowerPoint</Application>
  <PresentationFormat>On-screen Show (16:9)</PresentationFormat>
  <Paragraphs>59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Amazon Ember</vt:lpstr>
      <vt:lpstr>Amazon Ember Light</vt:lpstr>
      <vt:lpstr>Arial</vt:lpstr>
      <vt:lpstr>Calibri</vt:lpstr>
      <vt:lpstr>Consolas</vt:lpstr>
      <vt:lpstr>Lucida Console</vt:lpstr>
      <vt:lpstr>Times New Roman</vt:lpstr>
      <vt:lpstr>DeckTemplate-AWS</vt:lpstr>
      <vt:lpstr>PowerPoint Presentation</vt:lpstr>
      <vt:lpstr>PowerPoint Presentation</vt:lpstr>
      <vt:lpstr>PowerPoint Presentation</vt:lpstr>
      <vt:lpstr>PowerPoint Presentation</vt:lpstr>
      <vt:lpstr>Copy &amp; Paste Content</vt:lpstr>
      <vt:lpstr>Re-sizing Assets</vt:lpstr>
      <vt:lpstr>PowerPoint Presentation</vt:lpstr>
      <vt:lpstr>This is a simple title slide</vt:lpstr>
      <vt:lpstr>Title + Content</vt:lpstr>
      <vt:lpstr>Alt title + content 1</vt:lpstr>
      <vt:lpstr>Code Snippet</vt:lpstr>
      <vt:lpstr>Section Title</vt:lpstr>
      <vt:lpstr>Two columns</vt:lpstr>
      <vt:lpstr>Comparison</vt:lpstr>
      <vt:lpstr>Three column</vt:lpstr>
      <vt:lpstr>Four column with graphics</vt:lpstr>
      <vt:lpstr>Six section with graphics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70</cp:revision>
  <dcterms:created xsi:type="dcterms:W3CDTF">2015-11-23T23:45:57Z</dcterms:created>
  <dcterms:modified xsi:type="dcterms:W3CDTF">2018-03-26T21:37:50Z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