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472" r:id="rId3"/>
    <p:sldId id="473" r:id="rId4"/>
    <p:sldId id="478" r:id="rId5"/>
    <p:sldId id="479" r:id="rId6"/>
    <p:sldId id="474" r:id="rId7"/>
    <p:sldId id="475" r:id="rId8"/>
    <p:sldId id="480" r:id="rId9"/>
    <p:sldId id="476" r:id="rId10"/>
    <p:sldId id="477" r:id="rId11"/>
    <p:sldId id="260"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DE75"/>
    <a:srgbClr val="D00670"/>
    <a:srgbClr val="3C27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7" autoAdjust="0"/>
    <p:restoredTop sz="94660"/>
  </p:normalViewPr>
  <p:slideViewPr>
    <p:cSldViewPr snapToGrid="0">
      <p:cViewPr varScale="1">
        <p:scale>
          <a:sx n="78" d="100"/>
          <a:sy n="78" d="100"/>
        </p:scale>
        <p:origin x="84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2F500-A896-475D-86C4-DDA313668179}" type="datetimeFigureOut">
              <a:rPr lang="es-ES" smtClean="0"/>
              <a:t>24/06/2020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59862-48AC-4503-A7D0-E681D1C52591}" type="slidenum">
              <a:rPr lang="es-ES" smtClean="0"/>
              <a:t>‹Nº›</a:t>
            </a:fld>
            <a:endParaRPr lang="es-ES"/>
          </a:p>
        </p:txBody>
      </p:sp>
    </p:spTree>
    <p:extLst>
      <p:ext uri="{BB962C8B-B14F-4D97-AF65-F5344CB8AC3E}">
        <p14:creationId xmlns:p14="http://schemas.microsoft.com/office/powerpoint/2010/main" val="20387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atin typeface="Avenir Next" panose="020B0503020202020204" pitchFamily="34" charset="0"/>
              </a:defRPr>
            </a:lvl1pPr>
          </a:lstStyle>
          <a:p>
            <a:r>
              <a:rPr lang="es-ES"/>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atin typeface="Avenir Next" panose="020B05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0517661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Avenir Next" panose="020B0503020202020204" pitchFamily="34" charset="0"/>
              </a:defRPr>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5180012" y="45720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517900"/>
          </a:xfrm>
        </p:spPr>
        <p:txBody>
          <a:bodyPr/>
          <a:lstStyle>
            <a:lvl1pPr marL="0" indent="0">
              <a:buNone/>
              <a:defRPr sz="1600">
                <a:latin typeface="Avenir Next"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97280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vertical 2"/>
          <p:cNvSpPr>
            <a:spLocks noGrp="1"/>
          </p:cNvSpPr>
          <p:nvPr>
            <p:ph type="body" orient="vert" idx="1"/>
          </p:nvPr>
        </p:nvSpPr>
        <p:spPr/>
        <p:txBody>
          <a:bodyPr vert="eaVert"/>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420715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260975"/>
          </a:xfrm>
        </p:spPr>
        <p:txBody>
          <a:bodyPr vert="eaVert"/>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vertical 2"/>
          <p:cNvSpPr>
            <a:spLocks noGrp="1"/>
          </p:cNvSpPr>
          <p:nvPr>
            <p:ph type="body" orient="vert" idx="1"/>
          </p:nvPr>
        </p:nvSpPr>
        <p:spPr>
          <a:xfrm>
            <a:off x="838200" y="365125"/>
            <a:ext cx="7734300" cy="5260975"/>
          </a:xfrm>
        </p:spPr>
        <p:txBody>
          <a:bodyPr vert="eaVert"/>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6989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erre">
    <p:bg>
      <p:bgPr>
        <a:solidFill>
          <a:srgbClr val="FFFFFF"/>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D99658-F803-46F7-9B17-D510C76B59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407" y="2045916"/>
            <a:ext cx="4345761" cy="1383084"/>
          </a:xfrm>
          <a:prstGeom prst="rect">
            <a:avLst/>
          </a:prstGeom>
        </p:spPr>
      </p:pic>
      <p:pic>
        <p:nvPicPr>
          <p:cNvPr id="4" name="Imagen 3">
            <a:extLst>
              <a:ext uri="{FF2B5EF4-FFF2-40B4-BE49-F238E27FC236}">
                <a16:creationId xmlns:a16="http://schemas.microsoft.com/office/drawing/2014/main" id="{F95E0394-360F-4FDE-AAB8-A555516D0ECB}"/>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6270171" y="0"/>
            <a:ext cx="5921829" cy="6858000"/>
          </a:xfrm>
          <a:prstGeom prst="rect">
            <a:avLst/>
          </a:prstGeo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pic>
      <p:sp>
        <p:nvSpPr>
          <p:cNvPr id="5" name="Rectángulo 4">
            <a:extLst>
              <a:ext uri="{FF2B5EF4-FFF2-40B4-BE49-F238E27FC236}">
                <a16:creationId xmlns:a16="http://schemas.microsoft.com/office/drawing/2014/main" id="{00F57499-45B3-4D06-BB5D-C9902B687D27}"/>
              </a:ext>
            </a:extLst>
          </p:cNvPr>
          <p:cNvSpPr/>
          <p:nvPr/>
        </p:nvSpPr>
        <p:spPr>
          <a:xfrm>
            <a:off x="7699162" y="5323867"/>
            <a:ext cx="3516391" cy="584775"/>
          </a:xfrm>
          <a:prstGeom prst="rect">
            <a:avLst/>
          </a:prstGeom>
        </p:spPr>
        <p:txBody>
          <a:bodyPr wrap="square">
            <a:spAutoFit/>
          </a:bodyPr>
          <a:lstStyle/>
          <a:p>
            <a:r>
              <a:rPr lang="es-ES" sz="3200" b="1" dirty="0" err="1">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Hack</a:t>
            </a:r>
            <a:r>
              <a:rPr lang="es-ES" sz="3200" b="1" dirty="0">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 </a:t>
            </a:r>
            <a:r>
              <a:rPr lang="es-ES" sz="3200" b="1" dirty="0" err="1">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by</a:t>
            </a:r>
            <a:r>
              <a:rPr lang="es-ES" sz="3200" b="1" dirty="0">
                <a:ln w="12700" cap="rnd" cmpd="sng" algn="ctr">
                  <a:solidFill>
                    <a:srgbClr val="FFFFFF"/>
                  </a:solidFill>
                  <a:prstDash val="solid"/>
                  <a:bevel/>
                </a:ln>
                <a:solidFill>
                  <a:srgbClr val="FFFFFF"/>
                </a:solidFill>
                <a:effectLst>
                  <a:glow>
                    <a:schemeClr val="accent1"/>
                  </a:glow>
                  <a:reflection stA="13000" endPos="65000" dist="50800" dir="5400000" sy="-100000" algn="bl" rotWithShape="0"/>
                </a:effectLst>
                <a:latin typeface="Arial" panose="020B0604020202020204" pitchFamily="34" charset="0"/>
                <a:ea typeface="Times New Roman" panose="02020603050405020304" pitchFamily="18" charset="0"/>
                <a:cs typeface="Times New Roman" panose="02020603050405020304" pitchFamily="18" charset="0"/>
              </a:rPr>
              <a:t> Security</a:t>
            </a:r>
            <a:endParaRPr lang="es-ES" sz="3200" dirty="0">
              <a:ln w="12700" cap="rnd" cmpd="sng" algn="ctr">
                <a:solidFill>
                  <a:srgbClr val="FFFFFF"/>
                </a:solidFill>
                <a:prstDash val="solid"/>
                <a:bevel/>
              </a:ln>
              <a:solidFill>
                <a:srgbClr val="FFFFFF"/>
              </a:solidFill>
              <a:effectLst>
                <a:reflection stA="13000" endPos="65000" dist="50800" dir="5400000" sy="-100000" algn="bl" rotWithShape="0"/>
              </a:effectLst>
            </a:endParaRPr>
          </a:p>
        </p:txBody>
      </p:sp>
      <p:cxnSp>
        <p:nvCxnSpPr>
          <p:cNvPr id="6" name="Straight Connector 23">
            <a:extLst>
              <a:ext uri="{FF2B5EF4-FFF2-40B4-BE49-F238E27FC236}">
                <a16:creationId xmlns:a16="http://schemas.microsoft.com/office/drawing/2014/main" id="{BBA4089C-3876-4781-B0BB-D0F7B6B083BD}"/>
              </a:ext>
            </a:extLst>
          </p:cNvPr>
          <p:cNvCxnSpPr>
            <a:cxnSpLocks/>
          </p:cNvCxnSpPr>
          <p:nvPr/>
        </p:nvCxnSpPr>
        <p:spPr>
          <a:xfrm>
            <a:off x="11215553" y="5615480"/>
            <a:ext cx="503125" cy="0"/>
          </a:xfrm>
          <a:prstGeom prst="line">
            <a:avLst/>
          </a:prstGeom>
          <a:noFill/>
          <a:ln w="9525" cap="flat" cmpd="sng" algn="ctr">
            <a:solidFill>
              <a:srgbClr val="FFC000"/>
            </a:solidFill>
            <a:prstDash val="solid"/>
          </a:ln>
          <a:effectLst>
            <a:glow rad="63500">
              <a:srgbClr val="FFC000">
                <a:alpha val="40000"/>
              </a:srgbClr>
            </a:glow>
            <a:reflection blurRad="6350" stA="50000" endA="275" endPos="0" dist="101600" dir="5400000" sy="-100000" algn="bl" rotWithShape="0"/>
          </a:effectLst>
        </p:spPr>
      </p:cxnSp>
      <p:cxnSp>
        <p:nvCxnSpPr>
          <p:cNvPr id="8" name="Straight Connector 23">
            <a:extLst>
              <a:ext uri="{FF2B5EF4-FFF2-40B4-BE49-F238E27FC236}">
                <a16:creationId xmlns:a16="http://schemas.microsoft.com/office/drawing/2014/main" id="{03604925-36D9-4780-ADFD-37E0E19569F6}"/>
              </a:ext>
            </a:extLst>
          </p:cNvPr>
          <p:cNvCxnSpPr>
            <a:cxnSpLocks/>
          </p:cNvCxnSpPr>
          <p:nvPr/>
        </p:nvCxnSpPr>
        <p:spPr>
          <a:xfrm>
            <a:off x="7070829" y="5640228"/>
            <a:ext cx="503125" cy="0"/>
          </a:xfrm>
          <a:prstGeom prst="line">
            <a:avLst/>
          </a:prstGeom>
          <a:noFill/>
          <a:ln w="9525" cap="flat" cmpd="sng" algn="ctr">
            <a:solidFill>
              <a:srgbClr val="FFC000"/>
            </a:solidFill>
            <a:prstDash val="solid"/>
          </a:ln>
          <a:effectLst>
            <a:glow rad="63500">
              <a:srgbClr val="FFC000">
                <a:alpha val="40000"/>
              </a:srgbClr>
            </a:glow>
            <a:reflection blurRad="6350" stA="50000" endA="275" endPos="0" dist="101600" dir="5400000" sy="-100000" algn="bl" rotWithShape="0"/>
          </a:effectLst>
        </p:spPr>
      </p:cxnSp>
    </p:spTree>
    <p:extLst>
      <p:ext uri="{BB962C8B-B14F-4D97-AF65-F5344CB8AC3E}">
        <p14:creationId xmlns:p14="http://schemas.microsoft.com/office/powerpoint/2010/main" val="24076063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63082"/>
          </a:xfrm>
        </p:spPr>
        <p:txBody>
          <a:bodyPr/>
          <a:lstStyle>
            <a:lvl1pPr algn="ct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838200" y="1376218"/>
            <a:ext cx="10515600" cy="4253575"/>
          </a:xfrm>
        </p:spPr>
        <p:txBody>
          <a:bodyPr>
            <a:normAutofit/>
          </a:bodyPr>
          <a:lstStyle>
            <a:lvl1pPr marL="228600" indent="-228600">
              <a:buFont typeface="Wingdings" panose="05000000000000000000" pitchFamily="2" charset="2"/>
              <a:buChar char="v"/>
              <a:defRPr sz="2000">
                <a:latin typeface="Avenir Next" panose="020B0503020202020204" pitchFamily="34" charset="0"/>
              </a:defRPr>
            </a:lvl1pPr>
            <a:lvl2pPr marL="685800" indent="-228600">
              <a:buFont typeface="Wingdings" panose="05000000000000000000" pitchFamily="2" charset="2"/>
              <a:buChar char="§"/>
              <a:defRPr sz="2000">
                <a:latin typeface="Avenir Next" panose="020B0503020202020204" pitchFamily="34" charset="0"/>
              </a:defRPr>
            </a:lvl2pPr>
            <a:lvl3pPr>
              <a:defRPr sz="2000">
                <a:latin typeface="Avenir Next" panose="020B0503020202020204" pitchFamily="34" charset="0"/>
              </a:defRPr>
            </a:lvl3pPr>
            <a:lvl4pPr>
              <a:defRPr sz="2000">
                <a:latin typeface="Avenir Next" panose="020B0503020202020204" pitchFamily="34" charset="0"/>
              </a:defRPr>
            </a:lvl4pPr>
            <a:lvl5pPr>
              <a:defRPr sz="2000">
                <a:latin typeface="Avenir Next" panose="020B0503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número de diapositiva 5"/>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17706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763588"/>
            <a:ext cx="10515600" cy="2852737"/>
          </a:xfrm>
        </p:spPr>
        <p:txBody>
          <a:bodyPr anchor="b"/>
          <a:lstStyle>
            <a:lvl1pPr algn="ctr">
              <a:defRPr sz="6000">
                <a:latin typeface="Avenir Next" panose="020B0503020202020204" pitchFamily="34" charset="0"/>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8200" y="3802063"/>
            <a:ext cx="10515600" cy="1500187"/>
          </a:xfrm>
        </p:spPr>
        <p:txBody>
          <a:bodyPr/>
          <a:lstStyle>
            <a:lvl1pPr marL="0" indent="0">
              <a:buNone/>
              <a:defRPr sz="2400">
                <a:solidFill>
                  <a:schemeClr val="tx1">
                    <a:tint val="75000"/>
                  </a:schemeClr>
                </a:solidFill>
                <a:latin typeface="Avenir Next"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6" name="Marcador de número de diapositiva 5"/>
          <p:cNvSpPr>
            <a:spLocks noGrp="1"/>
          </p:cNvSpPr>
          <p:nvPr>
            <p:ph type="sldNum" sz="quarter" idx="12"/>
          </p:nvPr>
        </p:nvSpPr>
        <p:spPr/>
        <p:txBody>
          <a:bodyPr/>
          <a:lstStyle>
            <a:lvl1pPr>
              <a:defRPr>
                <a:latin typeface="Avenir Next" panose="020B0503020202020204" pitchFamily="34" charset="0"/>
              </a:defRPr>
            </a:lvl1pPr>
          </a:lstStyle>
          <a:p>
            <a:fld id="{CC9C793B-3AF4-4EDD-819D-524AF408ACCD}" type="slidenum">
              <a:rPr lang="es-ES" smtClean="0"/>
              <a:t>‹Nº›</a:t>
            </a:fld>
            <a:endParaRPr lang="es-ES"/>
          </a:p>
        </p:txBody>
      </p:sp>
    </p:spTree>
    <p:extLst>
      <p:ext uri="{BB962C8B-B14F-4D97-AF65-F5344CB8AC3E}">
        <p14:creationId xmlns:p14="http://schemas.microsoft.com/office/powerpoint/2010/main" val="220697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17575"/>
          </a:xfrm>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sz="half" idx="1"/>
          </p:nvPr>
        </p:nvSpPr>
        <p:spPr>
          <a:xfrm>
            <a:off x="838200" y="1422401"/>
            <a:ext cx="5181600" cy="4267200"/>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6172200" y="1422401"/>
            <a:ext cx="5181600" cy="4267200"/>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69169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439400" cy="823912"/>
          </a:xfrm>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6612" y="1273970"/>
            <a:ext cx="5157787" cy="823912"/>
          </a:xfrm>
        </p:spPr>
        <p:txBody>
          <a:bodyPr anchor="b"/>
          <a:lstStyle>
            <a:lvl1pPr marL="0" indent="0">
              <a:buNone/>
              <a:defRPr sz="2400" b="1">
                <a:latin typeface="Avenir Next"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6611" y="2185989"/>
            <a:ext cx="5157787" cy="3503611"/>
          </a:xfrm>
        </p:spPr>
        <p:txBody>
          <a:bodyPr/>
          <a:lstStyle>
            <a:lvl1pPr>
              <a:defRPr>
                <a:latin typeface="Avenir Next" panose="020B0503020202020204" pitchFamily="34" charset="0"/>
              </a:defRPr>
            </a:lvl1pPr>
            <a:lvl2pPr>
              <a:defRPr>
                <a:latin typeface="Avenir Next" panose="020B0503020202020204" pitchFamily="34" charset="0"/>
              </a:defRPr>
            </a:lvl2pPr>
            <a:lvl3pPr>
              <a:defRPr>
                <a:latin typeface="Avenir Next" panose="020B0503020202020204" pitchFamily="34" charset="0"/>
              </a:defRPr>
            </a:lvl3pPr>
            <a:lvl4pPr>
              <a:defRPr>
                <a:latin typeface="Avenir Next" panose="020B0503020202020204" pitchFamily="34" charset="0"/>
              </a:defRPr>
            </a:lvl4pPr>
            <a:lvl5pPr>
              <a:defRPr>
                <a:latin typeface="Avenir Next" panose="020B0503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096000" y="1273970"/>
            <a:ext cx="5183188" cy="823912"/>
          </a:xfrm>
        </p:spPr>
        <p:txBody>
          <a:bodyPr anchor="b"/>
          <a:lstStyle>
            <a:lvl1pPr marL="0" indent="0">
              <a:buNone/>
              <a:defRPr sz="2400" b="1">
                <a:latin typeface="Avenir Next"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096000" y="2182814"/>
            <a:ext cx="5183188" cy="35036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número de diapositiva 8"/>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02366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Avenir Next" panose="020B0503020202020204" pitchFamily="34" charset="0"/>
              </a:defRPr>
            </a:lvl1pPr>
          </a:lstStyle>
          <a:p>
            <a:r>
              <a:rPr lang="es-ES"/>
              <a:t>Haga clic para modificar el estilo de título del patrón</a:t>
            </a:r>
            <a:endParaRPr lang="es-ES" dirty="0"/>
          </a:p>
        </p:txBody>
      </p:sp>
      <p:sp>
        <p:nvSpPr>
          <p:cNvPr id="5" name="Marcador de número de diapositiva 4"/>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24461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99156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70FB497-8769-4668-8D78-45BB4DF6BAB2}"/>
              </a:ext>
            </a:extLst>
          </p:cNvPr>
          <p:cNvSpPr>
            <a:spLocks noGrp="1"/>
          </p:cNvSpPr>
          <p:nvPr>
            <p:ph type="sldNum" sz="quarter" idx="10"/>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49260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Avenir Next" panose="020B0503020202020204" pitchFamily="34" charset="0"/>
              </a:defRPr>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5183188" y="987425"/>
            <a:ext cx="6172200" cy="4638675"/>
          </a:xfrm>
        </p:spPr>
        <p:txBody>
          <a:bodyPr/>
          <a:lstStyle>
            <a:lvl1pPr>
              <a:defRPr sz="3200">
                <a:latin typeface="Avenir Next" panose="020B0503020202020204" pitchFamily="34" charset="0"/>
              </a:defRPr>
            </a:lvl1pPr>
            <a:lvl2pPr>
              <a:defRPr sz="2800">
                <a:latin typeface="Avenir Next" panose="020B0503020202020204" pitchFamily="34" charset="0"/>
              </a:defRPr>
            </a:lvl2pPr>
            <a:lvl3pPr>
              <a:defRPr sz="2400">
                <a:latin typeface="Avenir Next" panose="020B0503020202020204" pitchFamily="34" charset="0"/>
              </a:defRPr>
            </a:lvl3pPr>
            <a:lvl4pPr>
              <a:defRPr sz="2000">
                <a:latin typeface="Avenir Next" panose="020B0503020202020204" pitchFamily="34" charset="0"/>
              </a:defRPr>
            </a:lvl4pPr>
            <a:lvl5pPr>
              <a:defRPr sz="2000">
                <a:latin typeface="Avenir Next" panose="020B0503020202020204" pitchFamily="34"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p:cNvSpPr>
            <a:spLocks noGrp="1"/>
          </p:cNvSpPr>
          <p:nvPr>
            <p:ph type="body" sz="half" idx="2"/>
          </p:nvPr>
        </p:nvSpPr>
        <p:spPr>
          <a:xfrm>
            <a:off x="839788" y="2057400"/>
            <a:ext cx="3932237" cy="3568700"/>
          </a:xfrm>
        </p:spPr>
        <p:txBody>
          <a:bodyPr/>
          <a:lstStyle>
            <a:lvl1pPr marL="0" indent="0">
              <a:buNone/>
              <a:defRPr sz="1600">
                <a:latin typeface="Avenir Next"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7" name="Marcador de número de diapositiva 6"/>
          <p:cNvSpPr>
            <a:spLocks noGrp="1"/>
          </p:cNvSpPr>
          <p:nvPr>
            <p:ph type="sldNum" sz="quarter" idx="12"/>
          </p:nvPr>
        </p:nvSpPr>
        <p:spPr/>
        <p:txBody>
          <a:bodyPr/>
          <a:lstStyle/>
          <a:p>
            <a:fld id="{CC9C793B-3AF4-4EDD-819D-524AF408ACCD}" type="slidenum">
              <a:rPr lang="es-ES" smtClean="0"/>
              <a:t>‹Nº›</a:t>
            </a:fld>
            <a:endParaRPr lang="es-ES"/>
          </a:p>
        </p:txBody>
      </p:sp>
    </p:spTree>
    <p:extLst>
      <p:ext uri="{BB962C8B-B14F-4D97-AF65-F5344CB8AC3E}">
        <p14:creationId xmlns:p14="http://schemas.microsoft.com/office/powerpoint/2010/main" val="172169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9000"/>
            <a:lum/>
            <a:extLst/>
          </a:blip>
          <a:srcRect/>
          <a:stretch>
            <a:fillRect l="-1000" r="-1000"/>
          </a:stretch>
        </a:blip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259AE212-4440-4B98-B8B0-198A09E4716D}"/>
              </a:ext>
            </a:extLst>
          </p:cNvPr>
          <p:cNvSpPr/>
          <p:nvPr/>
        </p:nvSpPr>
        <p:spPr>
          <a:xfrm>
            <a:off x="0" y="5766318"/>
            <a:ext cx="12192000" cy="1091682"/>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dirty="0"/>
          </a:p>
        </p:txBody>
      </p:sp>
      <p:sp>
        <p:nvSpPr>
          <p:cNvPr id="2" name="Marcador de título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3804168"/>
          </a:xfrm>
          <a:prstGeom prst="rect">
            <a:avLst/>
          </a:prstGeom>
          <a:noFill/>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número de diapositiva 5"/>
          <p:cNvSpPr>
            <a:spLocks noGrp="1"/>
          </p:cNvSpPr>
          <p:nvPr>
            <p:ph type="sldNum" sz="quarter" idx="4"/>
          </p:nvPr>
        </p:nvSpPr>
        <p:spPr>
          <a:xfrm>
            <a:off x="9344024" y="6127750"/>
            <a:ext cx="1808227" cy="365125"/>
          </a:xfrm>
          <a:prstGeom prst="rect">
            <a:avLst/>
          </a:prstGeom>
        </p:spPr>
        <p:txBody>
          <a:bodyPr vert="horz" lIns="91440" tIns="45720" rIns="91440" bIns="45720" rtlCol="0" anchor="ctr"/>
          <a:lstStyle>
            <a:lvl1pPr algn="r">
              <a:defRPr sz="1600">
                <a:solidFill>
                  <a:schemeClr val="bg1"/>
                </a:solidFill>
                <a:latin typeface="Avenir Next" panose="020B0503020202020204" pitchFamily="34" charset="0"/>
              </a:defRPr>
            </a:lvl1pPr>
          </a:lstStyle>
          <a:p>
            <a:fld id="{CC9C793B-3AF4-4EDD-819D-524AF408ACCD}" type="slidenum">
              <a:rPr lang="es-ES" smtClean="0"/>
              <a:t>‹Nº›</a:t>
            </a:fld>
            <a:endParaRPr lang="es-ES"/>
          </a:p>
        </p:txBody>
      </p:sp>
      <p:pic>
        <p:nvPicPr>
          <p:cNvPr id="8" name="Imagen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46" y="6176963"/>
            <a:ext cx="655508" cy="681037"/>
          </a:xfrm>
          <a:prstGeom prst="rect">
            <a:avLst/>
          </a:prstGeom>
        </p:spPr>
      </p:pic>
      <p:sp>
        <p:nvSpPr>
          <p:cNvPr id="11" name="Pergamino: horizontal 10">
            <a:extLst>
              <a:ext uri="{FF2B5EF4-FFF2-40B4-BE49-F238E27FC236}">
                <a16:creationId xmlns:a16="http://schemas.microsoft.com/office/drawing/2014/main" id="{E460142D-4D90-4030-A82B-17595E81F439}"/>
              </a:ext>
            </a:extLst>
          </p:cNvPr>
          <p:cNvSpPr/>
          <p:nvPr/>
        </p:nvSpPr>
        <p:spPr>
          <a:xfrm>
            <a:off x="3350815" y="6054319"/>
            <a:ext cx="5490369" cy="515679"/>
          </a:xfrm>
          <a:prstGeom prst="horizontalScroll">
            <a:avLst/>
          </a:prstGeom>
          <a:solidFill>
            <a:schemeClr val="tx2">
              <a:lumMod val="60000"/>
              <a:lumOff val="40000"/>
            </a:schemeClr>
          </a:solidFill>
          <a:ln>
            <a:solidFill>
              <a:schemeClr val="accent2"/>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1500" dirty="0" smtClean="0">
                <a:solidFill>
                  <a:srgbClr val="FFC000"/>
                </a:solidFill>
              </a:rPr>
              <a:t>CSCE </a:t>
            </a:r>
            <a:r>
              <a:rPr lang="es-ES" sz="1500" dirty="0">
                <a:solidFill>
                  <a:schemeClr val="bg1"/>
                </a:solidFill>
              </a:rPr>
              <a:t>- </a:t>
            </a:r>
            <a:r>
              <a:rPr lang="es-ES" sz="1500" dirty="0">
                <a:solidFill>
                  <a:srgbClr val="FFC000"/>
                </a:solidFill>
              </a:rPr>
              <a:t>C</a:t>
            </a:r>
            <a:r>
              <a:rPr lang="es-ES" sz="1500" dirty="0"/>
              <a:t>urso de </a:t>
            </a:r>
            <a:r>
              <a:rPr lang="es-ES" sz="1500" dirty="0">
                <a:solidFill>
                  <a:srgbClr val="FFC000"/>
                </a:solidFill>
              </a:rPr>
              <a:t>S</a:t>
            </a:r>
            <a:r>
              <a:rPr lang="es-ES" sz="1500" dirty="0"/>
              <a:t>eguridad </a:t>
            </a:r>
            <a:r>
              <a:rPr lang="es-ES" sz="1500" dirty="0" smtClean="0">
                <a:solidFill>
                  <a:srgbClr val="FFC000"/>
                </a:solidFill>
              </a:rPr>
              <a:t>C</a:t>
            </a:r>
            <a:r>
              <a:rPr lang="es-ES" sz="1500" dirty="0" smtClean="0"/>
              <a:t>reación </a:t>
            </a:r>
            <a:r>
              <a:rPr lang="es-ES" sz="1500" dirty="0" err="1" smtClean="0">
                <a:solidFill>
                  <a:srgbClr val="FFC000"/>
                </a:solidFill>
              </a:rPr>
              <a:t>E</a:t>
            </a:r>
            <a:r>
              <a:rPr lang="es-ES" sz="1500" dirty="0" err="1" smtClean="0"/>
              <a:t>xploits</a:t>
            </a:r>
            <a:endParaRPr lang="es-ES" sz="1500" dirty="0"/>
          </a:p>
        </p:txBody>
      </p:sp>
      <p:sp>
        <p:nvSpPr>
          <p:cNvPr id="13" name="Diagrama de flujo: datos almacenados 12">
            <a:extLst>
              <a:ext uri="{FF2B5EF4-FFF2-40B4-BE49-F238E27FC236}">
                <a16:creationId xmlns:a16="http://schemas.microsoft.com/office/drawing/2014/main" id="{F10255C5-BD8C-4495-866A-CC250ED5F13E}"/>
              </a:ext>
            </a:extLst>
          </p:cNvPr>
          <p:cNvSpPr/>
          <p:nvPr/>
        </p:nvSpPr>
        <p:spPr>
          <a:xfrm>
            <a:off x="0" y="5767369"/>
            <a:ext cx="1039748" cy="109063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713 w 9046"/>
              <a:gd name="connsiteY0" fmla="*/ 0 h 10000"/>
              <a:gd name="connsiteX1" fmla="*/ 9046 w 9046"/>
              <a:gd name="connsiteY1" fmla="*/ 0 h 10000"/>
              <a:gd name="connsiteX2" fmla="*/ 7379 w 9046"/>
              <a:gd name="connsiteY2" fmla="*/ 5000 h 10000"/>
              <a:gd name="connsiteX3" fmla="*/ 9046 w 9046"/>
              <a:gd name="connsiteY3" fmla="*/ 10000 h 10000"/>
              <a:gd name="connsiteX4" fmla="*/ 713 w 9046"/>
              <a:gd name="connsiteY4" fmla="*/ 10000 h 10000"/>
              <a:gd name="connsiteX5" fmla="*/ 28 w 9046"/>
              <a:gd name="connsiteY5" fmla="*/ 5000 h 10000"/>
              <a:gd name="connsiteX6" fmla="*/ 713 w 9046"/>
              <a:gd name="connsiteY6" fmla="*/ 0 h 10000"/>
              <a:gd name="connsiteX0" fmla="*/ 787 w 9999"/>
              <a:gd name="connsiteY0" fmla="*/ 0 h 10000"/>
              <a:gd name="connsiteX1" fmla="*/ 9999 w 9999"/>
              <a:gd name="connsiteY1" fmla="*/ 0 h 10000"/>
              <a:gd name="connsiteX2" fmla="*/ 8156 w 9999"/>
              <a:gd name="connsiteY2" fmla="*/ 5000 h 10000"/>
              <a:gd name="connsiteX3" fmla="*/ 9999 w 9999"/>
              <a:gd name="connsiteY3" fmla="*/ 10000 h 10000"/>
              <a:gd name="connsiteX4" fmla="*/ 787 w 9999"/>
              <a:gd name="connsiteY4" fmla="*/ 10000 h 10000"/>
              <a:gd name="connsiteX5" fmla="*/ 30 w 9999"/>
              <a:gd name="connsiteY5" fmla="*/ 5000 h 10000"/>
              <a:gd name="connsiteX6" fmla="*/ 787 w 9999"/>
              <a:gd name="connsiteY6" fmla="*/ 0 h 10000"/>
              <a:gd name="connsiteX0" fmla="*/ 757 w 9970"/>
              <a:gd name="connsiteY0" fmla="*/ 0 h 10000"/>
              <a:gd name="connsiteX1" fmla="*/ 9970 w 9970"/>
              <a:gd name="connsiteY1" fmla="*/ 0 h 10000"/>
              <a:gd name="connsiteX2" fmla="*/ 8127 w 9970"/>
              <a:gd name="connsiteY2" fmla="*/ 5000 h 10000"/>
              <a:gd name="connsiteX3" fmla="*/ 9970 w 9970"/>
              <a:gd name="connsiteY3" fmla="*/ 10000 h 10000"/>
              <a:gd name="connsiteX4" fmla="*/ 757 w 9970"/>
              <a:gd name="connsiteY4" fmla="*/ 10000 h 10000"/>
              <a:gd name="connsiteX5" fmla="*/ 0 w 9970"/>
              <a:gd name="connsiteY5" fmla="*/ 5000 h 10000"/>
              <a:gd name="connsiteX6" fmla="*/ 757 w 9970"/>
              <a:gd name="connsiteY6" fmla="*/ 0 h 10000"/>
              <a:gd name="connsiteX0" fmla="*/ 173 w 9414"/>
              <a:gd name="connsiteY0" fmla="*/ 0 h 10000"/>
              <a:gd name="connsiteX1" fmla="*/ 9414 w 9414"/>
              <a:gd name="connsiteY1" fmla="*/ 0 h 10000"/>
              <a:gd name="connsiteX2" fmla="*/ 7565 w 9414"/>
              <a:gd name="connsiteY2" fmla="*/ 5000 h 10000"/>
              <a:gd name="connsiteX3" fmla="*/ 9414 w 9414"/>
              <a:gd name="connsiteY3" fmla="*/ 10000 h 10000"/>
              <a:gd name="connsiteX4" fmla="*/ 173 w 9414"/>
              <a:gd name="connsiteY4" fmla="*/ 10000 h 10000"/>
              <a:gd name="connsiteX5" fmla="*/ 0 w 9414"/>
              <a:gd name="connsiteY5" fmla="*/ 4825 h 10000"/>
              <a:gd name="connsiteX6" fmla="*/ 173 w 941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938 w 10754"/>
              <a:gd name="connsiteY0" fmla="*/ 0 h 10000"/>
              <a:gd name="connsiteX1" fmla="*/ 10754 w 10754"/>
              <a:gd name="connsiteY1" fmla="*/ 0 h 10000"/>
              <a:gd name="connsiteX2" fmla="*/ 8790 w 10754"/>
              <a:gd name="connsiteY2" fmla="*/ 5000 h 10000"/>
              <a:gd name="connsiteX3" fmla="*/ 10754 w 10754"/>
              <a:gd name="connsiteY3" fmla="*/ 10000 h 10000"/>
              <a:gd name="connsiteX4" fmla="*/ 938 w 10754"/>
              <a:gd name="connsiteY4" fmla="*/ 10000 h 10000"/>
              <a:gd name="connsiteX5" fmla="*/ 576 w 10754"/>
              <a:gd name="connsiteY5" fmla="*/ 4912 h 10000"/>
              <a:gd name="connsiteX6" fmla="*/ 938 w 1075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140 w 9956"/>
              <a:gd name="connsiteY0" fmla="*/ 0 h 10000"/>
              <a:gd name="connsiteX1" fmla="*/ 9956 w 9956"/>
              <a:gd name="connsiteY1" fmla="*/ 0 h 10000"/>
              <a:gd name="connsiteX2" fmla="*/ 7992 w 9956"/>
              <a:gd name="connsiteY2" fmla="*/ 5000 h 10000"/>
              <a:gd name="connsiteX3" fmla="*/ 9956 w 9956"/>
              <a:gd name="connsiteY3" fmla="*/ 10000 h 10000"/>
              <a:gd name="connsiteX4" fmla="*/ 140 w 9956"/>
              <a:gd name="connsiteY4" fmla="*/ 10000 h 10000"/>
              <a:gd name="connsiteX5" fmla="*/ 0 w 9956"/>
              <a:gd name="connsiteY5" fmla="*/ 4934 h 10000"/>
              <a:gd name="connsiteX6" fmla="*/ 140 w 9956"/>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41 w 10000"/>
              <a:gd name="connsiteY0" fmla="*/ 0 h 10000"/>
              <a:gd name="connsiteX1" fmla="*/ 10000 w 10000"/>
              <a:gd name="connsiteY1" fmla="*/ 0 h 10000"/>
              <a:gd name="connsiteX2" fmla="*/ 8027 w 10000"/>
              <a:gd name="connsiteY2" fmla="*/ 5000 h 10000"/>
              <a:gd name="connsiteX3" fmla="*/ 10000 w 10000"/>
              <a:gd name="connsiteY3" fmla="*/ 10000 h 10000"/>
              <a:gd name="connsiteX4" fmla="*/ 141 w 10000"/>
              <a:gd name="connsiteY4" fmla="*/ 10000 h 10000"/>
              <a:gd name="connsiteX5" fmla="*/ 0 w 10000"/>
              <a:gd name="connsiteY5" fmla="*/ 4934 h 10000"/>
              <a:gd name="connsiteX6" fmla="*/ 141 w 10000"/>
              <a:gd name="connsiteY6" fmla="*/ 0 h 10000"/>
              <a:gd name="connsiteX0" fmla="*/ 96 w 9955"/>
              <a:gd name="connsiteY0" fmla="*/ 0 h 10000"/>
              <a:gd name="connsiteX1" fmla="*/ 9955 w 9955"/>
              <a:gd name="connsiteY1" fmla="*/ 0 h 10000"/>
              <a:gd name="connsiteX2" fmla="*/ 7982 w 9955"/>
              <a:gd name="connsiteY2" fmla="*/ 5000 h 10000"/>
              <a:gd name="connsiteX3" fmla="*/ 9955 w 9955"/>
              <a:gd name="connsiteY3" fmla="*/ 10000 h 10000"/>
              <a:gd name="connsiteX4" fmla="*/ 96 w 9955"/>
              <a:gd name="connsiteY4" fmla="*/ 10000 h 10000"/>
              <a:gd name="connsiteX5" fmla="*/ 0 w 9955"/>
              <a:gd name="connsiteY5" fmla="*/ 4934 h 10000"/>
              <a:gd name="connsiteX6" fmla="*/ 96 w 9955"/>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51 w 9955"/>
              <a:gd name="connsiteY0" fmla="*/ 0 h 10000"/>
              <a:gd name="connsiteX1" fmla="*/ 9955 w 9955"/>
              <a:gd name="connsiteY1" fmla="*/ 0 h 10000"/>
              <a:gd name="connsiteX2" fmla="*/ 7973 w 9955"/>
              <a:gd name="connsiteY2" fmla="*/ 5000 h 10000"/>
              <a:gd name="connsiteX3" fmla="*/ 9955 w 9955"/>
              <a:gd name="connsiteY3" fmla="*/ 10000 h 10000"/>
              <a:gd name="connsiteX4" fmla="*/ 51 w 9955"/>
              <a:gd name="connsiteY4" fmla="*/ 10000 h 10000"/>
              <a:gd name="connsiteX5" fmla="*/ 0 w 9955"/>
              <a:gd name="connsiteY5" fmla="*/ 4934 h 10000"/>
              <a:gd name="connsiteX6" fmla="*/ 51 w 9955"/>
              <a:gd name="connsiteY6" fmla="*/ 0 h 10000"/>
              <a:gd name="connsiteX0" fmla="*/ 10 w 9959"/>
              <a:gd name="connsiteY0" fmla="*/ 0 h 10000"/>
              <a:gd name="connsiteX1" fmla="*/ 9959 w 9959"/>
              <a:gd name="connsiteY1" fmla="*/ 0 h 10000"/>
              <a:gd name="connsiteX2" fmla="*/ 7968 w 9959"/>
              <a:gd name="connsiteY2" fmla="*/ 5000 h 10000"/>
              <a:gd name="connsiteX3" fmla="*/ 9959 w 9959"/>
              <a:gd name="connsiteY3" fmla="*/ 10000 h 10000"/>
              <a:gd name="connsiteX4" fmla="*/ 10 w 9959"/>
              <a:gd name="connsiteY4" fmla="*/ 10000 h 10000"/>
              <a:gd name="connsiteX5" fmla="*/ 5 w 9959"/>
              <a:gd name="connsiteY5" fmla="*/ 4934 h 10000"/>
              <a:gd name="connsiteX6" fmla="*/ 10 w 9959"/>
              <a:gd name="connsiteY6" fmla="*/ 0 h 10000"/>
              <a:gd name="connsiteX0" fmla="*/ 10 w 10000"/>
              <a:gd name="connsiteY0" fmla="*/ 0 h 10000"/>
              <a:gd name="connsiteX1" fmla="*/ 10000 w 10000"/>
              <a:gd name="connsiteY1" fmla="*/ 0 h 10000"/>
              <a:gd name="connsiteX2" fmla="*/ 8001 w 10000"/>
              <a:gd name="connsiteY2" fmla="*/ 5000 h 10000"/>
              <a:gd name="connsiteX3" fmla="*/ 10000 w 10000"/>
              <a:gd name="connsiteY3" fmla="*/ 10000 h 10000"/>
              <a:gd name="connsiteX4" fmla="*/ 10 w 10000"/>
              <a:gd name="connsiteY4" fmla="*/ 10000 h 10000"/>
              <a:gd name="connsiteX5" fmla="*/ 5 w 10000"/>
              <a:gd name="connsiteY5" fmla="*/ 4934 h 10000"/>
              <a:gd name="connsiteX6" fmla="*/ 10 w 10000"/>
              <a:gd name="connsiteY6" fmla="*/ 0 h 10000"/>
              <a:gd name="connsiteX0" fmla="*/ 5 w 9995"/>
              <a:gd name="connsiteY0" fmla="*/ 0 h 10000"/>
              <a:gd name="connsiteX1" fmla="*/ 9995 w 9995"/>
              <a:gd name="connsiteY1" fmla="*/ 0 h 10000"/>
              <a:gd name="connsiteX2" fmla="*/ 7996 w 9995"/>
              <a:gd name="connsiteY2" fmla="*/ 5000 h 10000"/>
              <a:gd name="connsiteX3" fmla="*/ 9995 w 9995"/>
              <a:gd name="connsiteY3" fmla="*/ 10000 h 10000"/>
              <a:gd name="connsiteX4" fmla="*/ 5 w 9995"/>
              <a:gd name="connsiteY4" fmla="*/ 10000 h 10000"/>
              <a:gd name="connsiteX5" fmla="*/ 0 w 9995"/>
              <a:gd name="connsiteY5" fmla="*/ 4934 h 10000"/>
              <a:gd name="connsiteX6" fmla="*/ 5 w 999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5" h="10000">
                <a:moveTo>
                  <a:pt x="5" y="0"/>
                </a:moveTo>
                <a:lnTo>
                  <a:pt x="9995" y="0"/>
                </a:lnTo>
                <a:cubicBezTo>
                  <a:pt x="8890" y="0"/>
                  <a:pt x="7996" y="2239"/>
                  <a:pt x="7996" y="5000"/>
                </a:cubicBezTo>
                <a:cubicBezTo>
                  <a:pt x="7996" y="7761"/>
                  <a:pt x="8890" y="10000"/>
                  <a:pt x="9995" y="10000"/>
                </a:cubicBezTo>
                <a:lnTo>
                  <a:pt x="5" y="10000"/>
                </a:lnTo>
                <a:cubicBezTo>
                  <a:pt x="3" y="8311"/>
                  <a:pt x="2" y="6623"/>
                  <a:pt x="0" y="4934"/>
                </a:cubicBezTo>
                <a:cubicBezTo>
                  <a:pt x="2" y="3289"/>
                  <a:pt x="3" y="1645"/>
                  <a:pt x="5" y="0"/>
                </a:cubicBezTo>
                <a:close/>
              </a:path>
            </a:pathLst>
          </a:cu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Diagrama de flujo: datos almacenados 12">
            <a:extLst>
              <a:ext uri="{FF2B5EF4-FFF2-40B4-BE49-F238E27FC236}">
                <a16:creationId xmlns:a16="http://schemas.microsoft.com/office/drawing/2014/main" id="{649112A2-4284-4C06-8803-E737BCC7DF83}"/>
              </a:ext>
            </a:extLst>
          </p:cNvPr>
          <p:cNvSpPr/>
          <p:nvPr/>
        </p:nvSpPr>
        <p:spPr>
          <a:xfrm rot="10800000">
            <a:off x="11152252" y="5767369"/>
            <a:ext cx="1039748" cy="109063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713 w 9046"/>
              <a:gd name="connsiteY0" fmla="*/ 0 h 10000"/>
              <a:gd name="connsiteX1" fmla="*/ 9046 w 9046"/>
              <a:gd name="connsiteY1" fmla="*/ 0 h 10000"/>
              <a:gd name="connsiteX2" fmla="*/ 7379 w 9046"/>
              <a:gd name="connsiteY2" fmla="*/ 5000 h 10000"/>
              <a:gd name="connsiteX3" fmla="*/ 9046 w 9046"/>
              <a:gd name="connsiteY3" fmla="*/ 10000 h 10000"/>
              <a:gd name="connsiteX4" fmla="*/ 713 w 9046"/>
              <a:gd name="connsiteY4" fmla="*/ 10000 h 10000"/>
              <a:gd name="connsiteX5" fmla="*/ 28 w 9046"/>
              <a:gd name="connsiteY5" fmla="*/ 5000 h 10000"/>
              <a:gd name="connsiteX6" fmla="*/ 713 w 9046"/>
              <a:gd name="connsiteY6" fmla="*/ 0 h 10000"/>
              <a:gd name="connsiteX0" fmla="*/ 787 w 9999"/>
              <a:gd name="connsiteY0" fmla="*/ 0 h 10000"/>
              <a:gd name="connsiteX1" fmla="*/ 9999 w 9999"/>
              <a:gd name="connsiteY1" fmla="*/ 0 h 10000"/>
              <a:gd name="connsiteX2" fmla="*/ 8156 w 9999"/>
              <a:gd name="connsiteY2" fmla="*/ 5000 h 10000"/>
              <a:gd name="connsiteX3" fmla="*/ 9999 w 9999"/>
              <a:gd name="connsiteY3" fmla="*/ 10000 h 10000"/>
              <a:gd name="connsiteX4" fmla="*/ 787 w 9999"/>
              <a:gd name="connsiteY4" fmla="*/ 10000 h 10000"/>
              <a:gd name="connsiteX5" fmla="*/ 30 w 9999"/>
              <a:gd name="connsiteY5" fmla="*/ 5000 h 10000"/>
              <a:gd name="connsiteX6" fmla="*/ 787 w 9999"/>
              <a:gd name="connsiteY6" fmla="*/ 0 h 10000"/>
              <a:gd name="connsiteX0" fmla="*/ 757 w 9970"/>
              <a:gd name="connsiteY0" fmla="*/ 0 h 10000"/>
              <a:gd name="connsiteX1" fmla="*/ 9970 w 9970"/>
              <a:gd name="connsiteY1" fmla="*/ 0 h 10000"/>
              <a:gd name="connsiteX2" fmla="*/ 8127 w 9970"/>
              <a:gd name="connsiteY2" fmla="*/ 5000 h 10000"/>
              <a:gd name="connsiteX3" fmla="*/ 9970 w 9970"/>
              <a:gd name="connsiteY3" fmla="*/ 10000 h 10000"/>
              <a:gd name="connsiteX4" fmla="*/ 757 w 9970"/>
              <a:gd name="connsiteY4" fmla="*/ 10000 h 10000"/>
              <a:gd name="connsiteX5" fmla="*/ 0 w 9970"/>
              <a:gd name="connsiteY5" fmla="*/ 5000 h 10000"/>
              <a:gd name="connsiteX6" fmla="*/ 757 w 9970"/>
              <a:gd name="connsiteY6" fmla="*/ 0 h 10000"/>
              <a:gd name="connsiteX0" fmla="*/ 173 w 9414"/>
              <a:gd name="connsiteY0" fmla="*/ 0 h 10000"/>
              <a:gd name="connsiteX1" fmla="*/ 9414 w 9414"/>
              <a:gd name="connsiteY1" fmla="*/ 0 h 10000"/>
              <a:gd name="connsiteX2" fmla="*/ 7565 w 9414"/>
              <a:gd name="connsiteY2" fmla="*/ 5000 h 10000"/>
              <a:gd name="connsiteX3" fmla="*/ 9414 w 9414"/>
              <a:gd name="connsiteY3" fmla="*/ 10000 h 10000"/>
              <a:gd name="connsiteX4" fmla="*/ 173 w 9414"/>
              <a:gd name="connsiteY4" fmla="*/ 10000 h 10000"/>
              <a:gd name="connsiteX5" fmla="*/ 0 w 9414"/>
              <a:gd name="connsiteY5" fmla="*/ 4825 h 10000"/>
              <a:gd name="connsiteX6" fmla="*/ 173 w 941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938 w 10754"/>
              <a:gd name="connsiteY0" fmla="*/ 0 h 10000"/>
              <a:gd name="connsiteX1" fmla="*/ 10754 w 10754"/>
              <a:gd name="connsiteY1" fmla="*/ 0 h 10000"/>
              <a:gd name="connsiteX2" fmla="*/ 8790 w 10754"/>
              <a:gd name="connsiteY2" fmla="*/ 5000 h 10000"/>
              <a:gd name="connsiteX3" fmla="*/ 10754 w 10754"/>
              <a:gd name="connsiteY3" fmla="*/ 10000 h 10000"/>
              <a:gd name="connsiteX4" fmla="*/ 938 w 10754"/>
              <a:gd name="connsiteY4" fmla="*/ 10000 h 10000"/>
              <a:gd name="connsiteX5" fmla="*/ 576 w 10754"/>
              <a:gd name="connsiteY5" fmla="*/ 4912 h 10000"/>
              <a:gd name="connsiteX6" fmla="*/ 938 w 10754"/>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362 w 10178"/>
              <a:gd name="connsiteY0" fmla="*/ 0 h 10000"/>
              <a:gd name="connsiteX1" fmla="*/ 10178 w 10178"/>
              <a:gd name="connsiteY1" fmla="*/ 0 h 10000"/>
              <a:gd name="connsiteX2" fmla="*/ 8214 w 10178"/>
              <a:gd name="connsiteY2" fmla="*/ 5000 h 10000"/>
              <a:gd name="connsiteX3" fmla="*/ 10178 w 10178"/>
              <a:gd name="connsiteY3" fmla="*/ 10000 h 10000"/>
              <a:gd name="connsiteX4" fmla="*/ 362 w 10178"/>
              <a:gd name="connsiteY4" fmla="*/ 10000 h 10000"/>
              <a:gd name="connsiteX5" fmla="*/ 0 w 10178"/>
              <a:gd name="connsiteY5" fmla="*/ 4912 h 10000"/>
              <a:gd name="connsiteX6" fmla="*/ 362 w 10178"/>
              <a:gd name="connsiteY6" fmla="*/ 0 h 10000"/>
              <a:gd name="connsiteX0" fmla="*/ 140 w 9956"/>
              <a:gd name="connsiteY0" fmla="*/ 0 h 10000"/>
              <a:gd name="connsiteX1" fmla="*/ 9956 w 9956"/>
              <a:gd name="connsiteY1" fmla="*/ 0 h 10000"/>
              <a:gd name="connsiteX2" fmla="*/ 7992 w 9956"/>
              <a:gd name="connsiteY2" fmla="*/ 5000 h 10000"/>
              <a:gd name="connsiteX3" fmla="*/ 9956 w 9956"/>
              <a:gd name="connsiteY3" fmla="*/ 10000 h 10000"/>
              <a:gd name="connsiteX4" fmla="*/ 140 w 9956"/>
              <a:gd name="connsiteY4" fmla="*/ 10000 h 10000"/>
              <a:gd name="connsiteX5" fmla="*/ 0 w 9956"/>
              <a:gd name="connsiteY5" fmla="*/ 4934 h 10000"/>
              <a:gd name="connsiteX6" fmla="*/ 140 w 9956"/>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51 w 10010"/>
              <a:gd name="connsiteY0" fmla="*/ 0 h 10000"/>
              <a:gd name="connsiteX1" fmla="*/ 10010 w 10010"/>
              <a:gd name="connsiteY1" fmla="*/ 0 h 10000"/>
              <a:gd name="connsiteX2" fmla="*/ 8037 w 10010"/>
              <a:gd name="connsiteY2" fmla="*/ 5000 h 10000"/>
              <a:gd name="connsiteX3" fmla="*/ 10010 w 10010"/>
              <a:gd name="connsiteY3" fmla="*/ 10000 h 10000"/>
              <a:gd name="connsiteX4" fmla="*/ 151 w 10010"/>
              <a:gd name="connsiteY4" fmla="*/ 10000 h 10000"/>
              <a:gd name="connsiteX5" fmla="*/ 10 w 10010"/>
              <a:gd name="connsiteY5" fmla="*/ 4934 h 10000"/>
              <a:gd name="connsiteX6" fmla="*/ 151 w 10010"/>
              <a:gd name="connsiteY6" fmla="*/ 0 h 10000"/>
              <a:gd name="connsiteX0" fmla="*/ 141 w 10000"/>
              <a:gd name="connsiteY0" fmla="*/ 0 h 10000"/>
              <a:gd name="connsiteX1" fmla="*/ 10000 w 10000"/>
              <a:gd name="connsiteY1" fmla="*/ 0 h 10000"/>
              <a:gd name="connsiteX2" fmla="*/ 8027 w 10000"/>
              <a:gd name="connsiteY2" fmla="*/ 5000 h 10000"/>
              <a:gd name="connsiteX3" fmla="*/ 10000 w 10000"/>
              <a:gd name="connsiteY3" fmla="*/ 10000 h 10000"/>
              <a:gd name="connsiteX4" fmla="*/ 141 w 10000"/>
              <a:gd name="connsiteY4" fmla="*/ 10000 h 10000"/>
              <a:gd name="connsiteX5" fmla="*/ 0 w 10000"/>
              <a:gd name="connsiteY5" fmla="*/ 4934 h 10000"/>
              <a:gd name="connsiteX6" fmla="*/ 141 w 10000"/>
              <a:gd name="connsiteY6" fmla="*/ 0 h 10000"/>
              <a:gd name="connsiteX0" fmla="*/ 96 w 9955"/>
              <a:gd name="connsiteY0" fmla="*/ 0 h 10000"/>
              <a:gd name="connsiteX1" fmla="*/ 9955 w 9955"/>
              <a:gd name="connsiteY1" fmla="*/ 0 h 10000"/>
              <a:gd name="connsiteX2" fmla="*/ 7982 w 9955"/>
              <a:gd name="connsiteY2" fmla="*/ 5000 h 10000"/>
              <a:gd name="connsiteX3" fmla="*/ 9955 w 9955"/>
              <a:gd name="connsiteY3" fmla="*/ 10000 h 10000"/>
              <a:gd name="connsiteX4" fmla="*/ 96 w 9955"/>
              <a:gd name="connsiteY4" fmla="*/ 10000 h 10000"/>
              <a:gd name="connsiteX5" fmla="*/ 0 w 9955"/>
              <a:gd name="connsiteY5" fmla="*/ 4934 h 10000"/>
              <a:gd name="connsiteX6" fmla="*/ 96 w 9955"/>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96 w 10000"/>
              <a:gd name="connsiteY0" fmla="*/ 0 h 10000"/>
              <a:gd name="connsiteX1" fmla="*/ 10000 w 10000"/>
              <a:gd name="connsiteY1" fmla="*/ 0 h 10000"/>
              <a:gd name="connsiteX2" fmla="*/ 8018 w 10000"/>
              <a:gd name="connsiteY2" fmla="*/ 5000 h 10000"/>
              <a:gd name="connsiteX3" fmla="*/ 10000 w 10000"/>
              <a:gd name="connsiteY3" fmla="*/ 10000 h 10000"/>
              <a:gd name="connsiteX4" fmla="*/ 96 w 10000"/>
              <a:gd name="connsiteY4" fmla="*/ 10000 h 10000"/>
              <a:gd name="connsiteX5" fmla="*/ 0 w 10000"/>
              <a:gd name="connsiteY5" fmla="*/ 4934 h 10000"/>
              <a:gd name="connsiteX6" fmla="*/ 96 w 10000"/>
              <a:gd name="connsiteY6" fmla="*/ 0 h 10000"/>
              <a:gd name="connsiteX0" fmla="*/ 51 w 9955"/>
              <a:gd name="connsiteY0" fmla="*/ 0 h 10000"/>
              <a:gd name="connsiteX1" fmla="*/ 9955 w 9955"/>
              <a:gd name="connsiteY1" fmla="*/ 0 h 10000"/>
              <a:gd name="connsiteX2" fmla="*/ 7973 w 9955"/>
              <a:gd name="connsiteY2" fmla="*/ 5000 h 10000"/>
              <a:gd name="connsiteX3" fmla="*/ 9955 w 9955"/>
              <a:gd name="connsiteY3" fmla="*/ 10000 h 10000"/>
              <a:gd name="connsiteX4" fmla="*/ 51 w 9955"/>
              <a:gd name="connsiteY4" fmla="*/ 10000 h 10000"/>
              <a:gd name="connsiteX5" fmla="*/ 0 w 9955"/>
              <a:gd name="connsiteY5" fmla="*/ 4934 h 10000"/>
              <a:gd name="connsiteX6" fmla="*/ 51 w 9955"/>
              <a:gd name="connsiteY6" fmla="*/ 0 h 10000"/>
              <a:gd name="connsiteX0" fmla="*/ 10 w 9959"/>
              <a:gd name="connsiteY0" fmla="*/ 0 h 10000"/>
              <a:gd name="connsiteX1" fmla="*/ 9959 w 9959"/>
              <a:gd name="connsiteY1" fmla="*/ 0 h 10000"/>
              <a:gd name="connsiteX2" fmla="*/ 7968 w 9959"/>
              <a:gd name="connsiteY2" fmla="*/ 5000 h 10000"/>
              <a:gd name="connsiteX3" fmla="*/ 9959 w 9959"/>
              <a:gd name="connsiteY3" fmla="*/ 10000 h 10000"/>
              <a:gd name="connsiteX4" fmla="*/ 10 w 9959"/>
              <a:gd name="connsiteY4" fmla="*/ 10000 h 10000"/>
              <a:gd name="connsiteX5" fmla="*/ 5 w 9959"/>
              <a:gd name="connsiteY5" fmla="*/ 4934 h 10000"/>
              <a:gd name="connsiteX6" fmla="*/ 10 w 9959"/>
              <a:gd name="connsiteY6" fmla="*/ 0 h 10000"/>
              <a:gd name="connsiteX0" fmla="*/ 10 w 10000"/>
              <a:gd name="connsiteY0" fmla="*/ 0 h 10000"/>
              <a:gd name="connsiteX1" fmla="*/ 10000 w 10000"/>
              <a:gd name="connsiteY1" fmla="*/ 0 h 10000"/>
              <a:gd name="connsiteX2" fmla="*/ 8001 w 10000"/>
              <a:gd name="connsiteY2" fmla="*/ 5000 h 10000"/>
              <a:gd name="connsiteX3" fmla="*/ 10000 w 10000"/>
              <a:gd name="connsiteY3" fmla="*/ 10000 h 10000"/>
              <a:gd name="connsiteX4" fmla="*/ 10 w 10000"/>
              <a:gd name="connsiteY4" fmla="*/ 10000 h 10000"/>
              <a:gd name="connsiteX5" fmla="*/ 5 w 10000"/>
              <a:gd name="connsiteY5" fmla="*/ 4934 h 10000"/>
              <a:gd name="connsiteX6" fmla="*/ 10 w 10000"/>
              <a:gd name="connsiteY6" fmla="*/ 0 h 10000"/>
              <a:gd name="connsiteX0" fmla="*/ 5 w 9995"/>
              <a:gd name="connsiteY0" fmla="*/ 0 h 10000"/>
              <a:gd name="connsiteX1" fmla="*/ 9995 w 9995"/>
              <a:gd name="connsiteY1" fmla="*/ 0 h 10000"/>
              <a:gd name="connsiteX2" fmla="*/ 7996 w 9995"/>
              <a:gd name="connsiteY2" fmla="*/ 5000 h 10000"/>
              <a:gd name="connsiteX3" fmla="*/ 9995 w 9995"/>
              <a:gd name="connsiteY3" fmla="*/ 10000 h 10000"/>
              <a:gd name="connsiteX4" fmla="*/ 5 w 9995"/>
              <a:gd name="connsiteY4" fmla="*/ 10000 h 10000"/>
              <a:gd name="connsiteX5" fmla="*/ 0 w 9995"/>
              <a:gd name="connsiteY5" fmla="*/ 4934 h 10000"/>
              <a:gd name="connsiteX6" fmla="*/ 5 w 999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5" h="10000">
                <a:moveTo>
                  <a:pt x="5" y="0"/>
                </a:moveTo>
                <a:lnTo>
                  <a:pt x="9995" y="0"/>
                </a:lnTo>
                <a:cubicBezTo>
                  <a:pt x="8890" y="0"/>
                  <a:pt x="7996" y="2239"/>
                  <a:pt x="7996" y="5000"/>
                </a:cubicBezTo>
                <a:cubicBezTo>
                  <a:pt x="7996" y="7761"/>
                  <a:pt x="8890" y="10000"/>
                  <a:pt x="9995" y="10000"/>
                </a:cubicBezTo>
                <a:lnTo>
                  <a:pt x="5" y="10000"/>
                </a:lnTo>
                <a:cubicBezTo>
                  <a:pt x="3" y="8311"/>
                  <a:pt x="2" y="6623"/>
                  <a:pt x="0" y="4934"/>
                </a:cubicBezTo>
                <a:cubicBezTo>
                  <a:pt x="2" y="3289"/>
                  <a:pt x="3" y="1645"/>
                  <a:pt x="5" y="0"/>
                </a:cubicBezTo>
                <a:close/>
              </a:path>
            </a:pathLst>
          </a:cu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644BD533-83A0-455C-8F41-8C943E63C1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9748" y="6183779"/>
            <a:ext cx="1916176" cy="394874"/>
          </a:xfrm>
          <a:prstGeom prst="rect">
            <a:avLst/>
          </a:prstGeom>
        </p:spPr>
      </p:pic>
      <p:sp>
        <p:nvSpPr>
          <p:cNvPr id="17" name="Flecha: cheurón 16">
            <a:extLst>
              <a:ext uri="{FF2B5EF4-FFF2-40B4-BE49-F238E27FC236}">
                <a16:creationId xmlns:a16="http://schemas.microsoft.com/office/drawing/2014/main" id="{B17CE64C-89D5-465B-BA40-7C1AE17C4B1F}"/>
              </a:ext>
            </a:extLst>
          </p:cNvPr>
          <p:cNvSpPr/>
          <p:nvPr/>
        </p:nvSpPr>
        <p:spPr>
          <a:xfrm>
            <a:off x="191326" y="5764471"/>
            <a:ext cx="584200" cy="1091682"/>
          </a:xfrm>
          <a:prstGeom prst="chevron">
            <a:avLst/>
          </a:prstGeom>
          <a:solidFill>
            <a:srgbClr val="FFC000"/>
          </a:solidFill>
          <a:ln>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solidFill>
                <a:schemeClr val="tx1"/>
              </a:solidFill>
            </a:endParaRPr>
          </a:p>
        </p:txBody>
      </p:sp>
      <p:sp>
        <p:nvSpPr>
          <p:cNvPr id="18" name="Flecha: cheurón 17">
            <a:extLst>
              <a:ext uri="{FF2B5EF4-FFF2-40B4-BE49-F238E27FC236}">
                <a16:creationId xmlns:a16="http://schemas.microsoft.com/office/drawing/2014/main" id="{E03F6180-E995-404F-8DD5-F2B5BB8260F0}"/>
              </a:ext>
            </a:extLst>
          </p:cNvPr>
          <p:cNvSpPr/>
          <p:nvPr/>
        </p:nvSpPr>
        <p:spPr>
          <a:xfrm rot="10800000">
            <a:off x="11416474" y="5766318"/>
            <a:ext cx="584200" cy="1091682"/>
          </a:xfrm>
          <a:prstGeom prst="chevron">
            <a:avLst/>
          </a:prstGeom>
          <a:solidFill>
            <a:srgbClr val="FFC000"/>
          </a:solidFill>
          <a:ln>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solidFill>
                <a:schemeClr val="tx1"/>
              </a:solidFill>
            </a:endParaRPr>
          </a:p>
        </p:txBody>
      </p:sp>
      <p:sp>
        <p:nvSpPr>
          <p:cNvPr id="22" name="Triángulo rectángulo 21">
            <a:extLst>
              <a:ext uri="{FF2B5EF4-FFF2-40B4-BE49-F238E27FC236}">
                <a16:creationId xmlns:a16="http://schemas.microsoft.com/office/drawing/2014/main" id="{87DCC1B2-6246-42FF-87F8-2C2460923DF2}"/>
              </a:ext>
            </a:extLst>
          </p:cNvPr>
          <p:cNvSpPr/>
          <p:nvPr/>
        </p:nvSpPr>
        <p:spPr>
          <a:xfrm rot="5400000">
            <a:off x="-34132" y="34132"/>
            <a:ext cx="1325564" cy="1257300"/>
          </a:xfrm>
          <a:prstGeom prst="rtTriangle">
            <a:avLst/>
          </a:prstGeom>
          <a:solidFill>
            <a:schemeClr val="tx2">
              <a:lumMod val="60000"/>
              <a:lumOff val="40000"/>
            </a:schemeClr>
          </a:solidFill>
          <a:ln>
            <a:solidFill>
              <a:schemeClr val="tx2">
                <a:lumMod val="60000"/>
                <a:lumOff val="4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pic>
        <p:nvPicPr>
          <p:cNvPr id="24" name="Imagen 23" descr="Imagen que contiene señal, exterior&#10;&#10;Descripción generada automáticamente">
            <a:extLst>
              <a:ext uri="{FF2B5EF4-FFF2-40B4-BE49-F238E27FC236}">
                <a16:creationId xmlns:a16="http://schemas.microsoft.com/office/drawing/2014/main" id="{E4365DE4-36F3-4034-93BD-E14BF2CF2EF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H="1">
            <a:off x="83166" y="71178"/>
            <a:ext cx="625588" cy="649951"/>
          </a:xfrm>
          <a:prstGeom prst="rect">
            <a:avLst/>
          </a:prstGeom>
        </p:spPr>
      </p:pic>
    </p:spTree>
    <p:extLst>
      <p:ext uri="{BB962C8B-B14F-4D97-AF65-F5344CB8AC3E}">
        <p14:creationId xmlns:p14="http://schemas.microsoft.com/office/powerpoint/2010/main" val="2885548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ftr="0" dt="0"/>
  <p:txStyles>
    <p:titleStyle>
      <a:lvl1pPr algn="ctr" defTabSz="914400" rtl="0" eaLnBrk="1" latinLnBrk="0" hangingPunct="1">
        <a:lnSpc>
          <a:spcPct val="90000"/>
        </a:lnSpc>
        <a:spcBef>
          <a:spcPct val="0"/>
        </a:spcBef>
        <a:buNone/>
        <a:defRPr lang="es-ES" sz="3600" b="1" kern="1200" dirty="0">
          <a:solidFill>
            <a:srgbClr val="F6BB00"/>
          </a:solidFill>
          <a:latin typeface="Avenir Next" panose="020B0503020202020204"/>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accent1"/>
          </a:solidFill>
          <a:latin typeface="Avenir Next" panose="020B0503020202020204"/>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accent1"/>
          </a:solidFill>
          <a:latin typeface="Avenir Next" panose="020B0503020202020204"/>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accent1"/>
          </a:solidFill>
          <a:latin typeface="Avenir Next" panose="020B0503020202020204"/>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accent1"/>
          </a:solidFill>
          <a:latin typeface="Avenir Next" panose="020B0503020202020204"/>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accent1"/>
          </a:solidFill>
          <a:latin typeface="Avenir Next" panose="020B0503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www.hackthebox.eu/" TargetMode="External"/><Relationship Id="rId3" Type="http://schemas.openxmlformats.org/officeDocument/2006/relationships/hyperlink" Target="https://www.hackplayers.com/" TargetMode="External"/><Relationship Id="rId7" Type="http://schemas.openxmlformats.org/officeDocument/2006/relationships/hyperlink" Target="https://github.com/gerasdf/InsecureProgramming" TargetMode="External"/><Relationship Id="rId2" Type="http://schemas.openxmlformats.org/officeDocument/2006/relationships/hyperlink" Target="https://0xword.com/libros/55-linux-exploiting.html" TargetMode="External"/><Relationship Id="rId1" Type="http://schemas.openxmlformats.org/officeDocument/2006/relationships/slideLayout" Target="../slideLayouts/slideLayout4.xml"/><Relationship Id="rId6" Type="http://schemas.openxmlformats.org/officeDocument/2006/relationships/hyperlink" Target="https://fundacion-sadosky.github.io/guia-escritura-exploits/" TargetMode="External"/><Relationship Id="rId5" Type="http://schemas.openxmlformats.org/officeDocument/2006/relationships/hyperlink" Target="https://www.corelan.be/" TargetMode="External"/><Relationship Id="rId4" Type="http://schemas.openxmlformats.org/officeDocument/2006/relationships/hyperlink" Target="https://fwhibbi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E3BFD3D-1D28-4769-AB20-0D5692E17E0F}"/>
              </a:ext>
            </a:extLst>
          </p:cNvPr>
          <p:cNvSpPr txBox="1">
            <a:spLocks/>
          </p:cNvSpPr>
          <p:nvPr/>
        </p:nvSpPr>
        <p:spPr>
          <a:xfrm>
            <a:off x="636651" y="393229"/>
            <a:ext cx="10515600" cy="1225252"/>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lang="es-ES" sz="6000" b="1" kern="1200">
                <a:solidFill>
                  <a:srgbClr val="F6BB00"/>
                </a:solidFill>
                <a:latin typeface="Avenir Next" panose="020B0503020202020204" pitchFamily="34" charset="0"/>
                <a:ea typeface="+mj-ea"/>
                <a:cs typeface="+mj-cs"/>
              </a:defRPr>
            </a:lvl1pPr>
          </a:lstStyle>
          <a:p>
            <a:r>
              <a:rPr lang="es-ES" sz="8000" dirty="0" smtClean="0">
                <a:ln>
                  <a:solidFill>
                    <a:srgbClr val="FFC000"/>
                  </a:solidFill>
                </a:ln>
                <a:effectLst>
                  <a:outerShdw blurRad="50800" dist="38100" dir="13500000" algn="br" rotWithShape="0">
                    <a:prstClr val="black">
                      <a:alpha val="40000"/>
                    </a:prstClr>
                  </a:outerShdw>
                  <a:reflection stA="0" endPos="65000" dist="50800" dir="5400000" sy="-100000" algn="bl" rotWithShape="0"/>
                </a:effectLst>
              </a:rPr>
              <a:t>CSCE</a:t>
            </a:r>
            <a:endParaRPr lang="es-ES" sz="8000" dirty="0">
              <a:ln>
                <a:solidFill>
                  <a:srgbClr val="FFC000"/>
                </a:solidFill>
              </a:ln>
              <a:effectLst>
                <a:outerShdw blurRad="50800" dist="38100" dir="13500000" algn="br" rotWithShape="0">
                  <a:prstClr val="black">
                    <a:alpha val="40000"/>
                  </a:prstClr>
                </a:outerShdw>
                <a:reflection stA="0" endPos="65000" dist="50800" dir="5400000" sy="-100000" algn="bl" rotWithShape="0"/>
              </a:effectLst>
            </a:endParaRPr>
          </a:p>
        </p:txBody>
      </p:sp>
      <p:sp>
        <p:nvSpPr>
          <p:cNvPr id="5" name="Marcador de texto 2">
            <a:extLst>
              <a:ext uri="{FF2B5EF4-FFF2-40B4-BE49-F238E27FC236}">
                <a16:creationId xmlns:a16="http://schemas.microsoft.com/office/drawing/2014/main" id="{86ACBBED-6B9F-4E3E-96A2-F28FD2879339}"/>
              </a:ext>
            </a:extLst>
          </p:cNvPr>
          <p:cNvSpPr txBox="1">
            <a:spLocks/>
          </p:cNvSpPr>
          <p:nvPr/>
        </p:nvSpPr>
        <p:spPr>
          <a:xfrm>
            <a:off x="838200" y="1618481"/>
            <a:ext cx="10515600" cy="1500187"/>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1"/>
                </a:solidFill>
                <a:latin typeface="Avenir Next" panose="020B05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Avenir Next" panose="020B0503020202020204"/>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Avenir Next" panose="020B0503020202020204"/>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venir Next" panose="020B0503020202020204"/>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venir Next" panose="020B0503020202020204"/>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4400" b="1" dirty="0">
                <a:solidFill>
                  <a:srgbClr val="FFC000"/>
                </a:solidFill>
              </a:rPr>
              <a:t>C</a:t>
            </a:r>
            <a:r>
              <a:rPr lang="es-ES" sz="4400" b="1" dirty="0"/>
              <a:t>urso de </a:t>
            </a:r>
            <a:r>
              <a:rPr lang="es-ES" sz="4400" b="1" dirty="0">
                <a:solidFill>
                  <a:srgbClr val="FFC000"/>
                </a:solidFill>
              </a:rPr>
              <a:t>S</a:t>
            </a:r>
            <a:r>
              <a:rPr lang="es-ES" sz="4400" b="1" dirty="0"/>
              <a:t>eguridad </a:t>
            </a:r>
            <a:r>
              <a:rPr lang="es-ES" sz="4400" b="1" dirty="0" smtClean="0">
                <a:solidFill>
                  <a:srgbClr val="FFC000"/>
                </a:solidFill>
              </a:rPr>
              <a:t>C</a:t>
            </a:r>
            <a:r>
              <a:rPr lang="es-ES" sz="4400" b="1" dirty="0" smtClean="0"/>
              <a:t>reación </a:t>
            </a:r>
            <a:r>
              <a:rPr lang="es-ES" sz="4400" b="1" dirty="0" err="1" smtClean="0">
                <a:solidFill>
                  <a:srgbClr val="FFC000"/>
                </a:solidFill>
              </a:rPr>
              <a:t>E</a:t>
            </a:r>
            <a:r>
              <a:rPr lang="es-ES" sz="4400" b="1" dirty="0" err="1" smtClean="0"/>
              <a:t>xploits</a:t>
            </a:r>
            <a:endParaRPr lang="es-ES" sz="4400" b="1" dirty="0"/>
          </a:p>
          <a:p>
            <a:r>
              <a:rPr lang="es-ES" sz="2000" b="1" dirty="0"/>
              <a:t>SERGIO RODRÍGUEZ </a:t>
            </a:r>
            <a:r>
              <a:rPr lang="es-ES" sz="2000" b="1" dirty="0" smtClean="0"/>
              <a:t>GIJÓN </a:t>
            </a:r>
            <a:r>
              <a:rPr lang="es-ES" sz="2000" b="1" dirty="0"/>
              <a:t>– </a:t>
            </a:r>
            <a:r>
              <a:rPr lang="es-ES" sz="2000" b="1" dirty="0" smtClean="0"/>
              <a:t>Hacker Ético</a:t>
            </a:r>
            <a:endParaRPr lang="es-ES" sz="2000" b="1" dirty="0"/>
          </a:p>
        </p:txBody>
      </p:sp>
      <p:sp>
        <p:nvSpPr>
          <p:cNvPr id="7" name="Rectángulo redondeado 6"/>
          <p:cNvSpPr/>
          <p:nvPr/>
        </p:nvSpPr>
        <p:spPr>
          <a:xfrm>
            <a:off x="6805246" y="4189535"/>
            <a:ext cx="4048859" cy="569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8" name="Rectángulo 7"/>
          <p:cNvSpPr/>
          <p:nvPr/>
        </p:nvSpPr>
        <p:spPr>
          <a:xfrm>
            <a:off x="5233909" y="4113044"/>
            <a:ext cx="7217833" cy="64633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3600" b="1" cap="none" spc="0" dirty="0" smtClean="0">
                <a:ln w="38100">
                  <a:solidFill>
                    <a:schemeClr val="tx1"/>
                  </a:solidFill>
                </a:ln>
                <a:solidFill>
                  <a:schemeClr val="accent1"/>
                </a:solidFill>
                <a:effectLst/>
              </a:rPr>
              <a:t>Introducción</a:t>
            </a:r>
            <a:endParaRPr lang="es-ES" sz="3600" b="1" cap="none" spc="0" dirty="0">
              <a:ln w="38100">
                <a:solidFill>
                  <a:schemeClr val="tx1"/>
                </a:solidFill>
              </a:ln>
              <a:solidFill>
                <a:schemeClr val="accent1"/>
              </a:solidFill>
              <a:effectLst/>
            </a:endParaRPr>
          </a:p>
        </p:txBody>
      </p:sp>
      <p:pic>
        <p:nvPicPr>
          <p:cNvPr id="1026" name="Picture 2" descr="Debugging,bug,error,windows,microsoft - free image from needpix.com"/>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151870" y="3231471"/>
            <a:ext cx="2082039" cy="191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193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Historial de modificaciones</a:t>
            </a:r>
            <a:endParaRPr lang="es-ES" dirty="0">
              <a:ln w="12700">
                <a:solidFill>
                  <a:schemeClr val="bg1"/>
                </a:solidFill>
              </a:ln>
              <a:solidFill>
                <a:schemeClr val="bg1"/>
              </a:solidFill>
            </a:endParaRPr>
          </a:p>
        </p:txBody>
      </p:sp>
      <p:sp>
        <p:nvSpPr>
          <p:cNvPr id="6" name="CuadroTexto 5"/>
          <p:cNvSpPr txBox="1"/>
          <p:nvPr/>
        </p:nvSpPr>
        <p:spPr>
          <a:xfrm>
            <a:off x="199572" y="2479149"/>
            <a:ext cx="11798464" cy="461665"/>
          </a:xfrm>
          <a:prstGeom prst="rect">
            <a:avLst/>
          </a:prstGeom>
          <a:noFill/>
        </p:spPr>
        <p:txBody>
          <a:bodyPr wrap="square" rtlCol="0">
            <a:spAutoFit/>
          </a:bodyPr>
          <a:lstStyle/>
          <a:p>
            <a:r>
              <a:rPr lang="es-ES" sz="2400" b="1" dirty="0">
                <a:solidFill>
                  <a:schemeClr val="bg1"/>
                </a:solidFill>
                <a:latin typeface="Calibri Light" panose="020F0302020204030204" pitchFamily="34" charset="0"/>
                <a:cs typeface="Calibri Light" panose="020F0302020204030204" pitchFamily="34" charset="0"/>
              </a:rPr>
              <a:t>Versión 1.0 </a:t>
            </a:r>
            <a:r>
              <a:rPr lang="es-ES" sz="2400" dirty="0">
                <a:solidFill>
                  <a:schemeClr val="bg1"/>
                </a:solidFill>
                <a:latin typeface="Calibri Light" panose="020F0302020204030204" pitchFamily="34" charset="0"/>
                <a:cs typeface="Calibri Light" panose="020F0302020204030204" pitchFamily="34" charset="0"/>
              </a:rPr>
              <a:t>		</a:t>
            </a:r>
            <a:r>
              <a:rPr lang="es-ES" sz="2400" dirty="0" smtClean="0">
                <a:solidFill>
                  <a:schemeClr val="bg1"/>
                </a:solidFill>
                <a:latin typeface="Calibri Light" panose="020F0302020204030204" pitchFamily="34" charset="0"/>
                <a:cs typeface="Calibri Light" panose="020F0302020204030204" pitchFamily="34" charset="0"/>
              </a:rPr>
              <a:t>06/2020</a:t>
            </a:r>
            <a:r>
              <a:rPr lang="es-ES" sz="2400" dirty="0">
                <a:solidFill>
                  <a:schemeClr val="bg1"/>
                </a:solidFill>
                <a:latin typeface="Calibri Light" panose="020F0302020204030204" pitchFamily="34" charset="0"/>
                <a:cs typeface="Calibri Light" panose="020F0302020204030204" pitchFamily="34" charset="0"/>
              </a:rPr>
              <a:t>		Sergio Rodríguez </a:t>
            </a:r>
            <a:r>
              <a:rPr lang="es-ES" sz="2400" dirty="0" smtClean="0">
                <a:solidFill>
                  <a:schemeClr val="bg1"/>
                </a:solidFill>
                <a:latin typeface="Calibri Light" panose="020F0302020204030204" pitchFamily="34" charset="0"/>
                <a:cs typeface="Calibri Light" panose="020F0302020204030204" pitchFamily="34" charset="0"/>
              </a:rPr>
              <a:t>Gijón</a:t>
            </a:r>
            <a:endParaRPr lang="es-ES" sz="24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5242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DB114BC-4DE4-49F4-BD5D-77BB52A85609}"/>
              </a:ext>
            </a:extLst>
          </p:cNvPr>
          <p:cNvSpPr>
            <a:spLocks noChangeArrowheads="1"/>
          </p:cNvSpPr>
          <p:nvPr/>
        </p:nvSpPr>
        <p:spPr bwMode="auto">
          <a:xfrm>
            <a:off x="593772" y="3986032"/>
            <a:ext cx="4839619" cy="2303462"/>
          </a:xfrm>
          <a:prstGeom prst="rect">
            <a:avLst/>
          </a:prstGeom>
          <a:noFill/>
          <a:ln w="9525">
            <a:noFill/>
            <a:miter lim="800000"/>
            <a:headEnd/>
            <a:tailEnd/>
          </a:ln>
        </p:spPr>
        <p:txBody>
          <a:bodyPr anchor="b"/>
          <a:lstStyle/>
          <a:p>
            <a:r>
              <a:rPr lang="es-ES" dirty="0">
                <a:solidFill>
                  <a:schemeClr val="tx1">
                    <a:lumMod val="85000"/>
                    <a:lumOff val="15000"/>
                  </a:schemeClr>
                </a:solidFill>
              </a:rPr>
              <a:t>Certificado de Seguridad </a:t>
            </a:r>
            <a:r>
              <a:rPr lang="es-ES" dirty="0" smtClean="0">
                <a:solidFill>
                  <a:schemeClr val="tx1">
                    <a:lumMod val="85000"/>
                    <a:lumOff val="15000"/>
                  </a:schemeClr>
                </a:solidFill>
              </a:rPr>
              <a:t>Creación </a:t>
            </a:r>
            <a:r>
              <a:rPr lang="es-ES" dirty="0" err="1" smtClean="0">
                <a:solidFill>
                  <a:schemeClr val="tx1">
                    <a:lumMod val="85000"/>
                    <a:lumOff val="15000"/>
                  </a:schemeClr>
                </a:solidFill>
              </a:rPr>
              <a:t>Exploits</a:t>
            </a:r>
            <a:r>
              <a:rPr lang="es-ES_tradnl" dirty="0">
                <a:solidFill>
                  <a:srgbClr val="AAAAAA"/>
                </a:solidFill>
              </a:rPr>
              <a:t/>
            </a:r>
            <a:br>
              <a:rPr lang="es-ES_tradnl" dirty="0">
                <a:solidFill>
                  <a:srgbClr val="AAAAAA"/>
                </a:solidFill>
              </a:rPr>
            </a:br>
            <a:r>
              <a:rPr lang="es-ES" sz="1100" dirty="0" smtClean="0">
                <a:solidFill>
                  <a:srgbClr val="666666"/>
                </a:solidFill>
              </a:rPr>
              <a:t>Introducción</a:t>
            </a:r>
            <a:r>
              <a:rPr lang="es-ES_tradnl" sz="1100" dirty="0">
                <a:solidFill>
                  <a:schemeClr val="bg2"/>
                </a:solidFill>
              </a:rPr>
              <a:t/>
            </a:r>
            <a:br>
              <a:rPr lang="es-ES_tradnl" sz="1100" dirty="0">
                <a:solidFill>
                  <a:schemeClr val="bg2"/>
                </a:solidFill>
              </a:rPr>
            </a:br>
            <a:r>
              <a:rPr lang="es-ES_tradnl" sz="1400" dirty="0">
                <a:solidFill>
                  <a:srgbClr val="666666"/>
                </a:solidFill>
              </a:rPr>
              <a:t>Madrid, España</a:t>
            </a:r>
            <a:br>
              <a:rPr lang="es-ES_tradnl" sz="1400" dirty="0">
                <a:solidFill>
                  <a:srgbClr val="666666"/>
                </a:solidFill>
              </a:rPr>
            </a:br>
            <a:r>
              <a:rPr lang="es-ES_tradnl" sz="1400" dirty="0">
                <a:solidFill>
                  <a:schemeClr val="accent2"/>
                </a:solidFill>
              </a:rPr>
              <a:t>www.hackbysecurity.com</a:t>
            </a:r>
          </a:p>
        </p:txBody>
      </p:sp>
    </p:spTree>
    <p:extLst>
      <p:ext uri="{BB962C8B-B14F-4D97-AF65-F5344CB8AC3E}">
        <p14:creationId xmlns:p14="http://schemas.microsoft.com/office/powerpoint/2010/main" val="741816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22300" y="1412776"/>
            <a:ext cx="11010900" cy="3712464"/>
          </a:xfrm>
        </p:spPr>
        <p:txBody>
          <a:bodyPr>
            <a:normAutofit/>
          </a:bodyPr>
          <a:lstStyle/>
          <a:p>
            <a:pPr marL="0" indent="0">
              <a:buNone/>
            </a:pPr>
            <a:r>
              <a:rPr lang="es-ES" sz="2400" dirty="0" smtClean="0">
                <a:solidFill>
                  <a:schemeClr val="bg1"/>
                </a:solidFill>
                <a:latin typeface="Calibri Light" panose="020F0302020204030204" pitchFamily="34" charset="0"/>
                <a:cs typeface="Calibri Light" panose="020F0302020204030204" pitchFamily="34" charset="0"/>
              </a:rPr>
              <a:t>La depuración de software  consiste principalmente en la eliminación de errores que pudiese contener el código. Para ello se puede examinar dicho código, en busca de fallos cometidos en la práctica del desarrollo de dicho código de programación, o mediante el uso de herramientas diseñadas para analizar dicho código (lo que es conocido como depurador).</a:t>
            </a:r>
          </a:p>
          <a:p>
            <a:pPr marL="0" indent="0">
              <a:buNone/>
            </a:pPr>
            <a:endParaRPr lang="es-ES" sz="2400" dirty="0">
              <a:solidFill>
                <a:schemeClr val="bg1"/>
              </a:solidFill>
              <a:latin typeface="Calibri Light" panose="020F0302020204030204" pitchFamily="34" charset="0"/>
              <a:cs typeface="Calibri Light" panose="020F0302020204030204" pitchFamily="34" charset="0"/>
            </a:endParaRPr>
          </a:p>
          <a:p>
            <a:pPr marL="0" indent="0">
              <a:buNone/>
            </a:pPr>
            <a:r>
              <a:rPr lang="es-ES" sz="2400" dirty="0" smtClean="0">
                <a:solidFill>
                  <a:schemeClr val="bg1"/>
                </a:solidFill>
                <a:latin typeface="Calibri Light" panose="020F0302020204030204" pitchFamily="34" charset="0"/>
                <a:cs typeface="Calibri Light" panose="020F0302020204030204" pitchFamily="34" charset="0"/>
              </a:rPr>
              <a:t>Un depurador es una herramienta de desarrollo que permite inspeccionar el código a diferentes niveles (depende del tipo de herramienta).</a:t>
            </a:r>
            <a:endParaRPr lang="es-ES" sz="2000" dirty="0">
              <a:solidFill>
                <a:schemeClr val="bg1"/>
              </a:solidFill>
              <a:latin typeface="Calibri Light" panose="020F0302020204030204" pitchFamily="34" charset="0"/>
              <a:cs typeface="Calibri Light" panose="020F0302020204030204" pitchFamily="34" charset="0"/>
            </a:endParaRPr>
          </a:p>
        </p:txBody>
      </p:sp>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Que es el </a:t>
            </a:r>
            <a:r>
              <a:rPr lang="es-ES" dirty="0" err="1" smtClean="0">
                <a:ln w="12700">
                  <a:solidFill>
                    <a:schemeClr val="bg1"/>
                  </a:solidFill>
                </a:ln>
                <a:solidFill>
                  <a:schemeClr val="bg1"/>
                </a:solidFill>
              </a:rPr>
              <a:t>debugging</a:t>
            </a:r>
            <a:endParaRPr lang="es-ES" dirty="0">
              <a:ln w="12700">
                <a:solidFill>
                  <a:schemeClr val="bg1"/>
                </a:solidFill>
              </a:ln>
              <a:solidFill>
                <a:schemeClr val="bg1"/>
              </a:solidFill>
            </a:endParaRPr>
          </a:p>
        </p:txBody>
      </p:sp>
    </p:spTree>
    <p:extLst>
      <p:ext uri="{BB962C8B-B14F-4D97-AF65-F5344CB8AC3E}">
        <p14:creationId xmlns:p14="http://schemas.microsoft.com/office/powerpoint/2010/main" val="3643887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Que es el </a:t>
            </a:r>
            <a:r>
              <a:rPr lang="es-ES" dirty="0" err="1" smtClean="0">
                <a:ln w="12700">
                  <a:solidFill>
                    <a:schemeClr val="bg1"/>
                  </a:solidFill>
                </a:ln>
                <a:solidFill>
                  <a:schemeClr val="bg1"/>
                </a:solidFill>
              </a:rPr>
              <a:t>fuzzing</a:t>
            </a:r>
            <a:endParaRPr lang="es-ES" dirty="0">
              <a:ln w="12700">
                <a:solidFill>
                  <a:schemeClr val="bg1"/>
                </a:solidFill>
              </a:ln>
              <a:solidFill>
                <a:schemeClr val="bg1"/>
              </a:solidFill>
            </a:endParaRPr>
          </a:p>
        </p:txBody>
      </p:sp>
      <p:sp>
        <p:nvSpPr>
          <p:cNvPr id="6" name="Content Placeholder 4"/>
          <p:cNvSpPr>
            <a:spLocks noGrp="1"/>
          </p:cNvSpPr>
          <p:nvPr>
            <p:ph sz="half" idx="1"/>
          </p:nvPr>
        </p:nvSpPr>
        <p:spPr>
          <a:xfrm>
            <a:off x="622300" y="1412776"/>
            <a:ext cx="11010900" cy="3712464"/>
          </a:xfrm>
        </p:spPr>
        <p:txBody>
          <a:bodyPr>
            <a:normAutofit/>
          </a:bodyPr>
          <a:lstStyle/>
          <a:p>
            <a:pPr marL="0" indent="0">
              <a:buNone/>
            </a:pPr>
            <a:r>
              <a:rPr lang="es-ES" sz="2400" dirty="0" smtClean="0">
                <a:solidFill>
                  <a:schemeClr val="bg1"/>
                </a:solidFill>
                <a:latin typeface="Calibri Light" panose="020F0302020204030204" pitchFamily="34" charset="0"/>
                <a:cs typeface="Calibri Light" panose="020F0302020204030204" pitchFamily="34" charset="0"/>
              </a:rPr>
              <a:t>El </a:t>
            </a:r>
            <a:r>
              <a:rPr lang="es-ES" sz="2400" dirty="0" err="1" smtClean="0">
                <a:solidFill>
                  <a:schemeClr val="bg1"/>
                </a:solidFill>
                <a:latin typeface="Calibri Light" panose="020F0302020204030204" pitchFamily="34" charset="0"/>
                <a:cs typeface="Calibri Light" panose="020F0302020204030204" pitchFamily="34" charset="0"/>
              </a:rPr>
              <a:t>fuzzing</a:t>
            </a:r>
            <a:r>
              <a:rPr lang="es-ES" sz="2400" dirty="0" smtClean="0">
                <a:solidFill>
                  <a:schemeClr val="bg1"/>
                </a:solidFill>
                <a:latin typeface="Calibri Light" panose="020F0302020204030204" pitchFamily="34" charset="0"/>
                <a:cs typeface="Calibri Light" panose="020F0302020204030204" pitchFamily="34" charset="0"/>
              </a:rPr>
              <a:t> consiste en pruebas (</a:t>
            </a:r>
            <a:r>
              <a:rPr lang="es-ES" sz="2400" dirty="0" err="1" smtClean="0">
                <a:solidFill>
                  <a:schemeClr val="bg1"/>
                </a:solidFill>
                <a:latin typeface="Calibri Light" panose="020F0302020204030204" pitchFamily="34" charset="0"/>
                <a:cs typeface="Calibri Light" panose="020F0302020204030204" pitchFamily="34" charset="0"/>
              </a:rPr>
              <a:t>semi</a:t>
            </a:r>
            <a:r>
              <a:rPr lang="es-ES" sz="2400" dirty="0" smtClean="0">
                <a:solidFill>
                  <a:schemeClr val="bg1"/>
                </a:solidFill>
                <a:latin typeface="Calibri Light" panose="020F0302020204030204" pitchFamily="34" charset="0"/>
                <a:cs typeface="Calibri Light" panose="020F0302020204030204" pitchFamily="34" charset="0"/>
              </a:rPr>
              <a:t> automáticas o completamente automatizadas) donde se hace uso de cadenas (o datos) al azar que son “</a:t>
            </a:r>
            <a:r>
              <a:rPr lang="es-ES" sz="2400" dirty="0" err="1" smtClean="0">
                <a:solidFill>
                  <a:schemeClr val="bg1"/>
                </a:solidFill>
                <a:latin typeface="Calibri Light" panose="020F0302020204030204" pitchFamily="34" charset="0"/>
                <a:cs typeface="Calibri Light" panose="020F0302020204030204" pitchFamily="34" charset="0"/>
              </a:rPr>
              <a:t>invalidos</a:t>
            </a:r>
            <a:r>
              <a:rPr lang="es-ES" sz="2400" dirty="0" smtClean="0">
                <a:solidFill>
                  <a:schemeClr val="bg1"/>
                </a:solidFill>
                <a:latin typeface="Calibri Light" panose="020F0302020204030204" pitchFamily="34" charset="0"/>
                <a:cs typeface="Calibri Light" panose="020F0302020204030204" pitchFamily="34" charset="0"/>
              </a:rPr>
              <a:t>” y que no son esperados en la funcionalidad de una aplicación en la sección de entrada de datos de dicho software. De esta forma se puede comprobar la seguridad en ´la entrada a la validación de los datos.</a:t>
            </a:r>
          </a:p>
          <a:p>
            <a:pPr marL="0" indent="0">
              <a:buNone/>
            </a:pPr>
            <a:endParaRPr lang="es-ES" sz="2400" dirty="0">
              <a:solidFill>
                <a:schemeClr val="bg1"/>
              </a:solidFill>
              <a:latin typeface="Calibri Light" panose="020F0302020204030204" pitchFamily="34" charset="0"/>
              <a:cs typeface="Calibri Light" panose="020F0302020204030204" pitchFamily="34" charset="0"/>
            </a:endParaRPr>
          </a:p>
          <a:p>
            <a:pPr marL="0" indent="0">
              <a:buNone/>
            </a:pPr>
            <a:r>
              <a:rPr lang="es-ES" sz="2400" dirty="0" smtClean="0">
                <a:solidFill>
                  <a:schemeClr val="bg1"/>
                </a:solidFill>
                <a:latin typeface="Calibri Light" panose="020F0302020204030204" pitchFamily="34" charset="0"/>
                <a:cs typeface="Calibri Light" panose="020F0302020204030204" pitchFamily="34" charset="0"/>
              </a:rPr>
              <a:t>La herramienta diseñada para dichos fines se la conoce como </a:t>
            </a:r>
            <a:r>
              <a:rPr lang="es-ES" sz="2400" dirty="0" err="1" smtClean="0">
                <a:solidFill>
                  <a:schemeClr val="bg1"/>
                </a:solidFill>
                <a:latin typeface="Calibri Light" panose="020F0302020204030204" pitchFamily="34" charset="0"/>
                <a:cs typeface="Calibri Light" panose="020F0302020204030204" pitchFamily="34" charset="0"/>
              </a:rPr>
              <a:t>fuzzer</a:t>
            </a:r>
            <a:r>
              <a:rPr lang="es-ES" sz="2400" dirty="0" smtClean="0">
                <a:solidFill>
                  <a:schemeClr val="bg1"/>
                </a:solidFill>
                <a:latin typeface="Calibri Light" panose="020F0302020204030204" pitchFamily="34" charset="0"/>
                <a:cs typeface="Calibri Light" panose="020F0302020204030204" pitchFamily="34" charset="0"/>
              </a:rPr>
              <a:t>, un </a:t>
            </a:r>
            <a:r>
              <a:rPr lang="es-ES" sz="2400" dirty="0" err="1" smtClean="0">
                <a:solidFill>
                  <a:schemeClr val="bg1"/>
                </a:solidFill>
                <a:latin typeface="Calibri Light" panose="020F0302020204030204" pitchFamily="34" charset="0"/>
                <a:cs typeface="Calibri Light" panose="020F0302020204030204" pitchFamily="34" charset="0"/>
              </a:rPr>
              <a:t>fuzzer</a:t>
            </a:r>
            <a:r>
              <a:rPr lang="es-ES" sz="2400" dirty="0" smtClean="0">
                <a:solidFill>
                  <a:schemeClr val="bg1"/>
                </a:solidFill>
                <a:latin typeface="Calibri Light" panose="020F0302020204030204" pitchFamily="34" charset="0"/>
                <a:cs typeface="Calibri Light" panose="020F0302020204030204" pitchFamily="34" charset="0"/>
              </a:rPr>
              <a:t> puede ser dividido en tres componentes principales: </a:t>
            </a:r>
            <a:r>
              <a:rPr lang="es-ES" sz="2400" b="1" dirty="0" smtClean="0">
                <a:solidFill>
                  <a:schemeClr val="bg1"/>
                </a:solidFill>
                <a:latin typeface="Calibri Light" panose="020F0302020204030204" pitchFamily="34" charset="0"/>
                <a:cs typeface="Calibri Light" panose="020F0302020204030204" pitchFamily="34" charset="0"/>
              </a:rPr>
              <a:t>Generador, mecanismo de entrega </a:t>
            </a:r>
            <a:r>
              <a:rPr lang="es-ES" sz="2400" dirty="0" smtClean="0">
                <a:solidFill>
                  <a:schemeClr val="bg1"/>
                </a:solidFill>
                <a:latin typeface="Calibri Light" panose="020F0302020204030204" pitchFamily="34" charset="0"/>
                <a:cs typeface="Calibri Light" panose="020F0302020204030204" pitchFamily="34" charset="0"/>
              </a:rPr>
              <a:t>y </a:t>
            </a:r>
            <a:r>
              <a:rPr lang="es-ES" sz="2400" b="1" dirty="0" smtClean="0">
                <a:solidFill>
                  <a:schemeClr val="bg1"/>
                </a:solidFill>
                <a:latin typeface="Calibri Light" panose="020F0302020204030204" pitchFamily="34" charset="0"/>
                <a:cs typeface="Calibri Light" panose="020F0302020204030204" pitchFamily="34" charset="0"/>
              </a:rPr>
              <a:t>sistema de monitorización</a:t>
            </a:r>
            <a:r>
              <a:rPr lang="es-ES" sz="2400" dirty="0" smtClean="0">
                <a:solidFill>
                  <a:schemeClr val="bg1"/>
                </a:solidFill>
                <a:latin typeface="Calibri Light" panose="020F0302020204030204" pitchFamily="34" charset="0"/>
                <a:cs typeface="Calibri Light" panose="020F0302020204030204" pitchFamily="34" charset="0"/>
              </a:rPr>
              <a:t>.</a:t>
            </a:r>
            <a:endParaRPr lang="es-ES" sz="20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22374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Que es el </a:t>
            </a:r>
            <a:r>
              <a:rPr lang="es-ES" dirty="0" err="1" smtClean="0">
                <a:ln w="12700">
                  <a:solidFill>
                    <a:schemeClr val="bg1"/>
                  </a:solidFill>
                </a:ln>
                <a:solidFill>
                  <a:schemeClr val="bg1"/>
                </a:solidFill>
              </a:rPr>
              <a:t>fuzzing</a:t>
            </a:r>
            <a:endParaRPr lang="es-ES" dirty="0">
              <a:ln w="12700">
                <a:solidFill>
                  <a:schemeClr val="bg1"/>
                </a:solidFill>
              </a:ln>
              <a:solidFill>
                <a:schemeClr val="bg1"/>
              </a:solidFill>
            </a:endParaRPr>
          </a:p>
        </p:txBody>
      </p:sp>
      <p:sp>
        <p:nvSpPr>
          <p:cNvPr id="6" name="Content Placeholder 4"/>
          <p:cNvSpPr>
            <a:spLocks noGrp="1"/>
          </p:cNvSpPr>
          <p:nvPr>
            <p:ph sz="half" idx="1"/>
          </p:nvPr>
        </p:nvSpPr>
        <p:spPr>
          <a:xfrm>
            <a:off x="622300" y="1412776"/>
            <a:ext cx="11010900" cy="3712464"/>
          </a:xfrm>
        </p:spPr>
        <p:txBody>
          <a:bodyPr>
            <a:normAutofit/>
          </a:bodyPr>
          <a:lstStyle/>
          <a:p>
            <a:pPr marL="0" indent="0">
              <a:buNone/>
            </a:pPr>
            <a:r>
              <a:rPr lang="es-ES" sz="2400" b="1" dirty="0" smtClean="0">
                <a:solidFill>
                  <a:schemeClr val="bg1"/>
                </a:solidFill>
                <a:latin typeface="Calibri Light" panose="020F0302020204030204" pitchFamily="34" charset="0"/>
                <a:cs typeface="Calibri Light" panose="020F0302020204030204" pitchFamily="34" charset="0"/>
              </a:rPr>
              <a:t>Generador</a:t>
            </a:r>
            <a:r>
              <a:rPr lang="es-ES" sz="2400" dirty="0" smtClean="0">
                <a:solidFill>
                  <a:schemeClr val="bg1"/>
                </a:solidFill>
                <a:latin typeface="Calibri Light" panose="020F0302020204030204" pitchFamily="34" charset="0"/>
                <a:cs typeface="Calibri Light" panose="020F0302020204030204" pitchFamily="34" charset="0"/>
              </a:rPr>
              <a:t>: Es el responsable de </a:t>
            </a:r>
            <a:r>
              <a:rPr lang="es-ES" sz="2400" b="1" dirty="0" smtClean="0">
                <a:solidFill>
                  <a:schemeClr val="bg1"/>
                </a:solidFill>
                <a:latin typeface="Calibri Light" panose="020F0302020204030204" pitchFamily="34" charset="0"/>
                <a:cs typeface="Calibri Light" panose="020F0302020204030204" pitchFamily="34" charset="0"/>
              </a:rPr>
              <a:t>generar</a:t>
            </a:r>
            <a:r>
              <a:rPr lang="es-ES" sz="2400" dirty="0" smtClean="0">
                <a:solidFill>
                  <a:schemeClr val="bg1"/>
                </a:solidFill>
                <a:latin typeface="Calibri Light" panose="020F0302020204030204" pitchFamily="34" charset="0"/>
                <a:cs typeface="Calibri Light" panose="020F0302020204030204" pitchFamily="34" charset="0"/>
              </a:rPr>
              <a:t> las diferentes cadenas de texto para la prueba en el método de entrada del software.</a:t>
            </a:r>
            <a:endParaRPr lang="es-ES" sz="24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400" b="1" dirty="0" smtClean="0">
                <a:solidFill>
                  <a:schemeClr val="bg1"/>
                </a:solidFill>
                <a:latin typeface="Calibri Light" panose="020F0302020204030204" pitchFamily="34" charset="0"/>
                <a:cs typeface="Calibri Light" panose="020F0302020204030204" pitchFamily="34" charset="0"/>
              </a:rPr>
              <a:t>Mecanismo de entrega</a:t>
            </a:r>
            <a:r>
              <a:rPr lang="es-ES" sz="2400" dirty="0" smtClean="0">
                <a:solidFill>
                  <a:schemeClr val="bg1"/>
                </a:solidFill>
                <a:latin typeface="Calibri Light" panose="020F0302020204030204" pitchFamily="34" charset="0"/>
                <a:cs typeface="Calibri Light" panose="020F0302020204030204" pitchFamily="34" charset="0"/>
              </a:rPr>
              <a:t>: Es el responsable de comprobar las entradas que envía el generador y presentarlo al sistema que se está testeando</a:t>
            </a:r>
            <a:endParaRPr lang="es-ES" sz="2400" b="1" dirty="0" smtClean="0">
              <a:solidFill>
                <a:schemeClr val="bg1"/>
              </a:solidFill>
              <a:latin typeface="Calibri Light" panose="020F0302020204030204" pitchFamily="34" charset="0"/>
              <a:cs typeface="Calibri Light" panose="020F0302020204030204" pitchFamily="34" charset="0"/>
            </a:endParaRPr>
          </a:p>
          <a:p>
            <a:pPr marL="0" indent="0">
              <a:buNone/>
            </a:pPr>
            <a:r>
              <a:rPr lang="es-ES" sz="2400" b="1" dirty="0" smtClean="0">
                <a:solidFill>
                  <a:schemeClr val="bg1"/>
                </a:solidFill>
                <a:latin typeface="Calibri Light" panose="020F0302020204030204" pitchFamily="34" charset="0"/>
                <a:cs typeface="Calibri Light" panose="020F0302020204030204" pitchFamily="34" charset="0"/>
              </a:rPr>
              <a:t>Sistema de monitorización</a:t>
            </a:r>
            <a:r>
              <a:rPr lang="es-ES" sz="2400" dirty="0" smtClean="0">
                <a:solidFill>
                  <a:schemeClr val="bg1"/>
                </a:solidFill>
                <a:latin typeface="Calibri Light" panose="020F0302020204030204" pitchFamily="34" charset="0"/>
                <a:cs typeface="Calibri Light" panose="020F0302020204030204" pitchFamily="34" charset="0"/>
              </a:rPr>
              <a:t>: Es el responsable de monitorizar la reacción del sistema a medida que se van realizando las diferentes entregas, su función es la búsqueda de errores y el impacto que pudiera tener sobre el sistema que se está probando.</a:t>
            </a:r>
            <a:endParaRPr lang="es-ES" sz="20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41887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Que es el </a:t>
            </a:r>
            <a:r>
              <a:rPr lang="es-ES" dirty="0" err="1" smtClean="0">
                <a:ln w="12700">
                  <a:solidFill>
                    <a:schemeClr val="bg1"/>
                  </a:solidFill>
                </a:ln>
                <a:solidFill>
                  <a:schemeClr val="bg1"/>
                </a:solidFill>
              </a:rPr>
              <a:t>fuzzing</a:t>
            </a:r>
            <a:endParaRPr lang="es-ES" dirty="0">
              <a:ln w="12700">
                <a:solidFill>
                  <a:schemeClr val="bg1"/>
                </a:solidFill>
              </a:ln>
              <a:solidFill>
                <a:schemeClr val="bg1"/>
              </a:solidFill>
            </a:endParaRPr>
          </a:p>
        </p:txBody>
      </p:sp>
      <p:sp>
        <p:nvSpPr>
          <p:cNvPr id="5" name="CuadroTexto 4"/>
          <p:cNvSpPr txBox="1"/>
          <p:nvPr/>
        </p:nvSpPr>
        <p:spPr>
          <a:xfrm>
            <a:off x="466627" y="2158638"/>
            <a:ext cx="11227324" cy="707886"/>
          </a:xfrm>
          <a:prstGeom prst="rect">
            <a:avLst/>
          </a:prstGeom>
          <a:noFill/>
        </p:spPr>
        <p:txBody>
          <a:bodyPr wrap="square" rtlCol="0">
            <a:spAutoFit/>
          </a:bodyPr>
          <a:lstStyle/>
          <a:p>
            <a:r>
              <a:rPr lang="es-ES" sz="2000" dirty="0">
                <a:solidFill>
                  <a:schemeClr val="bg1"/>
                </a:solidFill>
                <a:latin typeface="Calibri Light" panose="020F0302020204030204" pitchFamily="34" charset="0"/>
                <a:cs typeface="Calibri Light" panose="020F0302020204030204" pitchFamily="34" charset="0"/>
              </a:rPr>
              <a:t>Empezaremos hablando de </a:t>
            </a:r>
            <a:r>
              <a:rPr lang="es-ES" sz="2000" b="1" dirty="0">
                <a:solidFill>
                  <a:schemeClr val="bg1"/>
                </a:solidFill>
                <a:latin typeface="Calibri Light" panose="020F0302020204030204" pitchFamily="34" charset="0"/>
                <a:cs typeface="Calibri Light" panose="020F0302020204030204" pitchFamily="34" charset="0"/>
              </a:rPr>
              <a:t>la diferencia de tipos de </a:t>
            </a:r>
            <a:r>
              <a:rPr lang="es-ES" sz="2000" b="1" dirty="0" smtClean="0">
                <a:solidFill>
                  <a:schemeClr val="bg1"/>
                </a:solidFill>
                <a:latin typeface="Calibri Light" panose="020F0302020204030204" pitchFamily="34" charset="0"/>
                <a:cs typeface="Calibri Light" panose="020F0302020204030204" pitchFamily="34" charset="0"/>
              </a:rPr>
              <a:t>pruebas</a:t>
            </a:r>
            <a:r>
              <a:rPr lang="es-ES" sz="2000" dirty="0" smtClean="0">
                <a:solidFill>
                  <a:schemeClr val="bg1"/>
                </a:solidFill>
                <a:latin typeface="Calibri Light" panose="020F0302020204030204" pitchFamily="34" charset="0"/>
                <a:cs typeface="Calibri Light" panose="020F0302020204030204" pitchFamily="34" charset="0"/>
              </a:rPr>
              <a:t> que se realizan sobre un sistema.</a:t>
            </a:r>
            <a:endParaRPr lang="es-ES" sz="2000" dirty="0">
              <a:solidFill>
                <a:schemeClr val="bg1"/>
              </a:solidFill>
              <a:latin typeface="Calibri Light" panose="020F0302020204030204" pitchFamily="34" charset="0"/>
              <a:cs typeface="Calibri Light" panose="020F0302020204030204" pitchFamily="34" charset="0"/>
            </a:endParaRPr>
          </a:p>
          <a:p>
            <a:endParaRPr lang="es-ES" sz="2000" dirty="0">
              <a:solidFill>
                <a:schemeClr val="bg1"/>
              </a:solidFill>
              <a:latin typeface="Calibri Light" panose="020F0302020204030204" pitchFamily="34" charset="0"/>
              <a:cs typeface="Calibri Light" panose="020F0302020204030204" pitchFamily="34" charset="0"/>
            </a:endParaRPr>
          </a:p>
        </p:txBody>
      </p:sp>
      <p:sp>
        <p:nvSpPr>
          <p:cNvPr id="8" name="Rectángulo redondeado 7"/>
          <p:cNvSpPr/>
          <p:nvPr/>
        </p:nvSpPr>
        <p:spPr>
          <a:xfrm>
            <a:off x="276051" y="3032265"/>
            <a:ext cx="3410816" cy="212947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ES" sz="1600" b="1" dirty="0" smtClean="0">
                <a:solidFill>
                  <a:schemeClr val="tx1"/>
                </a:solidFill>
                <a:effectLst/>
                <a:ea typeface="Calibri" panose="020F0502020204030204" pitchFamily="34" charset="0"/>
                <a:cs typeface="Times New Roman" panose="02020603050405020304" pitchFamily="18" charset="0"/>
              </a:rPr>
              <a:t>Se dispone del código fuente del software a testear, lo que hace qu</a:t>
            </a:r>
            <a:r>
              <a:rPr lang="es-ES" sz="1600" b="1" dirty="0" smtClean="0">
                <a:solidFill>
                  <a:schemeClr val="tx1"/>
                </a:solidFill>
                <a:ea typeface="Calibri" panose="020F0502020204030204" pitchFamily="34" charset="0"/>
                <a:cs typeface="Times New Roman" panose="02020603050405020304" pitchFamily="18" charset="0"/>
              </a:rPr>
              <a:t>e el proceso sea más rápido y eficiente ya que se cuenta con información sobre la que partir las pruebas posteriores.</a:t>
            </a:r>
            <a:endParaRPr lang="es-ES" sz="1050" dirty="0">
              <a:solidFill>
                <a:schemeClr val="tx1"/>
              </a:solidFill>
              <a:effectLst/>
              <a:ea typeface="Calibri" panose="020F0502020204030204" pitchFamily="34" charset="0"/>
              <a:cs typeface="Times New Roman" panose="02020603050405020304" pitchFamily="18" charset="0"/>
            </a:endParaRPr>
          </a:p>
        </p:txBody>
      </p:sp>
      <p:sp>
        <p:nvSpPr>
          <p:cNvPr id="9" name="Rectángulo redondeado 8"/>
          <p:cNvSpPr/>
          <p:nvPr/>
        </p:nvSpPr>
        <p:spPr>
          <a:xfrm>
            <a:off x="4269487" y="3015662"/>
            <a:ext cx="3679661" cy="2146082"/>
          </a:xfrm>
          <a:prstGeom prst="roundRect">
            <a:avLst/>
          </a:prstGeom>
          <a:solidFill>
            <a:schemeClr val="bg2">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ES" sz="1600" b="1" dirty="0" smtClean="0">
                <a:ln>
                  <a:solidFill>
                    <a:schemeClr val="bg2"/>
                  </a:solidFill>
                </a:ln>
                <a:solidFill>
                  <a:srgbClr val="FFFFFF"/>
                </a:solidFill>
                <a:ea typeface="Calibri" panose="020F0502020204030204" pitchFamily="34" charset="0"/>
                <a:cs typeface="Times New Roman" panose="02020603050405020304" pitchFamily="18" charset="0"/>
              </a:rPr>
              <a:t>Abarca aspectos de caja negra y caja blanca. Generalmente no se dispone de acceso al código fuente pero se permite el uso de herramientas de </a:t>
            </a:r>
            <a:r>
              <a:rPr lang="es-ES" sz="1600" b="1" dirty="0" err="1" smtClean="0">
                <a:ln>
                  <a:solidFill>
                    <a:schemeClr val="bg2"/>
                  </a:solidFill>
                </a:ln>
                <a:solidFill>
                  <a:srgbClr val="FFFFFF"/>
                </a:solidFill>
                <a:ea typeface="Calibri" panose="020F0502020204030204" pitchFamily="34" charset="0"/>
                <a:cs typeface="Times New Roman" panose="02020603050405020304" pitchFamily="18" charset="0"/>
              </a:rPr>
              <a:t>debugging</a:t>
            </a:r>
            <a:r>
              <a:rPr lang="es-ES" sz="1600" b="1" dirty="0" smtClean="0">
                <a:ln>
                  <a:solidFill>
                    <a:schemeClr val="bg2"/>
                  </a:solidFill>
                </a:ln>
                <a:solidFill>
                  <a:srgbClr val="FFFFFF"/>
                </a:solidFill>
                <a:ea typeface="Calibri" panose="020F0502020204030204" pitchFamily="34" charset="0"/>
                <a:cs typeface="Times New Roman" panose="02020603050405020304" pitchFamily="18" charset="0"/>
              </a:rPr>
              <a:t> y desensambladores.</a:t>
            </a:r>
            <a:endParaRPr lang="es-ES" sz="1200" dirty="0">
              <a:solidFill>
                <a:srgbClr val="FFFFFF"/>
              </a:solidFill>
              <a:effectLst/>
              <a:ea typeface="Calibri" panose="020F0502020204030204" pitchFamily="34" charset="0"/>
              <a:cs typeface="Times New Roman" panose="02020603050405020304" pitchFamily="18" charset="0"/>
            </a:endParaRPr>
          </a:p>
        </p:txBody>
      </p:sp>
      <p:sp>
        <p:nvSpPr>
          <p:cNvPr id="10" name="Rectángulo redondeado 9"/>
          <p:cNvSpPr/>
          <p:nvPr/>
        </p:nvSpPr>
        <p:spPr>
          <a:xfrm>
            <a:off x="8462018" y="3003106"/>
            <a:ext cx="3416424" cy="2162686"/>
          </a:xfrm>
          <a:prstGeom prst="round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ES" sz="1600" dirty="0" smtClean="0">
                <a:ln>
                  <a:solidFill>
                    <a:schemeClr val="bg2"/>
                  </a:solidFill>
                </a:ln>
                <a:solidFill>
                  <a:schemeClr val="bg2"/>
                </a:solidFill>
                <a:ea typeface="Calibri" panose="020F0502020204030204" pitchFamily="34" charset="0"/>
                <a:cs typeface="Times New Roman" panose="02020603050405020304" pitchFamily="18" charset="0"/>
              </a:rPr>
              <a:t>Solo se observan las respuestas del sistema de prueba a partir de determinados tipos de entrada, se suele realizar principalmente sobre servicios online de forma remota.</a:t>
            </a:r>
            <a:endParaRPr lang="es-ES" sz="1600" dirty="0">
              <a:ln>
                <a:solidFill>
                  <a:schemeClr val="bg2"/>
                </a:solidFill>
              </a:ln>
              <a:solidFill>
                <a:schemeClr val="bg2"/>
              </a:solidFill>
              <a:ea typeface="Calibri" panose="020F0502020204030204" pitchFamily="34" charset="0"/>
              <a:cs typeface="Times New Roman" panose="02020603050405020304" pitchFamily="18" charset="0"/>
            </a:endParaRPr>
          </a:p>
          <a:p>
            <a:pPr>
              <a:lnSpc>
                <a:spcPct val="107000"/>
              </a:lnSpc>
              <a:spcAft>
                <a:spcPts val="800"/>
              </a:spcAft>
            </a:pPr>
            <a:endParaRPr lang="es-ES" sz="1200" dirty="0">
              <a:ln>
                <a:solidFill>
                  <a:schemeClr val="bg2"/>
                </a:solidFill>
              </a:ln>
              <a:solidFill>
                <a:schemeClr val="bg2"/>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4115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Laboratorios</a:t>
            </a:r>
            <a:endParaRPr lang="es-ES" dirty="0">
              <a:ln w="12700">
                <a:solidFill>
                  <a:schemeClr val="bg1"/>
                </a:solidFill>
              </a:ln>
              <a:solidFill>
                <a:schemeClr val="bg1"/>
              </a:solidFill>
            </a:endParaRPr>
          </a:p>
        </p:txBody>
      </p:sp>
      <p:sp>
        <p:nvSpPr>
          <p:cNvPr id="6" name="CuadroTexto 5"/>
          <p:cNvSpPr txBox="1"/>
          <p:nvPr/>
        </p:nvSpPr>
        <p:spPr>
          <a:xfrm>
            <a:off x="466626" y="2158638"/>
            <a:ext cx="11175477" cy="1323439"/>
          </a:xfrm>
          <a:prstGeom prst="rect">
            <a:avLst/>
          </a:prstGeom>
          <a:noFill/>
        </p:spPr>
        <p:txBody>
          <a:bodyPr wrap="square" rtlCol="0">
            <a:spAutoFit/>
          </a:bodyPr>
          <a:lstStyle/>
          <a:p>
            <a:r>
              <a:rPr lang="es-ES" sz="2000" dirty="0" smtClean="0">
                <a:solidFill>
                  <a:schemeClr val="bg1"/>
                </a:solidFill>
                <a:latin typeface="Calibri Light" panose="020F0302020204030204" pitchFamily="34" charset="0"/>
                <a:cs typeface="Calibri Light" panose="020F0302020204030204" pitchFamily="34" charset="0"/>
              </a:rPr>
              <a:t>Para los laboratorios se han diseñado dos entornos preparados para el </a:t>
            </a:r>
            <a:r>
              <a:rPr lang="es-ES" sz="2000" dirty="0" err="1" smtClean="0">
                <a:solidFill>
                  <a:schemeClr val="bg1"/>
                </a:solidFill>
                <a:latin typeface="Calibri Light" panose="020F0302020204030204" pitchFamily="34" charset="0"/>
                <a:cs typeface="Calibri Light" panose="020F0302020204030204" pitchFamily="34" charset="0"/>
              </a:rPr>
              <a:t>debugging</a:t>
            </a:r>
            <a:r>
              <a:rPr lang="es-ES" sz="2000" dirty="0" smtClean="0">
                <a:solidFill>
                  <a:schemeClr val="bg1"/>
                </a:solidFill>
                <a:latin typeface="Calibri Light" panose="020F0302020204030204" pitchFamily="34" charset="0"/>
                <a:cs typeface="Calibri Light" panose="020F0302020204030204" pitchFamily="34" charset="0"/>
              </a:rPr>
              <a:t>, un entorno basado en Windows 10 para algunos de los conceptos que se verán en el temario, y otro laboratorio de Windows XP SP0 para el punto del módulo de </a:t>
            </a:r>
            <a:r>
              <a:rPr lang="es-ES" sz="2000" dirty="0" err="1" smtClean="0">
                <a:solidFill>
                  <a:schemeClr val="bg1"/>
                </a:solidFill>
                <a:latin typeface="Calibri Light" panose="020F0302020204030204" pitchFamily="34" charset="0"/>
                <a:cs typeface="Calibri Light" panose="020F0302020204030204" pitchFamily="34" charset="0"/>
              </a:rPr>
              <a:t>sobreescritura</a:t>
            </a:r>
            <a:r>
              <a:rPr lang="es-ES" sz="2000" dirty="0" smtClean="0">
                <a:solidFill>
                  <a:schemeClr val="bg1"/>
                </a:solidFill>
                <a:latin typeface="Calibri Light" panose="020F0302020204030204" pitchFamily="34" charset="0"/>
                <a:cs typeface="Calibri Light" panose="020F0302020204030204" pitchFamily="34" charset="0"/>
              </a:rPr>
              <a:t> de SEH. Las partes desarrolladas en Linux se pueden realizar perfectamente en el entorno de </a:t>
            </a:r>
            <a:r>
              <a:rPr lang="es-ES" sz="2000" dirty="0" err="1" smtClean="0">
                <a:solidFill>
                  <a:schemeClr val="bg1"/>
                </a:solidFill>
                <a:latin typeface="Calibri Light" panose="020F0302020204030204" pitchFamily="34" charset="0"/>
                <a:cs typeface="Calibri Light" panose="020F0302020204030204" pitchFamily="34" charset="0"/>
              </a:rPr>
              <a:t>pentesting</a:t>
            </a:r>
            <a:r>
              <a:rPr lang="es-ES" sz="2000" dirty="0" smtClean="0">
                <a:solidFill>
                  <a:schemeClr val="bg1"/>
                </a:solidFill>
                <a:latin typeface="Calibri Light" panose="020F0302020204030204" pitchFamily="34" charset="0"/>
                <a:cs typeface="Calibri Light" panose="020F0302020204030204" pitchFamily="34" charset="0"/>
              </a:rPr>
              <a:t> que utilice el alumno.</a:t>
            </a:r>
            <a:endParaRPr lang="es-ES" sz="2000" dirty="0">
              <a:solidFill>
                <a:schemeClr val="bg1"/>
              </a:solidFill>
              <a:latin typeface="Calibri Light" panose="020F0302020204030204" pitchFamily="34" charset="0"/>
              <a:cs typeface="Calibri Light" panose="020F0302020204030204" pitchFamily="34" charset="0"/>
            </a:endParaRPr>
          </a:p>
        </p:txBody>
      </p:sp>
      <p:pic>
        <p:nvPicPr>
          <p:cNvPr id="8" name="Picture 2" descr="https://static.betazeta.com/www.fayerwayer.com/up/2016/05/Windows-10-960x6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89" y="3524341"/>
            <a:ext cx="3692104" cy="20768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nitor Crt Vintaje - Imagen gratis e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609" y="3524340"/>
            <a:ext cx="1909510" cy="20768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de kali linu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9535" y="3563905"/>
            <a:ext cx="3403080" cy="199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517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Introducción: Fundamentos del curso</a:t>
            </a:r>
            <a:endParaRPr lang="es-ES" dirty="0">
              <a:ln w="12700">
                <a:solidFill>
                  <a:schemeClr val="bg1"/>
                </a:solidFill>
              </a:ln>
              <a:solidFill>
                <a:schemeClr val="bg1"/>
              </a:solidFill>
            </a:endParaRPr>
          </a:p>
        </p:txBody>
      </p:sp>
      <p:sp>
        <p:nvSpPr>
          <p:cNvPr id="6" name="Diagrama de flujo: disco magnético 1"/>
          <p:cNvSpPr/>
          <p:nvPr/>
        </p:nvSpPr>
        <p:spPr>
          <a:xfrm>
            <a:off x="854538"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Conceptos de </a:t>
            </a:r>
            <a:r>
              <a:rPr lang="es-ES" sz="1600" dirty="0" err="1" smtClean="0"/>
              <a:t>debugging</a:t>
            </a:r>
            <a:r>
              <a:rPr lang="es-ES" sz="1600" dirty="0" smtClean="0"/>
              <a:t> y </a:t>
            </a:r>
            <a:r>
              <a:rPr lang="es-ES" sz="1600" dirty="0" err="1" smtClean="0"/>
              <a:t>fuzzing</a:t>
            </a:r>
            <a:endParaRPr lang="es-ES" sz="1600" dirty="0"/>
          </a:p>
        </p:txBody>
      </p:sp>
      <p:sp>
        <p:nvSpPr>
          <p:cNvPr id="8" name="Diagrama de flujo: disco magnético 12"/>
          <p:cNvSpPr/>
          <p:nvPr/>
        </p:nvSpPr>
        <p:spPr>
          <a:xfrm>
            <a:off x="2646653"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Introducción al buffer </a:t>
            </a:r>
            <a:r>
              <a:rPr lang="es-ES" sz="1200" dirty="0" err="1" smtClean="0"/>
              <a:t>overflow</a:t>
            </a:r>
            <a:r>
              <a:rPr lang="es-ES" sz="1200" dirty="0" smtClean="0"/>
              <a:t> (</a:t>
            </a:r>
            <a:r>
              <a:rPr lang="es-ES" sz="1200" dirty="0" err="1" smtClean="0"/>
              <a:t>Smashing</a:t>
            </a:r>
            <a:r>
              <a:rPr lang="es-ES" sz="1200" dirty="0" smtClean="0"/>
              <a:t> </a:t>
            </a:r>
            <a:r>
              <a:rPr lang="es-ES" sz="1200" dirty="0" err="1" smtClean="0"/>
              <a:t>Stack</a:t>
            </a:r>
            <a:r>
              <a:rPr lang="es-ES" sz="1200" dirty="0" smtClean="0"/>
              <a:t>)</a:t>
            </a:r>
            <a:endParaRPr lang="es-ES" sz="1200" dirty="0"/>
          </a:p>
        </p:txBody>
      </p:sp>
      <p:sp>
        <p:nvSpPr>
          <p:cNvPr id="9" name="Diagrama de flujo: disco magnético 13"/>
          <p:cNvSpPr/>
          <p:nvPr/>
        </p:nvSpPr>
        <p:spPr>
          <a:xfrm>
            <a:off x="4438768"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Sobreescritura</a:t>
            </a:r>
            <a:r>
              <a:rPr lang="es-ES" sz="1400" dirty="0" smtClean="0"/>
              <a:t> de SEH</a:t>
            </a:r>
            <a:endParaRPr lang="es-ES" sz="1400" dirty="0"/>
          </a:p>
        </p:txBody>
      </p:sp>
      <p:sp>
        <p:nvSpPr>
          <p:cNvPr id="10" name="Diagrama de flujo: disco magnético 14"/>
          <p:cNvSpPr/>
          <p:nvPr/>
        </p:nvSpPr>
        <p:spPr>
          <a:xfrm>
            <a:off x="6230883"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Bypass de DEP</a:t>
            </a:r>
            <a:endParaRPr lang="es-ES" sz="1400" dirty="0"/>
          </a:p>
        </p:txBody>
      </p:sp>
      <p:sp>
        <p:nvSpPr>
          <p:cNvPr id="11" name="Diagrama de flujo: disco magnético 1"/>
          <p:cNvSpPr/>
          <p:nvPr/>
        </p:nvSpPr>
        <p:spPr>
          <a:xfrm>
            <a:off x="8022998"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Bypass de NX y ASLR</a:t>
            </a:r>
            <a:endParaRPr lang="es-ES" sz="1600" dirty="0"/>
          </a:p>
        </p:txBody>
      </p:sp>
      <p:sp>
        <p:nvSpPr>
          <p:cNvPr id="12" name="Diagrama de flujo: disco magnético 12"/>
          <p:cNvSpPr/>
          <p:nvPr/>
        </p:nvSpPr>
        <p:spPr>
          <a:xfrm>
            <a:off x="9815113" y="2254547"/>
            <a:ext cx="1593273" cy="2904836"/>
          </a:xfrm>
          <a:prstGeom prst="flowChartMagneticDisk">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Buffer </a:t>
            </a:r>
            <a:r>
              <a:rPr lang="es-ES" sz="1200" dirty="0" err="1" smtClean="0"/>
              <a:t>overflow</a:t>
            </a:r>
            <a:r>
              <a:rPr lang="es-ES" sz="1200" dirty="0" smtClean="0"/>
              <a:t> en entornos de 64 bits</a:t>
            </a:r>
            <a:endParaRPr lang="es-ES" sz="1200" dirty="0"/>
          </a:p>
        </p:txBody>
      </p:sp>
    </p:spTree>
    <p:extLst>
      <p:ext uri="{BB962C8B-B14F-4D97-AF65-F5344CB8AC3E}">
        <p14:creationId xmlns:p14="http://schemas.microsoft.com/office/powerpoint/2010/main" val="379449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Metodología de puntuación</a:t>
            </a:r>
            <a:endParaRPr lang="es-ES" dirty="0">
              <a:ln w="12700">
                <a:solidFill>
                  <a:schemeClr val="bg1"/>
                </a:solidFill>
              </a:ln>
              <a:solidFill>
                <a:schemeClr val="bg1"/>
              </a:solidFill>
            </a:endParaRPr>
          </a:p>
        </p:txBody>
      </p:sp>
      <p:sp>
        <p:nvSpPr>
          <p:cNvPr id="6" name="CuadroTexto 5"/>
          <p:cNvSpPr txBox="1"/>
          <p:nvPr/>
        </p:nvSpPr>
        <p:spPr>
          <a:xfrm>
            <a:off x="466626" y="2158638"/>
            <a:ext cx="11175477" cy="3477875"/>
          </a:xfrm>
          <a:prstGeom prst="rect">
            <a:avLst/>
          </a:prstGeom>
          <a:noFill/>
        </p:spPr>
        <p:txBody>
          <a:bodyPr wrap="square" rtlCol="0">
            <a:spAutoFit/>
          </a:bodyPr>
          <a:lstStyle/>
          <a:p>
            <a:r>
              <a:rPr lang="es-ES" sz="2000" dirty="0" smtClean="0">
                <a:solidFill>
                  <a:schemeClr val="bg1"/>
                </a:solidFill>
                <a:latin typeface="Calibri Light" panose="020F0302020204030204" pitchFamily="34" charset="0"/>
                <a:cs typeface="Calibri Light" panose="020F0302020204030204" pitchFamily="34" charset="0"/>
              </a:rPr>
              <a:t>Este curso no se evaluará mediante una prueba final (pedir revisar el código desensamblado, depurar y reproducir un </a:t>
            </a:r>
            <a:r>
              <a:rPr lang="es-ES" sz="2000" dirty="0" err="1" smtClean="0">
                <a:solidFill>
                  <a:schemeClr val="bg1"/>
                </a:solidFill>
                <a:latin typeface="Calibri Light" panose="020F0302020204030204" pitchFamily="34" charset="0"/>
                <a:cs typeface="Calibri Light" panose="020F0302020204030204" pitchFamily="34" charset="0"/>
              </a:rPr>
              <a:t>exploit</a:t>
            </a:r>
            <a:r>
              <a:rPr lang="es-ES" sz="2000" dirty="0" smtClean="0">
                <a:solidFill>
                  <a:schemeClr val="bg1"/>
                </a:solidFill>
                <a:latin typeface="Calibri Light" panose="020F0302020204030204" pitchFamily="34" charset="0"/>
                <a:cs typeface="Calibri Light" panose="020F0302020204030204" pitchFamily="34" charset="0"/>
              </a:rPr>
              <a:t> lleva mucho más de una semana en binarios). </a:t>
            </a:r>
            <a:r>
              <a:rPr lang="es-ES" sz="2000" b="1" dirty="0" smtClean="0">
                <a:solidFill>
                  <a:schemeClr val="bg1"/>
                </a:solidFill>
                <a:latin typeface="Calibri Light" panose="020F0302020204030204" pitchFamily="34" charset="0"/>
                <a:cs typeface="Calibri Light" panose="020F0302020204030204" pitchFamily="34" charset="0"/>
              </a:rPr>
              <a:t>Los fundamentos del curso se evaluarán mediante los ejercicios que se proponen en cada uno de los módulos</a:t>
            </a:r>
            <a:r>
              <a:rPr lang="es-ES" sz="2000" dirty="0" smtClean="0">
                <a:solidFill>
                  <a:schemeClr val="bg1"/>
                </a:solidFill>
                <a:latin typeface="Calibri Light" panose="020F0302020204030204" pitchFamily="34" charset="0"/>
                <a:cs typeface="Calibri Light" panose="020F0302020204030204" pitchFamily="34" charset="0"/>
              </a:rPr>
              <a:t>, siendo 10 puntos por módulo y un total de 60 puntos la puntuación máxima que se puede obtener en esta certificación. </a:t>
            </a:r>
            <a:r>
              <a:rPr lang="es-ES" sz="2000" b="1" dirty="0" smtClean="0">
                <a:solidFill>
                  <a:schemeClr val="bg1"/>
                </a:solidFill>
                <a:latin typeface="Calibri Light" panose="020F0302020204030204" pitchFamily="34" charset="0"/>
                <a:cs typeface="Calibri Light" panose="020F0302020204030204" pitchFamily="34" charset="0"/>
              </a:rPr>
              <a:t>La nota mínima necesaria para obtener el certificado es de 45 puntos</a:t>
            </a:r>
            <a:r>
              <a:rPr lang="es-ES" sz="2000" dirty="0" smtClean="0">
                <a:solidFill>
                  <a:schemeClr val="bg1"/>
                </a:solidFill>
                <a:latin typeface="Calibri Light" panose="020F0302020204030204" pitchFamily="34" charset="0"/>
                <a:cs typeface="Calibri Light" panose="020F0302020204030204" pitchFamily="34" charset="0"/>
              </a:rPr>
              <a:t>.</a:t>
            </a:r>
          </a:p>
          <a:p>
            <a:endParaRPr lang="es-ES" sz="2000" dirty="0">
              <a:solidFill>
                <a:schemeClr val="bg1"/>
              </a:solidFill>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s-ES" sz="2000" b="1" dirty="0" smtClean="0">
                <a:solidFill>
                  <a:schemeClr val="bg1"/>
                </a:solidFill>
                <a:latin typeface="Calibri Light" panose="020F0302020204030204" pitchFamily="34" charset="0"/>
                <a:cs typeface="Calibri Light" panose="020F0302020204030204" pitchFamily="34" charset="0"/>
              </a:rPr>
              <a:t>2 puntos </a:t>
            </a:r>
            <a:r>
              <a:rPr lang="es-ES" sz="2000" dirty="0" smtClean="0">
                <a:solidFill>
                  <a:schemeClr val="bg1"/>
                </a:solidFill>
                <a:latin typeface="Calibri Light" panose="020F0302020204030204" pitchFamily="34" charset="0"/>
                <a:cs typeface="Calibri Light" panose="020F0302020204030204" pitchFamily="34" charset="0"/>
              </a:rPr>
              <a:t>se obtienen </a:t>
            </a:r>
            <a:r>
              <a:rPr lang="es-ES" sz="2000" b="1" dirty="0" smtClean="0">
                <a:solidFill>
                  <a:schemeClr val="bg1"/>
                </a:solidFill>
                <a:latin typeface="Calibri Light" panose="020F0302020204030204" pitchFamily="34" charset="0"/>
                <a:cs typeface="Calibri Light" panose="020F0302020204030204" pitchFamily="34" charset="0"/>
              </a:rPr>
              <a:t>por una presentación profesional </a:t>
            </a:r>
            <a:r>
              <a:rPr lang="es-ES" sz="2000" dirty="0" smtClean="0">
                <a:solidFill>
                  <a:schemeClr val="bg1"/>
                </a:solidFill>
                <a:latin typeface="Calibri Light" panose="020F0302020204030204" pitchFamily="34" charset="0"/>
                <a:cs typeface="Calibri Light" panose="020F0302020204030204" pitchFamily="34" charset="0"/>
              </a:rPr>
              <a:t>en el informe que elabores (es muy importante este punto para la presentación al cliente).</a:t>
            </a:r>
          </a:p>
          <a:p>
            <a:pPr marL="342900" indent="-342900">
              <a:buFont typeface="Arial" panose="020B0604020202020204" pitchFamily="34" charset="0"/>
              <a:buChar char="•"/>
            </a:pPr>
            <a:r>
              <a:rPr lang="es-ES" sz="2000" b="1" dirty="0" smtClean="0">
                <a:solidFill>
                  <a:schemeClr val="bg1"/>
                </a:solidFill>
                <a:latin typeface="Calibri Light" panose="020F0302020204030204" pitchFamily="34" charset="0"/>
                <a:cs typeface="Calibri Light" panose="020F0302020204030204" pitchFamily="34" charset="0"/>
              </a:rPr>
              <a:t>3 puntos </a:t>
            </a:r>
            <a:r>
              <a:rPr lang="es-ES" sz="2000" dirty="0" smtClean="0">
                <a:solidFill>
                  <a:schemeClr val="bg1"/>
                </a:solidFill>
                <a:latin typeface="Calibri Light" panose="020F0302020204030204" pitchFamily="34" charset="0"/>
                <a:cs typeface="Calibri Light" panose="020F0302020204030204" pitchFamily="34" charset="0"/>
              </a:rPr>
              <a:t>se obtienen </a:t>
            </a:r>
            <a:r>
              <a:rPr lang="es-ES" sz="2000" b="1" dirty="0" smtClean="0">
                <a:solidFill>
                  <a:schemeClr val="bg1"/>
                </a:solidFill>
                <a:latin typeface="Calibri Light" panose="020F0302020204030204" pitchFamily="34" charset="0"/>
                <a:cs typeface="Calibri Light" panose="020F0302020204030204" pitchFamily="34" charset="0"/>
              </a:rPr>
              <a:t>por la información técnica que explique las bases en las que se sustenta el </a:t>
            </a:r>
            <a:r>
              <a:rPr lang="es-ES" sz="2000" b="1" dirty="0" err="1" smtClean="0">
                <a:solidFill>
                  <a:schemeClr val="bg1"/>
                </a:solidFill>
                <a:latin typeface="Calibri Light" panose="020F0302020204030204" pitchFamily="34" charset="0"/>
                <a:cs typeface="Calibri Light" panose="020F0302020204030204" pitchFamily="34" charset="0"/>
              </a:rPr>
              <a:t>exploit</a:t>
            </a:r>
            <a:r>
              <a:rPr lang="es-ES" sz="2000" b="1" dirty="0" smtClean="0">
                <a:solidFill>
                  <a:schemeClr val="bg1"/>
                </a:solidFill>
                <a:latin typeface="Calibri Light" panose="020F0302020204030204" pitchFamily="34" charset="0"/>
                <a:cs typeface="Calibri Light" panose="020F0302020204030204" pitchFamily="34" charset="0"/>
              </a:rPr>
              <a:t> </a:t>
            </a:r>
            <a:r>
              <a:rPr lang="es-ES" sz="2000" dirty="0" smtClean="0">
                <a:solidFill>
                  <a:schemeClr val="bg1"/>
                </a:solidFill>
                <a:latin typeface="Calibri Light" panose="020F0302020204030204" pitchFamily="34" charset="0"/>
                <a:cs typeface="Calibri Light" panose="020F0302020204030204" pitchFamily="34" charset="0"/>
              </a:rPr>
              <a:t>(el departamento técnico de los clientes agradecen esto para poder solucionar el bug).</a:t>
            </a:r>
          </a:p>
          <a:p>
            <a:pPr marL="342900" indent="-342900">
              <a:buFont typeface="Arial" panose="020B0604020202020204" pitchFamily="34" charset="0"/>
              <a:buChar char="•"/>
            </a:pPr>
            <a:r>
              <a:rPr lang="es-ES" sz="2000" b="1" dirty="0" smtClean="0">
                <a:solidFill>
                  <a:schemeClr val="bg1"/>
                </a:solidFill>
                <a:latin typeface="Calibri Light" panose="020F0302020204030204" pitchFamily="34" charset="0"/>
                <a:cs typeface="Calibri Light" panose="020F0302020204030204" pitchFamily="34" charset="0"/>
              </a:rPr>
              <a:t>5 puntos por reproducir el </a:t>
            </a:r>
            <a:r>
              <a:rPr lang="es-ES" sz="2000" b="1" dirty="0" err="1" smtClean="0">
                <a:solidFill>
                  <a:schemeClr val="bg1"/>
                </a:solidFill>
                <a:latin typeface="Calibri Light" panose="020F0302020204030204" pitchFamily="34" charset="0"/>
                <a:cs typeface="Calibri Light" panose="020F0302020204030204" pitchFamily="34" charset="0"/>
              </a:rPr>
              <a:t>exploit</a:t>
            </a:r>
            <a:r>
              <a:rPr lang="es-ES" sz="2000" b="1" dirty="0" smtClean="0">
                <a:solidFill>
                  <a:schemeClr val="bg1"/>
                </a:solidFill>
                <a:latin typeface="Calibri Light" panose="020F0302020204030204" pitchFamily="34" charset="0"/>
                <a:cs typeface="Calibri Light" panose="020F0302020204030204" pitchFamily="34" charset="0"/>
              </a:rPr>
              <a:t> </a:t>
            </a:r>
            <a:r>
              <a:rPr lang="es-ES" sz="2000" dirty="0" smtClean="0">
                <a:solidFill>
                  <a:schemeClr val="bg1"/>
                </a:solidFill>
                <a:latin typeface="Calibri Light" panose="020F0302020204030204" pitchFamily="34" charset="0"/>
                <a:cs typeface="Calibri Light" panose="020F0302020204030204" pitchFamily="34" charset="0"/>
              </a:rPr>
              <a:t>que se propone en los ejercicios de los módulos.</a:t>
            </a:r>
            <a:endParaRPr lang="es-ES" sz="20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45585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3"/>
          <p:cNvSpPr txBox="1">
            <a:spLocks/>
          </p:cNvSpPr>
          <p:nvPr/>
        </p:nvSpPr>
        <p:spPr>
          <a:xfrm>
            <a:off x="0" y="21657"/>
            <a:ext cx="12192000" cy="181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smtClean="0">
                <a:ln w="12700">
                  <a:solidFill>
                    <a:schemeClr val="bg1"/>
                  </a:solidFill>
                </a:ln>
                <a:solidFill>
                  <a:schemeClr val="bg1"/>
                </a:solidFill>
              </a:rPr>
              <a:t>Referencias externas</a:t>
            </a:r>
            <a:endParaRPr lang="es-ES" dirty="0">
              <a:ln w="12700">
                <a:solidFill>
                  <a:schemeClr val="bg1"/>
                </a:solidFill>
              </a:ln>
              <a:solidFill>
                <a:schemeClr val="bg1"/>
              </a:solidFill>
            </a:endParaRPr>
          </a:p>
        </p:txBody>
      </p:sp>
      <p:sp>
        <p:nvSpPr>
          <p:cNvPr id="6" name="CuadroTexto 5"/>
          <p:cNvSpPr txBox="1"/>
          <p:nvPr/>
        </p:nvSpPr>
        <p:spPr>
          <a:xfrm>
            <a:off x="196768" y="2332453"/>
            <a:ext cx="11798464" cy="3416320"/>
          </a:xfrm>
          <a:prstGeom prst="rect">
            <a:avLst/>
          </a:prstGeom>
          <a:noFill/>
        </p:spPr>
        <p:txBody>
          <a:bodyPr wrap="square" rtlCol="0">
            <a:spAutoFit/>
          </a:bodyPr>
          <a:lstStyle/>
          <a:p>
            <a:r>
              <a:rPr lang="es-ES" sz="2400" b="1" dirty="0" smtClean="0">
                <a:ln>
                  <a:solidFill>
                    <a:schemeClr val="bg1"/>
                  </a:solidFill>
                </a:ln>
                <a:solidFill>
                  <a:schemeClr val="bg1"/>
                </a:solidFill>
                <a:latin typeface="Calibri Light" panose="020F0302020204030204" pitchFamily="34" charset="0"/>
                <a:cs typeface="Calibri Light" panose="020F0302020204030204" pitchFamily="34" charset="0"/>
              </a:rPr>
              <a:t>Linux </a:t>
            </a:r>
            <a:r>
              <a:rPr lang="es-ES" sz="2400" b="1" dirty="0" err="1" smtClean="0">
                <a:ln>
                  <a:solidFill>
                    <a:schemeClr val="bg1"/>
                  </a:solidFill>
                </a:ln>
                <a:solidFill>
                  <a:schemeClr val="bg1"/>
                </a:solidFill>
                <a:latin typeface="Calibri Light" panose="020F0302020204030204" pitchFamily="34" charset="0"/>
                <a:cs typeface="Calibri Light" panose="020F0302020204030204" pitchFamily="34" charset="0"/>
              </a:rPr>
              <a:t>exploiting</a:t>
            </a:r>
            <a:r>
              <a:rPr lang="es-ES" sz="2400" b="1" dirty="0" smtClean="0">
                <a:ln>
                  <a:solidFill>
                    <a:schemeClr val="bg1"/>
                  </a:solidFill>
                </a:ln>
                <a:solidFill>
                  <a:schemeClr val="bg1"/>
                </a:solidFill>
                <a:latin typeface="Calibri Light" panose="020F0302020204030204" pitchFamily="34" charset="0"/>
                <a:cs typeface="Calibri Light" panose="020F0302020204030204" pitchFamily="34" charset="0"/>
              </a:rPr>
              <a:t>:</a:t>
            </a:r>
            <a:r>
              <a:rPr lang="es-ES" sz="2400" b="1" dirty="0">
                <a:ln>
                  <a:solidFill>
                    <a:schemeClr val="bg1"/>
                  </a:solidFill>
                </a:ln>
                <a:solidFill>
                  <a:schemeClr val="bg1"/>
                </a:solidFill>
                <a:latin typeface="Calibri Light" panose="020F0302020204030204" pitchFamily="34" charset="0"/>
                <a:cs typeface="Calibri Light" panose="020F0302020204030204" pitchFamily="34" charset="0"/>
              </a:rPr>
              <a:t> </a:t>
            </a:r>
            <a:r>
              <a:rPr lang="es-ES" sz="2400" dirty="0" smtClean="0">
                <a:hlinkClick r:id="rId2"/>
              </a:rPr>
              <a:t>https</a:t>
            </a:r>
            <a:r>
              <a:rPr lang="es-ES" sz="2400" dirty="0">
                <a:hlinkClick r:id="rId2"/>
              </a:rPr>
              <a:t>://0xword.com/libros/55-linux-exploiting.html</a:t>
            </a:r>
            <a:endParaRPr lang="es-ES" sz="2400" b="1" dirty="0" smtClean="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b="1" dirty="0" smtClean="0">
                <a:ln>
                  <a:solidFill>
                    <a:schemeClr val="bg1"/>
                  </a:solidFill>
                </a:ln>
                <a:solidFill>
                  <a:schemeClr val="bg1"/>
                </a:solidFill>
                <a:latin typeface="Calibri Light" panose="020F0302020204030204" pitchFamily="34" charset="0"/>
                <a:cs typeface="Calibri Light" panose="020F0302020204030204" pitchFamily="34" charset="0"/>
              </a:rPr>
              <a:t>Links </a:t>
            </a:r>
            <a:r>
              <a:rPr lang="es-ES" sz="2400" b="1" dirty="0">
                <a:ln>
                  <a:solidFill>
                    <a:schemeClr val="bg1"/>
                  </a:solidFill>
                </a:ln>
                <a:solidFill>
                  <a:schemeClr val="bg1"/>
                </a:solidFill>
                <a:latin typeface="Calibri Light" panose="020F0302020204030204" pitchFamily="34" charset="0"/>
                <a:cs typeface="Calibri Light" panose="020F0302020204030204" pitchFamily="34" charset="0"/>
              </a:rPr>
              <a:t>de interés:</a:t>
            </a:r>
          </a:p>
          <a:p>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3"/>
              </a:rPr>
              <a:t>https://www.hackplayers.com/</a:t>
            </a:r>
            <a:endParaRPr lang="es-ES" sz="2400" dirty="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4"/>
              </a:rPr>
              <a:t>https://fwhibbit.es</a:t>
            </a:r>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hlinkClick r:id="rId4"/>
              </a:rPr>
              <a:t>/</a:t>
            </a:r>
            <a:endPar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hlinkClick r:id="rId5"/>
              </a:rPr>
              <a:t>https</a:t>
            </a:r>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5"/>
              </a:rPr>
              <a:t>://www.corelan.be/</a:t>
            </a:r>
            <a:endParaRPr lang="es-ES" sz="2400" dirty="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6"/>
              </a:rPr>
              <a:t>https://fundacion-sadosky.github.io/guia-escritura-exploits/</a:t>
            </a:r>
            <a:endParaRPr lang="es-ES" sz="2400" dirty="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7"/>
              </a:rPr>
              <a:t>https://</a:t>
            </a:r>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hlinkClick r:id="rId7"/>
              </a:rPr>
              <a:t>github.com/gerasdf/InsecureProgramming</a:t>
            </a:r>
            <a:endPar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endParaRPr>
          </a:p>
          <a:p>
            <a:r>
              <a:rPr lang="es-ES" sz="2400" dirty="0">
                <a:ln>
                  <a:solidFill>
                    <a:schemeClr val="bg1"/>
                  </a:solidFill>
                </a:ln>
                <a:solidFill>
                  <a:schemeClr val="bg1"/>
                </a:solidFill>
                <a:latin typeface="Calibri Light" panose="020F0302020204030204" pitchFamily="34" charset="0"/>
                <a:cs typeface="Calibri Light" panose="020F0302020204030204" pitchFamily="34" charset="0"/>
                <a:hlinkClick r:id="rId8"/>
              </a:rPr>
              <a:t>https://www.hackthebox.eu</a:t>
            </a:r>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hlinkClick r:id="rId8"/>
              </a:rPr>
              <a:t>/</a:t>
            </a:r>
            <a:r>
              <a:rPr lang="es-ES" sz="2400" dirty="0">
                <a:ln>
                  <a:solidFill>
                    <a:schemeClr val="bg1"/>
                  </a:solidFill>
                </a:ln>
                <a:solidFill>
                  <a:schemeClr val="bg1"/>
                </a:solidFill>
                <a:latin typeface="Calibri Light" panose="020F0302020204030204" pitchFamily="34" charset="0"/>
                <a:cs typeface="Calibri Light" panose="020F0302020204030204" pitchFamily="34" charset="0"/>
              </a:rPr>
              <a:t> </a:t>
            </a:r>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rPr>
              <a:t>(ciertos laboratorios meten el tema de bug </a:t>
            </a:r>
            <a:r>
              <a:rPr lang="es-ES" sz="2400" dirty="0" err="1" smtClean="0">
                <a:ln>
                  <a:solidFill>
                    <a:schemeClr val="bg1"/>
                  </a:solidFill>
                </a:ln>
                <a:solidFill>
                  <a:schemeClr val="bg1"/>
                </a:solidFill>
                <a:latin typeface="Calibri Light" panose="020F0302020204030204" pitchFamily="34" charset="0"/>
                <a:cs typeface="Calibri Light" panose="020F0302020204030204" pitchFamily="34" charset="0"/>
              </a:rPr>
              <a:t>hunting</a:t>
            </a:r>
            <a:r>
              <a:rPr lang="es-ES" sz="2400" dirty="0">
                <a:ln>
                  <a:solidFill>
                    <a:schemeClr val="bg1"/>
                  </a:solidFill>
                </a:ln>
                <a:solidFill>
                  <a:schemeClr val="bg1"/>
                </a:solidFill>
                <a:latin typeface="Calibri Light" panose="020F0302020204030204" pitchFamily="34" charset="0"/>
                <a:cs typeface="Calibri Light" panose="020F0302020204030204" pitchFamily="34" charset="0"/>
              </a:rPr>
              <a:t> </a:t>
            </a:r>
            <a:r>
              <a:rPr lang="es-ES" sz="2400" dirty="0" smtClean="0">
                <a:ln>
                  <a:solidFill>
                    <a:schemeClr val="bg1"/>
                  </a:solidFill>
                </a:ln>
                <a:solidFill>
                  <a:schemeClr val="bg1"/>
                </a:solidFill>
                <a:latin typeface="Calibri Light" panose="020F0302020204030204" pitchFamily="34" charset="0"/>
                <a:cs typeface="Calibri Light" panose="020F0302020204030204" pitchFamily="34" charset="0"/>
              </a:rPr>
              <a:t>contra binarios)</a:t>
            </a:r>
            <a:endParaRPr lang="es-ES" sz="2400" dirty="0">
              <a:ln>
                <a:solidFill>
                  <a:schemeClr val="bg1"/>
                </a:solidFill>
              </a:ln>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96164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hbsCursos">
  <a:themeElements>
    <a:clrScheme name="Personalizado 8">
      <a:dk1>
        <a:srgbClr val="000000"/>
      </a:dk1>
      <a:lt1>
        <a:srgbClr val="000000"/>
      </a:lt1>
      <a:dk2>
        <a:srgbClr val="565349"/>
      </a:dk2>
      <a:lt2>
        <a:srgbClr val="DDDDDD"/>
      </a:lt2>
      <a:accent1>
        <a:srgbClr val="062E3C"/>
      </a:accent1>
      <a:accent2>
        <a:srgbClr val="22495F"/>
      </a:accent2>
      <a:accent3>
        <a:srgbClr val="22495F"/>
      </a:accent3>
      <a:accent4>
        <a:srgbClr val="306786"/>
      </a:accent4>
      <a:accent5>
        <a:srgbClr val="22495F"/>
      </a:accent5>
      <a:accent6>
        <a:srgbClr val="22495F"/>
      </a:accent6>
      <a:hlink>
        <a:srgbClr val="000000"/>
      </a:hlink>
      <a:folHlink>
        <a:srgbClr val="22495F"/>
      </a:folHlink>
    </a:clrScheme>
    <a:fontScheme name="Personalizado 2">
      <a:majorFont>
        <a:latin typeface="Abadi"/>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effectLst>
          <a:outerShdw blurRad="50800" dist="50800" dir="5400000" algn="ctr" rotWithShape="0">
            <a:srgbClr val="000000">
              <a:alpha val="91000"/>
            </a:srgbClr>
          </a:outerShdw>
        </a:effectLst>
      </a:spPr>
      <a:bodyPr wrap="square" lIns="91440" tIns="45720" rIns="91440" bIns="45720">
        <a:spAutoFit/>
        <a:scene3d>
          <a:camera prst="orthographicFront"/>
          <a:lightRig rig="harsh" dir="t"/>
        </a:scene3d>
        <a:sp3d prstMaterial="matte">
          <a:contourClr>
            <a:schemeClr val="bg1">
              <a:lumMod val="65000"/>
            </a:schemeClr>
          </a:contourClr>
        </a:sp3d>
      </a:bodyPr>
      <a:lstStyle>
        <a:defPPr algn="ctr">
          <a:defRPr sz="6600" b="1" dirty="0" smtClean="0">
            <a:ln>
              <a:solidFill>
                <a:srgbClr val="F6BB00"/>
              </a:solidFill>
            </a:ln>
            <a:solidFill>
              <a:srgbClr val="F6BB00"/>
            </a:solidFill>
            <a:effectLst/>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hbsCursos" id="{77D44C57-E5BE-4005-87F9-D7ECF161DC32}" vid="{E357FE5A-51CE-49E1-93E6-FAF52EF9ED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19155</TotalTime>
  <Words>745</Words>
  <Application>Microsoft Office PowerPoint</Application>
  <PresentationFormat>Panorámica</PresentationFormat>
  <Paragraphs>48</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Abadi</vt:lpstr>
      <vt:lpstr>Arial</vt:lpstr>
      <vt:lpstr>Avenir Next</vt:lpstr>
      <vt:lpstr>Calibri</vt:lpstr>
      <vt:lpstr>Calibri Light</vt:lpstr>
      <vt:lpstr>Times New Roman</vt:lpstr>
      <vt:lpstr>Wingdings</vt:lpstr>
      <vt:lpstr>hbsCursos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miranda</dc:creator>
  <cp:lastModifiedBy>THESS</cp:lastModifiedBy>
  <cp:revision>192</cp:revision>
  <dcterms:created xsi:type="dcterms:W3CDTF">2019-09-10T18:57:27Z</dcterms:created>
  <dcterms:modified xsi:type="dcterms:W3CDTF">2020-06-24T10:42:44Z</dcterms:modified>
</cp:coreProperties>
</file>