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470" r:id="rId3"/>
    <p:sldId id="472" r:id="rId4"/>
    <p:sldId id="474" r:id="rId5"/>
    <p:sldId id="486" r:id="rId6"/>
    <p:sldId id="484" r:id="rId7"/>
    <p:sldId id="485" r:id="rId8"/>
    <p:sldId id="489" r:id="rId9"/>
    <p:sldId id="490" r:id="rId10"/>
    <p:sldId id="487" r:id="rId11"/>
    <p:sldId id="488" r:id="rId12"/>
    <p:sldId id="491" r:id="rId13"/>
    <p:sldId id="473" r:id="rId14"/>
    <p:sldId id="475" r:id="rId15"/>
    <p:sldId id="476" r:id="rId16"/>
    <p:sldId id="477" r:id="rId17"/>
    <p:sldId id="478" r:id="rId18"/>
    <p:sldId id="479" r:id="rId19"/>
    <p:sldId id="480" r:id="rId20"/>
    <p:sldId id="481" r:id="rId21"/>
    <p:sldId id="482" r:id="rId22"/>
    <p:sldId id="492" r:id="rId23"/>
    <p:sldId id="483" r:id="rId24"/>
    <p:sldId id="493" r:id="rId25"/>
    <p:sldId id="494" r:id="rId26"/>
    <p:sldId id="496" r:id="rId27"/>
    <p:sldId id="497" r:id="rId28"/>
    <p:sldId id="495" r:id="rId29"/>
    <p:sldId id="498" r:id="rId30"/>
    <p:sldId id="500" r:id="rId31"/>
    <p:sldId id="499" r:id="rId32"/>
    <p:sldId id="501" r:id="rId33"/>
    <p:sldId id="260" r:id="rId3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2D2D"/>
    <a:srgbClr val="FF5757"/>
    <a:srgbClr val="FFDE75"/>
    <a:srgbClr val="D00670"/>
    <a:srgbClr val="3C27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4" d="100"/>
          <a:sy n="124" d="100"/>
        </p:scale>
        <p:origin x="67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C2F500-A896-475D-86C4-DDA313668179}" type="datetimeFigureOut">
              <a:rPr lang="es-ES" smtClean="0"/>
              <a:t>17/04/2020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C59862-48AC-4503-A7D0-E681D1C52591}" type="slidenum">
              <a:rPr lang="es-ES" smtClean="0"/>
              <a:t>‹Nº›</a:t>
            </a:fld>
            <a:endParaRPr lang="es-ES"/>
          </a:p>
        </p:txBody>
      </p:sp>
    </p:spTree>
    <p:extLst>
      <p:ext uri="{BB962C8B-B14F-4D97-AF65-F5344CB8AC3E}">
        <p14:creationId xmlns:p14="http://schemas.microsoft.com/office/powerpoint/2010/main" val="203870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atin typeface="Avenir Next" panose="020B0503020202020204" pitchFamily="34" charset="0"/>
              </a:defRPr>
            </a:lvl1pPr>
          </a:lstStyle>
          <a:p>
            <a:r>
              <a:rPr lang="es-ES"/>
              <a:t>Haga clic para modificar el estilo de título del patrón</a:t>
            </a:r>
            <a:endParaRPr lang="es-ES" dirty="0"/>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atin typeface="Avenir Next" panose="020B05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S" dirty="0"/>
          </a:p>
        </p:txBody>
      </p:sp>
      <p:sp>
        <p:nvSpPr>
          <p:cNvPr id="6" name="Marcador de número de diapositiva 5"/>
          <p:cNvSpPr>
            <a:spLocks noGrp="1"/>
          </p:cNvSpPr>
          <p:nvPr>
            <p:ph type="sldNum" sz="quarter" idx="12"/>
          </p:nvPr>
        </p:nvSpPr>
        <p:spPr/>
        <p:txBody>
          <a:bodyPr/>
          <a:lstStyle/>
          <a:p>
            <a:fld id="{CC9C793B-3AF4-4EDD-819D-524AF408ACCD}" type="slidenum">
              <a:rPr lang="es-ES" smtClean="0"/>
              <a:t>‹Nº›</a:t>
            </a:fld>
            <a:endParaRPr lang="es-ES"/>
          </a:p>
        </p:txBody>
      </p:sp>
    </p:spTree>
    <p:extLst>
      <p:ext uri="{BB962C8B-B14F-4D97-AF65-F5344CB8AC3E}">
        <p14:creationId xmlns:p14="http://schemas.microsoft.com/office/powerpoint/2010/main" val="20517661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atin typeface="Avenir Next" panose="020B0503020202020204" pitchFamily="34" charset="0"/>
              </a:defRPr>
            </a:lvl1pPr>
          </a:lstStyle>
          <a:p>
            <a:r>
              <a:rPr lang="es-ES"/>
              <a:t>Haga clic para modificar el estilo de título del patrón</a:t>
            </a:r>
            <a:endParaRPr lang="es-ES" dirty="0"/>
          </a:p>
        </p:txBody>
      </p:sp>
      <p:sp>
        <p:nvSpPr>
          <p:cNvPr id="3" name="Marcador de posición de imagen 2"/>
          <p:cNvSpPr>
            <a:spLocks noGrp="1"/>
          </p:cNvSpPr>
          <p:nvPr>
            <p:ph type="pic" idx="1"/>
          </p:nvPr>
        </p:nvSpPr>
        <p:spPr>
          <a:xfrm>
            <a:off x="5180012" y="45720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p:cNvSpPr>
            <a:spLocks noGrp="1"/>
          </p:cNvSpPr>
          <p:nvPr>
            <p:ph type="body" sz="half" idx="2"/>
          </p:nvPr>
        </p:nvSpPr>
        <p:spPr>
          <a:xfrm>
            <a:off x="839788" y="2057400"/>
            <a:ext cx="3932237" cy="3517900"/>
          </a:xfrm>
        </p:spPr>
        <p:txBody>
          <a:bodyPr/>
          <a:lstStyle>
            <a:lvl1pPr marL="0" indent="0">
              <a:buNone/>
              <a:defRPr sz="1600">
                <a:latin typeface="Avenir Next"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7" name="Marcador de número de diapositiva 6"/>
          <p:cNvSpPr>
            <a:spLocks noGrp="1"/>
          </p:cNvSpPr>
          <p:nvPr>
            <p:ph type="sldNum" sz="quarter" idx="12"/>
          </p:nvPr>
        </p:nvSpPr>
        <p:spPr/>
        <p:txBody>
          <a:bodyPr/>
          <a:lstStyle/>
          <a:p>
            <a:fld id="{CC9C793B-3AF4-4EDD-819D-524AF408ACCD}" type="slidenum">
              <a:rPr lang="es-ES" smtClean="0"/>
              <a:t>‹Nº›</a:t>
            </a:fld>
            <a:endParaRPr lang="es-ES"/>
          </a:p>
        </p:txBody>
      </p:sp>
    </p:spTree>
    <p:extLst>
      <p:ext uri="{BB962C8B-B14F-4D97-AF65-F5344CB8AC3E}">
        <p14:creationId xmlns:p14="http://schemas.microsoft.com/office/powerpoint/2010/main" val="2972801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atin typeface="Avenir Next" panose="020B0503020202020204" pitchFamily="34" charset="0"/>
              </a:defRPr>
            </a:lvl1pPr>
          </a:lstStyle>
          <a:p>
            <a:r>
              <a:rPr lang="es-ES"/>
              <a:t>Haga clic para modificar el estilo de título del patrón</a:t>
            </a:r>
            <a:endParaRPr lang="es-ES" dirty="0"/>
          </a:p>
        </p:txBody>
      </p:sp>
      <p:sp>
        <p:nvSpPr>
          <p:cNvPr id="3" name="Marcador de texto vertical 2"/>
          <p:cNvSpPr>
            <a:spLocks noGrp="1"/>
          </p:cNvSpPr>
          <p:nvPr>
            <p:ph type="body" orient="vert" idx="1"/>
          </p:nvPr>
        </p:nvSpPr>
        <p:spPr/>
        <p:txBody>
          <a:bodyPr vert="eaVert"/>
          <a:lstStyle>
            <a:lvl1pPr>
              <a:defRPr>
                <a:latin typeface="Avenir Next" panose="020B0503020202020204" pitchFamily="34" charset="0"/>
              </a:defRPr>
            </a:lvl1pPr>
            <a:lvl2pPr>
              <a:defRPr>
                <a:latin typeface="Avenir Next" panose="020B0503020202020204" pitchFamily="34" charset="0"/>
              </a:defRPr>
            </a:lvl2pPr>
            <a:lvl3pPr>
              <a:defRPr>
                <a:latin typeface="Avenir Next" panose="020B0503020202020204" pitchFamily="34" charset="0"/>
              </a:defRPr>
            </a:lvl3pPr>
            <a:lvl4pPr>
              <a:defRPr>
                <a:latin typeface="Avenir Next" panose="020B0503020202020204" pitchFamily="34" charset="0"/>
              </a:defRPr>
            </a:lvl4pPr>
            <a:lvl5pPr>
              <a:defRPr>
                <a:latin typeface="Avenir Next" panose="020B0503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6" name="Marcador de número de diapositiva 5"/>
          <p:cNvSpPr>
            <a:spLocks noGrp="1"/>
          </p:cNvSpPr>
          <p:nvPr>
            <p:ph type="sldNum" sz="quarter" idx="12"/>
          </p:nvPr>
        </p:nvSpPr>
        <p:spPr/>
        <p:txBody>
          <a:bodyPr/>
          <a:lstStyle/>
          <a:p>
            <a:fld id="{CC9C793B-3AF4-4EDD-819D-524AF408ACCD}" type="slidenum">
              <a:rPr lang="es-ES" smtClean="0"/>
              <a:t>‹Nº›</a:t>
            </a:fld>
            <a:endParaRPr lang="es-ES"/>
          </a:p>
        </p:txBody>
      </p:sp>
    </p:spTree>
    <p:extLst>
      <p:ext uri="{BB962C8B-B14F-4D97-AF65-F5344CB8AC3E}">
        <p14:creationId xmlns:p14="http://schemas.microsoft.com/office/powerpoint/2010/main" val="4207153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260975"/>
          </a:xfrm>
        </p:spPr>
        <p:txBody>
          <a:bodyPr vert="eaVert"/>
          <a:lstStyle>
            <a:lvl1pPr>
              <a:defRPr>
                <a:latin typeface="Avenir Next" panose="020B0503020202020204" pitchFamily="34" charset="0"/>
              </a:defRPr>
            </a:lvl1pPr>
          </a:lstStyle>
          <a:p>
            <a:r>
              <a:rPr lang="es-ES"/>
              <a:t>Haga clic para modificar el estilo de título del patrón</a:t>
            </a:r>
            <a:endParaRPr lang="es-ES" dirty="0"/>
          </a:p>
        </p:txBody>
      </p:sp>
      <p:sp>
        <p:nvSpPr>
          <p:cNvPr id="3" name="Marcador de texto vertical 2"/>
          <p:cNvSpPr>
            <a:spLocks noGrp="1"/>
          </p:cNvSpPr>
          <p:nvPr>
            <p:ph type="body" orient="vert" idx="1"/>
          </p:nvPr>
        </p:nvSpPr>
        <p:spPr>
          <a:xfrm>
            <a:off x="838200" y="365125"/>
            <a:ext cx="7734300" cy="5260975"/>
          </a:xfrm>
        </p:spPr>
        <p:txBody>
          <a:bodyPr vert="eaVert"/>
          <a:lstStyle>
            <a:lvl1pPr>
              <a:defRPr>
                <a:latin typeface="Avenir Next" panose="020B0503020202020204" pitchFamily="34" charset="0"/>
              </a:defRPr>
            </a:lvl1pPr>
            <a:lvl2pPr>
              <a:defRPr>
                <a:latin typeface="Avenir Next" panose="020B0503020202020204" pitchFamily="34" charset="0"/>
              </a:defRPr>
            </a:lvl2pPr>
            <a:lvl3pPr>
              <a:defRPr>
                <a:latin typeface="Avenir Next" panose="020B0503020202020204" pitchFamily="34" charset="0"/>
              </a:defRPr>
            </a:lvl3pPr>
            <a:lvl4pPr>
              <a:defRPr>
                <a:latin typeface="Avenir Next" panose="020B0503020202020204" pitchFamily="34" charset="0"/>
              </a:defRPr>
            </a:lvl4pPr>
            <a:lvl5pPr>
              <a:defRPr>
                <a:latin typeface="Avenir Next" panose="020B0503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6" name="Marcador de número de diapositiva 5"/>
          <p:cNvSpPr>
            <a:spLocks noGrp="1"/>
          </p:cNvSpPr>
          <p:nvPr>
            <p:ph type="sldNum" sz="quarter" idx="12"/>
          </p:nvPr>
        </p:nvSpPr>
        <p:spPr/>
        <p:txBody>
          <a:bodyPr/>
          <a:lstStyle/>
          <a:p>
            <a:fld id="{CC9C793B-3AF4-4EDD-819D-524AF408ACCD}" type="slidenum">
              <a:rPr lang="es-ES" smtClean="0"/>
              <a:t>‹Nº›</a:t>
            </a:fld>
            <a:endParaRPr lang="es-ES"/>
          </a:p>
        </p:txBody>
      </p:sp>
    </p:spTree>
    <p:extLst>
      <p:ext uri="{BB962C8B-B14F-4D97-AF65-F5344CB8AC3E}">
        <p14:creationId xmlns:p14="http://schemas.microsoft.com/office/powerpoint/2010/main" val="269892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ierre">
    <p:bg>
      <p:bgPr>
        <a:solidFill>
          <a:srgbClr val="FFFFFF"/>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8D99658-F803-46F7-9B17-D510C76B59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6407" y="2045916"/>
            <a:ext cx="4345761" cy="1383084"/>
          </a:xfrm>
          <a:prstGeom prst="rect">
            <a:avLst/>
          </a:prstGeom>
        </p:spPr>
      </p:pic>
      <p:pic>
        <p:nvPicPr>
          <p:cNvPr id="4" name="Imagen 3">
            <a:extLst>
              <a:ext uri="{FF2B5EF4-FFF2-40B4-BE49-F238E27FC236}">
                <a16:creationId xmlns:a16="http://schemas.microsoft.com/office/drawing/2014/main" id="{F95E0394-360F-4FDE-AAB8-A555516D0ECB}"/>
              </a:ext>
            </a:extLst>
          </p:cNvPr>
          <p:cNvPicPr>
            <a:picLocks noChangeAspect="1"/>
          </p:cNvPicPr>
          <p:nvPr userDrawn="1"/>
        </p:nvPicPr>
        <p:blipFill>
          <a:blip r:embed="rId3">
            <a:duotone>
              <a:schemeClr val="accent2">
                <a:shade val="45000"/>
                <a:satMod val="135000"/>
              </a:schemeClr>
              <a:prstClr val="white"/>
            </a:duotone>
          </a:blip>
          <a:stretch>
            <a:fillRect/>
          </a:stretch>
        </p:blipFill>
        <p:spPr>
          <a:xfrm>
            <a:off x="6270171" y="0"/>
            <a:ext cx="5921829" cy="6858000"/>
          </a:xfrm>
          <a:prstGeom prst="rect">
            <a:avLst/>
          </a:prstGeom>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pic>
      <p:sp>
        <p:nvSpPr>
          <p:cNvPr id="5" name="Rectángulo 4">
            <a:extLst>
              <a:ext uri="{FF2B5EF4-FFF2-40B4-BE49-F238E27FC236}">
                <a16:creationId xmlns:a16="http://schemas.microsoft.com/office/drawing/2014/main" id="{00F57499-45B3-4D06-BB5D-C9902B687D27}"/>
              </a:ext>
            </a:extLst>
          </p:cNvPr>
          <p:cNvSpPr/>
          <p:nvPr/>
        </p:nvSpPr>
        <p:spPr>
          <a:xfrm>
            <a:off x="7699162" y="5323867"/>
            <a:ext cx="3516391" cy="584775"/>
          </a:xfrm>
          <a:prstGeom prst="rect">
            <a:avLst/>
          </a:prstGeom>
        </p:spPr>
        <p:txBody>
          <a:bodyPr wrap="square">
            <a:spAutoFit/>
          </a:bodyPr>
          <a:lstStyle/>
          <a:p>
            <a:r>
              <a:rPr lang="es-ES" sz="3200" b="1" dirty="0" err="1">
                <a:ln w="12700" cap="rnd" cmpd="sng" algn="ctr">
                  <a:solidFill>
                    <a:srgbClr val="FFFFFF"/>
                  </a:solidFill>
                  <a:prstDash val="solid"/>
                  <a:bevel/>
                </a:ln>
                <a:solidFill>
                  <a:srgbClr val="FFFFFF"/>
                </a:solidFill>
                <a:effectLst>
                  <a:glow>
                    <a:schemeClr val="accent1"/>
                  </a:glow>
                  <a:reflection stA="13000" endPos="65000" dist="50800" dir="5400000" sy="-100000" algn="bl" rotWithShape="0"/>
                </a:effectLst>
                <a:latin typeface="Arial" panose="020B0604020202020204" pitchFamily="34" charset="0"/>
                <a:ea typeface="Times New Roman" panose="02020603050405020304" pitchFamily="18" charset="0"/>
                <a:cs typeface="Times New Roman" panose="02020603050405020304" pitchFamily="18" charset="0"/>
              </a:rPr>
              <a:t>Hack</a:t>
            </a:r>
            <a:r>
              <a:rPr lang="es-ES" sz="3200" b="1" dirty="0">
                <a:ln w="12700" cap="rnd" cmpd="sng" algn="ctr">
                  <a:solidFill>
                    <a:srgbClr val="FFFFFF"/>
                  </a:solidFill>
                  <a:prstDash val="solid"/>
                  <a:bevel/>
                </a:ln>
                <a:solidFill>
                  <a:srgbClr val="FFFFFF"/>
                </a:solidFill>
                <a:effectLst>
                  <a:glow>
                    <a:schemeClr val="accent1"/>
                  </a:glow>
                  <a:reflection stA="13000" endPos="65000" dist="50800" dir="5400000" sy="-100000" algn="bl" rotWithShape="0"/>
                </a:effectLst>
                <a:latin typeface="Arial" panose="020B0604020202020204" pitchFamily="34" charset="0"/>
                <a:ea typeface="Times New Roman" panose="02020603050405020304" pitchFamily="18" charset="0"/>
                <a:cs typeface="Times New Roman" panose="02020603050405020304" pitchFamily="18" charset="0"/>
              </a:rPr>
              <a:t> </a:t>
            </a:r>
            <a:r>
              <a:rPr lang="es-ES" sz="3200" b="1" dirty="0" err="1">
                <a:ln w="12700" cap="rnd" cmpd="sng" algn="ctr">
                  <a:solidFill>
                    <a:srgbClr val="FFFFFF"/>
                  </a:solidFill>
                  <a:prstDash val="solid"/>
                  <a:bevel/>
                </a:ln>
                <a:solidFill>
                  <a:srgbClr val="FFFFFF"/>
                </a:solidFill>
                <a:effectLst>
                  <a:glow>
                    <a:schemeClr val="accent1"/>
                  </a:glow>
                  <a:reflection stA="13000" endPos="65000" dist="50800" dir="5400000" sy="-100000" algn="bl" rotWithShape="0"/>
                </a:effectLst>
                <a:latin typeface="Arial" panose="020B0604020202020204" pitchFamily="34" charset="0"/>
                <a:ea typeface="Times New Roman" panose="02020603050405020304" pitchFamily="18" charset="0"/>
                <a:cs typeface="Times New Roman" panose="02020603050405020304" pitchFamily="18" charset="0"/>
              </a:rPr>
              <a:t>by</a:t>
            </a:r>
            <a:r>
              <a:rPr lang="es-ES" sz="3200" b="1" dirty="0">
                <a:ln w="12700" cap="rnd" cmpd="sng" algn="ctr">
                  <a:solidFill>
                    <a:srgbClr val="FFFFFF"/>
                  </a:solidFill>
                  <a:prstDash val="solid"/>
                  <a:bevel/>
                </a:ln>
                <a:solidFill>
                  <a:srgbClr val="FFFFFF"/>
                </a:solidFill>
                <a:effectLst>
                  <a:glow>
                    <a:schemeClr val="accent1"/>
                  </a:glow>
                  <a:reflection stA="13000" endPos="65000" dist="50800" dir="5400000" sy="-100000" algn="bl" rotWithShape="0"/>
                </a:effectLst>
                <a:latin typeface="Arial" panose="020B0604020202020204" pitchFamily="34" charset="0"/>
                <a:ea typeface="Times New Roman" panose="02020603050405020304" pitchFamily="18" charset="0"/>
                <a:cs typeface="Times New Roman" panose="02020603050405020304" pitchFamily="18" charset="0"/>
              </a:rPr>
              <a:t> Security</a:t>
            </a:r>
            <a:endParaRPr lang="es-ES" sz="3200" dirty="0">
              <a:ln w="12700" cap="rnd" cmpd="sng" algn="ctr">
                <a:solidFill>
                  <a:srgbClr val="FFFFFF"/>
                </a:solidFill>
                <a:prstDash val="solid"/>
                <a:bevel/>
              </a:ln>
              <a:solidFill>
                <a:srgbClr val="FFFFFF"/>
              </a:solidFill>
              <a:effectLst>
                <a:reflection stA="13000" endPos="65000" dist="50800" dir="5400000" sy="-100000" algn="bl" rotWithShape="0"/>
              </a:effectLst>
            </a:endParaRPr>
          </a:p>
        </p:txBody>
      </p:sp>
      <p:cxnSp>
        <p:nvCxnSpPr>
          <p:cNvPr id="6" name="Straight Connector 23">
            <a:extLst>
              <a:ext uri="{FF2B5EF4-FFF2-40B4-BE49-F238E27FC236}">
                <a16:creationId xmlns:a16="http://schemas.microsoft.com/office/drawing/2014/main" id="{BBA4089C-3876-4781-B0BB-D0F7B6B083BD}"/>
              </a:ext>
            </a:extLst>
          </p:cNvPr>
          <p:cNvCxnSpPr>
            <a:cxnSpLocks/>
          </p:cNvCxnSpPr>
          <p:nvPr/>
        </p:nvCxnSpPr>
        <p:spPr>
          <a:xfrm>
            <a:off x="11215553" y="5615480"/>
            <a:ext cx="503125" cy="0"/>
          </a:xfrm>
          <a:prstGeom prst="line">
            <a:avLst/>
          </a:prstGeom>
          <a:noFill/>
          <a:ln w="9525" cap="flat" cmpd="sng" algn="ctr">
            <a:solidFill>
              <a:srgbClr val="FFC000"/>
            </a:solidFill>
            <a:prstDash val="solid"/>
          </a:ln>
          <a:effectLst>
            <a:glow rad="63500">
              <a:srgbClr val="FFC000">
                <a:alpha val="40000"/>
              </a:srgbClr>
            </a:glow>
            <a:reflection blurRad="6350" stA="50000" endA="275" endPos="0" dist="101600" dir="5400000" sy="-100000" algn="bl" rotWithShape="0"/>
          </a:effectLst>
        </p:spPr>
      </p:cxnSp>
      <p:cxnSp>
        <p:nvCxnSpPr>
          <p:cNvPr id="8" name="Straight Connector 23">
            <a:extLst>
              <a:ext uri="{FF2B5EF4-FFF2-40B4-BE49-F238E27FC236}">
                <a16:creationId xmlns:a16="http://schemas.microsoft.com/office/drawing/2014/main" id="{03604925-36D9-4780-ADFD-37E0E19569F6}"/>
              </a:ext>
            </a:extLst>
          </p:cNvPr>
          <p:cNvCxnSpPr>
            <a:cxnSpLocks/>
          </p:cNvCxnSpPr>
          <p:nvPr/>
        </p:nvCxnSpPr>
        <p:spPr>
          <a:xfrm>
            <a:off x="7070829" y="5640228"/>
            <a:ext cx="503125" cy="0"/>
          </a:xfrm>
          <a:prstGeom prst="line">
            <a:avLst/>
          </a:prstGeom>
          <a:noFill/>
          <a:ln w="9525" cap="flat" cmpd="sng" algn="ctr">
            <a:solidFill>
              <a:srgbClr val="FFC000"/>
            </a:solidFill>
            <a:prstDash val="solid"/>
          </a:ln>
          <a:effectLst>
            <a:glow rad="63500">
              <a:srgbClr val="FFC000">
                <a:alpha val="40000"/>
              </a:srgbClr>
            </a:glow>
            <a:reflection blurRad="6350" stA="50000" endA="275" endPos="0" dist="101600" dir="5400000" sy="-100000" algn="bl" rotWithShape="0"/>
          </a:effectLst>
        </p:spPr>
      </p:cxnSp>
    </p:spTree>
    <p:extLst>
      <p:ext uri="{BB962C8B-B14F-4D97-AF65-F5344CB8AC3E}">
        <p14:creationId xmlns:p14="http://schemas.microsoft.com/office/powerpoint/2010/main" val="24076063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863082"/>
          </a:xfrm>
        </p:spPr>
        <p:txBody>
          <a:bodyPr/>
          <a:lstStyle>
            <a:lvl1pPr algn="ctr">
              <a:defRPr>
                <a:latin typeface="Avenir Next" panose="020B0503020202020204" pitchFamily="34" charset="0"/>
              </a:defRPr>
            </a:lvl1pPr>
          </a:lstStyle>
          <a:p>
            <a:r>
              <a:rPr lang="es-ES"/>
              <a:t>Haga clic para modificar el estilo de título del patrón</a:t>
            </a:r>
            <a:endParaRPr lang="es-ES" dirty="0"/>
          </a:p>
        </p:txBody>
      </p:sp>
      <p:sp>
        <p:nvSpPr>
          <p:cNvPr id="3" name="Marcador de contenido 2"/>
          <p:cNvSpPr>
            <a:spLocks noGrp="1"/>
          </p:cNvSpPr>
          <p:nvPr>
            <p:ph idx="1"/>
          </p:nvPr>
        </p:nvSpPr>
        <p:spPr>
          <a:xfrm>
            <a:off x="838200" y="1376218"/>
            <a:ext cx="10515600" cy="4253575"/>
          </a:xfrm>
        </p:spPr>
        <p:txBody>
          <a:bodyPr>
            <a:normAutofit/>
          </a:bodyPr>
          <a:lstStyle>
            <a:lvl1pPr marL="228600" indent="-228600">
              <a:buFont typeface="Wingdings" panose="05000000000000000000" pitchFamily="2" charset="2"/>
              <a:buChar char="v"/>
              <a:defRPr sz="2000">
                <a:latin typeface="Avenir Next" panose="020B0503020202020204" pitchFamily="34" charset="0"/>
              </a:defRPr>
            </a:lvl1pPr>
            <a:lvl2pPr marL="685800" indent="-228600">
              <a:buFont typeface="Wingdings" panose="05000000000000000000" pitchFamily="2" charset="2"/>
              <a:buChar char="§"/>
              <a:defRPr sz="2000">
                <a:latin typeface="Avenir Next" panose="020B0503020202020204" pitchFamily="34" charset="0"/>
              </a:defRPr>
            </a:lvl2pPr>
            <a:lvl3pPr>
              <a:defRPr sz="2000">
                <a:latin typeface="Avenir Next" panose="020B0503020202020204" pitchFamily="34" charset="0"/>
              </a:defRPr>
            </a:lvl3pPr>
            <a:lvl4pPr>
              <a:defRPr sz="2000">
                <a:latin typeface="Avenir Next" panose="020B0503020202020204" pitchFamily="34" charset="0"/>
              </a:defRPr>
            </a:lvl4pPr>
            <a:lvl5pPr>
              <a:defRPr sz="2000">
                <a:latin typeface="Avenir Next" panose="020B0503020202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6" name="Marcador de número de diapositiva 5"/>
          <p:cNvSpPr>
            <a:spLocks noGrp="1"/>
          </p:cNvSpPr>
          <p:nvPr>
            <p:ph type="sldNum" sz="quarter" idx="12"/>
          </p:nvPr>
        </p:nvSpPr>
        <p:spPr/>
        <p:txBody>
          <a:bodyPr/>
          <a:lstStyle/>
          <a:p>
            <a:fld id="{CC9C793B-3AF4-4EDD-819D-524AF408ACCD}" type="slidenum">
              <a:rPr lang="es-ES" smtClean="0"/>
              <a:t>‹Nº›</a:t>
            </a:fld>
            <a:endParaRPr lang="es-ES"/>
          </a:p>
        </p:txBody>
      </p:sp>
    </p:spTree>
    <p:extLst>
      <p:ext uri="{BB962C8B-B14F-4D97-AF65-F5344CB8AC3E}">
        <p14:creationId xmlns:p14="http://schemas.microsoft.com/office/powerpoint/2010/main" val="117706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763588"/>
            <a:ext cx="10515600" cy="2852737"/>
          </a:xfrm>
        </p:spPr>
        <p:txBody>
          <a:bodyPr anchor="b"/>
          <a:lstStyle>
            <a:lvl1pPr algn="ctr">
              <a:defRPr sz="6000">
                <a:latin typeface="Avenir Next" panose="020B0503020202020204" pitchFamily="34" charset="0"/>
              </a:defRPr>
            </a:lvl1pPr>
          </a:lstStyle>
          <a:p>
            <a:r>
              <a:rPr lang="es-ES"/>
              <a:t>Haga clic para modificar el estilo de título del patrón</a:t>
            </a:r>
            <a:endParaRPr lang="es-ES" dirty="0"/>
          </a:p>
        </p:txBody>
      </p:sp>
      <p:sp>
        <p:nvSpPr>
          <p:cNvPr id="3" name="Marcador de texto 2"/>
          <p:cNvSpPr>
            <a:spLocks noGrp="1"/>
          </p:cNvSpPr>
          <p:nvPr>
            <p:ph type="body" idx="1"/>
          </p:nvPr>
        </p:nvSpPr>
        <p:spPr>
          <a:xfrm>
            <a:off x="838200" y="3802063"/>
            <a:ext cx="10515600" cy="1500187"/>
          </a:xfrm>
        </p:spPr>
        <p:txBody>
          <a:bodyPr/>
          <a:lstStyle>
            <a:lvl1pPr marL="0" indent="0">
              <a:buNone/>
              <a:defRPr sz="2400">
                <a:solidFill>
                  <a:schemeClr val="tx1">
                    <a:tint val="75000"/>
                  </a:schemeClr>
                </a:solidFill>
                <a:latin typeface="Avenir Next" panose="020B05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6" name="Marcador de número de diapositiva 5"/>
          <p:cNvSpPr>
            <a:spLocks noGrp="1"/>
          </p:cNvSpPr>
          <p:nvPr>
            <p:ph type="sldNum" sz="quarter" idx="12"/>
          </p:nvPr>
        </p:nvSpPr>
        <p:spPr/>
        <p:txBody>
          <a:bodyPr/>
          <a:lstStyle>
            <a:lvl1pPr>
              <a:defRPr>
                <a:latin typeface="Avenir Next" panose="020B0503020202020204" pitchFamily="34" charset="0"/>
              </a:defRPr>
            </a:lvl1pPr>
          </a:lstStyle>
          <a:p>
            <a:fld id="{CC9C793B-3AF4-4EDD-819D-524AF408ACCD}" type="slidenum">
              <a:rPr lang="es-ES" smtClean="0"/>
              <a:t>‹Nº›</a:t>
            </a:fld>
            <a:endParaRPr lang="es-ES"/>
          </a:p>
        </p:txBody>
      </p:sp>
    </p:spTree>
    <p:extLst>
      <p:ext uri="{BB962C8B-B14F-4D97-AF65-F5344CB8AC3E}">
        <p14:creationId xmlns:p14="http://schemas.microsoft.com/office/powerpoint/2010/main" val="2206972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17575"/>
          </a:xfrm>
        </p:spPr>
        <p:txBody>
          <a:bodyPr/>
          <a:lstStyle>
            <a:lvl1pPr>
              <a:defRPr>
                <a:latin typeface="Avenir Next" panose="020B0503020202020204" pitchFamily="34" charset="0"/>
              </a:defRPr>
            </a:lvl1pPr>
          </a:lstStyle>
          <a:p>
            <a:r>
              <a:rPr lang="es-ES"/>
              <a:t>Haga clic para modificar el estilo de título del patrón</a:t>
            </a:r>
            <a:endParaRPr lang="es-ES" dirty="0"/>
          </a:p>
        </p:txBody>
      </p:sp>
      <p:sp>
        <p:nvSpPr>
          <p:cNvPr id="3" name="Marcador de contenido 2"/>
          <p:cNvSpPr>
            <a:spLocks noGrp="1"/>
          </p:cNvSpPr>
          <p:nvPr>
            <p:ph sz="half" idx="1"/>
          </p:nvPr>
        </p:nvSpPr>
        <p:spPr>
          <a:xfrm>
            <a:off x="838200" y="1422401"/>
            <a:ext cx="5181600" cy="4267200"/>
          </a:xfrm>
        </p:spPr>
        <p:txBody>
          <a:bodyPr/>
          <a:lstStyle>
            <a:lvl1pPr>
              <a:defRPr>
                <a:latin typeface="Avenir Next" panose="020B0503020202020204" pitchFamily="34" charset="0"/>
              </a:defRPr>
            </a:lvl1pPr>
            <a:lvl2pPr>
              <a:defRPr>
                <a:latin typeface="Avenir Next" panose="020B0503020202020204" pitchFamily="34" charset="0"/>
              </a:defRPr>
            </a:lvl2pPr>
            <a:lvl3pPr>
              <a:defRPr>
                <a:latin typeface="Avenir Next" panose="020B0503020202020204" pitchFamily="34" charset="0"/>
              </a:defRPr>
            </a:lvl3pPr>
            <a:lvl4pPr>
              <a:defRPr>
                <a:latin typeface="Avenir Next" panose="020B0503020202020204" pitchFamily="34" charset="0"/>
              </a:defRPr>
            </a:lvl4pPr>
            <a:lvl5pPr>
              <a:defRPr>
                <a:latin typeface="Avenir Next" panose="020B0503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4" name="Marcador de contenido 3"/>
          <p:cNvSpPr>
            <a:spLocks noGrp="1"/>
          </p:cNvSpPr>
          <p:nvPr>
            <p:ph sz="half" idx="2"/>
          </p:nvPr>
        </p:nvSpPr>
        <p:spPr>
          <a:xfrm>
            <a:off x="6172200" y="1422401"/>
            <a:ext cx="5181600" cy="4267200"/>
          </a:xfrm>
        </p:spPr>
        <p:txBody>
          <a:bodyPr/>
          <a:lstStyle>
            <a:lvl1pPr>
              <a:defRPr>
                <a:latin typeface="Avenir Next" panose="020B0503020202020204" pitchFamily="34" charset="0"/>
              </a:defRPr>
            </a:lvl1pPr>
            <a:lvl2pPr>
              <a:defRPr>
                <a:latin typeface="Avenir Next" panose="020B0503020202020204" pitchFamily="34" charset="0"/>
              </a:defRPr>
            </a:lvl2pPr>
            <a:lvl3pPr>
              <a:defRPr>
                <a:latin typeface="Avenir Next" panose="020B0503020202020204" pitchFamily="34" charset="0"/>
              </a:defRPr>
            </a:lvl3pPr>
            <a:lvl4pPr>
              <a:defRPr>
                <a:latin typeface="Avenir Next" panose="020B0503020202020204" pitchFamily="34" charset="0"/>
              </a:defRPr>
            </a:lvl4pPr>
            <a:lvl5pPr>
              <a:defRPr>
                <a:latin typeface="Avenir Next" panose="020B0503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7" name="Marcador de número de diapositiva 6"/>
          <p:cNvSpPr>
            <a:spLocks noGrp="1"/>
          </p:cNvSpPr>
          <p:nvPr>
            <p:ph type="sldNum" sz="quarter" idx="12"/>
          </p:nvPr>
        </p:nvSpPr>
        <p:spPr/>
        <p:txBody>
          <a:bodyPr/>
          <a:lstStyle/>
          <a:p>
            <a:fld id="{CC9C793B-3AF4-4EDD-819D-524AF408ACCD}" type="slidenum">
              <a:rPr lang="es-ES" smtClean="0"/>
              <a:t>‹Nº›</a:t>
            </a:fld>
            <a:endParaRPr lang="es-ES"/>
          </a:p>
        </p:txBody>
      </p:sp>
    </p:spTree>
    <p:extLst>
      <p:ext uri="{BB962C8B-B14F-4D97-AF65-F5344CB8AC3E}">
        <p14:creationId xmlns:p14="http://schemas.microsoft.com/office/powerpoint/2010/main" val="2691696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6"/>
            <a:ext cx="10439400" cy="823912"/>
          </a:xfrm>
        </p:spPr>
        <p:txBody>
          <a:bodyPr/>
          <a:lstStyle>
            <a:lvl1pPr>
              <a:defRPr>
                <a:latin typeface="Avenir Next" panose="020B0503020202020204" pitchFamily="34" charset="0"/>
              </a:defRPr>
            </a:lvl1pPr>
          </a:lstStyle>
          <a:p>
            <a:r>
              <a:rPr lang="es-ES"/>
              <a:t>Haga clic para modificar el estilo de título del patrón</a:t>
            </a:r>
            <a:endParaRPr lang="es-ES" dirty="0"/>
          </a:p>
        </p:txBody>
      </p:sp>
      <p:sp>
        <p:nvSpPr>
          <p:cNvPr id="3" name="Marcador de texto 2"/>
          <p:cNvSpPr>
            <a:spLocks noGrp="1"/>
          </p:cNvSpPr>
          <p:nvPr>
            <p:ph type="body" idx="1"/>
          </p:nvPr>
        </p:nvSpPr>
        <p:spPr>
          <a:xfrm>
            <a:off x="836612" y="1273970"/>
            <a:ext cx="5157787" cy="823912"/>
          </a:xfrm>
        </p:spPr>
        <p:txBody>
          <a:bodyPr anchor="b"/>
          <a:lstStyle>
            <a:lvl1pPr marL="0" indent="0">
              <a:buNone/>
              <a:defRPr sz="2400" b="1">
                <a:latin typeface="Avenir Next"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p:cNvSpPr>
            <a:spLocks noGrp="1"/>
          </p:cNvSpPr>
          <p:nvPr>
            <p:ph sz="half" idx="2"/>
          </p:nvPr>
        </p:nvSpPr>
        <p:spPr>
          <a:xfrm>
            <a:off x="836611" y="2185989"/>
            <a:ext cx="5157787" cy="3503611"/>
          </a:xfrm>
        </p:spPr>
        <p:txBody>
          <a:bodyPr/>
          <a:lstStyle>
            <a:lvl1pPr>
              <a:defRPr>
                <a:latin typeface="Avenir Next" panose="020B0503020202020204" pitchFamily="34" charset="0"/>
              </a:defRPr>
            </a:lvl1pPr>
            <a:lvl2pPr>
              <a:defRPr>
                <a:latin typeface="Avenir Next" panose="020B0503020202020204" pitchFamily="34" charset="0"/>
              </a:defRPr>
            </a:lvl2pPr>
            <a:lvl3pPr>
              <a:defRPr>
                <a:latin typeface="Avenir Next" panose="020B0503020202020204" pitchFamily="34" charset="0"/>
              </a:defRPr>
            </a:lvl3pPr>
            <a:lvl4pPr>
              <a:defRPr>
                <a:latin typeface="Avenir Next" panose="020B0503020202020204" pitchFamily="34" charset="0"/>
              </a:defRPr>
            </a:lvl4pPr>
            <a:lvl5pPr>
              <a:defRPr>
                <a:latin typeface="Avenir Next" panose="020B0503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5" name="Marcador de texto 4"/>
          <p:cNvSpPr>
            <a:spLocks noGrp="1"/>
          </p:cNvSpPr>
          <p:nvPr>
            <p:ph type="body" sz="quarter" idx="3"/>
          </p:nvPr>
        </p:nvSpPr>
        <p:spPr>
          <a:xfrm>
            <a:off x="6096000" y="1273970"/>
            <a:ext cx="5183188" cy="823912"/>
          </a:xfrm>
        </p:spPr>
        <p:txBody>
          <a:bodyPr anchor="b"/>
          <a:lstStyle>
            <a:lvl1pPr marL="0" indent="0">
              <a:buNone/>
              <a:defRPr sz="2400" b="1">
                <a:latin typeface="Avenir Next"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p:cNvSpPr>
            <a:spLocks noGrp="1"/>
          </p:cNvSpPr>
          <p:nvPr>
            <p:ph sz="quarter" idx="4"/>
          </p:nvPr>
        </p:nvSpPr>
        <p:spPr>
          <a:xfrm>
            <a:off x="6096000" y="2182814"/>
            <a:ext cx="5183188" cy="35036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9" name="Marcador de número de diapositiva 8"/>
          <p:cNvSpPr>
            <a:spLocks noGrp="1"/>
          </p:cNvSpPr>
          <p:nvPr>
            <p:ph type="sldNum" sz="quarter" idx="12"/>
          </p:nvPr>
        </p:nvSpPr>
        <p:spPr/>
        <p:txBody>
          <a:bodyPr/>
          <a:lstStyle/>
          <a:p>
            <a:fld id="{CC9C793B-3AF4-4EDD-819D-524AF408ACCD}" type="slidenum">
              <a:rPr lang="es-ES" smtClean="0"/>
              <a:t>‹Nº›</a:t>
            </a:fld>
            <a:endParaRPr lang="es-ES"/>
          </a:p>
        </p:txBody>
      </p:sp>
    </p:spTree>
    <p:extLst>
      <p:ext uri="{BB962C8B-B14F-4D97-AF65-F5344CB8AC3E}">
        <p14:creationId xmlns:p14="http://schemas.microsoft.com/office/powerpoint/2010/main" val="2023666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atin typeface="Avenir Next" panose="020B0503020202020204" pitchFamily="34" charset="0"/>
              </a:defRPr>
            </a:lvl1pPr>
          </a:lstStyle>
          <a:p>
            <a:r>
              <a:rPr lang="es-ES"/>
              <a:t>Haga clic para modificar el estilo de título del patrón</a:t>
            </a:r>
            <a:endParaRPr lang="es-ES" dirty="0"/>
          </a:p>
        </p:txBody>
      </p:sp>
      <p:sp>
        <p:nvSpPr>
          <p:cNvPr id="5" name="Marcador de número de diapositiva 4"/>
          <p:cNvSpPr>
            <a:spLocks noGrp="1"/>
          </p:cNvSpPr>
          <p:nvPr>
            <p:ph type="sldNum" sz="quarter" idx="12"/>
          </p:nvPr>
        </p:nvSpPr>
        <p:spPr/>
        <p:txBody>
          <a:bodyPr/>
          <a:lstStyle/>
          <a:p>
            <a:fld id="{CC9C793B-3AF4-4EDD-819D-524AF408ACCD}" type="slidenum">
              <a:rPr lang="es-ES" smtClean="0"/>
              <a:t>‹Nº›</a:t>
            </a:fld>
            <a:endParaRPr lang="es-ES"/>
          </a:p>
        </p:txBody>
      </p:sp>
    </p:spTree>
    <p:extLst>
      <p:ext uri="{BB962C8B-B14F-4D97-AF65-F5344CB8AC3E}">
        <p14:creationId xmlns:p14="http://schemas.microsoft.com/office/powerpoint/2010/main" val="2446147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CC9C793B-3AF4-4EDD-819D-524AF408ACCD}" type="slidenum">
              <a:rPr lang="es-ES" smtClean="0"/>
              <a:t>‹Nº›</a:t>
            </a:fld>
            <a:endParaRPr lang="es-ES"/>
          </a:p>
        </p:txBody>
      </p:sp>
    </p:spTree>
    <p:extLst>
      <p:ext uri="{BB962C8B-B14F-4D97-AF65-F5344CB8AC3E}">
        <p14:creationId xmlns:p14="http://schemas.microsoft.com/office/powerpoint/2010/main" val="991565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570FB497-8769-4668-8D78-45BB4DF6BAB2}"/>
              </a:ext>
            </a:extLst>
          </p:cNvPr>
          <p:cNvSpPr>
            <a:spLocks noGrp="1"/>
          </p:cNvSpPr>
          <p:nvPr>
            <p:ph type="sldNum" sz="quarter" idx="10"/>
          </p:nvPr>
        </p:nvSpPr>
        <p:spPr/>
        <p:txBody>
          <a:bodyPr/>
          <a:lstStyle/>
          <a:p>
            <a:fld id="{CC9C793B-3AF4-4EDD-819D-524AF408ACCD}" type="slidenum">
              <a:rPr lang="es-ES" smtClean="0"/>
              <a:t>‹Nº›</a:t>
            </a:fld>
            <a:endParaRPr lang="es-ES"/>
          </a:p>
        </p:txBody>
      </p:sp>
    </p:spTree>
    <p:extLst>
      <p:ext uri="{BB962C8B-B14F-4D97-AF65-F5344CB8AC3E}">
        <p14:creationId xmlns:p14="http://schemas.microsoft.com/office/powerpoint/2010/main" val="1492605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atin typeface="Avenir Next" panose="020B0503020202020204" pitchFamily="34" charset="0"/>
              </a:defRPr>
            </a:lvl1pPr>
          </a:lstStyle>
          <a:p>
            <a:r>
              <a:rPr lang="es-ES"/>
              <a:t>Haga clic para modificar el estilo de título del patrón</a:t>
            </a:r>
            <a:endParaRPr lang="es-ES" dirty="0"/>
          </a:p>
        </p:txBody>
      </p:sp>
      <p:sp>
        <p:nvSpPr>
          <p:cNvPr id="3" name="Marcador de contenido 2"/>
          <p:cNvSpPr>
            <a:spLocks noGrp="1"/>
          </p:cNvSpPr>
          <p:nvPr>
            <p:ph idx="1"/>
          </p:nvPr>
        </p:nvSpPr>
        <p:spPr>
          <a:xfrm>
            <a:off x="5183188" y="987425"/>
            <a:ext cx="6172200" cy="4638675"/>
          </a:xfrm>
        </p:spPr>
        <p:txBody>
          <a:bodyPr/>
          <a:lstStyle>
            <a:lvl1pPr>
              <a:defRPr sz="3200">
                <a:latin typeface="Avenir Next" panose="020B0503020202020204" pitchFamily="34" charset="0"/>
              </a:defRPr>
            </a:lvl1pPr>
            <a:lvl2pPr>
              <a:defRPr sz="2800">
                <a:latin typeface="Avenir Next" panose="020B0503020202020204" pitchFamily="34" charset="0"/>
              </a:defRPr>
            </a:lvl2pPr>
            <a:lvl3pPr>
              <a:defRPr sz="2400">
                <a:latin typeface="Avenir Next" panose="020B0503020202020204" pitchFamily="34" charset="0"/>
              </a:defRPr>
            </a:lvl3pPr>
            <a:lvl4pPr>
              <a:defRPr sz="2000">
                <a:latin typeface="Avenir Next" panose="020B0503020202020204" pitchFamily="34" charset="0"/>
              </a:defRPr>
            </a:lvl4pPr>
            <a:lvl5pPr>
              <a:defRPr sz="2000">
                <a:latin typeface="Avenir Next" panose="020B0503020202020204" pitchFamily="34" charset="0"/>
              </a:defRPr>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4" name="Marcador de texto 3"/>
          <p:cNvSpPr>
            <a:spLocks noGrp="1"/>
          </p:cNvSpPr>
          <p:nvPr>
            <p:ph type="body" sz="half" idx="2"/>
          </p:nvPr>
        </p:nvSpPr>
        <p:spPr>
          <a:xfrm>
            <a:off x="839788" y="2057400"/>
            <a:ext cx="3932237" cy="3568700"/>
          </a:xfrm>
        </p:spPr>
        <p:txBody>
          <a:bodyPr/>
          <a:lstStyle>
            <a:lvl1pPr marL="0" indent="0">
              <a:buNone/>
              <a:defRPr sz="1600">
                <a:latin typeface="Avenir Next"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7" name="Marcador de número de diapositiva 6"/>
          <p:cNvSpPr>
            <a:spLocks noGrp="1"/>
          </p:cNvSpPr>
          <p:nvPr>
            <p:ph type="sldNum" sz="quarter" idx="12"/>
          </p:nvPr>
        </p:nvSpPr>
        <p:spPr/>
        <p:txBody>
          <a:bodyPr/>
          <a:lstStyle/>
          <a:p>
            <a:fld id="{CC9C793B-3AF4-4EDD-819D-524AF408ACCD}" type="slidenum">
              <a:rPr lang="es-ES" smtClean="0"/>
              <a:t>‹Nº›</a:t>
            </a:fld>
            <a:endParaRPr lang="es-ES"/>
          </a:p>
        </p:txBody>
      </p:sp>
    </p:spTree>
    <p:extLst>
      <p:ext uri="{BB962C8B-B14F-4D97-AF65-F5344CB8AC3E}">
        <p14:creationId xmlns:p14="http://schemas.microsoft.com/office/powerpoint/2010/main" val="1721699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alphaModFix amt="9000"/>
            <a:lum/>
            <a:extLst/>
          </a:blip>
          <a:srcRect/>
          <a:stretch>
            <a:fillRect l="-1000" r="-1000"/>
          </a:stretch>
        </a:blipFill>
        <a:effectLst/>
      </p:bgPr>
    </p:bg>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259AE212-4440-4B98-B8B0-198A09E4716D}"/>
              </a:ext>
            </a:extLst>
          </p:cNvPr>
          <p:cNvSpPr/>
          <p:nvPr/>
        </p:nvSpPr>
        <p:spPr>
          <a:xfrm>
            <a:off x="0" y="5766318"/>
            <a:ext cx="12192000" cy="1091682"/>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 dirty="0"/>
          </a:p>
        </p:txBody>
      </p:sp>
      <p:sp>
        <p:nvSpPr>
          <p:cNvPr id="2" name="Marcador de título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p>
            <a:r>
              <a:rPr lang="es-ES" dirty="0"/>
              <a:t>Haga clic para modificar el estilo de título del patrón</a:t>
            </a:r>
          </a:p>
        </p:txBody>
      </p:sp>
      <p:sp>
        <p:nvSpPr>
          <p:cNvPr id="3" name="Marcador de texto 2"/>
          <p:cNvSpPr>
            <a:spLocks noGrp="1"/>
          </p:cNvSpPr>
          <p:nvPr>
            <p:ph type="body" idx="1"/>
          </p:nvPr>
        </p:nvSpPr>
        <p:spPr>
          <a:xfrm>
            <a:off x="838200" y="1825625"/>
            <a:ext cx="10515600" cy="3804168"/>
          </a:xfrm>
          <a:prstGeom prst="rect">
            <a:avLst/>
          </a:prstGeom>
          <a:noFill/>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6" name="Marcador de número de diapositiva 5"/>
          <p:cNvSpPr>
            <a:spLocks noGrp="1"/>
          </p:cNvSpPr>
          <p:nvPr>
            <p:ph type="sldNum" sz="quarter" idx="4"/>
          </p:nvPr>
        </p:nvSpPr>
        <p:spPr>
          <a:xfrm>
            <a:off x="9344024" y="6127750"/>
            <a:ext cx="1808227" cy="365125"/>
          </a:xfrm>
          <a:prstGeom prst="rect">
            <a:avLst/>
          </a:prstGeom>
        </p:spPr>
        <p:txBody>
          <a:bodyPr vert="horz" lIns="91440" tIns="45720" rIns="91440" bIns="45720" rtlCol="0" anchor="ctr"/>
          <a:lstStyle>
            <a:lvl1pPr algn="r">
              <a:defRPr sz="1600">
                <a:solidFill>
                  <a:schemeClr val="bg1"/>
                </a:solidFill>
                <a:latin typeface="Avenir Next" panose="020B0503020202020204" pitchFamily="34" charset="0"/>
              </a:defRPr>
            </a:lvl1pPr>
          </a:lstStyle>
          <a:p>
            <a:fld id="{CC9C793B-3AF4-4EDD-819D-524AF408ACCD}" type="slidenum">
              <a:rPr lang="es-ES" smtClean="0"/>
              <a:t>‹Nº›</a:t>
            </a:fld>
            <a:endParaRPr lang="es-ES"/>
          </a:p>
        </p:txBody>
      </p:sp>
      <p:pic>
        <p:nvPicPr>
          <p:cNvPr id="8" name="Imagen 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3246" y="6176963"/>
            <a:ext cx="655508" cy="681037"/>
          </a:xfrm>
          <a:prstGeom prst="rect">
            <a:avLst/>
          </a:prstGeom>
        </p:spPr>
      </p:pic>
      <p:sp>
        <p:nvSpPr>
          <p:cNvPr id="11" name="Pergamino: horizontal 10">
            <a:extLst>
              <a:ext uri="{FF2B5EF4-FFF2-40B4-BE49-F238E27FC236}">
                <a16:creationId xmlns:a16="http://schemas.microsoft.com/office/drawing/2014/main" id="{E460142D-4D90-4030-A82B-17595E81F439}"/>
              </a:ext>
            </a:extLst>
          </p:cNvPr>
          <p:cNvSpPr/>
          <p:nvPr/>
        </p:nvSpPr>
        <p:spPr>
          <a:xfrm>
            <a:off x="3350815" y="6054319"/>
            <a:ext cx="5490369" cy="515679"/>
          </a:xfrm>
          <a:prstGeom prst="horizontalScroll">
            <a:avLst/>
          </a:prstGeom>
          <a:solidFill>
            <a:schemeClr val="tx2">
              <a:lumMod val="60000"/>
              <a:lumOff val="40000"/>
            </a:schemeClr>
          </a:solidFill>
          <a:ln>
            <a:solidFill>
              <a:schemeClr val="accent2"/>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s-ES" sz="1500" dirty="0" smtClean="0">
                <a:solidFill>
                  <a:srgbClr val="FFC000"/>
                </a:solidFill>
              </a:rPr>
              <a:t>CSCE </a:t>
            </a:r>
            <a:r>
              <a:rPr lang="es-ES" sz="1500" dirty="0">
                <a:solidFill>
                  <a:schemeClr val="bg1"/>
                </a:solidFill>
              </a:rPr>
              <a:t>- </a:t>
            </a:r>
            <a:r>
              <a:rPr lang="es-ES" sz="1500" dirty="0">
                <a:solidFill>
                  <a:srgbClr val="FFC000"/>
                </a:solidFill>
              </a:rPr>
              <a:t>C</a:t>
            </a:r>
            <a:r>
              <a:rPr lang="es-ES" sz="1500" dirty="0"/>
              <a:t>urso de </a:t>
            </a:r>
            <a:r>
              <a:rPr lang="es-ES" sz="1500" dirty="0">
                <a:solidFill>
                  <a:srgbClr val="FFC000"/>
                </a:solidFill>
              </a:rPr>
              <a:t>S</a:t>
            </a:r>
            <a:r>
              <a:rPr lang="es-ES" sz="1500" dirty="0"/>
              <a:t>eguridad </a:t>
            </a:r>
            <a:r>
              <a:rPr lang="es-ES" sz="1500" dirty="0" smtClean="0">
                <a:solidFill>
                  <a:srgbClr val="FFC000"/>
                </a:solidFill>
              </a:rPr>
              <a:t>C</a:t>
            </a:r>
            <a:r>
              <a:rPr lang="es-ES" sz="1500" dirty="0" smtClean="0"/>
              <a:t>reación </a:t>
            </a:r>
            <a:r>
              <a:rPr lang="es-ES" sz="1500" dirty="0" err="1" smtClean="0">
                <a:solidFill>
                  <a:srgbClr val="FFC000"/>
                </a:solidFill>
              </a:rPr>
              <a:t>E</a:t>
            </a:r>
            <a:r>
              <a:rPr lang="es-ES" sz="1500" dirty="0" err="1" smtClean="0"/>
              <a:t>xploits</a:t>
            </a:r>
            <a:endParaRPr lang="es-ES" sz="1500" dirty="0"/>
          </a:p>
        </p:txBody>
      </p:sp>
      <p:sp>
        <p:nvSpPr>
          <p:cNvPr id="13" name="Diagrama de flujo: datos almacenados 12">
            <a:extLst>
              <a:ext uri="{FF2B5EF4-FFF2-40B4-BE49-F238E27FC236}">
                <a16:creationId xmlns:a16="http://schemas.microsoft.com/office/drawing/2014/main" id="{F10255C5-BD8C-4495-866A-CC250ED5F13E}"/>
              </a:ext>
            </a:extLst>
          </p:cNvPr>
          <p:cNvSpPr/>
          <p:nvPr/>
        </p:nvSpPr>
        <p:spPr>
          <a:xfrm>
            <a:off x="0" y="5767369"/>
            <a:ext cx="1039748" cy="109063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713 w 9046"/>
              <a:gd name="connsiteY0" fmla="*/ 0 h 10000"/>
              <a:gd name="connsiteX1" fmla="*/ 9046 w 9046"/>
              <a:gd name="connsiteY1" fmla="*/ 0 h 10000"/>
              <a:gd name="connsiteX2" fmla="*/ 7379 w 9046"/>
              <a:gd name="connsiteY2" fmla="*/ 5000 h 10000"/>
              <a:gd name="connsiteX3" fmla="*/ 9046 w 9046"/>
              <a:gd name="connsiteY3" fmla="*/ 10000 h 10000"/>
              <a:gd name="connsiteX4" fmla="*/ 713 w 9046"/>
              <a:gd name="connsiteY4" fmla="*/ 10000 h 10000"/>
              <a:gd name="connsiteX5" fmla="*/ 28 w 9046"/>
              <a:gd name="connsiteY5" fmla="*/ 5000 h 10000"/>
              <a:gd name="connsiteX6" fmla="*/ 713 w 9046"/>
              <a:gd name="connsiteY6" fmla="*/ 0 h 10000"/>
              <a:gd name="connsiteX0" fmla="*/ 787 w 9999"/>
              <a:gd name="connsiteY0" fmla="*/ 0 h 10000"/>
              <a:gd name="connsiteX1" fmla="*/ 9999 w 9999"/>
              <a:gd name="connsiteY1" fmla="*/ 0 h 10000"/>
              <a:gd name="connsiteX2" fmla="*/ 8156 w 9999"/>
              <a:gd name="connsiteY2" fmla="*/ 5000 h 10000"/>
              <a:gd name="connsiteX3" fmla="*/ 9999 w 9999"/>
              <a:gd name="connsiteY3" fmla="*/ 10000 h 10000"/>
              <a:gd name="connsiteX4" fmla="*/ 787 w 9999"/>
              <a:gd name="connsiteY4" fmla="*/ 10000 h 10000"/>
              <a:gd name="connsiteX5" fmla="*/ 30 w 9999"/>
              <a:gd name="connsiteY5" fmla="*/ 5000 h 10000"/>
              <a:gd name="connsiteX6" fmla="*/ 787 w 9999"/>
              <a:gd name="connsiteY6" fmla="*/ 0 h 10000"/>
              <a:gd name="connsiteX0" fmla="*/ 757 w 9970"/>
              <a:gd name="connsiteY0" fmla="*/ 0 h 10000"/>
              <a:gd name="connsiteX1" fmla="*/ 9970 w 9970"/>
              <a:gd name="connsiteY1" fmla="*/ 0 h 10000"/>
              <a:gd name="connsiteX2" fmla="*/ 8127 w 9970"/>
              <a:gd name="connsiteY2" fmla="*/ 5000 h 10000"/>
              <a:gd name="connsiteX3" fmla="*/ 9970 w 9970"/>
              <a:gd name="connsiteY3" fmla="*/ 10000 h 10000"/>
              <a:gd name="connsiteX4" fmla="*/ 757 w 9970"/>
              <a:gd name="connsiteY4" fmla="*/ 10000 h 10000"/>
              <a:gd name="connsiteX5" fmla="*/ 0 w 9970"/>
              <a:gd name="connsiteY5" fmla="*/ 5000 h 10000"/>
              <a:gd name="connsiteX6" fmla="*/ 757 w 9970"/>
              <a:gd name="connsiteY6" fmla="*/ 0 h 10000"/>
              <a:gd name="connsiteX0" fmla="*/ 173 w 9414"/>
              <a:gd name="connsiteY0" fmla="*/ 0 h 10000"/>
              <a:gd name="connsiteX1" fmla="*/ 9414 w 9414"/>
              <a:gd name="connsiteY1" fmla="*/ 0 h 10000"/>
              <a:gd name="connsiteX2" fmla="*/ 7565 w 9414"/>
              <a:gd name="connsiteY2" fmla="*/ 5000 h 10000"/>
              <a:gd name="connsiteX3" fmla="*/ 9414 w 9414"/>
              <a:gd name="connsiteY3" fmla="*/ 10000 h 10000"/>
              <a:gd name="connsiteX4" fmla="*/ 173 w 9414"/>
              <a:gd name="connsiteY4" fmla="*/ 10000 h 10000"/>
              <a:gd name="connsiteX5" fmla="*/ 0 w 9414"/>
              <a:gd name="connsiteY5" fmla="*/ 4825 h 10000"/>
              <a:gd name="connsiteX6" fmla="*/ 173 w 9414"/>
              <a:gd name="connsiteY6" fmla="*/ 0 h 10000"/>
              <a:gd name="connsiteX0" fmla="*/ 362 w 10178"/>
              <a:gd name="connsiteY0" fmla="*/ 0 h 10000"/>
              <a:gd name="connsiteX1" fmla="*/ 10178 w 10178"/>
              <a:gd name="connsiteY1" fmla="*/ 0 h 10000"/>
              <a:gd name="connsiteX2" fmla="*/ 8214 w 10178"/>
              <a:gd name="connsiteY2" fmla="*/ 5000 h 10000"/>
              <a:gd name="connsiteX3" fmla="*/ 10178 w 10178"/>
              <a:gd name="connsiteY3" fmla="*/ 10000 h 10000"/>
              <a:gd name="connsiteX4" fmla="*/ 362 w 10178"/>
              <a:gd name="connsiteY4" fmla="*/ 10000 h 10000"/>
              <a:gd name="connsiteX5" fmla="*/ 0 w 10178"/>
              <a:gd name="connsiteY5" fmla="*/ 4912 h 10000"/>
              <a:gd name="connsiteX6" fmla="*/ 362 w 10178"/>
              <a:gd name="connsiteY6" fmla="*/ 0 h 10000"/>
              <a:gd name="connsiteX0" fmla="*/ 938 w 10754"/>
              <a:gd name="connsiteY0" fmla="*/ 0 h 10000"/>
              <a:gd name="connsiteX1" fmla="*/ 10754 w 10754"/>
              <a:gd name="connsiteY1" fmla="*/ 0 h 10000"/>
              <a:gd name="connsiteX2" fmla="*/ 8790 w 10754"/>
              <a:gd name="connsiteY2" fmla="*/ 5000 h 10000"/>
              <a:gd name="connsiteX3" fmla="*/ 10754 w 10754"/>
              <a:gd name="connsiteY3" fmla="*/ 10000 h 10000"/>
              <a:gd name="connsiteX4" fmla="*/ 938 w 10754"/>
              <a:gd name="connsiteY4" fmla="*/ 10000 h 10000"/>
              <a:gd name="connsiteX5" fmla="*/ 576 w 10754"/>
              <a:gd name="connsiteY5" fmla="*/ 4912 h 10000"/>
              <a:gd name="connsiteX6" fmla="*/ 938 w 10754"/>
              <a:gd name="connsiteY6" fmla="*/ 0 h 10000"/>
              <a:gd name="connsiteX0" fmla="*/ 362 w 10178"/>
              <a:gd name="connsiteY0" fmla="*/ 0 h 10000"/>
              <a:gd name="connsiteX1" fmla="*/ 10178 w 10178"/>
              <a:gd name="connsiteY1" fmla="*/ 0 h 10000"/>
              <a:gd name="connsiteX2" fmla="*/ 8214 w 10178"/>
              <a:gd name="connsiteY2" fmla="*/ 5000 h 10000"/>
              <a:gd name="connsiteX3" fmla="*/ 10178 w 10178"/>
              <a:gd name="connsiteY3" fmla="*/ 10000 h 10000"/>
              <a:gd name="connsiteX4" fmla="*/ 362 w 10178"/>
              <a:gd name="connsiteY4" fmla="*/ 10000 h 10000"/>
              <a:gd name="connsiteX5" fmla="*/ 0 w 10178"/>
              <a:gd name="connsiteY5" fmla="*/ 4912 h 10000"/>
              <a:gd name="connsiteX6" fmla="*/ 362 w 10178"/>
              <a:gd name="connsiteY6" fmla="*/ 0 h 10000"/>
              <a:gd name="connsiteX0" fmla="*/ 362 w 10178"/>
              <a:gd name="connsiteY0" fmla="*/ 0 h 10000"/>
              <a:gd name="connsiteX1" fmla="*/ 10178 w 10178"/>
              <a:gd name="connsiteY1" fmla="*/ 0 h 10000"/>
              <a:gd name="connsiteX2" fmla="*/ 8214 w 10178"/>
              <a:gd name="connsiteY2" fmla="*/ 5000 h 10000"/>
              <a:gd name="connsiteX3" fmla="*/ 10178 w 10178"/>
              <a:gd name="connsiteY3" fmla="*/ 10000 h 10000"/>
              <a:gd name="connsiteX4" fmla="*/ 362 w 10178"/>
              <a:gd name="connsiteY4" fmla="*/ 10000 h 10000"/>
              <a:gd name="connsiteX5" fmla="*/ 0 w 10178"/>
              <a:gd name="connsiteY5" fmla="*/ 4912 h 10000"/>
              <a:gd name="connsiteX6" fmla="*/ 362 w 10178"/>
              <a:gd name="connsiteY6" fmla="*/ 0 h 10000"/>
              <a:gd name="connsiteX0" fmla="*/ 140 w 9956"/>
              <a:gd name="connsiteY0" fmla="*/ 0 h 10000"/>
              <a:gd name="connsiteX1" fmla="*/ 9956 w 9956"/>
              <a:gd name="connsiteY1" fmla="*/ 0 h 10000"/>
              <a:gd name="connsiteX2" fmla="*/ 7992 w 9956"/>
              <a:gd name="connsiteY2" fmla="*/ 5000 h 10000"/>
              <a:gd name="connsiteX3" fmla="*/ 9956 w 9956"/>
              <a:gd name="connsiteY3" fmla="*/ 10000 h 10000"/>
              <a:gd name="connsiteX4" fmla="*/ 140 w 9956"/>
              <a:gd name="connsiteY4" fmla="*/ 10000 h 10000"/>
              <a:gd name="connsiteX5" fmla="*/ 0 w 9956"/>
              <a:gd name="connsiteY5" fmla="*/ 4934 h 10000"/>
              <a:gd name="connsiteX6" fmla="*/ 140 w 9956"/>
              <a:gd name="connsiteY6" fmla="*/ 0 h 10000"/>
              <a:gd name="connsiteX0" fmla="*/ 151 w 10010"/>
              <a:gd name="connsiteY0" fmla="*/ 0 h 10000"/>
              <a:gd name="connsiteX1" fmla="*/ 10010 w 10010"/>
              <a:gd name="connsiteY1" fmla="*/ 0 h 10000"/>
              <a:gd name="connsiteX2" fmla="*/ 8037 w 10010"/>
              <a:gd name="connsiteY2" fmla="*/ 5000 h 10000"/>
              <a:gd name="connsiteX3" fmla="*/ 10010 w 10010"/>
              <a:gd name="connsiteY3" fmla="*/ 10000 h 10000"/>
              <a:gd name="connsiteX4" fmla="*/ 151 w 10010"/>
              <a:gd name="connsiteY4" fmla="*/ 10000 h 10000"/>
              <a:gd name="connsiteX5" fmla="*/ 10 w 10010"/>
              <a:gd name="connsiteY5" fmla="*/ 4934 h 10000"/>
              <a:gd name="connsiteX6" fmla="*/ 151 w 10010"/>
              <a:gd name="connsiteY6" fmla="*/ 0 h 10000"/>
              <a:gd name="connsiteX0" fmla="*/ 151 w 10010"/>
              <a:gd name="connsiteY0" fmla="*/ 0 h 10000"/>
              <a:gd name="connsiteX1" fmla="*/ 10010 w 10010"/>
              <a:gd name="connsiteY1" fmla="*/ 0 h 10000"/>
              <a:gd name="connsiteX2" fmla="*/ 8037 w 10010"/>
              <a:gd name="connsiteY2" fmla="*/ 5000 h 10000"/>
              <a:gd name="connsiteX3" fmla="*/ 10010 w 10010"/>
              <a:gd name="connsiteY3" fmla="*/ 10000 h 10000"/>
              <a:gd name="connsiteX4" fmla="*/ 151 w 10010"/>
              <a:gd name="connsiteY4" fmla="*/ 10000 h 10000"/>
              <a:gd name="connsiteX5" fmla="*/ 10 w 10010"/>
              <a:gd name="connsiteY5" fmla="*/ 4934 h 10000"/>
              <a:gd name="connsiteX6" fmla="*/ 151 w 10010"/>
              <a:gd name="connsiteY6" fmla="*/ 0 h 10000"/>
              <a:gd name="connsiteX0" fmla="*/ 141 w 10000"/>
              <a:gd name="connsiteY0" fmla="*/ 0 h 10000"/>
              <a:gd name="connsiteX1" fmla="*/ 10000 w 10000"/>
              <a:gd name="connsiteY1" fmla="*/ 0 h 10000"/>
              <a:gd name="connsiteX2" fmla="*/ 8027 w 10000"/>
              <a:gd name="connsiteY2" fmla="*/ 5000 h 10000"/>
              <a:gd name="connsiteX3" fmla="*/ 10000 w 10000"/>
              <a:gd name="connsiteY3" fmla="*/ 10000 h 10000"/>
              <a:gd name="connsiteX4" fmla="*/ 141 w 10000"/>
              <a:gd name="connsiteY4" fmla="*/ 10000 h 10000"/>
              <a:gd name="connsiteX5" fmla="*/ 0 w 10000"/>
              <a:gd name="connsiteY5" fmla="*/ 4934 h 10000"/>
              <a:gd name="connsiteX6" fmla="*/ 141 w 10000"/>
              <a:gd name="connsiteY6" fmla="*/ 0 h 10000"/>
              <a:gd name="connsiteX0" fmla="*/ 96 w 9955"/>
              <a:gd name="connsiteY0" fmla="*/ 0 h 10000"/>
              <a:gd name="connsiteX1" fmla="*/ 9955 w 9955"/>
              <a:gd name="connsiteY1" fmla="*/ 0 h 10000"/>
              <a:gd name="connsiteX2" fmla="*/ 7982 w 9955"/>
              <a:gd name="connsiteY2" fmla="*/ 5000 h 10000"/>
              <a:gd name="connsiteX3" fmla="*/ 9955 w 9955"/>
              <a:gd name="connsiteY3" fmla="*/ 10000 h 10000"/>
              <a:gd name="connsiteX4" fmla="*/ 96 w 9955"/>
              <a:gd name="connsiteY4" fmla="*/ 10000 h 10000"/>
              <a:gd name="connsiteX5" fmla="*/ 0 w 9955"/>
              <a:gd name="connsiteY5" fmla="*/ 4934 h 10000"/>
              <a:gd name="connsiteX6" fmla="*/ 96 w 9955"/>
              <a:gd name="connsiteY6" fmla="*/ 0 h 10000"/>
              <a:gd name="connsiteX0" fmla="*/ 96 w 10000"/>
              <a:gd name="connsiteY0" fmla="*/ 0 h 10000"/>
              <a:gd name="connsiteX1" fmla="*/ 10000 w 10000"/>
              <a:gd name="connsiteY1" fmla="*/ 0 h 10000"/>
              <a:gd name="connsiteX2" fmla="*/ 8018 w 10000"/>
              <a:gd name="connsiteY2" fmla="*/ 5000 h 10000"/>
              <a:gd name="connsiteX3" fmla="*/ 10000 w 10000"/>
              <a:gd name="connsiteY3" fmla="*/ 10000 h 10000"/>
              <a:gd name="connsiteX4" fmla="*/ 96 w 10000"/>
              <a:gd name="connsiteY4" fmla="*/ 10000 h 10000"/>
              <a:gd name="connsiteX5" fmla="*/ 0 w 10000"/>
              <a:gd name="connsiteY5" fmla="*/ 4934 h 10000"/>
              <a:gd name="connsiteX6" fmla="*/ 96 w 10000"/>
              <a:gd name="connsiteY6" fmla="*/ 0 h 10000"/>
              <a:gd name="connsiteX0" fmla="*/ 96 w 10000"/>
              <a:gd name="connsiteY0" fmla="*/ 0 h 10000"/>
              <a:gd name="connsiteX1" fmla="*/ 10000 w 10000"/>
              <a:gd name="connsiteY1" fmla="*/ 0 h 10000"/>
              <a:gd name="connsiteX2" fmla="*/ 8018 w 10000"/>
              <a:gd name="connsiteY2" fmla="*/ 5000 h 10000"/>
              <a:gd name="connsiteX3" fmla="*/ 10000 w 10000"/>
              <a:gd name="connsiteY3" fmla="*/ 10000 h 10000"/>
              <a:gd name="connsiteX4" fmla="*/ 96 w 10000"/>
              <a:gd name="connsiteY4" fmla="*/ 10000 h 10000"/>
              <a:gd name="connsiteX5" fmla="*/ 0 w 10000"/>
              <a:gd name="connsiteY5" fmla="*/ 4934 h 10000"/>
              <a:gd name="connsiteX6" fmla="*/ 96 w 10000"/>
              <a:gd name="connsiteY6" fmla="*/ 0 h 10000"/>
              <a:gd name="connsiteX0" fmla="*/ 96 w 10000"/>
              <a:gd name="connsiteY0" fmla="*/ 0 h 10000"/>
              <a:gd name="connsiteX1" fmla="*/ 10000 w 10000"/>
              <a:gd name="connsiteY1" fmla="*/ 0 h 10000"/>
              <a:gd name="connsiteX2" fmla="*/ 8018 w 10000"/>
              <a:gd name="connsiteY2" fmla="*/ 5000 h 10000"/>
              <a:gd name="connsiteX3" fmla="*/ 10000 w 10000"/>
              <a:gd name="connsiteY3" fmla="*/ 10000 h 10000"/>
              <a:gd name="connsiteX4" fmla="*/ 96 w 10000"/>
              <a:gd name="connsiteY4" fmla="*/ 10000 h 10000"/>
              <a:gd name="connsiteX5" fmla="*/ 0 w 10000"/>
              <a:gd name="connsiteY5" fmla="*/ 4934 h 10000"/>
              <a:gd name="connsiteX6" fmla="*/ 96 w 10000"/>
              <a:gd name="connsiteY6" fmla="*/ 0 h 10000"/>
              <a:gd name="connsiteX0" fmla="*/ 96 w 10000"/>
              <a:gd name="connsiteY0" fmla="*/ 0 h 10000"/>
              <a:gd name="connsiteX1" fmla="*/ 10000 w 10000"/>
              <a:gd name="connsiteY1" fmla="*/ 0 h 10000"/>
              <a:gd name="connsiteX2" fmla="*/ 8018 w 10000"/>
              <a:gd name="connsiteY2" fmla="*/ 5000 h 10000"/>
              <a:gd name="connsiteX3" fmla="*/ 10000 w 10000"/>
              <a:gd name="connsiteY3" fmla="*/ 10000 h 10000"/>
              <a:gd name="connsiteX4" fmla="*/ 96 w 10000"/>
              <a:gd name="connsiteY4" fmla="*/ 10000 h 10000"/>
              <a:gd name="connsiteX5" fmla="*/ 0 w 10000"/>
              <a:gd name="connsiteY5" fmla="*/ 4934 h 10000"/>
              <a:gd name="connsiteX6" fmla="*/ 96 w 10000"/>
              <a:gd name="connsiteY6" fmla="*/ 0 h 10000"/>
              <a:gd name="connsiteX0" fmla="*/ 96 w 10000"/>
              <a:gd name="connsiteY0" fmla="*/ 0 h 10000"/>
              <a:gd name="connsiteX1" fmla="*/ 10000 w 10000"/>
              <a:gd name="connsiteY1" fmla="*/ 0 h 10000"/>
              <a:gd name="connsiteX2" fmla="*/ 8018 w 10000"/>
              <a:gd name="connsiteY2" fmla="*/ 5000 h 10000"/>
              <a:gd name="connsiteX3" fmla="*/ 10000 w 10000"/>
              <a:gd name="connsiteY3" fmla="*/ 10000 h 10000"/>
              <a:gd name="connsiteX4" fmla="*/ 96 w 10000"/>
              <a:gd name="connsiteY4" fmla="*/ 10000 h 10000"/>
              <a:gd name="connsiteX5" fmla="*/ 0 w 10000"/>
              <a:gd name="connsiteY5" fmla="*/ 4934 h 10000"/>
              <a:gd name="connsiteX6" fmla="*/ 96 w 10000"/>
              <a:gd name="connsiteY6" fmla="*/ 0 h 10000"/>
              <a:gd name="connsiteX0" fmla="*/ 51 w 9955"/>
              <a:gd name="connsiteY0" fmla="*/ 0 h 10000"/>
              <a:gd name="connsiteX1" fmla="*/ 9955 w 9955"/>
              <a:gd name="connsiteY1" fmla="*/ 0 h 10000"/>
              <a:gd name="connsiteX2" fmla="*/ 7973 w 9955"/>
              <a:gd name="connsiteY2" fmla="*/ 5000 h 10000"/>
              <a:gd name="connsiteX3" fmla="*/ 9955 w 9955"/>
              <a:gd name="connsiteY3" fmla="*/ 10000 h 10000"/>
              <a:gd name="connsiteX4" fmla="*/ 51 w 9955"/>
              <a:gd name="connsiteY4" fmla="*/ 10000 h 10000"/>
              <a:gd name="connsiteX5" fmla="*/ 0 w 9955"/>
              <a:gd name="connsiteY5" fmla="*/ 4934 h 10000"/>
              <a:gd name="connsiteX6" fmla="*/ 51 w 9955"/>
              <a:gd name="connsiteY6" fmla="*/ 0 h 10000"/>
              <a:gd name="connsiteX0" fmla="*/ 10 w 9959"/>
              <a:gd name="connsiteY0" fmla="*/ 0 h 10000"/>
              <a:gd name="connsiteX1" fmla="*/ 9959 w 9959"/>
              <a:gd name="connsiteY1" fmla="*/ 0 h 10000"/>
              <a:gd name="connsiteX2" fmla="*/ 7968 w 9959"/>
              <a:gd name="connsiteY2" fmla="*/ 5000 h 10000"/>
              <a:gd name="connsiteX3" fmla="*/ 9959 w 9959"/>
              <a:gd name="connsiteY3" fmla="*/ 10000 h 10000"/>
              <a:gd name="connsiteX4" fmla="*/ 10 w 9959"/>
              <a:gd name="connsiteY4" fmla="*/ 10000 h 10000"/>
              <a:gd name="connsiteX5" fmla="*/ 5 w 9959"/>
              <a:gd name="connsiteY5" fmla="*/ 4934 h 10000"/>
              <a:gd name="connsiteX6" fmla="*/ 10 w 9959"/>
              <a:gd name="connsiteY6" fmla="*/ 0 h 10000"/>
              <a:gd name="connsiteX0" fmla="*/ 10 w 10000"/>
              <a:gd name="connsiteY0" fmla="*/ 0 h 10000"/>
              <a:gd name="connsiteX1" fmla="*/ 10000 w 10000"/>
              <a:gd name="connsiteY1" fmla="*/ 0 h 10000"/>
              <a:gd name="connsiteX2" fmla="*/ 8001 w 10000"/>
              <a:gd name="connsiteY2" fmla="*/ 5000 h 10000"/>
              <a:gd name="connsiteX3" fmla="*/ 10000 w 10000"/>
              <a:gd name="connsiteY3" fmla="*/ 10000 h 10000"/>
              <a:gd name="connsiteX4" fmla="*/ 10 w 10000"/>
              <a:gd name="connsiteY4" fmla="*/ 10000 h 10000"/>
              <a:gd name="connsiteX5" fmla="*/ 5 w 10000"/>
              <a:gd name="connsiteY5" fmla="*/ 4934 h 10000"/>
              <a:gd name="connsiteX6" fmla="*/ 10 w 10000"/>
              <a:gd name="connsiteY6" fmla="*/ 0 h 10000"/>
              <a:gd name="connsiteX0" fmla="*/ 5 w 9995"/>
              <a:gd name="connsiteY0" fmla="*/ 0 h 10000"/>
              <a:gd name="connsiteX1" fmla="*/ 9995 w 9995"/>
              <a:gd name="connsiteY1" fmla="*/ 0 h 10000"/>
              <a:gd name="connsiteX2" fmla="*/ 7996 w 9995"/>
              <a:gd name="connsiteY2" fmla="*/ 5000 h 10000"/>
              <a:gd name="connsiteX3" fmla="*/ 9995 w 9995"/>
              <a:gd name="connsiteY3" fmla="*/ 10000 h 10000"/>
              <a:gd name="connsiteX4" fmla="*/ 5 w 9995"/>
              <a:gd name="connsiteY4" fmla="*/ 10000 h 10000"/>
              <a:gd name="connsiteX5" fmla="*/ 0 w 9995"/>
              <a:gd name="connsiteY5" fmla="*/ 4934 h 10000"/>
              <a:gd name="connsiteX6" fmla="*/ 5 w 9995"/>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5" h="10000">
                <a:moveTo>
                  <a:pt x="5" y="0"/>
                </a:moveTo>
                <a:lnTo>
                  <a:pt x="9995" y="0"/>
                </a:lnTo>
                <a:cubicBezTo>
                  <a:pt x="8890" y="0"/>
                  <a:pt x="7996" y="2239"/>
                  <a:pt x="7996" y="5000"/>
                </a:cubicBezTo>
                <a:cubicBezTo>
                  <a:pt x="7996" y="7761"/>
                  <a:pt x="8890" y="10000"/>
                  <a:pt x="9995" y="10000"/>
                </a:cubicBezTo>
                <a:lnTo>
                  <a:pt x="5" y="10000"/>
                </a:lnTo>
                <a:cubicBezTo>
                  <a:pt x="3" y="8311"/>
                  <a:pt x="2" y="6623"/>
                  <a:pt x="0" y="4934"/>
                </a:cubicBezTo>
                <a:cubicBezTo>
                  <a:pt x="2" y="3289"/>
                  <a:pt x="3" y="1645"/>
                  <a:pt x="5" y="0"/>
                </a:cubicBezTo>
                <a:close/>
              </a:path>
            </a:pathLst>
          </a:cu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Diagrama de flujo: datos almacenados 12">
            <a:extLst>
              <a:ext uri="{FF2B5EF4-FFF2-40B4-BE49-F238E27FC236}">
                <a16:creationId xmlns:a16="http://schemas.microsoft.com/office/drawing/2014/main" id="{649112A2-4284-4C06-8803-E737BCC7DF83}"/>
              </a:ext>
            </a:extLst>
          </p:cNvPr>
          <p:cNvSpPr/>
          <p:nvPr/>
        </p:nvSpPr>
        <p:spPr>
          <a:xfrm rot="10800000">
            <a:off x="11152252" y="5767369"/>
            <a:ext cx="1039748" cy="109063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713 w 9046"/>
              <a:gd name="connsiteY0" fmla="*/ 0 h 10000"/>
              <a:gd name="connsiteX1" fmla="*/ 9046 w 9046"/>
              <a:gd name="connsiteY1" fmla="*/ 0 h 10000"/>
              <a:gd name="connsiteX2" fmla="*/ 7379 w 9046"/>
              <a:gd name="connsiteY2" fmla="*/ 5000 h 10000"/>
              <a:gd name="connsiteX3" fmla="*/ 9046 w 9046"/>
              <a:gd name="connsiteY3" fmla="*/ 10000 h 10000"/>
              <a:gd name="connsiteX4" fmla="*/ 713 w 9046"/>
              <a:gd name="connsiteY4" fmla="*/ 10000 h 10000"/>
              <a:gd name="connsiteX5" fmla="*/ 28 w 9046"/>
              <a:gd name="connsiteY5" fmla="*/ 5000 h 10000"/>
              <a:gd name="connsiteX6" fmla="*/ 713 w 9046"/>
              <a:gd name="connsiteY6" fmla="*/ 0 h 10000"/>
              <a:gd name="connsiteX0" fmla="*/ 787 w 9999"/>
              <a:gd name="connsiteY0" fmla="*/ 0 h 10000"/>
              <a:gd name="connsiteX1" fmla="*/ 9999 w 9999"/>
              <a:gd name="connsiteY1" fmla="*/ 0 h 10000"/>
              <a:gd name="connsiteX2" fmla="*/ 8156 w 9999"/>
              <a:gd name="connsiteY2" fmla="*/ 5000 h 10000"/>
              <a:gd name="connsiteX3" fmla="*/ 9999 w 9999"/>
              <a:gd name="connsiteY3" fmla="*/ 10000 h 10000"/>
              <a:gd name="connsiteX4" fmla="*/ 787 w 9999"/>
              <a:gd name="connsiteY4" fmla="*/ 10000 h 10000"/>
              <a:gd name="connsiteX5" fmla="*/ 30 w 9999"/>
              <a:gd name="connsiteY5" fmla="*/ 5000 h 10000"/>
              <a:gd name="connsiteX6" fmla="*/ 787 w 9999"/>
              <a:gd name="connsiteY6" fmla="*/ 0 h 10000"/>
              <a:gd name="connsiteX0" fmla="*/ 757 w 9970"/>
              <a:gd name="connsiteY0" fmla="*/ 0 h 10000"/>
              <a:gd name="connsiteX1" fmla="*/ 9970 w 9970"/>
              <a:gd name="connsiteY1" fmla="*/ 0 h 10000"/>
              <a:gd name="connsiteX2" fmla="*/ 8127 w 9970"/>
              <a:gd name="connsiteY2" fmla="*/ 5000 h 10000"/>
              <a:gd name="connsiteX3" fmla="*/ 9970 w 9970"/>
              <a:gd name="connsiteY3" fmla="*/ 10000 h 10000"/>
              <a:gd name="connsiteX4" fmla="*/ 757 w 9970"/>
              <a:gd name="connsiteY4" fmla="*/ 10000 h 10000"/>
              <a:gd name="connsiteX5" fmla="*/ 0 w 9970"/>
              <a:gd name="connsiteY5" fmla="*/ 5000 h 10000"/>
              <a:gd name="connsiteX6" fmla="*/ 757 w 9970"/>
              <a:gd name="connsiteY6" fmla="*/ 0 h 10000"/>
              <a:gd name="connsiteX0" fmla="*/ 173 w 9414"/>
              <a:gd name="connsiteY0" fmla="*/ 0 h 10000"/>
              <a:gd name="connsiteX1" fmla="*/ 9414 w 9414"/>
              <a:gd name="connsiteY1" fmla="*/ 0 h 10000"/>
              <a:gd name="connsiteX2" fmla="*/ 7565 w 9414"/>
              <a:gd name="connsiteY2" fmla="*/ 5000 h 10000"/>
              <a:gd name="connsiteX3" fmla="*/ 9414 w 9414"/>
              <a:gd name="connsiteY3" fmla="*/ 10000 h 10000"/>
              <a:gd name="connsiteX4" fmla="*/ 173 w 9414"/>
              <a:gd name="connsiteY4" fmla="*/ 10000 h 10000"/>
              <a:gd name="connsiteX5" fmla="*/ 0 w 9414"/>
              <a:gd name="connsiteY5" fmla="*/ 4825 h 10000"/>
              <a:gd name="connsiteX6" fmla="*/ 173 w 9414"/>
              <a:gd name="connsiteY6" fmla="*/ 0 h 10000"/>
              <a:gd name="connsiteX0" fmla="*/ 362 w 10178"/>
              <a:gd name="connsiteY0" fmla="*/ 0 h 10000"/>
              <a:gd name="connsiteX1" fmla="*/ 10178 w 10178"/>
              <a:gd name="connsiteY1" fmla="*/ 0 h 10000"/>
              <a:gd name="connsiteX2" fmla="*/ 8214 w 10178"/>
              <a:gd name="connsiteY2" fmla="*/ 5000 h 10000"/>
              <a:gd name="connsiteX3" fmla="*/ 10178 w 10178"/>
              <a:gd name="connsiteY3" fmla="*/ 10000 h 10000"/>
              <a:gd name="connsiteX4" fmla="*/ 362 w 10178"/>
              <a:gd name="connsiteY4" fmla="*/ 10000 h 10000"/>
              <a:gd name="connsiteX5" fmla="*/ 0 w 10178"/>
              <a:gd name="connsiteY5" fmla="*/ 4912 h 10000"/>
              <a:gd name="connsiteX6" fmla="*/ 362 w 10178"/>
              <a:gd name="connsiteY6" fmla="*/ 0 h 10000"/>
              <a:gd name="connsiteX0" fmla="*/ 938 w 10754"/>
              <a:gd name="connsiteY0" fmla="*/ 0 h 10000"/>
              <a:gd name="connsiteX1" fmla="*/ 10754 w 10754"/>
              <a:gd name="connsiteY1" fmla="*/ 0 h 10000"/>
              <a:gd name="connsiteX2" fmla="*/ 8790 w 10754"/>
              <a:gd name="connsiteY2" fmla="*/ 5000 h 10000"/>
              <a:gd name="connsiteX3" fmla="*/ 10754 w 10754"/>
              <a:gd name="connsiteY3" fmla="*/ 10000 h 10000"/>
              <a:gd name="connsiteX4" fmla="*/ 938 w 10754"/>
              <a:gd name="connsiteY4" fmla="*/ 10000 h 10000"/>
              <a:gd name="connsiteX5" fmla="*/ 576 w 10754"/>
              <a:gd name="connsiteY5" fmla="*/ 4912 h 10000"/>
              <a:gd name="connsiteX6" fmla="*/ 938 w 10754"/>
              <a:gd name="connsiteY6" fmla="*/ 0 h 10000"/>
              <a:gd name="connsiteX0" fmla="*/ 362 w 10178"/>
              <a:gd name="connsiteY0" fmla="*/ 0 h 10000"/>
              <a:gd name="connsiteX1" fmla="*/ 10178 w 10178"/>
              <a:gd name="connsiteY1" fmla="*/ 0 h 10000"/>
              <a:gd name="connsiteX2" fmla="*/ 8214 w 10178"/>
              <a:gd name="connsiteY2" fmla="*/ 5000 h 10000"/>
              <a:gd name="connsiteX3" fmla="*/ 10178 w 10178"/>
              <a:gd name="connsiteY3" fmla="*/ 10000 h 10000"/>
              <a:gd name="connsiteX4" fmla="*/ 362 w 10178"/>
              <a:gd name="connsiteY4" fmla="*/ 10000 h 10000"/>
              <a:gd name="connsiteX5" fmla="*/ 0 w 10178"/>
              <a:gd name="connsiteY5" fmla="*/ 4912 h 10000"/>
              <a:gd name="connsiteX6" fmla="*/ 362 w 10178"/>
              <a:gd name="connsiteY6" fmla="*/ 0 h 10000"/>
              <a:gd name="connsiteX0" fmla="*/ 362 w 10178"/>
              <a:gd name="connsiteY0" fmla="*/ 0 h 10000"/>
              <a:gd name="connsiteX1" fmla="*/ 10178 w 10178"/>
              <a:gd name="connsiteY1" fmla="*/ 0 h 10000"/>
              <a:gd name="connsiteX2" fmla="*/ 8214 w 10178"/>
              <a:gd name="connsiteY2" fmla="*/ 5000 h 10000"/>
              <a:gd name="connsiteX3" fmla="*/ 10178 w 10178"/>
              <a:gd name="connsiteY3" fmla="*/ 10000 h 10000"/>
              <a:gd name="connsiteX4" fmla="*/ 362 w 10178"/>
              <a:gd name="connsiteY4" fmla="*/ 10000 h 10000"/>
              <a:gd name="connsiteX5" fmla="*/ 0 w 10178"/>
              <a:gd name="connsiteY5" fmla="*/ 4912 h 10000"/>
              <a:gd name="connsiteX6" fmla="*/ 362 w 10178"/>
              <a:gd name="connsiteY6" fmla="*/ 0 h 10000"/>
              <a:gd name="connsiteX0" fmla="*/ 140 w 9956"/>
              <a:gd name="connsiteY0" fmla="*/ 0 h 10000"/>
              <a:gd name="connsiteX1" fmla="*/ 9956 w 9956"/>
              <a:gd name="connsiteY1" fmla="*/ 0 h 10000"/>
              <a:gd name="connsiteX2" fmla="*/ 7992 w 9956"/>
              <a:gd name="connsiteY2" fmla="*/ 5000 h 10000"/>
              <a:gd name="connsiteX3" fmla="*/ 9956 w 9956"/>
              <a:gd name="connsiteY3" fmla="*/ 10000 h 10000"/>
              <a:gd name="connsiteX4" fmla="*/ 140 w 9956"/>
              <a:gd name="connsiteY4" fmla="*/ 10000 h 10000"/>
              <a:gd name="connsiteX5" fmla="*/ 0 w 9956"/>
              <a:gd name="connsiteY5" fmla="*/ 4934 h 10000"/>
              <a:gd name="connsiteX6" fmla="*/ 140 w 9956"/>
              <a:gd name="connsiteY6" fmla="*/ 0 h 10000"/>
              <a:gd name="connsiteX0" fmla="*/ 151 w 10010"/>
              <a:gd name="connsiteY0" fmla="*/ 0 h 10000"/>
              <a:gd name="connsiteX1" fmla="*/ 10010 w 10010"/>
              <a:gd name="connsiteY1" fmla="*/ 0 h 10000"/>
              <a:gd name="connsiteX2" fmla="*/ 8037 w 10010"/>
              <a:gd name="connsiteY2" fmla="*/ 5000 h 10000"/>
              <a:gd name="connsiteX3" fmla="*/ 10010 w 10010"/>
              <a:gd name="connsiteY3" fmla="*/ 10000 h 10000"/>
              <a:gd name="connsiteX4" fmla="*/ 151 w 10010"/>
              <a:gd name="connsiteY4" fmla="*/ 10000 h 10000"/>
              <a:gd name="connsiteX5" fmla="*/ 10 w 10010"/>
              <a:gd name="connsiteY5" fmla="*/ 4934 h 10000"/>
              <a:gd name="connsiteX6" fmla="*/ 151 w 10010"/>
              <a:gd name="connsiteY6" fmla="*/ 0 h 10000"/>
              <a:gd name="connsiteX0" fmla="*/ 151 w 10010"/>
              <a:gd name="connsiteY0" fmla="*/ 0 h 10000"/>
              <a:gd name="connsiteX1" fmla="*/ 10010 w 10010"/>
              <a:gd name="connsiteY1" fmla="*/ 0 h 10000"/>
              <a:gd name="connsiteX2" fmla="*/ 8037 w 10010"/>
              <a:gd name="connsiteY2" fmla="*/ 5000 h 10000"/>
              <a:gd name="connsiteX3" fmla="*/ 10010 w 10010"/>
              <a:gd name="connsiteY3" fmla="*/ 10000 h 10000"/>
              <a:gd name="connsiteX4" fmla="*/ 151 w 10010"/>
              <a:gd name="connsiteY4" fmla="*/ 10000 h 10000"/>
              <a:gd name="connsiteX5" fmla="*/ 10 w 10010"/>
              <a:gd name="connsiteY5" fmla="*/ 4934 h 10000"/>
              <a:gd name="connsiteX6" fmla="*/ 151 w 10010"/>
              <a:gd name="connsiteY6" fmla="*/ 0 h 10000"/>
              <a:gd name="connsiteX0" fmla="*/ 141 w 10000"/>
              <a:gd name="connsiteY0" fmla="*/ 0 h 10000"/>
              <a:gd name="connsiteX1" fmla="*/ 10000 w 10000"/>
              <a:gd name="connsiteY1" fmla="*/ 0 h 10000"/>
              <a:gd name="connsiteX2" fmla="*/ 8027 w 10000"/>
              <a:gd name="connsiteY2" fmla="*/ 5000 h 10000"/>
              <a:gd name="connsiteX3" fmla="*/ 10000 w 10000"/>
              <a:gd name="connsiteY3" fmla="*/ 10000 h 10000"/>
              <a:gd name="connsiteX4" fmla="*/ 141 w 10000"/>
              <a:gd name="connsiteY4" fmla="*/ 10000 h 10000"/>
              <a:gd name="connsiteX5" fmla="*/ 0 w 10000"/>
              <a:gd name="connsiteY5" fmla="*/ 4934 h 10000"/>
              <a:gd name="connsiteX6" fmla="*/ 141 w 10000"/>
              <a:gd name="connsiteY6" fmla="*/ 0 h 10000"/>
              <a:gd name="connsiteX0" fmla="*/ 96 w 9955"/>
              <a:gd name="connsiteY0" fmla="*/ 0 h 10000"/>
              <a:gd name="connsiteX1" fmla="*/ 9955 w 9955"/>
              <a:gd name="connsiteY1" fmla="*/ 0 h 10000"/>
              <a:gd name="connsiteX2" fmla="*/ 7982 w 9955"/>
              <a:gd name="connsiteY2" fmla="*/ 5000 h 10000"/>
              <a:gd name="connsiteX3" fmla="*/ 9955 w 9955"/>
              <a:gd name="connsiteY3" fmla="*/ 10000 h 10000"/>
              <a:gd name="connsiteX4" fmla="*/ 96 w 9955"/>
              <a:gd name="connsiteY4" fmla="*/ 10000 h 10000"/>
              <a:gd name="connsiteX5" fmla="*/ 0 w 9955"/>
              <a:gd name="connsiteY5" fmla="*/ 4934 h 10000"/>
              <a:gd name="connsiteX6" fmla="*/ 96 w 9955"/>
              <a:gd name="connsiteY6" fmla="*/ 0 h 10000"/>
              <a:gd name="connsiteX0" fmla="*/ 96 w 10000"/>
              <a:gd name="connsiteY0" fmla="*/ 0 h 10000"/>
              <a:gd name="connsiteX1" fmla="*/ 10000 w 10000"/>
              <a:gd name="connsiteY1" fmla="*/ 0 h 10000"/>
              <a:gd name="connsiteX2" fmla="*/ 8018 w 10000"/>
              <a:gd name="connsiteY2" fmla="*/ 5000 h 10000"/>
              <a:gd name="connsiteX3" fmla="*/ 10000 w 10000"/>
              <a:gd name="connsiteY3" fmla="*/ 10000 h 10000"/>
              <a:gd name="connsiteX4" fmla="*/ 96 w 10000"/>
              <a:gd name="connsiteY4" fmla="*/ 10000 h 10000"/>
              <a:gd name="connsiteX5" fmla="*/ 0 w 10000"/>
              <a:gd name="connsiteY5" fmla="*/ 4934 h 10000"/>
              <a:gd name="connsiteX6" fmla="*/ 96 w 10000"/>
              <a:gd name="connsiteY6" fmla="*/ 0 h 10000"/>
              <a:gd name="connsiteX0" fmla="*/ 96 w 10000"/>
              <a:gd name="connsiteY0" fmla="*/ 0 h 10000"/>
              <a:gd name="connsiteX1" fmla="*/ 10000 w 10000"/>
              <a:gd name="connsiteY1" fmla="*/ 0 h 10000"/>
              <a:gd name="connsiteX2" fmla="*/ 8018 w 10000"/>
              <a:gd name="connsiteY2" fmla="*/ 5000 h 10000"/>
              <a:gd name="connsiteX3" fmla="*/ 10000 w 10000"/>
              <a:gd name="connsiteY3" fmla="*/ 10000 h 10000"/>
              <a:gd name="connsiteX4" fmla="*/ 96 w 10000"/>
              <a:gd name="connsiteY4" fmla="*/ 10000 h 10000"/>
              <a:gd name="connsiteX5" fmla="*/ 0 w 10000"/>
              <a:gd name="connsiteY5" fmla="*/ 4934 h 10000"/>
              <a:gd name="connsiteX6" fmla="*/ 96 w 10000"/>
              <a:gd name="connsiteY6" fmla="*/ 0 h 10000"/>
              <a:gd name="connsiteX0" fmla="*/ 96 w 10000"/>
              <a:gd name="connsiteY0" fmla="*/ 0 h 10000"/>
              <a:gd name="connsiteX1" fmla="*/ 10000 w 10000"/>
              <a:gd name="connsiteY1" fmla="*/ 0 h 10000"/>
              <a:gd name="connsiteX2" fmla="*/ 8018 w 10000"/>
              <a:gd name="connsiteY2" fmla="*/ 5000 h 10000"/>
              <a:gd name="connsiteX3" fmla="*/ 10000 w 10000"/>
              <a:gd name="connsiteY3" fmla="*/ 10000 h 10000"/>
              <a:gd name="connsiteX4" fmla="*/ 96 w 10000"/>
              <a:gd name="connsiteY4" fmla="*/ 10000 h 10000"/>
              <a:gd name="connsiteX5" fmla="*/ 0 w 10000"/>
              <a:gd name="connsiteY5" fmla="*/ 4934 h 10000"/>
              <a:gd name="connsiteX6" fmla="*/ 96 w 10000"/>
              <a:gd name="connsiteY6" fmla="*/ 0 h 10000"/>
              <a:gd name="connsiteX0" fmla="*/ 96 w 10000"/>
              <a:gd name="connsiteY0" fmla="*/ 0 h 10000"/>
              <a:gd name="connsiteX1" fmla="*/ 10000 w 10000"/>
              <a:gd name="connsiteY1" fmla="*/ 0 h 10000"/>
              <a:gd name="connsiteX2" fmla="*/ 8018 w 10000"/>
              <a:gd name="connsiteY2" fmla="*/ 5000 h 10000"/>
              <a:gd name="connsiteX3" fmla="*/ 10000 w 10000"/>
              <a:gd name="connsiteY3" fmla="*/ 10000 h 10000"/>
              <a:gd name="connsiteX4" fmla="*/ 96 w 10000"/>
              <a:gd name="connsiteY4" fmla="*/ 10000 h 10000"/>
              <a:gd name="connsiteX5" fmla="*/ 0 w 10000"/>
              <a:gd name="connsiteY5" fmla="*/ 4934 h 10000"/>
              <a:gd name="connsiteX6" fmla="*/ 96 w 10000"/>
              <a:gd name="connsiteY6" fmla="*/ 0 h 10000"/>
              <a:gd name="connsiteX0" fmla="*/ 96 w 10000"/>
              <a:gd name="connsiteY0" fmla="*/ 0 h 10000"/>
              <a:gd name="connsiteX1" fmla="*/ 10000 w 10000"/>
              <a:gd name="connsiteY1" fmla="*/ 0 h 10000"/>
              <a:gd name="connsiteX2" fmla="*/ 8018 w 10000"/>
              <a:gd name="connsiteY2" fmla="*/ 5000 h 10000"/>
              <a:gd name="connsiteX3" fmla="*/ 10000 w 10000"/>
              <a:gd name="connsiteY3" fmla="*/ 10000 h 10000"/>
              <a:gd name="connsiteX4" fmla="*/ 96 w 10000"/>
              <a:gd name="connsiteY4" fmla="*/ 10000 h 10000"/>
              <a:gd name="connsiteX5" fmla="*/ 0 w 10000"/>
              <a:gd name="connsiteY5" fmla="*/ 4934 h 10000"/>
              <a:gd name="connsiteX6" fmla="*/ 96 w 10000"/>
              <a:gd name="connsiteY6" fmla="*/ 0 h 10000"/>
              <a:gd name="connsiteX0" fmla="*/ 51 w 9955"/>
              <a:gd name="connsiteY0" fmla="*/ 0 h 10000"/>
              <a:gd name="connsiteX1" fmla="*/ 9955 w 9955"/>
              <a:gd name="connsiteY1" fmla="*/ 0 h 10000"/>
              <a:gd name="connsiteX2" fmla="*/ 7973 w 9955"/>
              <a:gd name="connsiteY2" fmla="*/ 5000 h 10000"/>
              <a:gd name="connsiteX3" fmla="*/ 9955 w 9955"/>
              <a:gd name="connsiteY3" fmla="*/ 10000 h 10000"/>
              <a:gd name="connsiteX4" fmla="*/ 51 w 9955"/>
              <a:gd name="connsiteY4" fmla="*/ 10000 h 10000"/>
              <a:gd name="connsiteX5" fmla="*/ 0 w 9955"/>
              <a:gd name="connsiteY5" fmla="*/ 4934 h 10000"/>
              <a:gd name="connsiteX6" fmla="*/ 51 w 9955"/>
              <a:gd name="connsiteY6" fmla="*/ 0 h 10000"/>
              <a:gd name="connsiteX0" fmla="*/ 10 w 9959"/>
              <a:gd name="connsiteY0" fmla="*/ 0 h 10000"/>
              <a:gd name="connsiteX1" fmla="*/ 9959 w 9959"/>
              <a:gd name="connsiteY1" fmla="*/ 0 h 10000"/>
              <a:gd name="connsiteX2" fmla="*/ 7968 w 9959"/>
              <a:gd name="connsiteY2" fmla="*/ 5000 h 10000"/>
              <a:gd name="connsiteX3" fmla="*/ 9959 w 9959"/>
              <a:gd name="connsiteY3" fmla="*/ 10000 h 10000"/>
              <a:gd name="connsiteX4" fmla="*/ 10 w 9959"/>
              <a:gd name="connsiteY4" fmla="*/ 10000 h 10000"/>
              <a:gd name="connsiteX5" fmla="*/ 5 w 9959"/>
              <a:gd name="connsiteY5" fmla="*/ 4934 h 10000"/>
              <a:gd name="connsiteX6" fmla="*/ 10 w 9959"/>
              <a:gd name="connsiteY6" fmla="*/ 0 h 10000"/>
              <a:gd name="connsiteX0" fmla="*/ 10 w 10000"/>
              <a:gd name="connsiteY0" fmla="*/ 0 h 10000"/>
              <a:gd name="connsiteX1" fmla="*/ 10000 w 10000"/>
              <a:gd name="connsiteY1" fmla="*/ 0 h 10000"/>
              <a:gd name="connsiteX2" fmla="*/ 8001 w 10000"/>
              <a:gd name="connsiteY2" fmla="*/ 5000 h 10000"/>
              <a:gd name="connsiteX3" fmla="*/ 10000 w 10000"/>
              <a:gd name="connsiteY3" fmla="*/ 10000 h 10000"/>
              <a:gd name="connsiteX4" fmla="*/ 10 w 10000"/>
              <a:gd name="connsiteY4" fmla="*/ 10000 h 10000"/>
              <a:gd name="connsiteX5" fmla="*/ 5 w 10000"/>
              <a:gd name="connsiteY5" fmla="*/ 4934 h 10000"/>
              <a:gd name="connsiteX6" fmla="*/ 10 w 10000"/>
              <a:gd name="connsiteY6" fmla="*/ 0 h 10000"/>
              <a:gd name="connsiteX0" fmla="*/ 5 w 9995"/>
              <a:gd name="connsiteY0" fmla="*/ 0 h 10000"/>
              <a:gd name="connsiteX1" fmla="*/ 9995 w 9995"/>
              <a:gd name="connsiteY1" fmla="*/ 0 h 10000"/>
              <a:gd name="connsiteX2" fmla="*/ 7996 w 9995"/>
              <a:gd name="connsiteY2" fmla="*/ 5000 h 10000"/>
              <a:gd name="connsiteX3" fmla="*/ 9995 w 9995"/>
              <a:gd name="connsiteY3" fmla="*/ 10000 h 10000"/>
              <a:gd name="connsiteX4" fmla="*/ 5 w 9995"/>
              <a:gd name="connsiteY4" fmla="*/ 10000 h 10000"/>
              <a:gd name="connsiteX5" fmla="*/ 0 w 9995"/>
              <a:gd name="connsiteY5" fmla="*/ 4934 h 10000"/>
              <a:gd name="connsiteX6" fmla="*/ 5 w 9995"/>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5" h="10000">
                <a:moveTo>
                  <a:pt x="5" y="0"/>
                </a:moveTo>
                <a:lnTo>
                  <a:pt x="9995" y="0"/>
                </a:lnTo>
                <a:cubicBezTo>
                  <a:pt x="8890" y="0"/>
                  <a:pt x="7996" y="2239"/>
                  <a:pt x="7996" y="5000"/>
                </a:cubicBezTo>
                <a:cubicBezTo>
                  <a:pt x="7996" y="7761"/>
                  <a:pt x="8890" y="10000"/>
                  <a:pt x="9995" y="10000"/>
                </a:cubicBezTo>
                <a:lnTo>
                  <a:pt x="5" y="10000"/>
                </a:lnTo>
                <a:cubicBezTo>
                  <a:pt x="3" y="8311"/>
                  <a:pt x="2" y="6623"/>
                  <a:pt x="0" y="4934"/>
                </a:cubicBezTo>
                <a:cubicBezTo>
                  <a:pt x="2" y="3289"/>
                  <a:pt x="3" y="1645"/>
                  <a:pt x="5" y="0"/>
                </a:cubicBezTo>
                <a:close/>
              </a:path>
            </a:pathLst>
          </a:cu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6" name="Imagen 15">
            <a:extLst>
              <a:ext uri="{FF2B5EF4-FFF2-40B4-BE49-F238E27FC236}">
                <a16:creationId xmlns:a16="http://schemas.microsoft.com/office/drawing/2014/main" id="{644BD533-83A0-455C-8F41-8C943E63C18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39748" y="6183779"/>
            <a:ext cx="1916176" cy="394874"/>
          </a:xfrm>
          <a:prstGeom prst="rect">
            <a:avLst/>
          </a:prstGeom>
        </p:spPr>
      </p:pic>
      <p:sp>
        <p:nvSpPr>
          <p:cNvPr id="17" name="Flecha: cheurón 16">
            <a:extLst>
              <a:ext uri="{FF2B5EF4-FFF2-40B4-BE49-F238E27FC236}">
                <a16:creationId xmlns:a16="http://schemas.microsoft.com/office/drawing/2014/main" id="{B17CE64C-89D5-465B-BA40-7C1AE17C4B1F}"/>
              </a:ext>
            </a:extLst>
          </p:cNvPr>
          <p:cNvSpPr/>
          <p:nvPr/>
        </p:nvSpPr>
        <p:spPr>
          <a:xfrm>
            <a:off x="191326" y="5764471"/>
            <a:ext cx="584200" cy="1091682"/>
          </a:xfrm>
          <a:prstGeom prst="chevron">
            <a:avLst/>
          </a:prstGeom>
          <a:solidFill>
            <a:srgbClr val="FFC000"/>
          </a:solidFill>
          <a:ln>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s-ES">
              <a:solidFill>
                <a:schemeClr val="tx1"/>
              </a:solidFill>
            </a:endParaRPr>
          </a:p>
        </p:txBody>
      </p:sp>
      <p:sp>
        <p:nvSpPr>
          <p:cNvPr id="18" name="Flecha: cheurón 17">
            <a:extLst>
              <a:ext uri="{FF2B5EF4-FFF2-40B4-BE49-F238E27FC236}">
                <a16:creationId xmlns:a16="http://schemas.microsoft.com/office/drawing/2014/main" id="{E03F6180-E995-404F-8DD5-F2B5BB8260F0}"/>
              </a:ext>
            </a:extLst>
          </p:cNvPr>
          <p:cNvSpPr/>
          <p:nvPr/>
        </p:nvSpPr>
        <p:spPr>
          <a:xfrm rot="10800000">
            <a:off x="11416474" y="5766318"/>
            <a:ext cx="584200" cy="1091682"/>
          </a:xfrm>
          <a:prstGeom prst="chevron">
            <a:avLst/>
          </a:prstGeom>
          <a:solidFill>
            <a:srgbClr val="FFC000"/>
          </a:solidFill>
          <a:ln>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s-ES">
              <a:solidFill>
                <a:schemeClr val="tx1"/>
              </a:solidFill>
            </a:endParaRPr>
          </a:p>
        </p:txBody>
      </p:sp>
      <p:sp>
        <p:nvSpPr>
          <p:cNvPr id="22" name="Triángulo rectángulo 21">
            <a:extLst>
              <a:ext uri="{FF2B5EF4-FFF2-40B4-BE49-F238E27FC236}">
                <a16:creationId xmlns:a16="http://schemas.microsoft.com/office/drawing/2014/main" id="{87DCC1B2-6246-42FF-87F8-2C2460923DF2}"/>
              </a:ext>
            </a:extLst>
          </p:cNvPr>
          <p:cNvSpPr/>
          <p:nvPr/>
        </p:nvSpPr>
        <p:spPr>
          <a:xfrm rot="5400000">
            <a:off x="-34132" y="34132"/>
            <a:ext cx="1325564" cy="1257300"/>
          </a:xfrm>
          <a:prstGeom prst="rtTriangle">
            <a:avLst/>
          </a:prstGeom>
          <a:solidFill>
            <a:schemeClr val="tx2">
              <a:lumMod val="60000"/>
              <a:lumOff val="40000"/>
            </a:schemeClr>
          </a:solidFill>
          <a:ln>
            <a:solidFill>
              <a:schemeClr val="tx2">
                <a:lumMod val="60000"/>
                <a:lumOff val="40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pic>
        <p:nvPicPr>
          <p:cNvPr id="24" name="Imagen 23" descr="Imagen que contiene señal, exterior&#10;&#10;Descripción generada automáticamente">
            <a:extLst>
              <a:ext uri="{FF2B5EF4-FFF2-40B4-BE49-F238E27FC236}">
                <a16:creationId xmlns:a16="http://schemas.microsoft.com/office/drawing/2014/main" id="{E4365DE4-36F3-4034-93BD-E14BF2CF2EFF}"/>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flipH="1">
            <a:off x="83166" y="71178"/>
            <a:ext cx="625588" cy="649951"/>
          </a:xfrm>
          <a:prstGeom prst="rect">
            <a:avLst/>
          </a:prstGeom>
        </p:spPr>
      </p:pic>
    </p:spTree>
    <p:extLst>
      <p:ext uri="{BB962C8B-B14F-4D97-AF65-F5344CB8AC3E}">
        <p14:creationId xmlns:p14="http://schemas.microsoft.com/office/powerpoint/2010/main" val="2885548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sldNum="0" hdr="0" ftr="0" dt="0"/>
  <p:txStyles>
    <p:titleStyle>
      <a:lvl1pPr algn="ctr" defTabSz="914400" rtl="0" eaLnBrk="1" latinLnBrk="0" hangingPunct="1">
        <a:lnSpc>
          <a:spcPct val="90000"/>
        </a:lnSpc>
        <a:spcBef>
          <a:spcPct val="0"/>
        </a:spcBef>
        <a:buNone/>
        <a:defRPr lang="es-ES" sz="3600" b="1" kern="1200" dirty="0">
          <a:solidFill>
            <a:srgbClr val="F6BB00"/>
          </a:solidFill>
          <a:latin typeface="Avenir Next" panose="020B0503020202020204"/>
          <a:ea typeface="+mj-ea"/>
          <a:cs typeface="+mj-cs"/>
        </a:defRPr>
      </a:lvl1pPr>
    </p:titleStyle>
    <p:bodyStyle>
      <a:lvl1pPr marL="228600" indent="-228600" algn="l" defTabSz="914400" rtl="0" eaLnBrk="1" latinLnBrk="0" hangingPunct="1">
        <a:lnSpc>
          <a:spcPct val="90000"/>
        </a:lnSpc>
        <a:spcBef>
          <a:spcPts val="1000"/>
        </a:spcBef>
        <a:buClr>
          <a:srgbClr val="C00000"/>
        </a:buClr>
        <a:buFont typeface="Arial" panose="020B0604020202020204" pitchFamily="34" charset="0"/>
        <a:buChar char="•"/>
        <a:defRPr sz="2800" kern="1200">
          <a:solidFill>
            <a:schemeClr val="accent1"/>
          </a:solidFill>
          <a:latin typeface="Avenir Next" panose="020B0503020202020204"/>
          <a:ea typeface="+mn-ea"/>
          <a:cs typeface="+mn-cs"/>
        </a:defRPr>
      </a:lvl1pPr>
      <a:lvl2pPr marL="685800" indent="-228600" algn="l" defTabSz="914400" rtl="0" eaLnBrk="1" latinLnBrk="0" hangingPunct="1">
        <a:lnSpc>
          <a:spcPct val="90000"/>
        </a:lnSpc>
        <a:spcBef>
          <a:spcPts val="500"/>
        </a:spcBef>
        <a:buClr>
          <a:srgbClr val="C00000"/>
        </a:buClr>
        <a:buFont typeface="Arial" panose="020B0604020202020204" pitchFamily="34" charset="0"/>
        <a:buChar char="•"/>
        <a:defRPr sz="2400" kern="1200">
          <a:solidFill>
            <a:schemeClr val="accent1"/>
          </a:solidFill>
          <a:latin typeface="Avenir Next" panose="020B0503020202020204"/>
          <a:ea typeface="+mn-ea"/>
          <a:cs typeface="+mn-cs"/>
        </a:defRPr>
      </a:lvl2pPr>
      <a:lvl3pPr marL="1143000" indent="-228600" algn="l" defTabSz="914400" rtl="0" eaLnBrk="1" latinLnBrk="0" hangingPunct="1">
        <a:lnSpc>
          <a:spcPct val="90000"/>
        </a:lnSpc>
        <a:spcBef>
          <a:spcPts val="500"/>
        </a:spcBef>
        <a:buClr>
          <a:srgbClr val="C00000"/>
        </a:buClr>
        <a:buFont typeface="Arial" panose="020B0604020202020204" pitchFamily="34" charset="0"/>
        <a:buChar char="•"/>
        <a:defRPr sz="2000" kern="1200">
          <a:solidFill>
            <a:schemeClr val="accent1"/>
          </a:solidFill>
          <a:latin typeface="Avenir Next" panose="020B0503020202020204"/>
          <a:ea typeface="+mn-ea"/>
          <a:cs typeface="+mn-cs"/>
        </a:defRPr>
      </a:lvl3pPr>
      <a:lvl4pPr marL="1600200" indent="-228600" algn="l" defTabSz="914400" rtl="0" eaLnBrk="1" latinLnBrk="0" hangingPunct="1">
        <a:lnSpc>
          <a:spcPct val="90000"/>
        </a:lnSpc>
        <a:spcBef>
          <a:spcPts val="500"/>
        </a:spcBef>
        <a:buClr>
          <a:srgbClr val="C00000"/>
        </a:buClr>
        <a:buFont typeface="Arial" panose="020B0604020202020204" pitchFamily="34" charset="0"/>
        <a:buChar char="•"/>
        <a:defRPr sz="1800" kern="1200">
          <a:solidFill>
            <a:schemeClr val="accent1"/>
          </a:solidFill>
          <a:latin typeface="Avenir Next" panose="020B0503020202020204"/>
          <a:ea typeface="+mn-ea"/>
          <a:cs typeface="+mn-cs"/>
        </a:defRPr>
      </a:lvl4pPr>
      <a:lvl5pPr marL="2057400" indent="-228600" algn="l" defTabSz="914400" rtl="0" eaLnBrk="1" latinLnBrk="0" hangingPunct="1">
        <a:lnSpc>
          <a:spcPct val="90000"/>
        </a:lnSpc>
        <a:spcBef>
          <a:spcPts val="500"/>
        </a:spcBef>
        <a:buClr>
          <a:srgbClr val="C00000"/>
        </a:buClr>
        <a:buFont typeface="Arial" panose="020B0604020202020204" pitchFamily="34" charset="0"/>
        <a:buChar char="•"/>
        <a:defRPr sz="1800" kern="1200">
          <a:solidFill>
            <a:schemeClr val="accent1"/>
          </a:solidFill>
          <a:latin typeface="Avenir Next" panose="020B0503020202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docs.microsoft.com/en-us/windows/win32/api/memoryapi/nf-memoryapi-virtualalloc"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docs.microsoft.com/en-us/windows/win32/api/heapapi/nf-heapapi-heapcreate"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docs.microsoft.com/en-us/windows/win32/api/winbase/nf-winbase-setprocessdeppolicy"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24.xml"/><Relationship Id="rId4" Type="http://schemas.openxmlformats.org/officeDocument/2006/relationships/slide" Target="slide15.xml"/></Relationships>
</file>

<file path=ppt/slides/_rels/slide20.xml.rels><?xml version="1.0" encoding="UTF-8" standalone="yes"?>
<Relationships xmlns="http://schemas.openxmlformats.org/package/2006/relationships"><Relationship Id="rId2" Type="http://schemas.openxmlformats.org/officeDocument/2006/relationships/hyperlink" Target="https://devblogs.microsoft.com/oldnewthing/20180216-00/?p=98035"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s://docs.microsoft.com/en-us/windows/win32/api/memoryapi/nf-memoryapi-virtualprotect"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s://docs.microsoft.com/en-us/windows/win32/api/memoryapi/nf-memoryapi-virtualprotect"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hyperlink" Target="https://docs.microsoft.com/en-us/windows/win32/api/memoryapi/nf-memoryapi-writeprocessmemory"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
            <a:lum/>
          </a:blip>
          <a:srcRect/>
          <a:stretch>
            <a:fillRect/>
          </a:stretch>
        </a:blip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EE3BFD3D-1D28-4769-AB20-0D5692E17E0F}"/>
              </a:ext>
            </a:extLst>
          </p:cNvPr>
          <p:cNvSpPr txBox="1">
            <a:spLocks/>
          </p:cNvSpPr>
          <p:nvPr/>
        </p:nvSpPr>
        <p:spPr>
          <a:xfrm>
            <a:off x="636651" y="393229"/>
            <a:ext cx="10515600" cy="1225252"/>
          </a:xfrm>
          <a:prstGeom prst="rect">
            <a:avLst/>
          </a:prstGeom>
          <a:noFill/>
        </p:spPr>
        <p:txBody>
          <a:bodyPr vert="horz" lIns="91440" tIns="45720" rIns="91440" bIns="45720" rtlCol="0" anchor="b">
            <a:normAutofit/>
          </a:bodyPr>
          <a:lstStyle>
            <a:lvl1pPr algn="ctr" defTabSz="914400" rtl="0" eaLnBrk="1" latinLnBrk="0" hangingPunct="1">
              <a:lnSpc>
                <a:spcPct val="90000"/>
              </a:lnSpc>
              <a:spcBef>
                <a:spcPct val="0"/>
              </a:spcBef>
              <a:buNone/>
              <a:defRPr lang="es-ES" sz="6000" b="1" kern="1200">
                <a:solidFill>
                  <a:srgbClr val="F6BB00"/>
                </a:solidFill>
                <a:latin typeface="Avenir Next" panose="020B0503020202020204" pitchFamily="34" charset="0"/>
                <a:ea typeface="+mj-ea"/>
                <a:cs typeface="+mj-cs"/>
              </a:defRPr>
            </a:lvl1pPr>
          </a:lstStyle>
          <a:p>
            <a:r>
              <a:rPr lang="es-ES" sz="8000" dirty="0" smtClean="0">
                <a:ln>
                  <a:solidFill>
                    <a:srgbClr val="FFC000"/>
                  </a:solidFill>
                </a:ln>
                <a:effectLst>
                  <a:outerShdw blurRad="50800" dist="38100" dir="13500000" algn="br" rotWithShape="0">
                    <a:prstClr val="black">
                      <a:alpha val="40000"/>
                    </a:prstClr>
                  </a:outerShdw>
                  <a:reflection stA="0" endPos="65000" dist="50800" dir="5400000" sy="-100000" algn="bl" rotWithShape="0"/>
                </a:effectLst>
              </a:rPr>
              <a:t>CSCE</a:t>
            </a:r>
            <a:endParaRPr lang="es-ES" sz="8000" dirty="0">
              <a:ln>
                <a:solidFill>
                  <a:srgbClr val="FFC000"/>
                </a:solidFill>
              </a:ln>
              <a:effectLst>
                <a:outerShdw blurRad="50800" dist="38100" dir="13500000" algn="br" rotWithShape="0">
                  <a:prstClr val="black">
                    <a:alpha val="40000"/>
                  </a:prstClr>
                </a:outerShdw>
                <a:reflection stA="0" endPos="65000" dist="50800" dir="5400000" sy="-100000" algn="bl" rotWithShape="0"/>
              </a:effectLst>
            </a:endParaRPr>
          </a:p>
        </p:txBody>
      </p:sp>
      <p:sp>
        <p:nvSpPr>
          <p:cNvPr id="5" name="Marcador de texto 2">
            <a:extLst>
              <a:ext uri="{FF2B5EF4-FFF2-40B4-BE49-F238E27FC236}">
                <a16:creationId xmlns:a16="http://schemas.microsoft.com/office/drawing/2014/main" id="{86ACBBED-6B9F-4E3E-96A2-F28FD2879339}"/>
              </a:ext>
            </a:extLst>
          </p:cNvPr>
          <p:cNvSpPr txBox="1">
            <a:spLocks/>
          </p:cNvSpPr>
          <p:nvPr/>
        </p:nvSpPr>
        <p:spPr>
          <a:xfrm>
            <a:off x="838200" y="1618481"/>
            <a:ext cx="10515600" cy="1500187"/>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1"/>
                </a:solidFill>
                <a:latin typeface="Avenir Next" panose="020B05030202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1"/>
                </a:solidFill>
                <a:latin typeface="Avenir Next" panose="020B0503020202020204"/>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1"/>
                </a:solidFill>
                <a:latin typeface="Avenir Next" panose="020B0503020202020204"/>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Avenir Next" panose="020B0503020202020204"/>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Avenir Next" panose="020B0503020202020204"/>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4400" b="1" dirty="0">
                <a:solidFill>
                  <a:srgbClr val="FFC000"/>
                </a:solidFill>
              </a:rPr>
              <a:t>C</a:t>
            </a:r>
            <a:r>
              <a:rPr lang="es-ES" sz="4400" b="1" dirty="0"/>
              <a:t>urso de </a:t>
            </a:r>
            <a:r>
              <a:rPr lang="es-ES" sz="4400" b="1" dirty="0">
                <a:solidFill>
                  <a:srgbClr val="FFC000"/>
                </a:solidFill>
              </a:rPr>
              <a:t>S</a:t>
            </a:r>
            <a:r>
              <a:rPr lang="es-ES" sz="4400" b="1" dirty="0"/>
              <a:t>eguridad </a:t>
            </a:r>
            <a:r>
              <a:rPr lang="es-ES" sz="4400" b="1" dirty="0" smtClean="0">
                <a:solidFill>
                  <a:srgbClr val="FFC000"/>
                </a:solidFill>
              </a:rPr>
              <a:t>C</a:t>
            </a:r>
            <a:r>
              <a:rPr lang="es-ES" sz="4400" b="1" dirty="0" smtClean="0"/>
              <a:t>reación </a:t>
            </a:r>
            <a:r>
              <a:rPr lang="es-ES" sz="4400" b="1" dirty="0" err="1" smtClean="0">
                <a:solidFill>
                  <a:srgbClr val="FFC000"/>
                </a:solidFill>
              </a:rPr>
              <a:t>E</a:t>
            </a:r>
            <a:r>
              <a:rPr lang="es-ES" sz="4400" b="1" dirty="0" err="1" smtClean="0"/>
              <a:t>xploits</a:t>
            </a:r>
            <a:endParaRPr lang="es-ES" sz="4400" b="1" dirty="0"/>
          </a:p>
          <a:p>
            <a:r>
              <a:rPr lang="es-ES" sz="2000" b="1" dirty="0"/>
              <a:t>SERGIO </a:t>
            </a:r>
            <a:r>
              <a:rPr lang="es-ES" sz="2000" b="1"/>
              <a:t>RODRÍGUEZ </a:t>
            </a:r>
            <a:r>
              <a:rPr lang="es-ES" sz="2000" b="1" smtClean="0"/>
              <a:t>GIJÓN </a:t>
            </a:r>
            <a:r>
              <a:rPr lang="es-ES" sz="2000" b="1" dirty="0"/>
              <a:t>– </a:t>
            </a:r>
            <a:r>
              <a:rPr lang="es-ES" sz="2000" b="1" dirty="0" smtClean="0"/>
              <a:t>Hacker Ético</a:t>
            </a:r>
            <a:endParaRPr lang="es-ES" sz="2000" b="1" dirty="0"/>
          </a:p>
        </p:txBody>
      </p:sp>
      <p:sp>
        <p:nvSpPr>
          <p:cNvPr id="9" name="Rectángulo redondeado 8"/>
          <p:cNvSpPr/>
          <p:nvPr/>
        </p:nvSpPr>
        <p:spPr>
          <a:xfrm>
            <a:off x="6664569" y="3807543"/>
            <a:ext cx="4185139" cy="12348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ES"/>
          </a:p>
        </p:txBody>
      </p:sp>
      <p:sp>
        <p:nvSpPr>
          <p:cNvPr id="11" name="Rectángulo 10"/>
          <p:cNvSpPr/>
          <p:nvPr/>
        </p:nvSpPr>
        <p:spPr>
          <a:xfrm>
            <a:off x="5592151" y="3807543"/>
            <a:ext cx="6372820" cy="1200329"/>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3600" b="1" cap="none" spc="0" dirty="0" smtClean="0">
                <a:ln w="38100">
                  <a:solidFill>
                    <a:schemeClr val="tx1"/>
                  </a:solidFill>
                </a:ln>
                <a:solidFill>
                  <a:schemeClr val="accent1"/>
                </a:solidFill>
                <a:effectLst/>
              </a:rPr>
              <a:t>Módulo 4</a:t>
            </a:r>
          </a:p>
          <a:p>
            <a:pPr algn="ctr"/>
            <a:r>
              <a:rPr lang="nl-NL" sz="3600" b="1" dirty="0" smtClean="0">
                <a:ln w="38100">
                  <a:solidFill>
                    <a:schemeClr val="tx1"/>
                  </a:solidFill>
                </a:ln>
                <a:solidFill>
                  <a:schemeClr val="accent1"/>
                </a:solidFill>
              </a:rPr>
              <a:t>Bypass de DEP</a:t>
            </a:r>
            <a:endParaRPr lang="es-ES" sz="3600" b="1" cap="none" spc="0" dirty="0">
              <a:ln w="38100">
                <a:solidFill>
                  <a:schemeClr val="tx1"/>
                </a:solidFill>
              </a:ln>
              <a:solidFill>
                <a:schemeClr val="accent1"/>
              </a:solidFill>
              <a:effectLst/>
            </a:endParaRPr>
          </a:p>
        </p:txBody>
      </p:sp>
      <p:pic>
        <p:nvPicPr>
          <p:cNvPr id="1026" name="Picture 2"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6626" y="3118668"/>
            <a:ext cx="2295525" cy="2457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193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351584" y="1412776"/>
            <a:ext cx="7704856" cy="3712464"/>
          </a:xfrm>
        </p:spPr>
        <p:txBody>
          <a:bodyPr>
            <a:normAutofit lnSpcReduction="10000"/>
          </a:bodyPr>
          <a:lstStyle/>
          <a:p>
            <a:pPr marL="0" indent="0">
              <a:buNone/>
            </a:pPr>
            <a:r>
              <a:rPr lang="es-ES" sz="2000" b="1" dirty="0" smtClean="0">
                <a:solidFill>
                  <a:schemeClr val="bg1"/>
                </a:solidFill>
                <a:latin typeface="Calibri Light" panose="020F0302020204030204" pitchFamily="34" charset="0"/>
                <a:cs typeface="Calibri Light" panose="020F0302020204030204" pitchFamily="34" charset="0"/>
              </a:rPr>
              <a:t>Control </a:t>
            </a:r>
            <a:r>
              <a:rPr lang="es-ES" sz="2000" b="1" dirty="0" err="1" smtClean="0">
                <a:solidFill>
                  <a:schemeClr val="bg1"/>
                </a:solidFill>
                <a:latin typeface="Calibri Light" panose="020F0302020204030204" pitchFamily="34" charset="0"/>
                <a:cs typeface="Calibri Light" panose="020F0302020204030204" pitchFamily="34" charset="0"/>
              </a:rPr>
              <a:t>Flow</a:t>
            </a:r>
            <a:r>
              <a:rPr lang="es-ES" sz="2000" b="1" dirty="0" smtClean="0">
                <a:solidFill>
                  <a:schemeClr val="bg1"/>
                </a:solidFill>
                <a:latin typeface="Calibri Light" panose="020F0302020204030204" pitchFamily="34" charset="0"/>
                <a:cs typeface="Calibri Light" panose="020F0302020204030204" pitchFamily="34" charset="0"/>
              </a:rPr>
              <a:t> </a:t>
            </a:r>
            <a:r>
              <a:rPr lang="es-ES" sz="2000" b="1" dirty="0" err="1" smtClean="0">
                <a:solidFill>
                  <a:schemeClr val="bg1"/>
                </a:solidFill>
                <a:latin typeface="Calibri Light" panose="020F0302020204030204" pitchFamily="34" charset="0"/>
                <a:cs typeface="Calibri Light" panose="020F0302020204030204" pitchFamily="34" charset="0"/>
              </a:rPr>
              <a:t>Guard</a:t>
            </a:r>
            <a:r>
              <a:rPr lang="es-ES" sz="2000" b="1" dirty="0" smtClean="0">
                <a:solidFill>
                  <a:schemeClr val="bg1"/>
                </a:solidFill>
                <a:latin typeface="Calibri Light" panose="020F0302020204030204" pitchFamily="34" charset="0"/>
                <a:cs typeface="Calibri Light" panose="020F0302020204030204" pitchFamily="34" charset="0"/>
              </a:rPr>
              <a:t> (CFG)</a:t>
            </a:r>
          </a:p>
          <a:p>
            <a:pPr marL="0" indent="0">
              <a:buNone/>
            </a:pPr>
            <a:r>
              <a:rPr lang="es-ES" sz="2000" dirty="0" smtClean="0">
                <a:solidFill>
                  <a:schemeClr val="bg1"/>
                </a:solidFill>
                <a:latin typeface="Calibri Light" panose="020F0302020204030204" pitchFamily="34" charset="0"/>
                <a:cs typeface="Calibri Light" panose="020F0302020204030204" pitchFamily="34" charset="0"/>
              </a:rPr>
              <a:t>Se trata de una medida implementada en Windows 10 que dificulta la ejecución de código arbitrario a través de vulnerabilidades cómo buffer </a:t>
            </a:r>
            <a:r>
              <a:rPr lang="es-ES" sz="2000" dirty="0" err="1" smtClean="0">
                <a:solidFill>
                  <a:schemeClr val="bg1"/>
                </a:solidFill>
                <a:latin typeface="Calibri Light" panose="020F0302020204030204" pitchFamily="34" charset="0"/>
                <a:cs typeface="Calibri Light" panose="020F0302020204030204" pitchFamily="34" charset="0"/>
              </a:rPr>
              <a:t>overflow</a:t>
            </a:r>
            <a:r>
              <a:rPr lang="es-ES" sz="2000" dirty="0" smtClean="0">
                <a:solidFill>
                  <a:schemeClr val="bg1"/>
                </a:solidFill>
                <a:latin typeface="Calibri Light" panose="020F0302020204030204" pitchFamily="34" charset="0"/>
                <a:cs typeface="Calibri Light" panose="020F0302020204030204" pitchFamily="34" charset="0"/>
              </a:rPr>
              <a:t>.  Para ello usa una potente combinación de análisis en “run-time” (en la ejecución del fichero, su comportamiento en lugar del propio contenido que pueda tener un ejecutable sin haberse lanzado en el sistema), implementando un control de la integridad que restringe puntos en los que den lugar llamadas indirectas a instrucciones. CFG realiza comprobaciones extras de seguridad para detectar intentos de secuestrar código legitimo.</a:t>
            </a:r>
          </a:p>
          <a:p>
            <a:pPr marL="0" indent="0">
              <a:buNone/>
            </a:pPr>
            <a:endParaRPr lang="es-ES" sz="2000" dirty="0">
              <a:solidFill>
                <a:schemeClr val="bg1"/>
              </a:solidFill>
              <a:latin typeface="Calibri Light" panose="020F0302020204030204" pitchFamily="34" charset="0"/>
              <a:cs typeface="Calibri Light" panose="020F0302020204030204" pitchFamily="34" charset="0"/>
            </a:endParaRPr>
          </a:p>
          <a:p>
            <a:pPr marL="0" indent="0">
              <a:buNone/>
            </a:pPr>
            <a:r>
              <a:rPr lang="es-ES" sz="2000" dirty="0" smtClean="0">
                <a:solidFill>
                  <a:schemeClr val="bg1"/>
                </a:solidFill>
                <a:latin typeface="Calibri Light" panose="020F0302020204030204" pitchFamily="34" charset="0"/>
                <a:cs typeface="Calibri Light" panose="020F0302020204030204" pitchFamily="34" charset="0"/>
              </a:rPr>
              <a:t>En el momento que la comprobación CFG falla con un ejecutable, Windows termina el programa, anulando cualquier intento de </a:t>
            </a:r>
            <a:r>
              <a:rPr lang="es-ES" sz="2000" dirty="0" err="1" smtClean="0">
                <a:solidFill>
                  <a:schemeClr val="bg1"/>
                </a:solidFill>
                <a:latin typeface="Calibri Light" panose="020F0302020204030204" pitchFamily="34" charset="0"/>
                <a:cs typeface="Calibri Light" panose="020F0302020204030204" pitchFamily="34" charset="0"/>
              </a:rPr>
              <a:t>exploit</a:t>
            </a:r>
            <a:r>
              <a:rPr lang="es-ES" sz="2000" dirty="0" smtClean="0">
                <a:solidFill>
                  <a:schemeClr val="bg1"/>
                </a:solidFill>
                <a:latin typeface="Calibri Light" panose="020F0302020204030204" pitchFamily="34" charset="0"/>
                <a:cs typeface="Calibri Light" panose="020F0302020204030204" pitchFamily="34" charset="0"/>
              </a:rPr>
              <a:t>.</a:t>
            </a:r>
          </a:p>
        </p:txBody>
      </p:sp>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smtClean="0">
                <a:ln w="12700">
                  <a:solidFill>
                    <a:schemeClr val="bg1"/>
                  </a:solidFill>
                </a:ln>
                <a:solidFill>
                  <a:schemeClr val="bg1"/>
                </a:solidFill>
              </a:rPr>
              <a:t>Teoría adicional del buffer </a:t>
            </a:r>
            <a:r>
              <a:rPr lang="es-ES" dirty="0" err="1" smtClean="0">
                <a:ln w="12700">
                  <a:solidFill>
                    <a:schemeClr val="bg1"/>
                  </a:solidFill>
                </a:ln>
                <a:solidFill>
                  <a:schemeClr val="bg1"/>
                </a:solidFill>
              </a:rPr>
              <a:t>Overflow</a:t>
            </a:r>
            <a:endParaRPr lang="es-ES" dirty="0">
              <a:ln w="12700">
                <a:solidFill>
                  <a:schemeClr val="bg1"/>
                </a:solidFill>
              </a:ln>
              <a:solidFill>
                <a:schemeClr val="bg1"/>
              </a:solidFill>
            </a:endParaRPr>
          </a:p>
        </p:txBody>
      </p:sp>
    </p:spTree>
    <p:extLst>
      <p:ext uri="{BB962C8B-B14F-4D97-AF65-F5344CB8AC3E}">
        <p14:creationId xmlns:p14="http://schemas.microsoft.com/office/powerpoint/2010/main" val="3500324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351584" y="1412776"/>
            <a:ext cx="7704856" cy="3712464"/>
          </a:xfrm>
        </p:spPr>
        <p:txBody>
          <a:bodyPr>
            <a:normAutofit/>
          </a:bodyPr>
          <a:lstStyle/>
          <a:p>
            <a:pPr marL="0" indent="0">
              <a:buNone/>
            </a:pPr>
            <a:r>
              <a:rPr lang="es-ES" sz="2000" b="1" dirty="0" smtClean="0">
                <a:solidFill>
                  <a:schemeClr val="bg1"/>
                </a:solidFill>
                <a:latin typeface="Calibri Light" panose="020F0302020204030204" pitchFamily="34" charset="0"/>
                <a:cs typeface="Calibri Light" panose="020F0302020204030204" pitchFamily="34" charset="0"/>
              </a:rPr>
              <a:t>Control </a:t>
            </a:r>
            <a:r>
              <a:rPr lang="es-ES" sz="2000" b="1" dirty="0" err="1" smtClean="0">
                <a:solidFill>
                  <a:schemeClr val="bg1"/>
                </a:solidFill>
                <a:latin typeface="Calibri Light" panose="020F0302020204030204" pitchFamily="34" charset="0"/>
                <a:cs typeface="Calibri Light" panose="020F0302020204030204" pitchFamily="34" charset="0"/>
              </a:rPr>
              <a:t>Flow</a:t>
            </a:r>
            <a:r>
              <a:rPr lang="es-ES" sz="2000" b="1" dirty="0" smtClean="0">
                <a:solidFill>
                  <a:schemeClr val="bg1"/>
                </a:solidFill>
                <a:latin typeface="Calibri Light" panose="020F0302020204030204" pitchFamily="34" charset="0"/>
                <a:cs typeface="Calibri Light" panose="020F0302020204030204" pitchFamily="34" charset="0"/>
              </a:rPr>
              <a:t> </a:t>
            </a:r>
            <a:r>
              <a:rPr lang="es-ES" sz="2000" b="1" dirty="0" err="1" smtClean="0">
                <a:solidFill>
                  <a:schemeClr val="bg1"/>
                </a:solidFill>
                <a:latin typeface="Calibri Light" panose="020F0302020204030204" pitchFamily="34" charset="0"/>
                <a:cs typeface="Calibri Light" panose="020F0302020204030204" pitchFamily="34" charset="0"/>
              </a:rPr>
              <a:t>Guard</a:t>
            </a:r>
            <a:r>
              <a:rPr lang="es-ES" sz="2000" b="1" dirty="0" smtClean="0">
                <a:solidFill>
                  <a:schemeClr val="bg1"/>
                </a:solidFill>
                <a:latin typeface="Calibri Light" panose="020F0302020204030204" pitchFamily="34" charset="0"/>
                <a:cs typeface="Calibri Light" panose="020F0302020204030204" pitchFamily="34" charset="0"/>
              </a:rPr>
              <a:t> (CFG)</a:t>
            </a:r>
          </a:p>
          <a:p>
            <a:pPr marL="0" indent="0">
              <a:buNone/>
            </a:pPr>
            <a:endParaRPr lang="es-ES" sz="2000" b="1" dirty="0" smtClean="0">
              <a:solidFill>
                <a:schemeClr val="bg1"/>
              </a:solidFill>
              <a:latin typeface="Calibri Light" panose="020F0302020204030204" pitchFamily="34" charset="0"/>
              <a:cs typeface="Calibri Light" panose="020F0302020204030204" pitchFamily="34" charset="0"/>
            </a:endParaRPr>
          </a:p>
          <a:p>
            <a:pPr>
              <a:buClr>
                <a:schemeClr val="bg1"/>
              </a:buClr>
              <a:buFontTx/>
              <a:buChar char="-"/>
            </a:pPr>
            <a:r>
              <a:rPr lang="es-ES" sz="2000" dirty="0" smtClean="0">
                <a:solidFill>
                  <a:schemeClr val="bg1"/>
                </a:solidFill>
                <a:latin typeface="Calibri Light" panose="020F0302020204030204" pitchFamily="34" charset="0"/>
                <a:cs typeface="Calibri Light" panose="020F0302020204030204" pitchFamily="34" charset="0"/>
              </a:rPr>
              <a:t>Control de compilación mediante Visual Studio 2015</a:t>
            </a:r>
          </a:p>
          <a:p>
            <a:pPr>
              <a:buClr>
                <a:schemeClr val="bg1"/>
              </a:buClr>
              <a:buFontTx/>
              <a:buChar char="-"/>
            </a:pPr>
            <a:r>
              <a:rPr lang="es-ES" sz="2000" dirty="0" smtClean="0">
                <a:solidFill>
                  <a:schemeClr val="bg1"/>
                </a:solidFill>
                <a:latin typeface="Calibri Light" panose="020F0302020204030204" pitchFamily="34" charset="0"/>
                <a:cs typeface="Calibri Light" panose="020F0302020204030204" pitchFamily="34" charset="0"/>
              </a:rPr>
              <a:t>Crea un mapa de bits que representa los puntos de entrada en todas sus funciones.</a:t>
            </a:r>
          </a:p>
          <a:p>
            <a:pPr>
              <a:buClr>
                <a:schemeClr val="bg1"/>
              </a:buClr>
              <a:buFontTx/>
              <a:buChar char="-"/>
            </a:pPr>
            <a:r>
              <a:rPr lang="es-ES" sz="2000" dirty="0" smtClean="0">
                <a:solidFill>
                  <a:schemeClr val="bg1"/>
                </a:solidFill>
                <a:latin typeface="Calibri Light" panose="020F0302020204030204" pitchFamily="34" charset="0"/>
                <a:cs typeface="Calibri Light" panose="020F0302020204030204" pitchFamily="34" charset="0"/>
              </a:rPr>
              <a:t>Si una llamada indirecta (por ejemplo, “CALL EAX”) se dirige a una dirección que no ha sido identificada cómo punto de entrada seguro, la aplicación termina.</a:t>
            </a:r>
          </a:p>
          <a:p>
            <a:pPr>
              <a:buClr>
                <a:schemeClr val="bg1"/>
              </a:buClr>
              <a:buFontTx/>
              <a:buChar char="-"/>
            </a:pPr>
            <a:r>
              <a:rPr lang="es-ES" sz="2000" dirty="0" smtClean="0">
                <a:solidFill>
                  <a:schemeClr val="bg1"/>
                </a:solidFill>
                <a:latin typeface="Calibri Light" panose="020F0302020204030204" pitchFamily="34" charset="0"/>
                <a:cs typeface="Calibri Light" panose="020F0302020204030204" pitchFamily="34" charset="0"/>
              </a:rPr>
              <a:t>Esto requiere recursos extras (soporte) para el S.O. y el compilador.</a:t>
            </a:r>
          </a:p>
          <a:p>
            <a:pPr>
              <a:buFontTx/>
              <a:buChar char="-"/>
            </a:pPr>
            <a:endParaRPr lang="es-ES" sz="2000" dirty="0" smtClean="0">
              <a:solidFill>
                <a:schemeClr val="bg1"/>
              </a:solidFill>
              <a:latin typeface="Calibri Light" panose="020F0302020204030204" pitchFamily="34" charset="0"/>
              <a:cs typeface="Calibri Light" panose="020F0302020204030204" pitchFamily="34" charset="0"/>
            </a:endParaRPr>
          </a:p>
        </p:txBody>
      </p:sp>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smtClean="0">
                <a:ln w="12700">
                  <a:solidFill>
                    <a:schemeClr val="bg1"/>
                  </a:solidFill>
                </a:ln>
                <a:solidFill>
                  <a:schemeClr val="bg1"/>
                </a:solidFill>
              </a:rPr>
              <a:t>Teoría adicional del buffer </a:t>
            </a:r>
            <a:r>
              <a:rPr lang="es-ES" dirty="0" err="1" smtClean="0">
                <a:ln w="12700">
                  <a:solidFill>
                    <a:schemeClr val="bg1"/>
                  </a:solidFill>
                </a:ln>
                <a:solidFill>
                  <a:schemeClr val="bg1"/>
                </a:solidFill>
              </a:rPr>
              <a:t>Overflow</a:t>
            </a:r>
            <a:endParaRPr lang="es-ES" dirty="0">
              <a:ln w="12700">
                <a:solidFill>
                  <a:schemeClr val="bg1"/>
                </a:solidFill>
              </a:ln>
              <a:solidFill>
                <a:schemeClr val="bg1"/>
              </a:solidFill>
            </a:endParaRPr>
          </a:p>
        </p:txBody>
      </p:sp>
    </p:spTree>
    <p:extLst>
      <p:ext uri="{BB962C8B-B14F-4D97-AF65-F5344CB8AC3E}">
        <p14:creationId xmlns:p14="http://schemas.microsoft.com/office/powerpoint/2010/main" val="20457098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351584" y="1412776"/>
            <a:ext cx="7704856" cy="3712464"/>
          </a:xfrm>
        </p:spPr>
        <p:txBody>
          <a:bodyPr>
            <a:normAutofit lnSpcReduction="10000"/>
          </a:bodyPr>
          <a:lstStyle/>
          <a:p>
            <a:pPr marL="0" indent="0">
              <a:buNone/>
            </a:pPr>
            <a:r>
              <a:rPr lang="es-ES" sz="2000" b="1" dirty="0" smtClean="0">
                <a:solidFill>
                  <a:schemeClr val="bg1"/>
                </a:solidFill>
                <a:latin typeface="Calibri Light" panose="020F0302020204030204" pitchFamily="34" charset="0"/>
                <a:cs typeface="Calibri Light" panose="020F0302020204030204" pitchFamily="34" charset="0"/>
              </a:rPr>
              <a:t>Mitigaciones avanzadas</a:t>
            </a:r>
          </a:p>
          <a:p>
            <a:pPr marL="0" indent="0">
              <a:buNone/>
            </a:pPr>
            <a:endParaRPr lang="es-ES" sz="2000" b="1" dirty="0" smtClean="0">
              <a:solidFill>
                <a:schemeClr val="bg1"/>
              </a:solidFill>
              <a:latin typeface="Calibri Light" panose="020F0302020204030204" pitchFamily="34" charset="0"/>
              <a:cs typeface="Calibri Light" panose="020F0302020204030204" pitchFamily="34" charset="0"/>
            </a:endParaRPr>
          </a:p>
          <a:p>
            <a:pPr>
              <a:buClr>
                <a:schemeClr val="bg1"/>
              </a:buClr>
              <a:buFontTx/>
              <a:buChar char="-"/>
            </a:pPr>
            <a:r>
              <a:rPr lang="es-ES" sz="2000" dirty="0" smtClean="0">
                <a:solidFill>
                  <a:schemeClr val="bg1"/>
                </a:solidFill>
                <a:latin typeface="Calibri Light" panose="020F0302020204030204" pitchFamily="34" charset="0"/>
                <a:cs typeface="Calibri Light" panose="020F0302020204030204" pitchFamily="34" charset="0"/>
              </a:rPr>
              <a:t>Proteger todas las funciones involucradas en una cadena de llamada en relación a </a:t>
            </a:r>
            <a:r>
              <a:rPr lang="es-ES" sz="2000" dirty="0" err="1" smtClean="0">
                <a:solidFill>
                  <a:schemeClr val="bg1"/>
                </a:solidFill>
                <a:latin typeface="Calibri Light" panose="020F0302020204030204" pitchFamily="34" charset="0"/>
                <a:cs typeface="Calibri Light" panose="020F0302020204030204" pitchFamily="34" charset="0"/>
              </a:rPr>
              <a:t>API’s</a:t>
            </a:r>
            <a:r>
              <a:rPr lang="es-ES" sz="2000" dirty="0" smtClean="0">
                <a:solidFill>
                  <a:schemeClr val="bg1"/>
                </a:solidFill>
                <a:latin typeface="Calibri Light" panose="020F0302020204030204" pitchFamily="34" charset="0"/>
                <a:cs typeface="Calibri Light" panose="020F0302020204030204" pitchFamily="34" charset="0"/>
              </a:rPr>
              <a:t> críticas mediante NTDLL. (Deep </a:t>
            </a:r>
            <a:r>
              <a:rPr lang="es-ES" sz="2000" dirty="0" err="1" smtClean="0">
                <a:solidFill>
                  <a:schemeClr val="bg1"/>
                </a:solidFill>
                <a:latin typeface="Calibri Light" panose="020F0302020204030204" pitchFamily="34" charset="0"/>
                <a:cs typeface="Calibri Light" panose="020F0302020204030204" pitchFamily="34" charset="0"/>
              </a:rPr>
              <a:t>Hooks</a:t>
            </a:r>
            <a:r>
              <a:rPr lang="es-ES" sz="2000" dirty="0" smtClean="0">
                <a:solidFill>
                  <a:schemeClr val="bg1"/>
                </a:solidFill>
                <a:latin typeface="Calibri Light" panose="020F0302020204030204" pitchFamily="34" charset="0"/>
                <a:cs typeface="Calibri Light" panose="020F0302020204030204" pitchFamily="34" charset="0"/>
              </a:rPr>
              <a:t>)</a:t>
            </a:r>
          </a:p>
          <a:p>
            <a:pPr>
              <a:buClr>
                <a:schemeClr val="bg1"/>
              </a:buClr>
              <a:buFontTx/>
              <a:buChar char="-"/>
            </a:pPr>
            <a:r>
              <a:rPr lang="es-ES" sz="2000" dirty="0" smtClean="0">
                <a:solidFill>
                  <a:schemeClr val="bg1"/>
                </a:solidFill>
                <a:latin typeface="Calibri Light" panose="020F0302020204030204" pitchFamily="34" charset="0"/>
                <a:cs typeface="Calibri Light" panose="020F0302020204030204" pitchFamily="34" charset="0"/>
              </a:rPr>
              <a:t>Prevenir evasión de </a:t>
            </a:r>
            <a:r>
              <a:rPr lang="es-ES" sz="2000" dirty="0" err="1" smtClean="0">
                <a:solidFill>
                  <a:schemeClr val="bg1"/>
                </a:solidFill>
                <a:latin typeface="Calibri Light" panose="020F0302020204030204" pitchFamily="34" charset="0"/>
                <a:cs typeface="Calibri Light" panose="020F0302020204030204" pitchFamily="34" charset="0"/>
              </a:rPr>
              <a:t>hook</a:t>
            </a:r>
            <a:r>
              <a:rPr lang="es-ES" sz="2000" dirty="0" smtClean="0">
                <a:solidFill>
                  <a:schemeClr val="bg1"/>
                </a:solidFill>
                <a:latin typeface="Calibri Light" panose="020F0302020204030204" pitchFamily="34" charset="0"/>
                <a:cs typeface="Calibri Light" panose="020F0302020204030204" pitchFamily="34" charset="0"/>
              </a:rPr>
              <a:t> usadas en </a:t>
            </a:r>
            <a:r>
              <a:rPr lang="es-ES" sz="2000" dirty="0" err="1" smtClean="0">
                <a:solidFill>
                  <a:schemeClr val="bg1"/>
                </a:solidFill>
                <a:latin typeface="Calibri Light" panose="020F0302020204030204" pitchFamily="34" charset="0"/>
                <a:cs typeface="Calibri Light" panose="020F0302020204030204" pitchFamily="34" charset="0"/>
              </a:rPr>
              <a:t>shellcode</a:t>
            </a:r>
            <a:r>
              <a:rPr lang="es-ES" sz="2000" dirty="0" smtClean="0">
                <a:solidFill>
                  <a:schemeClr val="bg1"/>
                </a:solidFill>
                <a:latin typeface="Calibri Light" panose="020F0302020204030204" pitchFamily="34" charset="0"/>
                <a:cs typeface="Calibri Light" panose="020F0302020204030204" pitchFamily="34" charset="0"/>
              </a:rPr>
              <a:t> donde el principio es falsificado y entonces un JMP es realizado para saltar dicho principio. (Anti </a:t>
            </a:r>
            <a:r>
              <a:rPr lang="es-ES" sz="2000" dirty="0" err="1" smtClean="0">
                <a:solidFill>
                  <a:schemeClr val="bg1"/>
                </a:solidFill>
                <a:latin typeface="Calibri Light" panose="020F0302020204030204" pitchFamily="34" charset="0"/>
                <a:cs typeface="Calibri Light" panose="020F0302020204030204" pitchFamily="34" charset="0"/>
              </a:rPr>
              <a:t>detour</a:t>
            </a:r>
            <a:r>
              <a:rPr lang="es-ES" sz="2000" dirty="0" smtClean="0">
                <a:solidFill>
                  <a:schemeClr val="bg1"/>
                </a:solidFill>
                <a:latin typeface="Calibri Light" panose="020F0302020204030204" pitchFamily="34" charset="0"/>
                <a:cs typeface="Calibri Light" panose="020F0302020204030204" pitchFamily="34" charset="0"/>
              </a:rPr>
              <a:t>)</a:t>
            </a:r>
          </a:p>
          <a:p>
            <a:pPr>
              <a:buClr>
                <a:schemeClr val="bg1"/>
              </a:buClr>
              <a:buFontTx/>
              <a:buChar char="-"/>
            </a:pPr>
            <a:r>
              <a:rPr lang="es-ES" sz="2000" dirty="0" smtClean="0">
                <a:solidFill>
                  <a:schemeClr val="bg1"/>
                </a:solidFill>
                <a:latin typeface="Calibri Light" panose="020F0302020204030204" pitchFamily="34" charset="0"/>
                <a:cs typeface="Calibri Light" panose="020F0302020204030204" pitchFamily="34" charset="0"/>
              </a:rPr>
              <a:t>Se puede crear una lista con todas las funciones prohibidas que una aplicación nunca debería de realizar. (</a:t>
            </a:r>
            <a:r>
              <a:rPr lang="es-ES" sz="2000" dirty="0" err="1" smtClean="0">
                <a:solidFill>
                  <a:schemeClr val="bg1"/>
                </a:solidFill>
                <a:latin typeface="Calibri Light" panose="020F0302020204030204" pitchFamily="34" charset="0"/>
                <a:cs typeface="Calibri Light" panose="020F0302020204030204" pitchFamily="34" charset="0"/>
              </a:rPr>
              <a:t>Banned</a:t>
            </a:r>
            <a:r>
              <a:rPr lang="es-ES" sz="2000" dirty="0" smtClean="0">
                <a:solidFill>
                  <a:schemeClr val="bg1"/>
                </a:solidFill>
                <a:latin typeface="Calibri Light" panose="020F0302020204030204" pitchFamily="34" charset="0"/>
                <a:cs typeface="Calibri Light" panose="020F0302020204030204" pitchFamily="34" charset="0"/>
              </a:rPr>
              <a:t> </a:t>
            </a:r>
            <a:r>
              <a:rPr lang="es-ES" sz="2000" dirty="0" err="1" smtClean="0">
                <a:solidFill>
                  <a:schemeClr val="bg1"/>
                </a:solidFill>
                <a:latin typeface="Calibri Light" panose="020F0302020204030204" pitchFamily="34" charset="0"/>
                <a:cs typeface="Calibri Light" panose="020F0302020204030204" pitchFamily="34" charset="0"/>
              </a:rPr>
              <a:t>functions</a:t>
            </a:r>
            <a:r>
              <a:rPr lang="es-ES" sz="2000" dirty="0" smtClean="0">
                <a:solidFill>
                  <a:schemeClr val="bg1"/>
                </a:solidFill>
                <a:latin typeface="Calibri Light" panose="020F0302020204030204" pitchFamily="34" charset="0"/>
                <a:cs typeface="Calibri Light" panose="020F0302020204030204" pitchFamily="34" charset="0"/>
              </a:rPr>
              <a:t>)</a:t>
            </a:r>
          </a:p>
          <a:p>
            <a:pPr>
              <a:buClr>
                <a:schemeClr val="bg1"/>
              </a:buClr>
              <a:buFontTx/>
              <a:buChar char="-"/>
            </a:pPr>
            <a:r>
              <a:rPr lang="es-ES" sz="2000" dirty="0" smtClean="0">
                <a:solidFill>
                  <a:schemeClr val="bg1"/>
                </a:solidFill>
                <a:latin typeface="Calibri Light" panose="020F0302020204030204" pitchFamily="34" charset="0"/>
                <a:cs typeface="Calibri Light" panose="020F0302020204030204" pitchFamily="34" charset="0"/>
              </a:rPr>
              <a:t>Reducir el abanico de ataques deshabilitando el motor script de IE. (VBScript “</a:t>
            </a:r>
            <a:r>
              <a:rPr lang="es-ES" sz="2000" dirty="0" err="1" smtClean="0">
                <a:solidFill>
                  <a:schemeClr val="bg1"/>
                </a:solidFill>
                <a:latin typeface="Calibri Light" panose="020F0302020204030204" pitchFamily="34" charset="0"/>
                <a:cs typeface="Calibri Light" panose="020F0302020204030204" pitchFamily="34" charset="0"/>
              </a:rPr>
              <a:t>God</a:t>
            </a:r>
            <a:r>
              <a:rPr lang="es-ES" sz="2000" dirty="0" smtClean="0">
                <a:solidFill>
                  <a:schemeClr val="bg1"/>
                </a:solidFill>
                <a:latin typeface="Calibri Light" panose="020F0302020204030204" pitchFamily="34" charset="0"/>
                <a:cs typeface="Calibri Light" panose="020F0302020204030204" pitchFamily="34" charset="0"/>
              </a:rPr>
              <a:t> </a:t>
            </a:r>
            <a:r>
              <a:rPr lang="es-ES" sz="2000" dirty="0" err="1" smtClean="0">
                <a:solidFill>
                  <a:schemeClr val="bg1"/>
                </a:solidFill>
                <a:latin typeface="Calibri Light" panose="020F0302020204030204" pitchFamily="34" charset="0"/>
                <a:cs typeface="Calibri Light" panose="020F0302020204030204" pitchFamily="34" charset="0"/>
              </a:rPr>
              <a:t>mode</a:t>
            </a:r>
            <a:r>
              <a:rPr lang="es-ES" sz="2000" dirty="0" smtClean="0">
                <a:solidFill>
                  <a:schemeClr val="bg1"/>
                </a:solidFill>
                <a:latin typeface="Calibri Light" panose="020F0302020204030204" pitchFamily="34" charset="0"/>
                <a:cs typeface="Calibri Light" panose="020F0302020204030204" pitchFamily="34" charset="0"/>
              </a:rPr>
              <a:t>”)</a:t>
            </a:r>
          </a:p>
          <a:p>
            <a:pPr>
              <a:buFontTx/>
              <a:buChar char="-"/>
            </a:pPr>
            <a:endParaRPr lang="es-ES" sz="2000" dirty="0" smtClean="0">
              <a:solidFill>
                <a:schemeClr val="bg1"/>
              </a:solidFill>
              <a:latin typeface="Calibri Light" panose="020F0302020204030204" pitchFamily="34" charset="0"/>
              <a:cs typeface="Calibri Light" panose="020F0302020204030204" pitchFamily="34" charset="0"/>
            </a:endParaRPr>
          </a:p>
        </p:txBody>
      </p:sp>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smtClean="0">
                <a:ln w="12700">
                  <a:solidFill>
                    <a:schemeClr val="bg1"/>
                  </a:solidFill>
                </a:ln>
                <a:solidFill>
                  <a:schemeClr val="bg1"/>
                </a:solidFill>
              </a:rPr>
              <a:t>Teoría adicional del buffer </a:t>
            </a:r>
            <a:r>
              <a:rPr lang="es-ES" dirty="0" err="1" smtClean="0">
                <a:ln w="12700">
                  <a:solidFill>
                    <a:schemeClr val="bg1"/>
                  </a:solidFill>
                </a:ln>
                <a:solidFill>
                  <a:schemeClr val="bg1"/>
                </a:solidFill>
              </a:rPr>
              <a:t>Overflow</a:t>
            </a:r>
            <a:endParaRPr lang="es-ES" dirty="0">
              <a:ln w="12700">
                <a:solidFill>
                  <a:schemeClr val="bg1"/>
                </a:solidFill>
              </a:ln>
              <a:solidFill>
                <a:schemeClr val="bg1"/>
              </a:solidFill>
            </a:endParaRPr>
          </a:p>
        </p:txBody>
      </p:sp>
    </p:spTree>
    <p:extLst>
      <p:ext uri="{BB962C8B-B14F-4D97-AF65-F5344CB8AC3E}">
        <p14:creationId xmlns:p14="http://schemas.microsoft.com/office/powerpoint/2010/main" val="1963145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351584" y="1412776"/>
            <a:ext cx="7704856" cy="3712464"/>
          </a:xfrm>
        </p:spPr>
        <p:txBody>
          <a:bodyPr>
            <a:normAutofit lnSpcReduction="10000"/>
          </a:bodyPr>
          <a:lstStyle/>
          <a:p>
            <a:pPr marL="0" indent="0">
              <a:buNone/>
            </a:pPr>
            <a:r>
              <a:rPr lang="es-ES" sz="2000" dirty="0" smtClean="0">
                <a:solidFill>
                  <a:schemeClr val="bg1"/>
                </a:solidFill>
                <a:latin typeface="Calibri Light" panose="020F0302020204030204" pitchFamily="34" charset="0"/>
                <a:cs typeface="Calibri Light" panose="020F0302020204030204" pitchFamily="34" charset="0"/>
              </a:rPr>
              <a:t>Cómo al igual que ocurría en Linux, no se puede ejecutar nuestro propio código en la </a:t>
            </a:r>
            <a:r>
              <a:rPr lang="es-ES" sz="2000" dirty="0" err="1" smtClean="0">
                <a:solidFill>
                  <a:schemeClr val="bg1"/>
                </a:solidFill>
                <a:latin typeface="Calibri Light" panose="020F0302020204030204" pitchFamily="34" charset="0"/>
                <a:cs typeface="Calibri Light" panose="020F0302020204030204" pitchFamily="34" charset="0"/>
              </a:rPr>
              <a:t>Stack</a:t>
            </a:r>
            <a:r>
              <a:rPr lang="es-ES" sz="2000" dirty="0" smtClean="0">
                <a:solidFill>
                  <a:schemeClr val="bg1"/>
                </a:solidFill>
                <a:latin typeface="Calibri Light" panose="020F0302020204030204" pitchFamily="34" charset="0"/>
                <a:cs typeface="Calibri Light" panose="020F0302020204030204" pitchFamily="34" charset="0"/>
              </a:rPr>
              <a:t> de la memoria, lo que se puede hacer es utilizar instrucciones/funciones existentes en los módulos que se hayan cargado y usar los datos en la </a:t>
            </a:r>
            <a:r>
              <a:rPr lang="es-ES" sz="2000" dirty="0" err="1" smtClean="0">
                <a:solidFill>
                  <a:schemeClr val="bg1"/>
                </a:solidFill>
                <a:latin typeface="Calibri Light" panose="020F0302020204030204" pitchFamily="34" charset="0"/>
                <a:cs typeface="Calibri Light" panose="020F0302020204030204" pitchFamily="34" charset="0"/>
              </a:rPr>
              <a:t>stack</a:t>
            </a:r>
            <a:r>
              <a:rPr lang="es-ES" sz="2000" dirty="0" smtClean="0">
                <a:solidFill>
                  <a:schemeClr val="bg1"/>
                </a:solidFill>
                <a:latin typeface="Calibri Light" panose="020F0302020204030204" pitchFamily="34" charset="0"/>
                <a:cs typeface="Calibri Light" panose="020F0302020204030204" pitchFamily="34" charset="0"/>
              </a:rPr>
              <a:t> cómo parámetros a esas funciones/instrucciones.</a:t>
            </a:r>
            <a:r>
              <a:rPr lang="es-ES" sz="2000" b="1" dirty="0" smtClean="0">
                <a:solidFill>
                  <a:schemeClr val="bg1"/>
                </a:solidFill>
                <a:latin typeface="Calibri Light" panose="020F0302020204030204" pitchFamily="34" charset="0"/>
                <a:cs typeface="Calibri Light" panose="020F0302020204030204" pitchFamily="34" charset="0"/>
              </a:rPr>
              <a:t> </a:t>
            </a:r>
            <a:r>
              <a:rPr lang="es-ES" sz="2000" dirty="0" smtClean="0">
                <a:solidFill>
                  <a:schemeClr val="bg1"/>
                </a:solidFill>
                <a:latin typeface="Calibri Light" panose="020F0302020204030204" pitchFamily="34" charset="0"/>
                <a:cs typeface="Calibri Light" panose="020F0302020204030204" pitchFamily="34" charset="0"/>
              </a:rPr>
              <a:t>Algunos ejemplos de dichas instrucciones son:</a:t>
            </a:r>
          </a:p>
          <a:p>
            <a:pPr>
              <a:buClr>
                <a:schemeClr val="bg1"/>
              </a:buClr>
            </a:pPr>
            <a:r>
              <a:rPr lang="es-ES" sz="2000" b="1" dirty="0" smtClean="0">
                <a:solidFill>
                  <a:schemeClr val="bg1"/>
                </a:solidFill>
                <a:latin typeface="Calibri Light" panose="020F0302020204030204" pitchFamily="34" charset="0"/>
                <a:cs typeface="Calibri Light" panose="020F0302020204030204" pitchFamily="34" charset="0"/>
              </a:rPr>
              <a:t>Ejecutar comandos </a:t>
            </a:r>
            <a:r>
              <a:rPr lang="es-ES" sz="2000" dirty="0" smtClean="0">
                <a:solidFill>
                  <a:schemeClr val="bg1"/>
                </a:solidFill>
                <a:latin typeface="Calibri Light" panose="020F0302020204030204" pitchFamily="34" charset="0"/>
                <a:cs typeface="Calibri Light" panose="020F0302020204030204" pitchFamily="34" charset="0"/>
              </a:rPr>
              <a:t>(</a:t>
            </a:r>
            <a:r>
              <a:rPr lang="es-ES" sz="2000" dirty="0" err="1" smtClean="0">
                <a:solidFill>
                  <a:schemeClr val="bg1"/>
                </a:solidFill>
                <a:latin typeface="Calibri Light" panose="020F0302020204030204" pitchFamily="34" charset="0"/>
                <a:cs typeface="Calibri Light" panose="020F0302020204030204" pitchFamily="34" charset="0"/>
              </a:rPr>
              <a:t>WinExec</a:t>
            </a:r>
            <a:r>
              <a:rPr lang="es-ES" sz="2000" dirty="0" smtClean="0">
                <a:solidFill>
                  <a:schemeClr val="bg1"/>
                </a:solidFill>
                <a:latin typeface="Calibri Light" panose="020F0302020204030204" pitchFamily="34" charset="0"/>
                <a:cs typeface="Calibri Light" panose="020F0302020204030204" pitchFamily="34" charset="0"/>
              </a:rPr>
              <a:t>, </a:t>
            </a:r>
            <a:r>
              <a:rPr lang="es-ES" sz="2000" dirty="0" err="1" smtClean="0">
                <a:solidFill>
                  <a:schemeClr val="bg1"/>
                </a:solidFill>
                <a:latin typeface="Calibri Light" panose="020F0302020204030204" pitchFamily="34" charset="0"/>
                <a:cs typeface="Calibri Light" panose="020F0302020204030204" pitchFamily="34" charset="0"/>
              </a:rPr>
              <a:t>ret</a:t>
            </a:r>
            <a:r>
              <a:rPr lang="es-ES" sz="2000" dirty="0" smtClean="0">
                <a:solidFill>
                  <a:schemeClr val="bg1"/>
                </a:solidFill>
                <a:latin typeface="Calibri Light" panose="020F0302020204030204" pitchFamily="34" charset="0"/>
                <a:cs typeface="Calibri Light" panose="020F0302020204030204" pitchFamily="34" charset="0"/>
              </a:rPr>
              <a:t>-to-</a:t>
            </a:r>
            <a:r>
              <a:rPr lang="es-ES" sz="2000" dirty="0" err="1" smtClean="0">
                <a:solidFill>
                  <a:schemeClr val="bg1"/>
                </a:solidFill>
                <a:latin typeface="Calibri Light" panose="020F0302020204030204" pitchFamily="34" charset="0"/>
                <a:cs typeface="Calibri Light" panose="020F0302020204030204" pitchFamily="34" charset="0"/>
              </a:rPr>
              <a:t>libc</a:t>
            </a:r>
            <a:r>
              <a:rPr lang="es-ES" sz="2000" dirty="0" smtClean="0">
                <a:solidFill>
                  <a:schemeClr val="bg1"/>
                </a:solidFill>
                <a:latin typeface="Calibri Light" panose="020F0302020204030204" pitchFamily="34" charset="0"/>
                <a:cs typeface="Calibri Light" panose="020F0302020204030204" pitchFamily="34" charset="0"/>
              </a:rPr>
              <a:t>)</a:t>
            </a:r>
          </a:p>
          <a:p>
            <a:pPr>
              <a:buClr>
                <a:schemeClr val="bg1"/>
              </a:buClr>
            </a:pPr>
            <a:r>
              <a:rPr lang="es-ES" sz="2000" b="1" dirty="0" smtClean="0">
                <a:solidFill>
                  <a:schemeClr val="bg1"/>
                </a:solidFill>
                <a:latin typeface="Calibri Light" panose="020F0302020204030204" pitchFamily="34" charset="0"/>
                <a:cs typeface="Calibri Light" panose="020F0302020204030204" pitchFamily="34" charset="0"/>
              </a:rPr>
              <a:t>Marcar la página que contiene la </a:t>
            </a:r>
            <a:r>
              <a:rPr lang="es-ES" sz="2000" b="1" dirty="0" err="1" smtClean="0">
                <a:solidFill>
                  <a:schemeClr val="bg1"/>
                </a:solidFill>
                <a:latin typeface="Calibri Light" panose="020F0302020204030204" pitchFamily="34" charset="0"/>
                <a:cs typeface="Calibri Light" panose="020F0302020204030204" pitchFamily="34" charset="0"/>
              </a:rPr>
              <a:t>shellcode</a:t>
            </a:r>
            <a:r>
              <a:rPr lang="es-ES" sz="2000" b="1" dirty="0" smtClean="0">
                <a:solidFill>
                  <a:schemeClr val="bg1"/>
                </a:solidFill>
                <a:latin typeface="Calibri Light" panose="020F0302020204030204" pitchFamily="34" charset="0"/>
                <a:cs typeface="Calibri Light" panose="020F0302020204030204" pitchFamily="34" charset="0"/>
              </a:rPr>
              <a:t> cómo ejecutable</a:t>
            </a:r>
            <a:r>
              <a:rPr lang="es-ES" sz="2000" dirty="0" smtClean="0">
                <a:solidFill>
                  <a:schemeClr val="bg1"/>
                </a:solidFill>
                <a:latin typeface="Calibri Light" panose="020F0302020204030204" pitchFamily="34" charset="0"/>
                <a:cs typeface="Calibri Light" panose="020F0302020204030204" pitchFamily="34" charset="0"/>
              </a:rPr>
              <a:t> (si lo permite la política DEP) </a:t>
            </a:r>
            <a:r>
              <a:rPr lang="es-ES" sz="2000" b="1" dirty="0" smtClean="0">
                <a:solidFill>
                  <a:schemeClr val="bg1"/>
                </a:solidFill>
                <a:latin typeface="Calibri Light" panose="020F0302020204030204" pitchFamily="34" charset="0"/>
                <a:cs typeface="Calibri Light" panose="020F0302020204030204" pitchFamily="34" charset="0"/>
              </a:rPr>
              <a:t>y saltar a esa parte del código</a:t>
            </a:r>
            <a:endParaRPr lang="es-ES" sz="2000" dirty="0" smtClean="0">
              <a:solidFill>
                <a:schemeClr val="bg1"/>
              </a:solidFill>
              <a:latin typeface="Calibri Light" panose="020F0302020204030204" pitchFamily="34" charset="0"/>
              <a:cs typeface="Calibri Light" panose="020F0302020204030204" pitchFamily="34" charset="0"/>
            </a:endParaRPr>
          </a:p>
          <a:p>
            <a:pPr>
              <a:buClr>
                <a:schemeClr val="bg1"/>
              </a:buClr>
            </a:pPr>
            <a:r>
              <a:rPr lang="es-ES" sz="2000" b="1" dirty="0" smtClean="0">
                <a:solidFill>
                  <a:schemeClr val="bg1"/>
                </a:solidFill>
                <a:latin typeface="Calibri Light" panose="020F0302020204030204" pitchFamily="34" charset="0"/>
                <a:cs typeface="Calibri Light" panose="020F0302020204030204" pitchFamily="34" charset="0"/>
              </a:rPr>
              <a:t>Copiar datos a regiones ejecutables y saltar a esta </a:t>
            </a:r>
            <a:r>
              <a:rPr lang="es-ES" sz="2000" dirty="0" smtClean="0">
                <a:solidFill>
                  <a:schemeClr val="bg1"/>
                </a:solidFill>
                <a:latin typeface="Calibri Light" panose="020F0302020204030204" pitchFamily="34" charset="0"/>
                <a:cs typeface="Calibri Light" panose="020F0302020204030204" pitchFamily="34" charset="0"/>
              </a:rPr>
              <a:t>(Puede requerir alojar memoria y marcar la región como ejecutable primero)</a:t>
            </a:r>
          </a:p>
          <a:p>
            <a:pPr>
              <a:buClr>
                <a:schemeClr val="bg1"/>
              </a:buClr>
            </a:pPr>
            <a:r>
              <a:rPr lang="es-ES" sz="2000" b="1" dirty="0" smtClean="0">
                <a:solidFill>
                  <a:schemeClr val="bg1"/>
                </a:solidFill>
                <a:latin typeface="Calibri Light" panose="020F0302020204030204" pitchFamily="34" charset="0"/>
                <a:cs typeface="Calibri Light" panose="020F0302020204030204" pitchFamily="34" charset="0"/>
              </a:rPr>
              <a:t>Cambiar la configuración DEP al proceso activo antes de ejecutar el código malicioso</a:t>
            </a:r>
          </a:p>
        </p:txBody>
      </p:sp>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smtClean="0">
                <a:ln w="12700">
                  <a:solidFill>
                    <a:schemeClr val="bg1"/>
                  </a:solidFill>
                </a:ln>
                <a:solidFill>
                  <a:schemeClr val="bg1"/>
                </a:solidFill>
              </a:rPr>
              <a:t>Teoría adicional del buffer </a:t>
            </a:r>
            <a:r>
              <a:rPr lang="es-ES" dirty="0" err="1" smtClean="0">
                <a:ln w="12700">
                  <a:solidFill>
                    <a:schemeClr val="bg1"/>
                  </a:solidFill>
                </a:ln>
                <a:solidFill>
                  <a:schemeClr val="bg1"/>
                </a:solidFill>
              </a:rPr>
              <a:t>Overflow</a:t>
            </a:r>
            <a:endParaRPr lang="es-ES" dirty="0">
              <a:ln w="12700">
                <a:solidFill>
                  <a:schemeClr val="bg1"/>
                </a:solidFill>
              </a:ln>
              <a:solidFill>
                <a:schemeClr val="bg1"/>
              </a:solidFill>
            </a:endParaRPr>
          </a:p>
        </p:txBody>
      </p:sp>
    </p:spTree>
    <p:extLst>
      <p:ext uri="{BB962C8B-B14F-4D97-AF65-F5344CB8AC3E}">
        <p14:creationId xmlns:p14="http://schemas.microsoft.com/office/powerpoint/2010/main" val="37898277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351584" y="1412776"/>
            <a:ext cx="7704856" cy="3712464"/>
          </a:xfrm>
        </p:spPr>
        <p:txBody>
          <a:bodyPr>
            <a:normAutofit fontScale="92500" lnSpcReduction="20000"/>
          </a:bodyPr>
          <a:lstStyle/>
          <a:p>
            <a:pPr marL="0" indent="0">
              <a:buNone/>
            </a:pPr>
            <a:r>
              <a:rPr lang="es-ES" sz="2000" dirty="0" smtClean="0">
                <a:solidFill>
                  <a:schemeClr val="bg1"/>
                </a:solidFill>
                <a:latin typeface="Calibri Light" panose="020F0302020204030204" pitchFamily="34" charset="0"/>
                <a:cs typeface="Calibri Light" panose="020F0302020204030204" pitchFamily="34" charset="0"/>
              </a:rPr>
              <a:t>Para ejecutar nuestro código malicioso y eventualmente realizar la llamada de la API de Windows se requiere utilizar instrucciones existentes (en partes del proceso marcado como ejecutable), y ponerlas en un orden concreto (encadenarlas) para que puedan producir lo que se necesitará, poniendo datos en registros y/o la </a:t>
            </a:r>
            <a:r>
              <a:rPr lang="es-ES" sz="2000" dirty="0" err="1" smtClean="0">
                <a:solidFill>
                  <a:schemeClr val="bg1"/>
                </a:solidFill>
                <a:latin typeface="Calibri Light" panose="020F0302020204030204" pitchFamily="34" charset="0"/>
                <a:cs typeface="Calibri Light" panose="020F0302020204030204" pitchFamily="34" charset="0"/>
              </a:rPr>
              <a:t>stack</a:t>
            </a:r>
            <a:r>
              <a:rPr lang="es-ES" sz="2000" dirty="0" smtClean="0">
                <a:solidFill>
                  <a:schemeClr val="bg1"/>
                </a:solidFill>
                <a:latin typeface="Calibri Light" panose="020F0302020204030204" pitchFamily="34" charset="0"/>
                <a:cs typeface="Calibri Light" panose="020F0302020204030204" pitchFamily="34" charset="0"/>
              </a:rPr>
              <a:t>.</a:t>
            </a:r>
          </a:p>
          <a:p>
            <a:pPr marL="0" indent="0">
              <a:buNone/>
            </a:pPr>
            <a:endParaRPr lang="es-ES" sz="2000" b="1" dirty="0">
              <a:solidFill>
                <a:schemeClr val="bg1"/>
              </a:solidFill>
              <a:latin typeface="Calibri Light" panose="020F0302020204030204" pitchFamily="34" charset="0"/>
              <a:cs typeface="Calibri Light" panose="020F0302020204030204" pitchFamily="34" charset="0"/>
            </a:endParaRPr>
          </a:p>
          <a:p>
            <a:pPr marL="0" indent="0">
              <a:buNone/>
            </a:pPr>
            <a:r>
              <a:rPr lang="es-ES" sz="2000" dirty="0" smtClean="0">
                <a:solidFill>
                  <a:schemeClr val="bg1"/>
                </a:solidFill>
                <a:latin typeface="Calibri Light" panose="020F0302020204030204" pitchFamily="34" charset="0"/>
                <a:cs typeface="Calibri Light" panose="020F0302020204030204" pitchFamily="34" charset="0"/>
              </a:rPr>
              <a:t>Se tiene que saltar de una parte de la cadena a la otra sin ejecutar un solo bit de la región protegida por DEP, cada instrucción en la cadena ROP (llamada “gadget”) hará una llamada del siguiente “gadget”, de esta manera las secuencias de la instrucción son encadenadas.</a:t>
            </a:r>
          </a:p>
          <a:p>
            <a:pPr marL="0" indent="0">
              <a:buNone/>
            </a:pPr>
            <a:endParaRPr lang="es-ES" sz="2000" dirty="0">
              <a:solidFill>
                <a:schemeClr val="bg1"/>
              </a:solidFill>
              <a:latin typeface="Calibri Light" panose="020F0302020204030204" pitchFamily="34" charset="0"/>
              <a:cs typeface="Calibri Light" panose="020F0302020204030204" pitchFamily="34" charset="0"/>
            </a:endParaRPr>
          </a:p>
          <a:p>
            <a:pPr marL="0" indent="0">
              <a:buNone/>
            </a:pPr>
            <a:r>
              <a:rPr lang="es-ES" sz="2000" dirty="0" smtClean="0">
                <a:solidFill>
                  <a:schemeClr val="bg1"/>
                </a:solidFill>
                <a:latin typeface="Calibri Light" panose="020F0302020204030204" pitchFamily="34" charset="0"/>
                <a:cs typeface="Calibri Light" panose="020F0302020204030204" pitchFamily="34" charset="0"/>
              </a:rPr>
              <a:t>Este proceso puede asemejarse a completar un cubo de </a:t>
            </a:r>
            <a:r>
              <a:rPr lang="es-ES" sz="2000" dirty="0" err="1" smtClean="0">
                <a:solidFill>
                  <a:schemeClr val="bg1"/>
                </a:solidFill>
                <a:latin typeface="Calibri Light" panose="020F0302020204030204" pitchFamily="34" charset="0"/>
                <a:cs typeface="Calibri Light" panose="020F0302020204030204" pitchFamily="34" charset="0"/>
              </a:rPr>
              <a:t>Rubik</a:t>
            </a:r>
            <a:r>
              <a:rPr lang="es-ES" sz="2000" dirty="0" smtClean="0">
                <a:solidFill>
                  <a:schemeClr val="bg1"/>
                </a:solidFill>
                <a:latin typeface="Calibri Light" panose="020F0302020204030204" pitchFamily="34" charset="0"/>
                <a:cs typeface="Calibri Light" panose="020F0302020204030204" pitchFamily="34" charset="0"/>
              </a:rPr>
              <a:t>, ya que al manipular algún registro o valor en la </a:t>
            </a:r>
            <a:r>
              <a:rPr lang="es-ES" sz="2000" dirty="0" err="1" smtClean="0">
                <a:solidFill>
                  <a:schemeClr val="bg1"/>
                </a:solidFill>
                <a:latin typeface="Calibri Light" panose="020F0302020204030204" pitchFamily="34" charset="0"/>
                <a:cs typeface="Calibri Light" panose="020F0302020204030204" pitchFamily="34" charset="0"/>
              </a:rPr>
              <a:t>stack</a:t>
            </a:r>
            <a:r>
              <a:rPr lang="es-ES" sz="2000" dirty="0" smtClean="0">
                <a:solidFill>
                  <a:schemeClr val="bg1"/>
                </a:solidFill>
                <a:latin typeface="Calibri Light" panose="020F0302020204030204" pitchFamily="34" charset="0"/>
                <a:cs typeface="Calibri Light" panose="020F0302020204030204" pitchFamily="34" charset="0"/>
              </a:rPr>
              <a:t> puede dar lugar a otros cambios en el manejo de registros y funciones.</a:t>
            </a:r>
          </a:p>
        </p:txBody>
      </p:sp>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smtClean="0">
                <a:ln w="12700">
                  <a:solidFill>
                    <a:schemeClr val="bg1"/>
                  </a:solidFill>
                </a:ln>
                <a:solidFill>
                  <a:schemeClr val="bg1"/>
                </a:solidFill>
              </a:rPr>
              <a:t>Teoría adicional del buffer </a:t>
            </a:r>
            <a:r>
              <a:rPr lang="es-ES" dirty="0" err="1" smtClean="0">
                <a:ln w="12700">
                  <a:solidFill>
                    <a:schemeClr val="bg1"/>
                  </a:solidFill>
                </a:ln>
                <a:solidFill>
                  <a:schemeClr val="bg1"/>
                </a:solidFill>
              </a:rPr>
              <a:t>Overflow</a:t>
            </a:r>
            <a:endParaRPr lang="es-ES" dirty="0">
              <a:ln w="12700">
                <a:solidFill>
                  <a:schemeClr val="bg1"/>
                </a:solidFill>
              </a:ln>
              <a:solidFill>
                <a:schemeClr val="bg1"/>
              </a:solidFill>
            </a:endParaRPr>
          </a:p>
        </p:txBody>
      </p:sp>
    </p:spTree>
    <p:extLst>
      <p:ext uri="{BB962C8B-B14F-4D97-AF65-F5344CB8AC3E}">
        <p14:creationId xmlns:p14="http://schemas.microsoft.com/office/powerpoint/2010/main" val="5873219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351584" y="1412776"/>
            <a:ext cx="7704856" cy="3712464"/>
          </a:xfrm>
        </p:spPr>
        <p:txBody>
          <a:bodyPr>
            <a:normAutofit/>
          </a:bodyPr>
          <a:lstStyle/>
          <a:p>
            <a:pPr marL="0" indent="0">
              <a:buNone/>
            </a:pPr>
            <a:r>
              <a:rPr lang="es-ES" sz="2000" dirty="0" smtClean="0">
                <a:solidFill>
                  <a:schemeClr val="bg1"/>
                </a:solidFill>
                <a:latin typeface="Calibri Light" panose="020F0302020204030204" pitchFamily="34" charset="0"/>
                <a:cs typeface="Calibri Light" panose="020F0302020204030204" pitchFamily="34" charset="0"/>
              </a:rPr>
              <a:t>Para escribir un </a:t>
            </a:r>
            <a:r>
              <a:rPr lang="es-ES" sz="2000" dirty="0" err="1" smtClean="0">
                <a:solidFill>
                  <a:schemeClr val="bg1"/>
                </a:solidFill>
                <a:latin typeface="Calibri Light" panose="020F0302020204030204" pitchFamily="34" charset="0"/>
                <a:cs typeface="Calibri Light" panose="020F0302020204030204" pitchFamily="34" charset="0"/>
              </a:rPr>
              <a:t>exploit</a:t>
            </a:r>
            <a:r>
              <a:rPr lang="es-ES" sz="2000" dirty="0" smtClean="0">
                <a:solidFill>
                  <a:schemeClr val="bg1"/>
                </a:solidFill>
                <a:latin typeface="Calibri Light" panose="020F0302020204030204" pitchFamily="34" charset="0"/>
                <a:cs typeface="Calibri Light" panose="020F0302020204030204" pitchFamily="34" charset="0"/>
              </a:rPr>
              <a:t> se debe de determinar cómo será el aproximamiento. Hay que determinar que funciones de la API de Windows están disponibles/son posibles utilizar para hacer un bypass de DEP. Una vez se ha determinado eso se puede pensar el colocar el encadenamiento en la </a:t>
            </a:r>
            <a:r>
              <a:rPr lang="es-ES" sz="2000" dirty="0" err="1" smtClean="0">
                <a:solidFill>
                  <a:schemeClr val="bg1"/>
                </a:solidFill>
                <a:latin typeface="Calibri Light" panose="020F0302020204030204" pitchFamily="34" charset="0"/>
                <a:cs typeface="Calibri Light" panose="020F0302020204030204" pitchFamily="34" charset="0"/>
              </a:rPr>
              <a:t>stack</a:t>
            </a:r>
            <a:r>
              <a:rPr lang="es-ES" sz="2000" dirty="0" smtClean="0">
                <a:solidFill>
                  <a:schemeClr val="bg1"/>
                </a:solidFill>
                <a:latin typeface="Calibri Light" panose="020F0302020204030204" pitchFamily="34" charset="0"/>
                <a:cs typeface="Calibri Light" panose="020F0302020204030204" pitchFamily="34" charset="0"/>
              </a:rPr>
              <a:t>.</a:t>
            </a:r>
          </a:p>
          <a:p>
            <a:pPr marL="0" indent="0">
              <a:buNone/>
            </a:pPr>
            <a:endParaRPr lang="es-ES" sz="2000" dirty="0">
              <a:solidFill>
                <a:schemeClr val="bg1"/>
              </a:solidFill>
              <a:latin typeface="Calibri Light" panose="020F0302020204030204" pitchFamily="34" charset="0"/>
              <a:cs typeface="Calibri Light" panose="020F0302020204030204" pitchFamily="34" charset="0"/>
            </a:endParaRPr>
          </a:p>
          <a:p>
            <a:pPr marL="0" indent="0">
              <a:buNone/>
            </a:pPr>
            <a:r>
              <a:rPr lang="es-ES" sz="2000" dirty="0" smtClean="0">
                <a:solidFill>
                  <a:schemeClr val="bg1"/>
                </a:solidFill>
                <a:latin typeface="Calibri Light" panose="020F0302020204030204" pitchFamily="34" charset="0"/>
                <a:cs typeface="Calibri Light" panose="020F0302020204030204" pitchFamily="34" charset="0"/>
              </a:rPr>
              <a:t>Las funciones más importantes para poder hacer un bypass de DEP en Windows son las siguientes.</a:t>
            </a:r>
          </a:p>
        </p:txBody>
      </p:sp>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ln w="12700">
                  <a:solidFill>
                    <a:schemeClr val="bg1"/>
                  </a:solidFill>
                </a:ln>
                <a:solidFill>
                  <a:schemeClr val="bg1"/>
                </a:solidFill>
              </a:rPr>
              <a:t>Llamadas de </a:t>
            </a:r>
            <a:r>
              <a:rPr lang="es-ES" dirty="0" smtClean="0">
                <a:ln w="12700">
                  <a:solidFill>
                    <a:schemeClr val="bg1"/>
                  </a:solidFill>
                </a:ln>
                <a:solidFill>
                  <a:schemeClr val="bg1"/>
                </a:solidFill>
              </a:rPr>
              <a:t>Windows</a:t>
            </a:r>
            <a:endParaRPr lang="es-ES" dirty="0">
              <a:ln w="12700">
                <a:solidFill>
                  <a:schemeClr val="bg1"/>
                </a:solidFill>
              </a:ln>
              <a:solidFill>
                <a:schemeClr val="bg1"/>
              </a:solidFill>
            </a:endParaRPr>
          </a:p>
        </p:txBody>
      </p:sp>
    </p:spTree>
    <p:extLst>
      <p:ext uri="{BB962C8B-B14F-4D97-AF65-F5344CB8AC3E}">
        <p14:creationId xmlns:p14="http://schemas.microsoft.com/office/powerpoint/2010/main" val="21571241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ln w="12700">
                  <a:solidFill>
                    <a:schemeClr val="bg1"/>
                  </a:solidFill>
                </a:ln>
                <a:solidFill>
                  <a:schemeClr val="bg1"/>
                </a:solidFill>
              </a:rPr>
              <a:t>Llamadas de </a:t>
            </a:r>
            <a:r>
              <a:rPr lang="es-ES" dirty="0" smtClean="0">
                <a:ln w="12700">
                  <a:solidFill>
                    <a:schemeClr val="bg1"/>
                  </a:solidFill>
                </a:ln>
                <a:solidFill>
                  <a:schemeClr val="bg1"/>
                </a:solidFill>
              </a:rPr>
              <a:t>Windows</a:t>
            </a:r>
            <a:endParaRPr lang="es-ES" dirty="0">
              <a:ln w="12700">
                <a:solidFill>
                  <a:schemeClr val="bg1"/>
                </a:solidFill>
              </a:ln>
              <a:solidFill>
                <a:schemeClr val="bg1"/>
              </a:solidFill>
            </a:endParaRPr>
          </a:p>
        </p:txBody>
      </p:sp>
      <p:graphicFrame>
        <p:nvGraphicFramePr>
          <p:cNvPr id="3" name="Tabla 2"/>
          <p:cNvGraphicFramePr>
            <a:graphicFrameLocks noGrp="1"/>
          </p:cNvGraphicFramePr>
          <p:nvPr>
            <p:extLst>
              <p:ext uri="{D42A27DB-BD31-4B8C-83A1-F6EECF244321}">
                <p14:modId xmlns:p14="http://schemas.microsoft.com/office/powerpoint/2010/main" val="2455523374"/>
              </p:ext>
            </p:extLst>
          </p:nvPr>
        </p:nvGraphicFramePr>
        <p:xfrm>
          <a:off x="1453661" y="2038308"/>
          <a:ext cx="9284677" cy="2865120"/>
        </p:xfrm>
        <a:graphic>
          <a:graphicData uri="http://schemas.openxmlformats.org/drawingml/2006/table">
            <a:tbl>
              <a:tblPr firstRow="1" bandRow="1">
                <a:tableStyleId>{5C22544A-7EE6-4342-B048-85BDC9FD1C3A}</a:tableStyleId>
              </a:tblPr>
              <a:tblGrid>
                <a:gridCol w="2742468">
                  <a:extLst>
                    <a:ext uri="{9D8B030D-6E8A-4147-A177-3AD203B41FA5}">
                      <a16:colId xmlns:a16="http://schemas.microsoft.com/office/drawing/2014/main" val="2345085242"/>
                    </a:ext>
                  </a:extLst>
                </a:gridCol>
                <a:gridCol w="659423">
                  <a:extLst>
                    <a:ext uri="{9D8B030D-6E8A-4147-A177-3AD203B41FA5}">
                      <a16:colId xmlns:a16="http://schemas.microsoft.com/office/drawing/2014/main" val="3455754833"/>
                    </a:ext>
                  </a:extLst>
                </a:gridCol>
                <a:gridCol w="686532">
                  <a:extLst>
                    <a:ext uri="{9D8B030D-6E8A-4147-A177-3AD203B41FA5}">
                      <a16:colId xmlns:a16="http://schemas.microsoft.com/office/drawing/2014/main" val="3478622703"/>
                    </a:ext>
                  </a:extLst>
                </a:gridCol>
                <a:gridCol w="782516">
                  <a:extLst>
                    <a:ext uri="{9D8B030D-6E8A-4147-A177-3AD203B41FA5}">
                      <a16:colId xmlns:a16="http://schemas.microsoft.com/office/drawing/2014/main" val="3120542178"/>
                    </a:ext>
                  </a:extLst>
                </a:gridCol>
                <a:gridCol w="791307">
                  <a:extLst>
                    <a:ext uri="{9D8B030D-6E8A-4147-A177-3AD203B41FA5}">
                      <a16:colId xmlns:a16="http://schemas.microsoft.com/office/drawing/2014/main" val="2667777941"/>
                    </a:ext>
                  </a:extLst>
                </a:gridCol>
                <a:gridCol w="1380393">
                  <a:extLst>
                    <a:ext uri="{9D8B030D-6E8A-4147-A177-3AD203B41FA5}">
                      <a16:colId xmlns:a16="http://schemas.microsoft.com/office/drawing/2014/main" val="1639793552"/>
                    </a:ext>
                  </a:extLst>
                </a:gridCol>
                <a:gridCol w="1239715">
                  <a:extLst>
                    <a:ext uri="{9D8B030D-6E8A-4147-A177-3AD203B41FA5}">
                      <a16:colId xmlns:a16="http://schemas.microsoft.com/office/drawing/2014/main" val="1724211388"/>
                    </a:ext>
                  </a:extLst>
                </a:gridCol>
                <a:gridCol w="1002323">
                  <a:extLst>
                    <a:ext uri="{9D8B030D-6E8A-4147-A177-3AD203B41FA5}">
                      <a16:colId xmlns:a16="http://schemas.microsoft.com/office/drawing/2014/main" val="2803015457"/>
                    </a:ext>
                  </a:extLst>
                </a:gridCol>
              </a:tblGrid>
              <a:tr h="370840">
                <a:tc>
                  <a:txBody>
                    <a:bodyPr/>
                    <a:lstStyle/>
                    <a:p>
                      <a:pPr algn="ctr"/>
                      <a:r>
                        <a:rPr lang="es-ES" dirty="0" smtClean="0">
                          <a:solidFill>
                            <a:srgbClr val="FFFFFF"/>
                          </a:solidFill>
                        </a:rPr>
                        <a:t>API</a:t>
                      </a:r>
                      <a:endParaRPr lang="es-ES" dirty="0">
                        <a:solidFill>
                          <a:srgbClr val="FFFFFF"/>
                        </a:solidFill>
                      </a:endParaRPr>
                    </a:p>
                  </a:txBody>
                  <a:tcPr anchor="ctr"/>
                </a:tc>
                <a:tc>
                  <a:txBody>
                    <a:bodyPr/>
                    <a:lstStyle/>
                    <a:p>
                      <a:pPr algn="ctr"/>
                      <a:r>
                        <a:rPr lang="es-ES" dirty="0" smtClean="0">
                          <a:solidFill>
                            <a:srgbClr val="FFFFFF"/>
                          </a:solidFill>
                        </a:rPr>
                        <a:t>XP SP2</a:t>
                      </a:r>
                      <a:endParaRPr lang="es-ES" dirty="0">
                        <a:solidFill>
                          <a:srgbClr val="FFFFFF"/>
                        </a:solidFill>
                      </a:endParaRPr>
                    </a:p>
                  </a:txBody>
                  <a:tcPr anchor="ctr"/>
                </a:tc>
                <a:tc>
                  <a:txBody>
                    <a:bodyPr/>
                    <a:lstStyle/>
                    <a:p>
                      <a:pPr algn="ctr"/>
                      <a:r>
                        <a:rPr lang="es-ES" dirty="0" smtClean="0">
                          <a:solidFill>
                            <a:srgbClr val="FFFFFF"/>
                          </a:solidFill>
                        </a:rPr>
                        <a:t>XP SP3</a:t>
                      </a:r>
                      <a:endParaRPr lang="es-ES" dirty="0">
                        <a:solidFill>
                          <a:srgbClr val="FFFFFF"/>
                        </a:solidFill>
                      </a:endParaRPr>
                    </a:p>
                  </a:txBody>
                  <a:tcPr anchor="ctr"/>
                </a:tc>
                <a:tc>
                  <a:txBody>
                    <a:bodyPr/>
                    <a:lstStyle/>
                    <a:p>
                      <a:pPr algn="ctr"/>
                      <a:r>
                        <a:rPr lang="es-ES" dirty="0" smtClean="0">
                          <a:solidFill>
                            <a:srgbClr val="FFFFFF"/>
                          </a:solidFill>
                        </a:rPr>
                        <a:t>Vista SP0</a:t>
                      </a:r>
                      <a:endParaRPr lang="es-ES" dirty="0">
                        <a:solidFill>
                          <a:srgbClr val="FFFFFF"/>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solidFill>
                            <a:srgbClr val="FFFFFF"/>
                          </a:solidFill>
                        </a:rPr>
                        <a:t>Vista SP1</a:t>
                      </a:r>
                    </a:p>
                  </a:txBody>
                  <a:tcPr anchor="ctr"/>
                </a:tc>
                <a:tc>
                  <a:txBody>
                    <a:bodyPr/>
                    <a:lstStyle/>
                    <a:p>
                      <a:pPr algn="ctr"/>
                      <a:r>
                        <a:rPr lang="es-ES" dirty="0" smtClean="0">
                          <a:solidFill>
                            <a:srgbClr val="FFFFFF"/>
                          </a:solidFill>
                        </a:rPr>
                        <a:t>Windows 7</a:t>
                      </a:r>
                      <a:endParaRPr lang="es-ES" dirty="0">
                        <a:solidFill>
                          <a:srgbClr val="FFFFFF"/>
                        </a:solidFill>
                      </a:endParaRPr>
                    </a:p>
                  </a:txBody>
                  <a:tcPr anchor="ctr"/>
                </a:tc>
                <a:tc>
                  <a:txBody>
                    <a:bodyPr/>
                    <a:lstStyle/>
                    <a:p>
                      <a:pPr algn="ctr"/>
                      <a:r>
                        <a:rPr lang="es-ES" dirty="0" smtClean="0">
                          <a:solidFill>
                            <a:srgbClr val="FFFFFF"/>
                          </a:solidFill>
                        </a:rPr>
                        <a:t>Server 2003 SP1</a:t>
                      </a:r>
                      <a:endParaRPr lang="es-ES" dirty="0">
                        <a:solidFill>
                          <a:srgbClr val="FFFFFF"/>
                        </a:solidFill>
                      </a:endParaRPr>
                    </a:p>
                  </a:txBody>
                  <a:tcPr anchor="ctr"/>
                </a:tc>
                <a:tc>
                  <a:txBody>
                    <a:bodyPr/>
                    <a:lstStyle/>
                    <a:p>
                      <a:pPr algn="ctr"/>
                      <a:r>
                        <a:rPr lang="es-ES" dirty="0" smtClean="0">
                          <a:solidFill>
                            <a:srgbClr val="FFFFFF"/>
                          </a:solidFill>
                        </a:rPr>
                        <a:t>Server 2008</a:t>
                      </a:r>
                      <a:endParaRPr lang="es-ES" dirty="0">
                        <a:solidFill>
                          <a:srgbClr val="FFFFFF"/>
                        </a:solidFill>
                      </a:endParaRPr>
                    </a:p>
                  </a:txBody>
                  <a:tcPr anchor="ctr"/>
                </a:tc>
                <a:extLst>
                  <a:ext uri="{0D108BD9-81ED-4DB2-BD59-A6C34878D82A}">
                    <a16:rowId xmlns:a16="http://schemas.microsoft.com/office/drawing/2014/main" val="3616305791"/>
                  </a:ext>
                </a:extLst>
              </a:tr>
              <a:tr h="370840">
                <a:tc>
                  <a:txBody>
                    <a:bodyPr/>
                    <a:lstStyle/>
                    <a:p>
                      <a:r>
                        <a:rPr lang="es-ES" dirty="0" err="1" smtClean="0"/>
                        <a:t>VirtualAlloc</a:t>
                      </a:r>
                      <a:endParaRPr lang="es-ES" dirty="0"/>
                    </a:p>
                  </a:txBody>
                  <a:tcPr/>
                </a:tc>
                <a:tc>
                  <a:txBody>
                    <a:bodyPr/>
                    <a:lstStyle/>
                    <a:p>
                      <a:pPr algn="ctr"/>
                      <a:r>
                        <a:rPr lang="es-ES" dirty="0" smtClean="0"/>
                        <a:t>Y</a:t>
                      </a:r>
                      <a:endParaRPr lang="es-ES" dirty="0"/>
                    </a:p>
                  </a:txBody>
                  <a:tcPr anchor="ctr">
                    <a:solidFill>
                      <a:schemeClr val="accent2">
                        <a:lumMod val="60000"/>
                        <a:lumOff val="40000"/>
                      </a:schemeClr>
                    </a:solidFill>
                  </a:tcPr>
                </a:tc>
                <a:tc>
                  <a:txBody>
                    <a:bodyPr/>
                    <a:lstStyle/>
                    <a:p>
                      <a:pPr algn="ctr"/>
                      <a:r>
                        <a:rPr lang="es-ES" dirty="0" smtClean="0"/>
                        <a:t>Y</a:t>
                      </a:r>
                      <a:endParaRPr lang="es-ES" dirty="0"/>
                    </a:p>
                  </a:txBody>
                  <a:tcPr anchor="ctr">
                    <a:solidFill>
                      <a:schemeClr val="accent2">
                        <a:lumMod val="60000"/>
                        <a:lumOff val="40000"/>
                      </a:schemeClr>
                    </a:solidFill>
                  </a:tcPr>
                </a:tc>
                <a:tc>
                  <a:txBody>
                    <a:bodyPr/>
                    <a:lstStyle/>
                    <a:p>
                      <a:pPr algn="ctr"/>
                      <a:r>
                        <a:rPr lang="es-ES" dirty="0" smtClean="0"/>
                        <a:t>Y</a:t>
                      </a:r>
                      <a:endParaRPr lang="es-ES" dirty="0"/>
                    </a:p>
                  </a:txBody>
                  <a:tcPr anchor="ctr">
                    <a:solidFill>
                      <a:schemeClr val="accent2">
                        <a:lumMod val="60000"/>
                        <a:lumOff val="40000"/>
                      </a:schemeClr>
                    </a:solidFill>
                  </a:tcPr>
                </a:tc>
                <a:tc>
                  <a:txBody>
                    <a:bodyPr/>
                    <a:lstStyle/>
                    <a:p>
                      <a:pPr algn="ctr"/>
                      <a:r>
                        <a:rPr lang="es-ES" dirty="0" smtClean="0"/>
                        <a:t>Y</a:t>
                      </a:r>
                      <a:endParaRPr lang="es-ES" dirty="0"/>
                    </a:p>
                  </a:txBody>
                  <a:tcPr anchor="ctr">
                    <a:solidFill>
                      <a:schemeClr val="accent2">
                        <a:lumMod val="60000"/>
                        <a:lumOff val="40000"/>
                      </a:schemeClr>
                    </a:solidFill>
                  </a:tcPr>
                </a:tc>
                <a:tc>
                  <a:txBody>
                    <a:bodyPr/>
                    <a:lstStyle/>
                    <a:p>
                      <a:pPr algn="ctr"/>
                      <a:r>
                        <a:rPr lang="es-ES" dirty="0" smtClean="0"/>
                        <a:t>Y</a:t>
                      </a:r>
                      <a:endParaRPr lang="es-ES" dirty="0"/>
                    </a:p>
                  </a:txBody>
                  <a:tcPr anchor="ctr">
                    <a:solidFill>
                      <a:schemeClr val="accent2">
                        <a:lumMod val="60000"/>
                        <a:lumOff val="40000"/>
                      </a:schemeClr>
                    </a:solidFill>
                  </a:tcPr>
                </a:tc>
                <a:tc>
                  <a:txBody>
                    <a:bodyPr/>
                    <a:lstStyle/>
                    <a:p>
                      <a:pPr algn="ctr"/>
                      <a:r>
                        <a:rPr lang="es-ES" dirty="0" smtClean="0"/>
                        <a:t>Y</a:t>
                      </a:r>
                      <a:endParaRPr lang="es-ES" dirty="0"/>
                    </a:p>
                  </a:txBody>
                  <a:tcPr anchor="ctr">
                    <a:solidFill>
                      <a:schemeClr val="accent2">
                        <a:lumMod val="60000"/>
                        <a:lumOff val="40000"/>
                      </a:schemeClr>
                    </a:solidFill>
                  </a:tcPr>
                </a:tc>
                <a:tc>
                  <a:txBody>
                    <a:bodyPr/>
                    <a:lstStyle/>
                    <a:p>
                      <a:pPr algn="ctr"/>
                      <a:r>
                        <a:rPr lang="es-ES" dirty="0" smtClean="0"/>
                        <a:t>Y</a:t>
                      </a:r>
                      <a:endParaRPr lang="es-ES" dirty="0"/>
                    </a:p>
                  </a:txBody>
                  <a:tcPr anchor="ctr">
                    <a:solidFill>
                      <a:schemeClr val="accent2">
                        <a:lumMod val="60000"/>
                        <a:lumOff val="40000"/>
                      </a:schemeClr>
                    </a:solidFill>
                  </a:tcPr>
                </a:tc>
                <a:extLst>
                  <a:ext uri="{0D108BD9-81ED-4DB2-BD59-A6C34878D82A}">
                    <a16:rowId xmlns:a16="http://schemas.microsoft.com/office/drawing/2014/main" val="3768378740"/>
                  </a:ext>
                </a:extLst>
              </a:tr>
              <a:tr h="370840">
                <a:tc>
                  <a:txBody>
                    <a:bodyPr/>
                    <a:lstStyle/>
                    <a:p>
                      <a:r>
                        <a:rPr lang="es-ES" dirty="0" err="1" smtClean="0"/>
                        <a:t>HeapCreate</a:t>
                      </a:r>
                      <a:endParaRPr lang="es-ES" dirty="0"/>
                    </a:p>
                  </a:txBody>
                  <a:tcPr/>
                </a:tc>
                <a:tc>
                  <a:txBody>
                    <a:bodyPr/>
                    <a:lstStyle/>
                    <a:p>
                      <a:pPr algn="ctr"/>
                      <a:r>
                        <a:rPr lang="es-ES" dirty="0" smtClean="0"/>
                        <a:t>Y</a:t>
                      </a:r>
                      <a:endParaRPr lang="es-ES" dirty="0"/>
                    </a:p>
                  </a:txBody>
                  <a:tcPr anchor="ctr">
                    <a:solidFill>
                      <a:schemeClr val="accent4">
                        <a:lumMod val="40000"/>
                        <a:lumOff val="60000"/>
                      </a:schemeClr>
                    </a:solidFill>
                  </a:tcPr>
                </a:tc>
                <a:tc>
                  <a:txBody>
                    <a:bodyPr/>
                    <a:lstStyle/>
                    <a:p>
                      <a:pPr algn="ctr"/>
                      <a:r>
                        <a:rPr lang="es-ES" dirty="0" smtClean="0"/>
                        <a:t>Y</a:t>
                      </a:r>
                      <a:endParaRPr lang="es-ES" dirty="0"/>
                    </a:p>
                  </a:txBody>
                  <a:tcPr anchor="ctr">
                    <a:solidFill>
                      <a:schemeClr val="accent4">
                        <a:lumMod val="40000"/>
                        <a:lumOff val="60000"/>
                      </a:schemeClr>
                    </a:solidFill>
                  </a:tcPr>
                </a:tc>
                <a:tc>
                  <a:txBody>
                    <a:bodyPr/>
                    <a:lstStyle/>
                    <a:p>
                      <a:pPr algn="ctr"/>
                      <a:r>
                        <a:rPr lang="es-ES" dirty="0" smtClean="0"/>
                        <a:t>Y</a:t>
                      </a:r>
                      <a:endParaRPr lang="es-ES" dirty="0"/>
                    </a:p>
                  </a:txBody>
                  <a:tcPr anchor="ctr">
                    <a:solidFill>
                      <a:schemeClr val="accent4">
                        <a:lumMod val="40000"/>
                        <a:lumOff val="60000"/>
                      </a:schemeClr>
                    </a:solidFill>
                  </a:tcPr>
                </a:tc>
                <a:tc>
                  <a:txBody>
                    <a:bodyPr/>
                    <a:lstStyle/>
                    <a:p>
                      <a:pPr algn="ctr"/>
                      <a:r>
                        <a:rPr lang="es-ES" dirty="0" smtClean="0"/>
                        <a:t>Y</a:t>
                      </a:r>
                      <a:endParaRPr lang="es-ES" dirty="0"/>
                    </a:p>
                  </a:txBody>
                  <a:tcPr anchor="ctr">
                    <a:solidFill>
                      <a:schemeClr val="accent4">
                        <a:lumMod val="40000"/>
                        <a:lumOff val="60000"/>
                      </a:schemeClr>
                    </a:solidFill>
                  </a:tcPr>
                </a:tc>
                <a:tc>
                  <a:txBody>
                    <a:bodyPr/>
                    <a:lstStyle/>
                    <a:p>
                      <a:pPr algn="ctr"/>
                      <a:r>
                        <a:rPr lang="es-ES" dirty="0" smtClean="0"/>
                        <a:t>Y</a:t>
                      </a:r>
                      <a:endParaRPr lang="es-ES" dirty="0"/>
                    </a:p>
                  </a:txBody>
                  <a:tcPr anchor="ctr">
                    <a:solidFill>
                      <a:schemeClr val="accent4">
                        <a:lumMod val="40000"/>
                        <a:lumOff val="60000"/>
                      </a:schemeClr>
                    </a:solidFill>
                  </a:tcPr>
                </a:tc>
                <a:tc>
                  <a:txBody>
                    <a:bodyPr/>
                    <a:lstStyle/>
                    <a:p>
                      <a:pPr algn="ctr"/>
                      <a:r>
                        <a:rPr lang="es-ES" dirty="0" smtClean="0"/>
                        <a:t>Y</a:t>
                      </a:r>
                      <a:endParaRPr lang="es-ES" dirty="0"/>
                    </a:p>
                  </a:txBody>
                  <a:tcPr anchor="ctr">
                    <a:solidFill>
                      <a:schemeClr val="accent4">
                        <a:lumMod val="40000"/>
                        <a:lumOff val="60000"/>
                      </a:schemeClr>
                    </a:solidFill>
                  </a:tcPr>
                </a:tc>
                <a:tc>
                  <a:txBody>
                    <a:bodyPr/>
                    <a:lstStyle/>
                    <a:p>
                      <a:pPr algn="ctr"/>
                      <a:r>
                        <a:rPr lang="es-ES" dirty="0" smtClean="0"/>
                        <a:t>Y</a:t>
                      </a:r>
                      <a:endParaRPr lang="es-ES" dirty="0"/>
                    </a:p>
                  </a:txBody>
                  <a:tcPr anchor="ctr">
                    <a:solidFill>
                      <a:schemeClr val="accent4">
                        <a:lumMod val="40000"/>
                        <a:lumOff val="60000"/>
                      </a:schemeClr>
                    </a:solidFill>
                  </a:tcPr>
                </a:tc>
                <a:extLst>
                  <a:ext uri="{0D108BD9-81ED-4DB2-BD59-A6C34878D82A}">
                    <a16:rowId xmlns:a16="http://schemas.microsoft.com/office/drawing/2014/main" val="426400738"/>
                  </a:ext>
                </a:extLst>
              </a:tr>
              <a:tr h="370840">
                <a:tc>
                  <a:txBody>
                    <a:bodyPr/>
                    <a:lstStyle/>
                    <a:p>
                      <a:r>
                        <a:rPr lang="es-ES" dirty="0" err="1" smtClean="0"/>
                        <a:t>SetProcessDEPPolicy</a:t>
                      </a:r>
                      <a:endParaRPr lang="es-ES" dirty="0"/>
                    </a:p>
                  </a:txBody>
                  <a:tcPr/>
                </a:tc>
                <a:tc>
                  <a:txBody>
                    <a:bodyPr/>
                    <a:lstStyle/>
                    <a:p>
                      <a:pPr algn="ctr"/>
                      <a:r>
                        <a:rPr lang="es-ES" dirty="0" smtClean="0"/>
                        <a:t>N</a:t>
                      </a:r>
                      <a:endParaRPr lang="es-ES" dirty="0"/>
                    </a:p>
                  </a:txBody>
                  <a:tcPr anchor="ctr">
                    <a:solidFill>
                      <a:srgbClr val="C00000"/>
                    </a:solidFill>
                  </a:tcPr>
                </a:tc>
                <a:tc>
                  <a:txBody>
                    <a:bodyPr/>
                    <a:lstStyle/>
                    <a:p>
                      <a:pPr algn="ctr"/>
                      <a:r>
                        <a:rPr lang="es-ES" dirty="0" smtClean="0"/>
                        <a:t>Y</a:t>
                      </a:r>
                      <a:endParaRPr lang="es-ES" dirty="0"/>
                    </a:p>
                  </a:txBody>
                  <a:tcPr anchor="ctr">
                    <a:solidFill>
                      <a:schemeClr val="accent2">
                        <a:lumMod val="60000"/>
                        <a:lumOff val="40000"/>
                      </a:schemeClr>
                    </a:solidFill>
                  </a:tcPr>
                </a:tc>
                <a:tc>
                  <a:txBody>
                    <a:bodyPr/>
                    <a:lstStyle/>
                    <a:p>
                      <a:pPr algn="ctr"/>
                      <a:r>
                        <a:rPr lang="es-ES" dirty="0" smtClean="0"/>
                        <a:t>N</a:t>
                      </a:r>
                      <a:endParaRPr lang="es-ES" dirty="0"/>
                    </a:p>
                  </a:txBody>
                  <a:tcPr anchor="ctr">
                    <a:solidFill>
                      <a:srgbClr val="C00000"/>
                    </a:solidFill>
                  </a:tcPr>
                </a:tc>
                <a:tc>
                  <a:txBody>
                    <a:bodyPr/>
                    <a:lstStyle/>
                    <a:p>
                      <a:pPr algn="ctr"/>
                      <a:r>
                        <a:rPr lang="es-ES" dirty="0" smtClean="0"/>
                        <a:t>Y</a:t>
                      </a:r>
                      <a:endParaRPr lang="es-ES" dirty="0"/>
                    </a:p>
                  </a:txBody>
                  <a:tcPr anchor="ctr">
                    <a:solidFill>
                      <a:schemeClr val="accent2">
                        <a:lumMod val="60000"/>
                        <a:lumOff val="40000"/>
                      </a:schemeClr>
                    </a:solidFill>
                  </a:tcPr>
                </a:tc>
                <a:tc>
                  <a:txBody>
                    <a:bodyPr/>
                    <a:lstStyle/>
                    <a:p>
                      <a:pPr algn="ctr"/>
                      <a:r>
                        <a:rPr lang="es-ES" dirty="0" smtClean="0"/>
                        <a:t>N</a:t>
                      </a:r>
                      <a:endParaRPr lang="es-ES" dirty="0"/>
                    </a:p>
                  </a:txBody>
                  <a:tcPr anchor="ctr">
                    <a:solidFill>
                      <a:srgbClr val="C00000"/>
                    </a:solidFill>
                  </a:tcPr>
                </a:tc>
                <a:tc>
                  <a:txBody>
                    <a:bodyPr/>
                    <a:lstStyle/>
                    <a:p>
                      <a:pPr algn="ctr"/>
                      <a:r>
                        <a:rPr lang="es-ES" dirty="0" smtClean="0"/>
                        <a:t>N</a:t>
                      </a:r>
                      <a:endParaRPr lang="es-ES" dirty="0"/>
                    </a:p>
                  </a:txBody>
                  <a:tcPr anchor="ctr">
                    <a:solidFill>
                      <a:srgbClr val="C00000"/>
                    </a:solidFill>
                  </a:tcPr>
                </a:tc>
                <a:tc>
                  <a:txBody>
                    <a:bodyPr/>
                    <a:lstStyle/>
                    <a:p>
                      <a:pPr algn="ctr"/>
                      <a:r>
                        <a:rPr lang="es-ES" dirty="0" smtClean="0"/>
                        <a:t>Y</a:t>
                      </a:r>
                      <a:endParaRPr lang="es-ES" dirty="0"/>
                    </a:p>
                  </a:txBody>
                  <a:tcPr anchor="ctr">
                    <a:solidFill>
                      <a:schemeClr val="accent2">
                        <a:lumMod val="60000"/>
                        <a:lumOff val="40000"/>
                      </a:schemeClr>
                    </a:solidFill>
                  </a:tcPr>
                </a:tc>
                <a:extLst>
                  <a:ext uri="{0D108BD9-81ED-4DB2-BD59-A6C34878D82A}">
                    <a16:rowId xmlns:a16="http://schemas.microsoft.com/office/drawing/2014/main" val="1028907619"/>
                  </a:ext>
                </a:extLst>
              </a:tr>
              <a:tr h="370840">
                <a:tc>
                  <a:txBody>
                    <a:bodyPr/>
                    <a:lstStyle/>
                    <a:p>
                      <a:r>
                        <a:rPr lang="es-ES" dirty="0" err="1" smtClean="0"/>
                        <a:t>NtSetInformationProcess</a:t>
                      </a:r>
                      <a:endParaRPr lang="es-ES" dirty="0"/>
                    </a:p>
                  </a:txBody>
                  <a:tcPr/>
                </a:tc>
                <a:tc>
                  <a:txBody>
                    <a:bodyPr/>
                    <a:lstStyle/>
                    <a:p>
                      <a:pPr algn="ctr"/>
                      <a:r>
                        <a:rPr lang="es-ES" dirty="0" smtClean="0"/>
                        <a:t>Y</a:t>
                      </a:r>
                      <a:endParaRPr lang="es-ES" dirty="0"/>
                    </a:p>
                  </a:txBody>
                  <a:tcPr anchor="ctr">
                    <a:solidFill>
                      <a:schemeClr val="accent3">
                        <a:lumMod val="40000"/>
                        <a:lumOff val="60000"/>
                      </a:schemeClr>
                    </a:solidFill>
                  </a:tcPr>
                </a:tc>
                <a:tc>
                  <a:txBody>
                    <a:bodyPr/>
                    <a:lstStyle/>
                    <a:p>
                      <a:pPr algn="ctr"/>
                      <a:r>
                        <a:rPr lang="es-ES" dirty="0" smtClean="0"/>
                        <a:t>Y</a:t>
                      </a:r>
                      <a:endParaRPr lang="es-ES" dirty="0"/>
                    </a:p>
                  </a:txBody>
                  <a:tcPr anchor="ctr">
                    <a:solidFill>
                      <a:schemeClr val="accent3">
                        <a:lumMod val="40000"/>
                        <a:lumOff val="60000"/>
                      </a:schemeClr>
                    </a:solidFill>
                  </a:tcPr>
                </a:tc>
                <a:tc>
                  <a:txBody>
                    <a:bodyPr/>
                    <a:lstStyle/>
                    <a:p>
                      <a:pPr algn="ctr"/>
                      <a:r>
                        <a:rPr lang="es-ES" dirty="0" smtClean="0"/>
                        <a:t>Y</a:t>
                      </a:r>
                      <a:endParaRPr lang="es-ES" dirty="0"/>
                    </a:p>
                  </a:txBody>
                  <a:tcPr anchor="ctr">
                    <a:solidFill>
                      <a:schemeClr val="accent3">
                        <a:lumMod val="40000"/>
                        <a:lumOff val="60000"/>
                      </a:schemeClr>
                    </a:solidFill>
                  </a:tcPr>
                </a:tc>
                <a:tc>
                  <a:txBody>
                    <a:bodyPr/>
                    <a:lstStyle/>
                    <a:p>
                      <a:pPr algn="ctr"/>
                      <a:r>
                        <a:rPr lang="es-ES" dirty="0" smtClean="0"/>
                        <a:t>N</a:t>
                      </a:r>
                      <a:endParaRPr lang="es-ES" dirty="0"/>
                    </a:p>
                  </a:txBody>
                  <a:tcPr anchor="ctr">
                    <a:solidFill>
                      <a:srgbClr val="FF0000"/>
                    </a:solidFill>
                  </a:tcPr>
                </a:tc>
                <a:tc>
                  <a:txBody>
                    <a:bodyPr/>
                    <a:lstStyle/>
                    <a:p>
                      <a:pPr algn="ctr"/>
                      <a:r>
                        <a:rPr lang="es-ES" dirty="0" smtClean="0"/>
                        <a:t>N</a:t>
                      </a:r>
                      <a:endParaRPr lang="es-ES" dirty="0"/>
                    </a:p>
                  </a:txBody>
                  <a:tcPr anchor="ctr">
                    <a:solidFill>
                      <a:srgbClr val="FF0000"/>
                    </a:solidFill>
                  </a:tcPr>
                </a:tc>
                <a:tc>
                  <a:txBody>
                    <a:bodyPr/>
                    <a:lstStyle/>
                    <a:p>
                      <a:pPr algn="ctr"/>
                      <a:r>
                        <a:rPr lang="es-ES" dirty="0" smtClean="0"/>
                        <a:t>Y</a:t>
                      </a:r>
                      <a:endParaRPr lang="es-ES" dirty="0"/>
                    </a:p>
                  </a:txBody>
                  <a:tcPr anchor="ctr">
                    <a:solidFill>
                      <a:schemeClr val="accent3">
                        <a:lumMod val="40000"/>
                        <a:lumOff val="60000"/>
                      </a:schemeClr>
                    </a:solidFill>
                  </a:tcPr>
                </a:tc>
                <a:tc>
                  <a:txBody>
                    <a:bodyPr/>
                    <a:lstStyle/>
                    <a:p>
                      <a:pPr algn="ctr"/>
                      <a:r>
                        <a:rPr lang="es-ES" dirty="0" smtClean="0"/>
                        <a:t>N</a:t>
                      </a:r>
                      <a:endParaRPr lang="es-ES" dirty="0"/>
                    </a:p>
                  </a:txBody>
                  <a:tcPr anchor="ctr">
                    <a:solidFill>
                      <a:srgbClr val="FF0000"/>
                    </a:solidFill>
                  </a:tcPr>
                </a:tc>
                <a:extLst>
                  <a:ext uri="{0D108BD9-81ED-4DB2-BD59-A6C34878D82A}">
                    <a16:rowId xmlns:a16="http://schemas.microsoft.com/office/drawing/2014/main" val="1439572814"/>
                  </a:ext>
                </a:extLst>
              </a:tr>
              <a:tr h="370840">
                <a:tc>
                  <a:txBody>
                    <a:bodyPr/>
                    <a:lstStyle/>
                    <a:p>
                      <a:r>
                        <a:rPr lang="es-ES" dirty="0" err="1" smtClean="0"/>
                        <a:t>VirtualProtect</a:t>
                      </a:r>
                      <a:endParaRPr lang="es-ES" dirty="0"/>
                    </a:p>
                  </a:txBody>
                  <a:tcPr/>
                </a:tc>
                <a:tc>
                  <a:txBody>
                    <a:bodyPr/>
                    <a:lstStyle/>
                    <a:p>
                      <a:pPr algn="ctr"/>
                      <a:r>
                        <a:rPr lang="es-ES" dirty="0" smtClean="0"/>
                        <a:t>Y</a:t>
                      </a:r>
                      <a:endParaRPr lang="es-ES" dirty="0"/>
                    </a:p>
                  </a:txBody>
                  <a:tcPr anchor="ctr">
                    <a:solidFill>
                      <a:schemeClr val="accent2">
                        <a:lumMod val="60000"/>
                        <a:lumOff val="40000"/>
                      </a:schemeClr>
                    </a:solidFill>
                  </a:tcPr>
                </a:tc>
                <a:tc>
                  <a:txBody>
                    <a:bodyPr/>
                    <a:lstStyle/>
                    <a:p>
                      <a:pPr algn="ctr"/>
                      <a:r>
                        <a:rPr lang="es-ES" dirty="0" smtClean="0"/>
                        <a:t>Y</a:t>
                      </a:r>
                      <a:endParaRPr lang="es-ES" dirty="0"/>
                    </a:p>
                  </a:txBody>
                  <a:tcPr anchor="ctr">
                    <a:solidFill>
                      <a:schemeClr val="accent2">
                        <a:lumMod val="60000"/>
                        <a:lumOff val="40000"/>
                      </a:schemeClr>
                    </a:solidFill>
                  </a:tcPr>
                </a:tc>
                <a:tc>
                  <a:txBody>
                    <a:bodyPr/>
                    <a:lstStyle/>
                    <a:p>
                      <a:pPr algn="ctr"/>
                      <a:r>
                        <a:rPr lang="es-ES" dirty="0" smtClean="0"/>
                        <a:t>Y</a:t>
                      </a:r>
                      <a:endParaRPr lang="es-ES" dirty="0"/>
                    </a:p>
                  </a:txBody>
                  <a:tcPr anchor="ctr">
                    <a:solidFill>
                      <a:schemeClr val="accent2">
                        <a:lumMod val="60000"/>
                        <a:lumOff val="40000"/>
                      </a:schemeClr>
                    </a:solidFill>
                  </a:tcPr>
                </a:tc>
                <a:tc>
                  <a:txBody>
                    <a:bodyPr/>
                    <a:lstStyle/>
                    <a:p>
                      <a:pPr algn="ctr"/>
                      <a:r>
                        <a:rPr lang="es-ES" dirty="0" smtClean="0"/>
                        <a:t>Y</a:t>
                      </a:r>
                      <a:endParaRPr lang="es-ES" dirty="0"/>
                    </a:p>
                  </a:txBody>
                  <a:tcPr anchor="ctr">
                    <a:solidFill>
                      <a:schemeClr val="accent2">
                        <a:lumMod val="60000"/>
                        <a:lumOff val="40000"/>
                      </a:schemeClr>
                    </a:solidFill>
                  </a:tcPr>
                </a:tc>
                <a:tc>
                  <a:txBody>
                    <a:bodyPr/>
                    <a:lstStyle/>
                    <a:p>
                      <a:pPr algn="ctr"/>
                      <a:r>
                        <a:rPr lang="es-ES" dirty="0" smtClean="0"/>
                        <a:t>Y</a:t>
                      </a:r>
                      <a:endParaRPr lang="es-ES" dirty="0"/>
                    </a:p>
                  </a:txBody>
                  <a:tcPr anchor="ctr">
                    <a:solidFill>
                      <a:schemeClr val="accent2">
                        <a:lumMod val="60000"/>
                        <a:lumOff val="40000"/>
                      </a:schemeClr>
                    </a:solidFill>
                  </a:tcPr>
                </a:tc>
                <a:tc>
                  <a:txBody>
                    <a:bodyPr/>
                    <a:lstStyle/>
                    <a:p>
                      <a:pPr algn="ctr"/>
                      <a:r>
                        <a:rPr lang="es-ES" dirty="0" smtClean="0"/>
                        <a:t>Y</a:t>
                      </a:r>
                      <a:endParaRPr lang="es-ES" dirty="0"/>
                    </a:p>
                  </a:txBody>
                  <a:tcPr anchor="ctr">
                    <a:solidFill>
                      <a:schemeClr val="accent2">
                        <a:lumMod val="60000"/>
                        <a:lumOff val="40000"/>
                      </a:schemeClr>
                    </a:solidFill>
                  </a:tcPr>
                </a:tc>
                <a:tc>
                  <a:txBody>
                    <a:bodyPr/>
                    <a:lstStyle/>
                    <a:p>
                      <a:pPr algn="ctr"/>
                      <a:r>
                        <a:rPr lang="es-ES" dirty="0" smtClean="0"/>
                        <a:t>Y</a:t>
                      </a:r>
                      <a:endParaRPr lang="es-ES" dirty="0"/>
                    </a:p>
                  </a:txBody>
                  <a:tcPr anchor="ctr">
                    <a:solidFill>
                      <a:schemeClr val="accent2">
                        <a:lumMod val="60000"/>
                        <a:lumOff val="40000"/>
                      </a:schemeClr>
                    </a:solidFill>
                  </a:tcPr>
                </a:tc>
                <a:extLst>
                  <a:ext uri="{0D108BD9-81ED-4DB2-BD59-A6C34878D82A}">
                    <a16:rowId xmlns:a16="http://schemas.microsoft.com/office/drawing/2014/main" val="549403574"/>
                  </a:ext>
                </a:extLst>
              </a:tr>
              <a:tr h="370840">
                <a:tc>
                  <a:txBody>
                    <a:bodyPr/>
                    <a:lstStyle/>
                    <a:p>
                      <a:r>
                        <a:rPr lang="es-ES" dirty="0" err="1" smtClean="0"/>
                        <a:t>WriteProcessMemory</a:t>
                      </a:r>
                      <a:endParaRPr lang="es-ES" dirty="0"/>
                    </a:p>
                  </a:txBody>
                  <a:tcPr/>
                </a:tc>
                <a:tc>
                  <a:txBody>
                    <a:bodyPr/>
                    <a:lstStyle/>
                    <a:p>
                      <a:pPr algn="ctr"/>
                      <a:r>
                        <a:rPr lang="es-ES" dirty="0" smtClean="0"/>
                        <a:t>Y</a:t>
                      </a:r>
                      <a:endParaRPr lang="es-ES" dirty="0"/>
                    </a:p>
                  </a:txBody>
                  <a:tcPr anchor="ctr">
                    <a:solidFill>
                      <a:schemeClr val="accent3">
                        <a:lumMod val="40000"/>
                        <a:lumOff val="60000"/>
                      </a:schemeClr>
                    </a:solidFill>
                  </a:tcPr>
                </a:tc>
                <a:tc>
                  <a:txBody>
                    <a:bodyPr/>
                    <a:lstStyle/>
                    <a:p>
                      <a:pPr algn="ctr"/>
                      <a:r>
                        <a:rPr lang="es-ES" dirty="0" smtClean="0"/>
                        <a:t>Y</a:t>
                      </a:r>
                      <a:endParaRPr lang="es-ES" dirty="0"/>
                    </a:p>
                  </a:txBody>
                  <a:tcPr anchor="ctr">
                    <a:solidFill>
                      <a:schemeClr val="accent3">
                        <a:lumMod val="40000"/>
                        <a:lumOff val="60000"/>
                      </a:schemeClr>
                    </a:solidFill>
                  </a:tcPr>
                </a:tc>
                <a:tc>
                  <a:txBody>
                    <a:bodyPr/>
                    <a:lstStyle/>
                    <a:p>
                      <a:pPr algn="ctr"/>
                      <a:r>
                        <a:rPr lang="es-ES" dirty="0" smtClean="0"/>
                        <a:t>Y</a:t>
                      </a:r>
                      <a:endParaRPr lang="es-ES" dirty="0"/>
                    </a:p>
                  </a:txBody>
                  <a:tcPr anchor="ctr">
                    <a:solidFill>
                      <a:schemeClr val="accent3">
                        <a:lumMod val="40000"/>
                        <a:lumOff val="60000"/>
                      </a:schemeClr>
                    </a:solidFill>
                  </a:tcPr>
                </a:tc>
                <a:tc>
                  <a:txBody>
                    <a:bodyPr/>
                    <a:lstStyle/>
                    <a:p>
                      <a:pPr algn="ctr"/>
                      <a:r>
                        <a:rPr lang="es-ES" dirty="0" smtClean="0"/>
                        <a:t>Y</a:t>
                      </a:r>
                      <a:endParaRPr lang="es-ES" dirty="0"/>
                    </a:p>
                  </a:txBody>
                  <a:tcPr anchor="ctr">
                    <a:solidFill>
                      <a:schemeClr val="accent3">
                        <a:lumMod val="40000"/>
                        <a:lumOff val="60000"/>
                      </a:schemeClr>
                    </a:solidFill>
                  </a:tcPr>
                </a:tc>
                <a:tc>
                  <a:txBody>
                    <a:bodyPr/>
                    <a:lstStyle/>
                    <a:p>
                      <a:pPr algn="ctr"/>
                      <a:r>
                        <a:rPr lang="es-ES" dirty="0" smtClean="0"/>
                        <a:t>Y</a:t>
                      </a:r>
                      <a:endParaRPr lang="es-ES" dirty="0"/>
                    </a:p>
                  </a:txBody>
                  <a:tcPr anchor="ctr">
                    <a:solidFill>
                      <a:schemeClr val="accent3">
                        <a:lumMod val="40000"/>
                        <a:lumOff val="60000"/>
                      </a:schemeClr>
                    </a:solidFill>
                  </a:tcPr>
                </a:tc>
                <a:tc>
                  <a:txBody>
                    <a:bodyPr/>
                    <a:lstStyle/>
                    <a:p>
                      <a:pPr algn="ctr"/>
                      <a:r>
                        <a:rPr lang="es-ES" dirty="0" smtClean="0"/>
                        <a:t>Y</a:t>
                      </a:r>
                      <a:endParaRPr lang="es-ES" dirty="0"/>
                    </a:p>
                  </a:txBody>
                  <a:tcPr anchor="ctr">
                    <a:solidFill>
                      <a:schemeClr val="accent3">
                        <a:lumMod val="40000"/>
                        <a:lumOff val="60000"/>
                      </a:schemeClr>
                    </a:solidFill>
                  </a:tcPr>
                </a:tc>
                <a:tc>
                  <a:txBody>
                    <a:bodyPr/>
                    <a:lstStyle/>
                    <a:p>
                      <a:pPr algn="ctr"/>
                      <a:r>
                        <a:rPr lang="es-ES" dirty="0" smtClean="0"/>
                        <a:t>Y</a:t>
                      </a:r>
                      <a:endParaRPr lang="es-ES" dirty="0"/>
                    </a:p>
                  </a:txBody>
                  <a:tcPr anchor="ctr">
                    <a:solidFill>
                      <a:schemeClr val="accent3">
                        <a:lumMod val="40000"/>
                        <a:lumOff val="60000"/>
                      </a:schemeClr>
                    </a:solidFill>
                  </a:tcPr>
                </a:tc>
                <a:extLst>
                  <a:ext uri="{0D108BD9-81ED-4DB2-BD59-A6C34878D82A}">
                    <a16:rowId xmlns:a16="http://schemas.microsoft.com/office/drawing/2014/main" val="2593686369"/>
                  </a:ext>
                </a:extLst>
              </a:tr>
            </a:tbl>
          </a:graphicData>
        </a:graphic>
      </p:graphicFrame>
    </p:spTree>
    <p:extLst>
      <p:ext uri="{BB962C8B-B14F-4D97-AF65-F5344CB8AC3E}">
        <p14:creationId xmlns:p14="http://schemas.microsoft.com/office/powerpoint/2010/main" val="38075331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351584" y="1412776"/>
            <a:ext cx="7704856" cy="3712464"/>
          </a:xfrm>
        </p:spPr>
        <p:txBody>
          <a:bodyPr>
            <a:normAutofit fontScale="85000" lnSpcReduction="20000"/>
          </a:bodyPr>
          <a:lstStyle/>
          <a:p>
            <a:pPr marL="0" indent="0">
              <a:buNone/>
            </a:pPr>
            <a:r>
              <a:rPr lang="es-ES" sz="2100" b="1" dirty="0" err="1" smtClean="0">
                <a:solidFill>
                  <a:schemeClr val="bg1"/>
                </a:solidFill>
                <a:latin typeface="Calibri Light" panose="020F0302020204030204" pitchFamily="34" charset="0"/>
                <a:cs typeface="Calibri Light" panose="020F0302020204030204" pitchFamily="34" charset="0"/>
                <a:hlinkClick r:id="rId2"/>
              </a:rPr>
              <a:t>VirtualAlloc</a:t>
            </a:r>
            <a:r>
              <a:rPr lang="es-ES" sz="2100" b="1" dirty="0" smtClean="0">
                <a:solidFill>
                  <a:schemeClr val="bg1"/>
                </a:solidFill>
                <a:latin typeface="Calibri Light" panose="020F0302020204030204" pitchFamily="34" charset="0"/>
                <a:cs typeface="Calibri Light" panose="020F0302020204030204" pitchFamily="34" charset="0"/>
                <a:hlinkClick r:id="rId2"/>
              </a:rPr>
              <a:t>()</a:t>
            </a:r>
            <a:endParaRPr lang="es-ES" sz="2100" b="1" dirty="0" smtClean="0">
              <a:solidFill>
                <a:schemeClr val="bg1"/>
              </a:solidFill>
              <a:latin typeface="Calibri Light" panose="020F0302020204030204" pitchFamily="34" charset="0"/>
              <a:cs typeface="Calibri Light" panose="020F0302020204030204" pitchFamily="34" charset="0"/>
            </a:endParaRPr>
          </a:p>
          <a:p>
            <a:pPr marL="0" indent="0">
              <a:buNone/>
            </a:pPr>
            <a:r>
              <a:rPr lang="es-ES" sz="2000" dirty="0" smtClean="0">
                <a:solidFill>
                  <a:schemeClr val="bg1"/>
                </a:solidFill>
                <a:latin typeface="Calibri Light" panose="020F0302020204030204" pitchFamily="34" charset="0"/>
                <a:cs typeface="Calibri Light" panose="020F0302020204030204" pitchFamily="34" charset="0"/>
              </a:rPr>
              <a:t>Esta función albergará nueva memoria. Uno de los parámetros de la función especifica que nivel de ejecución/acceso tiene la memoria recién alojada, la meta es establecer dicho parámetro a </a:t>
            </a:r>
            <a:r>
              <a:rPr lang="es-ES" sz="2000" i="1" dirty="0" smtClean="0">
                <a:solidFill>
                  <a:schemeClr val="bg1"/>
                </a:solidFill>
                <a:latin typeface="Calibri Light" panose="020F0302020204030204" pitchFamily="34" charset="0"/>
                <a:cs typeface="Calibri Light" panose="020F0302020204030204" pitchFamily="34" charset="0"/>
              </a:rPr>
              <a:t>EXECUTE_READWRITE</a:t>
            </a:r>
            <a:r>
              <a:rPr lang="es-ES" sz="2000" dirty="0" smtClean="0">
                <a:solidFill>
                  <a:schemeClr val="bg1"/>
                </a:solidFill>
                <a:latin typeface="Calibri Light" panose="020F0302020204030204" pitchFamily="34" charset="0"/>
                <a:cs typeface="Calibri Light" panose="020F0302020204030204" pitchFamily="34" charset="0"/>
              </a:rPr>
              <a:t>.</a:t>
            </a:r>
          </a:p>
          <a:p>
            <a:pPr marL="0" indent="0">
              <a:buNone/>
            </a:pPr>
            <a:endParaRPr lang="es-ES" sz="2000" i="1" dirty="0">
              <a:solidFill>
                <a:schemeClr val="bg1"/>
              </a:solidFill>
              <a:latin typeface="Calibri Light" panose="020F0302020204030204" pitchFamily="34" charset="0"/>
              <a:cs typeface="Calibri Light" panose="020F0302020204030204" pitchFamily="34" charset="0"/>
            </a:endParaRPr>
          </a:p>
          <a:p>
            <a:pPr marL="0" indent="0">
              <a:buNone/>
            </a:pPr>
            <a:r>
              <a:rPr lang="es-ES" sz="2000" dirty="0" smtClean="0">
                <a:solidFill>
                  <a:schemeClr val="bg1"/>
                </a:solidFill>
                <a:latin typeface="Calibri Light" panose="020F0302020204030204" pitchFamily="34" charset="0"/>
                <a:cs typeface="Calibri Light" panose="020F0302020204030204" pitchFamily="34" charset="0"/>
              </a:rPr>
              <a:t>La función requiere que se establezca una </a:t>
            </a:r>
            <a:r>
              <a:rPr lang="es-ES" sz="2000" dirty="0" err="1" smtClean="0">
                <a:solidFill>
                  <a:schemeClr val="bg1"/>
                </a:solidFill>
                <a:latin typeface="Calibri Light" panose="020F0302020204030204" pitchFamily="34" charset="0"/>
                <a:cs typeface="Calibri Light" panose="020F0302020204030204" pitchFamily="34" charset="0"/>
              </a:rPr>
              <a:t>stack</a:t>
            </a:r>
            <a:r>
              <a:rPr lang="es-ES" sz="2000" dirty="0" smtClean="0">
                <a:solidFill>
                  <a:schemeClr val="bg1"/>
                </a:solidFill>
                <a:latin typeface="Calibri Light" panose="020F0302020204030204" pitchFamily="34" charset="0"/>
                <a:cs typeface="Calibri Light" panose="020F0302020204030204" pitchFamily="34" charset="0"/>
              </a:rPr>
              <a:t> con los siguientes valores:</a:t>
            </a:r>
          </a:p>
          <a:p>
            <a:pPr marL="0" indent="0">
              <a:buNone/>
            </a:pPr>
            <a:r>
              <a:rPr lang="es-ES" sz="2000" b="1" dirty="0" err="1" smtClean="0">
                <a:solidFill>
                  <a:schemeClr val="bg1"/>
                </a:solidFill>
                <a:latin typeface="Calibri Light" panose="020F0302020204030204" pitchFamily="34" charset="0"/>
                <a:cs typeface="Calibri Light" panose="020F0302020204030204" pitchFamily="34" charset="0"/>
              </a:rPr>
              <a:t>lpAddress</a:t>
            </a:r>
            <a:r>
              <a:rPr lang="es-ES" sz="2000" dirty="0" smtClean="0">
                <a:solidFill>
                  <a:schemeClr val="bg1"/>
                </a:solidFill>
                <a:latin typeface="Calibri Light" panose="020F0302020204030204" pitchFamily="34" charset="0"/>
                <a:cs typeface="Calibri Light" panose="020F0302020204030204" pitchFamily="34" charset="0"/>
              </a:rPr>
              <a:t>: Dirección de inicio de la región a alojar. Esta dirección puede ser redondeada al múltiplo más cercano. Se puede proveer un valor </a:t>
            </a:r>
            <a:r>
              <a:rPr lang="es-ES" sz="2000" dirty="0" err="1" smtClean="0">
                <a:solidFill>
                  <a:schemeClr val="bg1"/>
                </a:solidFill>
                <a:latin typeface="Calibri Light" panose="020F0302020204030204" pitchFamily="34" charset="0"/>
                <a:cs typeface="Calibri Light" panose="020F0302020204030204" pitchFamily="34" charset="0"/>
              </a:rPr>
              <a:t>hardcodeado</a:t>
            </a:r>
            <a:r>
              <a:rPr lang="es-ES" sz="2000" dirty="0" smtClean="0">
                <a:solidFill>
                  <a:schemeClr val="bg1"/>
                </a:solidFill>
                <a:latin typeface="Calibri Light" panose="020F0302020204030204" pitchFamily="34" charset="0"/>
                <a:cs typeface="Calibri Light" panose="020F0302020204030204" pitchFamily="34" charset="0"/>
              </a:rPr>
              <a:t> a este valor.</a:t>
            </a:r>
          </a:p>
          <a:p>
            <a:pPr marL="0" indent="0">
              <a:buNone/>
            </a:pPr>
            <a:r>
              <a:rPr lang="es-ES" sz="2000" b="1" dirty="0" err="1" smtClean="0">
                <a:solidFill>
                  <a:schemeClr val="bg1"/>
                </a:solidFill>
                <a:latin typeface="Calibri Light" panose="020F0302020204030204" pitchFamily="34" charset="0"/>
                <a:cs typeface="Calibri Light" panose="020F0302020204030204" pitchFamily="34" charset="0"/>
              </a:rPr>
              <a:t>dwSize</a:t>
            </a:r>
            <a:r>
              <a:rPr lang="es-ES" sz="2000" dirty="0" smtClean="0">
                <a:solidFill>
                  <a:schemeClr val="bg1"/>
                </a:solidFill>
                <a:latin typeface="Calibri Light" panose="020F0302020204030204" pitchFamily="34" charset="0"/>
                <a:cs typeface="Calibri Light" panose="020F0302020204030204" pitchFamily="34" charset="0"/>
              </a:rPr>
              <a:t>: Tamaño de la región en bytes</a:t>
            </a:r>
          </a:p>
          <a:p>
            <a:pPr marL="0" indent="0">
              <a:buNone/>
            </a:pPr>
            <a:r>
              <a:rPr lang="es-ES" sz="2000" b="1" dirty="0" err="1" smtClean="0">
                <a:solidFill>
                  <a:schemeClr val="bg1"/>
                </a:solidFill>
                <a:latin typeface="Calibri Light" panose="020F0302020204030204" pitchFamily="34" charset="0"/>
                <a:cs typeface="Calibri Light" panose="020F0302020204030204" pitchFamily="34" charset="0"/>
              </a:rPr>
              <a:t>flAllocationType</a:t>
            </a:r>
            <a:r>
              <a:rPr lang="es-ES" sz="2000" dirty="0" smtClean="0">
                <a:solidFill>
                  <a:schemeClr val="bg1"/>
                </a:solidFill>
                <a:latin typeface="Calibri Light" panose="020F0302020204030204" pitchFamily="34" charset="0"/>
                <a:cs typeface="Calibri Light" panose="020F0302020204030204" pitchFamily="34" charset="0"/>
              </a:rPr>
              <a:t>: Establecido a 0x1000 (MEM_COMMIT). Puede que se necesite generar el </a:t>
            </a:r>
            <a:r>
              <a:rPr lang="es-ES" sz="2000" dirty="0" err="1" smtClean="0">
                <a:solidFill>
                  <a:schemeClr val="bg1"/>
                </a:solidFill>
                <a:latin typeface="Calibri Light" panose="020F0302020204030204" pitchFamily="34" charset="0"/>
                <a:cs typeface="Calibri Light" panose="020F0302020204030204" pitchFamily="34" charset="0"/>
              </a:rPr>
              <a:t>rop</a:t>
            </a:r>
            <a:r>
              <a:rPr lang="es-ES" sz="2000" dirty="0" smtClean="0">
                <a:solidFill>
                  <a:schemeClr val="bg1"/>
                </a:solidFill>
                <a:latin typeface="Calibri Light" panose="020F0302020204030204" pitchFamily="34" charset="0"/>
                <a:cs typeface="Calibri Light" panose="020F0302020204030204" pitchFamily="34" charset="0"/>
              </a:rPr>
              <a:t> y escribir ese valor en la </a:t>
            </a:r>
            <a:r>
              <a:rPr lang="es-ES" sz="2000" dirty="0" err="1" smtClean="0">
                <a:solidFill>
                  <a:schemeClr val="bg1"/>
                </a:solidFill>
                <a:latin typeface="Calibri Light" panose="020F0302020204030204" pitchFamily="34" charset="0"/>
                <a:cs typeface="Calibri Light" panose="020F0302020204030204" pitchFamily="34" charset="0"/>
              </a:rPr>
              <a:t>stack</a:t>
            </a:r>
            <a:r>
              <a:rPr lang="es-ES" sz="2000" dirty="0" smtClean="0">
                <a:solidFill>
                  <a:schemeClr val="bg1"/>
                </a:solidFill>
                <a:latin typeface="Calibri Light" panose="020F0302020204030204" pitchFamily="34" charset="0"/>
                <a:cs typeface="Calibri Light" panose="020F0302020204030204" pitchFamily="34" charset="0"/>
              </a:rPr>
              <a:t>.</a:t>
            </a:r>
          </a:p>
          <a:p>
            <a:pPr marL="0" indent="0">
              <a:buNone/>
            </a:pPr>
            <a:r>
              <a:rPr lang="es-ES" sz="2000" b="1" dirty="0" err="1" smtClean="0">
                <a:solidFill>
                  <a:schemeClr val="bg1"/>
                </a:solidFill>
                <a:latin typeface="Calibri Light" panose="020F0302020204030204" pitchFamily="34" charset="0"/>
                <a:cs typeface="Calibri Light" panose="020F0302020204030204" pitchFamily="34" charset="0"/>
              </a:rPr>
              <a:t>flProtect</a:t>
            </a:r>
            <a:r>
              <a:rPr lang="es-ES" sz="2000" dirty="0" smtClean="0">
                <a:solidFill>
                  <a:schemeClr val="bg1"/>
                </a:solidFill>
                <a:latin typeface="Calibri Light" panose="020F0302020204030204" pitchFamily="34" charset="0"/>
                <a:cs typeface="Calibri Light" panose="020F0302020204030204" pitchFamily="34" charset="0"/>
              </a:rPr>
              <a:t>: Establecido a 0x40 (EXECUTE_READWRITE). </a:t>
            </a:r>
            <a:r>
              <a:rPr lang="es-ES" sz="2000" dirty="0">
                <a:solidFill>
                  <a:schemeClr val="bg1"/>
                </a:solidFill>
                <a:latin typeface="Calibri Light" panose="020F0302020204030204" pitchFamily="34" charset="0"/>
                <a:cs typeface="Calibri Light" panose="020F0302020204030204" pitchFamily="34" charset="0"/>
              </a:rPr>
              <a:t>Puede que se necesite generar el </a:t>
            </a:r>
            <a:r>
              <a:rPr lang="es-ES" sz="2000" dirty="0" err="1">
                <a:solidFill>
                  <a:schemeClr val="bg1"/>
                </a:solidFill>
                <a:latin typeface="Calibri Light" panose="020F0302020204030204" pitchFamily="34" charset="0"/>
                <a:cs typeface="Calibri Light" panose="020F0302020204030204" pitchFamily="34" charset="0"/>
              </a:rPr>
              <a:t>rop</a:t>
            </a:r>
            <a:r>
              <a:rPr lang="es-ES" sz="2000" dirty="0">
                <a:solidFill>
                  <a:schemeClr val="bg1"/>
                </a:solidFill>
                <a:latin typeface="Calibri Light" panose="020F0302020204030204" pitchFamily="34" charset="0"/>
                <a:cs typeface="Calibri Light" panose="020F0302020204030204" pitchFamily="34" charset="0"/>
              </a:rPr>
              <a:t> y escribir ese valor en la </a:t>
            </a:r>
            <a:r>
              <a:rPr lang="es-ES" sz="2000" dirty="0" err="1">
                <a:solidFill>
                  <a:schemeClr val="bg1"/>
                </a:solidFill>
                <a:latin typeface="Calibri Light" panose="020F0302020204030204" pitchFamily="34" charset="0"/>
                <a:cs typeface="Calibri Light" panose="020F0302020204030204" pitchFamily="34" charset="0"/>
              </a:rPr>
              <a:t>stack</a:t>
            </a:r>
            <a:r>
              <a:rPr lang="es-ES" sz="2000" dirty="0">
                <a:solidFill>
                  <a:schemeClr val="bg1"/>
                </a:solidFill>
                <a:latin typeface="Calibri Light" panose="020F0302020204030204" pitchFamily="34" charset="0"/>
                <a:cs typeface="Calibri Light" panose="020F0302020204030204" pitchFamily="34" charset="0"/>
              </a:rPr>
              <a:t>.</a:t>
            </a:r>
            <a:endParaRPr lang="es-ES" sz="2000" dirty="0" smtClean="0">
              <a:solidFill>
                <a:schemeClr val="bg1"/>
              </a:solidFill>
              <a:latin typeface="Calibri Light" panose="020F0302020204030204" pitchFamily="34" charset="0"/>
              <a:cs typeface="Calibri Light" panose="020F0302020204030204" pitchFamily="34" charset="0"/>
            </a:endParaRPr>
          </a:p>
        </p:txBody>
      </p:sp>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ln w="12700">
                  <a:solidFill>
                    <a:schemeClr val="bg1"/>
                  </a:solidFill>
                </a:ln>
                <a:solidFill>
                  <a:schemeClr val="bg1"/>
                </a:solidFill>
              </a:rPr>
              <a:t>Llamadas de </a:t>
            </a:r>
            <a:r>
              <a:rPr lang="es-ES" dirty="0" smtClean="0">
                <a:ln w="12700">
                  <a:solidFill>
                    <a:schemeClr val="bg1"/>
                  </a:solidFill>
                </a:ln>
                <a:solidFill>
                  <a:schemeClr val="bg1"/>
                </a:solidFill>
              </a:rPr>
              <a:t>Windows</a:t>
            </a:r>
            <a:endParaRPr lang="es-ES" dirty="0">
              <a:ln w="12700">
                <a:solidFill>
                  <a:schemeClr val="bg1"/>
                </a:solidFill>
              </a:ln>
              <a:solidFill>
                <a:schemeClr val="bg1"/>
              </a:solidFill>
            </a:endParaRPr>
          </a:p>
        </p:txBody>
      </p:sp>
    </p:spTree>
    <p:extLst>
      <p:ext uri="{BB962C8B-B14F-4D97-AF65-F5344CB8AC3E}">
        <p14:creationId xmlns:p14="http://schemas.microsoft.com/office/powerpoint/2010/main" val="6807065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351584" y="1412776"/>
            <a:ext cx="7704856" cy="3712464"/>
          </a:xfrm>
        </p:spPr>
        <p:txBody>
          <a:bodyPr>
            <a:normAutofit/>
          </a:bodyPr>
          <a:lstStyle/>
          <a:p>
            <a:pPr marL="0" indent="0">
              <a:buNone/>
            </a:pPr>
            <a:r>
              <a:rPr lang="es-ES" sz="1800" b="1" dirty="0" err="1" smtClean="0">
                <a:solidFill>
                  <a:schemeClr val="bg1"/>
                </a:solidFill>
                <a:latin typeface="Calibri Light" panose="020F0302020204030204" pitchFamily="34" charset="0"/>
                <a:cs typeface="Calibri Light" panose="020F0302020204030204" pitchFamily="34" charset="0"/>
                <a:hlinkClick r:id="rId2"/>
              </a:rPr>
              <a:t>HeapCreate</a:t>
            </a:r>
            <a:r>
              <a:rPr lang="es-ES" sz="1800" b="1" dirty="0" smtClean="0">
                <a:solidFill>
                  <a:schemeClr val="bg1"/>
                </a:solidFill>
                <a:latin typeface="Calibri Light" panose="020F0302020204030204" pitchFamily="34" charset="0"/>
                <a:cs typeface="Calibri Light" panose="020F0302020204030204" pitchFamily="34" charset="0"/>
                <a:hlinkClick r:id="rId2"/>
              </a:rPr>
              <a:t>()</a:t>
            </a:r>
            <a:endParaRPr lang="es-ES" sz="1800" b="1" dirty="0" smtClean="0">
              <a:solidFill>
                <a:schemeClr val="bg1"/>
              </a:solidFill>
              <a:latin typeface="Calibri Light" panose="020F0302020204030204" pitchFamily="34" charset="0"/>
              <a:cs typeface="Calibri Light" panose="020F0302020204030204" pitchFamily="34" charset="0"/>
            </a:endParaRPr>
          </a:p>
          <a:p>
            <a:pPr marL="0" indent="0">
              <a:buNone/>
            </a:pPr>
            <a:r>
              <a:rPr lang="es-ES" sz="1700" dirty="0" smtClean="0">
                <a:solidFill>
                  <a:schemeClr val="bg1"/>
                </a:solidFill>
                <a:latin typeface="Calibri Light" panose="020F0302020204030204" pitchFamily="34" charset="0"/>
                <a:cs typeface="Calibri Light" panose="020F0302020204030204" pitchFamily="34" charset="0"/>
              </a:rPr>
              <a:t>Esta función crea un </a:t>
            </a:r>
            <a:r>
              <a:rPr lang="es-ES" sz="1700" dirty="0" err="1" smtClean="0">
                <a:solidFill>
                  <a:schemeClr val="bg1"/>
                </a:solidFill>
                <a:latin typeface="Calibri Light" panose="020F0302020204030204" pitchFamily="34" charset="0"/>
                <a:cs typeface="Calibri Light" panose="020F0302020204030204" pitchFamily="34" charset="0"/>
              </a:rPr>
              <a:t>heap</a:t>
            </a:r>
            <a:r>
              <a:rPr lang="es-ES" sz="1700" dirty="0" smtClean="0">
                <a:solidFill>
                  <a:schemeClr val="bg1"/>
                </a:solidFill>
                <a:latin typeface="Calibri Light" panose="020F0302020204030204" pitchFamily="34" charset="0"/>
                <a:cs typeface="Calibri Light" panose="020F0302020204030204" pitchFamily="34" charset="0"/>
              </a:rPr>
              <a:t> privado que puede usarse para nuestro </a:t>
            </a:r>
            <a:r>
              <a:rPr lang="es-ES" sz="1700" dirty="0" err="1" smtClean="0">
                <a:solidFill>
                  <a:schemeClr val="bg1"/>
                </a:solidFill>
                <a:latin typeface="Calibri Light" panose="020F0302020204030204" pitchFamily="34" charset="0"/>
                <a:cs typeface="Calibri Light" panose="020F0302020204030204" pitchFamily="34" charset="0"/>
              </a:rPr>
              <a:t>exploit</a:t>
            </a:r>
            <a:r>
              <a:rPr lang="es-ES" sz="1700" dirty="0" smtClean="0">
                <a:solidFill>
                  <a:schemeClr val="bg1"/>
                </a:solidFill>
                <a:latin typeface="Calibri Light" panose="020F0302020204030204" pitchFamily="34" charset="0"/>
                <a:cs typeface="Calibri Light" panose="020F0302020204030204" pitchFamily="34" charset="0"/>
              </a:rPr>
              <a:t>. El espacio será reservado en el espacio de la dirección virtual del proceso. Cuando el parámetro </a:t>
            </a:r>
            <a:r>
              <a:rPr lang="es-ES" sz="1700" dirty="0" err="1" smtClean="0">
                <a:solidFill>
                  <a:schemeClr val="bg1"/>
                </a:solidFill>
                <a:latin typeface="Calibri Light" panose="020F0302020204030204" pitchFamily="34" charset="0"/>
                <a:cs typeface="Calibri Light" panose="020F0302020204030204" pitchFamily="34" charset="0"/>
              </a:rPr>
              <a:t>flOptions</a:t>
            </a:r>
            <a:r>
              <a:rPr lang="es-ES" sz="1700" dirty="0" smtClean="0">
                <a:solidFill>
                  <a:schemeClr val="bg1"/>
                </a:solidFill>
                <a:latin typeface="Calibri Light" panose="020F0302020204030204" pitchFamily="34" charset="0"/>
                <a:cs typeface="Calibri Light" panose="020F0302020204030204" pitchFamily="34" charset="0"/>
              </a:rPr>
              <a:t> está establecido a 0x00040000 (HEAP_CREATE_ENABLE_EXECUTE), entonces todos los bloques de la memoria que se han alojado en el </a:t>
            </a:r>
            <a:r>
              <a:rPr lang="es-ES" sz="1700" dirty="0" err="1" smtClean="0">
                <a:solidFill>
                  <a:schemeClr val="bg1"/>
                </a:solidFill>
                <a:latin typeface="Calibri Light" panose="020F0302020204030204" pitchFamily="34" charset="0"/>
                <a:cs typeface="Calibri Light" panose="020F0302020204030204" pitchFamily="34" charset="0"/>
              </a:rPr>
              <a:t>heap</a:t>
            </a:r>
            <a:r>
              <a:rPr lang="es-ES" sz="1700" dirty="0" smtClean="0">
                <a:solidFill>
                  <a:schemeClr val="bg1"/>
                </a:solidFill>
                <a:latin typeface="Calibri Light" panose="020F0302020204030204" pitchFamily="34" charset="0"/>
                <a:cs typeface="Calibri Light" panose="020F0302020204030204" pitchFamily="34" charset="0"/>
              </a:rPr>
              <a:t> tendrán permiso para ejecución de código (incluso con DEP activado).</a:t>
            </a:r>
          </a:p>
          <a:p>
            <a:pPr marL="0" indent="0">
              <a:buNone/>
            </a:pPr>
            <a:endParaRPr lang="es-ES" sz="1700" dirty="0">
              <a:solidFill>
                <a:schemeClr val="bg1"/>
              </a:solidFill>
              <a:latin typeface="Calibri Light" panose="020F0302020204030204" pitchFamily="34" charset="0"/>
              <a:cs typeface="Calibri Light" panose="020F0302020204030204" pitchFamily="34" charset="0"/>
            </a:endParaRPr>
          </a:p>
          <a:p>
            <a:pPr marL="0" indent="0">
              <a:buNone/>
            </a:pPr>
            <a:r>
              <a:rPr lang="es-ES" sz="1700" b="1" dirty="0" err="1" smtClean="0">
                <a:solidFill>
                  <a:schemeClr val="bg1"/>
                </a:solidFill>
                <a:latin typeface="Calibri Light" panose="020F0302020204030204" pitchFamily="34" charset="0"/>
                <a:cs typeface="Calibri Light" panose="020F0302020204030204" pitchFamily="34" charset="0"/>
              </a:rPr>
              <a:t>dwInitialSize</a:t>
            </a:r>
            <a:r>
              <a:rPr lang="es-ES" sz="1700" dirty="0" smtClean="0">
                <a:solidFill>
                  <a:schemeClr val="bg1"/>
                </a:solidFill>
                <a:latin typeface="Calibri Light" panose="020F0302020204030204" pitchFamily="34" charset="0"/>
                <a:cs typeface="Calibri Light" panose="020F0302020204030204" pitchFamily="34" charset="0"/>
              </a:rPr>
              <a:t>: Contiene el valor que indica el tamaño inicial (en bytes) en la </a:t>
            </a:r>
            <a:r>
              <a:rPr lang="es-ES" sz="1700" dirty="0" err="1" smtClean="0">
                <a:solidFill>
                  <a:schemeClr val="bg1"/>
                </a:solidFill>
                <a:latin typeface="Calibri Light" panose="020F0302020204030204" pitchFamily="34" charset="0"/>
                <a:cs typeface="Calibri Light" panose="020F0302020204030204" pitchFamily="34" charset="0"/>
              </a:rPr>
              <a:t>heap</a:t>
            </a:r>
            <a:r>
              <a:rPr lang="es-ES" sz="1700" dirty="0" smtClean="0">
                <a:solidFill>
                  <a:schemeClr val="bg1"/>
                </a:solidFill>
                <a:latin typeface="Calibri Light" panose="020F0302020204030204" pitchFamily="34" charset="0"/>
                <a:cs typeface="Calibri Light" panose="020F0302020204030204" pitchFamily="34" charset="0"/>
              </a:rPr>
              <a:t>. Si se establece a 0 entonces una página será alojada. </a:t>
            </a:r>
            <a:endParaRPr lang="es-ES" sz="1700" dirty="0">
              <a:solidFill>
                <a:schemeClr val="bg1"/>
              </a:solidFill>
              <a:latin typeface="Calibri Light" panose="020F0302020204030204" pitchFamily="34" charset="0"/>
              <a:cs typeface="Calibri Light" panose="020F0302020204030204" pitchFamily="34" charset="0"/>
            </a:endParaRPr>
          </a:p>
          <a:p>
            <a:pPr marL="0" indent="0">
              <a:buNone/>
            </a:pPr>
            <a:r>
              <a:rPr lang="es-ES" sz="1700" b="1" dirty="0" err="1" smtClean="0">
                <a:solidFill>
                  <a:schemeClr val="bg1"/>
                </a:solidFill>
                <a:latin typeface="Calibri Light" panose="020F0302020204030204" pitchFamily="34" charset="0"/>
                <a:cs typeface="Calibri Light" panose="020F0302020204030204" pitchFamily="34" charset="0"/>
              </a:rPr>
              <a:t>dwMaximumSize</a:t>
            </a:r>
            <a:r>
              <a:rPr lang="es-ES" sz="1700" dirty="0" smtClean="0">
                <a:solidFill>
                  <a:schemeClr val="bg1"/>
                </a:solidFill>
                <a:latin typeface="Calibri Light" panose="020F0302020204030204" pitchFamily="34" charset="0"/>
                <a:cs typeface="Calibri Light" panose="020F0302020204030204" pitchFamily="34" charset="0"/>
              </a:rPr>
              <a:t> se refiere al </a:t>
            </a:r>
            <a:r>
              <a:rPr lang="es-ES" sz="1700" dirty="0" err="1" smtClean="0">
                <a:solidFill>
                  <a:schemeClr val="bg1"/>
                </a:solidFill>
                <a:latin typeface="Calibri Light" panose="020F0302020204030204" pitchFamily="34" charset="0"/>
                <a:cs typeface="Calibri Light" panose="020F0302020204030204" pitchFamily="34" charset="0"/>
              </a:rPr>
              <a:t>tamño</a:t>
            </a:r>
            <a:r>
              <a:rPr lang="es-ES" sz="1700" dirty="0" smtClean="0">
                <a:solidFill>
                  <a:schemeClr val="bg1"/>
                </a:solidFill>
                <a:latin typeface="Calibri Light" panose="020F0302020204030204" pitchFamily="34" charset="0"/>
                <a:cs typeface="Calibri Light" panose="020F0302020204030204" pitchFamily="34" charset="0"/>
              </a:rPr>
              <a:t> máximo del </a:t>
            </a:r>
            <a:r>
              <a:rPr lang="es-ES" sz="1700" dirty="0" err="1" smtClean="0">
                <a:solidFill>
                  <a:schemeClr val="bg1"/>
                </a:solidFill>
                <a:latin typeface="Calibri Light" panose="020F0302020204030204" pitchFamily="34" charset="0"/>
                <a:cs typeface="Calibri Light" panose="020F0302020204030204" pitchFamily="34" charset="0"/>
              </a:rPr>
              <a:t>heap</a:t>
            </a:r>
            <a:r>
              <a:rPr lang="es-ES" sz="1700" dirty="0" smtClean="0">
                <a:solidFill>
                  <a:schemeClr val="bg1"/>
                </a:solidFill>
                <a:latin typeface="Calibri Light" panose="020F0302020204030204" pitchFamily="34" charset="0"/>
                <a:cs typeface="Calibri Light" panose="020F0302020204030204" pitchFamily="34" charset="0"/>
              </a:rPr>
              <a:t> (en bytes).</a:t>
            </a:r>
          </a:p>
          <a:p>
            <a:pPr marL="0" indent="0">
              <a:buNone/>
            </a:pPr>
            <a:r>
              <a:rPr lang="es-ES" sz="1700" dirty="0" smtClean="0">
                <a:solidFill>
                  <a:schemeClr val="bg1"/>
                </a:solidFill>
                <a:latin typeface="Calibri Light" panose="020F0302020204030204" pitchFamily="34" charset="0"/>
                <a:cs typeface="Calibri Light" panose="020F0302020204030204" pitchFamily="34" charset="0"/>
              </a:rPr>
              <a:t>Cuando se ha alojado un nuevo </a:t>
            </a:r>
            <a:r>
              <a:rPr lang="es-ES" sz="1700" dirty="0" err="1" smtClean="0">
                <a:solidFill>
                  <a:schemeClr val="bg1"/>
                </a:solidFill>
                <a:latin typeface="Calibri Light" panose="020F0302020204030204" pitchFamily="34" charset="0"/>
                <a:cs typeface="Calibri Light" panose="020F0302020204030204" pitchFamily="34" charset="0"/>
              </a:rPr>
              <a:t>heap</a:t>
            </a:r>
            <a:r>
              <a:rPr lang="es-ES" sz="1700" dirty="0" smtClean="0">
                <a:solidFill>
                  <a:schemeClr val="bg1"/>
                </a:solidFill>
                <a:latin typeface="Calibri Light" panose="020F0302020204030204" pitchFamily="34" charset="0"/>
                <a:cs typeface="Calibri Light" panose="020F0302020204030204" pitchFamily="34" charset="0"/>
              </a:rPr>
              <a:t> en la memoria, se puede usar </a:t>
            </a:r>
            <a:r>
              <a:rPr lang="es-ES" sz="1700" dirty="0" err="1" smtClean="0">
                <a:solidFill>
                  <a:schemeClr val="bg1"/>
                </a:solidFill>
                <a:latin typeface="Calibri Light" panose="020F0302020204030204" pitchFamily="34" charset="0"/>
                <a:cs typeface="Calibri Light" panose="020F0302020204030204" pitchFamily="34" charset="0"/>
              </a:rPr>
              <a:t>memcpy</a:t>
            </a:r>
            <a:r>
              <a:rPr lang="es-ES" sz="1700" dirty="0" smtClean="0">
                <a:solidFill>
                  <a:schemeClr val="bg1"/>
                </a:solidFill>
                <a:latin typeface="Calibri Light" panose="020F0302020204030204" pitchFamily="34" charset="0"/>
                <a:cs typeface="Calibri Light" panose="020F0302020204030204" pitchFamily="34" charset="0"/>
              </a:rPr>
              <a:t>() para copiar el código malicioso en la </a:t>
            </a:r>
            <a:r>
              <a:rPr lang="es-ES" sz="1700" dirty="0" err="1" smtClean="0">
                <a:solidFill>
                  <a:schemeClr val="bg1"/>
                </a:solidFill>
                <a:latin typeface="Calibri Light" panose="020F0302020204030204" pitchFamily="34" charset="0"/>
                <a:cs typeface="Calibri Light" panose="020F0302020204030204" pitchFamily="34" charset="0"/>
              </a:rPr>
              <a:t>heap</a:t>
            </a:r>
            <a:r>
              <a:rPr lang="es-ES" sz="1700" dirty="0" smtClean="0">
                <a:solidFill>
                  <a:schemeClr val="bg1"/>
                </a:solidFill>
                <a:latin typeface="Calibri Light" panose="020F0302020204030204" pitchFamily="34" charset="0"/>
                <a:cs typeface="Calibri Light" panose="020F0302020204030204" pitchFamily="34" charset="0"/>
              </a:rPr>
              <a:t> y ejecutarlo.</a:t>
            </a:r>
          </a:p>
        </p:txBody>
      </p:sp>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ln w="12700">
                  <a:solidFill>
                    <a:schemeClr val="bg1"/>
                  </a:solidFill>
                </a:ln>
                <a:solidFill>
                  <a:schemeClr val="bg1"/>
                </a:solidFill>
              </a:rPr>
              <a:t>Llamadas de </a:t>
            </a:r>
            <a:r>
              <a:rPr lang="es-ES" dirty="0" smtClean="0">
                <a:ln w="12700">
                  <a:solidFill>
                    <a:schemeClr val="bg1"/>
                  </a:solidFill>
                </a:ln>
                <a:solidFill>
                  <a:schemeClr val="bg1"/>
                </a:solidFill>
              </a:rPr>
              <a:t>Windows</a:t>
            </a:r>
            <a:endParaRPr lang="es-ES" dirty="0">
              <a:ln w="12700">
                <a:solidFill>
                  <a:schemeClr val="bg1"/>
                </a:solidFill>
              </a:ln>
              <a:solidFill>
                <a:schemeClr val="bg1"/>
              </a:solidFill>
            </a:endParaRPr>
          </a:p>
        </p:txBody>
      </p:sp>
    </p:spTree>
    <p:extLst>
      <p:ext uri="{BB962C8B-B14F-4D97-AF65-F5344CB8AC3E}">
        <p14:creationId xmlns:p14="http://schemas.microsoft.com/office/powerpoint/2010/main" val="2204670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351584" y="1412776"/>
            <a:ext cx="7704856" cy="3712464"/>
          </a:xfrm>
        </p:spPr>
        <p:txBody>
          <a:bodyPr>
            <a:normAutofit/>
          </a:bodyPr>
          <a:lstStyle/>
          <a:p>
            <a:pPr marL="0" indent="0">
              <a:buNone/>
            </a:pPr>
            <a:r>
              <a:rPr lang="es-ES" sz="1800" b="1" dirty="0" err="1" smtClean="0">
                <a:solidFill>
                  <a:schemeClr val="bg1"/>
                </a:solidFill>
                <a:latin typeface="Calibri Light" panose="020F0302020204030204" pitchFamily="34" charset="0"/>
                <a:cs typeface="Calibri Light" panose="020F0302020204030204" pitchFamily="34" charset="0"/>
                <a:hlinkClick r:id="rId2"/>
              </a:rPr>
              <a:t>SetProcessDEPPolicy</a:t>
            </a:r>
            <a:r>
              <a:rPr lang="es-ES" sz="1800" b="1" dirty="0" smtClean="0">
                <a:solidFill>
                  <a:schemeClr val="bg1"/>
                </a:solidFill>
                <a:latin typeface="Calibri Light" panose="020F0302020204030204" pitchFamily="34" charset="0"/>
                <a:cs typeface="Calibri Light" panose="020F0302020204030204" pitchFamily="34" charset="0"/>
                <a:hlinkClick r:id="rId2"/>
              </a:rPr>
              <a:t>()</a:t>
            </a:r>
            <a:endParaRPr lang="es-ES" sz="1800" b="1" dirty="0" smtClean="0">
              <a:solidFill>
                <a:schemeClr val="bg1"/>
              </a:solidFill>
              <a:latin typeface="Calibri Light" panose="020F0302020204030204" pitchFamily="34" charset="0"/>
              <a:cs typeface="Calibri Light" panose="020F0302020204030204" pitchFamily="34" charset="0"/>
            </a:endParaRPr>
          </a:p>
          <a:p>
            <a:pPr marL="0" indent="0">
              <a:buNone/>
            </a:pPr>
            <a:r>
              <a:rPr lang="es-ES" sz="1700" dirty="0" smtClean="0">
                <a:solidFill>
                  <a:schemeClr val="bg1"/>
                </a:solidFill>
                <a:latin typeface="Calibri Light" panose="020F0302020204030204" pitchFamily="34" charset="0"/>
                <a:cs typeface="Calibri Light" panose="020F0302020204030204" pitchFamily="34" charset="0"/>
              </a:rPr>
              <a:t>Esta función solo funciona si la política DEP está establecida en </a:t>
            </a:r>
            <a:r>
              <a:rPr lang="es-ES" sz="1700" dirty="0" err="1" smtClean="0">
                <a:solidFill>
                  <a:schemeClr val="bg1"/>
                </a:solidFill>
                <a:latin typeface="Calibri Light" panose="020F0302020204030204" pitchFamily="34" charset="0"/>
                <a:cs typeface="Calibri Light" panose="020F0302020204030204" pitchFamily="34" charset="0"/>
              </a:rPr>
              <a:t>OptIn</a:t>
            </a:r>
            <a:r>
              <a:rPr lang="es-ES" sz="1700" dirty="0" smtClean="0">
                <a:solidFill>
                  <a:schemeClr val="bg1"/>
                </a:solidFill>
                <a:latin typeface="Calibri Light" panose="020F0302020204030204" pitchFamily="34" charset="0"/>
                <a:cs typeface="Calibri Light" panose="020F0302020204030204" pitchFamily="34" charset="0"/>
              </a:rPr>
              <a:t> o </a:t>
            </a:r>
            <a:r>
              <a:rPr lang="es-ES" sz="1700" dirty="0" err="1" smtClean="0">
                <a:solidFill>
                  <a:schemeClr val="bg1"/>
                </a:solidFill>
                <a:latin typeface="Calibri Light" panose="020F0302020204030204" pitchFamily="34" charset="0"/>
                <a:cs typeface="Calibri Light" panose="020F0302020204030204" pitchFamily="34" charset="0"/>
              </a:rPr>
              <a:t>OptOut</a:t>
            </a:r>
            <a:r>
              <a:rPr lang="es-ES" sz="1700" dirty="0" smtClean="0">
                <a:solidFill>
                  <a:schemeClr val="bg1"/>
                </a:solidFill>
                <a:latin typeface="Calibri Light" panose="020F0302020204030204" pitchFamily="34" charset="0"/>
                <a:cs typeface="Calibri Light" panose="020F0302020204030204" pitchFamily="34" charset="0"/>
              </a:rPr>
              <a:t>, si la política estuviese en </a:t>
            </a:r>
            <a:r>
              <a:rPr lang="es-ES" sz="1700" dirty="0" err="1" smtClean="0">
                <a:solidFill>
                  <a:schemeClr val="bg1"/>
                </a:solidFill>
                <a:latin typeface="Calibri Light" panose="020F0302020204030204" pitchFamily="34" charset="0"/>
                <a:cs typeface="Calibri Light" panose="020F0302020204030204" pitchFamily="34" charset="0"/>
              </a:rPr>
              <a:t>AlwaysOn</a:t>
            </a:r>
            <a:r>
              <a:rPr lang="es-ES" sz="1700" dirty="0" smtClean="0">
                <a:solidFill>
                  <a:schemeClr val="bg1"/>
                </a:solidFill>
                <a:latin typeface="Calibri Light" panose="020F0302020204030204" pitchFamily="34" charset="0"/>
                <a:cs typeface="Calibri Light" panose="020F0302020204030204" pitchFamily="34" charset="0"/>
              </a:rPr>
              <a:t> o </a:t>
            </a:r>
            <a:r>
              <a:rPr lang="es-ES" sz="1700" dirty="0" err="1" smtClean="0">
                <a:solidFill>
                  <a:schemeClr val="bg1"/>
                </a:solidFill>
                <a:latin typeface="Calibri Light" panose="020F0302020204030204" pitchFamily="34" charset="0"/>
                <a:cs typeface="Calibri Light" panose="020F0302020204030204" pitchFamily="34" charset="0"/>
              </a:rPr>
              <a:t>AlwaysOff</a:t>
            </a:r>
            <a:r>
              <a:rPr lang="es-ES" sz="1700" dirty="0" smtClean="0">
                <a:solidFill>
                  <a:schemeClr val="bg1"/>
                </a:solidFill>
                <a:latin typeface="Calibri Light" panose="020F0302020204030204" pitchFamily="34" charset="0"/>
                <a:cs typeface="Calibri Light" panose="020F0302020204030204" pitchFamily="34" charset="0"/>
              </a:rPr>
              <a:t> resultará en un error. Además, si un módulo está enlazado a /NXCOMPAT tampoco funcionará esta técnica. La llamada solo puede hacerse una vez en el proceso. Por lo que si la función ya ha sido llamada por el propio proceso, no funcionará.</a:t>
            </a:r>
          </a:p>
          <a:p>
            <a:pPr marL="0" indent="0">
              <a:buNone/>
            </a:pPr>
            <a:endParaRPr lang="es-ES" sz="1700" dirty="0">
              <a:solidFill>
                <a:schemeClr val="bg1"/>
              </a:solidFill>
              <a:latin typeface="Calibri Light" panose="020F0302020204030204" pitchFamily="34" charset="0"/>
              <a:cs typeface="Calibri Light" panose="020F0302020204030204" pitchFamily="34" charset="0"/>
            </a:endParaRPr>
          </a:p>
          <a:p>
            <a:pPr marL="0" indent="0">
              <a:buNone/>
            </a:pPr>
            <a:r>
              <a:rPr lang="es-ES" sz="1700" dirty="0" smtClean="0">
                <a:solidFill>
                  <a:schemeClr val="bg1"/>
                </a:solidFill>
                <a:latin typeface="Calibri Light" panose="020F0302020204030204" pitchFamily="34" charset="0"/>
                <a:cs typeface="Calibri Light" panose="020F0302020204030204" pitchFamily="34" charset="0"/>
              </a:rPr>
              <a:t>La función requiere de un parámetro que debe de establecerse a 0 para deshabilitar DEP.</a:t>
            </a:r>
          </a:p>
        </p:txBody>
      </p:sp>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ln w="12700">
                  <a:solidFill>
                    <a:schemeClr val="bg1"/>
                  </a:solidFill>
                </a:ln>
                <a:solidFill>
                  <a:schemeClr val="bg1"/>
                </a:solidFill>
              </a:rPr>
              <a:t>Llamadas de </a:t>
            </a:r>
            <a:r>
              <a:rPr lang="es-ES" dirty="0" smtClean="0">
                <a:ln w="12700">
                  <a:solidFill>
                    <a:schemeClr val="bg1"/>
                  </a:solidFill>
                </a:ln>
                <a:solidFill>
                  <a:schemeClr val="bg1"/>
                </a:solidFill>
              </a:rPr>
              <a:t>Windows</a:t>
            </a:r>
            <a:endParaRPr lang="es-ES" dirty="0">
              <a:ln w="12700">
                <a:solidFill>
                  <a:schemeClr val="bg1"/>
                </a:solidFill>
              </a:ln>
              <a:solidFill>
                <a:schemeClr val="bg1"/>
              </a:solidFill>
            </a:endParaRPr>
          </a:p>
        </p:txBody>
      </p:sp>
    </p:spTree>
    <p:extLst>
      <p:ext uri="{BB962C8B-B14F-4D97-AF65-F5344CB8AC3E}">
        <p14:creationId xmlns:p14="http://schemas.microsoft.com/office/powerpoint/2010/main" val="2672351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Índice</a:t>
            </a:r>
            <a:endParaRPr lang="es-ES" dirty="0"/>
          </a:p>
        </p:txBody>
      </p:sp>
      <p:sp>
        <p:nvSpPr>
          <p:cNvPr id="3" name="Marcador de contenido 2"/>
          <p:cNvSpPr>
            <a:spLocks noGrp="1"/>
          </p:cNvSpPr>
          <p:nvPr>
            <p:ph idx="1"/>
          </p:nvPr>
        </p:nvSpPr>
        <p:spPr>
          <a:xfrm>
            <a:off x="1296865" y="1370855"/>
            <a:ext cx="10211460" cy="4686487"/>
          </a:xfrm>
        </p:spPr>
        <p:txBody>
          <a:bodyPr>
            <a:noAutofit/>
          </a:bodyPr>
          <a:lstStyle/>
          <a:p>
            <a:pPr marL="0" indent="0">
              <a:buNone/>
            </a:pPr>
            <a:r>
              <a:rPr lang="es-ES" sz="2800" b="1" dirty="0" smtClean="0">
                <a:latin typeface="Calibri Light" panose="020F0302020204030204" pitchFamily="34" charset="0"/>
                <a:cs typeface="Calibri Light" panose="020F0302020204030204" pitchFamily="34" charset="0"/>
              </a:rPr>
              <a:t>Bypass de DEP</a:t>
            </a:r>
          </a:p>
          <a:p>
            <a:pPr marL="0" indent="0">
              <a:buNone/>
            </a:pPr>
            <a:r>
              <a:rPr lang="es-ES" sz="2200" b="1" dirty="0">
                <a:latin typeface="Calibri Light" panose="020F0302020204030204" pitchFamily="34" charset="0"/>
                <a:cs typeface="Calibri Light" panose="020F0302020204030204" pitchFamily="34" charset="0"/>
              </a:rPr>
              <a:t>	4</a:t>
            </a:r>
            <a:r>
              <a:rPr lang="es-ES" sz="2200" b="1" dirty="0" smtClean="0">
                <a:latin typeface="Calibri Light" panose="020F0302020204030204" pitchFamily="34" charset="0"/>
                <a:cs typeface="Calibri Light" panose="020F0302020204030204" pitchFamily="34" charset="0"/>
              </a:rPr>
              <a:t>.1</a:t>
            </a:r>
            <a:r>
              <a:rPr lang="es-ES" sz="2200" b="1" dirty="0">
                <a:latin typeface="Calibri Light" panose="020F0302020204030204" pitchFamily="34" charset="0"/>
                <a:cs typeface="Calibri Light" panose="020F0302020204030204" pitchFamily="34" charset="0"/>
              </a:rPr>
              <a:t>	</a:t>
            </a:r>
            <a:r>
              <a:rPr lang="es-ES" sz="2200" b="1" dirty="0" smtClean="0">
                <a:latin typeface="Calibri Light" panose="020F0302020204030204" pitchFamily="34" charset="0"/>
                <a:cs typeface="Calibri Light" panose="020F0302020204030204" pitchFamily="34" charset="0"/>
                <a:hlinkClick r:id="rId2" action="ppaction://hlinksldjump"/>
              </a:rPr>
              <a:t>Introducción</a:t>
            </a:r>
            <a:r>
              <a:rPr lang="es-ES" sz="2200" b="1" dirty="0">
                <a:latin typeface="Calibri Light" panose="020F0302020204030204" pitchFamily="34" charset="0"/>
                <a:cs typeface="Calibri Light" panose="020F0302020204030204" pitchFamily="34" charset="0"/>
              </a:rPr>
              <a:t>				</a:t>
            </a:r>
            <a:r>
              <a:rPr lang="es-ES" sz="2200" b="1" dirty="0" smtClean="0">
                <a:latin typeface="Calibri Light" panose="020F0302020204030204" pitchFamily="34" charset="0"/>
                <a:cs typeface="Calibri Light" panose="020F0302020204030204" pitchFamily="34" charset="0"/>
              </a:rPr>
              <a:t>		4</a:t>
            </a:r>
            <a:endParaRPr lang="es-ES" sz="2200" b="1" dirty="0">
              <a:latin typeface="Calibri Light" panose="020F0302020204030204" pitchFamily="34" charset="0"/>
              <a:cs typeface="Calibri Light" panose="020F0302020204030204" pitchFamily="34" charset="0"/>
            </a:endParaRPr>
          </a:p>
          <a:p>
            <a:pPr marL="0" indent="0">
              <a:buNone/>
            </a:pPr>
            <a:r>
              <a:rPr lang="es-ES" sz="2200" b="1" dirty="0">
                <a:latin typeface="Calibri Light" panose="020F0302020204030204" pitchFamily="34" charset="0"/>
                <a:cs typeface="Calibri Light" panose="020F0302020204030204" pitchFamily="34" charset="0"/>
              </a:rPr>
              <a:t>	4</a:t>
            </a:r>
            <a:r>
              <a:rPr lang="es-ES" sz="2200" b="1" dirty="0" smtClean="0">
                <a:latin typeface="Calibri Light" panose="020F0302020204030204" pitchFamily="34" charset="0"/>
                <a:cs typeface="Calibri Light" panose="020F0302020204030204" pitchFamily="34" charset="0"/>
              </a:rPr>
              <a:t>.2</a:t>
            </a:r>
            <a:r>
              <a:rPr lang="es-ES" sz="2200" b="1" dirty="0">
                <a:latin typeface="Calibri Light" panose="020F0302020204030204" pitchFamily="34" charset="0"/>
                <a:cs typeface="Calibri Light" panose="020F0302020204030204" pitchFamily="34" charset="0"/>
              </a:rPr>
              <a:t>	</a:t>
            </a:r>
            <a:r>
              <a:rPr lang="es-ES" sz="2200" b="1" dirty="0" smtClean="0">
                <a:latin typeface="Calibri Light" panose="020F0302020204030204" pitchFamily="34" charset="0"/>
                <a:cs typeface="Calibri Light" panose="020F0302020204030204" pitchFamily="34" charset="0"/>
                <a:hlinkClick r:id="rId3" action="ppaction://hlinksldjump"/>
              </a:rPr>
              <a:t>Teoría adicional de Buffer </a:t>
            </a:r>
            <a:r>
              <a:rPr lang="es-ES" sz="2200" b="1" dirty="0" err="1" smtClean="0">
                <a:latin typeface="Calibri Light" panose="020F0302020204030204" pitchFamily="34" charset="0"/>
                <a:cs typeface="Calibri Light" panose="020F0302020204030204" pitchFamily="34" charset="0"/>
                <a:hlinkClick r:id="rId3" action="ppaction://hlinksldjump"/>
              </a:rPr>
              <a:t>Overflow</a:t>
            </a:r>
            <a:r>
              <a:rPr lang="es-ES" sz="2200" b="1" dirty="0">
                <a:latin typeface="Calibri Light" panose="020F0302020204030204" pitchFamily="34" charset="0"/>
                <a:cs typeface="Calibri Light" panose="020F0302020204030204" pitchFamily="34" charset="0"/>
              </a:rPr>
              <a:t>	</a:t>
            </a:r>
            <a:r>
              <a:rPr lang="es-ES" sz="2200" b="1" dirty="0" smtClean="0">
                <a:latin typeface="Calibri Light" panose="020F0302020204030204" pitchFamily="34" charset="0"/>
                <a:cs typeface="Calibri Light" panose="020F0302020204030204" pitchFamily="34" charset="0"/>
              </a:rPr>
              <a:t>		5</a:t>
            </a:r>
            <a:endParaRPr lang="es-ES" sz="2200" b="1" dirty="0">
              <a:latin typeface="Calibri Light" panose="020F0302020204030204" pitchFamily="34" charset="0"/>
              <a:cs typeface="Calibri Light" panose="020F0302020204030204" pitchFamily="34" charset="0"/>
            </a:endParaRPr>
          </a:p>
          <a:p>
            <a:pPr marL="0" indent="0">
              <a:buNone/>
            </a:pPr>
            <a:r>
              <a:rPr lang="es-ES" sz="2200" b="1" dirty="0">
                <a:latin typeface="Calibri Light" panose="020F0302020204030204" pitchFamily="34" charset="0"/>
                <a:cs typeface="Calibri Light" panose="020F0302020204030204" pitchFamily="34" charset="0"/>
              </a:rPr>
              <a:t>	4</a:t>
            </a:r>
            <a:r>
              <a:rPr lang="es-ES" sz="2200" b="1" dirty="0" smtClean="0">
                <a:latin typeface="Calibri Light" panose="020F0302020204030204" pitchFamily="34" charset="0"/>
                <a:cs typeface="Calibri Light" panose="020F0302020204030204" pitchFamily="34" charset="0"/>
              </a:rPr>
              <a:t>.3</a:t>
            </a:r>
            <a:r>
              <a:rPr lang="es-ES" sz="2200" b="1" dirty="0">
                <a:latin typeface="Calibri Light" panose="020F0302020204030204" pitchFamily="34" charset="0"/>
                <a:cs typeface="Calibri Light" panose="020F0302020204030204" pitchFamily="34" charset="0"/>
              </a:rPr>
              <a:t>	</a:t>
            </a:r>
            <a:r>
              <a:rPr lang="es-ES" sz="2200" b="1" dirty="0" smtClean="0">
                <a:latin typeface="Calibri Light" panose="020F0302020204030204" pitchFamily="34" charset="0"/>
                <a:cs typeface="Calibri Light" panose="020F0302020204030204" pitchFamily="34" charset="0"/>
                <a:hlinkClick r:id="rId4" action="ppaction://hlinksldjump"/>
              </a:rPr>
              <a:t>Llamadas de Windows</a:t>
            </a:r>
            <a:r>
              <a:rPr lang="es-ES" sz="2200" b="1" dirty="0" smtClean="0">
                <a:latin typeface="Calibri Light" panose="020F0302020204030204" pitchFamily="34" charset="0"/>
                <a:cs typeface="Calibri Light" panose="020F0302020204030204" pitchFamily="34" charset="0"/>
              </a:rPr>
              <a:t>	</a:t>
            </a:r>
            <a:r>
              <a:rPr lang="es-ES" sz="2200" b="1" dirty="0">
                <a:latin typeface="Calibri Light" panose="020F0302020204030204" pitchFamily="34" charset="0"/>
                <a:cs typeface="Calibri Light" panose="020F0302020204030204" pitchFamily="34" charset="0"/>
              </a:rPr>
              <a:t>			</a:t>
            </a:r>
            <a:r>
              <a:rPr lang="es-ES" sz="2200" b="1" dirty="0" smtClean="0">
                <a:latin typeface="Calibri Light" panose="020F0302020204030204" pitchFamily="34" charset="0"/>
                <a:cs typeface="Calibri Light" panose="020F0302020204030204" pitchFamily="34" charset="0"/>
              </a:rPr>
              <a:t>	15</a:t>
            </a:r>
          </a:p>
          <a:p>
            <a:pPr marL="0" indent="0">
              <a:buNone/>
            </a:pPr>
            <a:r>
              <a:rPr lang="es-ES" sz="2200" b="1" dirty="0">
                <a:latin typeface="Calibri Light" panose="020F0302020204030204" pitchFamily="34" charset="0"/>
                <a:cs typeface="Calibri Light" panose="020F0302020204030204" pitchFamily="34" charset="0"/>
              </a:rPr>
              <a:t>	</a:t>
            </a:r>
            <a:r>
              <a:rPr lang="es-ES" sz="2200" b="1" dirty="0" smtClean="0">
                <a:latin typeface="Calibri Light" panose="020F0302020204030204" pitchFamily="34" charset="0"/>
                <a:cs typeface="Calibri Light" panose="020F0302020204030204" pitchFamily="34" charset="0"/>
              </a:rPr>
              <a:t>4.4	</a:t>
            </a:r>
            <a:r>
              <a:rPr lang="es-ES" sz="2200" b="1" dirty="0" err="1" smtClean="0">
                <a:latin typeface="Calibri Light" panose="020F0302020204030204" pitchFamily="34" charset="0"/>
                <a:cs typeface="Calibri Light" panose="020F0302020204030204" pitchFamily="34" charset="0"/>
                <a:hlinkClick r:id="rId5" action="ppaction://hlinksldjump"/>
              </a:rPr>
              <a:t>Return</a:t>
            </a:r>
            <a:r>
              <a:rPr lang="es-ES" sz="2200" b="1" dirty="0" smtClean="0">
                <a:latin typeface="Calibri Light" panose="020F0302020204030204" pitchFamily="34" charset="0"/>
                <a:cs typeface="Calibri Light" panose="020F0302020204030204" pitchFamily="34" charset="0"/>
                <a:hlinkClick r:id="rId5" action="ppaction://hlinksldjump"/>
              </a:rPr>
              <a:t> </a:t>
            </a:r>
            <a:r>
              <a:rPr lang="es-ES" sz="2200" b="1" dirty="0" err="1" smtClean="0">
                <a:latin typeface="Calibri Light" panose="020F0302020204030204" pitchFamily="34" charset="0"/>
                <a:cs typeface="Calibri Light" panose="020F0302020204030204" pitchFamily="34" charset="0"/>
                <a:hlinkClick r:id="rId5" action="ppaction://hlinksldjump"/>
              </a:rPr>
              <a:t>Oriented</a:t>
            </a:r>
            <a:r>
              <a:rPr lang="es-ES" sz="2200" b="1" dirty="0" smtClean="0">
                <a:latin typeface="Calibri Light" panose="020F0302020204030204" pitchFamily="34" charset="0"/>
                <a:cs typeface="Calibri Light" panose="020F0302020204030204" pitchFamily="34" charset="0"/>
                <a:hlinkClick r:id="rId5" action="ppaction://hlinksldjump"/>
              </a:rPr>
              <a:t> </a:t>
            </a:r>
            <a:r>
              <a:rPr lang="es-ES" sz="2200" b="1" dirty="0" err="1" smtClean="0">
                <a:latin typeface="Calibri Light" panose="020F0302020204030204" pitchFamily="34" charset="0"/>
                <a:cs typeface="Calibri Light" panose="020F0302020204030204" pitchFamily="34" charset="0"/>
                <a:hlinkClick r:id="rId5" action="ppaction://hlinksldjump"/>
              </a:rPr>
              <a:t>Programming</a:t>
            </a:r>
            <a:r>
              <a:rPr lang="es-ES" sz="2200" b="1" dirty="0" smtClean="0">
                <a:latin typeface="Calibri Light" panose="020F0302020204030204" pitchFamily="34" charset="0"/>
                <a:cs typeface="Calibri Light" panose="020F0302020204030204" pitchFamily="34" charset="0"/>
              </a:rPr>
              <a:t>				24</a:t>
            </a:r>
          </a:p>
        </p:txBody>
      </p:sp>
    </p:spTree>
    <p:extLst>
      <p:ext uri="{BB962C8B-B14F-4D97-AF65-F5344CB8AC3E}">
        <p14:creationId xmlns:p14="http://schemas.microsoft.com/office/powerpoint/2010/main" val="11786454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351584" y="1412776"/>
            <a:ext cx="7704856" cy="3712464"/>
          </a:xfrm>
        </p:spPr>
        <p:txBody>
          <a:bodyPr>
            <a:normAutofit/>
          </a:bodyPr>
          <a:lstStyle/>
          <a:p>
            <a:pPr marL="0" indent="0">
              <a:buNone/>
            </a:pPr>
            <a:r>
              <a:rPr lang="es-ES" sz="1800" b="1" dirty="0" err="1" smtClean="0">
                <a:solidFill>
                  <a:schemeClr val="bg1"/>
                </a:solidFill>
                <a:latin typeface="Calibri Light" panose="020F0302020204030204" pitchFamily="34" charset="0"/>
                <a:cs typeface="Calibri Light" panose="020F0302020204030204" pitchFamily="34" charset="0"/>
                <a:hlinkClick r:id="rId2"/>
              </a:rPr>
              <a:t>NtSetInformationProcess</a:t>
            </a:r>
            <a:r>
              <a:rPr lang="es-ES" sz="1800" b="1" dirty="0" smtClean="0">
                <a:solidFill>
                  <a:schemeClr val="bg1"/>
                </a:solidFill>
                <a:latin typeface="Calibri Light" panose="020F0302020204030204" pitchFamily="34" charset="0"/>
                <a:cs typeface="Calibri Light" panose="020F0302020204030204" pitchFamily="34" charset="0"/>
                <a:hlinkClick r:id="rId2"/>
              </a:rPr>
              <a:t>()</a:t>
            </a:r>
            <a:endParaRPr lang="es-ES" sz="1800" b="1" dirty="0">
              <a:solidFill>
                <a:schemeClr val="bg1"/>
              </a:solidFill>
              <a:latin typeface="Calibri Light" panose="020F0302020204030204" pitchFamily="34" charset="0"/>
              <a:cs typeface="Calibri Light" panose="020F0302020204030204" pitchFamily="34" charset="0"/>
            </a:endParaRPr>
          </a:p>
          <a:p>
            <a:pPr marL="0" indent="0">
              <a:buNone/>
            </a:pPr>
            <a:r>
              <a:rPr lang="es-ES" sz="1700" dirty="0" smtClean="0">
                <a:solidFill>
                  <a:schemeClr val="bg1"/>
                </a:solidFill>
                <a:latin typeface="Calibri Light" panose="020F0302020204030204" pitchFamily="34" charset="0"/>
                <a:cs typeface="Calibri Light" panose="020F0302020204030204" pitchFamily="34" charset="0"/>
              </a:rPr>
              <a:t>Esta función requiere de 5 parámetros en la </a:t>
            </a:r>
            <a:r>
              <a:rPr lang="es-ES" sz="1700" dirty="0" err="1" smtClean="0">
                <a:solidFill>
                  <a:schemeClr val="bg1"/>
                </a:solidFill>
                <a:latin typeface="Calibri Light" panose="020F0302020204030204" pitchFamily="34" charset="0"/>
                <a:cs typeface="Calibri Light" panose="020F0302020204030204" pitchFamily="34" charset="0"/>
              </a:rPr>
              <a:t>stack</a:t>
            </a:r>
            <a:r>
              <a:rPr lang="es-ES" sz="1700" dirty="0" smtClean="0">
                <a:solidFill>
                  <a:schemeClr val="bg1"/>
                </a:solidFill>
                <a:latin typeface="Calibri Light" panose="020F0302020204030204" pitchFamily="34" charset="0"/>
                <a:cs typeface="Calibri Light" panose="020F0302020204030204" pitchFamily="34" charset="0"/>
              </a:rPr>
              <a:t>:</a:t>
            </a:r>
          </a:p>
          <a:p>
            <a:pPr marL="0" indent="0">
              <a:buNone/>
            </a:pPr>
            <a:r>
              <a:rPr lang="es-ES" sz="1700" b="1" dirty="0" err="1" smtClean="0">
                <a:solidFill>
                  <a:schemeClr val="bg1"/>
                </a:solidFill>
                <a:latin typeface="Calibri Light" panose="020F0302020204030204" pitchFamily="34" charset="0"/>
                <a:cs typeface="Calibri Light" panose="020F0302020204030204" pitchFamily="34" charset="0"/>
              </a:rPr>
              <a:t>Return</a:t>
            </a:r>
            <a:r>
              <a:rPr lang="es-ES" sz="1700" b="1" dirty="0" smtClean="0">
                <a:solidFill>
                  <a:schemeClr val="bg1"/>
                </a:solidFill>
                <a:latin typeface="Calibri Light" panose="020F0302020204030204" pitchFamily="34" charset="0"/>
                <a:cs typeface="Calibri Light" panose="020F0302020204030204" pitchFamily="34" charset="0"/>
              </a:rPr>
              <a:t> </a:t>
            </a:r>
            <a:r>
              <a:rPr lang="es-ES" sz="1700" b="1" dirty="0" err="1" smtClean="0">
                <a:solidFill>
                  <a:schemeClr val="bg1"/>
                </a:solidFill>
                <a:latin typeface="Calibri Light" panose="020F0302020204030204" pitchFamily="34" charset="0"/>
                <a:cs typeface="Calibri Light" panose="020F0302020204030204" pitchFamily="34" charset="0"/>
              </a:rPr>
              <a:t>Address</a:t>
            </a:r>
            <a:r>
              <a:rPr lang="es-ES" sz="1700" dirty="0" smtClean="0">
                <a:solidFill>
                  <a:schemeClr val="bg1"/>
                </a:solidFill>
                <a:latin typeface="Calibri Light" panose="020F0302020204030204" pitchFamily="34" charset="0"/>
                <a:cs typeface="Calibri Light" panose="020F0302020204030204" pitchFamily="34" charset="0"/>
              </a:rPr>
              <a:t>: Valor a ser generado, indica donde debe de retornarse la función (donde está la </a:t>
            </a:r>
            <a:r>
              <a:rPr lang="es-ES" sz="1700" dirty="0" err="1" smtClean="0">
                <a:solidFill>
                  <a:schemeClr val="bg1"/>
                </a:solidFill>
                <a:latin typeface="Calibri Light" panose="020F0302020204030204" pitchFamily="34" charset="0"/>
                <a:cs typeface="Calibri Light" panose="020F0302020204030204" pitchFamily="34" charset="0"/>
              </a:rPr>
              <a:t>shellcode</a:t>
            </a:r>
            <a:r>
              <a:rPr lang="es-ES" sz="1700" dirty="0" smtClean="0">
                <a:solidFill>
                  <a:schemeClr val="bg1"/>
                </a:solidFill>
                <a:latin typeface="Calibri Light" panose="020F0302020204030204" pitchFamily="34" charset="0"/>
                <a:cs typeface="Calibri Light" panose="020F0302020204030204" pitchFamily="34" charset="0"/>
              </a:rPr>
              <a:t>)</a:t>
            </a:r>
          </a:p>
          <a:p>
            <a:pPr marL="0" indent="0">
              <a:buNone/>
            </a:pPr>
            <a:r>
              <a:rPr lang="es-ES" sz="1700" b="1" dirty="0" err="1" smtClean="0">
                <a:solidFill>
                  <a:schemeClr val="bg1"/>
                </a:solidFill>
                <a:latin typeface="Calibri Light" panose="020F0302020204030204" pitchFamily="34" charset="0"/>
                <a:cs typeface="Calibri Light" panose="020F0302020204030204" pitchFamily="34" charset="0"/>
              </a:rPr>
              <a:t>NtCurrentProcess</a:t>
            </a:r>
            <a:r>
              <a:rPr lang="es-ES" sz="1700" b="1" dirty="0" smtClean="0">
                <a:solidFill>
                  <a:schemeClr val="bg1"/>
                </a:solidFill>
                <a:latin typeface="Calibri Light" panose="020F0302020204030204" pitchFamily="34" charset="0"/>
                <a:cs typeface="Calibri Light" panose="020F0302020204030204" pitchFamily="34" charset="0"/>
              </a:rPr>
              <a:t>()</a:t>
            </a:r>
            <a:r>
              <a:rPr lang="es-ES" sz="1700" dirty="0" smtClean="0">
                <a:solidFill>
                  <a:schemeClr val="bg1"/>
                </a:solidFill>
                <a:latin typeface="Calibri Light" panose="020F0302020204030204" pitchFamily="34" charset="0"/>
                <a:cs typeface="Calibri Light" panose="020F0302020204030204" pitchFamily="34" charset="0"/>
              </a:rPr>
              <a:t>: Valor estático establecido a 0xFFFFFFFF</a:t>
            </a:r>
          </a:p>
          <a:p>
            <a:pPr marL="0" indent="0">
              <a:buNone/>
            </a:pPr>
            <a:r>
              <a:rPr lang="es-ES" sz="1700" b="1" dirty="0" err="1" smtClean="0">
                <a:solidFill>
                  <a:schemeClr val="bg1"/>
                </a:solidFill>
                <a:latin typeface="Calibri Light" panose="020F0302020204030204" pitchFamily="34" charset="0"/>
                <a:cs typeface="Calibri Light" panose="020F0302020204030204" pitchFamily="34" charset="0"/>
              </a:rPr>
              <a:t>ProcessExecuteFlags</a:t>
            </a:r>
            <a:r>
              <a:rPr lang="es-ES" sz="1700" dirty="0" smtClean="0">
                <a:solidFill>
                  <a:schemeClr val="bg1"/>
                </a:solidFill>
                <a:latin typeface="Calibri Light" panose="020F0302020204030204" pitchFamily="34" charset="0"/>
                <a:cs typeface="Calibri Light" panose="020F0302020204030204" pitchFamily="34" charset="0"/>
              </a:rPr>
              <a:t>: </a:t>
            </a:r>
            <a:r>
              <a:rPr lang="es-ES" sz="1700" dirty="0">
                <a:solidFill>
                  <a:schemeClr val="bg1"/>
                </a:solidFill>
                <a:latin typeface="Calibri Light" panose="020F0302020204030204" pitchFamily="34" charset="0"/>
                <a:cs typeface="Calibri Light" panose="020F0302020204030204" pitchFamily="34" charset="0"/>
              </a:rPr>
              <a:t>Valor estático establecido a </a:t>
            </a:r>
            <a:r>
              <a:rPr lang="es-ES" sz="1700" dirty="0" smtClean="0">
                <a:solidFill>
                  <a:schemeClr val="bg1"/>
                </a:solidFill>
                <a:latin typeface="Calibri Light" panose="020F0302020204030204" pitchFamily="34" charset="0"/>
                <a:cs typeface="Calibri Light" panose="020F0302020204030204" pitchFamily="34" charset="0"/>
              </a:rPr>
              <a:t>0x22</a:t>
            </a:r>
          </a:p>
          <a:p>
            <a:pPr marL="0" indent="0">
              <a:buNone/>
            </a:pPr>
            <a:r>
              <a:rPr lang="es-ES" sz="1700" b="1" dirty="0" smtClean="0">
                <a:solidFill>
                  <a:schemeClr val="bg1"/>
                </a:solidFill>
                <a:latin typeface="Calibri Light" panose="020F0302020204030204" pitchFamily="34" charset="0"/>
                <a:cs typeface="Calibri Light" panose="020F0302020204030204" pitchFamily="34" charset="0"/>
              </a:rPr>
              <a:t>&amp;</a:t>
            </a:r>
            <a:r>
              <a:rPr lang="es-ES" sz="1700" b="1" dirty="0" err="1" smtClean="0">
                <a:solidFill>
                  <a:schemeClr val="bg1"/>
                </a:solidFill>
                <a:latin typeface="Calibri Light" panose="020F0302020204030204" pitchFamily="34" charset="0"/>
                <a:cs typeface="Calibri Light" panose="020F0302020204030204" pitchFamily="34" charset="0"/>
              </a:rPr>
              <a:t>ExecuteFlags</a:t>
            </a:r>
            <a:r>
              <a:rPr lang="es-ES" sz="1700" dirty="0" smtClean="0">
                <a:solidFill>
                  <a:schemeClr val="bg1"/>
                </a:solidFill>
                <a:latin typeface="Calibri Light" panose="020F0302020204030204" pitchFamily="34" charset="0"/>
                <a:cs typeface="Calibri Light" panose="020F0302020204030204" pitchFamily="34" charset="0"/>
              </a:rPr>
              <a:t>: Puntero a 0x2 (el valor puede ser tanto estático cómo dinámico), esta dirección debe de apuntar a la localización de la memoria que contiene 0x00000002</a:t>
            </a:r>
          </a:p>
          <a:p>
            <a:pPr marL="0" indent="0">
              <a:buNone/>
            </a:pPr>
            <a:r>
              <a:rPr lang="es-ES" sz="1700" b="1" dirty="0" err="1" smtClean="0">
                <a:solidFill>
                  <a:schemeClr val="bg1"/>
                </a:solidFill>
                <a:latin typeface="Calibri Light" panose="020F0302020204030204" pitchFamily="34" charset="0"/>
                <a:cs typeface="Calibri Light" panose="020F0302020204030204" pitchFamily="34" charset="0"/>
              </a:rPr>
              <a:t>sizeOf</a:t>
            </a:r>
            <a:r>
              <a:rPr lang="es-ES" sz="1700" dirty="0" smtClean="0">
                <a:solidFill>
                  <a:schemeClr val="bg1"/>
                </a:solidFill>
                <a:latin typeface="Calibri Light" panose="020F0302020204030204" pitchFamily="34" charset="0"/>
                <a:cs typeface="Calibri Light" panose="020F0302020204030204" pitchFamily="34" charset="0"/>
              </a:rPr>
              <a:t>: Valor estático, establecido a 0x4</a:t>
            </a:r>
          </a:p>
          <a:p>
            <a:pPr marL="0" indent="0">
              <a:buNone/>
            </a:pPr>
            <a:endParaRPr lang="es-ES" sz="1700" b="1" dirty="0">
              <a:solidFill>
                <a:schemeClr val="bg1"/>
              </a:solidFill>
              <a:latin typeface="Calibri Light" panose="020F0302020204030204" pitchFamily="34" charset="0"/>
              <a:cs typeface="Calibri Light" panose="020F0302020204030204" pitchFamily="34" charset="0"/>
            </a:endParaRPr>
          </a:p>
          <a:p>
            <a:pPr marL="0" indent="0">
              <a:buNone/>
            </a:pPr>
            <a:r>
              <a:rPr lang="es-ES" sz="1700" dirty="0" smtClean="0">
                <a:solidFill>
                  <a:schemeClr val="bg1"/>
                </a:solidFill>
                <a:latin typeface="Calibri Light" panose="020F0302020204030204" pitchFamily="34" charset="0"/>
                <a:cs typeface="Calibri Light" panose="020F0302020204030204" pitchFamily="34" charset="0"/>
              </a:rPr>
              <a:t>Este método puede fallar si el valor DEP está en </a:t>
            </a:r>
            <a:r>
              <a:rPr lang="es-ES" sz="1700" dirty="0" err="1" smtClean="0">
                <a:solidFill>
                  <a:schemeClr val="bg1"/>
                </a:solidFill>
                <a:latin typeface="Calibri Light" panose="020F0302020204030204" pitchFamily="34" charset="0"/>
                <a:cs typeface="Calibri Light" panose="020F0302020204030204" pitchFamily="34" charset="0"/>
              </a:rPr>
              <a:t>AlwaysOn</a:t>
            </a:r>
            <a:r>
              <a:rPr lang="es-ES" sz="1700" dirty="0" smtClean="0">
                <a:solidFill>
                  <a:schemeClr val="bg1"/>
                </a:solidFill>
                <a:latin typeface="Calibri Light" panose="020F0302020204030204" pitchFamily="34" charset="0"/>
                <a:cs typeface="Calibri Light" panose="020F0302020204030204" pitchFamily="34" charset="0"/>
              </a:rPr>
              <a:t>.</a:t>
            </a:r>
          </a:p>
        </p:txBody>
      </p:sp>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ln w="12700">
                  <a:solidFill>
                    <a:schemeClr val="bg1"/>
                  </a:solidFill>
                </a:ln>
                <a:solidFill>
                  <a:schemeClr val="bg1"/>
                </a:solidFill>
              </a:rPr>
              <a:t>Llamadas de </a:t>
            </a:r>
            <a:r>
              <a:rPr lang="es-ES" dirty="0" smtClean="0">
                <a:ln w="12700">
                  <a:solidFill>
                    <a:schemeClr val="bg1"/>
                  </a:solidFill>
                </a:ln>
                <a:solidFill>
                  <a:schemeClr val="bg1"/>
                </a:solidFill>
              </a:rPr>
              <a:t>Windows</a:t>
            </a:r>
            <a:endParaRPr lang="es-ES" dirty="0">
              <a:ln w="12700">
                <a:solidFill>
                  <a:schemeClr val="bg1"/>
                </a:solidFill>
              </a:ln>
              <a:solidFill>
                <a:schemeClr val="bg1"/>
              </a:solidFill>
            </a:endParaRPr>
          </a:p>
        </p:txBody>
      </p:sp>
    </p:spTree>
    <p:extLst>
      <p:ext uri="{BB962C8B-B14F-4D97-AF65-F5344CB8AC3E}">
        <p14:creationId xmlns:p14="http://schemas.microsoft.com/office/powerpoint/2010/main" val="12502713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351584" y="1412776"/>
            <a:ext cx="7704856" cy="3712464"/>
          </a:xfrm>
        </p:spPr>
        <p:txBody>
          <a:bodyPr>
            <a:normAutofit lnSpcReduction="10000"/>
          </a:bodyPr>
          <a:lstStyle/>
          <a:p>
            <a:pPr marL="0" indent="0">
              <a:buNone/>
            </a:pPr>
            <a:r>
              <a:rPr lang="es-ES" sz="1800" b="1" dirty="0" err="1" smtClean="0">
                <a:solidFill>
                  <a:schemeClr val="bg1"/>
                </a:solidFill>
                <a:latin typeface="Calibri Light" panose="020F0302020204030204" pitchFamily="34" charset="0"/>
                <a:cs typeface="Calibri Light" panose="020F0302020204030204" pitchFamily="34" charset="0"/>
                <a:hlinkClick r:id="rId2"/>
              </a:rPr>
              <a:t>VirtualProtect</a:t>
            </a:r>
            <a:r>
              <a:rPr lang="es-ES" sz="1800" b="1" dirty="0" smtClean="0">
                <a:solidFill>
                  <a:schemeClr val="bg1"/>
                </a:solidFill>
                <a:latin typeface="Calibri Light" panose="020F0302020204030204" pitchFamily="34" charset="0"/>
                <a:cs typeface="Calibri Light" panose="020F0302020204030204" pitchFamily="34" charset="0"/>
                <a:hlinkClick r:id="rId2"/>
              </a:rPr>
              <a:t>()</a:t>
            </a:r>
            <a:endParaRPr lang="es-ES" sz="1800" b="1" dirty="0">
              <a:solidFill>
                <a:schemeClr val="bg1"/>
              </a:solidFill>
              <a:latin typeface="Calibri Light" panose="020F0302020204030204" pitchFamily="34" charset="0"/>
              <a:cs typeface="Calibri Light" panose="020F0302020204030204" pitchFamily="34" charset="0"/>
            </a:endParaRPr>
          </a:p>
          <a:p>
            <a:pPr marL="0" indent="0">
              <a:buNone/>
            </a:pPr>
            <a:r>
              <a:rPr lang="es-ES" sz="1700" dirty="0" smtClean="0">
                <a:solidFill>
                  <a:schemeClr val="bg1"/>
                </a:solidFill>
                <a:latin typeface="Calibri Light" panose="020F0302020204030204" pitchFamily="34" charset="0"/>
                <a:cs typeface="Calibri Light" panose="020F0302020204030204" pitchFamily="34" charset="0"/>
              </a:rPr>
              <a:t>La función cambia la protección de acceso a la memoria del proceso que se está llamando. Para usar esta función se deben de incluir cinco parámetros en la </a:t>
            </a:r>
            <a:r>
              <a:rPr lang="es-ES" sz="1700" dirty="0" err="1" smtClean="0">
                <a:solidFill>
                  <a:schemeClr val="bg1"/>
                </a:solidFill>
                <a:latin typeface="Calibri Light" panose="020F0302020204030204" pitchFamily="34" charset="0"/>
                <a:cs typeface="Calibri Light" panose="020F0302020204030204" pitchFamily="34" charset="0"/>
              </a:rPr>
              <a:t>stack</a:t>
            </a:r>
            <a:r>
              <a:rPr lang="es-ES" sz="1700" dirty="0" smtClean="0">
                <a:solidFill>
                  <a:schemeClr val="bg1"/>
                </a:solidFill>
                <a:latin typeface="Calibri Light" panose="020F0302020204030204" pitchFamily="34" charset="0"/>
                <a:cs typeface="Calibri Light" panose="020F0302020204030204" pitchFamily="34" charset="0"/>
              </a:rPr>
              <a:t>:</a:t>
            </a:r>
          </a:p>
          <a:p>
            <a:pPr marL="0" indent="0">
              <a:buNone/>
            </a:pPr>
            <a:r>
              <a:rPr lang="es-ES" sz="1700" b="1" dirty="0" err="1" smtClean="0">
                <a:solidFill>
                  <a:schemeClr val="bg1"/>
                </a:solidFill>
                <a:latin typeface="Calibri Light" panose="020F0302020204030204" pitchFamily="34" charset="0"/>
                <a:cs typeface="Calibri Light" panose="020F0302020204030204" pitchFamily="34" charset="0"/>
              </a:rPr>
              <a:t>Return</a:t>
            </a:r>
            <a:r>
              <a:rPr lang="es-ES" sz="1700" b="1" dirty="0" smtClean="0">
                <a:solidFill>
                  <a:schemeClr val="bg1"/>
                </a:solidFill>
                <a:latin typeface="Calibri Light" panose="020F0302020204030204" pitchFamily="34" charset="0"/>
                <a:cs typeface="Calibri Light" panose="020F0302020204030204" pitchFamily="34" charset="0"/>
              </a:rPr>
              <a:t> </a:t>
            </a:r>
            <a:r>
              <a:rPr lang="es-ES" sz="1700" b="1" dirty="0" err="1" smtClean="0">
                <a:solidFill>
                  <a:schemeClr val="bg1"/>
                </a:solidFill>
                <a:latin typeface="Calibri Light" panose="020F0302020204030204" pitchFamily="34" charset="0"/>
                <a:cs typeface="Calibri Light" panose="020F0302020204030204" pitchFamily="34" charset="0"/>
              </a:rPr>
              <a:t>Adrdress</a:t>
            </a:r>
            <a:r>
              <a:rPr lang="es-ES" sz="1700" dirty="0" smtClean="0">
                <a:solidFill>
                  <a:schemeClr val="bg1"/>
                </a:solidFill>
                <a:latin typeface="Calibri Light" panose="020F0302020204030204" pitchFamily="34" charset="0"/>
                <a:cs typeface="Calibri Light" panose="020F0302020204030204" pitchFamily="34" charset="0"/>
              </a:rPr>
              <a:t>: Puntero a la localización donde </a:t>
            </a:r>
            <a:r>
              <a:rPr lang="es-ES" sz="1700" dirty="0" err="1" smtClean="0">
                <a:solidFill>
                  <a:schemeClr val="bg1"/>
                </a:solidFill>
                <a:latin typeface="Calibri Light" panose="020F0302020204030204" pitchFamily="34" charset="0"/>
                <a:cs typeface="Calibri Light" panose="020F0302020204030204" pitchFamily="34" charset="0"/>
              </a:rPr>
              <a:t>VirtualProtect</a:t>
            </a:r>
            <a:r>
              <a:rPr lang="es-ES" sz="1700" dirty="0" smtClean="0">
                <a:solidFill>
                  <a:schemeClr val="bg1"/>
                </a:solidFill>
                <a:latin typeface="Calibri Light" panose="020F0302020204030204" pitchFamily="34" charset="0"/>
                <a:cs typeface="Calibri Light" panose="020F0302020204030204" pitchFamily="34" charset="0"/>
              </a:rPr>
              <a:t>() necesita volver. Siendo la dirección de la </a:t>
            </a:r>
            <a:r>
              <a:rPr lang="es-ES" sz="1700" dirty="0" err="1" smtClean="0">
                <a:solidFill>
                  <a:schemeClr val="bg1"/>
                </a:solidFill>
                <a:latin typeface="Calibri Light" panose="020F0302020204030204" pitchFamily="34" charset="0"/>
                <a:cs typeface="Calibri Light" panose="020F0302020204030204" pitchFamily="34" charset="0"/>
              </a:rPr>
              <a:t>shellcode</a:t>
            </a:r>
            <a:r>
              <a:rPr lang="es-ES" sz="1700" dirty="0" smtClean="0">
                <a:solidFill>
                  <a:schemeClr val="bg1"/>
                </a:solidFill>
                <a:latin typeface="Calibri Light" panose="020F0302020204030204" pitchFamily="34" charset="0"/>
                <a:cs typeface="Calibri Light" panose="020F0302020204030204" pitchFamily="34" charset="0"/>
              </a:rPr>
              <a:t> en la </a:t>
            </a:r>
            <a:r>
              <a:rPr lang="es-ES" sz="1700" dirty="0" err="1" smtClean="0">
                <a:solidFill>
                  <a:schemeClr val="bg1"/>
                </a:solidFill>
                <a:latin typeface="Calibri Light" panose="020F0302020204030204" pitchFamily="34" charset="0"/>
                <a:cs typeface="Calibri Light" panose="020F0302020204030204" pitchFamily="34" charset="0"/>
              </a:rPr>
              <a:t>stack</a:t>
            </a:r>
            <a:r>
              <a:rPr lang="es-ES" sz="1700" dirty="0" smtClean="0">
                <a:solidFill>
                  <a:schemeClr val="bg1"/>
                </a:solidFill>
                <a:latin typeface="Calibri Light" panose="020F0302020204030204" pitchFamily="34" charset="0"/>
                <a:cs typeface="Calibri Light" panose="020F0302020204030204" pitchFamily="34" charset="0"/>
              </a:rPr>
              <a:t> (valor que se crea de forma dinámica).</a:t>
            </a:r>
          </a:p>
          <a:p>
            <a:pPr marL="0" indent="0">
              <a:buNone/>
            </a:pPr>
            <a:r>
              <a:rPr lang="es-ES" sz="1700" b="1" dirty="0" err="1" smtClean="0">
                <a:solidFill>
                  <a:schemeClr val="bg1"/>
                </a:solidFill>
                <a:latin typeface="Calibri Light" panose="020F0302020204030204" pitchFamily="34" charset="0"/>
                <a:cs typeface="Calibri Light" panose="020F0302020204030204" pitchFamily="34" charset="0"/>
              </a:rPr>
              <a:t>lpAddress</a:t>
            </a:r>
            <a:r>
              <a:rPr lang="es-ES" sz="1700" dirty="0" smtClean="0">
                <a:solidFill>
                  <a:schemeClr val="bg1"/>
                </a:solidFill>
                <a:latin typeface="Calibri Light" panose="020F0302020204030204" pitchFamily="34" charset="0"/>
                <a:cs typeface="Calibri Light" panose="020F0302020204030204" pitchFamily="34" charset="0"/>
              </a:rPr>
              <a:t>: Puntero a la dirección base de la región de paginas cuyos atributos de protección necesitan ser modificados. En esencia la dirección del código malicioso.</a:t>
            </a:r>
          </a:p>
          <a:p>
            <a:pPr marL="0" indent="0">
              <a:buNone/>
            </a:pPr>
            <a:r>
              <a:rPr lang="es-ES" sz="1700" b="1" dirty="0" err="1" smtClean="0">
                <a:solidFill>
                  <a:schemeClr val="bg1"/>
                </a:solidFill>
                <a:latin typeface="Calibri Light" panose="020F0302020204030204" pitchFamily="34" charset="0"/>
                <a:cs typeface="Calibri Light" panose="020F0302020204030204" pitchFamily="34" charset="0"/>
              </a:rPr>
              <a:t>dwsize</a:t>
            </a:r>
            <a:r>
              <a:rPr lang="es-ES" sz="1700" dirty="0" smtClean="0">
                <a:solidFill>
                  <a:schemeClr val="bg1"/>
                </a:solidFill>
                <a:latin typeface="Calibri Light" panose="020F0302020204030204" pitchFamily="34" charset="0"/>
                <a:cs typeface="Calibri Light" panose="020F0302020204030204" pitchFamily="34" charset="0"/>
              </a:rPr>
              <a:t>: Numero de bytes (valor creado de forma dinámica, hay que asegurarse que el código malicioso pueda ser ejecutado)</a:t>
            </a:r>
          </a:p>
          <a:p>
            <a:pPr marL="0" indent="0">
              <a:buNone/>
            </a:pPr>
            <a:r>
              <a:rPr lang="es-ES" sz="1700" b="1" dirty="0" err="1" smtClean="0">
                <a:solidFill>
                  <a:schemeClr val="bg1"/>
                </a:solidFill>
                <a:latin typeface="Calibri Light" panose="020F0302020204030204" pitchFamily="34" charset="0"/>
                <a:cs typeface="Calibri Light" panose="020F0302020204030204" pitchFamily="34" charset="0"/>
              </a:rPr>
              <a:t>flNeProtect</a:t>
            </a:r>
            <a:r>
              <a:rPr lang="es-ES" sz="1700" dirty="0" smtClean="0">
                <a:solidFill>
                  <a:schemeClr val="bg1"/>
                </a:solidFill>
                <a:latin typeface="Calibri Light" panose="020F0302020204030204" pitchFamily="34" charset="0"/>
                <a:cs typeface="Calibri Light" panose="020F0302020204030204" pitchFamily="34" charset="0"/>
              </a:rPr>
              <a:t>: Se especifica la nueva opción de protección 0x00000040 PAGE_EXECUTE_READWRITE, si el </a:t>
            </a:r>
            <a:r>
              <a:rPr lang="es-ES" sz="1700" dirty="0" err="1" smtClean="0">
                <a:solidFill>
                  <a:schemeClr val="bg1"/>
                </a:solidFill>
                <a:latin typeface="Calibri Light" panose="020F0302020204030204" pitchFamily="34" charset="0"/>
                <a:cs typeface="Calibri Light" panose="020F0302020204030204" pitchFamily="34" charset="0"/>
              </a:rPr>
              <a:t>shellcode</a:t>
            </a:r>
            <a:r>
              <a:rPr lang="es-ES" sz="1700" dirty="0" smtClean="0">
                <a:solidFill>
                  <a:schemeClr val="bg1"/>
                </a:solidFill>
                <a:latin typeface="Calibri Light" panose="020F0302020204030204" pitchFamily="34" charset="0"/>
                <a:cs typeface="Calibri Light" panose="020F0302020204030204" pitchFamily="34" charset="0"/>
              </a:rPr>
              <a:t> no se modificase a si mismo (un </a:t>
            </a:r>
            <a:r>
              <a:rPr lang="es-ES" sz="1700" dirty="0" err="1" smtClean="0">
                <a:solidFill>
                  <a:schemeClr val="bg1"/>
                </a:solidFill>
                <a:latin typeface="Calibri Light" panose="020F0302020204030204" pitchFamily="34" charset="0"/>
                <a:cs typeface="Calibri Light" panose="020F0302020204030204" pitchFamily="34" charset="0"/>
              </a:rPr>
              <a:t>decoder</a:t>
            </a:r>
            <a:r>
              <a:rPr lang="es-ES" sz="1700" dirty="0" smtClean="0">
                <a:solidFill>
                  <a:schemeClr val="bg1"/>
                </a:solidFill>
                <a:latin typeface="Calibri Light" panose="020F0302020204030204" pitchFamily="34" charset="0"/>
                <a:cs typeface="Calibri Light" panose="020F0302020204030204" pitchFamily="34" charset="0"/>
              </a:rPr>
              <a:t>) entonces el valor 0x00000020 PAGE_EXECUTE_READ funcionaría también</a:t>
            </a:r>
          </a:p>
          <a:p>
            <a:pPr marL="0" indent="0">
              <a:buNone/>
            </a:pPr>
            <a:r>
              <a:rPr lang="es-ES" sz="1700" b="1" dirty="0" err="1" smtClean="0">
                <a:solidFill>
                  <a:schemeClr val="bg1"/>
                </a:solidFill>
                <a:latin typeface="Calibri Light" panose="020F0302020204030204" pitchFamily="34" charset="0"/>
                <a:cs typeface="Calibri Light" panose="020F0302020204030204" pitchFamily="34" charset="0"/>
              </a:rPr>
              <a:t>lplOldProtect</a:t>
            </a:r>
            <a:r>
              <a:rPr lang="es-ES" sz="1700" dirty="0" smtClean="0">
                <a:solidFill>
                  <a:schemeClr val="bg1"/>
                </a:solidFill>
                <a:latin typeface="Calibri Light" panose="020F0302020204030204" pitchFamily="34" charset="0"/>
                <a:cs typeface="Calibri Light" panose="020F0302020204030204" pitchFamily="34" charset="0"/>
              </a:rPr>
              <a:t>: Puntero a la variable que recibirá el valor previo de protección</a:t>
            </a:r>
            <a:endParaRPr lang="es-ES" sz="1700" b="1" dirty="0" smtClean="0">
              <a:solidFill>
                <a:schemeClr val="bg1"/>
              </a:solidFill>
              <a:latin typeface="Calibri Light" panose="020F0302020204030204" pitchFamily="34" charset="0"/>
              <a:cs typeface="Calibri Light" panose="020F0302020204030204" pitchFamily="34" charset="0"/>
            </a:endParaRPr>
          </a:p>
        </p:txBody>
      </p:sp>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ln w="12700">
                  <a:solidFill>
                    <a:schemeClr val="bg1"/>
                  </a:solidFill>
                </a:ln>
                <a:solidFill>
                  <a:schemeClr val="bg1"/>
                </a:solidFill>
              </a:rPr>
              <a:t>Llamadas de </a:t>
            </a:r>
            <a:r>
              <a:rPr lang="es-ES" dirty="0" smtClean="0">
                <a:ln w="12700">
                  <a:solidFill>
                    <a:schemeClr val="bg1"/>
                  </a:solidFill>
                </a:ln>
                <a:solidFill>
                  <a:schemeClr val="bg1"/>
                </a:solidFill>
              </a:rPr>
              <a:t>Windows</a:t>
            </a:r>
            <a:endParaRPr lang="es-ES" dirty="0">
              <a:ln w="12700">
                <a:solidFill>
                  <a:schemeClr val="bg1"/>
                </a:solidFill>
              </a:ln>
              <a:solidFill>
                <a:schemeClr val="bg1"/>
              </a:solidFill>
            </a:endParaRPr>
          </a:p>
        </p:txBody>
      </p:sp>
    </p:spTree>
    <p:extLst>
      <p:ext uri="{BB962C8B-B14F-4D97-AF65-F5344CB8AC3E}">
        <p14:creationId xmlns:p14="http://schemas.microsoft.com/office/powerpoint/2010/main" val="1859755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351584" y="1412776"/>
            <a:ext cx="7704856" cy="3712464"/>
          </a:xfrm>
        </p:spPr>
        <p:txBody>
          <a:bodyPr>
            <a:normAutofit/>
          </a:bodyPr>
          <a:lstStyle/>
          <a:p>
            <a:pPr marL="0" indent="0">
              <a:buNone/>
            </a:pPr>
            <a:r>
              <a:rPr lang="es-ES" sz="1800" b="1" dirty="0" err="1" smtClean="0">
                <a:solidFill>
                  <a:schemeClr val="bg1"/>
                </a:solidFill>
                <a:latin typeface="Calibri Light" panose="020F0302020204030204" pitchFamily="34" charset="0"/>
                <a:cs typeface="Calibri Light" panose="020F0302020204030204" pitchFamily="34" charset="0"/>
                <a:hlinkClick r:id="rId2"/>
              </a:rPr>
              <a:t>VirtualProtect</a:t>
            </a:r>
            <a:r>
              <a:rPr lang="es-ES" sz="1800" b="1" dirty="0" smtClean="0">
                <a:solidFill>
                  <a:schemeClr val="bg1"/>
                </a:solidFill>
                <a:latin typeface="Calibri Light" panose="020F0302020204030204" pitchFamily="34" charset="0"/>
                <a:cs typeface="Calibri Light" panose="020F0302020204030204" pitchFamily="34" charset="0"/>
                <a:hlinkClick r:id="rId2"/>
              </a:rPr>
              <a:t>()</a:t>
            </a:r>
            <a:endParaRPr lang="es-ES" sz="1800" b="1" dirty="0">
              <a:solidFill>
                <a:schemeClr val="bg1"/>
              </a:solidFill>
              <a:latin typeface="Calibri Light" panose="020F0302020204030204" pitchFamily="34" charset="0"/>
              <a:cs typeface="Calibri Light" panose="020F0302020204030204" pitchFamily="34" charset="0"/>
            </a:endParaRPr>
          </a:p>
          <a:p>
            <a:pPr marL="0" indent="0">
              <a:buNone/>
            </a:pPr>
            <a:r>
              <a:rPr lang="es-ES" sz="1700" dirty="0" smtClean="0">
                <a:solidFill>
                  <a:schemeClr val="bg1"/>
                </a:solidFill>
                <a:latin typeface="Calibri Light" panose="020F0302020204030204" pitchFamily="34" charset="0"/>
                <a:cs typeface="Calibri Light" panose="020F0302020204030204" pitchFamily="34" charset="0"/>
              </a:rPr>
              <a:t>La técnica del uso de la instrucción </a:t>
            </a:r>
            <a:r>
              <a:rPr lang="es-ES" sz="1700" b="1" dirty="0" smtClean="0">
                <a:solidFill>
                  <a:schemeClr val="bg1"/>
                </a:solidFill>
                <a:latin typeface="Calibri Light" panose="020F0302020204030204" pitchFamily="34" charset="0"/>
                <a:cs typeface="Calibri Light" panose="020F0302020204030204" pitchFamily="34" charset="0"/>
              </a:rPr>
              <a:t>PUSHAD</a:t>
            </a:r>
            <a:r>
              <a:rPr lang="es-ES" sz="1700" dirty="0" smtClean="0">
                <a:solidFill>
                  <a:schemeClr val="bg1"/>
                </a:solidFill>
                <a:latin typeface="Calibri Light" panose="020F0302020204030204" pitchFamily="34" charset="0"/>
                <a:cs typeface="Calibri Light" panose="020F0302020204030204" pitchFamily="34" charset="0"/>
              </a:rPr>
              <a:t> se usará para escribir la dirección de </a:t>
            </a:r>
            <a:r>
              <a:rPr lang="es-ES" sz="1700" dirty="0" err="1" smtClean="0">
                <a:solidFill>
                  <a:schemeClr val="bg1"/>
                </a:solidFill>
                <a:latin typeface="Calibri Light" panose="020F0302020204030204" pitchFamily="34" charset="0"/>
                <a:cs typeface="Calibri Light" panose="020F0302020204030204" pitchFamily="34" charset="0"/>
              </a:rPr>
              <a:t>VirtualProtect</a:t>
            </a:r>
            <a:r>
              <a:rPr lang="es-ES" sz="1700" dirty="0" smtClean="0">
                <a:solidFill>
                  <a:schemeClr val="bg1"/>
                </a:solidFill>
                <a:latin typeface="Calibri Light" panose="020F0302020204030204" pitchFamily="34" charset="0"/>
                <a:cs typeface="Calibri Light" panose="020F0302020204030204" pitchFamily="34" charset="0"/>
              </a:rPr>
              <a:t>() y todos los argumentos en la </a:t>
            </a:r>
            <a:r>
              <a:rPr lang="es-ES" sz="1700" dirty="0" err="1" smtClean="0">
                <a:solidFill>
                  <a:schemeClr val="bg1"/>
                </a:solidFill>
                <a:latin typeface="Calibri Light" panose="020F0302020204030204" pitchFamily="34" charset="0"/>
                <a:cs typeface="Calibri Light" panose="020F0302020204030204" pitchFamily="34" charset="0"/>
              </a:rPr>
              <a:t>stack</a:t>
            </a:r>
            <a:r>
              <a:rPr lang="es-ES" sz="1700" dirty="0" smtClean="0">
                <a:solidFill>
                  <a:schemeClr val="bg1"/>
                </a:solidFill>
                <a:latin typeface="Calibri Light" panose="020F0302020204030204" pitchFamily="34" charset="0"/>
                <a:cs typeface="Calibri Light" panose="020F0302020204030204" pitchFamily="34" charset="0"/>
              </a:rPr>
              <a:t>.</a:t>
            </a:r>
          </a:p>
          <a:p>
            <a:pPr marL="0" indent="0">
              <a:buNone/>
            </a:pPr>
            <a:r>
              <a:rPr lang="es-ES" sz="1700" b="1" dirty="0" smtClean="0">
                <a:solidFill>
                  <a:schemeClr val="bg1"/>
                </a:solidFill>
                <a:latin typeface="Calibri Light" panose="020F0302020204030204" pitchFamily="34" charset="0"/>
                <a:cs typeface="Calibri Light" panose="020F0302020204030204" pitchFamily="34" charset="0"/>
              </a:rPr>
              <a:t>El orden es:</a:t>
            </a:r>
            <a:r>
              <a:rPr lang="es-ES" sz="1700" dirty="0" smtClean="0">
                <a:solidFill>
                  <a:schemeClr val="bg1"/>
                </a:solidFill>
                <a:latin typeface="Calibri Light" panose="020F0302020204030204" pitchFamily="34" charset="0"/>
                <a:cs typeface="Calibri Light" panose="020F0302020204030204" pitchFamily="34" charset="0"/>
              </a:rPr>
              <a:t> EAX, ECX, EDX, EBX, ESP original, EBP, ESI y EDI</a:t>
            </a:r>
          </a:p>
          <a:p>
            <a:pPr marL="0" indent="0">
              <a:buNone/>
            </a:pPr>
            <a:endParaRPr lang="es-ES" sz="1700" b="1" dirty="0">
              <a:solidFill>
                <a:schemeClr val="bg1"/>
              </a:solidFill>
              <a:latin typeface="Calibri Light" panose="020F0302020204030204" pitchFamily="34" charset="0"/>
              <a:cs typeface="Calibri Light" panose="020F0302020204030204" pitchFamily="34" charset="0"/>
            </a:endParaRPr>
          </a:p>
          <a:p>
            <a:pPr marL="0" indent="0">
              <a:buNone/>
            </a:pPr>
            <a:r>
              <a:rPr lang="es-ES" sz="1700" dirty="0" smtClean="0">
                <a:solidFill>
                  <a:schemeClr val="bg1"/>
                </a:solidFill>
                <a:latin typeface="Calibri Light" panose="020F0302020204030204" pitchFamily="34" charset="0"/>
                <a:cs typeface="Calibri Light" panose="020F0302020204030204" pitchFamily="34" charset="0"/>
              </a:rPr>
              <a:t>Los consiguientes gadgets obtendrán los argumentos en los registros de la memoria correctos.</a:t>
            </a:r>
          </a:p>
        </p:txBody>
      </p:sp>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ln w="12700">
                  <a:solidFill>
                    <a:schemeClr val="bg1"/>
                  </a:solidFill>
                </a:ln>
                <a:solidFill>
                  <a:schemeClr val="bg1"/>
                </a:solidFill>
              </a:rPr>
              <a:t>Llamadas de </a:t>
            </a:r>
            <a:r>
              <a:rPr lang="es-ES" dirty="0" smtClean="0">
                <a:ln w="12700">
                  <a:solidFill>
                    <a:schemeClr val="bg1"/>
                  </a:solidFill>
                </a:ln>
                <a:solidFill>
                  <a:schemeClr val="bg1"/>
                </a:solidFill>
              </a:rPr>
              <a:t>Windows</a:t>
            </a:r>
            <a:endParaRPr lang="es-ES" dirty="0">
              <a:ln w="12700">
                <a:solidFill>
                  <a:schemeClr val="bg1"/>
                </a:solidFill>
              </a:ln>
              <a:solidFill>
                <a:schemeClr val="bg1"/>
              </a:solidFill>
            </a:endParaRPr>
          </a:p>
        </p:txBody>
      </p:sp>
    </p:spTree>
    <p:extLst>
      <p:ext uri="{BB962C8B-B14F-4D97-AF65-F5344CB8AC3E}">
        <p14:creationId xmlns:p14="http://schemas.microsoft.com/office/powerpoint/2010/main" val="25644203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351584" y="1412776"/>
            <a:ext cx="7704856" cy="3712464"/>
          </a:xfrm>
        </p:spPr>
        <p:txBody>
          <a:bodyPr>
            <a:normAutofit lnSpcReduction="10000"/>
          </a:bodyPr>
          <a:lstStyle/>
          <a:p>
            <a:pPr marL="0" indent="0">
              <a:buNone/>
            </a:pPr>
            <a:r>
              <a:rPr lang="es-ES" sz="1800" b="1" dirty="0" err="1" smtClean="0">
                <a:solidFill>
                  <a:schemeClr val="bg1"/>
                </a:solidFill>
                <a:latin typeface="Calibri Light" panose="020F0302020204030204" pitchFamily="34" charset="0"/>
                <a:cs typeface="Calibri Light" panose="020F0302020204030204" pitchFamily="34" charset="0"/>
                <a:hlinkClick r:id="rId2"/>
              </a:rPr>
              <a:t>WriteProcessMemory</a:t>
            </a:r>
            <a:r>
              <a:rPr lang="es-ES" sz="1800" b="1" dirty="0" smtClean="0">
                <a:solidFill>
                  <a:schemeClr val="bg1"/>
                </a:solidFill>
                <a:latin typeface="Calibri Light" panose="020F0302020204030204" pitchFamily="34" charset="0"/>
                <a:cs typeface="Calibri Light" panose="020F0302020204030204" pitchFamily="34" charset="0"/>
                <a:hlinkClick r:id="rId2"/>
              </a:rPr>
              <a:t>()</a:t>
            </a:r>
            <a:endParaRPr lang="es-ES" sz="1800" b="1" dirty="0">
              <a:solidFill>
                <a:schemeClr val="bg1"/>
              </a:solidFill>
              <a:latin typeface="Calibri Light" panose="020F0302020204030204" pitchFamily="34" charset="0"/>
              <a:cs typeface="Calibri Light" panose="020F0302020204030204" pitchFamily="34" charset="0"/>
            </a:endParaRPr>
          </a:p>
          <a:p>
            <a:pPr marL="0" indent="0">
              <a:buNone/>
            </a:pPr>
            <a:r>
              <a:rPr lang="es-ES" sz="1700" dirty="0" smtClean="0">
                <a:solidFill>
                  <a:schemeClr val="bg1"/>
                </a:solidFill>
                <a:latin typeface="Calibri Light" panose="020F0302020204030204" pitchFamily="34" charset="0"/>
                <a:cs typeface="Calibri Light" panose="020F0302020204030204" pitchFamily="34" charset="0"/>
              </a:rPr>
              <a:t>La función permite copiar la </a:t>
            </a:r>
            <a:r>
              <a:rPr lang="es-ES" sz="1700" dirty="0" err="1" smtClean="0">
                <a:solidFill>
                  <a:schemeClr val="bg1"/>
                </a:solidFill>
                <a:latin typeface="Calibri Light" panose="020F0302020204030204" pitchFamily="34" charset="0"/>
                <a:cs typeface="Calibri Light" panose="020F0302020204030204" pitchFamily="34" charset="0"/>
              </a:rPr>
              <a:t>shellcode</a:t>
            </a:r>
            <a:r>
              <a:rPr lang="es-ES" sz="1700" dirty="0" smtClean="0">
                <a:solidFill>
                  <a:schemeClr val="bg1"/>
                </a:solidFill>
                <a:latin typeface="Calibri Light" panose="020F0302020204030204" pitchFamily="34" charset="0"/>
                <a:cs typeface="Calibri Light" panose="020F0302020204030204" pitchFamily="34" charset="0"/>
              </a:rPr>
              <a:t> a otra localización (ejecutable), por lo que se puede hacer el salto y ejecutarlo. Durante la copia WPM() se asegurará de marcar la localización de destino como de escritura. Solo se debe de asegurar que el destino objetivo es ejecutable.</a:t>
            </a:r>
          </a:p>
          <a:p>
            <a:pPr marL="0" indent="0">
              <a:buNone/>
            </a:pPr>
            <a:r>
              <a:rPr lang="es-ES" sz="1700" b="1" dirty="0" err="1">
                <a:solidFill>
                  <a:schemeClr val="bg1"/>
                </a:solidFill>
                <a:latin typeface="Calibri Light" panose="020F0302020204030204" pitchFamily="34" charset="0"/>
                <a:cs typeface="Calibri Light" panose="020F0302020204030204" pitchFamily="34" charset="0"/>
              </a:rPr>
              <a:t>Return</a:t>
            </a:r>
            <a:r>
              <a:rPr lang="es-ES" sz="1700" b="1" dirty="0">
                <a:solidFill>
                  <a:schemeClr val="bg1"/>
                </a:solidFill>
                <a:latin typeface="Calibri Light" panose="020F0302020204030204" pitchFamily="34" charset="0"/>
                <a:cs typeface="Calibri Light" panose="020F0302020204030204" pitchFamily="34" charset="0"/>
              </a:rPr>
              <a:t> </a:t>
            </a:r>
            <a:r>
              <a:rPr lang="es-ES" sz="1700" b="1" dirty="0" err="1">
                <a:solidFill>
                  <a:schemeClr val="bg1"/>
                </a:solidFill>
                <a:latin typeface="Calibri Light" panose="020F0302020204030204" pitchFamily="34" charset="0"/>
                <a:cs typeface="Calibri Light" panose="020F0302020204030204" pitchFamily="34" charset="0"/>
              </a:rPr>
              <a:t>Adrdress</a:t>
            </a:r>
            <a:r>
              <a:rPr lang="es-ES" sz="1700" dirty="0">
                <a:solidFill>
                  <a:schemeClr val="bg1"/>
                </a:solidFill>
                <a:latin typeface="Calibri Light" panose="020F0302020204030204" pitchFamily="34" charset="0"/>
                <a:cs typeface="Calibri Light" panose="020F0302020204030204" pitchFamily="34" charset="0"/>
              </a:rPr>
              <a:t>: </a:t>
            </a:r>
            <a:r>
              <a:rPr lang="es-ES" sz="1700" dirty="0" smtClean="0">
                <a:solidFill>
                  <a:schemeClr val="bg1"/>
                </a:solidFill>
                <a:latin typeface="Calibri Light" panose="020F0302020204030204" pitchFamily="34" charset="0"/>
                <a:cs typeface="Calibri Light" panose="020F0302020204030204" pitchFamily="34" charset="0"/>
              </a:rPr>
              <a:t>Dirección donde WPM() necesita volver al finalizar.</a:t>
            </a:r>
          </a:p>
          <a:p>
            <a:pPr marL="0" indent="0">
              <a:buNone/>
            </a:pPr>
            <a:r>
              <a:rPr lang="es-ES" sz="1700" b="1" dirty="0" err="1" smtClean="0">
                <a:solidFill>
                  <a:schemeClr val="bg1"/>
                </a:solidFill>
                <a:latin typeface="Calibri Light" panose="020F0302020204030204" pitchFamily="34" charset="0"/>
                <a:cs typeface="Calibri Light" panose="020F0302020204030204" pitchFamily="34" charset="0"/>
              </a:rPr>
              <a:t>hProcess</a:t>
            </a:r>
            <a:r>
              <a:rPr lang="es-ES" sz="1700" dirty="0" smtClean="0">
                <a:solidFill>
                  <a:schemeClr val="bg1"/>
                </a:solidFill>
                <a:latin typeface="Calibri Light" panose="020F0302020204030204" pitchFamily="34" charset="0"/>
                <a:cs typeface="Calibri Light" panose="020F0302020204030204" pitchFamily="34" charset="0"/>
              </a:rPr>
              <a:t>: El </a:t>
            </a:r>
            <a:r>
              <a:rPr lang="es-ES" sz="1700" dirty="0" err="1" smtClean="0">
                <a:solidFill>
                  <a:schemeClr val="bg1"/>
                </a:solidFill>
                <a:latin typeface="Calibri Light" panose="020F0302020204030204" pitchFamily="34" charset="0"/>
                <a:cs typeface="Calibri Light" panose="020F0302020204030204" pitchFamily="34" charset="0"/>
              </a:rPr>
              <a:t>handler</a:t>
            </a:r>
            <a:r>
              <a:rPr lang="es-ES" sz="1700" dirty="0" smtClean="0">
                <a:solidFill>
                  <a:schemeClr val="bg1"/>
                </a:solidFill>
                <a:latin typeface="Calibri Light" panose="020F0302020204030204" pitchFamily="34" charset="0"/>
                <a:cs typeface="Calibri Light" panose="020F0302020204030204" pitchFamily="34" charset="0"/>
              </a:rPr>
              <a:t> de dicho </a:t>
            </a:r>
            <a:r>
              <a:rPr lang="es-ES" sz="1700" dirty="0" err="1" smtClean="0">
                <a:solidFill>
                  <a:schemeClr val="bg1"/>
                </a:solidFill>
                <a:latin typeface="Calibri Light" panose="020F0302020204030204" pitchFamily="34" charset="0"/>
                <a:cs typeface="Calibri Light" panose="020F0302020204030204" pitchFamily="34" charset="0"/>
              </a:rPr>
              <a:t>procso</a:t>
            </a:r>
            <a:r>
              <a:rPr lang="es-ES" sz="1700" dirty="0" smtClean="0">
                <a:solidFill>
                  <a:schemeClr val="bg1"/>
                </a:solidFill>
                <a:latin typeface="Calibri Light" panose="020F0302020204030204" pitchFamily="34" charset="0"/>
                <a:cs typeface="Calibri Light" panose="020F0302020204030204" pitchFamily="34" charset="0"/>
              </a:rPr>
              <a:t>, debería de ser -1 para apuntar al proceso actual.</a:t>
            </a:r>
          </a:p>
          <a:p>
            <a:pPr marL="0" indent="0">
              <a:buNone/>
            </a:pPr>
            <a:r>
              <a:rPr lang="es-ES" sz="1700" b="1" dirty="0" err="1" smtClean="0">
                <a:solidFill>
                  <a:schemeClr val="bg1"/>
                </a:solidFill>
                <a:latin typeface="Calibri Light" panose="020F0302020204030204" pitchFamily="34" charset="0"/>
                <a:cs typeface="Calibri Light" panose="020F0302020204030204" pitchFamily="34" charset="0"/>
              </a:rPr>
              <a:t>lpBaseAddress</a:t>
            </a:r>
            <a:r>
              <a:rPr lang="es-ES" sz="1700" dirty="0" smtClean="0">
                <a:solidFill>
                  <a:schemeClr val="bg1"/>
                </a:solidFill>
                <a:latin typeface="Calibri Light" panose="020F0302020204030204" pitchFamily="34" charset="0"/>
                <a:cs typeface="Calibri Light" panose="020F0302020204030204" pitchFamily="34" charset="0"/>
              </a:rPr>
              <a:t>: Puntero a la localización donde la </a:t>
            </a:r>
            <a:r>
              <a:rPr lang="es-ES" sz="1700" dirty="0" err="1" smtClean="0">
                <a:solidFill>
                  <a:schemeClr val="bg1"/>
                </a:solidFill>
                <a:latin typeface="Calibri Light" panose="020F0302020204030204" pitchFamily="34" charset="0"/>
                <a:cs typeface="Calibri Light" panose="020F0302020204030204" pitchFamily="34" charset="0"/>
              </a:rPr>
              <a:t>shellcode</a:t>
            </a:r>
            <a:r>
              <a:rPr lang="es-ES" sz="1700" dirty="0" smtClean="0">
                <a:solidFill>
                  <a:schemeClr val="bg1"/>
                </a:solidFill>
                <a:latin typeface="Calibri Light" panose="020F0302020204030204" pitchFamily="34" charset="0"/>
                <a:cs typeface="Calibri Light" panose="020F0302020204030204" pitchFamily="34" charset="0"/>
              </a:rPr>
              <a:t> debe ser escrita. La “</a:t>
            </a:r>
            <a:r>
              <a:rPr lang="es-ES" sz="1700" dirty="0" err="1" smtClean="0">
                <a:solidFill>
                  <a:schemeClr val="bg1"/>
                </a:solidFill>
                <a:latin typeface="Calibri Light" panose="020F0302020204030204" pitchFamily="34" charset="0"/>
                <a:cs typeface="Calibri Light" panose="020F0302020204030204" pitchFamily="34" charset="0"/>
              </a:rPr>
              <a:t>return</a:t>
            </a:r>
            <a:r>
              <a:rPr lang="es-ES" sz="1700" dirty="0" smtClean="0">
                <a:solidFill>
                  <a:schemeClr val="bg1"/>
                </a:solidFill>
                <a:latin typeface="Calibri Light" panose="020F0302020204030204" pitchFamily="34" charset="0"/>
                <a:cs typeface="Calibri Light" panose="020F0302020204030204" pitchFamily="34" charset="0"/>
              </a:rPr>
              <a:t> </a:t>
            </a:r>
            <a:r>
              <a:rPr lang="es-ES" sz="1700" dirty="0" err="1" smtClean="0">
                <a:solidFill>
                  <a:schemeClr val="bg1"/>
                </a:solidFill>
                <a:latin typeface="Calibri Light" panose="020F0302020204030204" pitchFamily="34" charset="0"/>
                <a:cs typeface="Calibri Light" panose="020F0302020204030204" pitchFamily="34" charset="0"/>
              </a:rPr>
              <a:t>address</a:t>
            </a:r>
            <a:r>
              <a:rPr lang="es-ES" sz="1700" dirty="0" smtClean="0">
                <a:solidFill>
                  <a:schemeClr val="bg1"/>
                </a:solidFill>
                <a:latin typeface="Calibri Light" panose="020F0302020204030204" pitchFamily="34" charset="0"/>
                <a:cs typeface="Calibri Light" panose="020F0302020204030204" pitchFamily="34" charset="0"/>
              </a:rPr>
              <a:t>” </a:t>
            </a:r>
            <a:r>
              <a:rPr lang="es-ES" sz="1700" dirty="0" err="1" smtClean="0">
                <a:solidFill>
                  <a:schemeClr val="bg1"/>
                </a:solidFill>
                <a:latin typeface="Calibri Light" panose="020F0302020204030204" pitchFamily="34" charset="0"/>
                <a:cs typeface="Calibri Light" panose="020F0302020204030204" pitchFamily="34" charset="0"/>
              </a:rPr>
              <a:t>y”lpBaseAddress</a:t>
            </a:r>
            <a:r>
              <a:rPr lang="es-ES" sz="1700" dirty="0" smtClean="0">
                <a:solidFill>
                  <a:schemeClr val="bg1"/>
                </a:solidFill>
                <a:latin typeface="Calibri Light" panose="020F0302020204030204" pitchFamily="34" charset="0"/>
                <a:cs typeface="Calibri Light" panose="020F0302020204030204" pitchFamily="34" charset="0"/>
              </a:rPr>
              <a:t>” serán la misma.</a:t>
            </a:r>
          </a:p>
          <a:p>
            <a:pPr marL="0" indent="0">
              <a:buNone/>
            </a:pPr>
            <a:r>
              <a:rPr lang="es-ES" sz="1700" b="1" dirty="0" err="1" smtClean="0">
                <a:solidFill>
                  <a:schemeClr val="bg1"/>
                </a:solidFill>
                <a:latin typeface="Calibri Light" panose="020F0302020204030204" pitchFamily="34" charset="0"/>
                <a:cs typeface="Calibri Light" panose="020F0302020204030204" pitchFamily="34" charset="0"/>
              </a:rPr>
              <a:t>lpBuffer</a:t>
            </a:r>
            <a:r>
              <a:rPr lang="es-ES" sz="1700" dirty="0" smtClean="0">
                <a:solidFill>
                  <a:schemeClr val="bg1"/>
                </a:solidFill>
                <a:latin typeface="Calibri Light" panose="020F0302020204030204" pitchFamily="34" charset="0"/>
                <a:cs typeface="Calibri Light" panose="020F0302020204030204" pitchFamily="34" charset="0"/>
              </a:rPr>
              <a:t>: Dirección base de la </a:t>
            </a:r>
            <a:r>
              <a:rPr lang="es-ES" sz="1700" dirty="0" err="1" smtClean="0">
                <a:solidFill>
                  <a:schemeClr val="bg1"/>
                </a:solidFill>
                <a:latin typeface="Calibri Light" panose="020F0302020204030204" pitchFamily="34" charset="0"/>
                <a:cs typeface="Calibri Light" panose="020F0302020204030204" pitchFamily="34" charset="0"/>
              </a:rPr>
              <a:t>shellcode</a:t>
            </a:r>
            <a:r>
              <a:rPr lang="es-ES" sz="1700" dirty="0" smtClean="0">
                <a:solidFill>
                  <a:schemeClr val="bg1"/>
                </a:solidFill>
                <a:latin typeface="Calibri Light" panose="020F0302020204030204" pitchFamily="34" charset="0"/>
                <a:cs typeface="Calibri Light" panose="020F0302020204030204" pitchFamily="34" charset="0"/>
              </a:rPr>
              <a:t> (generada de forma dinámica en la </a:t>
            </a:r>
            <a:r>
              <a:rPr lang="es-ES" sz="1700" dirty="0" err="1" smtClean="0">
                <a:solidFill>
                  <a:schemeClr val="bg1"/>
                </a:solidFill>
                <a:latin typeface="Calibri Light" panose="020F0302020204030204" pitchFamily="34" charset="0"/>
                <a:cs typeface="Calibri Light" panose="020F0302020204030204" pitchFamily="34" charset="0"/>
              </a:rPr>
              <a:t>stack</a:t>
            </a:r>
            <a:r>
              <a:rPr lang="es-ES" sz="1700" dirty="0" smtClean="0">
                <a:solidFill>
                  <a:schemeClr val="bg1"/>
                </a:solidFill>
                <a:latin typeface="Calibri Light" panose="020F0302020204030204" pitchFamily="34" charset="0"/>
                <a:cs typeface="Calibri Light" panose="020F0302020204030204" pitchFamily="34" charset="0"/>
              </a:rPr>
              <a:t>).</a:t>
            </a:r>
          </a:p>
          <a:p>
            <a:pPr marL="0" indent="0">
              <a:buNone/>
            </a:pPr>
            <a:r>
              <a:rPr lang="es-ES" sz="1700" b="1" dirty="0" err="1" smtClean="0">
                <a:solidFill>
                  <a:schemeClr val="bg1"/>
                </a:solidFill>
                <a:latin typeface="Calibri Light" panose="020F0302020204030204" pitchFamily="34" charset="0"/>
                <a:cs typeface="Calibri Light" panose="020F0302020204030204" pitchFamily="34" charset="0"/>
              </a:rPr>
              <a:t>nSize</a:t>
            </a:r>
            <a:r>
              <a:rPr lang="es-ES" sz="1700" dirty="0" smtClean="0">
                <a:solidFill>
                  <a:schemeClr val="bg1"/>
                </a:solidFill>
                <a:latin typeface="Calibri Light" panose="020F0302020204030204" pitchFamily="34" charset="0"/>
                <a:cs typeface="Calibri Light" panose="020F0302020204030204" pitchFamily="34" charset="0"/>
              </a:rPr>
              <a:t>: Numero de bytes necesarios para ser copiados en la localización de destino.</a:t>
            </a:r>
            <a:endParaRPr lang="es-ES" sz="1700" b="1" dirty="0">
              <a:solidFill>
                <a:schemeClr val="bg1"/>
              </a:solidFill>
              <a:latin typeface="Calibri Light" panose="020F0302020204030204" pitchFamily="34" charset="0"/>
              <a:cs typeface="Calibri Light" panose="020F0302020204030204" pitchFamily="34" charset="0"/>
            </a:endParaRPr>
          </a:p>
          <a:p>
            <a:pPr marL="0" indent="0">
              <a:buNone/>
            </a:pPr>
            <a:r>
              <a:rPr lang="es-ES" sz="1700" b="1" dirty="0" err="1" smtClean="0">
                <a:solidFill>
                  <a:schemeClr val="bg1"/>
                </a:solidFill>
                <a:latin typeface="Calibri Light" panose="020F0302020204030204" pitchFamily="34" charset="0"/>
                <a:cs typeface="Calibri Light" panose="020F0302020204030204" pitchFamily="34" charset="0"/>
              </a:rPr>
              <a:t>lpNumerOfBytesWritten</a:t>
            </a:r>
            <a:r>
              <a:rPr lang="es-ES" sz="1700" dirty="0" smtClean="0">
                <a:solidFill>
                  <a:schemeClr val="bg1"/>
                </a:solidFill>
                <a:latin typeface="Calibri Light" panose="020F0302020204030204" pitchFamily="34" charset="0"/>
                <a:cs typeface="Calibri Light" panose="020F0302020204030204" pitchFamily="34" charset="0"/>
              </a:rPr>
              <a:t>: Localización con permisos de escritura, donde el nº de bytes serán escritos.</a:t>
            </a:r>
            <a:endParaRPr lang="es-ES" sz="1700" b="1" dirty="0" smtClean="0">
              <a:solidFill>
                <a:schemeClr val="bg1"/>
              </a:solidFill>
              <a:latin typeface="Calibri Light" panose="020F0302020204030204" pitchFamily="34" charset="0"/>
              <a:cs typeface="Calibri Light" panose="020F0302020204030204" pitchFamily="34" charset="0"/>
            </a:endParaRPr>
          </a:p>
        </p:txBody>
      </p:sp>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ln w="12700">
                  <a:solidFill>
                    <a:schemeClr val="bg1"/>
                  </a:solidFill>
                </a:ln>
                <a:solidFill>
                  <a:schemeClr val="bg1"/>
                </a:solidFill>
              </a:rPr>
              <a:t>Llamadas de </a:t>
            </a:r>
            <a:r>
              <a:rPr lang="es-ES" dirty="0" smtClean="0">
                <a:ln w="12700">
                  <a:solidFill>
                    <a:schemeClr val="bg1"/>
                  </a:solidFill>
                </a:ln>
                <a:solidFill>
                  <a:schemeClr val="bg1"/>
                </a:solidFill>
              </a:rPr>
              <a:t>Windows</a:t>
            </a:r>
            <a:endParaRPr lang="es-ES" dirty="0">
              <a:ln w="12700">
                <a:solidFill>
                  <a:schemeClr val="bg1"/>
                </a:solidFill>
              </a:ln>
              <a:solidFill>
                <a:schemeClr val="bg1"/>
              </a:solidFill>
            </a:endParaRPr>
          </a:p>
        </p:txBody>
      </p:sp>
    </p:spTree>
    <p:extLst>
      <p:ext uri="{BB962C8B-B14F-4D97-AF65-F5344CB8AC3E}">
        <p14:creationId xmlns:p14="http://schemas.microsoft.com/office/powerpoint/2010/main" val="40437375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351584" y="1412776"/>
            <a:ext cx="7704856" cy="3712464"/>
          </a:xfrm>
        </p:spPr>
        <p:txBody>
          <a:bodyPr>
            <a:normAutofit/>
          </a:bodyPr>
          <a:lstStyle/>
          <a:p>
            <a:pPr marL="0" indent="0">
              <a:buNone/>
            </a:pPr>
            <a:r>
              <a:rPr lang="es-ES" sz="1800" dirty="0" smtClean="0">
                <a:solidFill>
                  <a:schemeClr val="bg1"/>
                </a:solidFill>
                <a:latin typeface="Calibri Light" panose="020F0302020204030204" pitchFamily="34" charset="0"/>
                <a:cs typeface="Calibri Light" panose="020F0302020204030204" pitchFamily="34" charset="0"/>
              </a:rPr>
              <a:t>A continuación se observará el punto que se realizó en el segundo módulo (Buffer </a:t>
            </a:r>
            <a:r>
              <a:rPr lang="es-ES" sz="1800" dirty="0" err="1" smtClean="0">
                <a:solidFill>
                  <a:schemeClr val="bg1"/>
                </a:solidFill>
                <a:latin typeface="Calibri Light" panose="020F0302020204030204" pitchFamily="34" charset="0"/>
                <a:cs typeface="Calibri Light" panose="020F0302020204030204" pitchFamily="34" charset="0"/>
              </a:rPr>
              <a:t>Overflow</a:t>
            </a:r>
            <a:r>
              <a:rPr lang="es-ES" sz="1800" dirty="0" smtClean="0">
                <a:solidFill>
                  <a:schemeClr val="bg1"/>
                </a:solidFill>
                <a:latin typeface="Calibri Light" panose="020F0302020204030204" pitchFamily="34" charset="0"/>
                <a:cs typeface="Calibri Light" panose="020F0302020204030204" pitchFamily="34" charset="0"/>
              </a:rPr>
              <a:t> con </a:t>
            </a:r>
            <a:r>
              <a:rPr lang="es-ES" sz="1800" dirty="0" err="1" smtClean="0">
                <a:solidFill>
                  <a:schemeClr val="bg1"/>
                </a:solidFill>
                <a:latin typeface="Calibri Light" panose="020F0302020204030204" pitchFamily="34" charset="0"/>
                <a:cs typeface="Calibri Light" panose="020F0302020204030204" pitchFamily="34" charset="0"/>
              </a:rPr>
              <a:t>vulnserver</a:t>
            </a:r>
            <a:r>
              <a:rPr lang="es-ES" sz="1800" dirty="0" smtClean="0">
                <a:solidFill>
                  <a:schemeClr val="bg1"/>
                </a:solidFill>
                <a:latin typeface="Calibri Light" panose="020F0302020204030204" pitchFamily="34" charset="0"/>
                <a:cs typeface="Calibri Light" panose="020F0302020204030204" pitchFamily="34" charset="0"/>
              </a:rPr>
              <a:t>), pero contando con la medida de protección DEP. Mientras que el funcionamiento del </a:t>
            </a:r>
            <a:r>
              <a:rPr lang="es-ES" sz="1800" dirty="0" err="1" smtClean="0">
                <a:solidFill>
                  <a:schemeClr val="bg1"/>
                </a:solidFill>
                <a:latin typeface="Calibri Light" panose="020F0302020204030204" pitchFamily="34" charset="0"/>
                <a:cs typeface="Calibri Light" panose="020F0302020204030204" pitchFamily="34" charset="0"/>
              </a:rPr>
              <a:t>exploit</a:t>
            </a:r>
            <a:r>
              <a:rPr lang="es-ES" sz="1800" dirty="0" smtClean="0">
                <a:solidFill>
                  <a:schemeClr val="bg1"/>
                </a:solidFill>
                <a:latin typeface="Calibri Light" panose="020F0302020204030204" pitchFamily="34" charset="0"/>
                <a:cs typeface="Calibri Light" panose="020F0302020204030204" pitchFamily="34" charset="0"/>
              </a:rPr>
              <a:t> es el correcto cuando la medida de DEP no está asignada a </a:t>
            </a:r>
            <a:r>
              <a:rPr lang="es-ES" sz="1800" b="1" dirty="0" smtClean="0">
                <a:solidFill>
                  <a:schemeClr val="bg1"/>
                </a:solidFill>
                <a:latin typeface="Calibri Light" panose="020F0302020204030204" pitchFamily="34" charset="0"/>
                <a:cs typeface="Calibri Light" panose="020F0302020204030204" pitchFamily="34" charset="0"/>
              </a:rPr>
              <a:t>todas las aplicaciones</a:t>
            </a:r>
            <a:r>
              <a:rPr lang="es-ES" sz="1800" dirty="0" smtClean="0">
                <a:solidFill>
                  <a:schemeClr val="bg1"/>
                </a:solidFill>
                <a:latin typeface="Calibri Light" panose="020F0302020204030204" pitchFamily="34" charset="0"/>
                <a:cs typeface="Calibri Light" panose="020F0302020204030204" pitchFamily="34" charset="0"/>
              </a:rPr>
              <a:t>, en el momento que se modifica dicha configuración del sistema operativo, los resultados son bien diferentes al intentar ejecutar el </a:t>
            </a:r>
            <a:r>
              <a:rPr lang="es-ES" sz="1800" dirty="0" err="1" smtClean="0">
                <a:solidFill>
                  <a:schemeClr val="bg1"/>
                </a:solidFill>
                <a:latin typeface="Calibri Light" panose="020F0302020204030204" pitchFamily="34" charset="0"/>
                <a:cs typeface="Calibri Light" panose="020F0302020204030204" pitchFamily="34" charset="0"/>
              </a:rPr>
              <a:t>exploit</a:t>
            </a:r>
            <a:r>
              <a:rPr lang="es-ES" sz="1800" dirty="0" smtClean="0">
                <a:solidFill>
                  <a:schemeClr val="bg1"/>
                </a:solidFill>
                <a:latin typeface="Calibri Light" panose="020F0302020204030204" pitchFamily="34" charset="0"/>
                <a:cs typeface="Calibri Light" panose="020F0302020204030204" pitchFamily="34" charset="0"/>
              </a:rPr>
              <a:t> desarrollado en el módulo 2.</a:t>
            </a:r>
            <a:endParaRPr lang="es-ES" sz="1700" dirty="0" smtClean="0">
              <a:solidFill>
                <a:schemeClr val="bg1"/>
              </a:solidFill>
              <a:latin typeface="Calibri Light" panose="020F0302020204030204" pitchFamily="34" charset="0"/>
              <a:cs typeface="Calibri Light" panose="020F0302020204030204" pitchFamily="34" charset="0"/>
            </a:endParaRPr>
          </a:p>
        </p:txBody>
      </p:sp>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err="1" smtClean="0">
                <a:ln w="12700">
                  <a:solidFill>
                    <a:schemeClr val="bg1"/>
                  </a:solidFill>
                </a:ln>
                <a:solidFill>
                  <a:schemeClr val="bg1"/>
                </a:solidFill>
              </a:rPr>
              <a:t>Return</a:t>
            </a:r>
            <a:r>
              <a:rPr lang="es-ES" dirty="0" smtClean="0">
                <a:ln w="12700">
                  <a:solidFill>
                    <a:schemeClr val="bg1"/>
                  </a:solidFill>
                </a:ln>
                <a:solidFill>
                  <a:schemeClr val="bg1"/>
                </a:solidFill>
              </a:rPr>
              <a:t> </a:t>
            </a:r>
            <a:r>
              <a:rPr lang="es-ES" dirty="0" err="1" smtClean="0">
                <a:ln w="12700">
                  <a:solidFill>
                    <a:schemeClr val="bg1"/>
                  </a:solidFill>
                </a:ln>
                <a:solidFill>
                  <a:schemeClr val="bg1"/>
                </a:solidFill>
              </a:rPr>
              <a:t>Oriented</a:t>
            </a:r>
            <a:r>
              <a:rPr lang="es-ES" dirty="0" smtClean="0">
                <a:ln w="12700">
                  <a:solidFill>
                    <a:schemeClr val="bg1"/>
                  </a:solidFill>
                </a:ln>
                <a:solidFill>
                  <a:schemeClr val="bg1"/>
                </a:solidFill>
              </a:rPr>
              <a:t> </a:t>
            </a:r>
            <a:r>
              <a:rPr lang="es-ES" dirty="0" err="1" smtClean="0">
                <a:ln w="12700">
                  <a:solidFill>
                    <a:schemeClr val="bg1"/>
                  </a:solidFill>
                </a:ln>
                <a:solidFill>
                  <a:schemeClr val="bg1"/>
                </a:solidFill>
              </a:rPr>
              <a:t>Programming</a:t>
            </a:r>
            <a:endParaRPr lang="es-ES" dirty="0">
              <a:ln w="12700">
                <a:solidFill>
                  <a:schemeClr val="bg1"/>
                </a:solidFill>
              </a:ln>
              <a:solidFill>
                <a:schemeClr val="bg1"/>
              </a:solidFill>
            </a:endParaRPr>
          </a:p>
        </p:txBody>
      </p:sp>
      <p:pic>
        <p:nvPicPr>
          <p:cNvPr id="2" name="Imagen 1"/>
          <p:cNvPicPr>
            <a:picLocks noChangeAspect="1"/>
          </p:cNvPicPr>
          <p:nvPr/>
        </p:nvPicPr>
        <p:blipFill>
          <a:blip r:embed="rId2"/>
          <a:stretch>
            <a:fillRect/>
          </a:stretch>
        </p:blipFill>
        <p:spPr>
          <a:xfrm>
            <a:off x="2602264" y="3050634"/>
            <a:ext cx="4032026" cy="2343443"/>
          </a:xfrm>
          <a:prstGeom prst="rect">
            <a:avLst/>
          </a:prstGeom>
        </p:spPr>
      </p:pic>
      <p:pic>
        <p:nvPicPr>
          <p:cNvPr id="3" name="Imagen 2"/>
          <p:cNvPicPr>
            <a:picLocks noChangeAspect="1"/>
          </p:cNvPicPr>
          <p:nvPr/>
        </p:nvPicPr>
        <p:blipFill>
          <a:blip r:embed="rId3"/>
          <a:stretch>
            <a:fillRect/>
          </a:stretch>
        </p:blipFill>
        <p:spPr>
          <a:xfrm>
            <a:off x="7010400" y="3669441"/>
            <a:ext cx="2168769" cy="1105827"/>
          </a:xfrm>
          <a:prstGeom prst="rect">
            <a:avLst/>
          </a:prstGeom>
        </p:spPr>
      </p:pic>
    </p:spTree>
    <p:extLst>
      <p:ext uri="{BB962C8B-B14F-4D97-AF65-F5344CB8AC3E}">
        <p14:creationId xmlns:p14="http://schemas.microsoft.com/office/powerpoint/2010/main" val="27910889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351584" y="1412776"/>
            <a:ext cx="7704856" cy="4236282"/>
          </a:xfrm>
        </p:spPr>
        <p:txBody>
          <a:bodyPr>
            <a:normAutofit/>
          </a:bodyPr>
          <a:lstStyle/>
          <a:p>
            <a:pPr marL="0" indent="0">
              <a:buNone/>
            </a:pPr>
            <a:r>
              <a:rPr lang="es-ES" sz="1800" dirty="0" smtClean="0">
                <a:solidFill>
                  <a:schemeClr val="bg1"/>
                </a:solidFill>
                <a:latin typeface="Calibri Light" panose="020F0302020204030204" pitchFamily="34" charset="0"/>
                <a:cs typeface="Calibri Light" panose="020F0302020204030204" pitchFamily="34" charset="0"/>
              </a:rPr>
              <a:t>Con DEP activo se debe de elaborar una cadena ROP que pueda evadir dicha medida de protección. Tanto </a:t>
            </a:r>
            <a:r>
              <a:rPr lang="es-ES" sz="1800" dirty="0" err="1" smtClean="0">
                <a:solidFill>
                  <a:schemeClr val="bg1"/>
                </a:solidFill>
                <a:latin typeface="Calibri Light" panose="020F0302020204030204" pitchFamily="34" charset="0"/>
                <a:cs typeface="Calibri Light" panose="020F0302020204030204" pitchFamily="34" charset="0"/>
              </a:rPr>
              <a:t>Inmunity</a:t>
            </a:r>
            <a:r>
              <a:rPr lang="es-ES" sz="1800" dirty="0" smtClean="0">
                <a:solidFill>
                  <a:schemeClr val="bg1"/>
                </a:solidFill>
                <a:latin typeface="Calibri Light" panose="020F0302020204030204" pitchFamily="34" charset="0"/>
                <a:cs typeface="Calibri Light" panose="020F0302020204030204" pitchFamily="34" charset="0"/>
              </a:rPr>
              <a:t> </a:t>
            </a:r>
            <a:r>
              <a:rPr lang="es-ES" sz="1800" dirty="0" err="1" smtClean="0">
                <a:solidFill>
                  <a:schemeClr val="bg1"/>
                </a:solidFill>
                <a:latin typeface="Calibri Light" panose="020F0302020204030204" pitchFamily="34" charset="0"/>
                <a:cs typeface="Calibri Light" panose="020F0302020204030204" pitchFamily="34" charset="0"/>
              </a:rPr>
              <a:t>Debugger</a:t>
            </a:r>
            <a:r>
              <a:rPr lang="es-ES" sz="1800" dirty="0" smtClean="0">
                <a:solidFill>
                  <a:schemeClr val="bg1"/>
                </a:solidFill>
                <a:latin typeface="Calibri Light" panose="020F0302020204030204" pitchFamily="34" charset="0"/>
                <a:cs typeface="Calibri Light" panose="020F0302020204030204" pitchFamily="34" charset="0"/>
              </a:rPr>
              <a:t> cómo el depurador de </a:t>
            </a:r>
            <a:r>
              <a:rPr lang="es-ES" sz="1800" dirty="0" err="1" smtClean="0">
                <a:solidFill>
                  <a:schemeClr val="bg1"/>
                </a:solidFill>
                <a:latin typeface="Calibri Light" panose="020F0302020204030204" pitchFamily="34" charset="0"/>
                <a:cs typeface="Calibri Light" panose="020F0302020204030204" pitchFamily="34" charset="0"/>
              </a:rPr>
              <a:t>windows</a:t>
            </a:r>
            <a:r>
              <a:rPr lang="es-ES" sz="1800" dirty="0" smtClean="0">
                <a:solidFill>
                  <a:schemeClr val="bg1"/>
                </a:solidFill>
                <a:latin typeface="Calibri Light" panose="020F0302020204030204" pitchFamily="34" charset="0"/>
                <a:cs typeface="Calibri Light" panose="020F0302020204030204" pitchFamily="34" charset="0"/>
              </a:rPr>
              <a:t> (</a:t>
            </a:r>
            <a:r>
              <a:rPr lang="es-ES" sz="1800" dirty="0" err="1" smtClean="0">
                <a:solidFill>
                  <a:schemeClr val="bg1"/>
                </a:solidFill>
                <a:latin typeface="Calibri Light" panose="020F0302020204030204" pitchFamily="34" charset="0"/>
                <a:cs typeface="Calibri Light" panose="020F0302020204030204" pitchFamily="34" charset="0"/>
              </a:rPr>
              <a:t>windbg</a:t>
            </a:r>
            <a:r>
              <a:rPr lang="es-ES" sz="1800" dirty="0" smtClean="0">
                <a:solidFill>
                  <a:schemeClr val="bg1"/>
                </a:solidFill>
                <a:latin typeface="Calibri Light" panose="020F0302020204030204" pitchFamily="34" charset="0"/>
                <a:cs typeface="Calibri Light" panose="020F0302020204030204" pitchFamily="34" charset="0"/>
              </a:rPr>
              <a:t>) cuentan con el módulo de mona.py</a:t>
            </a:r>
          </a:p>
          <a:p>
            <a:pPr marL="0" indent="0">
              <a:buNone/>
            </a:pPr>
            <a:endParaRPr lang="es-ES" sz="1800" dirty="0">
              <a:solidFill>
                <a:schemeClr val="bg1"/>
              </a:solidFill>
              <a:latin typeface="Calibri Light" panose="020F0302020204030204" pitchFamily="34" charset="0"/>
              <a:cs typeface="Calibri Light" panose="020F0302020204030204" pitchFamily="34" charset="0"/>
            </a:endParaRPr>
          </a:p>
          <a:p>
            <a:pPr marL="0" indent="0">
              <a:buNone/>
            </a:pPr>
            <a:r>
              <a:rPr lang="es-ES" sz="1800" dirty="0" smtClean="0">
                <a:solidFill>
                  <a:schemeClr val="bg1"/>
                </a:solidFill>
                <a:latin typeface="Calibri Light" panose="020F0302020204030204" pitchFamily="34" charset="0"/>
                <a:cs typeface="Calibri Light" panose="020F0302020204030204" pitchFamily="34" charset="0"/>
              </a:rPr>
              <a:t>Dicho módulo puede ejecutar una búsqueda de cadenas ROP de forma automatizada.</a:t>
            </a:r>
          </a:p>
          <a:p>
            <a:pPr marL="0" indent="0">
              <a:buNone/>
            </a:pPr>
            <a:endParaRPr lang="es-ES" sz="1800" dirty="0">
              <a:solidFill>
                <a:schemeClr val="bg1"/>
              </a:solidFill>
              <a:latin typeface="Calibri Light" panose="020F0302020204030204" pitchFamily="34" charset="0"/>
              <a:cs typeface="Calibri Light" panose="020F0302020204030204" pitchFamily="34" charset="0"/>
            </a:endParaRPr>
          </a:p>
          <a:p>
            <a:pPr marL="0" indent="0">
              <a:buNone/>
            </a:pPr>
            <a:endParaRPr lang="es-ES" sz="1800" dirty="0" smtClean="0">
              <a:solidFill>
                <a:schemeClr val="bg1"/>
              </a:solidFill>
              <a:latin typeface="Calibri Light" panose="020F0302020204030204" pitchFamily="34" charset="0"/>
              <a:cs typeface="Calibri Light" panose="020F0302020204030204" pitchFamily="34" charset="0"/>
            </a:endParaRPr>
          </a:p>
          <a:p>
            <a:pPr marL="0" indent="0">
              <a:buNone/>
            </a:pPr>
            <a:r>
              <a:rPr lang="es-ES" sz="1700" dirty="0" smtClean="0">
                <a:solidFill>
                  <a:schemeClr val="bg1"/>
                </a:solidFill>
                <a:latin typeface="Calibri Light" panose="020F0302020204030204" pitchFamily="34" charset="0"/>
                <a:cs typeface="Calibri Light" panose="020F0302020204030204" pitchFamily="34" charset="0"/>
              </a:rPr>
              <a:t>Ejecutará una búsqueda de cadenas ROP que eviten el carácter nulo a lo largo de todos los </a:t>
            </a:r>
            <a:r>
              <a:rPr lang="es-ES" sz="1700" b="1" dirty="0" smtClean="0">
                <a:solidFill>
                  <a:schemeClr val="bg1"/>
                </a:solidFill>
                <a:latin typeface="Calibri Light" panose="020F0302020204030204" pitchFamily="34" charset="0"/>
                <a:cs typeface="Calibri Light" panose="020F0302020204030204" pitchFamily="34" charset="0"/>
              </a:rPr>
              <a:t>m</a:t>
            </a:r>
            <a:r>
              <a:rPr lang="es-ES" sz="1700" dirty="0" smtClean="0">
                <a:solidFill>
                  <a:schemeClr val="bg1"/>
                </a:solidFill>
                <a:latin typeface="Calibri Light" panose="020F0302020204030204" pitchFamily="34" charset="0"/>
                <a:cs typeface="Calibri Light" panose="020F0302020204030204" pitchFamily="34" charset="0"/>
              </a:rPr>
              <a:t>ódulos que componen su funcionamiento.</a:t>
            </a:r>
          </a:p>
          <a:p>
            <a:pPr marL="0" indent="0">
              <a:buNone/>
            </a:pPr>
            <a:endParaRPr lang="es-ES" sz="1700" dirty="0">
              <a:solidFill>
                <a:schemeClr val="bg1"/>
              </a:solidFill>
              <a:latin typeface="Calibri Light" panose="020F0302020204030204" pitchFamily="34" charset="0"/>
              <a:cs typeface="Calibri Light" panose="020F0302020204030204" pitchFamily="34" charset="0"/>
            </a:endParaRPr>
          </a:p>
          <a:p>
            <a:pPr marL="0" indent="0">
              <a:buNone/>
            </a:pPr>
            <a:r>
              <a:rPr lang="es-ES" sz="1700" b="1" dirty="0" smtClean="0">
                <a:solidFill>
                  <a:schemeClr val="bg1"/>
                </a:solidFill>
                <a:latin typeface="Calibri Light" panose="020F0302020204030204" pitchFamily="34" charset="0"/>
                <a:cs typeface="Calibri Light" panose="020F0302020204030204" pitchFamily="34" charset="0"/>
              </a:rPr>
              <a:t>El proceso es largo, por lo que se recomienda dejarlo en segundo plano hasta que termine.</a:t>
            </a:r>
            <a:endParaRPr lang="es-ES" sz="1800" b="1" dirty="0">
              <a:solidFill>
                <a:schemeClr val="bg1"/>
              </a:solidFill>
              <a:latin typeface="Calibri Light" panose="020F0302020204030204" pitchFamily="34" charset="0"/>
              <a:cs typeface="Calibri Light" panose="020F0302020204030204" pitchFamily="34" charset="0"/>
            </a:endParaRPr>
          </a:p>
        </p:txBody>
      </p:sp>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err="1" smtClean="0">
                <a:ln w="12700">
                  <a:solidFill>
                    <a:schemeClr val="bg1"/>
                  </a:solidFill>
                </a:ln>
                <a:solidFill>
                  <a:schemeClr val="bg1"/>
                </a:solidFill>
              </a:rPr>
              <a:t>Return</a:t>
            </a:r>
            <a:r>
              <a:rPr lang="es-ES" dirty="0" smtClean="0">
                <a:ln w="12700">
                  <a:solidFill>
                    <a:schemeClr val="bg1"/>
                  </a:solidFill>
                </a:ln>
                <a:solidFill>
                  <a:schemeClr val="bg1"/>
                </a:solidFill>
              </a:rPr>
              <a:t> </a:t>
            </a:r>
            <a:r>
              <a:rPr lang="es-ES" dirty="0" err="1" smtClean="0">
                <a:ln w="12700">
                  <a:solidFill>
                    <a:schemeClr val="bg1"/>
                  </a:solidFill>
                </a:ln>
                <a:solidFill>
                  <a:schemeClr val="bg1"/>
                </a:solidFill>
              </a:rPr>
              <a:t>Oriented</a:t>
            </a:r>
            <a:r>
              <a:rPr lang="es-ES" dirty="0" smtClean="0">
                <a:ln w="12700">
                  <a:solidFill>
                    <a:schemeClr val="bg1"/>
                  </a:solidFill>
                </a:ln>
                <a:solidFill>
                  <a:schemeClr val="bg1"/>
                </a:solidFill>
              </a:rPr>
              <a:t> </a:t>
            </a:r>
            <a:r>
              <a:rPr lang="es-ES" dirty="0" err="1" smtClean="0">
                <a:ln w="12700">
                  <a:solidFill>
                    <a:schemeClr val="bg1"/>
                  </a:solidFill>
                </a:ln>
                <a:solidFill>
                  <a:schemeClr val="bg1"/>
                </a:solidFill>
              </a:rPr>
              <a:t>Programming</a:t>
            </a:r>
            <a:endParaRPr lang="es-ES" dirty="0">
              <a:ln w="12700">
                <a:solidFill>
                  <a:schemeClr val="bg1"/>
                </a:solidFill>
              </a:ln>
              <a:solidFill>
                <a:schemeClr val="bg1"/>
              </a:solidFill>
            </a:endParaRPr>
          </a:p>
        </p:txBody>
      </p:sp>
      <p:pic>
        <p:nvPicPr>
          <p:cNvPr id="2" name="Imagen 1"/>
          <p:cNvPicPr>
            <a:picLocks noChangeAspect="1"/>
          </p:cNvPicPr>
          <p:nvPr/>
        </p:nvPicPr>
        <p:blipFill>
          <a:blip r:embed="rId2"/>
          <a:stretch>
            <a:fillRect/>
          </a:stretch>
        </p:blipFill>
        <p:spPr>
          <a:xfrm>
            <a:off x="4476750" y="3292792"/>
            <a:ext cx="3238500" cy="476250"/>
          </a:xfrm>
          <a:prstGeom prst="rect">
            <a:avLst/>
          </a:prstGeom>
        </p:spPr>
      </p:pic>
    </p:spTree>
    <p:extLst>
      <p:ext uri="{BB962C8B-B14F-4D97-AF65-F5344CB8AC3E}">
        <p14:creationId xmlns:p14="http://schemas.microsoft.com/office/powerpoint/2010/main" val="6068422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351584" y="1412776"/>
            <a:ext cx="7704856" cy="4236282"/>
          </a:xfrm>
        </p:spPr>
        <p:txBody>
          <a:bodyPr>
            <a:normAutofit/>
          </a:bodyPr>
          <a:lstStyle/>
          <a:p>
            <a:pPr marL="0" indent="0">
              <a:buNone/>
            </a:pPr>
            <a:r>
              <a:rPr lang="es-ES" sz="1800" dirty="0" smtClean="0">
                <a:solidFill>
                  <a:schemeClr val="bg1"/>
                </a:solidFill>
                <a:latin typeface="Calibri Light" panose="020F0302020204030204" pitchFamily="34" charset="0"/>
                <a:cs typeface="Calibri Light" panose="020F0302020204030204" pitchFamily="34" charset="0"/>
              </a:rPr>
              <a:t>Recordemos cómo en el módulo 2 </a:t>
            </a:r>
            <a:r>
              <a:rPr lang="es-ES" sz="1800" dirty="0" err="1" smtClean="0">
                <a:solidFill>
                  <a:schemeClr val="bg1"/>
                </a:solidFill>
                <a:latin typeface="Calibri Light" panose="020F0302020204030204" pitchFamily="34" charset="0"/>
                <a:cs typeface="Calibri Light" panose="020F0302020204030204" pitchFamily="34" charset="0"/>
              </a:rPr>
              <a:t>vulnserver</a:t>
            </a:r>
            <a:r>
              <a:rPr lang="es-ES" sz="1800" dirty="0" smtClean="0">
                <a:solidFill>
                  <a:schemeClr val="bg1"/>
                </a:solidFill>
                <a:latin typeface="Calibri Light" panose="020F0302020204030204" pitchFamily="34" charset="0"/>
                <a:cs typeface="Calibri Light" panose="020F0302020204030204" pitchFamily="34" charset="0"/>
              </a:rPr>
              <a:t> contaba con ciertas dependencias que son inseguras, entre dichos fallos de seguridad la ausencia de ASLR. No obstante, no existe garantía de que dichos módulos sean suficiente para generar la cadena ROP.</a:t>
            </a:r>
            <a:endParaRPr lang="es-ES" sz="1800" dirty="0">
              <a:solidFill>
                <a:schemeClr val="bg1"/>
              </a:solidFill>
              <a:latin typeface="Calibri Light" panose="020F0302020204030204" pitchFamily="34" charset="0"/>
              <a:cs typeface="Calibri Light" panose="020F0302020204030204" pitchFamily="34" charset="0"/>
            </a:endParaRPr>
          </a:p>
        </p:txBody>
      </p:sp>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err="1" smtClean="0">
                <a:ln w="12700">
                  <a:solidFill>
                    <a:schemeClr val="bg1"/>
                  </a:solidFill>
                </a:ln>
                <a:solidFill>
                  <a:schemeClr val="bg1"/>
                </a:solidFill>
              </a:rPr>
              <a:t>Return</a:t>
            </a:r>
            <a:r>
              <a:rPr lang="es-ES" dirty="0" smtClean="0">
                <a:ln w="12700">
                  <a:solidFill>
                    <a:schemeClr val="bg1"/>
                  </a:solidFill>
                </a:ln>
                <a:solidFill>
                  <a:schemeClr val="bg1"/>
                </a:solidFill>
              </a:rPr>
              <a:t> </a:t>
            </a:r>
            <a:r>
              <a:rPr lang="es-ES" dirty="0" err="1" smtClean="0">
                <a:ln w="12700">
                  <a:solidFill>
                    <a:schemeClr val="bg1"/>
                  </a:solidFill>
                </a:ln>
                <a:solidFill>
                  <a:schemeClr val="bg1"/>
                </a:solidFill>
              </a:rPr>
              <a:t>Oriented</a:t>
            </a:r>
            <a:r>
              <a:rPr lang="es-ES" dirty="0" smtClean="0">
                <a:ln w="12700">
                  <a:solidFill>
                    <a:schemeClr val="bg1"/>
                  </a:solidFill>
                </a:ln>
                <a:solidFill>
                  <a:schemeClr val="bg1"/>
                </a:solidFill>
              </a:rPr>
              <a:t> </a:t>
            </a:r>
            <a:r>
              <a:rPr lang="es-ES" dirty="0" err="1" smtClean="0">
                <a:ln w="12700">
                  <a:solidFill>
                    <a:schemeClr val="bg1"/>
                  </a:solidFill>
                </a:ln>
                <a:solidFill>
                  <a:schemeClr val="bg1"/>
                </a:solidFill>
              </a:rPr>
              <a:t>Programming</a:t>
            </a:r>
            <a:endParaRPr lang="es-ES" dirty="0">
              <a:ln w="12700">
                <a:solidFill>
                  <a:schemeClr val="bg1"/>
                </a:solidFill>
              </a:ln>
              <a:solidFill>
                <a:schemeClr val="bg1"/>
              </a:solidFill>
            </a:endParaRPr>
          </a:p>
        </p:txBody>
      </p:sp>
      <p:pic>
        <p:nvPicPr>
          <p:cNvPr id="2" name="Imagen 1"/>
          <p:cNvPicPr>
            <a:picLocks noChangeAspect="1"/>
          </p:cNvPicPr>
          <p:nvPr/>
        </p:nvPicPr>
        <p:blipFill>
          <a:blip r:embed="rId2"/>
          <a:stretch>
            <a:fillRect/>
          </a:stretch>
        </p:blipFill>
        <p:spPr>
          <a:xfrm>
            <a:off x="2212045" y="2498196"/>
            <a:ext cx="7983933" cy="2687160"/>
          </a:xfrm>
          <a:prstGeom prst="rect">
            <a:avLst/>
          </a:prstGeom>
        </p:spPr>
      </p:pic>
      <p:pic>
        <p:nvPicPr>
          <p:cNvPr id="6" name="Imagen 5"/>
          <p:cNvPicPr>
            <a:picLocks noChangeAspect="1"/>
          </p:cNvPicPr>
          <p:nvPr/>
        </p:nvPicPr>
        <p:blipFill>
          <a:blip r:embed="rId3"/>
          <a:stretch>
            <a:fillRect/>
          </a:stretch>
        </p:blipFill>
        <p:spPr>
          <a:xfrm>
            <a:off x="3484623" y="5220798"/>
            <a:ext cx="5438775" cy="504825"/>
          </a:xfrm>
          <a:prstGeom prst="rect">
            <a:avLst/>
          </a:prstGeom>
        </p:spPr>
      </p:pic>
    </p:spTree>
    <p:extLst>
      <p:ext uri="{BB962C8B-B14F-4D97-AF65-F5344CB8AC3E}">
        <p14:creationId xmlns:p14="http://schemas.microsoft.com/office/powerpoint/2010/main" val="35392986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351584" y="1412776"/>
            <a:ext cx="7704856" cy="4236282"/>
          </a:xfrm>
        </p:spPr>
        <p:txBody>
          <a:bodyPr>
            <a:normAutofit/>
          </a:bodyPr>
          <a:lstStyle/>
          <a:p>
            <a:pPr marL="0" indent="0">
              <a:buNone/>
            </a:pPr>
            <a:r>
              <a:rPr lang="es-ES" sz="1800" dirty="0" smtClean="0">
                <a:solidFill>
                  <a:schemeClr val="bg1"/>
                </a:solidFill>
                <a:latin typeface="Calibri Light" panose="020F0302020204030204" pitchFamily="34" charset="0"/>
                <a:cs typeface="Calibri Light" panose="020F0302020204030204" pitchFamily="34" charset="0"/>
              </a:rPr>
              <a:t>La cadena ROP en dichos módulos es incompleta, por lo que se tendrá que utilizar todos los módulos de </a:t>
            </a:r>
            <a:r>
              <a:rPr lang="es-ES" sz="1800" dirty="0" err="1" smtClean="0">
                <a:solidFill>
                  <a:schemeClr val="bg1"/>
                </a:solidFill>
                <a:latin typeface="Calibri Light" panose="020F0302020204030204" pitchFamily="34" charset="0"/>
                <a:cs typeface="Calibri Light" panose="020F0302020204030204" pitchFamily="34" charset="0"/>
              </a:rPr>
              <a:t>vulnserver</a:t>
            </a:r>
            <a:r>
              <a:rPr lang="es-ES" sz="1800" dirty="0" smtClean="0">
                <a:solidFill>
                  <a:schemeClr val="bg1"/>
                </a:solidFill>
                <a:latin typeface="Calibri Light" panose="020F0302020204030204" pitchFamily="34" charset="0"/>
                <a:cs typeface="Calibri Light" panose="020F0302020204030204" pitchFamily="34" charset="0"/>
              </a:rPr>
              <a:t> (lo que implica medidas de protección como ASLR).</a:t>
            </a:r>
          </a:p>
          <a:p>
            <a:pPr marL="0" indent="0">
              <a:buNone/>
            </a:pPr>
            <a:endParaRPr lang="es-ES" sz="1800" dirty="0">
              <a:solidFill>
                <a:schemeClr val="bg1"/>
              </a:solidFill>
              <a:latin typeface="Calibri Light" panose="020F0302020204030204" pitchFamily="34" charset="0"/>
              <a:cs typeface="Calibri Light" panose="020F0302020204030204" pitchFamily="34" charset="0"/>
            </a:endParaRPr>
          </a:p>
          <a:p>
            <a:pPr marL="0" indent="0">
              <a:buNone/>
            </a:pPr>
            <a:endParaRPr lang="es-ES" sz="1800" dirty="0" smtClean="0">
              <a:solidFill>
                <a:schemeClr val="bg1"/>
              </a:solidFill>
              <a:latin typeface="Calibri Light" panose="020F0302020204030204" pitchFamily="34" charset="0"/>
              <a:cs typeface="Calibri Light" panose="020F0302020204030204" pitchFamily="34" charset="0"/>
            </a:endParaRPr>
          </a:p>
          <a:p>
            <a:pPr marL="0" indent="0">
              <a:buNone/>
            </a:pPr>
            <a:endParaRPr lang="es-ES" sz="1800" dirty="0">
              <a:solidFill>
                <a:schemeClr val="bg1"/>
              </a:solidFill>
              <a:latin typeface="Calibri Light" panose="020F0302020204030204" pitchFamily="34" charset="0"/>
              <a:cs typeface="Calibri Light" panose="020F0302020204030204" pitchFamily="34" charset="0"/>
            </a:endParaRPr>
          </a:p>
          <a:p>
            <a:pPr marL="0" indent="0">
              <a:buNone/>
            </a:pPr>
            <a:endParaRPr lang="es-ES" sz="1800" dirty="0" smtClean="0">
              <a:solidFill>
                <a:schemeClr val="bg1"/>
              </a:solidFill>
              <a:latin typeface="Calibri Light" panose="020F0302020204030204" pitchFamily="34" charset="0"/>
              <a:cs typeface="Calibri Light" panose="020F0302020204030204" pitchFamily="34" charset="0"/>
            </a:endParaRPr>
          </a:p>
          <a:p>
            <a:pPr marL="0" indent="0">
              <a:buNone/>
            </a:pPr>
            <a:endParaRPr lang="es-ES" sz="1800" dirty="0">
              <a:solidFill>
                <a:schemeClr val="bg1"/>
              </a:solidFill>
              <a:latin typeface="Calibri Light" panose="020F0302020204030204" pitchFamily="34" charset="0"/>
              <a:cs typeface="Calibri Light" panose="020F0302020204030204" pitchFamily="34" charset="0"/>
            </a:endParaRPr>
          </a:p>
          <a:p>
            <a:pPr marL="0" indent="0">
              <a:buNone/>
            </a:pPr>
            <a:endParaRPr lang="es-ES" sz="1800" dirty="0" smtClean="0">
              <a:solidFill>
                <a:schemeClr val="bg1"/>
              </a:solidFill>
              <a:latin typeface="Calibri Light" panose="020F0302020204030204" pitchFamily="34" charset="0"/>
              <a:cs typeface="Calibri Light" panose="020F0302020204030204" pitchFamily="34" charset="0"/>
            </a:endParaRPr>
          </a:p>
          <a:p>
            <a:pPr marL="0" indent="0">
              <a:buNone/>
            </a:pPr>
            <a:r>
              <a:rPr lang="es-ES" sz="1800" dirty="0" smtClean="0">
                <a:solidFill>
                  <a:schemeClr val="bg1"/>
                </a:solidFill>
                <a:latin typeface="Calibri Light" panose="020F0302020204030204" pitchFamily="34" charset="0"/>
                <a:cs typeface="Calibri Light" panose="020F0302020204030204" pitchFamily="34" charset="0"/>
              </a:rPr>
              <a:t>En el caso de que dichas dependencias no fuesen suficiente para generar la cadena ROP se pueden utilizar técnicas más avanzadas para evitar la medida ASLR para poder utilizarlo con una cadena ROP compatible con la API del entorno de Microsoft Windows 10.</a:t>
            </a:r>
            <a:endParaRPr lang="es-ES" sz="1800" dirty="0">
              <a:solidFill>
                <a:schemeClr val="bg1"/>
              </a:solidFill>
              <a:latin typeface="Calibri Light" panose="020F0302020204030204" pitchFamily="34" charset="0"/>
              <a:cs typeface="Calibri Light" panose="020F0302020204030204" pitchFamily="34" charset="0"/>
            </a:endParaRPr>
          </a:p>
        </p:txBody>
      </p:sp>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err="1" smtClean="0">
                <a:ln w="12700">
                  <a:solidFill>
                    <a:schemeClr val="bg1"/>
                  </a:solidFill>
                </a:ln>
                <a:solidFill>
                  <a:schemeClr val="bg1"/>
                </a:solidFill>
              </a:rPr>
              <a:t>Return</a:t>
            </a:r>
            <a:r>
              <a:rPr lang="es-ES" dirty="0" smtClean="0">
                <a:ln w="12700">
                  <a:solidFill>
                    <a:schemeClr val="bg1"/>
                  </a:solidFill>
                </a:ln>
                <a:solidFill>
                  <a:schemeClr val="bg1"/>
                </a:solidFill>
              </a:rPr>
              <a:t> </a:t>
            </a:r>
            <a:r>
              <a:rPr lang="es-ES" dirty="0" err="1" smtClean="0">
                <a:ln w="12700">
                  <a:solidFill>
                    <a:schemeClr val="bg1"/>
                  </a:solidFill>
                </a:ln>
                <a:solidFill>
                  <a:schemeClr val="bg1"/>
                </a:solidFill>
              </a:rPr>
              <a:t>Oriented</a:t>
            </a:r>
            <a:r>
              <a:rPr lang="es-ES" dirty="0" smtClean="0">
                <a:ln w="12700">
                  <a:solidFill>
                    <a:schemeClr val="bg1"/>
                  </a:solidFill>
                </a:ln>
                <a:solidFill>
                  <a:schemeClr val="bg1"/>
                </a:solidFill>
              </a:rPr>
              <a:t> </a:t>
            </a:r>
            <a:r>
              <a:rPr lang="es-ES" dirty="0" err="1" smtClean="0">
                <a:ln w="12700">
                  <a:solidFill>
                    <a:schemeClr val="bg1"/>
                  </a:solidFill>
                </a:ln>
                <a:solidFill>
                  <a:schemeClr val="bg1"/>
                </a:solidFill>
              </a:rPr>
              <a:t>Programming</a:t>
            </a:r>
            <a:endParaRPr lang="es-ES" dirty="0">
              <a:ln w="12700">
                <a:solidFill>
                  <a:schemeClr val="bg1"/>
                </a:solidFill>
              </a:ln>
              <a:solidFill>
                <a:schemeClr val="bg1"/>
              </a:solidFill>
            </a:endParaRPr>
          </a:p>
        </p:txBody>
      </p:sp>
      <p:pic>
        <p:nvPicPr>
          <p:cNvPr id="3" name="Imagen 2"/>
          <p:cNvPicPr>
            <a:picLocks noChangeAspect="1"/>
          </p:cNvPicPr>
          <p:nvPr/>
        </p:nvPicPr>
        <p:blipFill>
          <a:blip r:embed="rId2"/>
          <a:stretch>
            <a:fillRect/>
          </a:stretch>
        </p:blipFill>
        <p:spPr>
          <a:xfrm>
            <a:off x="3656990" y="2012719"/>
            <a:ext cx="5094043" cy="2503851"/>
          </a:xfrm>
          <a:prstGeom prst="rect">
            <a:avLst/>
          </a:prstGeom>
        </p:spPr>
      </p:pic>
    </p:spTree>
    <p:extLst>
      <p:ext uri="{BB962C8B-B14F-4D97-AF65-F5344CB8AC3E}">
        <p14:creationId xmlns:p14="http://schemas.microsoft.com/office/powerpoint/2010/main" val="6481261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err="1" smtClean="0">
                <a:ln w="12700">
                  <a:solidFill>
                    <a:schemeClr val="bg1"/>
                  </a:solidFill>
                </a:ln>
                <a:solidFill>
                  <a:schemeClr val="bg1"/>
                </a:solidFill>
              </a:rPr>
              <a:t>Return</a:t>
            </a:r>
            <a:r>
              <a:rPr lang="es-ES" dirty="0" smtClean="0">
                <a:ln w="12700">
                  <a:solidFill>
                    <a:schemeClr val="bg1"/>
                  </a:solidFill>
                </a:ln>
                <a:solidFill>
                  <a:schemeClr val="bg1"/>
                </a:solidFill>
              </a:rPr>
              <a:t> </a:t>
            </a:r>
            <a:r>
              <a:rPr lang="es-ES" dirty="0" err="1" smtClean="0">
                <a:ln w="12700">
                  <a:solidFill>
                    <a:schemeClr val="bg1"/>
                  </a:solidFill>
                </a:ln>
                <a:solidFill>
                  <a:schemeClr val="bg1"/>
                </a:solidFill>
              </a:rPr>
              <a:t>Oriented</a:t>
            </a:r>
            <a:r>
              <a:rPr lang="es-ES" dirty="0" smtClean="0">
                <a:ln w="12700">
                  <a:solidFill>
                    <a:schemeClr val="bg1"/>
                  </a:solidFill>
                </a:ln>
                <a:solidFill>
                  <a:schemeClr val="bg1"/>
                </a:solidFill>
              </a:rPr>
              <a:t> </a:t>
            </a:r>
            <a:r>
              <a:rPr lang="es-ES" dirty="0" err="1" smtClean="0">
                <a:ln w="12700">
                  <a:solidFill>
                    <a:schemeClr val="bg1"/>
                  </a:solidFill>
                </a:ln>
                <a:solidFill>
                  <a:schemeClr val="bg1"/>
                </a:solidFill>
              </a:rPr>
              <a:t>Programming</a:t>
            </a:r>
            <a:endParaRPr lang="es-ES" dirty="0">
              <a:ln w="12700">
                <a:solidFill>
                  <a:schemeClr val="bg1"/>
                </a:solidFill>
              </a:ln>
              <a:solidFill>
                <a:schemeClr val="bg1"/>
              </a:solidFill>
            </a:endParaRPr>
          </a:p>
        </p:txBody>
      </p:sp>
      <p:pic>
        <p:nvPicPr>
          <p:cNvPr id="2" name="Imagen 1"/>
          <p:cNvPicPr>
            <a:picLocks noChangeAspect="1"/>
          </p:cNvPicPr>
          <p:nvPr/>
        </p:nvPicPr>
        <p:blipFill>
          <a:blip r:embed="rId2"/>
          <a:stretch>
            <a:fillRect/>
          </a:stretch>
        </p:blipFill>
        <p:spPr>
          <a:xfrm>
            <a:off x="6201508" y="2170971"/>
            <a:ext cx="4538296" cy="3027057"/>
          </a:xfrm>
          <a:prstGeom prst="rect">
            <a:avLst/>
          </a:prstGeom>
        </p:spPr>
      </p:pic>
      <p:pic>
        <p:nvPicPr>
          <p:cNvPr id="4" name="Imagen 3"/>
          <p:cNvPicPr>
            <a:picLocks noChangeAspect="1"/>
          </p:cNvPicPr>
          <p:nvPr/>
        </p:nvPicPr>
        <p:blipFill>
          <a:blip r:embed="rId3"/>
          <a:stretch>
            <a:fillRect/>
          </a:stretch>
        </p:blipFill>
        <p:spPr>
          <a:xfrm>
            <a:off x="1565878" y="2170710"/>
            <a:ext cx="4346949" cy="3027057"/>
          </a:xfrm>
          <a:prstGeom prst="rect">
            <a:avLst/>
          </a:prstGeom>
        </p:spPr>
      </p:pic>
    </p:spTree>
    <p:extLst>
      <p:ext uri="{BB962C8B-B14F-4D97-AF65-F5344CB8AC3E}">
        <p14:creationId xmlns:p14="http://schemas.microsoft.com/office/powerpoint/2010/main" val="23417224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351584" y="1412776"/>
            <a:ext cx="7704856" cy="4236282"/>
          </a:xfrm>
        </p:spPr>
        <p:txBody>
          <a:bodyPr>
            <a:normAutofit/>
          </a:bodyPr>
          <a:lstStyle/>
          <a:p>
            <a:pPr marL="0" indent="0">
              <a:buNone/>
            </a:pPr>
            <a:r>
              <a:rPr lang="es-ES" sz="1800" dirty="0" smtClean="0">
                <a:solidFill>
                  <a:schemeClr val="bg1"/>
                </a:solidFill>
                <a:latin typeface="Calibri Light" panose="020F0302020204030204" pitchFamily="34" charset="0"/>
                <a:cs typeface="Calibri Light" panose="020F0302020204030204" pitchFamily="34" charset="0"/>
              </a:rPr>
              <a:t>A posteriori el siguiente paso consiste en modificar el </a:t>
            </a:r>
            <a:r>
              <a:rPr lang="es-ES" sz="1800" dirty="0" err="1" smtClean="0">
                <a:solidFill>
                  <a:schemeClr val="bg1"/>
                </a:solidFill>
                <a:latin typeface="Calibri Light" panose="020F0302020204030204" pitchFamily="34" charset="0"/>
                <a:cs typeface="Calibri Light" panose="020F0302020204030204" pitchFamily="34" charset="0"/>
              </a:rPr>
              <a:t>exploit</a:t>
            </a:r>
            <a:r>
              <a:rPr lang="es-ES" sz="1800" dirty="0" smtClean="0">
                <a:solidFill>
                  <a:schemeClr val="bg1"/>
                </a:solidFill>
                <a:latin typeface="Calibri Light" panose="020F0302020204030204" pitchFamily="34" charset="0"/>
                <a:cs typeface="Calibri Light" panose="020F0302020204030204" pitchFamily="34" charset="0"/>
              </a:rPr>
              <a:t> original que se desarrollo contra </a:t>
            </a:r>
            <a:r>
              <a:rPr lang="es-ES" sz="1800" dirty="0" err="1" smtClean="0">
                <a:solidFill>
                  <a:schemeClr val="bg1"/>
                </a:solidFill>
                <a:latin typeface="Calibri Light" panose="020F0302020204030204" pitchFamily="34" charset="0"/>
                <a:cs typeface="Calibri Light" panose="020F0302020204030204" pitchFamily="34" charset="0"/>
              </a:rPr>
              <a:t>vulnserver</a:t>
            </a:r>
            <a:r>
              <a:rPr lang="es-ES" sz="1800" dirty="0" smtClean="0">
                <a:solidFill>
                  <a:schemeClr val="bg1"/>
                </a:solidFill>
                <a:latin typeface="Calibri Light" panose="020F0302020204030204" pitchFamily="34" charset="0"/>
                <a:cs typeface="Calibri Light" panose="020F0302020204030204" pitchFamily="34" charset="0"/>
              </a:rPr>
              <a:t> en el módulo 2, modificando las líneas que conciernen al EIP con dicha cadena.</a:t>
            </a:r>
            <a:endParaRPr lang="es-ES" sz="1800" dirty="0">
              <a:solidFill>
                <a:schemeClr val="bg1"/>
              </a:solidFill>
              <a:latin typeface="Calibri Light" panose="020F0302020204030204" pitchFamily="34" charset="0"/>
              <a:cs typeface="Calibri Light" panose="020F0302020204030204" pitchFamily="34" charset="0"/>
            </a:endParaRPr>
          </a:p>
        </p:txBody>
      </p:sp>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err="1" smtClean="0">
                <a:ln w="12700">
                  <a:solidFill>
                    <a:schemeClr val="bg1"/>
                  </a:solidFill>
                </a:ln>
                <a:solidFill>
                  <a:schemeClr val="bg1"/>
                </a:solidFill>
              </a:rPr>
              <a:t>Return</a:t>
            </a:r>
            <a:r>
              <a:rPr lang="es-ES" dirty="0" smtClean="0">
                <a:ln w="12700">
                  <a:solidFill>
                    <a:schemeClr val="bg1"/>
                  </a:solidFill>
                </a:ln>
                <a:solidFill>
                  <a:schemeClr val="bg1"/>
                </a:solidFill>
              </a:rPr>
              <a:t> </a:t>
            </a:r>
            <a:r>
              <a:rPr lang="es-ES" dirty="0" err="1" smtClean="0">
                <a:ln w="12700">
                  <a:solidFill>
                    <a:schemeClr val="bg1"/>
                  </a:solidFill>
                </a:ln>
                <a:solidFill>
                  <a:schemeClr val="bg1"/>
                </a:solidFill>
              </a:rPr>
              <a:t>Oriented</a:t>
            </a:r>
            <a:r>
              <a:rPr lang="es-ES" dirty="0" smtClean="0">
                <a:ln w="12700">
                  <a:solidFill>
                    <a:schemeClr val="bg1"/>
                  </a:solidFill>
                </a:ln>
                <a:solidFill>
                  <a:schemeClr val="bg1"/>
                </a:solidFill>
              </a:rPr>
              <a:t> </a:t>
            </a:r>
            <a:r>
              <a:rPr lang="es-ES" dirty="0" err="1" smtClean="0">
                <a:ln w="12700">
                  <a:solidFill>
                    <a:schemeClr val="bg1"/>
                  </a:solidFill>
                </a:ln>
                <a:solidFill>
                  <a:schemeClr val="bg1"/>
                </a:solidFill>
              </a:rPr>
              <a:t>Programming</a:t>
            </a:r>
            <a:endParaRPr lang="es-ES" dirty="0">
              <a:ln w="12700">
                <a:solidFill>
                  <a:schemeClr val="bg1"/>
                </a:solidFill>
              </a:ln>
              <a:solidFill>
                <a:schemeClr val="bg1"/>
              </a:solidFill>
            </a:endParaRPr>
          </a:p>
        </p:txBody>
      </p:sp>
      <p:pic>
        <p:nvPicPr>
          <p:cNvPr id="2" name="Imagen 1"/>
          <p:cNvPicPr>
            <a:picLocks noChangeAspect="1"/>
          </p:cNvPicPr>
          <p:nvPr/>
        </p:nvPicPr>
        <p:blipFill>
          <a:blip r:embed="rId2"/>
          <a:stretch>
            <a:fillRect/>
          </a:stretch>
        </p:blipFill>
        <p:spPr>
          <a:xfrm>
            <a:off x="672976" y="2574554"/>
            <a:ext cx="6370760" cy="2860190"/>
          </a:xfrm>
          <a:prstGeom prst="rect">
            <a:avLst/>
          </a:prstGeom>
        </p:spPr>
      </p:pic>
      <p:pic>
        <p:nvPicPr>
          <p:cNvPr id="4" name="Imagen 3"/>
          <p:cNvPicPr>
            <a:picLocks noChangeAspect="1"/>
          </p:cNvPicPr>
          <p:nvPr/>
        </p:nvPicPr>
        <p:blipFill>
          <a:blip r:embed="rId3"/>
          <a:stretch>
            <a:fillRect/>
          </a:stretch>
        </p:blipFill>
        <p:spPr>
          <a:xfrm>
            <a:off x="7533783" y="2574554"/>
            <a:ext cx="3679113" cy="2860190"/>
          </a:xfrm>
          <a:prstGeom prst="rect">
            <a:avLst/>
          </a:prstGeom>
        </p:spPr>
      </p:pic>
    </p:spTree>
    <p:extLst>
      <p:ext uri="{BB962C8B-B14F-4D97-AF65-F5344CB8AC3E}">
        <p14:creationId xmlns:p14="http://schemas.microsoft.com/office/powerpoint/2010/main" val="3113365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351584" y="1412776"/>
            <a:ext cx="7704856" cy="3712464"/>
          </a:xfrm>
        </p:spPr>
        <p:txBody>
          <a:bodyPr>
            <a:normAutofit/>
          </a:bodyPr>
          <a:lstStyle/>
          <a:p>
            <a:pPr marL="0" indent="0">
              <a:buNone/>
            </a:pPr>
            <a:r>
              <a:rPr lang="es-ES" sz="2000" dirty="0" smtClean="0">
                <a:solidFill>
                  <a:schemeClr val="bg1"/>
                </a:solidFill>
                <a:latin typeface="Calibri Light" panose="020F0302020204030204" pitchFamily="34" charset="0"/>
                <a:cs typeface="Calibri Light" panose="020F0302020204030204" pitchFamily="34" charset="0"/>
              </a:rPr>
              <a:t>Partiendo de la base que se ha seguido anteriormente con Linux y la evasión de la medida de seguridad </a:t>
            </a:r>
            <a:r>
              <a:rPr lang="es-ES" sz="2000" b="1" dirty="0" smtClean="0">
                <a:solidFill>
                  <a:schemeClr val="bg1"/>
                </a:solidFill>
                <a:latin typeface="Calibri Light" panose="020F0302020204030204" pitchFamily="34" charset="0"/>
                <a:cs typeface="Calibri Light" panose="020F0302020204030204" pitchFamily="34" charset="0"/>
              </a:rPr>
              <a:t>NX</a:t>
            </a:r>
            <a:r>
              <a:rPr lang="es-ES" sz="2000" dirty="0" smtClean="0">
                <a:solidFill>
                  <a:schemeClr val="bg1"/>
                </a:solidFill>
                <a:latin typeface="Calibri Light" panose="020F0302020204030204" pitchFamily="34" charset="0"/>
                <a:cs typeface="Calibri Light" panose="020F0302020204030204" pitchFamily="34" charset="0"/>
              </a:rPr>
              <a:t>, se repetirá el procedimiento con Windows para asentar las bases en la evasión de la medida de seguridad </a:t>
            </a:r>
            <a:r>
              <a:rPr lang="es-ES" sz="2000" b="1" dirty="0" smtClean="0">
                <a:solidFill>
                  <a:schemeClr val="bg1"/>
                </a:solidFill>
                <a:latin typeface="Calibri Light" panose="020F0302020204030204" pitchFamily="34" charset="0"/>
                <a:cs typeface="Calibri Light" panose="020F0302020204030204" pitchFamily="34" charset="0"/>
              </a:rPr>
              <a:t>DEP</a:t>
            </a:r>
            <a:r>
              <a:rPr lang="es-ES" sz="2000" dirty="0" smtClean="0">
                <a:solidFill>
                  <a:schemeClr val="bg1"/>
                </a:solidFill>
                <a:latin typeface="Calibri Light" panose="020F0302020204030204" pitchFamily="34" charset="0"/>
                <a:cs typeface="Calibri Light" panose="020F0302020204030204" pitchFamily="34" charset="0"/>
              </a:rPr>
              <a:t> (Data </a:t>
            </a:r>
            <a:r>
              <a:rPr lang="es-ES" sz="2000" dirty="0" err="1" smtClean="0">
                <a:solidFill>
                  <a:schemeClr val="bg1"/>
                </a:solidFill>
                <a:latin typeface="Calibri Light" panose="020F0302020204030204" pitchFamily="34" charset="0"/>
                <a:cs typeface="Calibri Light" panose="020F0302020204030204" pitchFamily="34" charset="0"/>
              </a:rPr>
              <a:t>Execution</a:t>
            </a:r>
            <a:r>
              <a:rPr lang="es-ES" sz="2000" dirty="0" smtClean="0">
                <a:solidFill>
                  <a:schemeClr val="bg1"/>
                </a:solidFill>
                <a:latin typeface="Calibri Light" panose="020F0302020204030204" pitchFamily="34" charset="0"/>
                <a:cs typeface="Calibri Light" panose="020F0302020204030204" pitchFamily="34" charset="0"/>
              </a:rPr>
              <a:t> </a:t>
            </a:r>
            <a:r>
              <a:rPr lang="es-ES" sz="2000" dirty="0" err="1" smtClean="0">
                <a:solidFill>
                  <a:schemeClr val="bg1"/>
                </a:solidFill>
                <a:latin typeface="Calibri Light" panose="020F0302020204030204" pitchFamily="34" charset="0"/>
                <a:cs typeface="Calibri Light" panose="020F0302020204030204" pitchFamily="34" charset="0"/>
              </a:rPr>
              <a:t>Prevention</a:t>
            </a:r>
            <a:r>
              <a:rPr lang="es-ES" sz="2000" dirty="0" smtClean="0">
                <a:solidFill>
                  <a:schemeClr val="bg1"/>
                </a:solidFill>
                <a:latin typeface="Calibri Light" panose="020F0302020204030204" pitchFamily="34" charset="0"/>
                <a:cs typeface="Calibri Light" panose="020F0302020204030204" pitchFamily="34" charset="0"/>
              </a:rPr>
              <a:t>), la cual marca cómo no ejecutables ciertos sectores de la memoria. Lo que implica que lo visto en el módulo 2 con </a:t>
            </a:r>
            <a:r>
              <a:rPr lang="es-ES" sz="2000" dirty="0" err="1" smtClean="0">
                <a:solidFill>
                  <a:schemeClr val="bg1"/>
                </a:solidFill>
                <a:latin typeface="Calibri Light" panose="020F0302020204030204" pitchFamily="34" charset="0"/>
                <a:cs typeface="Calibri Light" panose="020F0302020204030204" pitchFamily="34" charset="0"/>
              </a:rPr>
              <a:t>vulnserver</a:t>
            </a:r>
            <a:r>
              <a:rPr lang="es-ES" sz="2000" dirty="0" smtClean="0">
                <a:solidFill>
                  <a:schemeClr val="bg1"/>
                </a:solidFill>
                <a:latin typeface="Calibri Light" panose="020F0302020204030204" pitchFamily="34" charset="0"/>
                <a:cs typeface="Calibri Light" panose="020F0302020204030204" pitchFamily="34" charset="0"/>
              </a:rPr>
              <a:t> no funcionaría con aplicaciones vulnerables que contemplen esta medida de protección o si el propio sistema operativo lo tiene activo para </a:t>
            </a:r>
            <a:r>
              <a:rPr lang="es-ES" sz="2000" b="1" dirty="0" smtClean="0">
                <a:solidFill>
                  <a:schemeClr val="bg1"/>
                </a:solidFill>
                <a:latin typeface="Calibri Light" panose="020F0302020204030204" pitchFamily="34" charset="0"/>
                <a:cs typeface="Calibri Light" panose="020F0302020204030204" pitchFamily="34" charset="0"/>
              </a:rPr>
              <a:t>todas las aplicaciones</a:t>
            </a:r>
            <a:r>
              <a:rPr lang="es-ES" sz="2000" dirty="0" smtClean="0">
                <a:solidFill>
                  <a:schemeClr val="bg1"/>
                </a:solidFill>
                <a:latin typeface="Calibri Light" panose="020F0302020204030204" pitchFamily="34" charset="0"/>
                <a:cs typeface="Calibri Light" panose="020F0302020204030204" pitchFamily="34" charset="0"/>
              </a:rPr>
              <a:t>.</a:t>
            </a:r>
            <a:endParaRPr lang="es-ES" sz="2000" b="1" dirty="0">
              <a:solidFill>
                <a:schemeClr val="bg1"/>
              </a:solidFill>
              <a:latin typeface="Calibri Light" panose="020F0302020204030204" pitchFamily="34" charset="0"/>
              <a:cs typeface="Calibri Light" panose="020F0302020204030204" pitchFamily="34" charset="0"/>
            </a:endParaRPr>
          </a:p>
        </p:txBody>
      </p:sp>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smtClean="0">
                <a:ln w="12700">
                  <a:solidFill>
                    <a:schemeClr val="bg1"/>
                  </a:solidFill>
                </a:ln>
                <a:solidFill>
                  <a:schemeClr val="bg1"/>
                </a:solidFill>
              </a:rPr>
              <a:t>Introducción</a:t>
            </a:r>
            <a:endParaRPr lang="es-ES" dirty="0">
              <a:ln w="12700">
                <a:solidFill>
                  <a:schemeClr val="bg1"/>
                </a:solidFill>
              </a:ln>
              <a:solidFill>
                <a:schemeClr val="bg1"/>
              </a:solidFill>
            </a:endParaRPr>
          </a:p>
        </p:txBody>
      </p:sp>
      <p:pic>
        <p:nvPicPr>
          <p:cNvPr id="2" name="Picture 2" descr="Resultado de imagen de protec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0" y="3811221"/>
            <a:ext cx="26670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8877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351584" y="1412776"/>
            <a:ext cx="7704856" cy="4236282"/>
          </a:xfrm>
        </p:spPr>
        <p:txBody>
          <a:bodyPr>
            <a:normAutofit/>
          </a:bodyPr>
          <a:lstStyle/>
          <a:p>
            <a:pPr marL="0" indent="0">
              <a:buNone/>
            </a:pPr>
            <a:r>
              <a:rPr lang="es-ES" sz="1800" dirty="0" smtClean="0">
                <a:solidFill>
                  <a:schemeClr val="bg1"/>
                </a:solidFill>
                <a:latin typeface="Calibri Light" panose="020F0302020204030204" pitchFamily="34" charset="0"/>
                <a:cs typeface="Calibri Light" panose="020F0302020204030204" pitchFamily="34" charset="0"/>
              </a:rPr>
              <a:t>Se tratará el código del </a:t>
            </a:r>
            <a:r>
              <a:rPr lang="es-ES" sz="1800" dirty="0" err="1" smtClean="0">
                <a:solidFill>
                  <a:schemeClr val="bg1"/>
                </a:solidFill>
                <a:latin typeface="Calibri Light" panose="020F0302020204030204" pitchFamily="34" charset="0"/>
                <a:cs typeface="Calibri Light" panose="020F0302020204030204" pitchFamily="34" charset="0"/>
              </a:rPr>
              <a:t>exploit</a:t>
            </a:r>
            <a:r>
              <a:rPr lang="es-ES" sz="1800" dirty="0" smtClean="0">
                <a:solidFill>
                  <a:schemeClr val="bg1"/>
                </a:solidFill>
                <a:latin typeface="Calibri Light" panose="020F0302020204030204" pitchFamily="34" charset="0"/>
                <a:cs typeface="Calibri Light" panose="020F0302020204030204" pitchFamily="34" charset="0"/>
              </a:rPr>
              <a:t> para que pueda ser aceptado, añadiendo los </a:t>
            </a:r>
            <a:r>
              <a:rPr lang="es-ES" sz="1800" dirty="0" err="1" smtClean="0">
                <a:solidFill>
                  <a:schemeClr val="bg1"/>
                </a:solidFill>
                <a:latin typeface="Calibri Light" panose="020F0302020204030204" pitchFamily="34" charset="0"/>
                <a:cs typeface="Calibri Light" panose="020F0302020204030204" pitchFamily="34" charset="0"/>
              </a:rPr>
              <a:t>NOPs</a:t>
            </a:r>
            <a:r>
              <a:rPr lang="es-ES" sz="1800" dirty="0" smtClean="0">
                <a:solidFill>
                  <a:schemeClr val="bg1"/>
                </a:solidFill>
                <a:latin typeface="Calibri Light" panose="020F0302020204030204" pitchFamily="34" charset="0"/>
                <a:cs typeface="Calibri Light" panose="020F0302020204030204" pitchFamily="34" charset="0"/>
              </a:rPr>
              <a:t> necesarios para introducir el </a:t>
            </a:r>
            <a:r>
              <a:rPr lang="es-ES" sz="1800" dirty="0" err="1" smtClean="0">
                <a:solidFill>
                  <a:schemeClr val="bg1"/>
                </a:solidFill>
                <a:latin typeface="Calibri Light" panose="020F0302020204030204" pitchFamily="34" charset="0"/>
                <a:cs typeface="Calibri Light" panose="020F0302020204030204" pitchFamily="34" charset="0"/>
              </a:rPr>
              <a:t>payload</a:t>
            </a:r>
            <a:r>
              <a:rPr lang="es-ES" sz="1800" dirty="0" smtClean="0">
                <a:solidFill>
                  <a:schemeClr val="bg1"/>
                </a:solidFill>
                <a:latin typeface="Calibri Light" panose="020F0302020204030204" pitchFamily="34" charset="0"/>
                <a:cs typeface="Calibri Light" panose="020F0302020204030204" pitchFamily="34" charset="0"/>
              </a:rPr>
              <a:t> tal y cómo se hizo previamente en el módulo 2. El comando </a:t>
            </a:r>
            <a:r>
              <a:rPr lang="es-ES" sz="1800" b="1" dirty="0" smtClean="0">
                <a:solidFill>
                  <a:schemeClr val="bg1"/>
                </a:solidFill>
                <a:latin typeface="Calibri Light" panose="020F0302020204030204" pitchFamily="34" charset="0"/>
                <a:cs typeface="Calibri Light" panose="020F0302020204030204" pitchFamily="34" charset="0"/>
              </a:rPr>
              <a:t>sed</a:t>
            </a:r>
            <a:r>
              <a:rPr lang="es-ES" sz="1800" dirty="0" smtClean="0">
                <a:solidFill>
                  <a:schemeClr val="bg1"/>
                </a:solidFill>
                <a:latin typeface="Calibri Light" panose="020F0302020204030204" pitchFamily="34" charset="0"/>
                <a:cs typeface="Calibri Light" panose="020F0302020204030204" pitchFamily="34" charset="0"/>
              </a:rPr>
              <a:t> ejecuta una edición del flujo de la </a:t>
            </a:r>
            <a:r>
              <a:rPr lang="es-ES" sz="1800" dirty="0" err="1" smtClean="0">
                <a:solidFill>
                  <a:schemeClr val="bg1"/>
                </a:solidFill>
                <a:latin typeface="Calibri Light" panose="020F0302020204030204" pitchFamily="34" charset="0"/>
                <a:cs typeface="Calibri Light" panose="020F0302020204030204" pitchFamily="34" charset="0"/>
              </a:rPr>
              <a:t>shellcode</a:t>
            </a:r>
            <a:r>
              <a:rPr lang="es-ES" sz="1800" dirty="0" smtClean="0">
                <a:solidFill>
                  <a:schemeClr val="bg1"/>
                </a:solidFill>
                <a:latin typeface="Calibri Light" panose="020F0302020204030204" pitchFamily="34" charset="0"/>
                <a:cs typeface="Calibri Light" panose="020F0302020204030204" pitchFamily="34" charset="0"/>
              </a:rPr>
              <a:t> que se genera.</a:t>
            </a:r>
            <a:endParaRPr lang="es-ES" sz="1800" dirty="0">
              <a:solidFill>
                <a:schemeClr val="bg1"/>
              </a:solidFill>
              <a:latin typeface="Calibri Light" panose="020F0302020204030204" pitchFamily="34" charset="0"/>
              <a:cs typeface="Calibri Light" panose="020F0302020204030204" pitchFamily="34" charset="0"/>
            </a:endParaRPr>
          </a:p>
        </p:txBody>
      </p:sp>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err="1" smtClean="0">
                <a:ln w="12700">
                  <a:solidFill>
                    <a:schemeClr val="bg1"/>
                  </a:solidFill>
                </a:ln>
                <a:solidFill>
                  <a:schemeClr val="bg1"/>
                </a:solidFill>
              </a:rPr>
              <a:t>Return</a:t>
            </a:r>
            <a:r>
              <a:rPr lang="es-ES" dirty="0" smtClean="0">
                <a:ln w="12700">
                  <a:solidFill>
                    <a:schemeClr val="bg1"/>
                  </a:solidFill>
                </a:ln>
                <a:solidFill>
                  <a:schemeClr val="bg1"/>
                </a:solidFill>
              </a:rPr>
              <a:t> </a:t>
            </a:r>
            <a:r>
              <a:rPr lang="es-ES" dirty="0" err="1" smtClean="0">
                <a:ln w="12700">
                  <a:solidFill>
                    <a:schemeClr val="bg1"/>
                  </a:solidFill>
                </a:ln>
                <a:solidFill>
                  <a:schemeClr val="bg1"/>
                </a:solidFill>
              </a:rPr>
              <a:t>Oriented</a:t>
            </a:r>
            <a:r>
              <a:rPr lang="es-ES" dirty="0" smtClean="0">
                <a:ln w="12700">
                  <a:solidFill>
                    <a:schemeClr val="bg1"/>
                  </a:solidFill>
                </a:ln>
                <a:solidFill>
                  <a:schemeClr val="bg1"/>
                </a:solidFill>
              </a:rPr>
              <a:t> </a:t>
            </a:r>
            <a:r>
              <a:rPr lang="es-ES" dirty="0" err="1" smtClean="0">
                <a:ln w="12700">
                  <a:solidFill>
                    <a:schemeClr val="bg1"/>
                  </a:solidFill>
                </a:ln>
                <a:solidFill>
                  <a:schemeClr val="bg1"/>
                </a:solidFill>
              </a:rPr>
              <a:t>Programming</a:t>
            </a:r>
            <a:endParaRPr lang="es-ES" dirty="0">
              <a:ln w="12700">
                <a:solidFill>
                  <a:schemeClr val="bg1"/>
                </a:solidFill>
              </a:ln>
              <a:solidFill>
                <a:schemeClr val="bg1"/>
              </a:solidFill>
            </a:endParaRPr>
          </a:p>
        </p:txBody>
      </p:sp>
      <p:pic>
        <p:nvPicPr>
          <p:cNvPr id="3" name="Imagen 2"/>
          <p:cNvPicPr>
            <a:picLocks noChangeAspect="1"/>
          </p:cNvPicPr>
          <p:nvPr/>
        </p:nvPicPr>
        <p:blipFill>
          <a:blip r:embed="rId2"/>
          <a:stretch>
            <a:fillRect/>
          </a:stretch>
        </p:blipFill>
        <p:spPr>
          <a:xfrm>
            <a:off x="1918403" y="2460079"/>
            <a:ext cx="8571217" cy="3259318"/>
          </a:xfrm>
          <a:prstGeom prst="rect">
            <a:avLst/>
          </a:prstGeom>
        </p:spPr>
      </p:pic>
    </p:spTree>
    <p:extLst>
      <p:ext uri="{BB962C8B-B14F-4D97-AF65-F5344CB8AC3E}">
        <p14:creationId xmlns:p14="http://schemas.microsoft.com/office/powerpoint/2010/main" val="34149880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351584" y="1412776"/>
            <a:ext cx="7704856" cy="4236282"/>
          </a:xfrm>
        </p:spPr>
        <p:txBody>
          <a:bodyPr>
            <a:normAutofit/>
          </a:bodyPr>
          <a:lstStyle/>
          <a:p>
            <a:pPr marL="0" indent="0">
              <a:buNone/>
            </a:pPr>
            <a:r>
              <a:rPr lang="es-ES" sz="1800" dirty="0" smtClean="0">
                <a:solidFill>
                  <a:schemeClr val="bg1"/>
                </a:solidFill>
                <a:latin typeface="Calibri Light" panose="020F0302020204030204" pitchFamily="34" charset="0"/>
                <a:cs typeface="Calibri Light" panose="020F0302020204030204" pitchFamily="34" charset="0"/>
              </a:rPr>
              <a:t>A posteriori el siguiente paso consiste en modificar el </a:t>
            </a:r>
            <a:r>
              <a:rPr lang="es-ES" sz="1800" dirty="0" err="1" smtClean="0">
                <a:solidFill>
                  <a:schemeClr val="bg1"/>
                </a:solidFill>
                <a:latin typeface="Calibri Light" panose="020F0302020204030204" pitchFamily="34" charset="0"/>
                <a:cs typeface="Calibri Light" panose="020F0302020204030204" pitchFamily="34" charset="0"/>
              </a:rPr>
              <a:t>exploit</a:t>
            </a:r>
            <a:r>
              <a:rPr lang="es-ES" sz="1800" dirty="0" smtClean="0">
                <a:solidFill>
                  <a:schemeClr val="bg1"/>
                </a:solidFill>
                <a:latin typeface="Calibri Light" panose="020F0302020204030204" pitchFamily="34" charset="0"/>
                <a:cs typeface="Calibri Light" panose="020F0302020204030204" pitchFamily="34" charset="0"/>
              </a:rPr>
              <a:t> original que se desarrollo contra </a:t>
            </a:r>
            <a:r>
              <a:rPr lang="es-ES" sz="1800" dirty="0" err="1" smtClean="0">
                <a:solidFill>
                  <a:schemeClr val="bg1"/>
                </a:solidFill>
                <a:latin typeface="Calibri Light" panose="020F0302020204030204" pitchFamily="34" charset="0"/>
                <a:cs typeface="Calibri Light" panose="020F0302020204030204" pitchFamily="34" charset="0"/>
              </a:rPr>
              <a:t>vulnserver</a:t>
            </a:r>
            <a:r>
              <a:rPr lang="es-ES" sz="1800" dirty="0" smtClean="0">
                <a:solidFill>
                  <a:schemeClr val="bg1"/>
                </a:solidFill>
                <a:latin typeface="Calibri Light" panose="020F0302020204030204" pitchFamily="34" charset="0"/>
                <a:cs typeface="Calibri Light" panose="020F0302020204030204" pitchFamily="34" charset="0"/>
              </a:rPr>
              <a:t> en el módulo 2, modificando las líneas que conciernen al EIP con dicha cadena.</a:t>
            </a:r>
            <a:endParaRPr lang="es-ES" sz="1800" dirty="0">
              <a:solidFill>
                <a:schemeClr val="bg1"/>
              </a:solidFill>
              <a:latin typeface="Calibri Light" panose="020F0302020204030204" pitchFamily="34" charset="0"/>
              <a:cs typeface="Calibri Light" panose="020F0302020204030204" pitchFamily="34" charset="0"/>
            </a:endParaRPr>
          </a:p>
        </p:txBody>
      </p:sp>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err="1" smtClean="0">
                <a:ln w="12700">
                  <a:solidFill>
                    <a:schemeClr val="bg1"/>
                  </a:solidFill>
                </a:ln>
                <a:solidFill>
                  <a:schemeClr val="bg1"/>
                </a:solidFill>
              </a:rPr>
              <a:t>Return</a:t>
            </a:r>
            <a:r>
              <a:rPr lang="es-ES" dirty="0" smtClean="0">
                <a:ln w="12700">
                  <a:solidFill>
                    <a:schemeClr val="bg1"/>
                  </a:solidFill>
                </a:ln>
                <a:solidFill>
                  <a:schemeClr val="bg1"/>
                </a:solidFill>
              </a:rPr>
              <a:t> </a:t>
            </a:r>
            <a:r>
              <a:rPr lang="es-ES" dirty="0" err="1" smtClean="0">
                <a:ln w="12700">
                  <a:solidFill>
                    <a:schemeClr val="bg1"/>
                  </a:solidFill>
                </a:ln>
                <a:solidFill>
                  <a:schemeClr val="bg1"/>
                </a:solidFill>
              </a:rPr>
              <a:t>Oriented</a:t>
            </a:r>
            <a:r>
              <a:rPr lang="es-ES" dirty="0" smtClean="0">
                <a:ln w="12700">
                  <a:solidFill>
                    <a:schemeClr val="bg1"/>
                  </a:solidFill>
                </a:ln>
                <a:solidFill>
                  <a:schemeClr val="bg1"/>
                </a:solidFill>
              </a:rPr>
              <a:t> </a:t>
            </a:r>
            <a:r>
              <a:rPr lang="es-ES" dirty="0" err="1" smtClean="0">
                <a:ln w="12700">
                  <a:solidFill>
                    <a:schemeClr val="bg1"/>
                  </a:solidFill>
                </a:ln>
                <a:solidFill>
                  <a:schemeClr val="bg1"/>
                </a:solidFill>
              </a:rPr>
              <a:t>Programming</a:t>
            </a:r>
            <a:endParaRPr lang="es-ES" dirty="0">
              <a:ln w="12700">
                <a:solidFill>
                  <a:schemeClr val="bg1"/>
                </a:solidFill>
              </a:ln>
              <a:solidFill>
                <a:schemeClr val="bg1"/>
              </a:solidFill>
            </a:endParaRPr>
          </a:p>
        </p:txBody>
      </p:sp>
      <p:pic>
        <p:nvPicPr>
          <p:cNvPr id="6" name="Imagen 5"/>
          <p:cNvPicPr>
            <a:picLocks noChangeAspect="1"/>
          </p:cNvPicPr>
          <p:nvPr/>
        </p:nvPicPr>
        <p:blipFill>
          <a:blip r:embed="rId2"/>
          <a:stretch>
            <a:fillRect/>
          </a:stretch>
        </p:blipFill>
        <p:spPr>
          <a:xfrm>
            <a:off x="5829868" y="2009773"/>
            <a:ext cx="1697856" cy="482070"/>
          </a:xfrm>
          <a:prstGeom prst="rect">
            <a:avLst/>
          </a:prstGeom>
        </p:spPr>
      </p:pic>
      <p:pic>
        <p:nvPicPr>
          <p:cNvPr id="9" name="Imagen 8"/>
          <p:cNvPicPr>
            <a:picLocks noChangeAspect="1"/>
          </p:cNvPicPr>
          <p:nvPr/>
        </p:nvPicPr>
        <p:blipFill>
          <a:blip r:embed="rId3"/>
          <a:stretch>
            <a:fillRect/>
          </a:stretch>
        </p:blipFill>
        <p:spPr>
          <a:xfrm>
            <a:off x="4453609" y="2547730"/>
            <a:ext cx="3500805" cy="2845085"/>
          </a:xfrm>
          <a:prstGeom prst="rect">
            <a:avLst/>
          </a:prstGeom>
        </p:spPr>
      </p:pic>
      <p:pic>
        <p:nvPicPr>
          <p:cNvPr id="11" name="Imagen 10"/>
          <p:cNvPicPr>
            <a:picLocks noChangeAspect="1"/>
          </p:cNvPicPr>
          <p:nvPr/>
        </p:nvPicPr>
        <p:blipFill>
          <a:blip r:embed="rId4"/>
          <a:stretch>
            <a:fillRect/>
          </a:stretch>
        </p:blipFill>
        <p:spPr>
          <a:xfrm>
            <a:off x="1144975" y="5455285"/>
            <a:ext cx="10118072" cy="249660"/>
          </a:xfrm>
          <a:prstGeom prst="rect">
            <a:avLst/>
          </a:prstGeom>
        </p:spPr>
      </p:pic>
    </p:spTree>
    <p:extLst>
      <p:ext uri="{BB962C8B-B14F-4D97-AF65-F5344CB8AC3E}">
        <p14:creationId xmlns:p14="http://schemas.microsoft.com/office/powerpoint/2010/main" val="38784189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351584" y="1412776"/>
            <a:ext cx="7704856" cy="4236282"/>
          </a:xfrm>
        </p:spPr>
        <p:txBody>
          <a:bodyPr>
            <a:normAutofit/>
          </a:bodyPr>
          <a:lstStyle/>
          <a:p>
            <a:pPr marL="0" indent="0">
              <a:buNone/>
            </a:pPr>
            <a:r>
              <a:rPr lang="es-ES" sz="1800" dirty="0" smtClean="0">
                <a:solidFill>
                  <a:schemeClr val="bg1"/>
                </a:solidFill>
                <a:latin typeface="Calibri Light" panose="020F0302020204030204" pitchFamily="34" charset="0"/>
                <a:cs typeface="Calibri Light" panose="020F0302020204030204" pitchFamily="34" charset="0"/>
              </a:rPr>
              <a:t>Tras ello se puede de ejecutar el </a:t>
            </a:r>
            <a:r>
              <a:rPr lang="es-ES" sz="1800" dirty="0" err="1" smtClean="0">
                <a:solidFill>
                  <a:schemeClr val="bg1"/>
                </a:solidFill>
                <a:latin typeface="Calibri Light" panose="020F0302020204030204" pitchFamily="34" charset="0"/>
                <a:cs typeface="Calibri Light" panose="020F0302020204030204" pitchFamily="34" charset="0"/>
              </a:rPr>
              <a:t>exploit</a:t>
            </a:r>
            <a:r>
              <a:rPr lang="es-ES" sz="1800" dirty="0">
                <a:solidFill>
                  <a:schemeClr val="bg1"/>
                </a:solidFill>
                <a:latin typeface="Calibri Light" panose="020F0302020204030204" pitchFamily="34" charset="0"/>
                <a:cs typeface="Calibri Light" panose="020F0302020204030204" pitchFamily="34" charset="0"/>
              </a:rPr>
              <a:t> </a:t>
            </a:r>
            <a:r>
              <a:rPr lang="es-ES" sz="1800" dirty="0" smtClean="0">
                <a:solidFill>
                  <a:schemeClr val="bg1"/>
                </a:solidFill>
                <a:latin typeface="Calibri Light" panose="020F0302020204030204" pitchFamily="34" charset="0"/>
                <a:cs typeface="Calibri Light" panose="020F0302020204030204" pitchFamily="34" charset="0"/>
              </a:rPr>
              <a:t>para comprobar su efectividad.</a:t>
            </a:r>
            <a:endParaRPr lang="es-ES" sz="1800" dirty="0">
              <a:solidFill>
                <a:schemeClr val="bg1"/>
              </a:solidFill>
              <a:latin typeface="Calibri Light" panose="020F0302020204030204" pitchFamily="34" charset="0"/>
              <a:cs typeface="Calibri Light" panose="020F0302020204030204" pitchFamily="34" charset="0"/>
            </a:endParaRPr>
          </a:p>
        </p:txBody>
      </p:sp>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err="1" smtClean="0">
                <a:ln w="12700">
                  <a:solidFill>
                    <a:schemeClr val="bg1"/>
                  </a:solidFill>
                </a:ln>
                <a:solidFill>
                  <a:schemeClr val="bg1"/>
                </a:solidFill>
              </a:rPr>
              <a:t>Return</a:t>
            </a:r>
            <a:r>
              <a:rPr lang="es-ES" dirty="0" smtClean="0">
                <a:ln w="12700">
                  <a:solidFill>
                    <a:schemeClr val="bg1"/>
                  </a:solidFill>
                </a:ln>
                <a:solidFill>
                  <a:schemeClr val="bg1"/>
                </a:solidFill>
              </a:rPr>
              <a:t> </a:t>
            </a:r>
            <a:r>
              <a:rPr lang="es-ES" dirty="0" err="1" smtClean="0">
                <a:ln w="12700">
                  <a:solidFill>
                    <a:schemeClr val="bg1"/>
                  </a:solidFill>
                </a:ln>
                <a:solidFill>
                  <a:schemeClr val="bg1"/>
                </a:solidFill>
              </a:rPr>
              <a:t>Oriented</a:t>
            </a:r>
            <a:r>
              <a:rPr lang="es-ES" dirty="0" smtClean="0">
                <a:ln w="12700">
                  <a:solidFill>
                    <a:schemeClr val="bg1"/>
                  </a:solidFill>
                </a:ln>
                <a:solidFill>
                  <a:schemeClr val="bg1"/>
                </a:solidFill>
              </a:rPr>
              <a:t> </a:t>
            </a:r>
            <a:r>
              <a:rPr lang="es-ES" dirty="0" err="1" smtClean="0">
                <a:ln w="12700">
                  <a:solidFill>
                    <a:schemeClr val="bg1"/>
                  </a:solidFill>
                </a:ln>
                <a:solidFill>
                  <a:schemeClr val="bg1"/>
                </a:solidFill>
              </a:rPr>
              <a:t>Programming</a:t>
            </a:r>
            <a:endParaRPr lang="es-ES" dirty="0">
              <a:ln w="12700">
                <a:solidFill>
                  <a:schemeClr val="bg1"/>
                </a:solidFill>
              </a:ln>
              <a:solidFill>
                <a:schemeClr val="bg1"/>
              </a:solidFill>
            </a:endParaRPr>
          </a:p>
        </p:txBody>
      </p:sp>
      <p:pic>
        <p:nvPicPr>
          <p:cNvPr id="2" name="Imagen 1"/>
          <p:cNvPicPr>
            <a:picLocks noChangeAspect="1"/>
          </p:cNvPicPr>
          <p:nvPr/>
        </p:nvPicPr>
        <p:blipFill>
          <a:blip r:embed="rId2"/>
          <a:stretch>
            <a:fillRect/>
          </a:stretch>
        </p:blipFill>
        <p:spPr>
          <a:xfrm>
            <a:off x="953377" y="2507630"/>
            <a:ext cx="10285246" cy="2108332"/>
          </a:xfrm>
          <a:prstGeom prst="rect">
            <a:avLst/>
          </a:prstGeom>
        </p:spPr>
      </p:pic>
    </p:spTree>
    <p:extLst>
      <p:ext uri="{BB962C8B-B14F-4D97-AF65-F5344CB8AC3E}">
        <p14:creationId xmlns:p14="http://schemas.microsoft.com/office/powerpoint/2010/main" val="29678089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1DB114BC-4DE4-49F4-BD5D-77BB52A85609}"/>
              </a:ext>
            </a:extLst>
          </p:cNvPr>
          <p:cNvSpPr>
            <a:spLocks noChangeArrowheads="1"/>
          </p:cNvSpPr>
          <p:nvPr/>
        </p:nvSpPr>
        <p:spPr bwMode="auto">
          <a:xfrm>
            <a:off x="593772" y="3986032"/>
            <a:ext cx="4839619" cy="2303462"/>
          </a:xfrm>
          <a:prstGeom prst="rect">
            <a:avLst/>
          </a:prstGeom>
          <a:noFill/>
          <a:ln w="9525">
            <a:noFill/>
            <a:miter lim="800000"/>
            <a:headEnd/>
            <a:tailEnd/>
          </a:ln>
        </p:spPr>
        <p:txBody>
          <a:bodyPr anchor="b"/>
          <a:lstStyle/>
          <a:p>
            <a:r>
              <a:rPr lang="es-ES" dirty="0">
                <a:solidFill>
                  <a:schemeClr val="tx1">
                    <a:lumMod val="85000"/>
                    <a:lumOff val="15000"/>
                  </a:schemeClr>
                </a:solidFill>
              </a:rPr>
              <a:t>Certificado de Seguridad </a:t>
            </a:r>
            <a:r>
              <a:rPr lang="es-ES" dirty="0" smtClean="0">
                <a:solidFill>
                  <a:schemeClr val="tx1">
                    <a:lumMod val="85000"/>
                    <a:lumOff val="15000"/>
                  </a:schemeClr>
                </a:solidFill>
              </a:rPr>
              <a:t>Creación </a:t>
            </a:r>
            <a:r>
              <a:rPr lang="es-ES" dirty="0" err="1" smtClean="0">
                <a:solidFill>
                  <a:schemeClr val="tx1">
                    <a:lumMod val="85000"/>
                    <a:lumOff val="15000"/>
                  </a:schemeClr>
                </a:solidFill>
              </a:rPr>
              <a:t>Exploits</a:t>
            </a:r>
            <a:r>
              <a:rPr lang="es-ES_tradnl" dirty="0">
                <a:solidFill>
                  <a:srgbClr val="AAAAAA"/>
                </a:solidFill>
              </a:rPr>
              <a:t/>
            </a:r>
            <a:br>
              <a:rPr lang="es-ES_tradnl" dirty="0">
                <a:solidFill>
                  <a:srgbClr val="AAAAAA"/>
                </a:solidFill>
              </a:rPr>
            </a:br>
            <a:r>
              <a:rPr lang="es-ES_tradnl" sz="1100" dirty="0">
                <a:solidFill>
                  <a:srgbClr val="666666"/>
                </a:solidFill>
              </a:rPr>
              <a:t>Módulo 4</a:t>
            </a:r>
            <a:r>
              <a:rPr lang="es-ES_tradnl" sz="1100" dirty="0" smtClean="0">
                <a:solidFill>
                  <a:srgbClr val="666666"/>
                </a:solidFill>
              </a:rPr>
              <a:t> </a:t>
            </a:r>
            <a:r>
              <a:rPr lang="es-ES_tradnl" sz="1100" dirty="0">
                <a:solidFill>
                  <a:srgbClr val="666666"/>
                </a:solidFill>
              </a:rPr>
              <a:t>– </a:t>
            </a:r>
            <a:r>
              <a:rPr lang="nl-NL" sz="1100" dirty="0" smtClean="0">
                <a:solidFill>
                  <a:srgbClr val="666666"/>
                </a:solidFill>
              </a:rPr>
              <a:t>Bypass de DEP</a:t>
            </a:r>
            <a:r>
              <a:rPr lang="es-ES_tradnl" sz="1100" dirty="0">
                <a:solidFill>
                  <a:schemeClr val="bg2"/>
                </a:solidFill>
              </a:rPr>
              <a:t/>
            </a:r>
            <a:br>
              <a:rPr lang="es-ES_tradnl" sz="1100" dirty="0">
                <a:solidFill>
                  <a:schemeClr val="bg2"/>
                </a:solidFill>
              </a:rPr>
            </a:br>
            <a:r>
              <a:rPr lang="es-ES_tradnl" sz="1400" dirty="0">
                <a:solidFill>
                  <a:srgbClr val="666666"/>
                </a:solidFill>
              </a:rPr>
              <a:t>Madrid, España</a:t>
            </a:r>
            <a:br>
              <a:rPr lang="es-ES_tradnl" sz="1400" dirty="0">
                <a:solidFill>
                  <a:srgbClr val="666666"/>
                </a:solidFill>
              </a:rPr>
            </a:br>
            <a:r>
              <a:rPr lang="es-ES_tradnl" sz="1400" dirty="0">
                <a:solidFill>
                  <a:schemeClr val="accent2"/>
                </a:solidFill>
              </a:rPr>
              <a:t>www.hackbysecurity.com</a:t>
            </a:r>
          </a:p>
        </p:txBody>
      </p:sp>
    </p:spTree>
    <p:extLst>
      <p:ext uri="{BB962C8B-B14F-4D97-AF65-F5344CB8AC3E}">
        <p14:creationId xmlns:p14="http://schemas.microsoft.com/office/powerpoint/2010/main" val="741816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351584" y="1412776"/>
            <a:ext cx="7704856" cy="3712464"/>
          </a:xfrm>
        </p:spPr>
        <p:txBody>
          <a:bodyPr>
            <a:normAutofit/>
          </a:bodyPr>
          <a:lstStyle/>
          <a:p>
            <a:pPr marL="0" indent="0">
              <a:buNone/>
            </a:pPr>
            <a:r>
              <a:rPr lang="es-ES" sz="2000" dirty="0" smtClean="0">
                <a:solidFill>
                  <a:schemeClr val="bg1"/>
                </a:solidFill>
                <a:latin typeface="Calibri Light" panose="020F0302020204030204" pitchFamily="34" charset="0"/>
                <a:cs typeface="Calibri Light" panose="020F0302020204030204" pitchFamily="34" charset="0"/>
              </a:rPr>
              <a:t>La medida que incluye el hardware utiliza las especificaciones de NX (“No </a:t>
            </a:r>
            <a:r>
              <a:rPr lang="es-ES" sz="2000" dirty="0" err="1" smtClean="0">
                <a:solidFill>
                  <a:schemeClr val="bg1"/>
                </a:solidFill>
                <a:latin typeface="Calibri Light" panose="020F0302020204030204" pitchFamily="34" charset="0"/>
                <a:cs typeface="Calibri Light" panose="020F0302020204030204" pitchFamily="34" charset="0"/>
              </a:rPr>
              <a:t>execute</a:t>
            </a:r>
            <a:r>
              <a:rPr lang="es-ES" sz="2000" dirty="0" smtClean="0">
                <a:solidFill>
                  <a:schemeClr val="bg1"/>
                </a:solidFill>
                <a:latin typeface="Calibri Light" panose="020F0302020204030204" pitchFamily="34" charset="0"/>
                <a:cs typeface="Calibri Light" panose="020F0302020204030204" pitchFamily="34" charset="0"/>
              </a:rPr>
              <a:t> page </a:t>
            </a:r>
            <a:r>
              <a:rPr lang="es-ES" sz="2000" dirty="0" err="1" smtClean="0">
                <a:solidFill>
                  <a:schemeClr val="bg1"/>
                </a:solidFill>
                <a:latin typeface="Calibri Light" panose="020F0302020204030204" pitchFamily="34" charset="0"/>
                <a:cs typeface="Calibri Light" panose="020F0302020204030204" pitchFamily="34" charset="0"/>
              </a:rPr>
              <a:t>protection</a:t>
            </a:r>
            <a:r>
              <a:rPr lang="es-ES" sz="2000" dirty="0" smtClean="0">
                <a:solidFill>
                  <a:schemeClr val="bg1"/>
                </a:solidFill>
                <a:latin typeface="Calibri Light" panose="020F0302020204030204" pitchFamily="34" charset="0"/>
                <a:cs typeface="Calibri Light" panose="020F0302020204030204" pitchFamily="34" charset="0"/>
              </a:rPr>
              <a:t>” de AMD) y XD (“</a:t>
            </a:r>
            <a:r>
              <a:rPr lang="es-ES" sz="2000" dirty="0" err="1" smtClean="0">
                <a:solidFill>
                  <a:schemeClr val="bg1"/>
                </a:solidFill>
                <a:latin typeface="Calibri Light" panose="020F0302020204030204" pitchFamily="34" charset="0"/>
                <a:cs typeface="Calibri Light" panose="020F0302020204030204" pitchFamily="34" charset="0"/>
              </a:rPr>
              <a:t>Execute</a:t>
            </a:r>
            <a:r>
              <a:rPr lang="es-ES" sz="2000" dirty="0" smtClean="0">
                <a:solidFill>
                  <a:schemeClr val="bg1"/>
                </a:solidFill>
                <a:latin typeface="Calibri Light" panose="020F0302020204030204" pitchFamily="34" charset="0"/>
                <a:cs typeface="Calibri Light" panose="020F0302020204030204" pitchFamily="34" charset="0"/>
              </a:rPr>
              <a:t> </a:t>
            </a:r>
            <a:r>
              <a:rPr lang="es-ES" sz="2000" dirty="0" err="1" smtClean="0">
                <a:solidFill>
                  <a:schemeClr val="bg1"/>
                </a:solidFill>
                <a:latin typeface="Calibri Light" panose="020F0302020204030204" pitchFamily="34" charset="0"/>
                <a:cs typeface="Calibri Light" panose="020F0302020204030204" pitchFamily="34" charset="0"/>
              </a:rPr>
              <a:t>Disable</a:t>
            </a:r>
            <a:r>
              <a:rPr lang="es-ES" sz="2000" dirty="0" smtClean="0">
                <a:solidFill>
                  <a:schemeClr val="bg1"/>
                </a:solidFill>
                <a:latin typeface="Calibri Light" panose="020F0302020204030204" pitchFamily="34" charset="0"/>
                <a:cs typeface="Calibri Light" panose="020F0302020204030204" pitchFamily="34" charset="0"/>
              </a:rPr>
              <a:t>” de Intel) en el bit en las que las CPU son compatibles con DEP, marcando ciertas partes de la memoria (</a:t>
            </a:r>
            <a:r>
              <a:rPr lang="es-ES" sz="2000" dirty="0" err="1" smtClean="0">
                <a:solidFill>
                  <a:schemeClr val="bg1"/>
                </a:solidFill>
                <a:latin typeface="Calibri Light" panose="020F0302020204030204" pitchFamily="34" charset="0"/>
                <a:cs typeface="Calibri Light" panose="020F0302020204030204" pitchFamily="34" charset="0"/>
              </a:rPr>
              <a:t>heaps</a:t>
            </a:r>
            <a:r>
              <a:rPr lang="es-ES" sz="2000" dirty="0" smtClean="0">
                <a:solidFill>
                  <a:schemeClr val="bg1"/>
                </a:solidFill>
                <a:latin typeface="Calibri Light" panose="020F0302020204030204" pitchFamily="34" charset="0"/>
                <a:cs typeface="Calibri Light" panose="020F0302020204030204" pitchFamily="34" charset="0"/>
              </a:rPr>
              <a:t> por defecto, </a:t>
            </a:r>
            <a:r>
              <a:rPr lang="es-ES" sz="2000" dirty="0" err="1" smtClean="0">
                <a:solidFill>
                  <a:schemeClr val="bg1"/>
                </a:solidFill>
                <a:latin typeface="Calibri Light" panose="020F0302020204030204" pitchFamily="34" charset="0"/>
                <a:cs typeface="Calibri Light" panose="020F0302020204030204" pitchFamily="34" charset="0"/>
              </a:rPr>
              <a:t>stack</a:t>
            </a:r>
            <a:r>
              <a:rPr lang="es-ES" sz="2000" dirty="0" smtClean="0">
                <a:solidFill>
                  <a:schemeClr val="bg1"/>
                </a:solidFill>
                <a:latin typeface="Calibri Light" panose="020F0302020204030204" pitchFamily="34" charset="0"/>
                <a:cs typeface="Calibri Light" panose="020F0302020204030204" pitchFamily="34" charset="0"/>
              </a:rPr>
              <a:t>, espacios compartidos de la memoria) como “no ejecutables”.</a:t>
            </a:r>
          </a:p>
          <a:p>
            <a:pPr marL="0" indent="0">
              <a:buNone/>
            </a:pPr>
            <a:endParaRPr lang="es-ES" sz="2000" b="1" dirty="0">
              <a:solidFill>
                <a:schemeClr val="bg1"/>
              </a:solidFill>
              <a:latin typeface="Calibri Light" panose="020F0302020204030204" pitchFamily="34" charset="0"/>
              <a:cs typeface="Calibri Light" panose="020F0302020204030204" pitchFamily="34" charset="0"/>
            </a:endParaRPr>
          </a:p>
          <a:p>
            <a:pPr marL="0" indent="0">
              <a:buNone/>
            </a:pPr>
            <a:r>
              <a:rPr lang="es-ES" sz="2000" dirty="0" smtClean="0">
                <a:solidFill>
                  <a:schemeClr val="bg1"/>
                </a:solidFill>
                <a:latin typeface="Calibri Light" panose="020F0302020204030204" pitchFamily="34" charset="0"/>
                <a:cs typeface="Calibri Light" panose="020F0302020204030204" pitchFamily="34" charset="0"/>
              </a:rPr>
              <a:t>Cuando se intenta ejecutar código en una pagina protegida con DEP se obtiene un error de violación de segmento (STATUS_ACCESS_VIOLATION 0xc0000005) resultando en el fin del proceso (</a:t>
            </a:r>
            <a:r>
              <a:rPr lang="es-ES" sz="2000" dirty="0" err="1" smtClean="0">
                <a:solidFill>
                  <a:schemeClr val="bg1"/>
                </a:solidFill>
                <a:latin typeface="Calibri Light" panose="020F0302020204030204" pitchFamily="34" charset="0"/>
                <a:cs typeface="Calibri Light" panose="020F0302020204030204" pitchFamily="34" charset="0"/>
              </a:rPr>
              <a:t>unhandled</a:t>
            </a:r>
            <a:r>
              <a:rPr lang="es-ES" sz="2000" dirty="0" smtClean="0">
                <a:solidFill>
                  <a:schemeClr val="bg1"/>
                </a:solidFill>
                <a:latin typeface="Calibri Light" panose="020F0302020204030204" pitchFamily="34" charset="0"/>
                <a:cs typeface="Calibri Light" panose="020F0302020204030204" pitchFamily="34" charset="0"/>
              </a:rPr>
              <a:t> </a:t>
            </a:r>
            <a:r>
              <a:rPr lang="es-ES" sz="2000" dirty="0" err="1" smtClean="0">
                <a:solidFill>
                  <a:schemeClr val="bg1"/>
                </a:solidFill>
                <a:latin typeface="Calibri Light" panose="020F0302020204030204" pitchFamily="34" charset="0"/>
                <a:cs typeface="Calibri Light" panose="020F0302020204030204" pitchFamily="34" charset="0"/>
              </a:rPr>
              <a:t>exception</a:t>
            </a:r>
            <a:r>
              <a:rPr lang="es-ES" sz="2000" dirty="0" smtClean="0">
                <a:solidFill>
                  <a:schemeClr val="bg1"/>
                </a:solidFill>
                <a:latin typeface="Calibri Light" panose="020F0302020204030204" pitchFamily="34" charset="0"/>
                <a:cs typeface="Calibri Light" panose="020F0302020204030204" pitchFamily="34" charset="0"/>
              </a:rPr>
              <a:t>). Por lo que un desarrollador de software cuando quiere ejecutar código en una página de la memoria, tendrá que alojarla y marcarla cómo ejecutable.</a:t>
            </a:r>
            <a:endParaRPr lang="es-ES" sz="2000" dirty="0">
              <a:solidFill>
                <a:schemeClr val="bg1"/>
              </a:solidFill>
              <a:latin typeface="Calibri Light" panose="020F0302020204030204" pitchFamily="34" charset="0"/>
              <a:cs typeface="Calibri Light" panose="020F0302020204030204" pitchFamily="34" charset="0"/>
            </a:endParaRPr>
          </a:p>
        </p:txBody>
      </p:sp>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smtClean="0">
                <a:ln w="12700">
                  <a:solidFill>
                    <a:schemeClr val="bg1"/>
                  </a:solidFill>
                </a:ln>
                <a:solidFill>
                  <a:schemeClr val="bg1"/>
                </a:solidFill>
              </a:rPr>
              <a:t>Introducción</a:t>
            </a:r>
            <a:endParaRPr lang="es-ES" dirty="0">
              <a:ln w="12700">
                <a:solidFill>
                  <a:schemeClr val="bg1"/>
                </a:solidFill>
              </a:ln>
              <a:solidFill>
                <a:schemeClr val="bg1"/>
              </a:solidFill>
            </a:endParaRPr>
          </a:p>
        </p:txBody>
      </p:sp>
    </p:spTree>
    <p:extLst>
      <p:ext uri="{BB962C8B-B14F-4D97-AF65-F5344CB8AC3E}">
        <p14:creationId xmlns:p14="http://schemas.microsoft.com/office/powerpoint/2010/main" val="2606296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351584" y="1412776"/>
            <a:ext cx="7704856" cy="3712464"/>
          </a:xfrm>
        </p:spPr>
        <p:txBody>
          <a:bodyPr>
            <a:normAutofit/>
          </a:bodyPr>
          <a:lstStyle/>
          <a:p>
            <a:pPr marL="0" indent="0">
              <a:buNone/>
            </a:pPr>
            <a:r>
              <a:rPr lang="es-ES" sz="2000" b="1" dirty="0" smtClean="0">
                <a:solidFill>
                  <a:schemeClr val="bg1"/>
                </a:solidFill>
                <a:latin typeface="Calibri Light" panose="020F0302020204030204" pitchFamily="34" charset="0"/>
                <a:cs typeface="Calibri Light" panose="020F0302020204030204" pitchFamily="34" charset="0"/>
              </a:rPr>
              <a:t>Controles de mitigación de </a:t>
            </a:r>
            <a:r>
              <a:rPr lang="es-ES" sz="2000" b="1" dirty="0" err="1" smtClean="0">
                <a:solidFill>
                  <a:schemeClr val="bg1"/>
                </a:solidFill>
                <a:latin typeface="Calibri Light" panose="020F0302020204030204" pitchFamily="34" charset="0"/>
                <a:cs typeface="Calibri Light" panose="020F0302020204030204" pitchFamily="34" charset="0"/>
              </a:rPr>
              <a:t>exploits</a:t>
            </a:r>
            <a:endParaRPr lang="es-ES" sz="2000" dirty="0" smtClean="0">
              <a:solidFill>
                <a:schemeClr val="bg1"/>
              </a:solidFill>
              <a:latin typeface="Calibri Light" panose="020F0302020204030204" pitchFamily="34" charset="0"/>
              <a:cs typeface="Calibri Light" panose="020F0302020204030204" pitchFamily="34" charset="0"/>
            </a:endParaRPr>
          </a:p>
          <a:p>
            <a:pPr marL="0" indent="0">
              <a:buNone/>
            </a:pPr>
            <a:r>
              <a:rPr lang="es-ES" sz="2000" dirty="0" smtClean="0">
                <a:solidFill>
                  <a:schemeClr val="bg1"/>
                </a:solidFill>
                <a:latin typeface="Calibri Light" panose="020F0302020204030204" pitchFamily="34" charset="0"/>
                <a:cs typeface="Calibri Light" panose="020F0302020204030204" pitchFamily="34" charset="0"/>
              </a:rPr>
              <a:t>Controles en compilación (</a:t>
            </a:r>
            <a:r>
              <a:rPr lang="es-ES" sz="2000" dirty="0" err="1" smtClean="0">
                <a:solidFill>
                  <a:schemeClr val="bg1"/>
                </a:solidFill>
                <a:latin typeface="Calibri Light" panose="020F0302020204030204" pitchFamily="34" charset="0"/>
                <a:cs typeface="Calibri Light" panose="020F0302020204030204" pitchFamily="34" charset="0"/>
              </a:rPr>
              <a:t>Canaries</a:t>
            </a:r>
            <a:r>
              <a:rPr lang="es-ES" sz="2000" dirty="0" smtClean="0">
                <a:solidFill>
                  <a:schemeClr val="bg1"/>
                </a:solidFill>
                <a:latin typeface="Calibri Light" panose="020F0302020204030204" pitchFamily="34" charset="0"/>
                <a:cs typeface="Calibri Light" panose="020F0302020204030204" pitchFamily="34" charset="0"/>
              </a:rPr>
              <a:t>, </a:t>
            </a:r>
            <a:r>
              <a:rPr lang="es-ES" sz="2000" dirty="0" err="1" smtClean="0">
                <a:solidFill>
                  <a:schemeClr val="bg1"/>
                </a:solidFill>
                <a:latin typeface="Calibri Light" panose="020F0302020204030204" pitchFamily="34" charset="0"/>
                <a:cs typeface="Calibri Light" panose="020F0302020204030204" pitchFamily="34" charset="0"/>
              </a:rPr>
              <a:t>SafeSEH</a:t>
            </a:r>
            <a:r>
              <a:rPr lang="es-ES" sz="2000" dirty="0" smtClean="0">
                <a:solidFill>
                  <a:schemeClr val="bg1"/>
                </a:solidFill>
                <a:latin typeface="Calibri Light" panose="020F0302020204030204" pitchFamily="34" charset="0"/>
                <a:cs typeface="Calibri Light" panose="020F0302020204030204" pitchFamily="34" charset="0"/>
              </a:rPr>
              <a:t>)</a:t>
            </a:r>
          </a:p>
          <a:p>
            <a:pPr marL="0" indent="0">
              <a:buNone/>
            </a:pPr>
            <a:r>
              <a:rPr lang="es-ES" sz="2000" dirty="0" smtClean="0">
                <a:solidFill>
                  <a:schemeClr val="bg1"/>
                </a:solidFill>
                <a:latin typeface="Calibri Light" panose="020F0302020204030204" pitchFamily="34" charset="0"/>
                <a:cs typeface="Calibri Light" panose="020F0302020204030204" pitchFamily="34" charset="0"/>
              </a:rPr>
              <a:t>Controles del sistema operativo (DEP, ASLR)</a:t>
            </a:r>
          </a:p>
          <a:p>
            <a:pPr marL="0" indent="0">
              <a:buNone/>
            </a:pPr>
            <a:r>
              <a:rPr lang="es-ES" sz="2000" dirty="0" smtClean="0">
                <a:solidFill>
                  <a:schemeClr val="bg1"/>
                </a:solidFill>
                <a:latin typeface="Calibri Light" panose="020F0302020204030204" pitchFamily="34" charset="0"/>
                <a:cs typeface="Calibri Light" panose="020F0302020204030204" pitchFamily="34" charset="0"/>
              </a:rPr>
              <a:t>Controles de aplicación </a:t>
            </a:r>
            <a:r>
              <a:rPr lang="es-ES" sz="2000" dirty="0" err="1" smtClean="0">
                <a:solidFill>
                  <a:schemeClr val="bg1"/>
                </a:solidFill>
                <a:latin typeface="Calibri Light" panose="020F0302020204030204" pitchFamily="34" charset="0"/>
                <a:cs typeface="Calibri Light" panose="020F0302020204030204" pitchFamily="34" charset="0"/>
              </a:rPr>
              <a:t>Opt</a:t>
            </a:r>
            <a:r>
              <a:rPr lang="es-ES" sz="2000" dirty="0" smtClean="0">
                <a:solidFill>
                  <a:schemeClr val="bg1"/>
                </a:solidFill>
                <a:latin typeface="Calibri Light" panose="020F0302020204030204" pitchFamily="34" charset="0"/>
                <a:cs typeface="Calibri Light" panose="020F0302020204030204" pitchFamily="34" charset="0"/>
              </a:rPr>
              <a:t>-in (</a:t>
            </a:r>
            <a:r>
              <a:rPr lang="es-ES" sz="2000" dirty="0" err="1" smtClean="0">
                <a:solidFill>
                  <a:schemeClr val="bg1"/>
                </a:solidFill>
                <a:latin typeface="Calibri Light" panose="020F0302020204030204" pitchFamily="34" charset="0"/>
                <a:cs typeface="Calibri Light" panose="020F0302020204030204" pitchFamily="34" charset="0"/>
              </a:rPr>
              <a:t>Dynamicbase</a:t>
            </a:r>
            <a:r>
              <a:rPr lang="es-ES" sz="2000" dirty="0" smtClean="0">
                <a:solidFill>
                  <a:schemeClr val="bg1"/>
                </a:solidFill>
                <a:latin typeface="Calibri Light" panose="020F0302020204030204" pitchFamily="34" charset="0"/>
                <a:cs typeface="Calibri Light" panose="020F0302020204030204" pitchFamily="34" charset="0"/>
              </a:rPr>
              <a:t>, DEP)</a:t>
            </a:r>
          </a:p>
        </p:txBody>
      </p:sp>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smtClean="0">
                <a:ln w="12700">
                  <a:solidFill>
                    <a:schemeClr val="bg1"/>
                  </a:solidFill>
                </a:ln>
                <a:solidFill>
                  <a:schemeClr val="bg1"/>
                </a:solidFill>
              </a:rPr>
              <a:t>Teoría adicional del buffer </a:t>
            </a:r>
            <a:r>
              <a:rPr lang="es-ES" dirty="0" err="1" smtClean="0">
                <a:ln w="12700">
                  <a:solidFill>
                    <a:schemeClr val="bg1"/>
                  </a:solidFill>
                </a:ln>
                <a:solidFill>
                  <a:schemeClr val="bg1"/>
                </a:solidFill>
              </a:rPr>
              <a:t>Overflow</a:t>
            </a:r>
            <a:endParaRPr lang="es-ES" dirty="0">
              <a:ln w="12700">
                <a:solidFill>
                  <a:schemeClr val="bg1"/>
                </a:solidFill>
              </a:ln>
              <a:solidFill>
                <a:schemeClr val="bg1"/>
              </a:solidFill>
            </a:endParaRPr>
          </a:p>
        </p:txBody>
      </p:sp>
      <p:pic>
        <p:nvPicPr>
          <p:cNvPr id="6" name="Imagen 5"/>
          <p:cNvPicPr>
            <a:picLocks noChangeAspect="1"/>
          </p:cNvPicPr>
          <p:nvPr/>
        </p:nvPicPr>
        <p:blipFill>
          <a:blip r:embed="rId2"/>
          <a:stretch>
            <a:fillRect/>
          </a:stretch>
        </p:blipFill>
        <p:spPr>
          <a:xfrm>
            <a:off x="4400550" y="2980592"/>
            <a:ext cx="3544919" cy="2677258"/>
          </a:xfrm>
          <a:prstGeom prst="rect">
            <a:avLst/>
          </a:prstGeom>
        </p:spPr>
      </p:pic>
    </p:spTree>
    <p:extLst>
      <p:ext uri="{BB962C8B-B14F-4D97-AF65-F5344CB8AC3E}">
        <p14:creationId xmlns:p14="http://schemas.microsoft.com/office/powerpoint/2010/main" val="1762581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351584" y="1412776"/>
            <a:ext cx="7704856" cy="3712464"/>
          </a:xfrm>
        </p:spPr>
        <p:txBody>
          <a:bodyPr>
            <a:normAutofit/>
          </a:bodyPr>
          <a:lstStyle/>
          <a:p>
            <a:pPr marL="0" indent="0">
              <a:buNone/>
            </a:pPr>
            <a:r>
              <a:rPr lang="es-ES" sz="2000" b="1" dirty="0" smtClean="0">
                <a:solidFill>
                  <a:schemeClr val="bg1"/>
                </a:solidFill>
                <a:latin typeface="Calibri Light" panose="020F0302020204030204" pitchFamily="34" charset="0"/>
                <a:cs typeface="Calibri Light" panose="020F0302020204030204" pitchFamily="34" charset="0"/>
              </a:rPr>
              <a:t>Métodos de mitigación de buffer </a:t>
            </a:r>
            <a:r>
              <a:rPr lang="es-ES" sz="2000" b="1" dirty="0" err="1" smtClean="0">
                <a:solidFill>
                  <a:schemeClr val="bg1"/>
                </a:solidFill>
                <a:latin typeface="Calibri Light" panose="020F0302020204030204" pitchFamily="34" charset="0"/>
                <a:cs typeface="Calibri Light" panose="020F0302020204030204" pitchFamily="34" charset="0"/>
              </a:rPr>
              <a:t>overflow</a:t>
            </a:r>
            <a:endParaRPr lang="es-ES" sz="2000" b="1" dirty="0" smtClean="0">
              <a:solidFill>
                <a:schemeClr val="bg1"/>
              </a:solidFill>
              <a:latin typeface="Calibri Light" panose="020F0302020204030204" pitchFamily="34" charset="0"/>
              <a:cs typeface="Calibri Light" panose="020F0302020204030204" pitchFamily="34" charset="0"/>
            </a:endParaRPr>
          </a:p>
        </p:txBody>
      </p:sp>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smtClean="0">
                <a:ln w="12700">
                  <a:solidFill>
                    <a:schemeClr val="bg1"/>
                  </a:solidFill>
                </a:ln>
                <a:solidFill>
                  <a:schemeClr val="bg1"/>
                </a:solidFill>
              </a:rPr>
              <a:t>Teoría adicional del buffer </a:t>
            </a:r>
            <a:r>
              <a:rPr lang="es-ES" dirty="0" err="1" smtClean="0">
                <a:ln w="12700">
                  <a:solidFill>
                    <a:schemeClr val="bg1"/>
                  </a:solidFill>
                </a:ln>
                <a:solidFill>
                  <a:schemeClr val="bg1"/>
                </a:solidFill>
              </a:rPr>
              <a:t>Overflow</a:t>
            </a:r>
            <a:endParaRPr lang="es-ES" dirty="0">
              <a:ln w="12700">
                <a:solidFill>
                  <a:schemeClr val="bg1"/>
                </a:solidFill>
              </a:ln>
              <a:solidFill>
                <a:schemeClr val="bg1"/>
              </a:solidFill>
            </a:endParaRPr>
          </a:p>
        </p:txBody>
      </p:sp>
      <p:graphicFrame>
        <p:nvGraphicFramePr>
          <p:cNvPr id="3" name="Tabla 2"/>
          <p:cNvGraphicFramePr>
            <a:graphicFrameLocks noGrp="1"/>
          </p:cNvGraphicFramePr>
          <p:nvPr>
            <p:extLst>
              <p:ext uri="{D42A27DB-BD31-4B8C-83A1-F6EECF244321}">
                <p14:modId xmlns:p14="http://schemas.microsoft.com/office/powerpoint/2010/main" val="907520340"/>
              </p:ext>
            </p:extLst>
          </p:nvPr>
        </p:nvGraphicFramePr>
        <p:xfrm>
          <a:off x="2140011" y="2015341"/>
          <a:ext cx="8128002" cy="32004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211789278"/>
                    </a:ext>
                  </a:extLst>
                </a:gridCol>
                <a:gridCol w="1354667">
                  <a:extLst>
                    <a:ext uri="{9D8B030D-6E8A-4147-A177-3AD203B41FA5}">
                      <a16:colId xmlns:a16="http://schemas.microsoft.com/office/drawing/2014/main" val="2308434120"/>
                    </a:ext>
                  </a:extLst>
                </a:gridCol>
                <a:gridCol w="1354667">
                  <a:extLst>
                    <a:ext uri="{9D8B030D-6E8A-4147-A177-3AD203B41FA5}">
                      <a16:colId xmlns:a16="http://schemas.microsoft.com/office/drawing/2014/main" val="3054077450"/>
                    </a:ext>
                  </a:extLst>
                </a:gridCol>
                <a:gridCol w="1354667">
                  <a:extLst>
                    <a:ext uri="{9D8B030D-6E8A-4147-A177-3AD203B41FA5}">
                      <a16:colId xmlns:a16="http://schemas.microsoft.com/office/drawing/2014/main" val="2086994844"/>
                    </a:ext>
                  </a:extLst>
                </a:gridCol>
                <a:gridCol w="1354667">
                  <a:extLst>
                    <a:ext uri="{9D8B030D-6E8A-4147-A177-3AD203B41FA5}">
                      <a16:colId xmlns:a16="http://schemas.microsoft.com/office/drawing/2014/main" val="2791506539"/>
                    </a:ext>
                  </a:extLst>
                </a:gridCol>
                <a:gridCol w="1354667">
                  <a:extLst>
                    <a:ext uri="{9D8B030D-6E8A-4147-A177-3AD203B41FA5}">
                      <a16:colId xmlns:a16="http://schemas.microsoft.com/office/drawing/2014/main" val="3363763658"/>
                    </a:ext>
                  </a:extLst>
                </a:gridCol>
              </a:tblGrid>
              <a:tr h="370840">
                <a:tc>
                  <a:txBody>
                    <a:bodyPr/>
                    <a:lstStyle/>
                    <a:p>
                      <a:r>
                        <a:rPr lang="es-ES" dirty="0" smtClean="0">
                          <a:solidFill>
                            <a:srgbClr val="FFFFFF"/>
                          </a:solidFill>
                        </a:rPr>
                        <a:t>Windows XP</a:t>
                      </a:r>
                      <a:endParaRPr lang="es-ES" dirty="0">
                        <a:solidFill>
                          <a:srgbClr val="FFFFFF"/>
                        </a:solidFill>
                      </a:endParaRPr>
                    </a:p>
                  </a:txBody>
                  <a:tcPr/>
                </a:tc>
                <a:tc>
                  <a:txBody>
                    <a:bodyPr/>
                    <a:lstStyle/>
                    <a:p>
                      <a:r>
                        <a:rPr lang="es-ES" dirty="0" smtClean="0">
                          <a:solidFill>
                            <a:srgbClr val="FFFFFF"/>
                          </a:solidFill>
                        </a:rPr>
                        <a:t>Windows XP SP2</a:t>
                      </a:r>
                      <a:endParaRPr lang="es-ES" dirty="0">
                        <a:solidFill>
                          <a:srgbClr val="FFFFFF"/>
                        </a:solidFill>
                      </a:endParaRPr>
                    </a:p>
                  </a:txBody>
                  <a:tcPr/>
                </a:tc>
                <a:tc>
                  <a:txBody>
                    <a:bodyPr/>
                    <a:lstStyle/>
                    <a:p>
                      <a:r>
                        <a:rPr lang="es-ES" dirty="0" smtClean="0">
                          <a:solidFill>
                            <a:srgbClr val="FFFFFF"/>
                          </a:solidFill>
                        </a:rPr>
                        <a:t>Windows Vista</a:t>
                      </a:r>
                      <a:endParaRPr lang="es-ES" dirty="0">
                        <a:solidFill>
                          <a:srgbClr val="FFFFFF"/>
                        </a:solidFill>
                      </a:endParaRPr>
                    </a:p>
                  </a:txBody>
                  <a:tcPr/>
                </a:tc>
                <a:tc>
                  <a:txBody>
                    <a:bodyPr/>
                    <a:lstStyle/>
                    <a:p>
                      <a:r>
                        <a:rPr lang="es-ES" dirty="0" smtClean="0">
                          <a:solidFill>
                            <a:srgbClr val="FFFFFF"/>
                          </a:solidFill>
                        </a:rPr>
                        <a:t>Windows 7</a:t>
                      </a:r>
                      <a:endParaRPr lang="es-ES" dirty="0">
                        <a:solidFill>
                          <a:srgbClr val="FFFFFF"/>
                        </a:solidFill>
                      </a:endParaRPr>
                    </a:p>
                  </a:txBody>
                  <a:tcPr/>
                </a:tc>
                <a:tc>
                  <a:txBody>
                    <a:bodyPr/>
                    <a:lstStyle/>
                    <a:p>
                      <a:r>
                        <a:rPr lang="es-ES" dirty="0" smtClean="0">
                          <a:solidFill>
                            <a:srgbClr val="FFFFFF"/>
                          </a:solidFill>
                        </a:rPr>
                        <a:t>Windows 8</a:t>
                      </a:r>
                      <a:endParaRPr lang="es-ES" dirty="0">
                        <a:solidFill>
                          <a:srgbClr val="FFFFFF"/>
                        </a:solidFill>
                      </a:endParaRPr>
                    </a:p>
                  </a:txBody>
                  <a:tcPr/>
                </a:tc>
                <a:tc>
                  <a:txBody>
                    <a:bodyPr/>
                    <a:lstStyle/>
                    <a:p>
                      <a:r>
                        <a:rPr lang="es-ES" dirty="0" smtClean="0">
                          <a:solidFill>
                            <a:srgbClr val="FFFFFF"/>
                          </a:solidFill>
                        </a:rPr>
                        <a:t>Windows 10</a:t>
                      </a:r>
                      <a:endParaRPr lang="es-ES" dirty="0">
                        <a:solidFill>
                          <a:srgbClr val="FFFFFF"/>
                        </a:solidFill>
                      </a:endParaRPr>
                    </a:p>
                  </a:txBody>
                  <a:tcPr/>
                </a:tc>
                <a:extLst>
                  <a:ext uri="{0D108BD9-81ED-4DB2-BD59-A6C34878D82A}">
                    <a16:rowId xmlns:a16="http://schemas.microsoft.com/office/drawing/2014/main" val="265764175"/>
                  </a:ext>
                </a:extLst>
              </a:tr>
              <a:tr h="370840">
                <a:tc>
                  <a:txBody>
                    <a:bodyPr/>
                    <a:lstStyle/>
                    <a:p>
                      <a:r>
                        <a:rPr lang="es-ES" b="1" dirty="0" smtClean="0"/>
                        <a:t>Ninguna</a:t>
                      </a:r>
                      <a:endParaRPr lang="es-ES" b="1" dirty="0"/>
                    </a:p>
                  </a:txBody>
                  <a:tcPr/>
                </a:tc>
                <a:tc>
                  <a:txBody>
                    <a:bodyPr/>
                    <a:lstStyle/>
                    <a:p>
                      <a:r>
                        <a:rPr lang="es-ES" b="1" dirty="0" smtClean="0"/>
                        <a:t>DEP</a:t>
                      </a:r>
                      <a:endParaRPr lang="es-ES" b="1" dirty="0"/>
                    </a:p>
                  </a:txBody>
                  <a:tcPr/>
                </a:tc>
                <a:tc>
                  <a:txBody>
                    <a:bodyPr/>
                    <a:lstStyle/>
                    <a:p>
                      <a:r>
                        <a:rPr lang="es-ES" b="1" dirty="0" smtClean="0"/>
                        <a:t>ASLR</a:t>
                      </a:r>
                      <a:endParaRPr lang="es-ES" b="1" dirty="0"/>
                    </a:p>
                  </a:txBody>
                  <a:tcPr/>
                </a:tc>
                <a:tc>
                  <a:txBody>
                    <a:bodyPr/>
                    <a:lstStyle/>
                    <a:p>
                      <a:r>
                        <a:rPr lang="es-ES" b="1" dirty="0" smtClean="0"/>
                        <a:t>EMET</a:t>
                      </a:r>
                      <a:endParaRPr lang="es-ES" b="1" dirty="0"/>
                    </a:p>
                  </a:txBody>
                  <a:tcPr/>
                </a:tc>
                <a:tc>
                  <a:txBody>
                    <a:bodyPr/>
                    <a:lstStyle/>
                    <a:p>
                      <a:r>
                        <a:rPr lang="es-ES" b="1" dirty="0" err="1" smtClean="0"/>
                        <a:t>Null</a:t>
                      </a:r>
                      <a:r>
                        <a:rPr lang="es-ES" b="1" dirty="0" smtClean="0"/>
                        <a:t> </a:t>
                      </a:r>
                      <a:r>
                        <a:rPr lang="es-ES" b="1" dirty="0" err="1" smtClean="0"/>
                        <a:t>Ptr</a:t>
                      </a:r>
                      <a:r>
                        <a:rPr lang="es-ES" b="1" dirty="0" smtClean="0"/>
                        <a:t> </a:t>
                      </a:r>
                      <a:r>
                        <a:rPr lang="es-ES" b="1" dirty="0" err="1" smtClean="0"/>
                        <a:t>Deref</a:t>
                      </a:r>
                      <a:endParaRPr lang="es-ES" b="1" dirty="0"/>
                    </a:p>
                  </a:txBody>
                  <a:tcPr/>
                </a:tc>
                <a:tc>
                  <a:txBody>
                    <a:bodyPr/>
                    <a:lstStyle/>
                    <a:p>
                      <a:r>
                        <a:rPr lang="es-ES" b="1" dirty="0" smtClean="0"/>
                        <a:t>CFG</a:t>
                      </a:r>
                      <a:endParaRPr lang="es-ES" b="1" dirty="0"/>
                    </a:p>
                  </a:txBody>
                  <a:tcPr/>
                </a:tc>
                <a:extLst>
                  <a:ext uri="{0D108BD9-81ED-4DB2-BD59-A6C34878D82A}">
                    <a16:rowId xmlns:a16="http://schemas.microsoft.com/office/drawing/2014/main" val="2963438270"/>
                  </a:ext>
                </a:extLst>
              </a:tr>
              <a:tr h="370840">
                <a:tc>
                  <a:txBody>
                    <a:bodyPr/>
                    <a:lstStyle/>
                    <a:p>
                      <a:endParaRPr lang="es-ES" b="1"/>
                    </a:p>
                  </a:txBody>
                  <a:tcPr/>
                </a:tc>
                <a:tc>
                  <a:txBody>
                    <a:bodyPr/>
                    <a:lstStyle/>
                    <a:p>
                      <a:r>
                        <a:rPr lang="es-ES" b="1" dirty="0" err="1" smtClean="0"/>
                        <a:t>SafeSEH</a:t>
                      </a:r>
                      <a:endParaRPr lang="es-ES" b="1" dirty="0"/>
                    </a:p>
                  </a:txBody>
                  <a:tcPr/>
                </a:tc>
                <a:tc>
                  <a:txBody>
                    <a:bodyPr/>
                    <a:lstStyle/>
                    <a:p>
                      <a:r>
                        <a:rPr lang="es-ES" b="1" dirty="0" smtClean="0"/>
                        <a:t>LFH</a:t>
                      </a:r>
                      <a:endParaRPr lang="es-ES" b="1" dirty="0"/>
                    </a:p>
                  </a:txBody>
                  <a:tcPr/>
                </a:tc>
                <a:tc>
                  <a:txBody>
                    <a:bodyPr/>
                    <a:lstStyle/>
                    <a:p>
                      <a:endParaRPr lang="es-ES" b="1"/>
                    </a:p>
                  </a:txBody>
                  <a:tcPr/>
                </a:tc>
                <a:tc>
                  <a:txBody>
                    <a:bodyPr/>
                    <a:lstStyle/>
                    <a:p>
                      <a:r>
                        <a:rPr lang="es-ES" b="1" dirty="0" err="1" smtClean="0"/>
                        <a:t>Guard</a:t>
                      </a:r>
                      <a:r>
                        <a:rPr lang="es-ES" b="1" dirty="0" smtClean="0"/>
                        <a:t> </a:t>
                      </a:r>
                      <a:r>
                        <a:rPr lang="es-ES" b="1" dirty="0" err="1" smtClean="0"/>
                        <a:t>Pages</a:t>
                      </a:r>
                      <a:endParaRPr lang="es-ES" b="1" dirty="0"/>
                    </a:p>
                  </a:txBody>
                  <a:tcPr/>
                </a:tc>
                <a:tc>
                  <a:txBody>
                    <a:bodyPr/>
                    <a:lstStyle/>
                    <a:p>
                      <a:endParaRPr lang="es-ES" b="1" dirty="0"/>
                    </a:p>
                  </a:txBody>
                  <a:tcPr/>
                </a:tc>
                <a:extLst>
                  <a:ext uri="{0D108BD9-81ED-4DB2-BD59-A6C34878D82A}">
                    <a16:rowId xmlns:a16="http://schemas.microsoft.com/office/drawing/2014/main" val="2122680661"/>
                  </a:ext>
                </a:extLst>
              </a:tr>
              <a:tr h="370840">
                <a:tc>
                  <a:txBody>
                    <a:bodyPr/>
                    <a:lstStyle/>
                    <a:p>
                      <a:endParaRPr lang="es-ES" b="1"/>
                    </a:p>
                  </a:txBody>
                  <a:tcPr/>
                </a:tc>
                <a:tc>
                  <a:txBody>
                    <a:bodyPr/>
                    <a:lstStyle/>
                    <a:p>
                      <a:r>
                        <a:rPr lang="es-ES" b="1" dirty="0" err="1" smtClean="0"/>
                        <a:t>Safe</a:t>
                      </a:r>
                      <a:r>
                        <a:rPr lang="es-ES" b="1" dirty="0" smtClean="0"/>
                        <a:t> </a:t>
                      </a:r>
                      <a:r>
                        <a:rPr lang="es-ES" b="1" dirty="0" err="1" smtClean="0"/>
                        <a:t>Unlink</a:t>
                      </a:r>
                      <a:endParaRPr lang="es-ES" b="1" dirty="0"/>
                    </a:p>
                  </a:txBody>
                  <a:tcPr/>
                </a:tc>
                <a:tc>
                  <a:txBody>
                    <a:bodyPr/>
                    <a:lstStyle/>
                    <a:p>
                      <a:r>
                        <a:rPr lang="es-ES" b="1" dirty="0" smtClean="0"/>
                        <a:t>SEHOP</a:t>
                      </a:r>
                      <a:endParaRPr lang="es-ES" b="1" dirty="0"/>
                    </a:p>
                  </a:txBody>
                  <a:tcPr/>
                </a:tc>
                <a:tc>
                  <a:txBody>
                    <a:bodyPr/>
                    <a:lstStyle/>
                    <a:p>
                      <a:endParaRPr lang="es-ES" b="1"/>
                    </a:p>
                  </a:txBody>
                  <a:tcPr/>
                </a:tc>
                <a:tc>
                  <a:txBody>
                    <a:bodyPr/>
                    <a:lstStyle/>
                    <a:p>
                      <a:endParaRPr lang="es-ES" b="1"/>
                    </a:p>
                  </a:txBody>
                  <a:tcPr/>
                </a:tc>
                <a:tc>
                  <a:txBody>
                    <a:bodyPr/>
                    <a:lstStyle/>
                    <a:p>
                      <a:endParaRPr lang="es-ES" b="1" dirty="0"/>
                    </a:p>
                  </a:txBody>
                  <a:tcPr/>
                </a:tc>
                <a:extLst>
                  <a:ext uri="{0D108BD9-81ED-4DB2-BD59-A6C34878D82A}">
                    <a16:rowId xmlns:a16="http://schemas.microsoft.com/office/drawing/2014/main" val="398134966"/>
                  </a:ext>
                </a:extLst>
              </a:tr>
              <a:tr h="370840">
                <a:tc>
                  <a:txBody>
                    <a:bodyPr/>
                    <a:lstStyle/>
                    <a:p>
                      <a:endParaRPr lang="es-ES" b="1"/>
                    </a:p>
                  </a:txBody>
                  <a:tcPr/>
                </a:tc>
                <a:tc>
                  <a:txBody>
                    <a:bodyPr/>
                    <a:lstStyle/>
                    <a:p>
                      <a:r>
                        <a:rPr lang="es-ES" b="1" dirty="0" err="1" smtClean="0"/>
                        <a:t>Canaries</a:t>
                      </a:r>
                      <a:r>
                        <a:rPr lang="es-ES" b="1" baseline="0" dirty="0" smtClean="0"/>
                        <a:t> /GS</a:t>
                      </a:r>
                      <a:endParaRPr lang="es-ES" b="1" dirty="0"/>
                    </a:p>
                  </a:txBody>
                  <a:tcPr/>
                </a:tc>
                <a:tc>
                  <a:txBody>
                    <a:bodyPr/>
                    <a:lstStyle/>
                    <a:p>
                      <a:endParaRPr lang="es-ES" b="1"/>
                    </a:p>
                  </a:txBody>
                  <a:tcPr/>
                </a:tc>
                <a:tc>
                  <a:txBody>
                    <a:bodyPr/>
                    <a:lstStyle/>
                    <a:p>
                      <a:endParaRPr lang="es-ES" b="1"/>
                    </a:p>
                  </a:txBody>
                  <a:tcPr/>
                </a:tc>
                <a:tc>
                  <a:txBody>
                    <a:bodyPr/>
                    <a:lstStyle/>
                    <a:p>
                      <a:endParaRPr lang="es-ES" b="1"/>
                    </a:p>
                  </a:txBody>
                  <a:tcPr/>
                </a:tc>
                <a:tc>
                  <a:txBody>
                    <a:bodyPr/>
                    <a:lstStyle/>
                    <a:p>
                      <a:endParaRPr lang="es-ES" b="1" dirty="0"/>
                    </a:p>
                  </a:txBody>
                  <a:tcPr/>
                </a:tc>
                <a:extLst>
                  <a:ext uri="{0D108BD9-81ED-4DB2-BD59-A6C34878D82A}">
                    <a16:rowId xmlns:a16="http://schemas.microsoft.com/office/drawing/2014/main" val="1867720636"/>
                  </a:ext>
                </a:extLst>
              </a:tr>
            </a:tbl>
          </a:graphicData>
        </a:graphic>
      </p:graphicFrame>
    </p:spTree>
    <p:extLst>
      <p:ext uri="{BB962C8B-B14F-4D97-AF65-F5344CB8AC3E}">
        <p14:creationId xmlns:p14="http://schemas.microsoft.com/office/powerpoint/2010/main" val="3250608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351584" y="1412776"/>
            <a:ext cx="7704856" cy="3712464"/>
          </a:xfrm>
        </p:spPr>
        <p:txBody>
          <a:bodyPr>
            <a:normAutofit lnSpcReduction="10000"/>
          </a:bodyPr>
          <a:lstStyle/>
          <a:p>
            <a:pPr marL="0" indent="0">
              <a:buNone/>
            </a:pPr>
            <a:r>
              <a:rPr lang="es-ES" sz="2000" b="1" dirty="0" smtClean="0">
                <a:solidFill>
                  <a:schemeClr val="bg1"/>
                </a:solidFill>
                <a:latin typeface="Calibri Light" panose="020F0302020204030204" pitchFamily="34" charset="0"/>
                <a:cs typeface="Calibri Light" panose="020F0302020204030204" pitchFamily="34" charset="0"/>
              </a:rPr>
              <a:t>Métodos de evasión de protección</a:t>
            </a:r>
          </a:p>
          <a:p>
            <a:pPr marL="0" indent="0">
              <a:buNone/>
            </a:pPr>
            <a:r>
              <a:rPr lang="es-ES" sz="2000" b="1" dirty="0" smtClean="0">
                <a:solidFill>
                  <a:schemeClr val="bg1"/>
                </a:solidFill>
                <a:latin typeface="Calibri Light" panose="020F0302020204030204" pitchFamily="34" charset="0"/>
                <a:cs typeface="Calibri Light" panose="020F0302020204030204" pitchFamily="34" charset="0"/>
              </a:rPr>
              <a:t>DEP</a:t>
            </a:r>
            <a:r>
              <a:rPr lang="es-ES" sz="2000" dirty="0" smtClean="0">
                <a:solidFill>
                  <a:schemeClr val="bg1"/>
                </a:solidFill>
                <a:latin typeface="Calibri Light" panose="020F0302020204030204" pitchFamily="34" charset="0"/>
                <a:cs typeface="Calibri Light" panose="020F0302020204030204" pitchFamily="34" charset="0"/>
              </a:rPr>
              <a:t>: ROP, </a:t>
            </a:r>
            <a:r>
              <a:rPr lang="es-ES" sz="2000" dirty="0" err="1" smtClean="0">
                <a:solidFill>
                  <a:schemeClr val="bg1"/>
                </a:solidFill>
                <a:latin typeface="Calibri Light" panose="020F0302020204030204" pitchFamily="34" charset="0"/>
                <a:cs typeface="Calibri Light" panose="020F0302020204030204" pitchFamily="34" charset="0"/>
              </a:rPr>
              <a:t>return</a:t>
            </a:r>
            <a:r>
              <a:rPr lang="es-ES" sz="2000" dirty="0" smtClean="0">
                <a:solidFill>
                  <a:schemeClr val="bg1"/>
                </a:solidFill>
                <a:latin typeface="Calibri Light" panose="020F0302020204030204" pitchFamily="34" charset="0"/>
                <a:cs typeface="Calibri Light" panose="020F0302020204030204" pitchFamily="34" charset="0"/>
              </a:rPr>
              <a:t>-to-</a:t>
            </a:r>
            <a:r>
              <a:rPr lang="es-ES" sz="2000" dirty="0" err="1" smtClean="0">
                <a:solidFill>
                  <a:schemeClr val="bg1"/>
                </a:solidFill>
                <a:latin typeface="Calibri Light" panose="020F0302020204030204" pitchFamily="34" charset="0"/>
                <a:cs typeface="Calibri Light" panose="020F0302020204030204" pitchFamily="34" charset="0"/>
              </a:rPr>
              <a:t>libc</a:t>
            </a:r>
            <a:endParaRPr lang="es-ES" sz="2000" b="1" dirty="0" smtClean="0">
              <a:solidFill>
                <a:schemeClr val="bg1"/>
              </a:solidFill>
              <a:latin typeface="Calibri Light" panose="020F0302020204030204" pitchFamily="34" charset="0"/>
              <a:cs typeface="Calibri Light" panose="020F0302020204030204" pitchFamily="34" charset="0"/>
            </a:endParaRPr>
          </a:p>
          <a:p>
            <a:pPr marL="0" indent="0">
              <a:buNone/>
            </a:pPr>
            <a:r>
              <a:rPr lang="es-ES" sz="2000" b="1" dirty="0" smtClean="0">
                <a:solidFill>
                  <a:schemeClr val="bg1"/>
                </a:solidFill>
                <a:latin typeface="Calibri Light" panose="020F0302020204030204" pitchFamily="34" charset="0"/>
                <a:cs typeface="Calibri Light" panose="020F0302020204030204" pitchFamily="34" charset="0"/>
              </a:rPr>
              <a:t>ASLR</a:t>
            </a:r>
            <a:r>
              <a:rPr lang="es-ES" sz="2000" dirty="0" smtClean="0">
                <a:solidFill>
                  <a:schemeClr val="bg1"/>
                </a:solidFill>
                <a:latin typeface="Calibri Light" panose="020F0302020204030204" pitchFamily="34" charset="0"/>
                <a:cs typeface="Calibri Light" panose="020F0302020204030204" pitchFamily="34" charset="0"/>
              </a:rPr>
              <a:t>: Localizar módulos no </a:t>
            </a:r>
            <a:r>
              <a:rPr lang="es-ES" sz="2000" dirty="0" err="1" smtClean="0">
                <a:solidFill>
                  <a:schemeClr val="bg1"/>
                </a:solidFill>
                <a:latin typeface="Calibri Light" panose="020F0302020204030204" pitchFamily="34" charset="0"/>
                <a:cs typeface="Calibri Light" panose="020F0302020204030204" pitchFamily="34" charset="0"/>
              </a:rPr>
              <a:t>rebased</a:t>
            </a:r>
            <a:r>
              <a:rPr lang="es-ES" sz="2000" dirty="0" smtClean="0">
                <a:solidFill>
                  <a:schemeClr val="bg1"/>
                </a:solidFill>
                <a:latin typeface="Calibri Light" panose="020F0302020204030204" pitchFamily="34" charset="0"/>
                <a:cs typeface="Calibri Light" panose="020F0302020204030204" pitchFamily="34" charset="0"/>
              </a:rPr>
              <a:t>, fugas de memoria y </a:t>
            </a:r>
            <a:r>
              <a:rPr lang="es-ES" sz="2000" dirty="0" err="1" smtClean="0">
                <a:solidFill>
                  <a:schemeClr val="bg1"/>
                </a:solidFill>
                <a:latin typeface="Calibri Light" panose="020F0302020204030204" pitchFamily="34" charset="0"/>
                <a:cs typeface="Calibri Light" panose="020F0302020204030204" pitchFamily="34" charset="0"/>
              </a:rPr>
              <a:t>offsets</a:t>
            </a:r>
            <a:r>
              <a:rPr lang="es-ES" sz="2000" dirty="0" smtClean="0">
                <a:solidFill>
                  <a:schemeClr val="bg1"/>
                </a:solidFill>
                <a:latin typeface="Calibri Light" panose="020F0302020204030204" pitchFamily="34" charset="0"/>
                <a:cs typeface="Calibri Light" panose="020F0302020204030204" pitchFamily="34" charset="0"/>
              </a:rPr>
              <a:t> RVA, ataques de fuerza bruta, </a:t>
            </a:r>
            <a:r>
              <a:rPr lang="es-ES" sz="2000" dirty="0" err="1" smtClean="0">
                <a:solidFill>
                  <a:schemeClr val="bg1"/>
                </a:solidFill>
                <a:latin typeface="Calibri Light" panose="020F0302020204030204" pitchFamily="34" charset="0"/>
                <a:cs typeface="Calibri Light" panose="020F0302020204030204" pitchFamily="34" charset="0"/>
              </a:rPr>
              <a:t>memory</a:t>
            </a:r>
            <a:r>
              <a:rPr lang="es-ES" sz="2000" dirty="0" smtClean="0">
                <a:solidFill>
                  <a:schemeClr val="bg1"/>
                </a:solidFill>
                <a:latin typeface="Calibri Light" panose="020F0302020204030204" pitchFamily="34" charset="0"/>
                <a:cs typeface="Calibri Light" panose="020F0302020204030204" pitchFamily="34" charset="0"/>
              </a:rPr>
              <a:t> </a:t>
            </a:r>
            <a:r>
              <a:rPr lang="es-ES" sz="2000" dirty="0" err="1" smtClean="0">
                <a:solidFill>
                  <a:schemeClr val="bg1"/>
                </a:solidFill>
                <a:latin typeface="Calibri Light" panose="020F0302020204030204" pitchFamily="34" charset="0"/>
                <a:cs typeface="Calibri Light" panose="020F0302020204030204" pitchFamily="34" charset="0"/>
              </a:rPr>
              <a:t>spraying</a:t>
            </a:r>
            <a:r>
              <a:rPr lang="es-ES" sz="2000" dirty="0" smtClean="0">
                <a:solidFill>
                  <a:schemeClr val="bg1"/>
                </a:solidFill>
                <a:latin typeface="Calibri Light" panose="020F0302020204030204" pitchFamily="34" charset="0"/>
                <a:cs typeface="Calibri Light" panose="020F0302020204030204" pitchFamily="34" charset="0"/>
              </a:rPr>
              <a:t>.</a:t>
            </a:r>
            <a:endParaRPr lang="es-ES" sz="2000" b="1" dirty="0" smtClean="0">
              <a:solidFill>
                <a:schemeClr val="bg1"/>
              </a:solidFill>
              <a:latin typeface="Calibri Light" panose="020F0302020204030204" pitchFamily="34" charset="0"/>
              <a:cs typeface="Calibri Light" panose="020F0302020204030204" pitchFamily="34" charset="0"/>
            </a:endParaRPr>
          </a:p>
          <a:p>
            <a:pPr marL="0" indent="0">
              <a:buNone/>
            </a:pPr>
            <a:r>
              <a:rPr lang="es-ES" sz="2000" b="1" dirty="0" smtClean="0">
                <a:solidFill>
                  <a:schemeClr val="bg1"/>
                </a:solidFill>
                <a:latin typeface="Calibri Light" panose="020F0302020204030204" pitchFamily="34" charset="0"/>
                <a:cs typeface="Calibri Light" panose="020F0302020204030204" pitchFamily="34" charset="0"/>
              </a:rPr>
              <a:t>Cookies de seguridad/</a:t>
            </a:r>
            <a:r>
              <a:rPr lang="es-ES" sz="2000" b="1" dirty="0" err="1" smtClean="0">
                <a:solidFill>
                  <a:schemeClr val="bg1"/>
                </a:solidFill>
                <a:latin typeface="Calibri Light" panose="020F0302020204030204" pitchFamily="34" charset="0"/>
                <a:cs typeface="Calibri Light" panose="020F0302020204030204" pitchFamily="34" charset="0"/>
              </a:rPr>
              <a:t>Canaries</a:t>
            </a:r>
            <a:r>
              <a:rPr lang="es-ES" sz="2000" dirty="0" smtClean="0">
                <a:solidFill>
                  <a:schemeClr val="bg1"/>
                </a:solidFill>
                <a:latin typeface="Calibri Light" panose="020F0302020204030204" pitchFamily="34" charset="0"/>
                <a:cs typeface="Calibri Light" panose="020F0302020204030204" pitchFamily="34" charset="0"/>
              </a:rPr>
              <a:t>: </a:t>
            </a:r>
            <a:r>
              <a:rPr lang="es-ES" sz="2000" dirty="0" err="1" smtClean="0">
                <a:solidFill>
                  <a:schemeClr val="bg1"/>
                </a:solidFill>
                <a:latin typeface="Calibri Light" panose="020F0302020204030204" pitchFamily="34" charset="0"/>
                <a:cs typeface="Calibri Light" panose="020F0302020204030204" pitchFamily="34" charset="0"/>
              </a:rPr>
              <a:t>Canary</a:t>
            </a:r>
            <a:r>
              <a:rPr lang="es-ES" sz="2000" dirty="0" smtClean="0">
                <a:solidFill>
                  <a:schemeClr val="bg1"/>
                </a:solidFill>
                <a:latin typeface="Calibri Light" panose="020F0302020204030204" pitchFamily="34" charset="0"/>
                <a:cs typeface="Calibri Light" panose="020F0302020204030204" pitchFamily="34" charset="0"/>
              </a:rPr>
              <a:t> </a:t>
            </a:r>
            <a:r>
              <a:rPr lang="es-ES" sz="2000" dirty="0" err="1" smtClean="0">
                <a:solidFill>
                  <a:schemeClr val="bg1"/>
                </a:solidFill>
                <a:latin typeface="Calibri Light" panose="020F0302020204030204" pitchFamily="34" charset="0"/>
                <a:cs typeface="Calibri Light" panose="020F0302020204030204" pitchFamily="34" charset="0"/>
              </a:rPr>
              <a:t>repair</a:t>
            </a:r>
            <a:r>
              <a:rPr lang="es-ES" sz="2000" dirty="0" smtClean="0">
                <a:solidFill>
                  <a:schemeClr val="bg1"/>
                </a:solidFill>
                <a:latin typeface="Calibri Light" panose="020F0302020204030204" pitchFamily="34" charset="0"/>
                <a:cs typeface="Calibri Light" panose="020F0302020204030204" pitchFamily="34" charset="0"/>
              </a:rPr>
              <a:t>, </a:t>
            </a:r>
            <a:r>
              <a:rPr lang="es-ES" sz="2000" dirty="0" err="1" smtClean="0">
                <a:solidFill>
                  <a:schemeClr val="bg1"/>
                </a:solidFill>
                <a:latin typeface="Calibri Light" panose="020F0302020204030204" pitchFamily="34" charset="0"/>
                <a:cs typeface="Calibri Light" panose="020F0302020204030204" pitchFamily="34" charset="0"/>
              </a:rPr>
              <a:t>heap</a:t>
            </a:r>
            <a:r>
              <a:rPr lang="es-ES" sz="2000" dirty="0" smtClean="0">
                <a:solidFill>
                  <a:schemeClr val="bg1"/>
                </a:solidFill>
                <a:latin typeface="Calibri Light" panose="020F0302020204030204" pitchFamily="34" charset="0"/>
                <a:cs typeface="Calibri Light" panose="020F0302020204030204" pitchFamily="34" charset="0"/>
              </a:rPr>
              <a:t> </a:t>
            </a:r>
            <a:r>
              <a:rPr lang="es-ES" sz="2000" dirty="0" err="1" smtClean="0">
                <a:solidFill>
                  <a:schemeClr val="bg1"/>
                </a:solidFill>
                <a:latin typeface="Calibri Light" panose="020F0302020204030204" pitchFamily="34" charset="0"/>
                <a:cs typeface="Calibri Light" panose="020F0302020204030204" pitchFamily="34" charset="0"/>
              </a:rPr>
              <a:t>overflow</a:t>
            </a:r>
            <a:r>
              <a:rPr lang="es-ES" sz="2000" dirty="0" smtClean="0">
                <a:solidFill>
                  <a:schemeClr val="bg1"/>
                </a:solidFill>
                <a:latin typeface="Calibri Light" panose="020F0302020204030204" pitchFamily="34" charset="0"/>
                <a:cs typeface="Calibri Light" panose="020F0302020204030204" pitchFamily="34" charset="0"/>
              </a:rPr>
              <a:t>, funciones no protegidas, </a:t>
            </a:r>
            <a:r>
              <a:rPr lang="es-ES" sz="2000" dirty="0" err="1" smtClean="0">
                <a:solidFill>
                  <a:schemeClr val="bg1"/>
                </a:solidFill>
                <a:latin typeface="Calibri Light" panose="020F0302020204030204" pitchFamily="34" charset="0"/>
                <a:cs typeface="Calibri Light" panose="020F0302020204030204" pitchFamily="34" charset="0"/>
              </a:rPr>
              <a:t>sobreescritura</a:t>
            </a:r>
            <a:r>
              <a:rPr lang="es-ES" sz="2000" dirty="0" smtClean="0">
                <a:solidFill>
                  <a:schemeClr val="bg1"/>
                </a:solidFill>
                <a:latin typeface="Calibri Light" panose="020F0302020204030204" pitchFamily="34" charset="0"/>
                <a:cs typeface="Calibri Light" panose="020F0302020204030204" pitchFamily="34" charset="0"/>
              </a:rPr>
              <a:t> del SEH.</a:t>
            </a:r>
            <a:endParaRPr lang="es-ES" sz="2000" b="1" dirty="0" smtClean="0">
              <a:solidFill>
                <a:schemeClr val="bg1"/>
              </a:solidFill>
              <a:latin typeface="Calibri Light" panose="020F0302020204030204" pitchFamily="34" charset="0"/>
              <a:cs typeface="Calibri Light" panose="020F0302020204030204" pitchFamily="34" charset="0"/>
            </a:endParaRPr>
          </a:p>
          <a:p>
            <a:pPr marL="0" indent="0">
              <a:buNone/>
            </a:pPr>
            <a:r>
              <a:rPr lang="es-ES" sz="2000" b="1" dirty="0" err="1" smtClean="0">
                <a:solidFill>
                  <a:schemeClr val="bg1"/>
                </a:solidFill>
                <a:latin typeface="Calibri Light" panose="020F0302020204030204" pitchFamily="34" charset="0"/>
                <a:cs typeface="Calibri Light" panose="020F0302020204030204" pitchFamily="34" charset="0"/>
              </a:rPr>
              <a:t>Safe-Unlink</a:t>
            </a:r>
            <a:r>
              <a:rPr lang="es-ES" sz="2000" b="1" dirty="0" smtClean="0">
                <a:solidFill>
                  <a:schemeClr val="bg1"/>
                </a:solidFill>
                <a:latin typeface="Calibri Light" panose="020F0302020204030204" pitchFamily="34" charset="0"/>
                <a:cs typeface="Calibri Light" panose="020F0302020204030204" pitchFamily="34" charset="0"/>
              </a:rPr>
              <a:t> &amp; LFH</a:t>
            </a:r>
            <a:r>
              <a:rPr lang="es-ES" sz="2000" dirty="0" smtClean="0">
                <a:solidFill>
                  <a:schemeClr val="bg1"/>
                </a:solidFill>
                <a:latin typeface="Calibri Light" panose="020F0302020204030204" pitchFamily="34" charset="0"/>
                <a:cs typeface="Calibri Light" panose="020F0302020204030204" pitchFamily="34" charset="0"/>
              </a:rPr>
              <a:t>: Ataques a datos de aplicación.</a:t>
            </a:r>
            <a:endParaRPr lang="es-ES" sz="2000" b="1" dirty="0" smtClean="0">
              <a:solidFill>
                <a:schemeClr val="bg1"/>
              </a:solidFill>
              <a:latin typeface="Calibri Light" panose="020F0302020204030204" pitchFamily="34" charset="0"/>
              <a:cs typeface="Calibri Light" panose="020F0302020204030204" pitchFamily="34" charset="0"/>
            </a:endParaRPr>
          </a:p>
          <a:p>
            <a:pPr marL="0" indent="0">
              <a:buNone/>
            </a:pPr>
            <a:r>
              <a:rPr lang="es-ES" sz="2000" b="1" dirty="0" err="1" smtClean="0">
                <a:solidFill>
                  <a:schemeClr val="bg1"/>
                </a:solidFill>
                <a:latin typeface="Calibri Light" panose="020F0302020204030204" pitchFamily="34" charset="0"/>
                <a:cs typeface="Calibri Light" panose="020F0302020204030204" pitchFamily="34" charset="0"/>
              </a:rPr>
              <a:t>SafeSEH</a:t>
            </a:r>
            <a:r>
              <a:rPr lang="es-ES" sz="2000" dirty="0" smtClean="0">
                <a:solidFill>
                  <a:schemeClr val="bg1"/>
                </a:solidFill>
                <a:latin typeface="Calibri Light" panose="020F0302020204030204" pitchFamily="34" charset="0"/>
                <a:cs typeface="Calibri Light" panose="020F0302020204030204" pitchFamily="34" charset="0"/>
              </a:rPr>
              <a:t>: Localizar módulos no protegidos, identificar regiones de memoria que no son de DLL.</a:t>
            </a:r>
            <a:endParaRPr lang="es-ES" sz="2000" b="1" dirty="0" smtClean="0">
              <a:solidFill>
                <a:schemeClr val="bg1"/>
              </a:solidFill>
              <a:latin typeface="Calibri Light" panose="020F0302020204030204" pitchFamily="34" charset="0"/>
              <a:cs typeface="Calibri Light" panose="020F0302020204030204" pitchFamily="34" charset="0"/>
            </a:endParaRPr>
          </a:p>
          <a:p>
            <a:pPr marL="0" indent="0">
              <a:buNone/>
            </a:pPr>
            <a:r>
              <a:rPr lang="es-ES" sz="2000" b="1" dirty="0" smtClean="0">
                <a:solidFill>
                  <a:schemeClr val="bg1"/>
                </a:solidFill>
                <a:latin typeface="Calibri Light" panose="020F0302020204030204" pitchFamily="34" charset="0"/>
                <a:cs typeface="Calibri Light" panose="020F0302020204030204" pitchFamily="34" charset="0"/>
              </a:rPr>
              <a:t>SEHOP</a:t>
            </a:r>
            <a:r>
              <a:rPr lang="es-ES" sz="2000" dirty="0" smtClean="0">
                <a:solidFill>
                  <a:schemeClr val="bg1"/>
                </a:solidFill>
                <a:latin typeface="Calibri Light" panose="020F0302020204030204" pitchFamily="34" charset="0"/>
                <a:cs typeface="Calibri Light" panose="020F0302020204030204" pitchFamily="34" charset="0"/>
              </a:rPr>
              <a:t>: Reparar la cadena SEH con direcciones locales e identificar los </a:t>
            </a:r>
            <a:r>
              <a:rPr lang="es-ES" sz="2000" dirty="0" err="1" smtClean="0">
                <a:solidFill>
                  <a:schemeClr val="bg1"/>
                </a:solidFill>
                <a:latin typeface="Calibri Light" panose="020F0302020204030204" pitchFamily="34" charset="0"/>
                <a:cs typeface="Calibri Light" panose="020F0302020204030204" pitchFamily="34" charset="0"/>
              </a:rPr>
              <a:t>opcodes</a:t>
            </a:r>
            <a:r>
              <a:rPr lang="es-ES" sz="2000" dirty="0" smtClean="0">
                <a:solidFill>
                  <a:schemeClr val="bg1"/>
                </a:solidFill>
                <a:latin typeface="Calibri Light" panose="020F0302020204030204" pitchFamily="34" charset="0"/>
                <a:cs typeface="Calibri Light" panose="020F0302020204030204" pitchFamily="34" charset="0"/>
              </a:rPr>
              <a:t> requeridos.</a:t>
            </a:r>
            <a:endParaRPr lang="es-ES" sz="2000" b="1" dirty="0" smtClean="0">
              <a:solidFill>
                <a:schemeClr val="bg1"/>
              </a:solidFill>
              <a:latin typeface="Calibri Light" panose="020F0302020204030204" pitchFamily="34" charset="0"/>
              <a:cs typeface="Calibri Light" panose="020F0302020204030204" pitchFamily="34" charset="0"/>
            </a:endParaRPr>
          </a:p>
        </p:txBody>
      </p:sp>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smtClean="0">
                <a:ln w="12700">
                  <a:solidFill>
                    <a:schemeClr val="bg1"/>
                  </a:solidFill>
                </a:ln>
                <a:solidFill>
                  <a:schemeClr val="bg1"/>
                </a:solidFill>
              </a:rPr>
              <a:t>Teoría adicional del buffer </a:t>
            </a:r>
            <a:r>
              <a:rPr lang="es-ES" dirty="0" err="1" smtClean="0">
                <a:ln w="12700">
                  <a:solidFill>
                    <a:schemeClr val="bg1"/>
                  </a:solidFill>
                </a:ln>
                <a:solidFill>
                  <a:schemeClr val="bg1"/>
                </a:solidFill>
              </a:rPr>
              <a:t>Overflow</a:t>
            </a:r>
            <a:endParaRPr lang="es-ES" dirty="0">
              <a:ln w="12700">
                <a:solidFill>
                  <a:schemeClr val="bg1"/>
                </a:solidFill>
              </a:ln>
              <a:solidFill>
                <a:schemeClr val="bg1"/>
              </a:solidFill>
            </a:endParaRPr>
          </a:p>
        </p:txBody>
      </p:sp>
    </p:spTree>
    <p:extLst>
      <p:ext uri="{BB962C8B-B14F-4D97-AF65-F5344CB8AC3E}">
        <p14:creationId xmlns:p14="http://schemas.microsoft.com/office/powerpoint/2010/main" val="2307025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351584" y="1412776"/>
            <a:ext cx="7704856" cy="3712464"/>
          </a:xfrm>
        </p:spPr>
        <p:txBody>
          <a:bodyPr>
            <a:normAutofit/>
          </a:bodyPr>
          <a:lstStyle/>
          <a:p>
            <a:pPr marL="0" indent="0">
              <a:buNone/>
            </a:pPr>
            <a:r>
              <a:rPr lang="es-ES" sz="2000" b="1" dirty="0" smtClean="0">
                <a:solidFill>
                  <a:schemeClr val="bg1"/>
                </a:solidFill>
                <a:latin typeface="Calibri Light" panose="020F0302020204030204" pitchFamily="34" charset="0"/>
                <a:cs typeface="Calibri Light" panose="020F0302020204030204" pitchFamily="34" charset="0"/>
              </a:rPr>
              <a:t>Kit de herramientas de Experiencia de mitigación mejorada (EMET)</a:t>
            </a:r>
          </a:p>
          <a:p>
            <a:pPr marL="0" indent="0">
              <a:buNone/>
            </a:pPr>
            <a:r>
              <a:rPr lang="es-ES" sz="2000" dirty="0" smtClean="0">
                <a:solidFill>
                  <a:schemeClr val="bg1"/>
                </a:solidFill>
                <a:latin typeface="Calibri Light" panose="020F0302020204030204" pitchFamily="34" charset="0"/>
                <a:cs typeface="Calibri Light" panose="020F0302020204030204" pitchFamily="34" charset="0"/>
              </a:rPr>
              <a:t>Se trata de una medida implementada en Windows 7, una herramienta de seguridad que funciona cómo una capa de seguridad adicional para evitar la explotación de vulnerabilidades en el software, detectando código malicioso y bloqueándolo. Adicionalmente las funciones de EMET incluyen la activación de DEP y ASLR (o más medidas de seguridad) que las aplicaciones no habilitan de forma activa al ejecutarse, bloqueo de módulos o </a:t>
            </a:r>
            <a:r>
              <a:rPr lang="es-ES" sz="2000" dirty="0" err="1" smtClean="0">
                <a:solidFill>
                  <a:schemeClr val="bg1"/>
                </a:solidFill>
                <a:latin typeface="Calibri Light" panose="020F0302020204030204" pitchFamily="34" charset="0"/>
                <a:cs typeface="Calibri Light" panose="020F0302020204030204" pitchFamily="34" charset="0"/>
              </a:rPr>
              <a:t>plugins</a:t>
            </a:r>
            <a:r>
              <a:rPr lang="es-ES" sz="2000" dirty="0" smtClean="0">
                <a:solidFill>
                  <a:schemeClr val="bg1"/>
                </a:solidFill>
                <a:latin typeface="Calibri Light" panose="020F0302020204030204" pitchFamily="34" charset="0"/>
                <a:cs typeface="Calibri Light" panose="020F0302020204030204" pitchFamily="34" charset="0"/>
              </a:rPr>
              <a:t> que puedan ser maliciosos, e incluso la prevención de la navegación de sitios web con certificados que no sean de confianza o incluso fraudulentos (evitando ataques </a:t>
            </a:r>
            <a:r>
              <a:rPr lang="es-ES" sz="2000" dirty="0" err="1" smtClean="0">
                <a:solidFill>
                  <a:schemeClr val="bg1"/>
                </a:solidFill>
                <a:latin typeface="Calibri Light" panose="020F0302020204030204" pitchFamily="34" charset="0"/>
                <a:cs typeface="Calibri Light" panose="020F0302020204030204" pitchFamily="34" charset="0"/>
              </a:rPr>
              <a:t>man</a:t>
            </a:r>
            <a:r>
              <a:rPr lang="es-ES" sz="2000" dirty="0" smtClean="0">
                <a:solidFill>
                  <a:schemeClr val="bg1"/>
                </a:solidFill>
                <a:latin typeface="Calibri Light" panose="020F0302020204030204" pitchFamily="34" charset="0"/>
                <a:cs typeface="Calibri Light" panose="020F0302020204030204" pitchFamily="34" charset="0"/>
              </a:rPr>
              <a:t> in </a:t>
            </a:r>
            <a:r>
              <a:rPr lang="es-ES" sz="2000" dirty="0" err="1" smtClean="0">
                <a:solidFill>
                  <a:schemeClr val="bg1"/>
                </a:solidFill>
                <a:latin typeface="Calibri Light" panose="020F0302020204030204" pitchFamily="34" charset="0"/>
                <a:cs typeface="Calibri Light" panose="020F0302020204030204" pitchFamily="34" charset="0"/>
              </a:rPr>
              <a:t>the</a:t>
            </a:r>
            <a:r>
              <a:rPr lang="es-ES" sz="2000" dirty="0" smtClean="0">
                <a:solidFill>
                  <a:schemeClr val="bg1"/>
                </a:solidFill>
                <a:latin typeface="Calibri Light" panose="020F0302020204030204" pitchFamily="34" charset="0"/>
                <a:cs typeface="Calibri Light" panose="020F0302020204030204" pitchFamily="34" charset="0"/>
              </a:rPr>
              <a:t> </a:t>
            </a:r>
            <a:r>
              <a:rPr lang="es-ES" sz="2000" dirty="0" err="1" smtClean="0">
                <a:solidFill>
                  <a:schemeClr val="bg1"/>
                </a:solidFill>
                <a:latin typeface="Calibri Light" panose="020F0302020204030204" pitchFamily="34" charset="0"/>
                <a:cs typeface="Calibri Light" panose="020F0302020204030204" pitchFamily="34" charset="0"/>
              </a:rPr>
              <a:t>middle</a:t>
            </a:r>
            <a:r>
              <a:rPr lang="es-ES" sz="2000" dirty="0" smtClean="0">
                <a:solidFill>
                  <a:schemeClr val="bg1"/>
                </a:solidFill>
                <a:latin typeface="Calibri Light" panose="020F0302020204030204" pitchFamily="34" charset="0"/>
                <a:cs typeface="Calibri Light" panose="020F0302020204030204" pitchFamily="34" charset="0"/>
              </a:rPr>
              <a:t>).</a:t>
            </a:r>
          </a:p>
        </p:txBody>
      </p:sp>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smtClean="0">
                <a:ln w="12700">
                  <a:solidFill>
                    <a:schemeClr val="bg1"/>
                  </a:solidFill>
                </a:ln>
                <a:solidFill>
                  <a:schemeClr val="bg1"/>
                </a:solidFill>
              </a:rPr>
              <a:t>Teoría adicional del buffer </a:t>
            </a:r>
            <a:r>
              <a:rPr lang="es-ES" dirty="0" err="1" smtClean="0">
                <a:ln w="12700">
                  <a:solidFill>
                    <a:schemeClr val="bg1"/>
                  </a:solidFill>
                </a:ln>
                <a:solidFill>
                  <a:schemeClr val="bg1"/>
                </a:solidFill>
              </a:rPr>
              <a:t>Overflow</a:t>
            </a:r>
            <a:endParaRPr lang="es-ES" dirty="0">
              <a:ln w="12700">
                <a:solidFill>
                  <a:schemeClr val="bg1"/>
                </a:solidFill>
              </a:ln>
              <a:solidFill>
                <a:schemeClr val="bg1"/>
              </a:solidFill>
            </a:endParaRPr>
          </a:p>
        </p:txBody>
      </p:sp>
    </p:spTree>
    <p:extLst>
      <p:ext uri="{BB962C8B-B14F-4D97-AF65-F5344CB8AC3E}">
        <p14:creationId xmlns:p14="http://schemas.microsoft.com/office/powerpoint/2010/main" val="4205740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351584" y="1412776"/>
            <a:ext cx="7704856" cy="3712464"/>
          </a:xfrm>
        </p:spPr>
        <p:txBody>
          <a:bodyPr>
            <a:normAutofit/>
          </a:bodyPr>
          <a:lstStyle/>
          <a:p>
            <a:pPr marL="0" indent="0">
              <a:buNone/>
            </a:pPr>
            <a:r>
              <a:rPr lang="es-ES" sz="2000" b="1" dirty="0">
                <a:solidFill>
                  <a:schemeClr val="bg1"/>
                </a:solidFill>
                <a:latin typeface="Calibri Light" panose="020F0302020204030204" pitchFamily="34" charset="0"/>
                <a:cs typeface="Calibri Light" panose="020F0302020204030204" pitchFamily="34" charset="0"/>
              </a:rPr>
              <a:t>Kit de herramientas de Experiencia de mitigación mejorada (EMET</a:t>
            </a:r>
            <a:r>
              <a:rPr lang="es-ES" sz="2000" b="1" dirty="0" smtClean="0">
                <a:solidFill>
                  <a:schemeClr val="bg1"/>
                </a:solidFill>
                <a:latin typeface="Calibri Light" panose="020F0302020204030204" pitchFamily="34" charset="0"/>
                <a:cs typeface="Calibri Light" panose="020F0302020204030204" pitchFamily="34" charset="0"/>
              </a:rPr>
              <a:t>)</a:t>
            </a:r>
          </a:p>
          <a:p>
            <a:pPr marL="0" indent="0">
              <a:buNone/>
            </a:pPr>
            <a:endParaRPr lang="es-ES" sz="2000" b="1" dirty="0" smtClean="0">
              <a:solidFill>
                <a:schemeClr val="bg1"/>
              </a:solidFill>
              <a:latin typeface="Calibri Light" panose="020F0302020204030204" pitchFamily="34" charset="0"/>
              <a:cs typeface="Calibri Light" panose="020F0302020204030204" pitchFamily="34" charset="0"/>
            </a:endParaRPr>
          </a:p>
          <a:p>
            <a:pPr>
              <a:buClr>
                <a:schemeClr val="bg1"/>
              </a:buClr>
              <a:buFontTx/>
              <a:buChar char="-"/>
            </a:pPr>
            <a:r>
              <a:rPr lang="es-ES" sz="2000" dirty="0" smtClean="0">
                <a:solidFill>
                  <a:schemeClr val="bg1"/>
                </a:solidFill>
                <a:latin typeface="Calibri Light" panose="020F0302020204030204" pitchFamily="34" charset="0"/>
                <a:cs typeface="Calibri Light" panose="020F0302020204030204" pitchFamily="34" charset="0"/>
              </a:rPr>
              <a:t>Comprueba si una DLL está siendo cargada por una ruta UNC (</a:t>
            </a:r>
            <a:r>
              <a:rPr lang="es-ES" sz="2000" dirty="0" err="1" smtClean="0">
                <a:solidFill>
                  <a:schemeClr val="bg1"/>
                </a:solidFill>
                <a:latin typeface="Calibri Light" panose="020F0302020204030204" pitchFamily="34" charset="0"/>
                <a:cs typeface="Calibri Light" panose="020F0302020204030204" pitchFamily="34" charset="0"/>
              </a:rPr>
              <a:t>Loadlib</a:t>
            </a:r>
            <a:r>
              <a:rPr lang="es-ES" sz="2000" dirty="0" smtClean="0">
                <a:solidFill>
                  <a:schemeClr val="bg1"/>
                </a:solidFill>
                <a:latin typeface="Calibri Light" panose="020F0302020204030204" pitchFamily="34" charset="0"/>
                <a:cs typeface="Calibri Light" panose="020F0302020204030204" pitchFamily="34" charset="0"/>
              </a:rPr>
              <a:t>).</a:t>
            </a:r>
          </a:p>
          <a:p>
            <a:pPr>
              <a:buClr>
                <a:schemeClr val="bg1"/>
              </a:buClr>
              <a:buFontTx/>
              <a:buChar char="-"/>
            </a:pPr>
            <a:r>
              <a:rPr lang="es-ES" sz="2000" dirty="0" smtClean="0">
                <a:solidFill>
                  <a:schemeClr val="bg1"/>
                </a:solidFill>
                <a:latin typeface="Calibri Light" panose="020F0302020204030204" pitchFamily="34" charset="0"/>
                <a:cs typeface="Calibri Light" panose="020F0302020204030204" pitchFamily="34" charset="0"/>
              </a:rPr>
              <a:t>Deshabilita que se cambien permisos en el </a:t>
            </a:r>
            <a:r>
              <a:rPr lang="es-ES" sz="2000" dirty="0" err="1" smtClean="0">
                <a:solidFill>
                  <a:schemeClr val="bg1"/>
                </a:solidFill>
                <a:latin typeface="Calibri Light" panose="020F0302020204030204" pitchFamily="34" charset="0"/>
                <a:cs typeface="Calibri Light" panose="020F0302020204030204" pitchFamily="34" charset="0"/>
              </a:rPr>
              <a:t>stack</a:t>
            </a:r>
            <a:r>
              <a:rPr lang="es-ES" sz="2000" dirty="0" smtClean="0">
                <a:solidFill>
                  <a:schemeClr val="bg1"/>
                </a:solidFill>
                <a:latin typeface="Calibri Light" panose="020F0302020204030204" pitchFamily="34" charset="0"/>
                <a:cs typeface="Calibri Light" panose="020F0302020204030204" pitchFamily="34" charset="0"/>
              </a:rPr>
              <a:t> de la memoria (</a:t>
            </a:r>
            <a:r>
              <a:rPr lang="es-ES" sz="2000" dirty="0" err="1" smtClean="0">
                <a:solidFill>
                  <a:schemeClr val="bg1"/>
                </a:solidFill>
                <a:latin typeface="Calibri Light" panose="020F0302020204030204" pitchFamily="34" charset="0"/>
                <a:cs typeface="Calibri Light" panose="020F0302020204030204" pitchFamily="34" charset="0"/>
              </a:rPr>
              <a:t>Memprot</a:t>
            </a:r>
            <a:r>
              <a:rPr lang="es-ES" sz="2000" dirty="0" smtClean="0">
                <a:solidFill>
                  <a:schemeClr val="bg1"/>
                </a:solidFill>
                <a:latin typeface="Calibri Light" panose="020F0302020204030204" pitchFamily="34" charset="0"/>
                <a:cs typeface="Calibri Light" panose="020F0302020204030204" pitchFamily="34" charset="0"/>
              </a:rPr>
              <a:t>).</a:t>
            </a:r>
          </a:p>
          <a:p>
            <a:pPr>
              <a:buClr>
                <a:schemeClr val="bg1"/>
              </a:buClr>
              <a:buFontTx/>
              <a:buChar char="-"/>
            </a:pPr>
            <a:r>
              <a:rPr lang="es-ES" sz="2000" dirty="0" smtClean="0">
                <a:solidFill>
                  <a:schemeClr val="bg1"/>
                </a:solidFill>
                <a:latin typeface="Calibri Light" panose="020F0302020204030204" pitchFamily="34" charset="0"/>
                <a:cs typeface="Calibri Light" panose="020F0302020204030204" pitchFamily="34" charset="0"/>
              </a:rPr>
              <a:t>Verifica si una función crítica es llamada mediante las instrucciones “CALL” o “JMP” junto “RET” (</a:t>
            </a:r>
            <a:r>
              <a:rPr lang="es-ES" sz="2000" dirty="0" err="1">
                <a:solidFill>
                  <a:schemeClr val="bg1"/>
                </a:solidFill>
                <a:latin typeface="Calibri Light" panose="020F0302020204030204" pitchFamily="34" charset="0"/>
                <a:cs typeface="Calibri Light" panose="020F0302020204030204" pitchFamily="34" charset="0"/>
              </a:rPr>
              <a:t>C</a:t>
            </a:r>
            <a:r>
              <a:rPr lang="es-ES" sz="2000" dirty="0" err="1" smtClean="0">
                <a:solidFill>
                  <a:schemeClr val="bg1"/>
                </a:solidFill>
                <a:latin typeface="Calibri Light" panose="020F0302020204030204" pitchFamily="34" charset="0"/>
                <a:cs typeface="Calibri Light" panose="020F0302020204030204" pitchFamily="34" charset="0"/>
              </a:rPr>
              <a:t>aller</a:t>
            </a:r>
            <a:r>
              <a:rPr lang="es-ES" sz="2000" dirty="0" smtClean="0">
                <a:solidFill>
                  <a:schemeClr val="bg1"/>
                </a:solidFill>
                <a:latin typeface="Calibri Light" panose="020F0302020204030204" pitchFamily="34" charset="0"/>
                <a:cs typeface="Calibri Light" panose="020F0302020204030204" pitchFamily="34" charset="0"/>
              </a:rPr>
              <a:t>).</a:t>
            </a:r>
          </a:p>
          <a:p>
            <a:pPr>
              <a:buClr>
                <a:schemeClr val="bg1"/>
              </a:buClr>
              <a:buFontTx/>
              <a:buChar char="-"/>
            </a:pPr>
            <a:r>
              <a:rPr lang="es-ES" sz="2000" dirty="0" smtClean="0">
                <a:solidFill>
                  <a:schemeClr val="bg1"/>
                </a:solidFill>
                <a:latin typeface="Calibri Light" panose="020F0302020204030204" pitchFamily="34" charset="0"/>
                <a:cs typeface="Calibri Light" panose="020F0302020204030204" pitchFamily="34" charset="0"/>
              </a:rPr>
              <a:t>Comprueba si una función crítica está siendo llamada mediante una cadena de llamada “legitima” (</a:t>
            </a:r>
            <a:r>
              <a:rPr lang="es-ES" sz="2000" dirty="0" err="1" smtClean="0">
                <a:solidFill>
                  <a:schemeClr val="bg1"/>
                </a:solidFill>
                <a:latin typeface="Calibri Light" panose="020F0302020204030204" pitchFamily="34" charset="0"/>
                <a:cs typeface="Calibri Light" panose="020F0302020204030204" pitchFamily="34" charset="0"/>
              </a:rPr>
              <a:t>SimExecFlow</a:t>
            </a:r>
            <a:r>
              <a:rPr lang="es-ES" sz="2000" dirty="0" smtClean="0">
                <a:solidFill>
                  <a:schemeClr val="bg1"/>
                </a:solidFill>
                <a:latin typeface="Calibri Light" panose="020F0302020204030204" pitchFamily="34" charset="0"/>
                <a:cs typeface="Calibri Light" panose="020F0302020204030204" pitchFamily="34" charset="0"/>
              </a:rPr>
              <a:t>).</a:t>
            </a:r>
          </a:p>
          <a:p>
            <a:pPr>
              <a:buClr>
                <a:schemeClr val="bg1"/>
              </a:buClr>
              <a:buFontTx/>
              <a:buChar char="-"/>
            </a:pPr>
            <a:r>
              <a:rPr lang="es-ES" sz="2000" dirty="0" smtClean="0">
                <a:solidFill>
                  <a:schemeClr val="bg1"/>
                </a:solidFill>
                <a:latin typeface="Calibri Light" panose="020F0302020204030204" pitchFamily="34" charset="0"/>
                <a:cs typeface="Calibri Light" panose="020F0302020204030204" pitchFamily="34" charset="0"/>
              </a:rPr>
              <a:t>Comprueba si el puntero del </a:t>
            </a:r>
            <a:r>
              <a:rPr lang="es-ES" sz="2000" dirty="0" err="1" smtClean="0">
                <a:solidFill>
                  <a:schemeClr val="bg1"/>
                </a:solidFill>
                <a:latin typeface="Calibri Light" panose="020F0302020204030204" pitchFamily="34" charset="0"/>
                <a:cs typeface="Calibri Light" panose="020F0302020204030204" pitchFamily="34" charset="0"/>
              </a:rPr>
              <a:t>stack</a:t>
            </a:r>
            <a:r>
              <a:rPr lang="es-ES" sz="2000" dirty="0" smtClean="0">
                <a:solidFill>
                  <a:schemeClr val="bg1"/>
                </a:solidFill>
                <a:latin typeface="Calibri Light" panose="020F0302020204030204" pitchFamily="34" charset="0"/>
                <a:cs typeface="Calibri Light" panose="020F0302020204030204" pitchFamily="34" charset="0"/>
              </a:rPr>
              <a:t> ha sido derivado (</a:t>
            </a:r>
            <a:r>
              <a:rPr lang="es-ES" sz="2000" dirty="0" err="1" smtClean="0">
                <a:solidFill>
                  <a:schemeClr val="bg1"/>
                </a:solidFill>
                <a:latin typeface="Calibri Light" panose="020F0302020204030204" pitchFamily="34" charset="0"/>
                <a:cs typeface="Calibri Light" panose="020F0302020204030204" pitchFamily="34" charset="0"/>
              </a:rPr>
              <a:t>StackPivot</a:t>
            </a:r>
            <a:r>
              <a:rPr lang="es-ES" sz="2000" dirty="0" smtClean="0">
                <a:solidFill>
                  <a:schemeClr val="bg1"/>
                </a:solidFill>
                <a:latin typeface="Calibri Light" panose="020F0302020204030204" pitchFamily="34" charset="0"/>
                <a:cs typeface="Calibri Light" panose="020F0302020204030204" pitchFamily="34" charset="0"/>
              </a:rPr>
              <a:t>).</a:t>
            </a:r>
          </a:p>
          <a:p>
            <a:pPr>
              <a:buFontTx/>
              <a:buChar char="-"/>
            </a:pPr>
            <a:endParaRPr lang="es-ES" sz="2000" dirty="0" smtClean="0">
              <a:solidFill>
                <a:schemeClr val="bg1"/>
              </a:solidFill>
              <a:latin typeface="Calibri Light" panose="020F0302020204030204" pitchFamily="34" charset="0"/>
              <a:cs typeface="Calibri Light" panose="020F0302020204030204" pitchFamily="34" charset="0"/>
            </a:endParaRPr>
          </a:p>
        </p:txBody>
      </p:sp>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smtClean="0">
                <a:ln w="12700">
                  <a:solidFill>
                    <a:schemeClr val="bg1"/>
                  </a:solidFill>
                </a:ln>
                <a:solidFill>
                  <a:schemeClr val="bg1"/>
                </a:solidFill>
              </a:rPr>
              <a:t>Teoría adicional del buffer </a:t>
            </a:r>
            <a:r>
              <a:rPr lang="es-ES" dirty="0" err="1" smtClean="0">
                <a:ln w="12700">
                  <a:solidFill>
                    <a:schemeClr val="bg1"/>
                  </a:solidFill>
                </a:ln>
                <a:solidFill>
                  <a:schemeClr val="bg1"/>
                </a:solidFill>
              </a:rPr>
              <a:t>Overflow</a:t>
            </a:r>
            <a:endParaRPr lang="es-ES" dirty="0">
              <a:ln w="12700">
                <a:solidFill>
                  <a:schemeClr val="bg1"/>
                </a:solidFill>
              </a:ln>
              <a:solidFill>
                <a:schemeClr val="bg1"/>
              </a:solidFill>
            </a:endParaRPr>
          </a:p>
        </p:txBody>
      </p:sp>
    </p:spTree>
    <p:extLst>
      <p:ext uri="{BB962C8B-B14F-4D97-AF65-F5344CB8AC3E}">
        <p14:creationId xmlns:p14="http://schemas.microsoft.com/office/powerpoint/2010/main" val="417017453"/>
      </p:ext>
    </p:extLst>
  </p:cSld>
  <p:clrMapOvr>
    <a:masterClrMapping/>
  </p:clrMapOvr>
  <p:timing>
    <p:tnLst>
      <p:par>
        <p:cTn id="1" dur="indefinite" restart="never" nodeType="tmRoot"/>
      </p:par>
    </p:tnLst>
  </p:timing>
</p:sld>
</file>

<file path=ppt/theme/theme1.xml><?xml version="1.0" encoding="utf-8"?>
<a:theme xmlns:a="http://schemas.openxmlformats.org/drawingml/2006/main" name="hbsCursos">
  <a:themeElements>
    <a:clrScheme name="Personalizado 8">
      <a:dk1>
        <a:srgbClr val="000000"/>
      </a:dk1>
      <a:lt1>
        <a:srgbClr val="000000"/>
      </a:lt1>
      <a:dk2>
        <a:srgbClr val="565349"/>
      </a:dk2>
      <a:lt2>
        <a:srgbClr val="DDDDDD"/>
      </a:lt2>
      <a:accent1>
        <a:srgbClr val="062E3C"/>
      </a:accent1>
      <a:accent2>
        <a:srgbClr val="22495F"/>
      </a:accent2>
      <a:accent3>
        <a:srgbClr val="22495F"/>
      </a:accent3>
      <a:accent4>
        <a:srgbClr val="306786"/>
      </a:accent4>
      <a:accent5>
        <a:srgbClr val="22495F"/>
      </a:accent5>
      <a:accent6>
        <a:srgbClr val="22495F"/>
      </a:accent6>
      <a:hlink>
        <a:srgbClr val="000000"/>
      </a:hlink>
      <a:folHlink>
        <a:srgbClr val="22495F"/>
      </a:folHlink>
    </a:clrScheme>
    <a:fontScheme name="Personalizado 2">
      <a:majorFont>
        <a:latin typeface="Abadi"/>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effectLst>
          <a:outerShdw blurRad="50800" dist="50800" dir="5400000" algn="ctr" rotWithShape="0">
            <a:srgbClr val="000000">
              <a:alpha val="91000"/>
            </a:srgbClr>
          </a:outerShdw>
        </a:effectLst>
      </a:spPr>
      <a:bodyPr wrap="square" lIns="91440" tIns="45720" rIns="91440" bIns="45720">
        <a:spAutoFit/>
        <a:scene3d>
          <a:camera prst="orthographicFront"/>
          <a:lightRig rig="harsh" dir="t"/>
        </a:scene3d>
        <a:sp3d prstMaterial="matte">
          <a:contourClr>
            <a:schemeClr val="bg1">
              <a:lumMod val="65000"/>
            </a:schemeClr>
          </a:contourClr>
        </a:sp3d>
      </a:bodyPr>
      <a:lstStyle>
        <a:defPPr algn="ctr">
          <a:defRPr sz="6600" b="1" dirty="0" smtClean="0">
            <a:ln>
              <a:solidFill>
                <a:srgbClr val="F6BB00"/>
              </a:solidFill>
            </a:ln>
            <a:solidFill>
              <a:srgbClr val="F6BB00"/>
            </a:solidFill>
            <a:effectLst/>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hbsCursos" id="{77D44C57-E5BE-4005-87F9-D7ECF161DC32}" vid="{E357FE5A-51CE-49E1-93E6-FAF52EF9ED1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32904</TotalTime>
  <Words>2654</Words>
  <Application>Microsoft Office PowerPoint</Application>
  <PresentationFormat>Panorámica</PresentationFormat>
  <Paragraphs>239</Paragraphs>
  <Slides>33</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33</vt:i4>
      </vt:variant>
    </vt:vector>
  </HeadingPairs>
  <TitlesOfParts>
    <vt:vector size="41" baseType="lpstr">
      <vt:lpstr>Abadi</vt:lpstr>
      <vt:lpstr>Arial</vt:lpstr>
      <vt:lpstr>Avenir Next</vt:lpstr>
      <vt:lpstr>Calibri</vt:lpstr>
      <vt:lpstr>Calibri Light</vt:lpstr>
      <vt:lpstr>Times New Roman</vt:lpstr>
      <vt:lpstr>Wingdings</vt:lpstr>
      <vt:lpstr>hbsCursos</vt:lpstr>
      <vt:lpstr>Presentación de PowerPoint</vt:lpstr>
      <vt:lpstr>Índice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miranda</dc:creator>
  <cp:lastModifiedBy>THESS</cp:lastModifiedBy>
  <cp:revision>261</cp:revision>
  <dcterms:created xsi:type="dcterms:W3CDTF">2019-09-10T18:57:27Z</dcterms:created>
  <dcterms:modified xsi:type="dcterms:W3CDTF">2020-04-17T10:20:53Z</dcterms:modified>
</cp:coreProperties>
</file>