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34"/>
  </p:notesMasterIdLst>
  <p:sldIdLst>
    <p:sldId id="256" r:id="rId2"/>
    <p:sldId id="405" r:id="rId3"/>
    <p:sldId id="393" r:id="rId4"/>
    <p:sldId id="394" r:id="rId5"/>
    <p:sldId id="395" r:id="rId6"/>
    <p:sldId id="397" r:id="rId7"/>
    <p:sldId id="396" r:id="rId8"/>
    <p:sldId id="390" r:id="rId9"/>
    <p:sldId id="259" r:id="rId10"/>
    <p:sldId id="380" r:id="rId11"/>
    <p:sldId id="372" r:id="rId12"/>
    <p:sldId id="378" r:id="rId13"/>
    <p:sldId id="373" r:id="rId14"/>
    <p:sldId id="375" r:id="rId15"/>
    <p:sldId id="391" r:id="rId16"/>
    <p:sldId id="350" r:id="rId17"/>
    <p:sldId id="389" r:id="rId18"/>
    <p:sldId id="369" r:id="rId19"/>
    <p:sldId id="370" r:id="rId20"/>
    <p:sldId id="371" r:id="rId21"/>
    <p:sldId id="384" r:id="rId22"/>
    <p:sldId id="388" r:id="rId23"/>
    <p:sldId id="387" r:id="rId24"/>
    <p:sldId id="385" r:id="rId25"/>
    <p:sldId id="386" r:id="rId26"/>
    <p:sldId id="406" r:id="rId27"/>
    <p:sldId id="399" r:id="rId28"/>
    <p:sldId id="400" r:id="rId29"/>
    <p:sldId id="401" r:id="rId30"/>
    <p:sldId id="402" r:id="rId31"/>
    <p:sldId id="403" r:id="rId32"/>
    <p:sldId id="404" r:id="rId33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33"/>
    <a:srgbClr val="0C4061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47" autoAdjust="0"/>
    <p:restoredTop sz="95226" autoAdjust="0"/>
  </p:normalViewPr>
  <p:slideViewPr>
    <p:cSldViewPr>
      <p:cViewPr>
        <p:scale>
          <a:sx n="100" d="100"/>
          <a:sy n="100" d="100"/>
        </p:scale>
        <p:origin x="547" y="-2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80B80B-698F-4D2B-A308-B7CA63532EC7}" type="datetimeFigureOut">
              <a:rPr lang="es-ES" smtClean="0"/>
              <a:pPr/>
              <a:t>31/03/2023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CA1284-8BD2-431E-9FF0-E91BB672CD77}" type="slidenum">
              <a:rPr lang="es-ES" smtClean="0"/>
              <a:pPr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24346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4068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6963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00347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8042623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6936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102765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035644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9881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4820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87031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943917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7701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28733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https://bitinfocharts.com/top-100-richest-bitcoin-addresses.html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545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CCA1284-8BD2-431E-9FF0-E91BB672CD77}" type="slidenum">
              <a:rPr lang="es-ES" smtClean="0"/>
              <a:pPr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7824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 dirty="0"/>
              <a:t>Haga clic para modificar el estilo de texto del patrón</a:t>
            </a:r>
          </a:p>
          <a:p>
            <a:pPr lvl="1" eaLnBrk="1" latinLnBrk="0" hangingPunct="1"/>
            <a:r>
              <a:rPr lang="es-ES" dirty="0"/>
              <a:t>Segundo nivel</a:t>
            </a:r>
          </a:p>
          <a:p>
            <a:pPr lvl="2" eaLnBrk="1" latinLnBrk="0" hangingPunct="1"/>
            <a:r>
              <a:rPr lang="es-ES" dirty="0"/>
              <a:t>Tercer nivel</a:t>
            </a:r>
          </a:p>
          <a:p>
            <a:pPr lvl="3" eaLnBrk="1" latinLnBrk="0" hangingPunct="1"/>
            <a:r>
              <a:rPr lang="es-ES" dirty="0"/>
              <a:t>Cuarto nivel</a:t>
            </a:r>
          </a:p>
          <a:p>
            <a:pPr lvl="4" eaLnBrk="1" latinLnBrk="0" hangingPunct="1"/>
            <a:r>
              <a:rPr lang="es-ES" dirty="0"/>
              <a:t>Quinto nivel</a:t>
            </a:r>
            <a:endParaRPr kumimoji="0" lang="en-US" dirty="0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Wingdings" pitchFamily="2" charset="2"/>
              <a:buChar char="§"/>
              <a:defRPr/>
            </a:lvl1pPr>
            <a:lvl2pPr>
              <a:buFont typeface="Wingdings" pitchFamily="2" charset="2"/>
              <a:buChar char="§"/>
              <a:defRPr/>
            </a:lvl2pPr>
            <a:lvl3pPr>
              <a:buFont typeface="Wingdings" pitchFamily="2" charset="2"/>
              <a:buChar char="§"/>
              <a:defRPr sz="2800"/>
            </a:lvl3pPr>
            <a:lvl4pPr>
              <a:defRPr sz="2800"/>
            </a:lvl4pPr>
          </a:lstStyle>
          <a:p>
            <a:pPr lvl="0"/>
            <a:r>
              <a:rPr lang="es-ES" dirty="0"/>
              <a:t>Haga clic para modificar el estilo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pPr/>
              <a:t>31/03/2023</a:t>
            </a:fld>
            <a:endParaRPr lang="es-E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pPr/>
              <a:t>‹Nº›</a:t>
            </a:fld>
            <a:endParaRPr lang="es-ES" dirty="0"/>
          </a:p>
        </p:txBody>
      </p:sp>
      <p:sp>
        <p:nvSpPr>
          <p:cNvPr id="7" name="6 Rectángulo"/>
          <p:cNvSpPr/>
          <p:nvPr userDrawn="1"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chemeClr val="accent1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u="sng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  <p:sldLayoutId id="2147483758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ockchain.com/es/explor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bitinfocharts.com/top-100-richest-bitcoin-addresses.html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0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cutt.ly/Y42taud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Título"/>
          <p:cNvSpPr>
            <a:spLocks noGrp="1"/>
          </p:cNvSpPr>
          <p:nvPr>
            <p:ph type="ctrTitle"/>
          </p:nvPr>
        </p:nvSpPr>
        <p:spPr>
          <a:xfrm>
            <a:off x="685800" y="1842393"/>
            <a:ext cx="7772400" cy="1470025"/>
          </a:xfrm>
        </p:spPr>
        <p:txBody>
          <a:bodyPr/>
          <a:lstStyle/>
          <a:p>
            <a:endParaRPr lang="es-ES" dirty="0"/>
          </a:p>
        </p:txBody>
      </p:sp>
      <p:sp>
        <p:nvSpPr>
          <p:cNvPr id="11" name="10 Rectángulo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026" name="Picture 2" descr="C:\Users\hiper\Desktop\Presentacion\nub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43042" y="857232"/>
            <a:ext cx="6192688" cy="3604211"/>
          </a:xfrm>
          <a:prstGeom prst="rect">
            <a:avLst/>
          </a:prstGeom>
          <a:noFill/>
        </p:spPr>
      </p:pic>
      <p:sp>
        <p:nvSpPr>
          <p:cNvPr id="8" name="7 CuadroTexto"/>
          <p:cNvSpPr txBox="1"/>
          <p:nvPr/>
        </p:nvSpPr>
        <p:spPr>
          <a:xfrm>
            <a:off x="3406720" y="4286256"/>
            <a:ext cx="24704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4000" b="1" dirty="0" err="1">
                <a:solidFill>
                  <a:schemeClr val="bg1"/>
                </a:solidFill>
              </a:rPr>
              <a:t>Blockchain</a:t>
            </a:r>
            <a:endParaRPr lang="es-ES" sz="40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 err="1"/>
              <a:t>Blockchain</a:t>
            </a:r>
            <a:r>
              <a:rPr lang="es-ES" sz="2400" b="1" dirty="0"/>
              <a:t> (1991) registro digital descentralizado e inalterable</a:t>
            </a:r>
          </a:p>
          <a:p>
            <a:pPr lvl="1"/>
            <a:r>
              <a:rPr lang="es-ES" sz="2000" dirty="0"/>
              <a:t>Libro de cuentas publico</a:t>
            </a:r>
          </a:p>
          <a:p>
            <a:pPr lvl="1"/>
            <a:endParaRPr lang="es-ES" sz="1600" b="1" dirty="0"/>
          </a:p>
          <a:p>
            <a:r>
              <a:rPr lang="es-ES" sz="2400" b="1" dirty="0"/>
              <a:t>Bitcoin (2008) </a:t>
            </a:r>
            <a:r>
              <a:rPr lang="es-ES" sz="2400" dirty="0"/>
              <a:t>es una criptomoneda basada en </a:t>
            </a:r>
            <a:r>
              <a:rPr lang="es-ES" sz="2400" b="1" dirty="0" err="1"/>
              <a:t>Blockchain</a:t>
            </a:r>
            <a:endParaRPr lang="es-ES_tradnl" sz="2400" b="1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B23797-7FA6-49B4-BD42-1C5871A06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3879963"/>
            <a:ext cx="1800200" cy="18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73468BC9-63CE-4712-85FC-5781654E0446}"/>
              </a:ext>
            </a:extLst>
          </p:cNvPr>
          <p:cNvSpPr txBox="1"/>
          <p:nvPr/>
        </p:nvSpPr>
        <p:spPr>
          <a:xfrm>
            <a:off x="2771800" y="3879963"/>
            <a:ext cx="612068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- Seguridad</a:t>
            </a:r>
          </a:p>
          <a:p>
            <a:r>
              <a:rPr lang="es-ES" dirty="0"/>
              <a:t>- Uso anónimo</a:t>
            </a:r>
          </a:p>
          <a:p>
            <a:r>
              <a:rPr lang="es-ES" dirty="0"/>
              <a:t>- Facilitar las transferencias</a:t>
            </a:r>
          </a:p>
          <a:p>
            <a:r>
              <a:rPr lang="es-ES" dirty="0"/>
              <a:t>- Auditable</a:t>
            </a:r>
          </a:p>
          <a:p>
            <a:r>
              <a:rPr lang="es-ES" dirty="0"/>
              <a:t>- Control publico</a:t>
            </a:r>
          </a:p>
          <a:p>
            <a:r>
              <a:rPr lang="es-ES" dirty="0"/>
              <a:t>- Reglas claras en la generación de monedas ( 21 millones )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09504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 err="1"/>
              <a:t>Blokchain</a:t>
            </a:r>
            <a:r>
              <a:rPr lang="es-ES" sz="2400" b="1" dirty="0"/>
              <a:t> </a:t>
            </a:r>
            <a:r>
              <a:rPr lang="es-ES" sz="2400" dirty="0"/>
              <a:t>– Libro de cuentas</a:t>
            </a:r>
          </a:p>
          <a:p>
            <a:r>
              <a:rPr lang="es-ES" sz="2400" b="1" dirty="0"/>
              <a:t>Bloque </a:t>
            </a:r>
            <a:r>
              <a:rPr lang="es-ES" sz="2400" dirty="0"/>
              <a:t>– Página del libro</a:t>
            </a:r>
          </a:p>
          <a:p>
            <a:endParaRPr lang="es-ES" sz="2400" b="1" dirty="0"/>
          </a:p>
          <a:p>
            <a:r>
              <a:rPr lang="es-ES" sz="2400" dirty="0"/>
              <a:t>Cada </a:t>
            </a:r>
            <a:r>
              <a:rPr lang="es-ES" sz="2400" b="1" dirty="0"/>
              <a:t>Bloque</a:t>
            </a:r>
            <a:r>
              <a:rPr lang="es-ES" sz="2400" dirty="0"/>
              <a:t>:</a:t>
            </a:r>
          </a:p>
          <a:p>
            <a:pPr lvl="1"/>
            <a:r>
              <a:rPr lang="es-ES" sz="2400" dirty="0"/>
              <a:t>Agrupa </a:t>
            </a:r>
            <a:r>
              <a:rPr lang="es-ES" sz="2400" b="1" dirty="0"/>
              <a:t>transacciones</a:t>
            </a:r>
            <a:r>
              <a:rPr lang="es-ES" sz="2400" dirty="0"/>
              <a:t> </a:t>
            </a:r>
          </a:p>
          <a:p>
            <a:pPr lvl="2"/>
            <a:r>
              <a:rPr lang="es-ES" sz="2000" dirty="0"/>
              <a:t>Datos 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(Depende de la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blockchain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, en BTC, destino, remitente, </a:t>
            </a:r>
            <a:r>
              <a:rPr lang="es-ES" sz="2000" dirty="0" err="1">
                <a:solidFill>
                  <a:schemeClr val="bg1">
                    <a:lumMod val="50000"/>
                  </a:schemeClr>
                </a:solidFill>
              </a:rPr>
              <a:t>cant</a:t>
            </a:r>
            <a:r>
              <a:rPr lang="es-ES" sz="2000" dirty="0">
                <a:solidFill>
                  <a:schemeClr val="bg1">
                    <a:lumMod val="50000"/>
                  </a:schemeClr>
                </a:solidFill>
              </a:rPr>
              <a:t>.)</a:t>
            </a:r>
          </a:p>
          <a:p>
            <a:pPr lvl="2"/>
            <a:r>
              <a:rPr lang="es-ES" sz="2000" dirty="0"/>
              <a:t>Huella (Hash criptográfico, identificador del bloque y su contenido)</a:t>
            </a:r>
          </a:p>
          <a:p>
            <a:pPr lvl="2"/>
            <a:r>
              <a:rPr lang="es-ES" sz="2000" dirty="0"/>
              <a:t>Huella del </a:t>
            </a:r>
            <a:r>
              <a:rPr lang="es-ES" sz="2000" b="1" dirty="0"/>
              <a:t>bloque anterior </a:t>
            </a:r>
            <a:r>
              <a:rPr lang="es-ES" sz="2000" dirty="0"/>
              <a:t>(genera la cadena de bloques)</a:t>
            </a:r>
          </a:p>
          <a:p>
            <a:pPr lvl="2"/>
            <a:endParaRPr lang="es-ES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3762F8BB-E8D9-4E38-B0B2-0685854425E5}"/>
              </a:ext>
            </a:extLst>
          </p:cNvPr>
          <p:cNvSpPr/>
          <p:nvPr/>
        </p:nvSpPr>
        <p:spPr>
          <a:xfrm>
            <a:off x="457200" y="5277297"/>
            <a:ext cx="12344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Genesis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6A3FBA54-AF66-4881-BA9F-0CA1FFC6E7B4}"/>
              </a:ext>
            </a:extLst>
          </p:cNvPr>
          <p:cNvSpPr/>
          <p:nvPr/>
        </p:nvSpPr>
        <p:spPr>
          <a:xfrm>
            <a:off x="2654060" y="5303304"/>
            <a:ext cx="12344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28A6313-9E68-4280-9951-DD9322A5E56A}"/>
              </a:ext>
            </a:extLst>
          </p:cNvPr>
          <p:cNvSpPr/>
          <p:nvPr/>
        </p:nvSpPr>
        <p:spPr>
          <a:xfrm>
            <a:off x="5083750" y="5303304"/>
            <a:ext cx="12344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D3BDB666-BF0D-430C-BB8F-22E3A4CAEB1F}"/>
              </a:ext>
            </a:extLst>
          </p:cNvPr>
          <p:cNvSpPr/>
          <p:nvPr/>
        </p:nvSpPr>
        <p:spPr>
          <a:xfrm>
            <a:off x="7540768" y="5303304"/>
            <a:ext cx="1234480" cy="72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B2DA3F37-2552-4564-B97D-F4CB05ED97DA}"/>
              </a:ext>
            </a:extLst>
          </p:cNvPr>
          <p:cNvSpPr txBox="1"/>
          <p:nvPr/>
        </p:nvSpPr>
        <p:spPr>
          <a:xfrm>
            <a:off x="107504" y="6146140"/>
            <a:ext cx="2648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Huella: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A6F7B87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4B625DE2-1A08-4ABF-BD34-998CB4C4E112}"/>
              </a:ext>
            </a:extLst>
          </p:cNvPr>
          <p:cNvSpPr txBox="1"/>
          <p:nvPr/>
        </p:nvSpPr>
        <p:spPr>
          <a:xfrm>
            <a:off x="2355176" y="6146140"/>
            <a:ext cx="26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Huella: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7BCACD8</a:t>
            </a:r>
          </a:p>
          <a:p>
            <a:r>
              <a:rPr lang="es-ES" sz="1400" dirty="0"/>
              <a:t>Huella anterior: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A6F7B87  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B3549D3-7FFE-43EE-A207-1184CA6058A7}"/>
              </a:ext>
            </a:extLst>
          </p:cNvPr>
          <p:cNvSpPr txBox="1"/>
          <p:nvPr/>
        </p:nvSpPr>
        <p:spPr>
          <a:xfrm>
            <a:off x="4860032" y="6146140"/>
            <a:ext cx="26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Huella: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B195B</a:t>
            </a:r>
          </a:p>
          <a:p>
            <a:r>
              <a:rPr lang="es-ES" sz="1400" dirty="0"/>
              <a:t>Huella anterior: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7BCACD8 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47FB4895-883A-48FF-AB71-B06DA2C42D17}"/>
              </a:ext>
            </a:extLst>
          </p:cNvPr>
          <p:cNvSpPr txBox="1"/>
          <p:nvPr/>
        </p:nvSpPr>
        <p:spPr>
          <a:xfrm>
            <a:off x="7308304" y="6146140"/>
            <a:ext cx="2648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Huella: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D6009</a:t>
            </a:r>
          </a:p>
          <a:p>
            <a:r>
              <a:rPr lang="es-ES" sz="1400" dirty="0"/>
              <a:t>Huella anterior: </a:t>
            </a:r>
            <a:r>
              <a:rPr lang="es-ES" sz="1400" dirty="0">
                <a:solidFill>
                  <a:schemeClr val="bg1">
                    <a:lumMod val="50000"/>
                  </a:schemeClr>
                </a:solidFill>
              </a:rPr>
              <a:t>B195B  </a:t>
            </a:r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182B02EC-A0ED-41E7-98DF-7835928763FD}"/>
              </a:ext>
            </a:extLst>
          </p:cNvPr>
          <p:cNvCxnSpPr/>
          <p:nvPr/>
        </p:nvCxnSpPr>
        <p:spPr>
          <a:xfrm flipH="1" flipV="1">
            <a:off x="1547664" y="6300028"/>
            <a:ext cx="807512" cy="227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4FE6B0D1-9495-47BA-B2D7-A3A34DECE262}"/>
              </a:ext>
            </a:extLst>
          </p:cNvPr>
          <p:cNvCxnSpPr/>
          <p:nvPr/>
        </p:nvCxnSpPr>
        <p:spPr>
          <a:xfrm flipH="1" flipV="1">
            <a:off x="4035688" y="6257282"/>
            <a:ext cx="807512" cy="227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B5847E5C-043D-4590-BD97-E70A6BA11974}"/>
              </a:ext>
            </a:extLst>
          </p:cNvPr>
          <p:cNvCxnSpPr/>
          <p:nvPr/>
        </p:nvCxnSpPr>
        <p:spPr>
          <a:xfrm flipH="1" flipV="1">
            <a:off x="6492376" y="6237810"/>
            <a:ext cx="807512" cy="22741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5491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/>
              <a:t>Prueba de trabajo</a:t>
            </a:r>
          </a:p>
          <a:p>
            <a:pPr lvl="1"/>
            <a:r>
              <a:rPr lang="es-ES" sz="2000" dirty="0"/>
              <a:t>Protocolo criptográfico para </a:t>
            </a:r>
            <a:r>
              <a:rPr lang="es-ES" sz="2000" b="1" dirty="0"/>
              <a:t>ralentizar la creación de bloques</a:t>
            </a:r>
          </a:p>
          <a:p>
            <a:pPr lvl="1"/>
            <a:r>
              <a:rPr lang="es-ES" sz="2000" dirty="0"/>
              <a:t>Se requieren </a:t>
            </a:r>
            <a:r>
              <a:rPr lang="es-ES" sz="2000" b="1" dirty="0"/>
              <a:t>cálculos adicionales costosos </a:t>
            </a:r>
            <a:r>
              <a:rPr lang="es-ES" sz="2000" dirty="0"/>
              <a:t>para crear un bloque</a:t>
            </a:r>
          </a:p>
          <a:p>
            <a:pPr lvl="1"/>
            <a:endParaRPr lang="es-ES" sz="2000" dirty="0"/>
          </a:p>
          <a:p>
            <a:endParaRPr lang="es-ES" sz="2400" dirty="0"/>
          </a:p>
          <a:p>
            <a:endParaRPr lang="es-ES" sz="2400" dirty="0"/>
          </a:p>
          <a:p>
            <a:endParaRPr lang="es-ES" sz="24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E9AC293F-532C-48C5-8AB6-91F5CB1B44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284984"/>
            <a:ext cx="2736304" cy="2736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0599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r>
              <a:rPr lang="es-ES" sz="2400" b="1" dirty="0"/>
              <a:t>Sistema descentralizado</a:t>
            </a:r>
          </a:p>
          <a:p>
            <a:pPr lvl="1"/>
            <a:r>
              <a:rPr lang="es-ES" sz="2000" dirty="0"/>
              <a:t>No hay una única copia de la cadena de bloques</a:t>
            </a:r>
          </a:p>
          <a:p>
            <a:endParaRPr lang="es-ES" sz="2400" b="1" dirty="0"/>
          </a:p>
          <a:p>
            <a:r>
              <a:rPr lang="es-ES" sz="2400" b="1" dirty="0" err="1"/>
              <a:t>blockchain</a:t>
            </a:r>
            <a:r>
              <a:rPr lang="es-ES" sz="2400" dirty="0"/>
              <a:t> formada por muchos </a:t>
            </a:r>
            <a:r>
              <a:rPr lang="es-ES" sz="2400" b="1" dirty="0"/>
              <a:t>Nodos </a:t>
            </a:r>
            <a:r>
              <a:rPr lang="es-ES" sz="2400" dirty="0"/>
              <a:t>(+12.000)</a:t>
            </a:r>
          </a:p>
          <a:p>
            <a:pPr lvl="1"/>
            <a:r>
              <a:rPr lang="es-ES" sz="2000" dirty="0"/>
              <a:t>Todos </a:t>
            </a:r>
            <a:r>
              <a:rPr lang="es-ES" sz="2000" b="1" dirty="0"/>
              <a:t>guardan</a:t>
            </a:r>
            <a:r>
              <a:rPr lang="es-ES" sz="2000" dirty="0"/>
              <a:t> </a:t>
            </a:r>
            <a:r>
              <a:rPr lang="es-ES" sz="2000" b="1" dirty="0"/>
              <a:t>la cadena de bloques</a:t>
            </a:r>
          </a:p>
          <a:p>
            <a:pPr lvl="1"/>
            <a:r>
              <a:rPr lang="es-ES" sz="2000" dirty="0"/>
              <a:t>Pueden </a:t>
            </a:r>
            <a:r>
              <a:rPr lang="es-ES" sz="2000" b="1" dirty="0"/>
              <a:t>verificar la cadena</a:t>
            </a:r>
            <a:r>
              <a:rPr lang="es-ES" sz="2000" dirty="0"/>
              <a:t> y </a:t>
            </a:r>
            <a:r>
              <a:rPr lang="es-ES" sz="2000" b="1" dirty="0"/>
              <a:t>crean bloques </a:t>
            </a:r>
            <a:r>
              <a:rPr lang="es-ES" sz="2000" dirty="0"/>
              <a:t>nuevos</a:t>
            </a:r>
          </a:p>
          <a:p>
            <a:pPr lvl="2"/>
            <a:r>
              <a:rPr lang="es-ES" sz="2000" b="1" dirty="0">
                <a:solidFill>
                  <a:srgbClr val="0070C0"/>
                </a:solidFill>
              </a:rPr>
              <a:t>Minero</a:t>
            </a:r>
            <a:r>
              <a:rPr lang="es-ES" sz="2000" dirty="0"/>
              <a:t>, nodo que crea </a:t>
            </a:r>
            <a:r>
              <a:rPr lang="es-ES" sz="2000" b="1" dirty="0"/>
              <a:t>un nuevo bloque</a:t>
            </a:r>
          </a:p>
          <a:p>
            <a:pPr lvl="3"/>
            <a:r>
              <a:rPr lang="es-ES" sz="2000" dirty="0"/>
              <a:t>Contiene la información sobre 2000 transacciones</a:t>
            </a:r>
          </a:p>
          <a:p>
            <a:pPr lvl="3"/>
            <a:r>
              <a:rPr lang="es-ES" sz="2000" dirty="0"/>
              <a:t>Intenta calcular la huella y la prueba de trabajo </a:t>
            </a:r>
            <a:r>
              <a:rPr lang="es-ES" sz="2000" b="1" dirty="0"/>
              <a:t>(complejo)</a:t>
            </a:r>
          </a:p>
          <a:p>
            <a:pPr lvl="2"/>
            <a:r>
              <a:rPr lang="es-ES" sz="2000" dirty="0"/>
              <a:t>Cuando un </a:t>
            </a:r>
            <a:r>
              <a:rPr lang="es-ES" sz="2000" b="1" dirty="0"/>
              <a:t>Nodo</a:t>
            </a:r>
            <a:r>
              <a:rPr lang="es-ES" sz="2000" dirty="0"/>
              <a:t> “resuelve” el bloque </a:t>
            </a:r>
            <a:r>
              <a:rPr lang="es-ES" sz="2000" b="1" dirty="0"/>
              <a:t>lo propone a la red</a:t>
            </a:r>
          </a:p>
          <a:p>
            <a:pPr lvl="3"/>
            <a:r>
              <a:rPr lang="es-ES" sz="2000" dirty="0"/>
              <a:t>Todos los nodos pueden validar que es correcto</a:t>
            </a:r>
            <a:endParaRPr lang="es-ES" sz="2000" b="1" dirty="0"/>
          </a:p>
          <a:p>
            <a:pPr lvl="3"/>
            <a:r>
              <a:rPr lang="es-ES" sz="2000" dirty="0"/>
              <a:t>Sí se </a:t>
            </a:r>
            <a:r>
              <a:rPr lang="es-ES" sz="2000" b="1" dirty="0"/>
              <a:t>consensua como correcto </a:t>
            </a:r>
            <a:r>
              <a:rPr lang="es-ES" sz="2000" dirty="0"/>
              <a:t>todos lo agregan a su </a:t>
            </a:r>
            <a:r>
              <a:rPr lang="es-ES" sz="2000" b="1" dirty="0" err="1"/>
              <a:t>blockchain</a:t>
            </a:r>
            <a:endParaRPr lang="es-ES" sz="2000" b="1" dirty="0"/>
          </a:p>
          <a:p>
            <a:pPr lvl="3"/>
            <a:r>
              <a:rPr lang="es-ES" sz="2000" dirty="0"/>
              <a:t>El “minero” recibe una recompensa (nuevo BTC generado)</a:t>
            </a:r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EC41BC3-D7E7-4D93-BC50-A9B4C8169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9255" y="1548667"/>
            <a:ext cx="1340560" cy="261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5622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dirty="0"/>
              <a:t>Muchas</a:t>
            </a:r>
            <a:r>
              <a:rPr lang="es-ES" sz="2400" b="1" dirty="0"/>
              <a:t> </a:t>
            </a:r>
            <a:r>
              <a:rPr lang="es-ES" sz="2400" b="1" dirty="0" err="1"/>
              <a:t>blockchain</a:t>
            </a:r>
            <a:r>
              <a:rPr lang="es-ES" sz="2400" b="1" dirty="0"/>
              <a:t> </a:t>
            </a:r>
            <a:r>
              <a:rPr lang="es-ES" sz="2400" dirty="0"/>
              <a:t>están diseñadas de forma </a:t>
            </a:r>
            <a:r>
              <a:rPr lang="es-ES" sz="2400" b="1" dirty="0"/>
              <a:t>Transparente</a:t>
            </a:r>
          </a:p>
          <a:p>
            <a:pPr lvl="1"/>
            <a:r>
              <a:rPr lang="es-ES" sz="2000" dirty="0"/>
              <a:t>La información de los bloques es pública </a:t>
            </a:r>
          </a:p>
          <a:p>
            <a:pPr lvl="1"/>
            <a:r>
              <a:rPr lang="es-ES" sz="2000" dirty="0"/>
              <a:t>La información de todas las transacciones es pública</a:t>
            </a:r>
          </a:p>
          <a:p>
            <a:endParaRPr lang="es-ES" sz="2400" b="1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86B7E9-BDA7-4A05-B513-A52E3F7AC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167" y="3176820"/>
            <a:ext cx="8412313" cy="224939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44987EE-B27E-44B1-8B89-2EA0F91BF04F}"/>
              </a:ext>
            </a:extLst>
          </p:cNvPr>
          <p:cNvSpPr txBox="1"/>
          <p:nvPr/>
        </p:nvSpPr>
        <p:spPr>
          <a:xfrm>
            <a:off x="2146695" y="554152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3"/>
              </a:rPr>
              <a:t>https://www.blockchain.com/es/explorer</a:t>
            </a:r>
            <a:r>
              <a:rPr lang="es-ES" dirty="0"/>
              <a:t> 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23C8608-9E6B-4188-BC50-702BE8D1E5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322" y="6096898"/>
            <a:ext cx="7212745" cy="492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43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dirty="0"/>
              <a:t>Muchas</a:t>
            </a:r>
            <a:r>
              <a:rPr lang="es-ES" sz="2400" b="1" dirty="0"/>
              <a:t> </a:t>
            </a:r>
            <a:r>
              <a:rPr lang="es-ES" sz="2400" b="1" dirty="0" err="1"/>
              <a:t>blockchain</a:t>
            </a:r>
            <a:r>
              <a:rPr lang="es-ES" sz="2400" b="1" dirty="0"/>
              <a:t> </a:t>
            </a:r>
            <a:r>
              <a:rPr lang="es-ES" sz="2400" dirty="0"/>
              <a:t>están diseñadas de forma </a:t>
            </a:r>
            <a:r>
              <a:rPr lang="es-ES" sz="2400" b="1" dirty="0"/>
              <a:t>Transparente</a:t>
            </a:r>
          </a:p>
          <a:p>
            <a:endParaRPr lang="es-ES" sz="2400" b="1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C44987EE-B27E-44B1-8B89-2EA0F91BF04F}"/>
              </a:ext>
            </a:extLst>
          </p:cNvPr>
          <p:cNvSpPr txBox="1"/>
          <p:nvPr/>
        </p:nvSpPr>
        <p:spPr>
          <a:xfrm>
            <a:off x="1301947" y="2204864"/>
            <a:ext cx="6261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hlinkClick r:id="rId2"/>
              </a:rPr>
              <a:t>https://bitinfocharts.com/top-100-richest-bitcoin-addresses.html</a:t>
            </a:r>
            <a:endParaRPr lang="es-ES" dirty="0"/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223C8608-9E6B-4188-BC50-702BE8D1E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322" y="6096898"/>
            <a:ext cx="7212745" cy="492286"/>
          </a:xfrm>
          <a:prstGeom prst="rect">
            <a:avLst/>
          </a:prstGeom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2F4B2660-0616-297B-F350-75B1D4F9943E}"/>
              </a:ext>
            </a:extLst>
          </p:cNvPr>
          <p:cNvSpPr txBox="1"/>
          <p:nvPr/>
        </p:nvSpPr>
        <p:spPr>
          <a:xfrm>
            <a:off x="2916349" y="2809641"/>
            <a:ext cx="3032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4000 BTC más de 100 millones</a:t>
            </a:r>
          </a:p>
        </p:txBody>
      </p:sp>
    </p:spTree>
    <p:extLst>
      <p:ext uri="{BB962C8B-B14F-4D97-AF65-F5344CB8AC3E}">
        <p14:creationId xmlns:p14="http://schemas.microsoft.com/office/powerpoint/2010/main" val="33575077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dirty="0"/>
              <a:t>Existen muchas </a:t>
            </a:r>
            <a:r>
              <a:rPr lang="es-ES" sz="2400" b="1" dirty="0" err="1"/>
              <a:t>blockchains</a:t>
            </a:r>
            <a:r>
              <a:rPr lang="es-ES" sz="2400" b="1" dirty="0"/>
              <a:t>, </a:t>
            </a:r>
            <a:r>
              <a:rPr lang="es-ES" sz="2400" dirty="0"/>
              <a:t>algunas </a:t>
            </a:r>
            <a:br>
              <a:rPr lang="es-ES" sz="2400" dirty="0"/>
            </a:br>
            <a:r>
              <a:rPr lang="es-ES" sz="2400" dirty="0"/>
              <a:t>permiten desplegar</a:t>
            </a:r>
            <a:r>
              <a:rPr lang="es-ES" sz="2400" b="1" dirty="0"/>
              <a:t> contratos inteligentes</a:t>
            </a:r>
            <a:br>
              <a:rPr lang="es-ES" sz="2400" b="1" dirty="0"/>
            </a:br>
            <a:r>
              <a:rPr lang="es-ES" sz="2400" dirty="0"/>
              <a:t>en los </a:t>
            </a:r>
            <a:r>
              <a:rPr lang="es-ES" sz="2400" b="1" dirty="0"/>
              <a:t>Bloques</a:t>
            </a:r>
          </a:p>
          <a:p>
            <a:endParaRPr lang="es-ES" sz="2400" dirty="0"/>
          </a:p>
          <a:p>
            <a:r>
              <a:rPr lang="es-ES" sz="2400" dirty="0"/>
              <a:t>Contratos inteligentes</a:t>
            </a:r>
          </a:p>
          <a:p>
            <a:pPr lvl="1"/>
            <a:r>
              <a:rPr lang="es-ES" sz="2000" dirty="0"/>
              <a:t>Desarrollo de una lógica/aplicación</a:t>
            </a:r>
          </a:p>
          <a:p>
            <a:pPr lvl="1"/>
            <a:r>
              <a:rPr lang="es-ES" sz="2000" dirty="0"/>
              <a:t>Despliegue en una </a:t>
            </a:r>
            <a:r>
              <a:rPr lang="es-ES" sz="2000" dirty="0" err="1"/>
              <a:t>blockchain</a:t>
            </a:r>
            <a:r>
              <a:rPr lang="es-ES" sz="2000" dirty="0"/>
              <a:t> (publica/privada)</a:t>
            </a:r>
          </a:p>
          <a:p>
            <a:pPr lvl="2"/>
            <a:r>
              <a:rPr lang="es-ES" sz="2000" dirty="0"/>
              <a:t>Puede implementar </a:t>
            </a:r>
            <a:r>
              <a:rPr lang="es-ES" sz="2000" b="1" dirty="0"/>
              <a:t>restricciones y ocultar datos</a:t>
            </a:r>
            <a:r>
              <a:rPr lang="es-ES" sz="2000" dirty="0"/>
              <a:t> </a:t>
            </a:r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2052" name="Picture 4" descr="Ethereum fre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6154" y="4941168"/>
            <a:ext cx="1008112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Binance free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4941168"/>
            <a:ext cx="988450" cy="988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/>
          <p:cNvSpPr txBox="1"/>
          <p:nvPr/>
        </p:nvSpPr>
        <p:spPr>
          <a:xfrm>
            <a:off x="3020939" y="5949280"/>
            <a:ext cx="7585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ETH</a:t>
            </a:r>
          </a:p>
        </p:txBody>
      </p:sp>
      <p:sp>
        <p:nvSpPr>
          <p:cNvPr id="9" name="CuadroTexto 8"/>
          <p:cNvSpPr txBox="1"/>
          <p:nvPr/>
        </p:nvSpPr>
        <p:spPr>
          <a:xfrm>
            <a:off x="5263018" y="5953801"/>
            <a:ext cx="736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800" dirty="0"/>
              <a:t>BSC</a:t>
            </a:r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AD93982-EFEB-4935-B7B3-8F957DBA75CD}"/>
              </a:ext>
            </a:extLst>
          </p:cNvPr>
          <p:cNvSpPr/>
          <p:nvPr/>
        </p:nvSpPr>
        <p:spPr>
          <a:xfrm>
            <a:off x="6388836" y="316056"/>
            <a:ext cx="2503644" cy="2376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blockchain icono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575858" cy="15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5080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dirty="0"/>
              <a:t>Muchas otras alternativas para contratos</a:t>
            </a:r>
            <a:br>
              <a:rPr lang="es-ES" sz="2400" dirty="0"/>
            </a:br>
            <a:r>
              <a:rPr lang="es-ES" sz="2400" dirty="0"/>
              <a:t> inteligentes</a:t>
            </a:r>
          </a:p>
          <a:p>
            <a:pPr lvl="1"/>
            <a:endParaRPr lang="es-ES" sz="2000" dirty="0"/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sp>
        <p:nvSpPr>
          <p:cNvPr id="10" name="Elipse 9">
            <a:extLst>
              <a:ext uri="{FF2B5EF4-FFF2-40B4-BE49-F238E27FC236}">
                <a16:creationId xmlns:a16="http://schemas.microsoft.com/office/drawing/2014/main" id="{9AD93982-EFEB-4935-B7B3-8F957DBA75CD}"/>
              </a:ext>
            </a:extLst>
          </p:cNvPr>
          <p:cNvSpPr/>
          <p:nvPr/>
        </p:nvSpPr>
        <p:spPr>
          <a:xfrm>
            <a:off x="6388836" y="316056"/>
            <a:ext cx="2503644" cy="237626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11" name="Picture 2" descr="blockchain icono grati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692696"/>
            <a:ext cx="1575858" cy="157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338F310C-E278-654C-8741-33E99EFE5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506" y="3086472"/>
            <a:ext cx="8090987" cy="168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2775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 err="1"/>
              <a:t>Wallets</a:t>
            </a:r>
            <a:r>
              <a:rPr lang="es-ES" sz="2400" dirty="0"/>
              <a:t> (carteras con dirección publica)</a:t>
            </a:r>
          </a:p>
          <a:p>
            <a:pPr lvl="1"/>
            <a:r>
              <a:rPr lang="es-ES" sz="1800" dirty="0"/>
              <a:t>Cada </a:t>
            </a:r>
            <a:r>
              <a:rPr lang="es-ES" sz="1800" dirty="0" err="1"/>
              <a:t>wallet</a:t>
            </a:r>
            <a:r>
              <a:rPr lang="es-ES" sz="1800" dirty="0"/>
              <a:t> tiene una dirección única</a:t>
            </a:r>
          </a:p>
          <a:p>
            <a:pPr lvl="2"/>
            <a:r>
              <a:rPr lang="es-ES" sz="1800" dirty="0"/>
              <a:t>0x986cc3888425bE050722Cd7919B097C73F </a:t>
            </a:r>
          </a:p>
          <a:p>
            <a:pPr lvl="1"/>
            <a:r>
              <a:rPr lang="es-ES" sz="1800" dirty="0"/>
              <a:t>Pueden almacenar activos digitales (</a:t>
            </a:r>
            <a:r>
              <a:rPr lang="es-ES" sz="1800" dirty="0" err="1"/>
              <a:t>tokens</a:t>
            </a:r>
            <a:r>
              <a:rPr lang="es-ES" sz="1800" dirty="0"/>
              <a:t>, </a:t>
            </a:r>
            <a:r>
              <a:rPr lang="es-ES" sz="1800" dirty="0" err="1"/>
              <a:t>cryptomoneda</a:t>
            </a:r>
            <a:r>
              <a:rPr lang="es-ES" sz="1800" dirty="0"/>
              <a:t>)</a:t>
            </a:r>
          </a:p>
          <a:p>
            <a:pPr lvl="2"/>
            <a:r>
              <a:rPr lang="es-ES" sz="1800" dirty="0"/>
              <a:t>Transferir y recibir</a:t>
            </a:r>
          </a:p>
          <a:p>
            <a:pPr lvl="1"/>
            <a:r>
              <a:rPr lang="es-ES" sz="1800" dirty="0"/>
              <a:t>Tienen una </a:t>
            </a:r>
            <a:r>
              <a:rPr lang="es-ES" sz="1800" b="1" dirty="0"/>
              <a:t>clave de recuperación </a:t>
            </a:r>
            <a:r>
              <a:rPr lang="es-ES" sz="1800" dirty="0"/>
              <a:t>compleja</a:t>
            </a:r>
          </a:p>
          <a:p>
            <a:pPr lvl="2"/>
            <a:r>
              <a:rPr lang="es-ES" sz="1800" dirty="0"/>
              <a:t>Des encripta la </a:t>
            </a:r>
            <a:r>
              <a:rPr lang="es-ES" sz="1800" dirty="0" err="1"/>
              <a:t>wallet</a:t>
            </a:r>
            <a:r>
              <a:rPr lang="es-ES" sz="1800" dirty="0"/>
              <a:t> y permite usarla</a:t>
            </a:r>
          </a:p>
          <a:p>
            <a:pPr lvl="2"/>
            <a:r>
              <a:rPr lang="es-ES" sz="1800" dirty="0"/>
              <a:t>Cada transacción </a:t>
            </a:r>
            <a:r>
              <a:rPr lang="es-ES" sz="1800" b="1" dirty="0"/>
              <a:t>debe ser aceptada en la </a:t>
            </a:r>
            <a:r>
              <a:rPr lang="es-ES" sz="1800" b="1" dirty="0" err="1"/>
              <a:t>wallet</a:t>
            </a:r>
            <a:endParaRPr lang="es-ES" sz="1800" b="1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8264" y="1600200"/>
            <a:ext cx="1995576" cy="2332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77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0405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/>
              <a:t>Contrato inteligente</a:t>
            </a:r>
            <a:r>
              <a:rPr lang="es-ES" sz="2400" dirty="0"/>
              <a:t> </a:t>
            </a:r>
          </a:p>
          <a:p>
            <a:pPr lvl="1"/>
            <a:r>
              <a:rPr lang="es-ES" sz="1600" dirty="0"/>
              <a:t>Una serie de </a:t>
            </a:r>
            <a:r>
              <a:rPr lang="es-ES" sz="1600" b="1" dirty="0"/>
              <a:t>funciones</a:t>
            </a:r>
            <a:r>
              <a:rPr lang="es-ES" sz="1600" dirty="0"/>
              <a:t> publicas/privadas </a:t>
            </a:r>
            <a:r>
              <a:rPr lang="es-ES" sz="1600" b="1" dirty="0"/>
              <a:t>Desplegado de forma descentralizada (no en un servidor), tiene una dirección única: </a:t>
            </a:r>
            <a:r>
              <a:rPr lang="es-ES" sz="1600" dirty="0"/>
              <a:t>0x986cc3888425bE050722Cd7919B097C73F</a:t>
            </a:r>
          </a:p>
          <a:p>
            <a:pPr lvl="2"/>
            <a:r>
              <a:rPr lang="es-ES" sz="1400" dirty="0"/>
              <a:t>Además funciona también como una </a:t>
            </a:r>
            <a:r>
              <a:rPr lang="es-ES" sz="1400" dirty="0" err="1"/>
              <a:t>wallet</a:t>
            </a:r>
            <a:r>
              <a:rPr lang="es-ES" sz="1400" dirty="0"/>
              <a:t> / cartera</a:t>
            </a:r>
          </a:p>
          <a:p>
            <a:pPr lvl="1"/>
            <a:r>
              <a:rPr lang="es-ES" sz="1600" dirty="0"/>
              <a:t>Además de “lógica/programación estándar” pueden hacer </a:t>
            </a:r>
            <a:r>
              <a:rPr lang="es-ES" sz="1600" b="1" dirty="0"/>
              <a:t>operaciones con </a:t>
            </a:r>
            <a:r>
              <a:rPr lang="es-ES" sz="1600" b="1" dirty="0" err="1"/>
              <a:t>wallets</a:t>
            </a:r>
            <a:endParaRPr lang="es-ES" sz="1600" b="1" dirty="0"/>
          </a:p>
          <a:p>
            <a:pPr lvl="2"/>
            <a:r>
              <a:rPr lang="es-ES" sz="1400" dirty="0"/>
              <a:t>Transferir activos y Recibir activos (en las llamadas de las funciones)</a:t>
            </a:r>
          </a:p>
          <a:p>
            <a:pPr lvl="1"/>
            <a:endParaRPr lang="es-ES" sz="1600" dirty="0"/>
          </a:p>
          <a:p>
            <a:pPr marL="457200" lvl="1" indent="0">
              <a:buNone/>
            </a:pPr>
            <a:endParaRPr lang="es-ES" sz="1600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pPr lvl="1"/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2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60" y="3573016"/>
            <a:ext cx="6439980" cy="318372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2" descr="blockchain icono grati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85212" y="4377122"/>
            <a:ext cx="1539629" cy="1539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lecha derecha 6"/>
          <p:cNvSpPr/>
          <p:nvPr/>
        </p:nvSpPr>
        <p:spPr>
          <a:xfrm>
            <a:off x="6372200" y="4786896"/>
            <a:ext cx="933405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8" name="Rectángulo 7"/>
          <p:cNvSpPr/>
          <p:nvPr/>
        </p:nvSpPr>
        <p:spPr>
          <a:xfrm>
            <a:off x="583512" y="3697776"/>
            <a:ext cx="3960440" cy="379296"/>
          </a:xfrm>
          <a:prstGeom prst="rect">
            <a:avLst/>
          </a:prstGeom>
          <a:solidFill>
            <a:srgbClr val="3399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/>
          <p:cNvSpPr/>
          <p:nvPr/>
        </p:nvSpPr>
        <p:spPr>
          <a:xfrm>
            <a:off x="917176" y="6087432"/>
            <a:ext cx="3078760" cy="221888"/>
          </a:xfrm>
          <a:prstGeom prst="rect">
            <a:avLst/>
          </a:prstGeom>
          <a:solidFill>
            <a:srgbClr val="339933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/>
          <p:cNvSpPr/>
          <p:nvPr/>
        </p:nvSpPr>
        <p:spPr>
          <a:xfrm>
            <a:off x="1331640" y="4647272"/>
            <a:ext cx="3078760" cy="221888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1331640" y="5295344"/>
            <a:ext cx="4320480" cy="149880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3" name="Rectángulo 12"/>
          <p:cNvSpPr/>
          <p:nvPr/>
        </p:nvSpPr>
        <p:spPr>
          <a:xfrm>
            <a:off x="1331640" y="5145464"/>
            <a:ext cx="4320480" cy="14988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Rectángulo 13"/>
          <p:cNvSpPr/>
          <p:nvPr/>
        </p:nvSpPr>
        <p:spPr>
          <a:xfrm>
            <a:off x="2987824" y="4995333"/>
            <a:ext cx="1296144" cy="149880"/>
          </a:xfrm>
          <a:prstGeom prst="rect">
            <a:avLst/>
          </a:prstGeom>
          <a:solidFill>
            <a:schemeClr val="accent5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0345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 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pic>
        <p:nvPicPr>
          <p:cNvPr id="1026" name="Picture 2" descr="Código QR">
            <a:extLst>
              <a:ext uri="{FF2B5EF4-FFF2-40B4-BE49-F238E27FC236}">
                <a16:creationId xmlns:a16="http://schemas.microsoft.com/office/drawing/2014/main" id="{E8BA4F81-FE21-4929-FBE4-0BC425F2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549304" cy="454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29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0405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/>
              <a:t>Contrato inteligente</a:t>
            </a:r>
            <a:r>
              <a:rPr lang="es-ES" sz="2400" dirty="0"/>
              <a:t> </a:t>
            </a:r>
          </a:p>
          <a:p>
            <a:pPr lvl="1"/>
            <a:r>
              <a:rPr lang="es-ES" sz="1600" dirty="0"/>
              <a:t>Las aplicaciones web pueden acceder fácilmente a los contratos y </a:t>
            </a:r>
            <a:r>
              <a:rPr lang="es-ES" sz="1600" dirty="0" err="1"/>
              <a:t>wallets</a:t>
            </a:r>
            <a:r>
              <a:rPr lang="es-ES" sz="1600" dirty="0"/>
              <a:t> (librería </a:t>
            </a:r>
            <a:r>
              <a:rPr lang="es-ES" sz="1600" b="1" dirty="0"/>
              <a:t>Web3)</a:t>
            </a:r>
            <a:endParaRPr lang="es-ES" sz="1600" dirty="0"/>
          </a:p>
          <a:p>
            <a:pPr lvl="2"/>
            <a:endParaRPr lang="es-ES" sz="1600" dirty="0"/>
          </a:p>
          <a:p>
            <a:pPr lvl="1"/>
            <a:endParaRPr lang="es-ES" sz="12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3933056"/>
            <a:ext cx="5389285" cy="266429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ángulo 7"/>
          <p:cNvSpPr/>
          <p:nvPr/>
        </p:nvSpPr>
        <p:spPr>
          <a:xfrm>
            <a:off x="467544" y="4559168"/>
            <a:ext cx="2880320" cy="16597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Rectángulo 10"/>
          <p:cNvSpPr/>
          <p:nvPr/>
        </p:nvSpPr>
        <p:spPr>
          <a:xfrm>
            <a:off x="2735796" y="2526600"/>
            <a:ext cx="3888432" cy="111842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  <a:p>
            <a:pPr algn="ctr"/>
            <a:endParaRPr lang="es-ES" dirty="0"/>
          </a:p>
        </p:txBody>
      </p:sp>
      <p:pic>
        <p:nvPicPr>
          <p:cNvPr id="15" name="Imagen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2063" y="3958080"/>
            <a:ext cx="1987296" cy="236419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9" name="Elipse 18">
            <a:extLst>
              <a:ext uri="{FF2B5EF4-FFF2-40B4-BE49-F238E27FC236}">
                <a16:creationId xmlns:a16="http://schemas.microsoft.com/office/drawing/2014/main" id="{9AD93982-EFEB-4935-B7B3-8F957DBA75CD}"/>
              </a:ext>
            </a:extLst>
          </p:cNvPr>
          <p:cNvSpPr/>
          <p:nvPr/>
        </p:nvSpPr>
        <p:spPr>
          <a:xfrm>
            <a:off x="4677015" y="5544158"/>
            <a:ext cx="1250851" cy="122337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pic>
        <p:nvPicPr>
          <p:cNvPr id="20" name="Picture 2" descr="blockchain icono grati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5777486"/>
            <a:ext cx="747858" cy="747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CuadroTexto 22"/>
          <p:cNvSpPr txBox="1"/>
          <p:nvPr/>
        </p:nvSpPr>
        <p:spPr>
          <a:xfrm>
            <a:off x="2827294" y="2715017"/>
            <a:ext cx="210480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Mi aplicación Web</a:t>
            </a:r>
            <a:br>
              <a:rPr lang="es-ES" sz="2000" dirty="0">
                <a:solidFill>
                  <a:schemeClr val="bg1">
                    <a:lumMod val="95000"/>
                  </a:schemeClr>
                </a:solidFill>
              </a:rPr>
            </a:br>
            <a:r>
              <a:rPr lang="es-ES" sz="2000" dirty="0">
                <a:solidFill>
                  <a:schemeClr val="bg1">
                    <a:lumMod val="95000"/>
                  </a:schemeClr>
                </a:solidFill>
              </a:rPr>
              <a:t>Estándar</a:t>
            </a:r>
          </a:p>
        </p:txBody>
      </p:sp>
      <p:pic>
        <p:nvPicPr>
          <p:cNvPr id="24" name="Imagen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77665" y="2588985"/>
            <a:ext cx="1300402" cy="993654"/>
          </a:xfrm>
          <a:prstGeom prst="rect">
            <a:avLst/>
          </a:prstGeom>
        </p:spPr>
      </p:pic>
      <p:cxnSp>
        <p:nvCxnSpPr>
          <p:cNvPr id="27" name="Conector recto de flecha 26"/>
          <p:cNvCxnSpPr/>
          <p:nvPr/>
        </p:nvCxnSpPr>
        <p:spPr>
          <a:xfrm flipH="1">
            <a:off x="3347865" y="3582639"/>
            <a:ext cx="1954575" cy="921284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/>
          <p:cNvCxnSpPr/>
          <p:nvPr/>
        </p:nvCxnSpPr>
        <p:spPr>
          <a:xfrm>
            <a:off x="6444208" y="3473625"/>
            <a:ext cx="1584176" cy="717265"/>
          </a:xfrm>
          <a:prstGeom prst="straightConnector1">
            <a:avLst/>
          </a:prstGeom>
          <a:ln w="5715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97641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Algunos ejemplos de uso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0405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/>
              <a:t>Acuerdos seguros</a:t>
            </a:r>
          </a:p>
          <a:p>
            <a:pPr lvl="1"/>
            <a:r>
              <a:rPr lang="es-ES" sz="2000" dirty="0"/>
              <a:t>Dos usuarios envían lo que quieren intercambiar en un contrato.</a:t>
            </a:r>
          </a:p>
          <a:p>
            <a:pPr lvl="1"/>
            <a:r>
              <a:rPr lang="es-ES" sz="2000" dirty="0"/>
              <a:t>Cuando el contrato tiene los dos, envía a cada usuario lo suyo</a:t>
            </a:r>
          </a:p>
          <a:p>
            <a:endParaRPr lang="es-ES" sz="12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1026" name="Picture 2" descr="hombre icono gratis">
            <a:extLst>
              <a:ext uri="{FF2B5EF4-FFF2-40B4-BE49-F238E27FC236}">
                <a16:creationId xmlns:a16="http://schemas.microsoft.com/office/drawing/2014/main" id="{CF242C04-18FD-792A-0C86-F3A14862AE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4850" y="3479947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ujer icono gratis">
            <a:extLst>
              <a:ext uri="{FF2B5EF4-FFF2-40B4-BE49-F238E27FC236}">
                <a16:creationId xmlns:a16="http://schemas.microsoft.com/office/drawing/2014/main" id="{48A19327-DFF3-76D3-DBFE-D31438316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405" y="4984711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7F68169-530F-DFCE-D187-97ED71D772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951" y="4149080"/>
            <a:ext cx="975324" cy="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69662AC9-3F21-6E02-58FA-A315350F0129}"/>
              </a:ext>
            </a:extLst>
          </p:cNvPr>
          <p:cNvCxnSpPr>
            <a:cxnSpLocks/>
          </p:cNvCxnSpPr>
          <p:nvPr/>
        </p:nvCxnSpPr>
        <p:spPr>
          <a:xfrm>
            <a:off x="1829074" y="3971663"/>
            <a:ext cx="977953" cy="48915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C80C0024-6D2B-C4C0-F5FE-C4CF0454292A}"/>
              </a:ext>
            </a:extLst>
          </p:cNvPr>
          <p:cNvCxnSpPr>
            <a:cxnSpLocks/>
          </p:cNvCxnSpPr>
          <p:nvPr/>
        </p:nvCxnSpPr>
        <p:spPr>
          <a:xfrm flipV="1">
            <a:off x="1792629" y="4835759"/>
            <a:ext cx="942390" cy="62454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2" name="Picture 8" descr="Dollar symbol free icon">
            <a:extLst>
              <a:ext uri="{FF2B5EF4-FFF2-40B4-BE49-F238E27FC236}">
                <a16:creationId xmlns:a16="http://schemas.microsoft.com/office/drawing/2014/main" id="{D957D541-2AD1-130F-7BD6-523AE0AF16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6006" y="3971663"/>
            <a:ext cx="417916" cy="4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FF8011B0-D115-01CF-AC5E-69D0F89C48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738" y="4931771"/>
            <a:ext cx="494184" cy="4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hombre icono gratis">
            <a:extLst>
              <a:ext uri="{FF2B5EF4-FFF2-40B4-BE49-F238E27FC236}">
                <a16:creationId xmlns:a16="http://schemas.microsoft.com/office/drawing/2014/main" id="{D87160A0-7146-E6FD-E052-23879A3DA3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494" y="3479947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4" descr="mujer icono gratis">
            <a:extLst>
              <a:ext uri="{FF2B5EF4-FFF2-40B4-BE49-F238E27FC236}">
                <a16:creationId xmlns:a16="http://schemas.microsoft.com/office/drawing/2014/main" id="{36D383C8-9A64-1643-1C67-560423F44E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6049" y="4984711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0DFA246A-425C-C993-CF79-366A40FA7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9595" y="4149080"/>
            <a:ext cx="975324" cy="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F5C49A95-E9D5-3CE6-4E14-478F587D99DA}"/>
              </a:ext>
            </a:extLst>
          </p:cNvPr>
          <p:cNvCxnSpPr>
            <a:cxnSpLocks/>
          </p:cNvCxnSpPr>
          <p:nvPr/>
        </p:nvCxnSpPr>
        <p:spPr>
          <a:xfrm flipH="1" flipV="1">
            <a:off x="6420273" y="4020108"/>
            <a:ext cx="942390" cy="362508"/>
          </a:xfrm>
          <a:prstGeom prst="straightConnector1">
            <a:avLst/>
          </a:prstGeom>
          <a:ln w="7620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786F2ED6-C2DB-BD08-E556-8B7BCADC1CEE}"/>
              </a:ext>
            </a:extLst>
          </p:cNvPr>
          <p:cNvCxnSpPr>
            <a:cxnSpLocks/>
          </p:cNvCxnSpPr>
          <p:nvPr/>
        </p:nvCxnSpPr>
        <p:spPr>
          <a:xfrm flipH="1">
            <a:off x="6420273" y="5033156"/>
            <a:ext cx="942390" cy="575677"/>
          </a:xfrm>
          <a:prstGeom prst="straightConnector1">
            <a:avLst/>
          </a:prstGeom>
          <a:ln w="7620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8" descr="Dollar symbol free icon">
            <a:extLst>
              <a:ext uri="{FF2B5EF4-FFF2-40B4-BE49-F238E27FC236}">
                <a16:creationId xmlns:a16="http://schemas.microsoft.com/office/drawing/2014/main" id="{9C8C5980-C9AA-0382-173B-C52BD10A68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255" y="5033156"/>
            <a:ext cx="417916" cy="4179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221E8FC4-0E17-A9FD-D8A0-62DFDC0CC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0359" y="3955504"/>
            <a:ext cx="494184" cy="4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2617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Algunos ejemplos de uso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0405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/>
              <a:t>Venta de entradas en </a:t>
            </a:r>
            <a:r>
              <a:rPr lang="es-ES" sz="2400" b="1" dirty="0" err="1"/>
              <a:t>blockchain</a:t>
            </a:r>
            <a:endParaRPr lang="es-ES" sz="2400" b="1" dirty="0"/>
          </a:p>
          <a:p>
            <a:pPr lvl="1"/>
            <a:r>
              <a:rPr lang="es-ES" sz="2000" dirty="0"/>
              <a:t>Gestionar pagos y ventas sin intermediarios financieros</a:t>
            </a:r>
          </a:p>
          <a:p>
            <a:pPr lvl="1"/>
            <a:r>
              <a:rPr lang="es-ES" sz="2000" dirty="0"/>
              <a:t>Incluso la entrada podría ser un activo digital almacenable (token)</a:t>
            </a:r>
          </a:p>
          <a:p>
            <a:pPr lvl="2"/>
            <a:r>
              <a:rPr lang="es-ES" sz="2000" dirty="0"/>
              <a:t>Identificable únicamente y transferible</a:t>
            </a:r>
          </a:p>
          <a:p>
            <a:endParaRPr lang="es-ES" sz="12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4" name="Picture 2" descr="hombre icono gratis">
            <a:extLst>
              <a:ext uri="{FF2B5EF4-FFF2-40B4-BE49-F238E27FC236}">
                <a16:creationId xmlns:a16="http://schemas.microsoft.com/office/drawing/2014/main" id="{050CF763-674C-D256-2C42-68FC22E91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8170" y="4198172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36B0204E-1AE6-91E5-654F-D8DA7AAABD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2080" y="4077072"/>
            <a:ext cx="975324" cy="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A5D964CD-F64B-C114-59C9-874D595A06DD}"/>
              </a:ext>
            </a:extLst>
          </p:cNvPr>
          <p:cNvCxnSpPr>
            <a:cxnSpLocks/>
          </p:cNvCxnSpPr>
          <p:nvPr/>
        </p:nvCxnSpPr>
        <p:spPr>
          <a:xfrm>
            <a:off x="3600496" y="4390701"/>
            <a:ext cx="1576706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>
            <a:extLst>
              <a:ext uri="{FF2B5EF4-FFF2-40B4-BE49-F238E27FC236}">
                <a16:creationId xmlns:a16="http://schemas.microsoft.com/office/drawing/2014/main" id="{0A681EA3-62C8-8C58-1B7F-76817ECB35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5145" y="4131100"/>
            <a:ext cx="494184" cy="4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6E675FE-9685-9A6B-8963-53E9DA56E3B5}"/>
              </a:ext>
            </a:extLst>
          </p:cNvPr>
          <p:cNvCxnSpPr>
            <a:cxnSpLocks/>
          </p:cNvCxnSpPr>
          <p:nvPr/>
        </p:nvCxnSpPr>
        <p:spPr>
          <a:xfrm flipH="1">
            <a:off x="3629477" y="4931296"/>
            <a:ext cx="1446579" cy="0"/>
          </a:xfrm>
          <a:prstGeom prst="straightConnector1">
            <a:avLst/>
          </a:prstGeom>
          <a:ln w="7620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Ticket free icon">
            <a:extLst>
              <a:ext uri="{FF2B5EF4-FFF2-40B4-BE49-F238E27FC236}">
                <a16:creationId xmlns:a16="http://schemas.microsoft.com/office/drawing/2014/main" id="{178367BE-24A5-173E-116C-5768E4066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4171" y="4594449"/>
            <a:ext cx="580871" cy="580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08869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Algunos ejemplos de uso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0405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/>
              <a:t>Registro de la propiedad en </a:t>
            </a:r>
            <a:r>
              <a:rPr lang="es-ES" sz="2400" b="1" dirty="0" err="1"/>
              <a:t>blockchain</a:t>
            </a:r>
            <a:endParaRPr lang="es-ES" sz="2400" b="1" dirty="0"/>
          </a:p>
          <a:p>
            <a:pPr lvl="1"/>
            <a:r>
              <a:rPr lang="es-ES" sz="2000" dirty="0"/>
              <a:t>Información no </a:t>
            </a:r>
            <a:r>
              <a:rPr lang="es-ES" sz="2000" b="1" dirty="0"/>
              <a:t>destruible / alterable</a:t>
            </a:r>
          </a:p>
          <a:p>
            <a:pPr lvl="1"/>
            <a:r>
              <a:rPr lang="es-ES" sz="2000" dirty="0"/>
              <a:t>Auditable, registrar la información de todos los movimientos</a:t>
            </a:r>
          </a:p>
          <a:p>
            <a:pPr lvl="2"/>
            <a:r>
              <a:rPr lang="es-ES" sz="2000" dirty="0"/>
              <a:t>En el propio contrato y en el log de la </a:t>
            </a:r>
            <a:r>
              <a:rPr lang="es-ES" sz="2000" dirty="0" err="1"/>
              <a:t>blockchain</a:t>
            </a:r>
            <a:endParaRPr lang="es-ES" sz="2000" dirty="0"/>
          </a:p>
          <a:p>
            <a:endParaRPr lang="es-ES" sz="12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82C9B1D4-D85E-A9A7-65A7-5FFAEB91A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4847" y="3531062"/>
            <a:ext cx="975324" cy="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Building free icon">
            <a:extLst>
              <a:ext uri="{FF2B5EF4-FFF2-40B4-BE49-F238E27FC236}">
                <a16:creationId xmlns:a16="http://schemas.microsoft.com/office/drawing/2014/main" id="{72E24724-3B74-5A16-B62A-B90B34D5E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199" y="5494316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Office building free icon">
            <a:extLst>
              <a:ext uri="{FF2B5EF4-FFF2-40B4-BE49-F238E27FC236}">
                <a16:creationId xmlns:a16="http://schemas.microsoft.com/office/drawing/2014/main" id="{FF9EEFD8-C9E9-7A5A-C196-8BA3E1664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5373216"/>
            <a:ext cx="975324" cy="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lat free icon">
            <a:extLst>
              <a:ext uri="{FF2B5EF4-FFF2-40B4-BE49-F238E27FC236}">
                <a16:creationId xmlns:a16="http://schemas.microsoft.com/office/drawing/2014/main" id="{E0AAC84D-44DF-34EF-E72C-A0708C63E7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4278" y="5494316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ector recto de flecha 4">
            <a:extLst>
              <a:ext uri="{FF2B5EF4-FFF2-40B4-BE49-F238E27FC236}">
                <a16:creationId xmlns:a16="http://schemas.microsoft.com/office/drawing/2014/main" id="{47D49579-65B4-A233-380B-EB23D0F06850}"/>
              </a:ext>
            </a:extLst>
          </p:cNvPr>
          <p:cNvCxnSpPr>
            <a:cxnSpLocks/>
          </p:cNvCxnSpPr>
          <p:nvPr/>
        </p:nvCxnSpPr>
        <p:spPr>
          <a:xfrm>
            <a:off x="4355976" y="4579812"/>
            <a:ext cx="0" cy="752868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4AE34F4-540E-FB9C-BFFF-E2724FC9C12A}"/>
              </a:ext>
            </a:extLst>
          </p:cNvPr>
          <p:cNvCxnSpPr>
            <a:cxnSpLocks/>
          </p:cNvCxnSpPr>
          <p:nvPr/>
        </p:nvCxnSpPr>
        <p:spPr>
          <a:xfrm flipH="1">
            <a:off x="2611390" y="4363788"/>
            <a:ext cx="1384546" cy="968892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842ADBA-B302-BDF5-E4F6-5AB86DB4C68F}"/>
              </a:ext>
            </a:extLst>
          </p:cNvPr>
          <p:cNvCxnSpPr>
            <a:cxnSpLocks/>
          </p:cNvCxnSpPr>
          <p:nvPr/>
        </p:nvCxnSpPr>
        <p:spPr>
          <a:xfrm flipH="1" flipV="1">
            <a:off x="5099743" y="4396485"/>
            <a:ext cx="768401" cy="831399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91737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Algunos ejemplos de uso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0405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/>
              <a:t>Aplicación de correo con pago</a:t>
            </a:r>
          </a:p>
          <a:p>
            <a:pPr lvl="1"/>
            <a:r>
              <a:rPr lang="es-ES" sz="2000" dirty="0"/>
              <a:t>Reducir el spam, valorar el tiempo invertido </a:t>
            </a:r>
          </a:p>
          <a:p>
            <a:pPr lvl="1"/>
            <a:r>
              <a:rPr lang="es-ES" sz="2000" dirty="0"/>
              <a:t>Los usuarios realizan un pequeño pago al enviar un correo</a:t>
            </a:r>
          </a:p>
          <a:p>
            <a:pPr lvl="2"/>
            <a:r>
              <a:rPr lang="es-ES" sz="2000" dirty="0"/>
              <a:t>Sí la persona no contesta en 24 horas les devuelve el pago</a:t>
            </a:r>
          </a:p>
          <a:p>
            <a:pPr lvl="1"/>
            <a:endParaRPr lang="es-ES" sz="2000" dirty="0"/>
          </a:p>
          <a:p>
            <a:endParaRPr lang="es-ES" sz="1200" dirty="0"/>
          </a:p>
          <a:p>
            <a:pPr lvl="1"/>
            <a:endParaRPr lang="es-ES" sz="2000" dirty="0"/>
          </a:p>
          <a:p>
            <a:pPr lvl="1"/>
            <a:endParaRPr lang="es-ES" sz="2000" dirty="0"/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4" name="Picture 2" descr="hombre icono gratis">
            <a:extLst>
              <a:ext uri="{FF2B5EF4-FFF2-40B4-BE49-F238E27FC236}">
                <a16:creationId xmlns:a16="http://schemas.microsoft.com/office/drawing/2014/main" id="{C5FBC862-1337-C767-4116-308D2EC26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2269" y="3789040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0AEEE8AE-F55E-B2D5-601A-C1098393B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92" y="3735012"/>
            <a:ext cx="975324" cy="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D8457E9-330B-EF5B-E575-C1F96D62314F}"/>
              </a:ext>
            </a:extLst>
          </p:cNvPr>
          <p:cNvCxnSpPr>
            <a:cxnSpLocks/>
          </p:cNvCxnSpPr>
          <p:nvPr/>
        </p:nvCxnSpPr>
        <p:spPr>
          <a:xfrm>
            <a:off x="2482496" y="4036132"/>
            <a:ext cx="2292218" cy="125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10">
            <a:extLst>
              <a:ext uri="{FF2B5EF4-FFF2-40B4-BE49-F238E27FC236}">
                <a16:creationId xmlns:a16="http://schemas.microsoft.com/office/drawing/2014/main" id="{767F0C1A-39C0-DE56-4FC4-2D715D0A62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657" y="3789040"/>
            <a:ext cx="494184" cy="4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CB0D865A-D807-52FA-55F0-58910917A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810" y="3717032"/>
            <a:ext cx="566192" cy="566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mujer icono gratis">
            <a:extLst>
              <a:ext uri="{FF2B5EF4-FFF2-40B4-BE49-F238E27FC236}">
                <a16:creationId xmlns:a16="http://schemas.microsoft.com/office/drawing/2014/main" id="{0BF7EE57-435A-BCCC-F30D-A42F76FE4D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3573016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B5E2E850-0197-F615-B2C7-F30285097869}"/>
              </a:ext>
            </a:extLst>
          </p:cNvPr>
          <p:cNvCxnSpPr>
            <a:cxnSpLocks/>
          </p:cNvCxnSpPr>
          <p:nvPr/>
        </p:nvCxnSpPr>
        <p:spPr>
          <a:xfrm>
            <a:off x="5851204" y="4023623"/>
            <a:ext cx="1253583" cy="2501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2" descr="hombre icono gratis">
            <a:extLst>
              <a:ext uri="{FF2B5EF4-FFF2-40B4-BE49-F238E27FC236}">
                <a16:creationId xmlns:a16="http://schemas.microsoft.com/office/drawing/2014/main" id="{C013AE2D-01D4-2D49-3E9F-A69D82BC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0836" y="5561388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6">
            <a:extLst>
              <a:ext uri="{FF2B5EF4-FFF2-40B4-BE49-F238E27FC236}">
                <a16:creationId xmlns:a16="http://schemas.microsoft.com/office/drawing/2014/main" id="{CE6928A9-03E0-5C65-C419-DE1E285636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8159" y="5507360"/>
            <a:ext cx="975324" cy="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E39D54C-327E-76AE-5EBD-106DE0AE0A55}"/>
              </a:ext>
            </a:extLst>
          </p:cNvPr>
          <p:cNvCxnSpPr>
            <a:cxnSpLocks/>
          </p:cNvCxnSpPr>
          <p:nvPr/>
        </p:nvCxnSpPr>
        <p:spPr>
          <a:xfrm flipH="1">
            <a:off x="2626945" y="5820989"/>
            <a:ext cx="2106336" cy="0"/>
          </a:xfrm>
          <a:prstGeom prst="straightConnector1">
            <a:avLst/>
          </a:prstGeom>
          <a:ln w="7620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10">
            <a:extLst>
              <a:ext uri="{FF2B5EF4-FFF2-40B4-BE49-F238E27FC236}">
                <a16:creationId xmlns:a16="http://schemas.microsoft.com/office/drawing/2014/main" id="{C020B48D-2EF5-ABA4-CE76-85CA1FABC9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7172" y="5561388"/>
            <a:ext cx="494184" cy="494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4">
            <a:extLst>
              <a:ext uri="{FF2B5EF4-FFF2-40B4-BE49-F238E27FC236}">
                <a16:creationId xmlns:a16="http://schemas.microsoft.com/office/drawing/2014/main" id="{27596201-2707-D585-BB50-0BAAA4137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9698" y="4144445"/>
            <a:ext cx="408242" cy="408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89973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Algunos ejemplos de uso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28800"/>
            <a:ext cx="8435280" cy="504056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/>
              <a:t>Token de descuento (Vip)</a:t>
            </a:r>
            <a:endParaRPr lang="es-ES" sz="1200" dirty="0"/>
          </a:p>
          <a:p>
            <a:pPr lvl="1"/>
            <a:r>
              <a:rPr lang="es-ES" sz="2000" dirty="0"/>
              <a:t>Si el usuario esta en posesión de tokens se le aplica:</a:t>
            </a:r>
          </a:p>
          <a:p>
            <a:pPr lvl="2"/>
            <a:r>
              <a:rPr lang="es-ES" sz="2000" dirty="0"/>
              <a:t>Un descuento, acceso a productos exclusivos, etc..</a:t>
            </a:r>
          </a:p>
          <a:p>
            <a:pPr lvl="1"/>
            <a:r>
              <a:rPr lang="es-ES" sz="2000" dirty="0"/>
              <a:t>El contrato podría…</a:t>
            </a:r>
          </a:p>
          <a:p>
            <a:pPr lvl="2"/>
            <a:r>
              <a:rPr lang="es-ES" sz="2000" dirty="0"/>
              <a:t>Validar desde cuando se posee el token </a:t>
            </a:r>
          </a:p>
          <a:p>
            <a:pPr lvl="2"/>
            <a:r>
              <a:rPr lang="es-ES" sz="2000" dirty="0"/>
              <a:t>Requerir el envió del Token y retenerlo X días…</a:t>
            </a:r>
          </a:p>
          <a:p>
            <a:pPr lvl="1"/>
            <a:r>
              <a:rPr lang="es-ES" sz="2000" dirty="0"/>
              <a:t>Los Tokens pueden ser transferidos fuera de la plataforma</a:t>
            </a:r>
          </a:p>
          <a:p>
            <a:pPr lvl="1">
              <a:buNone/>
            </a:pPr>
            <a:endParaRPr lang="es-ES_tradnl" sz="2000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pic>
        <p:nvPicPr>
          <p:cNvPr id="4" name="Picture 2" descr="hombre icono gratis">
            <a:extLst>
              <a:ext uri="{FF2B5EF4-FFF2-40B4-BE49-F238E27FC236}">
                <a16:creationId xmlns:a16="http://schemas.microsoft.com/office/drawing/2014/main" id="{564D9710-6109-474A-C287-B699ECD64E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0341" y="4941168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>
            <a:extLst>
              <a:ext uri="{FF2B5EF4-FFF2-40B4-BE49-F238E27FC236}">
                <a16:creationId xmlns:a16="http://schemas.microsoft.com/office/drawing/2014/main" id="{8976D831-5C34-588F-C096-B71975754B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465" y="5327306"/>
            <a:ext cx="638200" cy="6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6">
            <a:extLst>
              <a:ext uri="{FF2B5EF4-FFF2-40B4-BE49-F238E27FC236}">
                <a16:creationId xmlns:a16="http://schemas.microsoft.com/office/drawing/2014/main" id="{60B0AEDC-20C8-4E73-D441-DC2A34A330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4941168"/>
            <a:ext cx="975324" cy="97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184D9C04-F2CD-8DA2-C059-F49CAAD598D2}"/>
              </a:ext>
            </a:extLst>
          </p:cNvPr>
          <p:cNvCxnSpPr>
            <a:cxnSpLocks/>
          </p:cNvCxnSpPr>
          <p:nvPr/>
        </p:nvCxnSpPr>
        <p:spPr>
          <a:xfrm>
            <a:off x="3173016" y="5242288"/>
            <a:ext cx="2292218" cy="1250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ECEEC646-3F67-F6AF-6320-7C8F250843CF}"/>
              </a:ext>
            </a:extLst>
          </p:cNvPr>
          <p:cNvCxnSpPr>
            <a:cxnSpLocks/>
          </p:cNvCxnSpPr>
          <p:nvPr/>
        </p:nvCxnSpPr>
        <p:spPr>
          <a:xfrm flipH="1">
            <a:off x="3343665" y="5624976"/>
            <a:ext cx="1929165" cy="0"/>
          </a:xfrm>
          <a:prstGeom prst="straightConnector1">
            <a:avLst/>
          </a:prstGeom>
          <a:ln w="76200">
            <a:solidFill>
              <a:srgbClr val="33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875924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 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pic>
        <p:nvPicPr>
          <p:cNvPr id="1026" name="Picture 2" descr="Código QR">
            <a:extLst>
              <a:ext uri="{FF2B5EF4-FFF2-40B4-BE49-F238E27FC236}">
                <a16:creationId xmlns:a16="http://schemas.microsoft.com/office/drawing/2014/main" id="{E8BA4F81-FE21-4929-FBE4-0BC425F21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700808"/>
            <a:ext cx="4549304" cy="4549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90440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¿Qué herramienta permite crear proyectos para contratos inteligentes?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A4BDC2-8CA6-714F-C5A6-65E9C8E40D41}"/>
              </a:ext>
            </a:extLst>
          </p:cNvPr>
          <p:cNvSpPr/>
          <p:nvPr/>
        </p:nvSpPr>
        <p:spPr>
          <a:xfrm>
            <a:off x="611560" y="2533329"/>
            <a:ext cx="7848872" cy="792088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A. </a:t>
            </a:r>
            <a:r>
              <a:rPr lang="es-ES" sz="2400" dirty="0" err="1"/>
              <a:t>Metamask</a:t>
            </a:r>
            <a:endParaRPr lang="es-ES" sz="2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B40C6-2BED-2029-1033-8A570BAF3A12}"/>
              </a:ext>
            </a:extLst>
          </p:cNvPr>
          <p:cNvSpPr/>
          <p:nvPr/>
        </p:nvSpPr>
        <p:spPr>
          <a:xfrm>
            <a:off x="611560" y="3429000"/>
            <a:ext cx="7848872" cy="792088"/>
          </a:xfrm>
          <a:prstGeom prst="rect">
            <a:avLst/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B. </a:t>
            </a:r>
            <a:r>
              <a:rPr lang="es-ES" sz="2400" dirty="0" err="1"/>
              <a:t>Ether</a:t>
            </a:r>
            <a:r>
              <a:rPr lang="es-ES" sz="2400" dirty="0"/>
              <a:t> / Web3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345CDE-89FD-F1FE-3143-752695890B74}"/>
              </a:ext>
            </a:extLst>
          </p:cNvPr>
          <p:cNvSpPr/>
          <p:nvPr/>
        </p:nvSpPr>
        <p:spPr>
          <a:xfrm>
            <a:off x="611560" y="4365104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C. </a:t>
            </a:r>
            <a:r>
              <a:rPr lang="es-ES" sz="2400" dirty="0" err="1"/>
              <a:t>Truffle</a:t>
            </a:r>
            <a:endParaRPr lang="es-ES" sz="2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C62863F-30DF-D7CF-D0E8-DA2AF913BB67}"/>
              </a:ext>
            </a:extLst>
          </p:cNvPr>
          <p:cNvSpPr/>
          <p:nvPr/>
        </p:nvSpPr>
        <p:spPr>
          <a:xfrm>
            <a:off x="611560" y="5301208"/>
            <a:ext cx="784887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D. </a:t>
            </a:r>
            <a:r>
              <a:rPr lang="es-ES" sz="2400" dirty="0" err="1"/>
              <a:t>Sodility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1107124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</a:t>
            </a:r>
            <a:r>
              <a:rPr lang="es-ES" sz="2400" b="1" dirty="0" err="1"/>
              <a:t>Solidity</a:t>
            </a:r>
            <a:r>
              <a:rPr lang="es-ES" sz="2400" dirty="0"/>
              <a:t>, dentro de una función como se obtiene </a:t>
            </a:r>
            <a:r>
              <a:rPr lang="es-ES" sz="2400" b="1" dirty="0"/>
              <a:t>la dirección de la </a:t>
            </a:r>
            <a:r>
              <a:rPr lang="es-ES" sz="2400" b="1" dirty="0" err="1"/>
              <a:t>wallet</a:t>
            </a:r>
            <a:r>
              <a:rPr lang="es-ES" sz="2400" b="1" dirty="0"/>
              <a:t> </a:t>
            </a:r>
            <a:r>
              <a:rPr lang="es-ES" sz="2400" dirty="0"/>
              <a:t>que inicio la ejecución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A4BDC2-8CA6-714F-C5A6-65E9C8E40D41}"/>
              </a:ext>
            </a:extLst>
          </p:cNvPr>
          <p:cNvSpPr/>
          <p:nvPr/>
        </p:nvSpPr>
        <p:spPr>
          <a:xfrm>
            <a:off x="611560" y="2533329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A. Desde un parámetro de la función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B40C6-2BED-2029-1033-8A570BAF3A12}"/>
              </a:ext>
            </a:extLst>
          </p:cNvPr>
          <p:cNvSpPr/>
          <p:nvPr/>
        </p:nvSpPr>
        <p:spPr>
          <a:xfrm>
            <a:off x="611560" y="3429000"/>
            <a:ext cx="7848872" cy="792088"/>
          </a:xfrm>
          <a:prstGeom prst="rect">
            <a:avLst/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B. </a:t>
            </a:r>
            <a:r>
              <a:rPr lang="es-ES" sz="2400" dirty="0" err="1"/>
              <a:t>msg.account</a:t>
            </a:r>
            <a:endParaRPr lang="es-ES" sz="2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345CDE-89FD-F1FE-3143-752695890B74}"/>
              </a:ext>
            </a:extLst>
          </p:cNvPr>
          <p:cNvSpPr/>
          <p:nvPr/>
        </p:nvSpPr>
        <p:spPr>
          <a:xfrm>
            <a:off x="611560" y="4365104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C. </a:t>
            </a:r>
            <a:r>
              <a:rPr lang="es-ES" sz="2400" dirty="0" err="1"/>
              <a:t>getAddess</a:t>
            </a:r>
            <a:r>
              <a:rPr lang="es-ES" sz="2400" dirty="0"/>
              <a:t>();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C62863F-30DF-D7CF-D0E8-DA2AF913BB67}"/>
              </a:ext>
            </a:extLst>
          </p:cNvPr>
          <p:cNvSpPr/>
          <p:nvPr/>
        </p:nvSpPr>
        <p:spPr>
          <a:xfrm>
            <a:off x="611560" y="5301208"/>
            <a:ext cx="784887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D. </a:t>
            </a:r>
            <a:r>
              <a:rPr lang="es-ES" sz="2400" dirty="0" err="1"/>
              <a:t>address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666576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Llamar a las funciones de un contrato inteligente tiene un </a:t>
            </a:r>
            <a:r>
              <a:rPr lang="es-ES" sz="2400" b="1" dirty="0"/>
              <a:t>coste (gas) </a:t>
            </a:r>
            <a:r>
              <a:rPr lang="es-ES" sz="2400" dirty="0"/>
              <a:t>cuando...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A4BDC2-8CA6-714F-C5A6-65E9C8E40D41}"/>
              </a:ext>
            </a:extLst>
          </p:cNvPr>
          <p:cNvSpPr/>
          <p:nvPr/>
        </p:nvSpPr>
        <p:spPr>
          <a:xfrm>
            <a:off x="611560" y="2533329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A. Siempre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B40C6-2BED-2029-1033-8A570BAF3A12}"/>
              </a:ext>
            </a:extLst>
          </p:cNvPr>
          <p:cNvSpPr/>
          <p:nvPr/>
        </p:nvSpPr>
        <p:spPr>
          <a:xfrm>
            <a:off x="611560" y="3429000"/>
            <a:ext cx="7848872" cy="792088"/>
          </a:xfrm>
          <a:prstGeom prst="rect">
            <a:avLst/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B. Si retornan datos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345CDE-89FD-F1FE-3143-752695890B74}"/>
              </a:ext>
            </a:extLst>
          </p:cNvPr>
          <p:cNvSpPr/>
          <p:nvPr/>
        </p:nvSpPr>
        <p:spPr>
          <a:xfrm>
            <a:off x="611560" y="4365104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C. Si reciben parámetros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EC62863F-30DF-D7CF-D0E8-DA2AF913BB67}"/>
              </a:ext>
            </a:extLst>
          </p:cNvPr>
          <p:cNvSpPr/>
          <p:nvPr/>
        </p:nvSpPr>
        <p:spPr>
          <a:xfrm>
            <a:off x="611560" y="5301208"/>
            <a:ext cx="784887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D. Si se modifican los datos en la </a:t>
            </a:r>
            <a:r>
              <a:rPr lang="es-ES" sz="2400" dirty="0" err="1"/>
              <a:t>blockchain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4197396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 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Una </a:t>
            </a:r>
            <a:r>
              <a:rPr lang="es-ES" dirty="0" err="1"/>
              <a:t>blockchain</a:t>
            </a:r>
            <a:r>
              <a:rPr lang="es-ES" dirty="0"/>
              <a:t> se podría definir como….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A4BDC2-8CA6-714F-C5A6-65E9C8E40D41}"/>
              </a:ext>
            </a:extLst>
          </p:cNvPr>
          <p:cNvSpPr/>
          <p:nvPr/>
        </p:nvSpPr>
        <p:spPr>
          <a:xfrm>
            <a:off x="611560" y="2492896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A. Una base de datos centralizada e inalterable</a:t>
            </a:r>
            <a:endParaRPr lang="es-ES" sz="4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B40C6-2BED-2029-1033-8A570BAF3A12}"/>
              </a:ext>
            </a:extLst>
          </p:cNvPr>
          <p:cNvSpPr/>
          <p:nvPr/>
        </p:nvSpPr>
        <p:spPr>
          <a:xfrm>
            <a:off x="611560" y="3517441"/>
            <a:ext cx="784887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B. Un libro de cuentas descentralizado e inalterable</a:t>
            </a:r>
            <a:endParaRPr lang="es-ES" sz="4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345CDE-89FD-F1FE-3143-752695890B74}"/>
              </a:ext>
            </a:extLst>
          </p:cNvPr>
          <p:cNvSpPr/>
          <p:nvPr/>
        </p:nvSpPr>
        <p:spPr>
          <a:xfrm>
            <a:off x="611560" y="4593459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C. Un registro de datos replicado y fácilmente modificable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1889736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¿Qué elementos comunica una librería como </a:t>
            </a:r>
            <a:r>
              <a:rPr lang="es-ES" sz="2400" b="1" dirty="0" err="1"/>
              <a:t>Ether</a:t>
            </a:r>
            <a:r>
              <a:rPr lang="es-ES" sz="2400" b="1" dirty="0"/>
              <a:t> o Web3</a:t>
            </a:r>
            <a:r>
              <a:rPr lang="es-ES" sz="2400" dirty="0"/>
              <a:t>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A4BDC2-8CA6-714F-C5A6-65E9C8E40D41}"/>
              </a:ext>
            </a:extLst>
          </p:cNvPr>
          <p:cNvSpPr/>
          <p:nvPr/>
        </p:nvSpPr>
        <p:spPr>
          <a:xfrm>
            <a:off x="611560" y="2533329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A. La </a:t>
            </a:r>
            <a:r>
              <a:rPr lang="es-ES" sz="2400" dirty="0" err="1"/>
              <a:t>wallet</a:t>
            </a:r>
            <a:r>
              <a:rPr lang="es-ES" sz="2400" dirty="0"/>
              <a:t> con el contrato inteligente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B40C6-2BED-2029-1033-8A570BAF3A12}"/>
              </a:ext>
            </a:extLst>
          </p:cNvPr>
          <p:cNvSpPr/>
          <p:nvPr/>
        </p:nvSpPr>
        <p:spPr>
          <a:xfrm>
            <a:off x="611560" y="3429000"/>
            <a:ext cx="7848872" cy="792088"/>
          </a:xfrm>
          <a:prstGeom prst="rect">
            <a:avLst/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B. La web con el contrato inteligente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345CDE-89FD-F1FE-3143-752695890B74}"/>
              </a:ext>
            </a:extLst>
          </p:cNvPr>
          <p:cNvSpPr/>
          <p:nvPr/>
        </p:nvSpPr>
        <p:spPr>
          <a:xfrm>
            <a:off x="611560" y="4365104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C. La web con el contrato inteligente y la </a:t>
            </a:r>
            <a:r>
              <a:rPr lang="es-ES" sz="2400" dirty="0" err="1"/>
              <a:t>wallet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1616732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¿Cuál de las siguientes funciones </a:t>
            </a:r>
            <a:r>
              <a:rPr lang="es-ES" sz="2400" dirty="0" err="1"/>
              <a:t>Solidity</a:t>
            </a:r>
            <a:r>
              <a:rPr lang="es-ES" sz="2400" dirty="0"/>
              <a:t> </a:t>
            </a:r>
            <a:r>
              <a:rPr lang="es-ES" sz="2400" b="1" dirty="0"/>
              <a:t>no modifica </a:t>
            </a:r>
            <a:r>
              <a:rPr lang="es-ES" sz="2400" dirty="0"/>
              <a:t>la información de la </a:t>
            </a:r>
            <a:r>
              <a:rPr lang="es-ES" sz="2400" dirty="0" err="1"/>
              <a:t>blockchain</a:t>
            </a:r>
            <a:r>
              <a:rPr lang="es-ES" sz="2400" dirty="0"/>
              <a:t>?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C3B10CB-9CE9-1A20-2DCB-D7A66CB65664}"/>
              </a:ext>
            </a:extLst>
          </p:cNvPr>
          <p:cNvSpPr/>
          <p:nvPr/>
        </p:nvSpPr>
        <p:spPr>
          <a:xfrm>
            <a:off x="611560" y="2533329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200" dirty="0"/>
              <a:t> A. </a:t>
            </a:r>
            <a:r>
              <a:rPr lang="en-US" sz="2200" dirty="0"/>
              <a:t> function </a:t>
            </a:r>
            <a:r>
              <a:rPr lang="en-US" sz="2200" dirty="0" err="1"/>
              <a:t>setBanco</a:t>
            </a:r>
            <a:r>
              <a:rPr lang="en-US" sz="2200" dirty="0"/>
              <a:t>(string </a:t>
            </a:r>
            <a:r>
              <a:rPr lang="en-US" sz="2200" dirty="0" err="1"/>
              <a:t>nombre</a:t>
            </a:r>
            <a:r>
              <a:rPr lang="en-US" sz="2200" dirty="0"/>
              <a:t>) public memory returns (bool)</a:t>
            </a:r>
            <a:endParaRPr lang="es-ES" sz="2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05FA42-A4D4-8514-E9B8-55E422CA0275}"/>
              </a:ext>
            </a:extLst>
          </p:cNvPr>
          <p:cNvSpPr/>
          <p:nvPr/>
        </p:nvSpPr>
        <p:spPr>
          <a:xfrm>
            <a:off x="611560" y="3429000"/>
            <a:ext cx="7848872" cy="792088"/>
          </a:xfrm>
          <a:prstGeom prst="rect">
            <a:avLst/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200" dirty="0"/>
              <a:t> B. </a:t>
            </a:r>
            <a:r>
              <a:rPr lang="en-US" sz="2200" dirty="0"/>
              <a:t>function </a:t>
            </a:r>
            <a:r>
              <a:rPr lang="en-US" sz="2200" dirty="0" err="1"/>
              <a:t>setBanco</a:t>
            </a:r>
            <a:r>
              <a:rPr lang="en-US" sz="2200" dirty="0"/>
              <a:t>(string </a:t>
            </a:r>
            <a:r>
              <a:rPr lang="en-US" sz="2200" dirty="0" err="1"/>
              <a:t>nombre</a:t>
            </a:r>
            <a:r>
              <a:rPr lang="en-US" sz="2200" dirty="0"/>
              <a:t>) public view returns (bool)</a:t>
            </a:r>
            <a:endParaRPr lang="es-ES" sz="2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5EC17B-71F6-33F4-C787-45FD64EC7897}"/>
              </a:ext>
            </a:extLst>
          </p:cNvPr>
          <p:cNvSpPr/>
          <p:nvPr/>
        </p:nvSpPr>
        <p:spPr>
          <a:xfrm>
            <a:off x="611560" y="4365104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200" dirty="0"/>
              <a:t> C. </a:t>
            </a:r>
            <a:r>
              <a:rPr lang="en-US" sz="2200" dirty="0"/>
              <a:t>function </a:t>
            </a:r>
            <a:r>
              <a:rPr lang="en-US" sz="2200" dirty="0" err="1"/>
              <a:t>setBanco</a:t>
            </a:r>
            <a:r>
              <a:rPr lang="en-US" sz="2200" dirty="0"/>
              <a:t>(string </a:t>
            </a:r>
            <a:r>
              <a:rPr lang="en-US" sz="2200" dirty="0" err="1"/>
              <a:t>nombre</a:t>
            </a:r>
            <a:r>
              <a:rPr lang="en-US" sz="2200" dirty="0"/>
              <a:t>) public returns (bool)</a:t>
            </a:r>
            <a:endParaRPr lang="es-ES" sz="2200" dirty="0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492883-74C1-8436-0EDD-72335A1D8F3A}"/>
              </a:ext>
            </a:extLst>
          </p:cNvPr>
          <p:cNvSpPr/>
          <p:nvPr/>
        </p:nvSpPr>
        <p:spPr>
          <a:xfrm>
            <a:off x="611560" y="5301208"/>
            <a:ext cx="784887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200" dirty="0"/>
              <a:t>D. </a:t>
            </a:r>
            <a:r>
              <a:rPr lang="en-US" sz="2200" dirty="0"/>
              <a:t>function </a:t>
            </a:r>
            <a:r>
              <a:rPr lang="en-US" sz="2200" dirty="0" err="1"/>
              <a:t>setBanco</a:t>
            </a:r>
            <a:r>
              <a:rPr lang="en-US" sz="2200" dirty="0"/>
              <a:t>(string </a:t>
            </a:r>
            <a:r>
              <a:rPr lang="en-US" sz="2200" dirty="0" err="1"/>
              <a:t>nombre</a:t>
            </a:r>
            <a:r>
              <a:rPr lang="en-US" sz="2200" dirty="0"/>
              <a:t>) public sender returns (bool)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2482543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Para que sirve la función </a:t>
            </a:r>
            <a:r>
              <a:rPr lang="es-ES" sz="2400" b="1" dirty="0" err="1"/>
              <a:t>detectEthereumProvider</a:t>
            </a:r>
            <a:r>
              <a:rPr lang="es-ES" sz="2400" b="1" dirty="0"/>
              <a:t>() </a:t>
            </a:r>
            <a:r>
              <a:rPr lang="es-ES" sz="2400" dirty="0"/>
              <a:t>de la librería </a:t>
            </a:r>
            <a:r>
              <a:rPr lang="es-ES" sz="2400" dirty="0" err="1"/>
              <a:t>Ether</a:t>
            </a:r>
            <a:endParaRPr lang="es-ES" sz="24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C3B10CB-9CE9-1A20-2DCB-D7A66CB65664}"/>
              </a:ext>
            </a:extLst>
          </p:cNvPr>
          <p:cNvSpPr/>
          <p:nvPr/>
        </p:nvSpPr>
        <p:spPr>
          <a:xfrm>
            <a:off x="611560" y="2533329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200" dirty="0"/>
              <a:t> A. </a:t>
            </a:r>
            <a:r>
              <a:rPr lang="en-US" sz="2200" dirty="0"/>
              <a:t> </a:t>
            </a:r>
            <a:r>
              <a:rPr lang="es-ES" sz="2200" dirty="0"/>
              <a:t>Detecta si el cliente/navegador tiene una </a:t>
            </a:r>
            <a:r>
              <a:rPr lang="es-ES" sz="2200" dirty="0" err="1"/>
              <a:t>wallet</a:t>
            </a:r>
            <a:endParaRPr lang="es-ES" sz="220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105FA42-A4D4-8514-E9B8-55E422CA0275}"/>
              </a:ext>
            </a:extLst>
          </p:cNvPr>
          <p:cNvSpPr/>
          <p:nvPr/>
        </p:nvSpPr>
        <p:spPr>
          <a:xfrm>
            <a:off x="611560" y="3429000"/>
            <a:ext cx="7848872" cy="792088"/>
          </a:xfrm>
          <a:prstGeom prst="rect">
            <a:avLst/>
          </a:prstGeom>
          <a:solidFill>
            <a:srgbClr val="3399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200" dirty="0"/>
              <a:t> B. Detecta si la </a:t>
            </a:r>
            <a:r>
              <a:rPr lang="es-ES" sz="2200" dirty="0" err="1"/>
              <a:t>wallet</a:t>
            </a:r>
            <a:r>
              <a:rPr lang="es-ES" sz="2200" dirty="0"/>
              <a:t> tiene saldo de una </a:t>
            </a:r>
            <a:r>
              <a:rPr lang="es-ES" sz="2200" dirty="0" err="1"/>
              <a:t>cryptomoneda</a:t>
            </a:r>
            <a:endParaRPr lang="es-ES" sz="220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425EC17B-71F6-33F4-C787-45FD64EC7897}"/>
              </a:ext>
            </a:extLst>
          </p:cNvPr>
          <p:cNvSpPr/>
          <p:nvPr/>
        </p:nvSpPr>
        <p:spPr>
          <a:xfrm>
            <a:off x="611560" y="4365104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2200" dirty="0"/>
              <a:t> C. Detecta si hay un contrato inteligente activo</a:t>
            </a:r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D492883-74C1-8436-0EDD-72335A1D8F3A}"/>
              </a:ext>
            </a:extLst>
          </p:cNvPr>
          <p:cNvSpPr/>
          <p:nvPr/>
        </p:nvSpPr>
        <p:spPr>
          <a:xfrm>
            <a:off x="611560" y="5301208"/>
            <a:ext cx="7848872" cy="79208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200" dirty="0"/>
              <a:t>D. </a:t>
            </a:r>
            <a:r>
              <a:rPr lang="en-US" sz="2200" dirty="0" err="1"/>
              <a:t>Detecta</a:t>
            </a:r>
            <a:r>
              <a:rPr lang="en-US" sz="2200" dirty="0"/>
              <a:t> </a:t>
            </a:r>
            <a:r>
              <a:rPr lang="en-US" sz="2200" dirty="0" err="1"/>
              <a:t>si</a:t>
            </a:r>
            <a:r>
              <a:rPr lang="en-US" sz="2200" dirty="0"/>
              <a:t> hay </a:t>
            </a:r>
            <a:r>
              <a:rPr lang="en-US" sz="2200" dirty="0" err="1"/>
              <a:t>una</a:t>
            </a:r>
            <a:r>
              <a:rPr lang="en-US" sz="2200" dirty="0"/>
              <a:t> </a:t>
            </a:r>
            <a:r>
              <a:rPr lang="en-US" sz="2200" dirty="0" err="1"/>
              <a:t>función</a:t>
            </a:r>
            <a:r>
              <a:rPr lang="en-US" sz="2200" dirty="0"/>
              <a:t> de un </a:t>
            </a:r>
            <a:r>
              <a:rPr lang="en-US" sz="2200" dirty="0" err="1"/>
              <a:t>contrato</a:t>
            </a:r>
            <a:r>
              <a:rPr lang="en-US" sz="2200" dirty="0"/>
              <a:t> </a:t>
            </a:r>
            <a:r>
              <a:rPr lang="en-US" sz="2200" dirty="0" err="1"/>
              <a:t>en</a:t>
            </a:r>
            <a:r>
              <a:rPr lang="en-US" sz="2200" dirty="0"/>
              <a:t> </a:t>
            </a:r>
            <a:r>
              <a:rPr lang="en-US" sz="2200" dirty="0" err="1"/>
              <a:t>ejecución</a:t>
            </a:r>
            <a:endParaRPr lang="es-ES" sz="2200" dirty="0"/>
          </a:p>
        </p:txBody>
      </p:sp>
    </p:spTree>
    <p:extLst>
      <p:ext uri="{BB962C8B-B14F-4D97-AF65-F5344CB8AC3E}">
        <p14:creationId xmlns:p14="http://schemas.microsoft.com/office/powerpoint/2010/main" val="3106195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¿Cuántas redes </a:t>
            </a:r>
            <a:r>
              <a:rPr lang="es-ES" dirty="0" err="1"/>
              <a:t>blockchain</a:t>
            </a:r>
            <a:r>
              <a:rPr lang="es-ES" dirty="0"/>
              <a:t> existen 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A4BDC2-8CA6-714F-C5A6-65E9C8E40D41}"/>
              </a:ext>
            </a:extLst>
          </p:cNvPr>
          <p:cNvSpPr/>
          <p:nvPr/>
        </p:nvSpPr>
        <p:spPr>
          <a:xfrm>
            <a:off x="611560" y="2492896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A. Una Bitcoin (BTC)</a:t>
            </a:r>
            <a:endParaRPr lang="es-ES" sz="4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B40C6-2BED-2029-1033-8A570BAF3A12}"/>
              </a:ext>
            </a:extLst>
          </p:cNvPr>
          <p:cNvSpPr/>
          <p:nvPr/>
        </p:nvSpPr>
        <p:spPr>
          <a:xfrm>
            <a:off x="611560" y="3517441"/>
            <a:ext cx="784887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B. Dos Bitcoin (BTC) y Ethereum (ETH)</a:t>
            </a:r>
            <a:endParaRPr lang="es-ES" sz="4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345CDE-89FD-F1FE-3143-752695890B74}"/>
              </a:ext>
            </a:extLst>
          </p:cNvPr>
          <p:cNvSpPr/>
          <p:nvPr/>
        </p:nvSpPr>
        <p:spPr>
          <a:xfrm>
            <a:off x="611560" y="4593459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C. Más de mil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339975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3000" dirty="0"/>
              <a:t>¿Qué diferencia a un token de una criptomoneda?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A4BDC2-8CA6-714F-C5A6-65E9C8E40D41}"/>
              </a:ext>
            </a:extLst>
          </p:cNvPr>
          <p:cNvSpPr/>
          <p:nvPr/>
        </p:nvSpPr>
        <p:spPr>
          <a:xfrm>
            <a:off x="611560" y="2492896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A. Nada</a:t>
            </a:r>
            <a:endParaRPr lang="es-ES" sz="440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B40C6-2BED-2029-1033-8A570BAF3A12}"/>
              </a:ext>
            </a:extLst>
          </p:cNvPr>
          <p:cNvSpPr/>
          <p:nvPr/>
        </p:nvSpPr>
        <p:spPr>
          <a:xfrm>
            <a:off x="611560" y="3517441"/>
            <a:ext cx="784887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B. Las criptomonedas usan su propia </a:t>
            </a:r>
            <a:r>
              <a:rPr lang="es-ES" sz="2400" dirty="0" err="1"/>
              <a:t>blockchain</a:t>
            </a:r>
            <a:r>
              <a:rPr lang="es-ES" sz="2400" dirty="0"/>
              <a:t> los token no</a:t>
            </a:r>
            <a:endParaRPr lang="es-ES" sz="4400" dirty="0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345CDE-89FD-F1FE-3143-752695890B74}"/>
              </a:ext>
            </a:extLst>
          </p:cNvPr>
          <p:cNvSpPr/>
          <p:nvPr/>
        </p:nvSpPr>
        <p:spPr>
          <a:xfrm>
            <a:off x="611560" y="4593459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C. Los token usan su propia </a:t>
            </a:r>
            <a:r>
              <a:rPr lang="es-ES" sz="2400" dirty="0" err="1"/>
              <a:t>blockchain</a:t>
            </a:r>
            <a:r>
              <a:rPr lang="es-ES" sz="2400" dirty="0"/>
              <a:t> las criptomonedas no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0203549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En los registros de una </a:t>
            </a:r>
            <a:r>
              <a:rPr lang="es-ES" sz="2400" dirty="0" err="1"/>
              <a:t>blockchain</a:t>
            </a:r>
            <a:r>
              <a:rPr lang="es-ES" sz="2400" dirty="0"/>
              <a:t> los participantes en una transacción se identifican con…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A4BDC2-8CA6-714F-C5A6-65E9C8E40D41}"/>
              </a:ext>
            </a:extLst>
          </p:cNvPr>
          <p:cNvSpPr/>
          <p:nvPr/>
        </p:nvSpPr>
        <p:spPr>
          <a:xfrm>
            <a:off x="611560" y="2533329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A. Direcciones de una </a:t>
            </a:r>
            <a:r>
              <a:rPr lang="es-ES" sz="2400" dirty="0" err="1"/>
              <a:t>wallet</a:t>
            </a:r>
            <a:r>
              <a:rPr lang="es-ES" sz="2400" dirty="0"/>
              <a:t>/cartera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B40C6-2BED-2029-1033-8A570BAF3A12}"/>
              </a:ext>
            </a:extLst>
          </p:cNvPr>
          <p:cNvSpPr/>
          <p:nvPr/>
        </p:nvSpPr>
        <p:spPr>
          <a:xfrm>
            <a:off x="583536" y="3524505"/>
            <a:ext cx="784887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B. Certificado digital RSA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345CDE-89FD-F1FE-3143-752695890B74}"/>
              </a:ext>
            </a:extLst>
          </p:cNvPr>
          <p:cNvSpPr/>
          <p:nvPr/>
        </p:nvSpPr>
        <p:spPr>
          <a:xfrm>
            <a:off x="611560" y="4593459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C. Direcciones IP</a:t>
            </a:r>
          </a:p>
        </p:txBody>
      </p:sp>
    </p:spTree>
    <p:extLst>
      <p:ext uri="{BB962C8B-B14F-4D97-AF65-F5344CB8AC3E}">
        <p14:creationId xmlns:p14="http://schemas.microsoft.com/office/powerpoint/2010/main" val="109326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/>
              <a:t>Quiz </a:t>
            </a:r>
            <a:r>
              <a:rPr lang="es-ES" b="0" i="0" u="none" strike="noStrike" dirty="0">
                <a:effectLst/>
                <a:latin typeface="ubuntu" panose="020B0504030602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https://cutt.ly/Y42taud</a:t>
            </a:r>
            <a:r>
              <a:rPr lang="es-ES" b="0" i="0" u="none" strike="noStrike" dirty="0">
                <a:effectLst/>
                <a:latin typeface="ubuntu" panose="020B0504030602030204" pitchFamily="34" charset="0"/>
              </a:rPr>
              <a:t> </a:t>
            </a:r>
            <a:endParaRPr lang="es-ES" b="1" dirty="0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330E89-EB24-6EFF-6A7A-AE5DE77E7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sz="2400" dirty="0"/>
              <a:t>¿Cuál de las siguientes “podría parecer” la dirección de una </a:t>
            </a:r>
            <a:r>
              <a:rPr lang="es-ES" sz="2400" dirty="0" err="1"/>
              <a:t>wallet</a:t>
            </a:r>
            <a:r>
              <a:rPr lang="es-ES" sz="2400" dirty="0"/>
              <a:t>/cartera?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3FA4BDC2-8CA6-714F-C5A6-65E9C8E40D41}"/>
              </a:ext>
            </a:extLst>
          </p:cNvPr>
          <p:cNvSpPr/>
          <p:nvPr/>
        </p:nvSpPr>
        <p:spPr>
          <a:xfrm>
            <a:off x="611560" y="2533329"/>
            <a:ext cx="7848872" cy="792088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A. 182716.BTC.ADDRESS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1AB40C6-2BED-2029-1033-8A570BAF3A12}"/>
              </a:ext>
            </a:extLst>
          </p:cNvPr>
          <p:cNvSpPr/>
          <p:nvPr/>
        </p:nvSpPr>
        <p:spPr>
          <a:xfrm>
            <a:off x="611560" y="3498548"/>
            <a:ext cx="7848872" cy="79208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B. 1050:0000:0000:0000:0005:0600:300c:326b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2345CDE-89FD-F1FE-3143-752695890B74}"/>
              </a:ext>
            </a:extLst>
          </p:cNvPr>
          <p:cNvSpPr/>
          <p:nvPr/>
        </p:nvSpPr>
        <p:spPr>
          <a:xfrm>
            <a:off x="611560" y="4593459"/>
            <a:ext cx="7848872" cy="79208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sz="4400" dirty="0"/>
              <a:t> </a:t>
            </a:r>
            <a:r>
              <a:rPr lang="es-ES" sz="2400" dirty="0"/>
              <a:t>C. 0x4b32578A0024a111025f215A1f345498834FCC7b</a:t>
            </a:r>
          </a:p>
        </p:txBody>
      </p:sp>
    </p:spTree>
    <p:extLst>
      <p:ext uri="{BB962C8B-B14F-4D97-AF65-F5344CB8AC3E}">
        <p14:creationId xmlns:p14="http://schemas.microsoft.com/office/powerpoint/2010/main" val="127036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s-ES" b="1" dirty="0" err="1"/>
              <a:t>Blockchain</a:t>
            </a:r>
            <a:endParaRPr lang="es-ES" b="1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s-ES" sz="2400" b="1" dirty="0" err="1"/>
              <a:t>Blockchain</a:t>
            </a:r>
            <a:r>
              <a:rPr lang="es-ES" sz="2400" b="1" dirty="0"/>
              <a:t> (1991) registro digital descentralizado e inalterable</a:t>
            </a:r>
          </a:p>
          <a:p>
            <a:pPr lvl="1"/>
            <a:r>
              <a:rPr lang="es-ES" sz="2000" dirty="0"/>
              <a:t>Almacén de información</a:t>
            </a:r>
          </a:p>
          <a:p>
            <a:pPr lvl="1"/>
            <a:endParaRPr lang="es-ES" sz="2000" dirty="0"/>
          </a:p>
          <a:p>
            <a:r>
              <a:rPr lang="es-ES" sz="2400" dirty="0"/>
              <a:t>Integración de </a:t>
            </a:r>
            <a:r>
              <a:rPr lang="es-ES" sz="2400" dirty="0" err="1"/>
              <a:t>Blockchain</a:t>
            </a:r>
            <a:r>
              <a:rPr lang="es-ES" sz="2400" dirty="0"/>
              <a:t> en diversos sistemas que requieran </a:t>
            </a:r>
            <a:r>
              <a:rPr lang="es-ES" sz="2400" b="1" dirty="0"/>
              <a:t>ser auditables o muy seguros</a:t>
            </a:r>
          </a:p>
          <a:p>
            <a:pPr lvl="1"/>
            <a:r>
              <a:rPr lang="en-US" sz="2000" b="1" dirty="0" err="1"/>
              <a:t>Parte</a:t>
            </a:r>
            <a:r>
              <a:rPr lang="en-US" sz="2000" dirty="0"/>
              <a:t> de la </a:t>
            </a:r>
            <a:r>
              <a:rPr lang="en-US" sz="2000" dirty="0" err="1"/>
              <a:t>información</a:t>
            </a:r>
            <a:r>
              <a:rPr lang="en-US" sz="2000" dirty="0"/>
              <a:t> /</a:t>
            </a:r>
            <a:r>
              <a:rPr lang="en-US" sz="2000" dirty="0" err="1"/>
              <a:t>funcionalidad</a:t>
            </a:r>
            <a:r>
              <a:rPr lang="en-US" sz="2000" dirty="0"/>
              <a:t> del Sistema se </a:t>
            </a:r>
            <a:r>
              <a:rPr lang="en-US" sz="2000" dirty="0" err="1"/>
              <a:t>almacenan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la </a:t>
            </a:r>
            <a:r>
              <a:rPr lang="en-US" sz="2000" b="1" dirty="0"/>
              <a:t>blockchain</a:t>
            </a:r>
            <a:endParaRPr lang="es-ES" sz="2000" b="1" dirty="0"/>
          </a:p>
          <a:p>
            <a:endParaRPr lang="es-ES" sz="2400" dirty="0"/>
          </a:p>
          <a:p>
            <a:endParaRPr lang="es-ES" sz="2000" b="1" dirty="0"/>
          </a:p>
          <a:p>
            <a:pPr lvl="1"/>
            <a:endParaRPr lang="es-ES_tradnl" sz="2000" dirty="0"/>
          </a:p>
          <a:p>
            <a:pPr lvl="1"/>
            <a:endParaRPr lang="es-ES_tradnl" sz="2400" dirty="0"/>
          </a:p>
          <a:p>
            <a:pPr lvl="1">
              <a:buNone/>
            </a:pPr>
            <a:endParaRPr lang="es-ES" sz="2400" dirty="0"/>
          </a:p>
          <a:p>
            <a:endParaRPr lang="es-ES_tradnl" sz="2400" dirty="0"/>
          </a:p>
          <a:p>
            <a:endParaRPr lang="es-ES_tradnl" sz="2400" dirty="0"/>
          </a:p>
          <a:p>
            <a:endParaRPr lang="es-ES_tradnl" sz="2400" dirty="0"/>
          </a:p>
          <a:p>
            <a:pPr>
              <a:buNone/>
            </a:pPr>
            <a:endParaRPr lang="es-ES_tradnl" sz="2400" dirty="0"/>
          </a:p>
          <a:p>
            <a:endParaRPr lang="es-ES" sz="2400" dirty="0"/>
          </a:p>
          <a:p>
            <a:endParaRPr lang="es-ES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DB2F2E5-06D5-4BD9-8CCE-30C4DA004B91}"/>
              </a:ext>
            </a:extLst>
          </p:cNvPr>
          <p:cNvSpPr/>
          <p:nvPr/>
        </p:nvSpPr>
        <p:spPr>
          <a:xfrm>
            <a:off x="3491880" y="4379920"/>
            <a:ext cx="216024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Aplicación Web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685F380-D745-410E-8C0E-B2A7788CE9A3}"/>
              </a:ext>
            </a:extLst>
          </p:cNvPr>
          <p:cNvSpPr/>
          <p:nvPr/>
        </p:nvSpPr>
        <p:spPr>
          <a:xfrm>
            <a:off x="6156176" y="4725144"/>
            <a:ext cx="216024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err="1">
                <a:solidFill>
                  <a:schemeClr val="tx1"/>
                </a:solidFill>
              </a:rPr>
              <a:t>Blockchain</a:t>
            </a:r>
            <a:endParaRPr lang="es-ES" b="1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028" name="Picture 4" descr="El Impacto de la Blockchain en las ODS A2030 - Criptoeconomia Consciente">
            <a:extLst>
              <a:ext uri="{FF2B5EF4-FFF2-40B4-BE49-F238E27FC236}">
                <a16:creationId xmlns:a16="http://schemas.microsoft.com/office/drawing/2014/main" id="{16A129D0-41E4-4EFB-8868-6F77E1A1A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184" y="5311080"/>
            <a:ext cx="854224" cy="854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A00C7A61-66F0-4E09-B8B8-64491839B4A6}"/>
              </a:ext>
            </a:extLst>
          </p:cNvPr>
          <p:cNvSpPr/>
          <p:nvPr/>
        </p:nvSpPr>
        <p:spPr>
          <a:xfrm>
            <a:off x="827584" y="4725144"/>
            <a:ext cx="2160240" cy="158417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>
                <a:solidFill>
                  <a:schemeClr val="tx1"/>
                </a:solidFill>
              </a:rPr>
              <a:t>Base de datos</a:t>
            </a:r>
            <a:br>
              <a:rPr lang="es-ES" b="1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  <a:p>
            <a:pPr algn="ctr"/>
            <a:endParaRPr lang="es-ES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6C3BB48C-3766-4C5C-829B-E229FF27B7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6832" y="5448174"/>
            <a:ext cx="729115" cy="729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5AAB197-2841-40FC-B4E4-6F116CFF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4969768"/>
            <a:ext cx="859160" cy="859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E7691CB4-B6C1-4BEA-B067-D578B1A1F05F}"/>
              </a:ext>
            </a:extLst>
          </p:cNvPr>
          <p:cNvCxnSpPr>
            <a:cxnSpLocks/>
            <a:endCxn id="12" idx="3"/>
          </p:cNvCxnSpPr>
          <p:nvPr/>
        </p:nvCxnSpPr>
        <p:spPr>
          <a:xfrm flipH="1">
            <a:off x="2987824" y="5157192"/>
            <a:ext cx="504056" cy="36004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FABBFEF-8F66-49EE-A8AA-E0490760D205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5652120" y="5172008"/>
            <a:ext cx="504056" cy="34522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190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Arquitectura</a:t>
            </a:r>
            <a:r>
              <a:rPr spc="-90" dirty="0"/>
              <a:t> </a:t>
            </a:r>
            <a:r>
              <a:rPr dirty="0"/>
              <a:t>de</a:t>
            </a:r>
            <a:r>
              <a:rPr spc="-85" dirty="0"/>
              <a:t> </a:t>
            </a:r>
            <a:r>
              <a:rPr dirty="0"/>
              <a:t>la</a:t>
            </a:r>
            <a:r>
              <a:rPr spc="-75" dirty="0"/>
              <a:t> </a:t>
            </a:r>
            <a:r>
              <a:rPr spc="-10" dirty="0"/>
              <a:t>información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81658"/>
            <a:ext cx="7902575" cy="5023811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354965" marR="5080" indent="-342265">
              <a:lnSpc>
                <a:spcPts val="2380"/>
              </a:lnSpc>
              <a:spcBef>
                <a:spcPts val="3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200" dirty="0">
                <a:latin typeface="Calibri"/>
                <a:cs typeface="Calibri"/>
              </a:rPr>
              <a:t>Cada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vez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más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algunas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aplicaciones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hacen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uso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las </a:t>
            </a:r>
            <a:r>
              <a:rPr sz="2200" b="1" spc="-10" dirty="0">
                <a:latin typeface="Calibri"/>
                <a:cs typeface="Calibri"/>
              </a:rPr>
              <a:t>características </a:t>
            </a:r>
            <a:r>
              <a:rPr sz="2200" b="1" dirty="0">
                <a:latin typeface="Calibri"/>
                <a:cs typeface="Calibri"/>
              </a:rPr>
              <a:t>del</a:t>
            </a:r>
            <a:r>
              <a:rPr sz="2200" b="1" spc="-70" dirty="0">
                <a:latin typeface="Calibri"/>
                <a:cs typeface="Calibri"/>
              </a:rPr>
              <a:t> </a:t>
            </a:r>
            <a:r>
              <a:rPr sz="2200" b="1" dirty="0">
                <a:latin typeface="Calibri"/>
                <a:cs typeface="Calibri"/>
              </a:rPr>
              <a:t>blockchain</a:t>
            </a:r>
            <a:r>
              <a:rPr sz="2200" b="1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(Auditable,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inalterable)</a:t>
            </a:r>
            <a:endParaRPr sz="22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24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es-ES" sz="1900" dirty="0">
                <a:latin typeface="Calibri"/>
                <a:cs typeface="Calibri"/>
              </a:rPr>
              <a:t>Identidad</a:t>
            </a:r>
            <a:r>
              <a:rPr lang="es-ES" sz="1900" spc="-4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digital,</a:t>
            </a:r>
            <a:r>
              <a:rPr lang="es-ES" sz="1900" spc="-3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validación</a:t>
            </a:r>
            <a:r>
              <a:rPr lang="es-ES" sz="1900" spc="-4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mediante</a:t>
            </a:r>
            <a:r>
              <a:rPr lang="es-ES" sz="1900" spc="-25" dirty="0">
                <a:latin typeface="Calibri"/>
                <a:cs typeface="Calibri"/>
              </a:rPr>
              <a:t> </a:t>
            </a:r>
            <a:r>
              <a:rPr lang="es-ES" sz="1900" spc="-10" dirty="0" err="1">
                <a:latin typeface="Calibri"/>
                <a:cs typeface="Calibri"/>
              </a:rPr>
              <a:t>Wallet</a:t>
            </a:r>
            <a:endParaRPr lang="es-ES" sz="19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es-ES" sz="1900" spc="-10" dirty="0">
                <a:latin typeface="Calibri"/>
                <a:cs typeface="Calibri"/>
              </a:rPr>
              <a:t>Contratos</a:t>
            </a:r>
            <a:r>
              <a:rPr lang="es-ES" sz="1900" spc="-8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inteligentes</a:t>
            </a:r>
            <a:r>
              <a:rPr lang="es-ES" sz="1900" spc="-60" dirty="0">
                <a:latin typeface="Calibri"/>
                <a:cs typeface="Calibri"/>
              </a:rPr>
              <a:t> </a:t>
            </a:r>
            <a:r>
              <a:rPr lang="es-ES" sz="1900" spc="-10" dirty="0">
                <a:latin typeface="Calibri"/>
                <a:cs typeface="Calibri"/>
              </a:rPr>
              <a:t>confiables</a:t>
            </a:r>
            <a:endParaRPr lang="es-ES" sz="19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20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lang="es-ES" sz="1700" spc="-10" dirty="0">
                <a:latin typeface="Calibri"/>
                <a:cs typeface="Calibri"/>
              </a:rPr>
              <a:t>Procesos</a:t>
            </a:r>
            <a:r>
              <a:rPr lang="es-ES" sz="1700" spc="-30" dirty="0">
                <a:latin typeface="Calibri"/>
                <a:cs typeface="Calibri"/>
              </a:rPr>
              <a:t> </a:t>
            </a:r>
            <a:r>
              <a:rPr lang="es-ES" sz="1700" spc="-10" dirty="0">
                <a:latin typeface="Calibri"/>
                <a:cs typeface="Calibri"/>
              </a:rPr>
              <a:t>financieros</a:t>
            </a:r>
            <a:endParaRPr lang="es-ES" sz="17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lang="es-ES" sz="1700" spc="-10" dirty="0">
                <a:latin typeface="Calibri"/>
                <a:cs typeface="Calibri"/>
              </a:rPr>
              <a:t>Acuerdos</a:t>
            </a:r>
            <a:endParaRPr lang="es-ES" sz="17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4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lang="es-ES" sz="1700" dirty="0">
                <a:latin typeface="Calibri"/>
                <a:cs typeface="Calibri"/>
              </a:rPr>
              <a:t>Manejo</a:t>
            </a:r>
            <a:r>
              <a:rPr lang="es-ES" sz="1700" spc="-30" dirty="0">
                <a:latin typeface="Calibri"/>
                <a:cs typeface="Calibri"/>
              </a:rPr>
              <a:t> </a:t>
            </a:r>
            <a:r>
              <a:rPr lang="es-ES" sz="1700" dirty="0">
                <a:latin typeface="Calibri"/>
                <a:cs typeface="Calibri"/>
              </a:rPr>
              <a:t>de</a:t>
            </a:r>
            <a:r>
              <a:rPr lang="es-ES" sz="1700" spc="-35" dirty="0">
                <a:latin typeface="Calibri"/>
                <a:cs typeface="Calibri"/>
              </a:rPr>
              <a:t> </a:t>
            </a:r>
            <a:r>
              <a:rPr lang="es-ES" sz="1700" dirty="0">
                <a:latin typeface="Calibri"/>
                <a:cs typeface="Calibri"/>
              </a:rPr>
              <a:t>divisas</a:t>
            </a:r>
            <a:r>
              <a:rPr lang="es-ES" sz="1700" spc="-55" dirty="0">
                <a:latin typeface="Calibri"/>
                <a:cs typeface="Calibri"/>
              </a:rPr>
              <a:t> </a:t>
            </a:r>
            <a:r>
              <a:rPr lang="es-ES" sz="1700" dirty="0">
                <a:latin typeface="Calibri"/>
                <a:cs typeface="Calibri"/>
              </a:rPr>
              <a:t>y</a:t>
            </a:r>
            <a:r>
              <a:rPr lang="es-ES" sz="1700" spc="-20" dirty="0">
                <a:latin typeface="Calibri"/>
                <a:cs typeface="Calibri"/>
              </a:rPr>
              <a:t> pagos</a:t>
            </a:r>
            <a:endParaRPr lang="es-ES" sz="17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0"/>
              </a:spcBef>
              <a:buFont typeface="Wingdings"/>
              <a:buChar char=""/>
              <a:tabLst>
                <a:tab pos="1155700" algn="l"/>
                <a:tab pos="1156335" algn="l"/>
              </a:tabLst>
            </a:pPr>
            <a:r>
              <a:rPr lang="es-ES" sz="1700" spc="-10" dirty="0">
                <a:latin typeface="Calibri"/>
                <a:cs typeface="Calibri"/>
              </a:rPr>
              <a:t>Seguridad</a:t>
            </a:r>
            <a:endParaRPr lang="es-ES" sz="17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215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es-ES" sz="1900" dirty="0">
                <a:latin typeface="Calibri"/>
                <a:cs typeface="Calibri"/>
              </a:rPr>
              <a:t>Manejo</a:t>
            </a:r>
            <a:r>
              <a:rPr lang="es-ES" sz="1900" spc="-5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de</a:t>
            </a:r>
            <a:r>
              <a:rPr lang="es-ES" sz="1900" spc="-2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activos</a:t>
            </a:r>
            <a:r>
              <a:rPr lang="es-ES" sz="1900" spc="-3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digitales</a:t>
            </a:r>
            <a:r>
              <a:rPr lang="es-ES" sz="1900" spc="-20" dirty="0">
                <a:latin typeface="Calibri"/>
                <a:cs typeface="Calibri"/>
              </a:rPr>
              <a:t> </a:t>
            </a:r>
            <a:r>
              <a:rPr lang="es-ES" sz="1900" spc="-25" dirty="0">
                <a:latin typeface="Calibri"/>
                <a:cs typeface="Calibri"/>
              </a:rPr>
              <a:t>(Tokens,</a:t>
            </a:r>
            <a:r>
              <a:rPr lang="es-ES" sz="1900" spc="-40" dirty="0">
                <a:latin typeface="Calibri"/>
                <a:cs typeface="Calibri"/>
              </a:rPr>
              <a:t> </a:t>
            </a:r>
            <a:r>
              <a:rPr lang="es-ES" sz="1900" spc="-10" dirty="0" err="1">
                <a:latin typeface="Calibri"/>
                <a:cs typeface="Calibri"/>
              </a:rPr>
              <a:t>Cryptomonedas</a:t>
            </a:r>
            <a:r>
              <a:rPr lang="es-ES" sz="1900" spc="-10" dirty="0">
                <a:latin typeface="Calibri"/>
                <a:cs typeface="Calibri"/>
              </a:rPr>
              <a:t>)</a:t>
            </a:r>
            <a:endParaRPr lang="es-ES" sz="19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1156335" algn="l"/>
              </a:tabLst>
            </a:pPr>
            <a:r>
              <a:rPr lang="es-ES" sz="1900" dirty="0">
                <a:latin typeface="Calibri"/>
                <a:cs typeface="Calibri"/>
              </a:rPr>
              <a:t>A</a:t>
            </a:r>
            <a:r>
              <a:rPr lang="es-ES" sz="1900" spc="-2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veces</a:t>
            </a:r>
            <a:r>
              <a:rPr lang="es-ES" sz="1900" spc="-1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son</a:t>
            </a:r>
            <a:r>
              <a:rPr lang="es-ES" sz="1900" spc="-3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certificados</a:t>
            </a:r>
            <a:r>
              <a:rPr lang="es-ES" sz="1900" spc="-3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de</a:t>
            </a:r>
            <a:r>
              <a:rPr lang="es-ES" sz="1900" spc="-2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posesión</a:t>
            </a:r>
            <a:r>
              <a:rPr lang="es-ES" sz="1900" spc="-3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de</a:t>
            </a:r>
            <a:r>
              <a:rPr lang="es-ES" sz="1900" spc="-2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bienes</a:t>
            </a:r>
            <a:r>
              <a:rPr lang="es-ES" sz="1900" spc="-25" dirty="0">
                <a:latin typeface="Calibri"/>
                <a:cs typeface="Calibri"/>
              </a:rPr>
              <a:t> </a:t>
            </a:r>
            <a:r>
              <a:rPr lang="es-ES" sz="1900" spc="-10" dirty="0">
                <a:latin typeface="Calibri"/>
                <a:cs typeface="Calibri"/>
              </a:rPr>
              <a:t>físicos</a:t>
            </a:r>
            <a:endParaRPr lang="es-ES" sz="19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es-ES" sz="1900" dirty="0">
                <a:latin typeface="Calibri"/>
                <a:cs typeface="Calibri"/>
              </a:rPr>
              <a:t>Almacenamiento</a:t>
            </a:r>
            <a:r>
              <a:rPr lang="es-ES" sz="1900" spc="-6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de</a:t>
            </a:r>
            <a:r>
              <a:rPr lang="es-ES" sz="1900" spc="-3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datos</a:t>
            </a:r>
            <a:r>
              <a:rPr lang="es-ES" sz="1900" spc="-4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en</a:t>
            </a:r>
            <a:r>
              <a:rPr lang="es-ES" sz="1900" spc="-2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la</a:t>
            </a:r>
            <a:r>
              <a:rPr lang="es-ES" sz="1900" spc="-30" dirty="0">
                <a:latin typeface="Calibri"/>
                <a:cs typeface="Calibri"/>
              </a:rPr>
              <a:t> </a:t>
            </a:r>
            <a:r>
              <a:rPr lang="es-ES" sz="1900" dirty="0" err="1">
                <a:latin typeface="Calibri"/>
                <a:cs typeface="Calibri"/>
              </a:rPr>
              <a:t>blockchain</a:t>
            </a:r>
            <a:r>
              <a:rPr lang="es-ES" sz="1900" spc="-45" dirty="0">
                <a:latin typeface="Calibri"/>
                <a:cs typeface="Calibri"/>
              </a:rPr>
              <a:t> </a:t>
            </a:r>
            <a:r>
              <a:rPr lang="es-ES" sz="1900" spc="-10" dirty="0">
                <a:latin typeface="Calibri"/>
                <a:cs typeface="Calibri"/>
              </a:rPr>
              <a:t>(Descentralización)</a:t>
            </a:r>
            <a:endParaRPr lang="es-ES" sz="19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1156335" algn="l"/>
              </a:tabLst>
            </a:pPr>
            <a:r>
              <a:rPr lang="es-ES" sz="1900" dirty="0">
                <a:latin typeface="Calibri"/>
                <a:cs typeface="Calibri"/>
              </a:rPr>
              <a:t>Se</a:t>
            </a:r>
            <a:r>
              <a:rPr lang="es-ES" sz="1900" spc="-3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pueden</a:t>
            </a:r>
            <a:r>
              <a:rPr lang="es-ES" sz="1900" spc="-2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guardar</a:t>
            </a:r>
            <a:r>
              <a:rPr lang="es-ES" sz="1900" spc="-2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y</a:t>
            </a:r>
            <a:r>
              <a:rPr lang="es-ES" sz="1900" spc="-1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consultar</a:t>
            </a:r>
            <a:r>
              <a:rPr lang="es-ES" sz="1900" spc="-3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como</a:t>
            </a:r>
            <a:r>
              <a:rPr lang="es-ES" sz="1900" spc="-3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una</a:t>
            </a:r>
            <a:r>
              <a:rPr lang="es-ES" sz="1900" spc="-2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BD</a:t>
            </a:r>
            <a:r>
              <a:rPr lang="es-ES" sz="1900" spc="-15" dirty="0">
                <a:latin typeface="Calibri"/>
                <a:cs typeface="Calibri"/>
              </a:rPr>
              <a:t> </a:t>
            </a:r>
            <a:r>
              <a:rPr lang="es-ES" sz="1900" spc="-10" dirty="0">
                <a:latin typeface="Calibri"/>
                <a:cs typeface="Calibri"/>
              </a:rPr>
              <a:t>distribuida</a:t>
            </a:r>
            <a:endParaRPr lang="es-ES" sz="1900" dirty="0">
              <a:latin typeface="Calibri"/>
              <a:cs typeface="Calibri"/>
            </a:endParaRPr>
          </a:p>
          <a:p>
            <a:pPr marL="755015" lvl="1" indent="-28511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755015" algn="l"/>
                <a:tab pos="755650" algn="l"/>
              </a:tabLst>
            </a:pPr>
            <a:r>
              <a:rPr lang="es-ES" sz="1900" spc="-10" dirty="0">
                <a:latin typeface="Calibri"/>
                <a:cs typeface="Calibri"/>
              </a:rPr>
              <a:t>Transacciones</a:t>
            </a:r>
            <a:r>
              <a:rPr lang="es-ES" sz="1900" spc="-6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que</a:t>
            </a:r>
            <a:r>
              <a:rPr lang="es-ES" sz="1900" spc="-3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requieran</a:t>
            </a:r>
            <a:r>
              <a:rPr lang="es-ES" sz="1900" spc="-40" dirty="0">
                <a:latin typeface="Calibri"/>
                <a:cs typeface="Calibri"/>
              </a:rPr>
              <a:t> </a:t>
            </a:r>
            <a:r>
              <a:rPr lang="es-ES" sz="1900" spc="-10" dirty="0">
                <a:latin typeface="Calibri"/>
                <a:cs typeface="Calibri"/>
              </a:rPr>
              <a:t>trazabilidad</a:t>
            </a:r>
            <a:endParaRPr lang="es-ES" sz="19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29"/>
              </a:spcBef>
              <a:buFont typeface="Wingdings"/>
              <a:buChar char=""/>
              <a:tabLst>
                <a:tab pos="1156335" algn="l"/>
              </a:tabLst>
            </a:pPr>
            <a:r>
              <a:rPr lang="es-ES" sz="1900" spc="-25" dirty="0">
                <a:latin typeface="Calibri"/>
                <a:cs typeface="Calibri"/>
              </a:rPr>
              <a:t>Todos</a:t>
            </a:r>
            <a:r>
              <a:rPr lang="es-ES" sz="1900" spc="-5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los</a:t>
            </a:r>
            <a:r>
              <a:rPr lang="es-ES" sz="1900" spc="-50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movimientos</a:t>
            </a:r>
            <a:r>
              <a:rPr lang="es-ES" sz="1900" spc="-5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en</a:t>
            </a:r>
            <a:r>
              <a:rPr lang="es-ES" sz="1900" spc="-3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la</a:t>
            </a:r>
            <a:r>
              <a:rPr lang="es-ES" sz="1900" spc="-45" dirty="0">
                <a:latin typeface="Calibri"/>
                <a:cs typeface="Calibri"/>
              </a:rPr>
              <a:t> </a:t>
            </a:r>
            <a:r>
              <a:rPr lang="es-ES" sz="1900" dirty="0" err="1">
                <a:latin typeface="Calibri"/>
                <a:cs typeface="Calibri"/>
              </a:rPr>
              <a:t>blockchain</a:t>
            </a:r>
            <a:r>
              <a:rPr lang="es-ES" sz="1900" spc="-45" dirty="0">
                <a:latin typeface="Calibri"/>
                <a:cs typeface="Calibri"/>
              </a:rPr>
              <a:t> </a:t>
            </a:r>
            <a:r>
              <a:rPr lang="es-ES" sz="1900" dirty="0">
                <a:latin typeface="Calibri"/>
                <a:cs typeface="Calibri"/>
              </a:rPr>
              <a:t>están</a:t>
            </a:r>
            <a:r>
              <a:rPr lang="es-ES" sz="1900" spc="-30" dirty="0">
                <a:latin typeface="Calibri"/>
                <a:cs typeface="Calibri"/>
              </a:rPr>
              <a:t> </a:t>
            </a:r>
            <a:r>
              <a:rPr lang="es-ES" sz="1900" spc="-10" dirty="0">
                <a:latin typeface="Calibri"/>
                <a:cs typeface="Calibri"/>
              </a:rPr>
              <a:t>claros</a:t>
            </a:r>
            <a:endParaRPr lang="es-ES" sz="19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25"/>
              </a:spcBef>
              <a:buFont typeface="Wingdings"/>
              <a:buChar char=""/>
              <a:tabLst>
                <a:tab pos="1156335" algn="l"/>
              </a:tabLst>
            </a:pPr>
            <a:r>
              <a:rPr lang="es-ES" sz="1900" spc="-10" dirty="0">
                <a:latin typeface="Calibri"/>
                <a:cs typeface="Calibri"/>
              </a:rPr>
              <a:t>Votación</a:t>
            </a:r>
            <a:r>
              <a:rPr lang="es-ES" sz="1900" spc="-55" dirty="0">
                <a:latin typeface="Calibri"/>
                <a:cs typeface="Calibri"/>
              </a:rPr>
              <a:t> </a:t>
            </a:r>
            <a:r>
              <a:rPr lang="es-ES" sz="1900" spc="-10" dirty="0">
                <a:latin typeface="Calibri"/>
                <a:cs typeface="Calibri"/>
              </a:rPr>
              <a:t>digital</a:t>
            </a:r>
            <a:endParaRPr lang="es-ES" sz="1900" dirty="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0"/>
              </a:spcBef>
            </a:pPr>
            <a:endParaRPr sz="225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459</TotalTime>
  <Words>1426</Words>
  <Application>Microsoft Office PowerPoint</Application>
  <PresentationFormat>Presentación en pantalla (4:3)</PresentationFormat>
  <Paragraphs>394</Paragraphs>
  <Slides>32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7" baseType="lpstr">
      <vt:lpstr>Arial</vt:lpstr>
      <vt:lpstr>Calibri</vt:lpstr>
      <vt:lpstr>ubuntu</vt:lpstr>
      <vt:lpstr>Wingdings</vt:lpstr>
      <vt:lpstr>Tema de Office</vt:lpstr>
      <vt:lpstr>Presentación de PowerPoint</vt:lpstr>
      <vt:lpstr>Quiz   https://cutt.ly/Y42taud </vt:lpstr>
      <vt:lpstr>Quiz   https://cutt.ly/Y42taud </vt:lpstr>
      <vt:lpstr>Quiz https://cutt.ly/Y42taud </vt:lpstr>
      <vt:lpstr>Quiz https://cutt.ly/Y42taud </vt:lpstr>
      <vt:lpstr>Quiz https://cutt.ly/Y42taud </vt:lpstr>
      <vt:lpstr>Quiz https://cutt.ly/Y42taud </vt:lpstr>
      <vt:lpstr>Blockchain</vt:lpstr>
      <vt:lpstr>Arquitectura de la información</vt:lpstr>
      <vt:lpstr>Blockchain</vt:lpstr>
      <vt:lpstr>Blockchain</vt:lpstr>
      <vt:lpstr>Blockchain</vt:lpstr>
      <vt:lpstr>Blockchain</vt:lpstr>
      <vt:lpstr>Blockchain</vt:lpstr>
      <vt:lpstr>Blockchain</vt:lpstr>
      <vt:lpstr>Blockchain</vt:lpstr>
      <vt:lpstr>Blockchain</vt:lpstr>
      <vt:lpstr>Blockchain</vt:lpstr>
      <vt:lpstr>Blockchain</vt:lpstr>
      <vt:lpstr>Blockchain</vt:lpstr>
      <vt:lpstr>Algunos ejemplos de uso</vt:lpstr>
      <vt:lpstr>Algunos ejemplos de uso</vt:lpstr>
      <vt:lpstr>Algunos ejemplos de uso</vt:lpstr>
      <vt:lpstr>Algunos ejemplos de uso</vt:lpstr>
      <vt:lpstr>Algunos ejemplos de uso</vt:lpstr>
      <vt:lpstr>Quiz   https://cutt.ly/Y42taud </vt:lpstr>
      <vt:lpstr>Quiz https://cutt.ly/Y42taud </vt:lpstr>
      <vt:lpstr>Quiz https://cutt.ly/Y42taud </vt:lpstr>
      <vt:lpstr>Quiz https://cutt.ly/Y42taud </vt:lpstr>
      <vt:lpstr>Quiz https://cutt.ly/Y42taud </vt:lpstr>
      <vt:lpstr>Quiz https://cutt.ly/Y42taud </vt:lpstr>
      <vt:lpstr>Quiz https://cutt.ly/Y42taud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JAsCo:</dc:title>
  <dc:creator>Jordán P</dc:creator>
  <cp:lastModifiedBy>Jordán P</cp:lastModifiedBy>
  <cp:revision>700</cp:revision>
  <dcterms:modified xsi:type="dcterms:W3CDTF">2023-03-31T13:27:39Z</dcterms:modified>
</cp:coreProperties>
</file>