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</p:sldMasterIdLst>
  <p:notesMasterIdLst>
    <p:notesMasterId r:id="rId23"/>
  </p:notesMasterIdLst>
  <p:sldIdLst>
    <p:sldId id="256" r:id="rId3"/>
    <p:sldId id="258" r:id="rId4"/>
    <p:sldId id="265" r:id="rId5"/>
    <p:sldId id="264" r:id="rId6"/>
    <p:sldId id="269" r:id="rId7"/>
    <p:sldId id="268" r:id="rId8"/>
    <p:sldId id="275" r:id="rId9"/>
    <p:sldId id="276" r:id="rId10"/>
    <p:sldId id="267" r:id="rId11"/>
    <p:sldId id="266" r:id="rId12"/>
    <p:sldId id="270" r:id="rId13"/>
    <p:sldId id="271" r:id="rId14"/>
    <p:sldId id="272" r:id="rId15"/>
    <p:sldId id="277" r:id="rId16"/>
    <p:sldId id="259" r:id="rId17"/>
    <p:sldId id="261" r:id="rId18"/>
    <p:sldId id="263" r:id="rId19"/>
    <p:sldId id="260" r:id="rId20"/>
    <p:sldId id="274" r:id="rId21"/>
    <p:sldId id="273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56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ADC04-D8B3-469F-B493-CD3ABD163BDC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EC8B3-AB41-434C-8356-E8BBCE8BAD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480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C267D2CD-31DB-412C-ABBC-5EA566FB74F8}" type="slidenum">
              <a:rPr lang="es-ES" smtClean="0">
                <a:latin typeface="Times New Roman" pitchFamily="18" charset="0"/>
              </a:rPr>
              <a:pPr eaLnBrk="1" hangingPunct="1"/>
              <a:t>2</a:t>
            </a:fld>
            <a:endParaRPr lang="es-E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294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C267D2CD-31DB-412C-ABBC-5EA566FB74F8}" type="slidenum">
              <a:rPr lang="es-ES" smtClean="0">
                <a:latin typeface="Times New Roman" pitchFamily="18" charset="0"/>
              </a:rPr>
              <a:pPr eaLnBrk="1" hangingPunct="1"/>
              <a:t>11</a:t>
            </a:fld>
            <a:endParaRPr lang="es-E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780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C267D2CD-31DB-412C-ABBC-5EA566FB74F8}" type="slidenum">
              <a:rPr lang="es-ES" smtClean="0">
                <a:latin typeface="Times New Roman" pitchFamily="18" charset="0"/>
              </a:rPr>
              <a:pPr eaLnBrk="1" hangingPunct="1"/>
              <a:t>12</a:t>
            </a:fld>
            <a:endParaRPr lang="es-E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95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C267D2CD-31DB-412C-ABBC-5EA566FB74F8}" type="slidenum">
              <a:rPr lang="es-ES" smtClean="0">
                <a:latin typeface="Times New Roman" pitchFamily="18" charset="0"/>
              </a:rPr>
              <a:pPr eaLnBrk="1" hangingPunct="1"/>
              <a:t>13</a:t>
            </a:fld>
            <a:endParaRPr lang="es-E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226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C267D2CD-31DB-412C-ABBC-5EA566FB74F8}" type="slidenum">
              <a:rPr lang="es-ES" smtClean="0">
                <a:latin typeface="Times New Roman" pitchFamily="18" charset="0"/>
              </a:rPr>
              <a:pPr eaLnBrk="1" hangingPunct="1"/>
              <a:t>14</a:t>
            </a:fld>
            <a:endParaRPr lang="es-E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08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C267D2CD-31DB-412C-ABBC-5EA566FB74F8}" type="slidenum">
              <a:rPr lang="es-ES" smtClean="0">
                <a:latin typeface="Times New Roman" pitchFamily="18" charset="0"/>
              </a:rPr>
              <a:pPr eaLnBrk="1" hangingPunct="1"/>
              <a:t>15</a:t>
            </a:fld>
            <a:endParaRPr lang="es-E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863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C267D2CD-31DB-412C-ABBC-5EA566FB74F8}" type="slidenum">
              <a:rPr lang="es-ES" smtClean="0">
                <a:latin typeface="Times New Roman" pitchFamily="18" charset="0"/>
              </a:rPr>
              <a:pPr eaLnBrk="1" hangingPunct="1"/>
              <a:t>16</a:t>
            </a:fld>
            <a:endParaRPr lang="es-E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484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C267D2CD-31DB-412C-ABBC-5EA566FB74F8}" type="slidenum">
              <a:rPr lang="es-ES" smtClean="0">
                <a:latin typeface="Times New Roman" pitchFamily="18" charset="0"/>
              </a:rPr>
              <a:pPr eaLnBrk="1" hangingPunct="1"/>
              <a:t>17</a:t>
            </a:fld>
            <a:endParaRPr lang="es-E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761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C267D2CD-31DB-412C-ABBC-5EA566FB74F8}" type="slidenum">
              <a:rPr lang="es-ES" smtClean="0">
                <a:latin typeface="Times New Roman" pitchFamily="18" charset="0"/>
              </a:rPr>
              <a:pPr eaLnBrk="1" hangingPunct="1"/>
              <a:t>18</a:t>
            </a:fld>
            <a:endParaRPr lang="es-E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2602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C267D2CD-31DB-412C-ABBC-5EA566FB74F8}" type="slidenum">
              <a:rPr lang="es-ES" smtClean="0">
                <a:latin typeface="Times New Roman" pitchFamily="18" charset="0"/>
              </a:rPr>
              <a:pPr eaLnBrk="1" hangingPunct="1"/>
              <a:t>19</a:t>
            </a:fld>
            <a:endParaRPr lang="es-E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129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C267D2CD-31DB-412C-ABBC-5EA566FB74F8}" type="slidenum">
              <a:rPr lang="es-ES" smtClean="0">
                <a:latin typeface="Times New Roman" pitchFamily="18" charset="0"/>
              </a:rPr>
              <a:pPr eaLnBrk="1" hangingPunct="1"/>
              <a:t>20</a:t>
            </a:fld>
            <a:endParaRPr lang="es-E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372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C267D2CD-31DB-412C-ABBC-5EA566FB74F8}" type="slidenum">
              <a:rPr lang="es-ES" smtClean="0">
                <a:latin typeface="Times New Roman" pitchFamily="18" charset="0"/>
              </a:rPr>
              <a:pPr eaLnBrk="1" hangingPunct="1"/>
              <a:t>3</a:t>
            </a:fld>
            <a:endParaRPr lang="es-E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12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C267D2CD-31DB-412C-ABBC-5EA566FB74F8}" type="slidenum">
              <a:rPr lang="es-ES" smtClean="0">
                <a:latin typeface="Times New Roman" pitchFamily="18" charset="0"/>
              </a:rPr>
              <a:pPr eaLnBrk="1" hangingPunct="1"/>
              <a:t>4</a:t>
            </a:fld>
            <a:endParaRPr lang="es-E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604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C267D2CD-31DB-412C-ABBC-5EA566FB74F8}" type="slidenum">
              <a:rPr lang="es-ES" smtClean="0">
                <a:latin typeface="Times New Roman" pitchFamily="18" charset="0"/>
              </a:rPr>
              <a:pPr eaLnBrk="1" hangingPunct="1"/>
              <a:t>5</a:t>
            </a:fld>
            <a:endParaRPr lang="es-E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80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C267D2CD-31DB-412C-ABBC-5EA566FB74F8}" type="slidenum">
              <a:rPr lang="es-ES" smtClean="0">
                <a:latin typeface="Times New Roman" pitchFamily="18" charset="0"/>
              </a:rPr>
              <a:pPr eaLnBrk="1" hangingPunct="1"/>
              <a:t>6</a:t>
            </a:fld>
            <a:endParaRPr lang="es-E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076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C267D2CD-31DB-412C-ABBC-5EA566FB74F8}" type="slidenum">
              <a:rPr lang="es-ES" smtClean="0">
                <a:latin typeface="Times New Roman" pitchFamily="18" charset="0"/>
              </a:rPr>
              <a:pPr eaLnBrk="1" hangingPunct="1"/>
              <a:t>7</a:t>
            </a:fld>
            <a:endParaRPr lang="es-E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421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C267D2CD-31DB-412C-ABBC-5EA566FB74F8}" type="slidenum">
              <a:rPr lang="es-ES" smtClean="0">
                <a:latin typeface="Times New Roman" pitchFamily="18" charset="0"/>
              </a:rPr>
              <a:pPr eaLnBrk="1" hangingPunct="1"/>
              <a:t>8</a:t>
            </a:fld>
            <a:endParaRPr lang="es-E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642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C267D2CD-31DB-412C-ABBC-5EA566FB74F8}" type="slidenum">
              <a:rPr lang="es-ES" smtClean="0">
                <a:latin typeface="Times New Roman" pitchFamily="18" charset="0"/>
              </a:rPr>
              <a:pPr eaLnBrk="1" hangingPunct="1"/>
              <a:t>9</a:t>
            </a:fld>
            <a:endParaRPr lang="es-E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899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685817" indent="-263776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055103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477145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1899186" indent="-211021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C267D2CD-31DB-412C-ABBC-5EA566FB74F8}" type="slidenum">
              <a:rPr lang="es-ES" smtClean="0">
                <a:latin typeface="Times New Roman" pitchFamily="18" charset="0"/>
              </a:rPr>
              <a:pPr eaLnBrk="1" hangingPunct="1"/>
              <a:t>10</a:t>
            </a:fld>
            <a:endParaRPr lang="es-E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91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E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s-ES"/>
            </a:p>
          </p:txBody>
        </p:sp>
      </p:grpSp>
      <p:sp>
        <p:nvSpPr>
          <p:cNvPr id="1218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1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186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FED8847-611E-4777-B238-E612095220BC}" type="datetime1">
              <a:rPr lang="es-ES" smtClean="0"/>
              <a:t>21/04/2023</a:t>
            </a:fld>
            <a:endParaRPr lang="es-E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s-E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74A686-D324-4E1B-970A-317B7A80CB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111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E661C1-786F-4A92-9749-C1EAE532BD15}" type="datetime1">
              <a:rPr lang="es-ES" smtClean="0"/>
              <a:t>21/04/2023</a:t>
            </a:fld>
            <a:endParaRPr lang="es-E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74A686-D324-4E1B-970A-317B7A80CB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68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008813" y="214314"/>
            <a:ext cx="1951037" cy="609441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50939" y="214314"/>
            <a:ext cx="5705475" cy="609441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19C66D-8F84-408D-B515-0DBF2C176898}" type="datetime1">
              <a:rPr lang="es-ES" smtClean="0"/>
              <a:t>21/04/2023</a:t>
            </a:fld>
            <a:endParaRPr lang="es-E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74A686-D324-4E1B-970A-317B7A80CB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0350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006796-281C-49BA-8FF7-0A6662EB381F}" type="datetime1">
              <a:rPr lang="es-ES" smtClean="0"/>
              <a:t>21/04/2023</a:t>
            </a:fld>
            <a:endParaRPr lang="es-E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74A686-D324-4E1B-970A-317B7A80CB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0800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>
                <a:latin typeface="Arial" charset="0"/>
              </a:endParaRPr>
            </a:p>
          </p:txBody>
        </p:sp>
      </p:grpSp>
      <p:sp>
        <p:nvSpPr>
          <p:cNvPr id="13927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9" y="985839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9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fld id="{EF6F7B40-4425-44A3-83AF-CAFDB19C1BC1}" type="datetime1">
              <a:rPr lang="es-ES" smtClean="0"/>
              <a:t>21/04/2023</a:t>
            </a:fld>
            <a:endParaRPr lang="es-E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DF8AF40-4297-419C-AA40-CC5A01373AE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656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fld id="{103B4213-AB33-4379-94FB-12B12569AAC1}" type="datetime1">
              <a:rPr lang="es-ES" smtClean="0"/>
              <a:t>21/04/2023</a:t>
            </a:fld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A6833A3-C863-4733-9580-9CA3E29A66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847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99700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370014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661119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0572924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45319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314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214313"/>
            <a:ext cx="8404423" cy="1054447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484784"/>
            <a:ext cx="8420298" cy="4823941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17C574-D83E-4517-A12A-BFD7AD0571DB}" type="datetime1">
              <a:rPr lang="es-ES" smtClean="0"/>
              <a:t>21/04/2023</a:t>
            </a:fld>
            <a:endParaRPr lang="es-E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74A686-D324-4E1B-970A-317B7A80CB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1074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63579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84979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2365970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6414" y="301626"/>
            <a:ext cx="1827212" cy="564038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370013" y="301626"/>
            <a:ext cx="5334000" cy="564038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7579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523CE4-6781-41C5-A1AC-054BDBB5167A}" type="datetime1">
              <a:rPr lang="es-ES" smtClean="0"/>
              <a:t>21/04/2023</a:t>
            </a:fld>
            <a:endParaRPr lang="es-E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74A686-D324-4E1B-970A-317B7A80CB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329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187451" y="1989139"/>
            <a:ext cx="3810000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49851" y="1989139"/>
            <a:ext cx="3810000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CFAFF9-5255-45D8-B40E-2FB9D1FB6DA2}" type="datetime1">
              <a:rPr lang="es-ES" smtClean="0"/>
              <a:t>21/04/2023</a:t>
            </a:fld>
            <a:endParaRPr lang="es-E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74A686-D324-4E1B-970A-317B7A80CB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194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A338A3-56E6-416F-884F-B8A1C812F52B}" type="datetime1">
              <a:rPr lang="es-ES" smtClean="0"/>
              <a:t>21/04/2023</a:t>
            </a:fld>
            <a:endParaRPr lang="es-E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74A686-D324-4E1B-970A-317B7A80CB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06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8C57D-895C-4BAB-B094-9D3265E9FBD3}" type="datetime1">
              <a:rPr lang="es-ES" smtClean="0"/>
              <a:t>21/04/2023</a:t>
            </a:fld>
            <a:endParaRPr lang="es-E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74A686-D324-4E1B-970A-317B7A80CB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56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E10057-7184-4DE9-93C6-9FDF7A6E7E1E}" type="datetime1">
              <a:rPr lang="es-ES" smtClean="0"/>
              <a:t>21/04/2023</a:t>
            </a:fld>
            <a:endParaRPr lang="es-E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74A686-D324-4E1B-970A-317B7A80CB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821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5EB3F6-9E8B-49B7-A9B8-D4F78AAAE656}" type="datetime1">
              <a:rPr lang="es-ES" smtClean="0"/>
              <a:t>21/04/2023</a:t>
            </a:fld>
            <a:endParaRPr lang="es-E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74A686-D324-4E1B-970A-317B7A80CB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51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87F9AC-169A-4FA9-93C0-D838ADFD78A6}" type="datetime1">
              <a:rPr lang="es-ES" smtClean="0"/>
              <a:t>21/04/2023</a:t>
            </a:fld>
            <a:endParaRPr lang="es-E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74A686-D324-4E1B-970A-317B7A80CB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225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1989138"/>
            <a:ext cx="7772400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208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453188"/>
            <a:ext cx="19050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1EAF6873-49C3-4344-B7C2-B3E3F82B5797}" type="datetime1">
              <a:rPr lang="es-ES" smtClean="0"/>
              <a:t>21/04/2023</a:t>
            </a:fld>
            <a:endParaRPr lang="es-ES"/>
          </a:p>
        </p:txBody>
      </p:sp>
      <p:sp>
        <p:nvSpPr>
          <p:cNvPr id="1208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453188"/>
            <a:ext cx="28956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208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453188"/>
            <a:ext cx="19050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F74A686-D324-4E1B-970A-317B7A80CB8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38243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138244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ES">
                <a:latin typeface="Arial" charset="0"/>
              </a:endParaRPr>
            </a:p>
          </p:txBody>
        </p:sp>
        <p:sp>
          <p:nvSpPr>
            <p:cNvPr id="138245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42333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1676401"/>
            <a:ext cx="8295456" cy="1462088"/>
          </a:xfrm>
        </p:spPr>
        <p:txBody>
          <a:bodyPr/>
          <a:lstStyle/>
          <a:p>
            <a:pPr algn="ctr"/>
            <a:r>
              <a:rPr lang="es-ES"/>
              <a:t>Seminario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8061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TCP – </a:t>
            </a:r>
            <a:r>
              <a:rPr lang="es-ES" sz="3200" dirty="0" err="1"/>
              <a:t>Transmission</a:t>
            </a:r>
            <a:r>
              <a:rPr lang="es-ES" sz="3200" dirty="0"/>
              <a:t> Control </a:t>
            </a:r>
            <a:r>
              <a:rPr lang="es-ES" sz="3200" dirty="0" err="1"/>
              <a:t>Protocol</a:t>
            </a:r>
            <a:endParaRPr lang="es-ES" sz="3200" dirty="0"/>
          </a:p>
        </p:txBody>
      </p:sp>
      <p:sp>
        <p:nvSpPr>
          <p:cNvPr id="5123" name="2 Marcador de contenido"/>
          <p:cNvSpPr>
            <a:spLocks noGrp="1"/>
          </p:cNvSpPr>
          <p:nvPr>
            <p:ph idx="1"/>
          </p:nvPr>
        </p:nvSpPr>
        <p:spPr>
          <a:xfrm>
            <a:off x="539552" y="1473293"/>
            <a:ext cx="8420298" cy="4823941"/>
          </a:xfrm>
          <a:solidFill>
            <a:schemeClr val="bg1"/>
          </a:solidFill>
        </p:spPr>
        <p:txBody>
          <a:bodyPr/>
          <a:lstStyle/>
          <a:p>
            <a:r>
              <a:rPr lang="es-ES" sz="2000" b="1" dirty="0"/>
              <a:t>Comunicación TCP</a:t>
            </a:r>
          </a:p>
          <a:p>
            <a:pPr lvl="1"/>
            <a:r>
              <a:rPr lang="es-ES" sz="1800" dirty="0"/>
              <a:t>El cliente se </a:t>
            </a:r>
            <a:r>
              <a:rPr lang="es-ES" sz="1800" b="1" dirty="0"/>
              <a:t>conecta</a:t>
            </a:r>
            <a:r>
              <a:rPr lang="es-ES" sz="1800" dirty="0"/>
              <a:t> al servidor</a:t>
            </a:r>
          </a:p>
          <a:p>
            <a:pPr lvl="1"/>
            <a:r>
              <a:rPr lang="es-ES" sz="1800" dirty="0"/>
              <a:t>Después se crea un </a:t>
            </a:r>
            <a:r>
              <a:rPr lang="es-ES" sz="1800" b="1" dirty="0"/>
              <a:t>socket de comunicación </a:t>
            </a:r>
            <a:r>
              <a:rPr lang="es-ES" sz="1800" dirty="0"/>
              <a:t>bidireccional</a:t>
            </a:r>
          </a:p>
          <a:p>
            <a:endParaRPr lang="es-ES" sz="2000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A686-D324-4E1B-970A-317B7A80CB8C}" type="slidenum">
              <a:rPr lang="es-ES" smtClean="0"/>
              <a:t>10</a:t>
            </a:fld>
            <a:endParaRPr lang="es-ES"/>
          </a:p>
        </p:txBody>
      </p:sp>
      <p:pic>
        <p:nvPicPr>
          <p:cNvPr id="14" name="Picture 2" descr="computer icon">
            <a:extLst>
              <a:ext uri="{FF2B5EF4-FFF2-40B4-BE49-F238E27FC236}">
                <a16:creationId xmlns:a16="http://schemas.microsoft.com/office/drawing/2014/main" id="{B3FD88FD-D911-45CF-A5DD-2DD3F17FD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765" y="3244032"/>
            <a:ext cx="1141562" cy="114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C7F270CC-8A7F-48D6-B526-AA6AA80BCE29}"/>
              </a:ext>
            </a:extLst>
          </p:cNvPr>
          <p:cNvSpPr txBox="1"/>
          <p:nvPr/>
        </p:nvSpPr>
        <p:spPr>
          <a:xfrm>
            <a:off x="1269657" y="4416952"/>
            <a:ext cx="1414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Cliente Chat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72CF19B7-8FE9-44A4-A202-9B06EF7A91E3}"/>
              </a:ext>
            </a:extLst>
          </p:cNvPr>
          <p:cNvCxnSpPr>
            <a:cxnSpLocks/>
          </p:cNvCxnSpPr>
          <p:nvPr/>
        </p:nvCxnSpPr>
        <p:spPr>
          <a:xfrm flipV="1">
            <a:off x="2905041" y="3538575"/>
            <a:ext cx="3750146" cy="25410"/>
          </a:xfrm>
          <a:prstGeom prst="line">
            <a:avLst/>
          </a:prstGeom>
          <a:ln w="57150">
            <a:solidFill>
              <a:srgbClr val="00B0F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3480B50-F6C1-437F-9F5E-3B5DE7E1371C}"/>
              </a:ext>
            </a:extLst>
          </p:cNvPr>
          <p:cNvSpPr txBox="1"/>
          <p:nvPr/>
        </p:nvSpPr>
        <p:spPr>
          <a:xfrm>
            <a:off x="1721260" y="4763161"/>
            <a:ext cx="821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1.1.1.1</a:t>
            </a:r>
            <a:endParaRPr lang="es-ES" sz="1600" b="1" dirty="0"/>
          </a:p>
        </p:txBody>
      </p:sp>
      <p:pic>
        <p:nvPicPr>
          <p:cNvPr id="5" name="Picture 2" descr="Resultado de imagen de java icon">
            <a:extLst>
              <a:ext uri="{FF2B5EF4-FFF2-40B4-BE49-F238E27FC236}">
                <a16:creationId xmlns:a16="http://schemas.microsoft.com/office/drawing/2014/main" id="{D9E59CFA-F69A-4291-B4B7-1FDEB52FC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581" y="3285239"/>
            <a:ext cx="607157" cy="80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omputer icon">
            <a:extLst>
              <a:ext uri="{FF2B5EF4-FFF2-40B4-BE49-F238E27FC236}">
                <a16:creationId xmlns:a16="http://schemas.microsoft.com/office/drawing/2014/main" id="{22B66339-3EB1-4080-8E55-6BCFFD5B6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672" y="3244032"/>
            <a:ext cx="1141562" cy="114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B19CFDFE-C0C4-4C83-9AD8-19CCA6AC7984}"/>
              </a:ext>
            </a:extLst>
          </p:cNvPr>
          <p:cNvSpPr txBox="1"/>
          <p:nvPr/>
        </p:nvSpPr>
        <p:spPr>
          <a:xfrm>
            <a:off x="6600564" y="4416952"/>
            <a:ext cx="1882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Servidor de Chat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D95F95F-518C-4032-982C-94467880651B}"/>
              </a:ext>
            </a:extLst>
          </p:cNvPr>
          <p:cNvSpPr txBox="1"/>
          <p:nvPr/>
        </p:nvSpPr>
        <p:spPr>
          <a:xfrm>
            <a:off x="7052166" y="4749804"/>
            <a:ext cx="821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2.2.2.2</a:t>
            </a:r>
            <a:endParaRPr lang="es-ES" sz="1600" b="1" dirty="0"/>
          </a:p>
        </p:txBody>
      </p:sp>
      <p:pic>
        <p:nvPicPr>
          <p:cNvPr id="25" name="Picture 2" descr="Resultado de imagen de java icon">
            <a:extLst>
              <a:ext uri="{FF2B5EF4-FFF2-40B4-BE49-F238E27FC236}">
                <a16:creationId xmlns:a16="http://schemas.microsoft.com/office/drawing/2014/main" id="{8FB7BCEC-9FB7-4900-A9B6-ED5A7A699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874" y="3295147"/>
            <a:ext cx="607157" cy="80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40C2DD91-3750-4E81-8397-68637AF0A84C}"/>
              </a:ext>
            </a:extLst>
          </p:cNvPr>
          <p:cNvCxnSpPr>
            <a:cxnSpLocks/>
          </p:cNvCxnSpPr>
          <p:nvPr/>
        </p:nvCxnSpPr>
        <p:spPr>
          <a:xfrm flipV="1">
            <a:off x="2894671" y="4057927"/>
            <a:ext cx="3750146" cy="25410"/>
          </a:xfrm>
          <a:prstGeom prst="line">
            <a:avLst/>
          </a:prstGeom>
          <a:ln w="85725" cmpd="dbl">
            <a:solidFill>
              <a:srgbClr val="00B0F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8EDF2D2-4369-45C3-87DF-A124121D5933}"/>
              </a:ext>
            </a:extLst>
          </p:cNvPr>
          <p:cNvSpPr txBox="1"/>
          <p:nvPr/>
        </p:nvSpPr>
        <p:spPr>
          <a:xfrm>
            <a:off x="3816285" y="3121241"/>
            <a:ext cx="1959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Conectar con 2.2.2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7F7FCC4-901C-4AC7-8750-88D2D88B1C78}"/>
              </a:ext>
            </a:extLst>
          </p:cNvPr>
          <p:cNvSpPr txBox="1"/>
          <p:nvPr/>
        </p:nvSpPr>
        <p:spPr>
          <a:xfrm>
            <a:off x="4300916" y="3674458"/>
            <a:ext cx="7827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Socket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D102C54-0076-4D67-91A0-A9926C210789}"/>
              </a:ext>
            </a:extLst>
          </p:cNvPr>
          <p:cNvSpPr/>
          <p:nvPr/>
        </p:nvSpPr>
        <p:spPr>
          <a:xfrm>
            <a:off x="5959056" y="3318277"/>
            <a:ext cx="404076" cy="36933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A0EB6B53-A54D-40D9-B2B4-E30C7B215A9C}"/>
              </a:ext>
            </a:extLst>
          </p:cNvPr>
          <p:cNvSpPr/>
          <p:nvPr/>
        </p:nvSpPr>
        <p:spPr>
          <a:xfrm>
            <a:off x="3299221" y="3873261"/>
            <a:ext cx="404076" cy="36933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0D9D91B-DC92-4FEB-B511-D8B00311ADB4}"/>
              </a:ext>
            </a:extLst>
          </p:cNvPr>
          <p:cNvCxnSpPr>
            <a:cxnSpLocks/>
          </p:cNvCxnSpPr>
          <p:nvPr/>
        </p:nvCxnSpPr>
        <p:spPr>
          <a:xfrm>
            <a:off x="3910872" y="4312034"/>
            <a:ext cx="506847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F4FFAC2E-4921-4202-B17C-7E1DD5AB47EC}"/>
              </a:ext>
            </a:extLst>
          </p:cNvPr>
          <p:cNvCxnSpPr>
            <a:cxnSpLocks/>
          </p:cNvCxnSpPr>
          <p:nvPr/>
        </p:nvCxnSpPr>
        <p:spPr>
          <a:xfrm>
            <a:off x="4545688" y="4312034"/>
            <a:ext cx="506847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801F5F67-35F1-44CF-9AFF-F713EE9E2D6D}"/>
              </a:ext>
            </a:extLst>
          </p:cNvPr>
          <p:cNvCxnSpPr>
            <a:cxnSpLocks/>
          </p:cNvCxnSpPr>
          <p:nvPr/>
        </p:nvCxnSpPr>
        <p:spPr>
          <a:xfrm flipH="1">
            <a:off x="5205930" y="4312034"/>
            <a:ext cx="487504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E27D122A-A850-4F32-8906-27C138AA1D79}"/>
              </a:ext>
            </a:extLst>
          </p:cNvPr>
          <p:cNvCxnSpPr>
            <a:cxnSpLocks/>
          </p:cNvCxnSpPr>
          <p:nvPr/>
        </p:nvCxnSpPr>
        <p:spPr>
          <a:xfrm flipH="1">
            <a:off x="5875628" y="4312034"/>
            <a:ext cx="487504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486A09F-F943-4981-9C08-83848D67F4B1}"/>
              </a:ext>
            </a:extLst>
          </p:cNvPr>
          <p:cNvSpPr txBox="1"/>
          <p:nvPr/>
        </p:nvSpPr>
        <p:spPr>
          <a:xfrm>
            <a:off x="3548911" y="4557411"/>
            <a:ext cx="1467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{ </a:t>
            </a:r>
            <a:r>
              <a:rPr lang="es-ES" sz="1600" dirty="0" err="1">
                <a:solidFill>
                  <a:schemeClr val="bg1">
                    <a:lumMod val="50000"/>
                  </a:schemeClr>
                </a:solidFill>
              </a:rPr>
              <a:t>msj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 : hola } </a:t>
            </a:r>
          </a:p>
        </p:txBody>
      </p:sp>
      <p:pic>
        <p:nvPicPr>
          <p:cNvPr id="34" name="Picture 2" descr="computer icon">
            <a:extLst>
              <a:ext uri="{FF2B5EF4-FFF2-40B4-BE49-F238E27FC236}">
                <a16:creationId xmlns:a16="http://schemas.microsoft.com/office/drawing/2014/main" id="{D97382B8-DDC2-4995-8AB4-F1D45243C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319" y="5240364"/>
            <a:ext cx="1141562" cy="114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9A4A3BC8-C976-4272-8307-7EF04B0ADE1B}"/>
              </a:ext>
            </a:extLst>
          </p:cNvPr>
          <p:cNvSpPr txBox="1"/>
          <p:nvPr/>
        </p:nvSpPr>
        <p:spPr>
          <a:xfrm>
            <a:off x="2163869" y="6381926"/>
            <a:ext cx="216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App 1: Cliente Chat</a:t>
            </a:r>
          </a:p>
        </p:txBody>
      </p:sp>
      <p:pic>
        <p:nvPicPr>
          <p:cNvPr id="36" name="Picture 2" descr="Resultado de imagen de java icon">
            <a:extLst>
              <a:ext uri="{FF2B5EF4-FFF2-40B4-BE49-F238E27FC236}">
                <a16:creationId xmlns:a16="http://schemas.microsoft.com/office/drawing/2014/main" id="{2B1CC2B5-3604-482C-8F33-BC4306B94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885" y="5169311"/>
            <a:ext cx="607157" cy="80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953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TCP – </a:t>
            </a:r>
            <a:r>
              <a:rPr lang="es-ES" sz="3200" dirty="0" err="1"/>
              <a:t>Transmission</a:t>
            </a:r>
            <a:r>
              <a:rPr lang="es-ES" sz="3200" dirty="0"/>
              <a:t> Control </a:t>
            </a:r>
            <a:r>
              <a:rPr lang="es-ES" sz="3200" dirty="0" err="1"/>
              <a:t>Protocol</a:t>
            </a:r>
            <a:endParaRPr lang="es-ES" sz="3200" dirty="0"/>
          </a:p>
        </p:txBody>
      </p:sp>
      <p:sp>
        <p:nvSpPr>
          <p:cNvPr id="5123" name="2 Marcador de contenido"/>
          <p:cNvSpPr>
            <a:spLocks noGrp="1"/>
          </p:cNvSpPr>
          <p:nvPr>
            <p:ph idx="1"/>
          </p:nvPr>
        </p:nvSpPr>
        <p:spPr>
          <a:xfrm>
            <a:off x="539552" y="1473293"/>
            <a:ext cx="8420298" cy="4823941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sz="2000" b="1" dirty="0"/>
              <a:t>Demo TCP Sockets Node.js</a:t>
            </a:r>
          </a:p>
          <a:p>
            <a:pPr lvl="1"/>
            <a:r>
              <a:rPr lang="es-ES" sz="2000" dirty="0"/>
              <a:t>Servidor – ejecutar </a:t>
            </a:r>
            <a:r>
              <a:rPr lang="es-ES" sz="2000" b="1" dirty="0"/>
              <a:t>app.js </a:t>
            </a:r>
            <a:r>
              <a:rPr lang="es-ES" sz="2000" dirty="0"/>
              <a:t>como aplicación </a:t>
            </a:r>
            <a:r>
              <a:rPr lang="es-ES" sz="2000" dirty="0" err="1"/>
              <a:t>Node</a:t>
            </a:r>
            <a:r>
              <a:rPr lang="es-ES" sz="2000" dirty="0"/>
              <a:t> normal</a:t>
            </a:r>
          </a:p>
          <a:p>
            <a:pPr lvl="1"/>
            <a:r>
              <a:rPr lang="es-ES" sz="2000" dirty="0"/>
              <a:t>Cliente 1 y 2 – ejecutar </a:t>
            </a:r>
            <a:r>
              <a:rPr lang="es-ES" sz="2000" b="1" dirty="0"/>
              <a:t>ejecutar-normal.bat</a:t>
            </a:r>
            <a:r>
              <a:rPr lang="es-ES" sz="2000" dirty="0"/>
              <a:t> para abrir aplicación de escritorio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A686-D324-4E1B-970A-317B7A80CB8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9697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RPC – </a:t>
            </a:r>
            <a:r>
              <a:rPr lang="es-ES" sz="3200" dirty="0" err="1"/>
              <a:t>Remote</a:t>
            </a:r>
            <a:r>
              <a:rPr lang="es-ES" sz="3200" dirty="0"/>
              <a:t> </a:t>
            </a:r>
            <a:r>
              <a:rPr lang="es-ES" sz="3200" dirty="0" err="1"/>
              <a:t>procedure</a:t>
            </a:r>
            <a:r>
              <a:rPr lang="es-ES" sz="3200" dirty="0"/>
              <a:t> </a:t>
            </a:r>
            <a:r>
              <a:rPr lang="es-ES" sz="3200" dirty="0" err="1"/>
              <a:t>call</a:t>
            </a:r>
            <a:endParaRPr lang="es-ES" sz="3200" dirty="0"/>
          </a:p>
        </p:txBody>
      </p:sp>
      <p:sp>
        <p:nvSpPr>
          <p:cNvPr id="5123" name="2 Marcador de contenido"/>
          <p:cNvSpPr>
            <a:spLocks noGrp="1"/>
          </p:cNvSpPr>
          <p:nvPr>
            <p:ph idx="1"/>
          </p:nvPr>
        </p:nvSpPr>
        <p:spPr>
          <a:xfrm>
            <a:off x="539552" y="1473293"/>
            <a:ext cx="8420298" cy="4823941"/>
          </a:xfrm>
          <a:solidFill>
            <a:schemeClr val="bg1"/>
          </a:solidFill>
        </p:spPr>
        <p:txBody>
          <a:bodyPr/>
          <a:lstStyle/>
          <a:p>
            <a:r>
              <a:rPr lang="es-ES" sz="2000" dirty="0"/>
              <a:t>RPC - Llamada a procedimientos remotos</a:t>
            </a:r>
          </a:p>
          <a:p>
            <a:r>
              <a:rPr lang="es-ES" sz="2000" dirty="0"/>
              <a:t>Ejecuta código/procedimientos de otra máquina </a:t>
            </a:r>
            <a:r>
              <a:rPr lang="es-ES" sz="2000" b="1" dirty="0"/>
              <a:t>abstrayendo la comunicación</a:t>
            </a:r>
          </a:p>
          <a:p>
            <a:r>
              <a:rPr lang="es-ES" sz="2000" dirty="0"/>
              <a:t>Éxito: </a:t>
            </a:r>
            <a:r>
              <a:rPr lang="es-ES" sz="2000" b="1" dirty="0"/>
              <a:t>abstracción sobre los sockets</a:t>
            </a:r>
          </a:p>
          <a:p>
            <a:r>
              <a:rPr lang="es-ES" sz="2000" dirty="0"/>
              <a:t>Libera al desarrollador de la gestión de la comunicación</a:t>
            </a:r>
          </a:p>
          <a:p>
            <a:r>
              <a:rPr lang="es-ES" sz="2000" dirty="0"/>
              <a:t>Múltiples implementaciones basadas en RPC:</a:t>
            </a:r>
          </a:p>
          <a:p>
            <a:pPr lvl="1"/>
            <a:r>
              <a:rPr lang="es-ES" sz="1800" dirty="0"/>
              <a:t>Java RMI – </a:t>
            </a:r>
            <a:r>
              <a:rPr lang="es-ES" sz="1800" dirty="0" err="1"/>
              <a:t>Remote</a:t>
            </a:r>
            <a:r>
              <a:rPr lang="es-ES" sz="1800" dirty="0"/>
              <a:t> </a:t>
            </a:r>
            <a:r>
              <a:rPr lang="es-ES" sz="1800" dirty="0" err="1"/>
              <a:t>Method</a:t>
            </a:r>
            <a:r>
              <a:rPr lang="es-ES" sz="1800" dirty="0"/>
              <a:t> </a:t>
            </a:r>
            <a:r>
              <a:rPr lang="es-ES" sz="1800" dirty="0" err="1"/>
              <a:t>Invocation</a:t>
            </a:r>
            <a:endParaRPr lang="es-ES" sz="1800" dirty="0"/>
          </a:p>
          <a:p>
            <a:pPr lvl="1"/>
            <a:r>
              <a:rPr lang="es-ES" sz="1800" dirty="0"/>
              <a:t>ONC RPC</a:t>
            </a:r>
          </a:p>
          <a:p>
            <a:pPr lvl="1"/>
            <a:r>
              <a:rPr lang="es-ES" sz="1800" dirty="0"/>
              <a:t>DCE/RPC</a:t>
            </a:r>
          </a:p>
          <a:p>
            <a:pPr lvl="1"/>
            <a:r>
              <a:rPr lang="es-ES" sz="1800" dirty="0"/>
              <a:t>Otras…</a:t>
            </a:r>
          </a:p>
          <a:p>
            <a:pPr lvl="1"/>
            <a:endParaRPr lang="es-ES" sz="1800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A686-D324-4E1B-970A-317B7A80CB8C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8922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RPC – </a:t>
            </a:r>
            <a:r>
              <a:rPr lang="es-ES" sz="3200" dirty="0" err="1"/>
              <a:t>Remote</a:t>
            </a:r>
            <a:r>
              <a:rPr lang="es-ES" sz="3200" dirty="0"/>
              <a:t> </a:t>
            </a:r>
            <a:r>
              <a:rPr lang="es-ES" sz="3200" dirty="0" err="1"/>
              <a:t>procedure</a:t>
            </a:r>
            <a:r>
              <a:rPr lang="es-ES" sz="3200" dirty="0"/>
              <a:t> </a:t>
            </a:r>
            <a:r>
              <a:rPr lang="es-ES" sz="3200" dirty="0" err="1"/>
              <a:t>call</a:t>
            </a:r>
            <a:endParaRPr lang="es-ES" sz="3200" dirty="0"/>
          </a:p>
        </p:txBody>
      </p:sp>
      <p:sp>
        <p:nvSpPr>
          <p:cNvPr id="5123" name="2 Marcador de contenido"/>
          <p:cNvSpPr>
            <a:spLocks noGrp="1"/>
          </p:cNvSpPr>
          <p:nvPr>
            <p:ph idx="1"/>
          </p:nvPr>
        </p:nvSpPr>
        <p:spPr>
          <a:xfrm>
            <a:off x="539552" y="1473293"/>
            <a:ext cx="8420298" cy="4823941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sz="2000" b="1" dirty="0"/>
              <a:t>Demo RPC/TCP Node.js</a:t>
            </a:r>
          </a:p>
          <a:p>
            <a:pPr lvl="1"/>
            <a:r>
              <a:rPr lang="es-ES" sz="1800" dirty="0"/>
              <a:t>Servidor – declara procedimientos</a:t>
            </a:r>
          </a:p>
          <a:p>
            <a:endParaRPr lang="es-ES" sz="2000" b="1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A686-D324-4E1B-970A-317B7A80CB8C}" type="slidenum">
              <a:rPr lang="es-ES" smtClean="0"/>
              <a:t>13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BBEBD3-6580-41CA-B7C5-38897D3C0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37" y="2348059"/>
            <a:ext cx="8454938" cy="357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82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RPC – </a:t>
            </a:r>
            <a:r>
              <a:rPr lang="es-ES" sz="3200" dirty="0" err="1"/>
              <a:t>Remote</a:t>
            </a:r>
            <a:r>
              <a:rPr lang="es-ES" sz="3200" dirty="0"/>
              <a:t> </a:t>
            </a:r>
            <a:r>
              <a:rPr lang="es-ES" sz="3200" dirty="0" err="1"/>
              <a:t>procedure</a:t>
            </a:r>
            <a:r>
              <a:rPr lang="es-ES" sz="3200" dirty="0"/>
              <a:t> </a:t>
            </a:r>
            <a:r>
              <a:rPr lang="es-ES" sz="3200" dirty="0" err="1"/>
              <a:t>call</a:t>
            </a:r>
            <a:endParaRPr lang="es-ES" sz="3200" dirty="0"/>
          </a:p>
        </p:txBody>
      </p:sp>
      <p:sp>
        <p:nvSpPr>
          <p:cNvPr id="5123" name="2 Marcador de contenido"/>
          <p:cNvSpPr>
            <a:spLocks noGrp="1"/>
          </p:cNvSpPr>
          <p:nvPr>
            <p:ph idx="1"/>
          </p:nvPr>
        </p:nvSpPr>
        <p:spPr>
          <a:xfrm>
            <a:off x="539552" y="1473293"/>
            <a:ext cx="8420298" cy="4823941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sz="2000" b="1" dirty="0"/>
              <a:t>Demo RPC/TCP Node.js</a:t>
            </a:r>
          </a:p>
          <a:p>
            <a:pPr lvl="1"/>
            <a:r>
              <a:rPr lang="es-ES" sz="1800" dirty="0"/>
              <a:t>Cliente – invoca procedimientos</a:t>
            </a:r>
          </a:p>
          <a:p>
            <a:endParaRPr lang="es-ES" sz="2000" b="1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A686-D324-4E1B-970A-317B7A80CB8C}" type="slidenum">
              <a:rPr lang="es-ES" smtClean="0"/>
              <a:t>14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7663CA-BFFF-42B3-ABD5-54848F3DA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27" y="2422764"/>
            <a:ext cx="7975121" cy="380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01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Http - </a:t>
            </a:r>
            <a:r>
              <a:rPr lang="es-ES" altLang="es-ES" sz="3200" dirty="0" err="1"/>
              <a:t>Hypertext</a:t>
            </a:r>
            <a:r>
              <a:rPr lang="es-ES" altLang="es-ES" sz="3200" dirty="0"/>
              <a:t> Transfer </a:t>
            </a:r>
            <a:r>
              <a:rPr lang="es-ES" altLang="es-ES" sz="3200" dirty="0" err="1"/>
              <a:t>Protocol</a:t>
            </a:r>
            <a:r>
              <a:rPr lang="es-ES" altLang="es-ES" sz="3200" dirty="0"/>
              <a:t> </a:t>
            </a:r>
            <a:endParaRPr lang="es-ES" sz="3200" dirty="0"/>
          </a:p>
        </p:txBody>
      </p:sp>
      <p:sp>
        <p:nvSpPr>
          <p:cNvPr id="5123" name="2 Marcador de contenido"/>
          <p:cNvSpPr>
            <a:spLocks noGrp="1"/>
          </p:cNvSpPr>
          <p:nvPr>
            <p:ph idx="1"/>
          </p:nvPr>
        </p:nvSpPr>
        <p:spPr>
          <a:xfrm>
            <a:off x="539552" y="1484784"/>
            <a:ext cx="8420298" cy="4823941"/>
          </a:xfrm>
          <a:solidFill>
            <a:schemeClr val="bg1"/>
          </a:solidFill>
        </p:spPr>
        <p:txBody>
          <a:bodyPr/>
          <a:lstStyle/>
          <a:p>
            <a:r>
              <a:rPr lang="es-ES" altLang="es-ES" sz="2000" dirty="0"/>
              <a:t>Protocolo creado sobre TPC y usado en la Web (y en otras aplicaciones y servicios)</a:t>
            </a:r>
          </a:p>
          <a:p>
            <a:r>
              <a:rPr lang="es-ES" altLang="es-ES" sz="2000" b="1" dirty="0"/>
              <a:t>Aplicaciones Web:</a:t>
            </a:r>
          </a:p>
          <a:p>
            <a:pPr lvl="1"/>
            <a:r>
              <a:rPr lang="es-ES" sz="1800" b="1" dirty="0"/>
              <a:t>Servidor web </a:t>
            </a:r>
            <a:r>
              <a:rPr lang="es-ES" sz="1800" dirty="0"/>
              <a:t>– recibe peticiones http y retorna respuestas (estándares Web)</a:t>
            </a:r>
          </a:p>
          <a:p>
            <a:pPr lvl="1"/>
            <a:r>
              <a:rPr lang="es-ES" sz="1800" b="1" dirty="0"/>
              <a:t>Navegador web - </a:t>
            </a:r>
            <a:r>
              <a:rPr lang="es-ES" sz="1800" dirty="0"/>
              <a:t>Realiza peticiones http al servidor e interpreta la respuesta</a:t>
            </a:r>
          </a:p>
          <a:p>
            <a:endParaRPr lang="es-ES" altLang="es-ES" sz="2000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A686-D324-4E1B-970A-317B7A80CB8C}" type="slidenum">
              <a:rPr lang="es-ES" smtClean="0"/>
              <a:t>15</a:t>
            </a:fld>
            <a:endParaRPr lang="es-ES"/>
          </a:p>
        </p:txBody>
      </p:sp>
      <p:pic>
        <p:nvPicPr>
          <p:cNvPr id="30" name="Picture 2" descr="computer icon">
            <a:extLst>
              <a:ext uri="{FF2B5EF4-FFF2-40B4-BE49-F238E27FC236}">
                <a16:creationId xmlns:a16="http://schemas.microsoft.com/office/drawing/2014/main" id="{9A0B085F-63F5-427D-B951-03AE57894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417" y="3699531"/>
            <a:ext cx="1141562" cy="114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omputer icon">
            <a:extLst>
              <a:ext uri="{FF2B5EF4-FFF2-40B4-BE49-F238E27FC236}">
                <a16:creationId xmlns:a16="http://schemas.microsoft.com/office/drawing/2014/main" id="{032B1565-CF47-4579-97DC-D3107B2BB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628" y="4671002"/>
            <a:ext cx="1141562" cy="114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omputer icon">
            <a:extLst>
              <a:ext uri="{FF2B5EF4-FFF2-40B4-BE49-F238E27FC236}">
                <a16:creationId xmlns:a16="http://schemas.microsoft.com/office/drawing/2014/main" id="{992F5576-0AD6-4D88-B9F3-1946CD7FA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397" y="5332848"/>
            <a:ext cx="1141562" cy="114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57CCD96F-E27D-4EB0-B03E-B232E7F6EB2C}"/>
              </a:ext>
            </a:extLst>
          </p:cNvPr>
          <p:cNvSpPr txBox="1"/>
          <p:nvPr/>
        </p:nvSpPr>
        <p:spPr>
          <a:xfrm>
            <a:off x="5730495" y="5892934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Servidor Web </a:t>
            </a:r>
            <a:r>
              <a:rPr lang="es-ES" dirty="0"/>
              <a:t>de Chat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B0EEBB4-F6D9-4A85-8A36-430CAE40D7B5}"/>
              </a:ext>
            </a:extLst>
          </p:cNvPr>
          <p:cNvSpPr txBox="1"/>
          <p:nvPr/>
        </p:nvSpPr>
        <p:spPr>
          <a:xfrm>
            <a:off x="2246947" y="4859898"/>
            <a:ext cx="180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Navegador Web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B07CBCB-199F-4806-A087-CFF9451628CF}"/>
              </a:ext>
            </a:extLst>
          </p:cNvPr>
          <p:cNvSpPr txBox="1"/>
          <p:nvPr/>
        </p:nvSpPr>
        <p:spPr>
          <a:xfrm>
            <a:off x="2256884" y="6419672"/>
            <a:ext cx="180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Navegador Web</a:t>
            </a: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1D54CE17-6C72-47E5-A402-D1D4E887B05F}"/>
              </a:ext>
            </a:extLst>
          </p:cNvPr>
          <p:cNvCxnSpPr>
            <a:cxnSpLocks/>
          </p:cNvCxnSpPr>
          <p:nvPr/>
        </p:nvCxnSpPr>
        <p:spPr>
          <a:xfrm>
            <a:off x="4001500" y="4205154"/>
            <a:ext cx="2087974" cy="867315"/>
          </a:xfrm>
          <a:prstGeom prst="line">
            <a:avLst/>
          </a:prstGeom>
          <a:ln w="57150">
            <a:solidFill>
              <a:srgbClr val="00B0F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011450E5-E305-4481-840B-5B8A6CD0FFF9}"/>
              </a:ext>
            </a:extLst>
          </p:cNvPr>
          <p:cNvCxnSpPr>
            <a:cxnSpLocks/>
          </p:cNvCxnSpPr>
          <p:nvPr/>
        </p:nvCxnSpPr>
        <p:spPr>
          <a:xfrm flipV="1">
            <a:off x="3899419" y="5337505"/>
            <a:ext cx="2190055" cy="585500"/>
          </a:xfrm>
          <a:prstGeom prst="line">
            <a:avLst/>
          </a:prstGeom>
          <a:ln w="57150">
            <a:solidFill>
              <a:srgbClr val="00B0F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4" descr="firefox icon">
            <a:extLst>
              <a:ext uri="{FF2B5EF4-FFF2-40B4-BE49-F238E27FC236}">
                <a16:creationId xmlns:a16="http://schemas.microsoft.com/office/drawing/2014/main" id="{6DA27324-506B-4CB1-8BD8-96C1EA087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776" y="3810478"/>
            <a:ext cx="537147" cy="53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153288BE-B516-4C07-8FB2-A8C30205735C}"/>
              </a:ext>
            </a:extLst>
          </p:cNvPr>
          <p:cNvSpPr txBox="1"/>
          <p:nvPr/>
        </p:nvSpPr>
        <p:spPr>
          <a:xfrm rot="1359890">
            <a:off x="4517399" y="4227511"/>
            <a:ext cx="1311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Petición http</a:t>
            </a:r>
          </a:p>
        </p:txBody>
      </p:sp>
      <p:pic>
        <p:nvPicPr>
          <p:cNvPr id="40" name="Picture 4" descr="firefox icon">
            <a:extLst>
              <a:ext uri="{FF2B5EF4-FFF2-40B4-BE49-F238E27FC236}">
                <a16:creationId xmlns:a16="http://schemas.microsoft.com/office/drawing/2014/main" id="{B05B5B04-D101-4F15-BC5D-D0EBA789D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624" y="5445508"/>
            <a:ext cx="537147" cy="53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F4D31219-72BD-4FC0-B090-7F2392535D80}"/>
              </a:ext>
            </a:extLst>
          </p:cNvPr>
          <p:cNvSpPr txBox="1"/>
          <p:nvPr/>
        </p:nvSpPr>
        <p:spPr>
          <a:xfrm>
            <a:off x="6132414" y="6305133"/>
            <a:ext cx="1535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http://1.1.1:80</a:t>
            </a:r>
            <a:endParaRPr lang="es-ES" sz="1600" b="1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F8CAFCA0-8E77-488A-8323-21FAF2A5F02D}"/>
              </a:ext>
            </a:extLst>
          </p:cNvPr>
          <p:cNvCxnSpPr>
            <a:cxnSpLocks/>
          </p:cNvCxnSpPr>
          <p:nvPr/>
        </p:nvCxnSpPr>
        <p:spPr>
          <a:xfrm flipH="1" flipV="1">
            <a:off x="5114084" y="4903340"/>
            <a:ext cx="570553" cy="21201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FF69CAE-7193-4F61-B02F-DCC02F7F5683}"/>
              </a:ext>
            </a:extLst>
          </p:cNvPr>
          <p:cNvSpPr txBox="1"/>
          <p:nvPr/>
        </p:nvSpPr>
        <p:spPr>
          <a:xfrm rot="1359890">
            <a:off x="4484614" y="4901478"/>
            <a:ext cx="11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Respuesta</a:t>
            </a: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A51E6D2-F14A-4A1B-891C-FAB539384090}"/>
              </a:ext>
            </a:extLst>
          </p:cNvPr>
          <p:cNvCxnSpPr>
            <a:cxnSpLocks/>
          </p:cNvCxnSpPr>
          <p:nvPr/>
        </p:nvCxnSpPr>
        <p:spPr>
          <a:xfrm flipH="1">
            <a:off x="5409197" y="5609871"/>
            <a:ext cx="550881" cy="148064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491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Http: Servicios Web</a:t>
            </a:r>
          </a:p>
        </p:txBody>
      </p:sp>
      <p:sp>
        <p:nvSpPr>
          <p:cNvPr id="5123" name="2 Marcador de contenido"/>
          <p:cNvSpPr>
            <a:spLocks noGrp="1"/>
          </p:cNvSpPr>
          <p:nvPr>
            <p:ph idx="1"/>
          </p:nvPr>
        </p:nvSpPr>
        <p:spPr>
          <a:xfrm>
            <a:off x="539552" y="1473293"/>
            <a:ext cx="8420298" cy="4823941"/>
          </a:xfrm>
          <a:solidFill>
            <a:schemeClr val="bg1"/>
          </a:solidFill>
        </p:spPr>
        <p:txBody>
          <a:bodyPr/>
          <a:lstStyle/>
          <a:p>
            <a:r>
              <a:rPr lang="es-ES" sz="2000" b="1" dirty="0"/>
              <a:t>Servicios Web</a:t>
            </a:r>
          </a:p>
          <a:p>
            <a:pPr lvl="1"/>
            <a:r>
              <a:rPr lang="es-ES" sz="1800" dirty="0"/>
              <a:t>Declara puntos de acceso / URLS a las que se accede con http</a:t>
            </a:r>
          </a:p>
          <a:p>
            <a:pPr lvl="1"/>
            <a:r>
              <a:rPr lang="es-ES" sz="1800" dirty="0"/>
              <a:t>Retornan respuestas para ser procesadas por aplicaciones (JSON, XML, etc.)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A686-D324-4E1B-970A-317B7A80CB8C}" type="slidenum">
              <a:rPr lang="es-ES" smtClean="0"/>
              <a:t>16</a:t>
            </a:fld>
            <a:endParaRPr lang="es-ES"/>
          </a:p>
        </p:txBody>
      </p:sp>
      <p:pic>
        <p:nvPicPr>
          <p:cNvPr id="12" name="Picture 2" descr="computer icon">
            <a:extLst>
              <a:ext uri="{FF2B5EF4-FFF2-40B4-BE49-F238E27FC236}">
                <a16:creationId xmlns:a16="http://schemas.microsoft.com/office/drawing/2014/main" id="{0B38FECC-4424-4B5D-B859-862C7A3F5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468" y="2964789"/>
            <a:ext cx="1141562" cy="114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omputer icon">
            <a:extLst>
              <a:ext uri="{FF2B5EF4-FFF2-40B4-BE49-F238E27FC236}">
                <a16:creationId xmlns:a16="http://schemas.microsoft.com/office/drawing/2014/main" id="{DEA63EEA-086D-4DE7-A587-74C094AC1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981" y="3917772"/>
            <a:ext cx="1141562" cy="114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omputer icon">
            <a:extLst>
              <a:ext uri="{FF2B5EF4-FFF2-40B4-BE49-F238E27FC236}">
                <a16:creationId xmlns:a16="http://schemas.microsoft.com/office/drawing/2014/main" id="{B3FD88FD-D911-45CF-A5DD-2DD3F17FD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468" y="4567114"/>
            <a:ext cx="1141562" cy="114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E4DA6473-FA16-4062-A5E7-9559D817F9C6}"/>
              </a:ext>
            </a:extLst>
          </p:cNvPr>
          <p:cNvSpPr txBox="1"/>
          <p:nvPr/>
        </p:nvSpPr>
        <p:spPr>
          <a:xfrm>
            <a:off x="5178212" y="5169458"/>
            <a:ext cx="317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Servidor de servicios Web</a:t>
            </a:r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388AF45-8CBE-4C26-897C-87952D844479}"/>
              </a:ext>
            </a:extLst>
          </p:cNvPr>
          <p:cNvSpPr txBox="1"/>
          <p:nvPr/>
        </p:nvSpPr>
        <p:spPr>
          <a:xfrm>
            <a:off x="1425781" y="4119221"/>
            <a:ext cx="2257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Aplicación JS Cliente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7F270CC-8A7F-48D6-B526-AA6AA80BCE29}"/>
              </a:ext>
            </a:extLst>
          </p:cNvPr>
          <p:cNvSpPr txBox="1"/>
          <p:nvPr/>
        </p:nvSpPr>
        <p:spPr>
          <a:xfrm>
            <a:off x="1626360" y="5740034"/>
            <a:ext cx="171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Aplicación Java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6DCEC44-6B11-4216-9388-C41F3828B5A6}"/>
              </a:ext>
            </a:extLst>
          </p:cNvPr>
          <p:cNvCxnSpPr>
            <a:cxnSpLocks/>
          </p:cNvCxnSpPr>
          <p:nvPr/>
        </p:nvCxnSpPr>
        <p:spPr>
          <a:xfrm>
            <a:off x="3493316" y="3451607"/>
            <a:ext cx="2087974" cy="867315"/>
          </a:xfrm>
          <a:prstGeom prst="line">
            <a:avLst/>
          </a:prstGeom>
          <a:ln w="57150">
            <a:solidFill>
              <a:srgbClr val="00B0F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72CF19B7-8FE9-44A4-A202-9B06EF7A91E3}"/>
              </a:ext>
            </a:extLst>
          </p:cNvPr>
          <p:cNvCxnSpPr>
            <a:cxnSpLocks/>
          </p:cNvCxnSpPr>
          <p:nvPr/>
        </p:nvCxnSpPr>
        <p:spPr>
          <a:xfrm flipV="1">
            <a:off x="3391235" y="4583958"/>
            <a:ext cx="2190055" cy="585500"/>
          </a:xfrm>
          <a:prstGeom prst="line">
            <a:avLst/>
          </a:prstGeom>
          <a:ln w="57150">
            <a:solidFill>
              <a:srgbClr val="00B0F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firefox icon">
            <a:extLst>
              <a:ext uri="{FF2B5EF4-FFF2-40B4-BE49-F238E27FC236}">
                <a16:creationId xmlns:a16="http://schemas.microsoft.com/office/drawing/2014/main" id="{A34A754A-4602-42B2-8DF5-333FBF0FF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294" y="3075262"/>
            <a:ext cx="537147" cy="53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AD1F630-F653-48A8-A14B-673F17A1BAC1}"/>
              </a:ext>
            </a:extLst>
          </p:cNvPr>
          <p:cNvSpPr txBox="1"/>
          <p:nvPr/>
        </p:nvSpPr>
        <p:spPr>
          <a:xfrm rot="1359890">
            <a:off x="4009215" y="3473964"/>
            <a:ext cx="1311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Petición http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3480B50-F6C1-437F-9F5E-3B5DE7E1371C}"/>
              </a:ext>
            </a:extLst>
          </p:cNvPr>
          <p:cNvSpPr txBox="1"/>
          <p:nvPr/>
        </p:nvSpPr>
        <p:spPr>
          <a:xfrm>
            <a:off x="6080199" y="5586146"/>
            <a:ext cx="1535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http://1.1.1:80</a:t>
            </a:r>
            <a:endParaRPr lang="es-ES" sz="1600" b="1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02975D0-6CFF-4C54-99F1-D8394B59764B}"/>
              </a:ext>
            </a:extLst>
          </p:cNvPr>
          <p:cNvSpPr/>
          <p:nvPr/>
        </p:nvSpPr>
        <p:spPr>
          <a:xfrm>
            <a:off x="5751178" y="4134256"/>
            <a:ext cx="14189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none">
            <a:spAutoFit/>
          </a:bodyPr>
          <a:lstStyle/>
          <a:p>
            <a:r>
              <a:rPr lang="es-ES" b="1" dirty="0"/>
              <a:t>/mensajes</a:t>
            </a:r>
            <a:endParaRPr lang="es-ES" dirty="0"/>
          </a:p>
        </p:txBody>
      </p:sp>
      <p:pic>
        <p:nvPicPr>
          <p:cNvPr id="5" name="Picture 2" descr="Resultado de imagen de java icon">
            <a:extLst>
              <a:ext uri="{FF2B5EF4-FFF2-40B4-BE49-F238E27FC236}">
                <a16:creationId xmlns:a16="http://schemas.microsoft.com/office/drawing/2014/main" id="{D9E59CFA-F69A-4291-B4B7-1FDEB52FC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284" y="4608321"/>
            <a:ext cx="607157" cy="80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AD78EE30-0753-4F2A-8799-049B9BEE9DA6}"/>
              </a:ext>
            </a:extLst>
          </p:cNvPr>
          <p:cNvCxnSpPr>
            <a:cxnSpLocks/>
          </p:cNvCxnSpPr>
          <p:nvPr/>
        </p:nvCxnSpPr>
        <p:spPr>
          <a:xfrm flipH="1" flipV="1">
            <a:off x="4605900" y="4149793"/>
            <a:ext cx="570553" cy="21201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CBDC780-6688-4538-9105-C42EB906EBC8}"/>
              </a:ext>
            </a:extLst>
          </p:cNvPr>
          <p:cNvCxnSpPr>
            <a:cxnSpLocks/>
          </p:cNvCxnSpPr>
          <p:nvPr/>
        </p:nvCxnSpPr>
        <p:spPr>
          <a:xfrm flipH="1">
            <a:off x="4901013" y="4856324"/>
            <a:ext cx="550881" cy="148064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802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Http: Servicios Web</a:t>
            </a:r>
          </a:p>
        </p:txBody>
      </p:sp>
      <p:sp>
        <p:nvSpPr>
          <p:cNvPr id="5123" name="2 Marcador de contenido"/>
          <p:cNvSpPr>
            <a:spLocks noGrp="1"/>
          </p:cNvSpPr>
          <p:nvPr>
            <p:ph idx="1"/>
          </p:nvPr>
        </p:nvSpPr>
        <p:spPr>
          <a:xfrm>
            <a:off x="539552" y="1473293"/>
            <a:ext cx="8420298" cy="4823941"/>
          </a:xfrm>
          <a:solidFill>
            <a:schemeClr val="bg1"/>
          </a:solidFill>
        </p:spPr>
        <p:txBody>
          <a:bodyPr/>
          <a:lstStyle/>
          <a:p>
            <a:r>
              <a:rPr lang="es-ES" sz="2000" dirty="0"/>
              <a:t>Aplicaciones cliente y servidor (simultáneamente)</a:t>
            </a:r>
          </a:p>
          <a:p>
            <a:pPr lvl="1"/>
            <a:r>
              <a:rPr lang="es-ES" sz="1800" dirty="0"/>
              <a:t>Cualquiera podría enviar una petición - iniciar una comunicación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A686-D324-4E1B-970A-317B7A80CB8C}" type="slidenum">
              <a:rPr lang="es-ES" smtClean="0"/>
              <a:t>17</a:t>
            </a:fld>
            <a:endParaRPr lang="es-ES"/>
          </a:p>
        </p:txBody>
      </p:sp>
      <p:pic>
        <p:nvPicPr>
          <p:cNvPr id="14" name="Picture 2" descr="computer icon">
            <a:extLst>
              <a:ext uri="{FF2B5EF4-FFF2-40B4-BE49-F238E27FC236}">
                <a16:creationId xmlns:a16="http://schemas.microsoft.com/office/drawing/2014/main" id="{B3FD88FD-D911-45CF-A5DD-2DD3F17FD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04" y="2699013"/>
            <a:ext cx="1141562" cy="114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C7F270CC-8A7F-48D6-B526-AA6AA80BCE29}"/>
              </a:ext>
            </a:extLst>
          </p:cNvPr>
          <p:cNvSpPr txBox="1"/>
          <p:nvPr/>
        </p:nvSpPr>
        <p:spPr>
          <a:xfrm>
            <a:off x="473796" y="3871933"/>
            <a:ext cx="171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Aplicación Java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72CF19B7-8FE9-44A4-A202-9B06EF7A91E3}"/>
              </a:ext>
            </a:extLst>
          </p:cNvPr>
          <p:cNvCxnSpPr>
            <a:cxnSpLocks/>
          </p:cNvCxnSpPr>
          <p:nvPr/>
        </p:nvCxnSpPr>
        <p:spPr>
          <a:xfrm flipV="1">
            <a:off x="2132384" y="3085542"/>
            <a:ext cx="3681191" cy="777677"/>
          </a:xfrm>
          <a:prstGeom prst="line">
            <a:avLst/>
          </a:prstGeom>
          <a:ln w="57150">
            <a:solidFill>
              <a:srgbClr val="00B0F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3480B50-F6C1-437F-9F5E-3B5DE7E1371C}"/>
              </a:ext>
            </a:extLst>
          </p:cNvPr>
          <p:cNvSpPr txBox="1"/>
          <p:nvPr/>
        </p:nvSpPr>
        <p:spPr>
          <a:xfrm>
            <a:off x="587841" y="4241265"/>
            <a:ext cx="1535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http://1.1.1:80</a:t>
            </a:r>
            <a:endParaRPr lang="es-ES" sz="1600" b="1" dirty="0"/>
          </a:p>
        </p:txBody>
      </p:sp>
      <p:pic>
        <p:nvPicPr>
          <p:cNvPr id="5" name="Picture 2" descr="Resultado de imagen de java icon">
            <a:extLst>
              <a:ext uri="{FF2B5EF4-FFF2-40B4-BE49-F238E27FC236}">
                <a16:creationId xmlns:a16="http://schemas.microsoft.com/office/drawing/2014/main" id="{D9E59CFA-F69A-4291-B4B7-1FDEB52FC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720" y="2740220"/>
            <a:ext cx="607157" cy="80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F7CB0313-47E7-4C7F-8270-0806202334B8}"/>
              </a:ext>
            </a:extLst>
          </p:cNvPr>
          <p:cNvSpPr/>
          <p:nvPr/>
        </p:nvSpPr>
        <p:spPr>
          <a:xfrm>
            <a:off x="1619186" y="2957924"/>
            <a:ext cx="12891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none">
            <a:spAutoFit/>
          </a:bodyPr>
          <a:lstStyle/>
          <a:p>
            <a:r>
              <a:rPr lang="es-ES" b="1" dirty="0"/>
              <a:t>/notificar</a:t>
            </a:r>
            <a:endParaRPr lang="es-ES" dirty="0"/>
          </a:p>
        </p:txBody>
      </p:sp>
      <p:pic>
        <p:nvPicPr>
          <p:cNvPr id="22" name="Picture 2" descr="computer icon">
            <a:extLst>
              <a:ext uri="{FF2B5EF4-FFF2-40B4-BE49-F238E27FC236}">
                <a16:creationId xmlns:a16="http://schemas.microsoft.com/office/drawing/2014/main" id="{22B66339-3EB1-4080-8E55-6BCFFD5B6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595" y="2778040"/>
            <a:ext cx="1141562" cy="114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B19CFDFE-C0C4-4C83-9AD8-19CCA6AC7984}"/>
              </a:ext>
            </a:extLst>
          </p:cNvPr>
          <p:cNvSpPr txBox="1"/>
          <p:nvPr/>
        </p:nvSpPr>
        <p:spPr>
          <a:xfrm>
            <a:off x="6688487" y="3950960"/>
            <a:ext cx="171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Aplicación Java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D95F95F-518C-4032-982C-94467880651B}"/>
              </a:ext>
            </a:extLst>
          </p:cNvPr>
          <p:cNvSpPr txBox="1"/>
          <p:nvPr/>
        </p:nvSpPr>
        <p:spPr>
          <a:xfrm>
            <a:off x="6802532" y="4320292"/>
            <a:ext cx="1535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http://2.2.2:80</a:t>
            </a:r>
            <a:endParaRPr lang="es-ES" sz="1600" b="1" dirty="0"/>
          </a:p>
        </p:txBody>
      </p:sp>
      <p:pic>
        <p:nvPicPr>
          <p:cNvPr id="25" name="Picture 2" descr="Resultado de imagen de java icon">
            <a:extLst>
              <a:ext uri="{FF2B5EF4-FFF2-40B4-BE49-F238E27FC236}">
                <a16:creationId xmlns:a16="http://schemas.microsoft.com/office/drawing/2014/main" id="{8FB7BCEC-9FB7-4900-A9B6-ED5A7A699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797" y="2829155"/>
            <a:ext cx="607157" cy="80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7B98B232-96A6-4BB0-8D71-B3721F52ADE8}"/>
              </a:ext>
            </a:extLst>
          </p:cNvPr>
          <p:cNvSpPr/>
          <p:nvPr/>
        </p:nvSpPr>
        <p:spPr>
          <a:xfrm>
            <a:off x="5971740" y="3036951"/>
            <a:ext cx="12891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none">
            <a:spAutoFit/>
          </a:bodyPr>
          <a:lstStyle/>
          <a:p>
            <a:r>
              <a:rPr lang="es-ES" b="1" dirty="0"/>
              <a:t>/notificar</a:t>
            </a:r>
            <a:endParaRPr lang="es-ES" dirty="0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A9E4F24F-56F5-420F-A1FD-64ECA25CE1BB}"/>
              </a:ext>
            </a:extLst>
          </p:cNvPr>
          <p:cNvCxnSpPr>
            <a:cxnSpLocks/>
          </p:cNvCxnSpPr>
          <p:nvPr/>
        </p:nvCxnSpPr>
        <p:spPr>
          <a:xfrm flipH="1" flipV="1">
            <a:off x="2974077" y="3048554"/>
            <a:ext cx="3735316" cy="871048"/>
          </a:xfrm>
          <a:prstGeom prst="line">
            <a:avLst/>
          </a:prstGeom>
          <a:ln w="57150">
            <a:solidFill>
              <a:srgbClr val="00B0F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computer icon">
            <a:extLst>
              <a:ext uri="{FF2B5EF4-FFF2-40B4-BE49-F238E27FC236}">
                <a16:creationId xmlns:a16="http://schemas.microsoft.com/office/drawing/2014/main" id="{D938190A-C74C-49AE-945A-7BDFAA9B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687" y="5076557"/>
            <a:ext cx="1141562" cy="114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4A7F617A-5273-46FF-9894-B2160CFC24AA}"/>
              </a:ext>
            </a:extLst>
          </p:cNvPr>
          <p:cNvSpPr txBox="1"/>
          <p:nvPr/>
        </p:nvSpPr>
        <p:spPr>
          <a:xfrm>
            <a:off x="3147537" y="6328592"/>
            <a:ext cx="2257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Aplicación JS Cliente</a:t>
            </a:r>
          </a:p>
        </p:txBody>
      </p:sp>
      <p:pic>
        <p:nvPicPr>
          <p:cNvPr id="38" name="Picture 4" descr="firefox icon">
            <a:extLst>
              <a:ext uri="{FF2B5EF4-FFF2-40B4-BE49-F238E27FC236}">
                <a16:creationId xmlns:a16="http://schemas.microsoft.com/office/drawing/2014/main" id="{D525CF96-1F89-4078-A69B-59638A125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513" y="5187030"/>
            <a:ext cx="537147" cy="53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: una sola esquina cortada 10">
            <a:extLst>
              <a:ext uri="{FF2B5EF4-FFF2-40B4-BE49-F238E27FC236}">
                <a16:creationId xmlns:a16="http://schemas.microsoft.com/office/drawing/2014/main" id="{8D53E4B8-67FB-432E-ADCE-FA4318FC7C29}"/>
              </a:ext>
            </a:extLst>
          </p:cNvPr>
          <p:cNvSpPr/>
          <p:nvPr/>
        </p:nvSpPr>
        <p:spPr>
          <a:xfrm>
            <a:off x="5135357" y="5109037"/>
            <a:ext cx="3052367" cy="1141562"/>
          </a:xfrm>
          <a:prstGeom prst="snip1Rect">
            <a:avLst/>
          </a:prstGeom>
          <a:ln w="28575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dirty="0"/>
              <a:t>No pueden crear un servidor en el </a:t>
            </a:r>
            <a:r>
              <a:rPr lang="es-ES" b="1" dirty="0"/>
              <a:t>navegador</a:t>
            </a:r>
            <a:r>
              <a:rPr lang="es-ES" dirty="0"/>
              <a:t> del usuario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2DFDE5C7-AEC4-42B9-BE20-00D66D556858}"/>
              </a:ext>
            </a:extLst>
          </p:cNvPr>
          <p:cNvSpPr/>
          <p:nvPr/>
        </p:nvSpPr>
        <p:spPr>
          <a:xfrm>
            <a:off x="2604326" y="5296506"/>
            <a:ext cx="12891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none">
            <a:spAutoFit/>
          </a:bodyPr>
          <a:lstStyle/>
          <a:p>
            <a:r>
              <a:rPr lang="es-ES" b="1" dirty="0"/>
              <a:t>/notificar</a:t>
            </a:r>
            <a:endParaRPr lang="es-ES" dirty="0"/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EEDEE72F-9D35-4773-9E64-358B5CEA1755}"/>
              </a:ext>
            </a:extLst>
          </p:cNvPr>
          <p:cNvCxnSpPr>
            <a:cxnSpLocks/>
          </p:cNvCxnSpPr>
          <p:nvPr/>
        </p:nvCxnSpPr>
        <p:spPr>
          <a:xfrm flipV="1">
            <a:off x="2412516" y="5260576"/>
            <a:ext cx="1596997" cy="46360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E8DD63FC-00F1-4552-B657-084EC140B2EE}"/>
              </a:ext>
            </a:extLst>
          </p:cNvPr>
          <p:cNvCxnSpPr>
            <a:cxnSpLocks/>
          </p:cNvCxnSpPr>
          <p:nvPr/>
        </p:nvCxnSpPr>
        <p:spPr>
          <a:xfrm flipH="1">
            <a:off x="5259065" y="3274107"/>
            <a:ext cx="554510" cy="11522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CA1C12CA-A0D0-4F4C-9944-65ECC729E4F4}"/>
              </a:ext>
            </a:extLst>
          </p:cNvPr>
          <p:cNvCxnSpPr>
            <a:cxnSpLocks/>
          </p:cNvCxnSpPr>
          <p:nvPr/>
        </p:nvCxnSpPr>
        <p:spPr>
          <a:xfrm>
            <a:off x="3078975" y="3269794"/>
            <a:ext cx="556717" cy="11954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327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 err="1"/>
              <a:t>WebSockets</a:t>
            </a:r>
            <a:endParaRPr lang="es-ES" sz="3200" dirty="0"/>
          </a:p>
        </p:txBody>
      </p:sp>
      <p:sp>
        <p:nvSpPr>
          <p:cNvPr id="5123" name="2 Marcador de contenido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s-ES" sz="2000" dirty="0"/>
              <a:t>Permiten abrir una </a:t>
            </a:r>
            <a:r>
              <a:rPr lang="es-ES" sz="2000" b="1" dirty="0"/>
              <a:t>comunicación</a:t>
            </a:r>
            <a:r>
              <a:rPr lang="es-ES" sz="2000" dirty="0"/>
              <a:t> entre </a:t>
            </a:r>
            <a:r>
              <a:rPr lang="es-ES" sz="2000" b="1" dirty="0"/>
              <a:t>navegador</a:t>
            </a:r>
            <a:r>
              <a:rPr lang="es-ES" sz="2000" dirty="0"/>
              <a:t> y </a:t>
            </a:r>
            <a:r>
              <a:rPr lang="es-ES" sz="2000" b="1" dirty="0"/>
              <a:t>servidor</a:t>
            </a:r>
            <a:r>
              <a:rPr lang="es-ES" sz="2000" dirty="0"/>
              <a:t> </a:t>
            </a:r>
          </a:p>
          <a:p>
            <a:pPr lvl="1"/>
            <a:r>
              <a:rPr lang="es-ES" sz="2000" dirty="0"/>
              <a:t>Envió de mensajes bidireccional </a:t>
            </a:r>
          </a:p>
          <a:p>
            <a:r>
              <a:rPr lang="es-ES" sz="2000" dirty="0"/>
              <a:t>El canal se solicita con una </a:t>
            </a:r>
            <a:r>
              <a:rPr lang="es-ES" sz="2000" b="1" dirty="0"/>
              <a:t>petición HTTP </a:t>
            </a:r>
            <a:r>
              <a:rPr lang="es-ES" sz="2000" dirty="0"/>
              <a:t>especifica </a:t>
            </a:r>
          </a:p>
          <a:p>
            <a:pPr lvl="1"/>
            <a:r>
              <a:rPr lang="es-ES" sz="2000" dirty="0"/>
              <a:t>El </a:t>
            </a:r>
            <a:r>
              <a:rPr lang="es-ES" sz="2000" b="1" dirty="0"/>
              <a:t>navegador</a:t>
            </a:r>
            <a:r>
              <a:rPr lang="es-ES" sz="2000" dirty="0"/>
              <a:t> la petición al servidor</a:t>
            </a:r>
          </a:p>
          <a:p>
            <a:pPr lvl="1"/>
            <a:r>
              <a:rPr lang="es-ES" sz="2000" dirty="0"/>
              <a:t>El servidor responde y se crea la comunicación</a:t>
            </a:r>
          </a:p>
          <a:p>
            <a:r>
              <a:rPr lang="es-ES" sz="2000" dirty="0"/>
              <a:t>Posteriormente los mensajes se envían por TCP</a:t>
            </a:r>
          </a:p>
          <a:p>
            <a:pPr lvl="1"/>
            <a:r>
              <a:rPr lang="es-ES" sz="2000" dirty="0"/>
              <a:t>La comunicación se centra en un único puerto </a:t>
            </a:r>
            <a:r>
              <a:rPr lang="es-ES" sz="2000" dirty="0" err="1"/>
              <a:t>ej</a:t>
            </a:r>
            <a:r>
              <a:rPr lang="es-ES" sz="2000" dirty="0"/>
              <a:t> 80 </a:t>
            </a:r>
            <a:br>
              <a:rPr lang="es-ES" sz="2000" dirty="0"/>
            </a:br>
            <a:r>
              <a:rPr lang="es-ES" sz="2000" dirty="0"/>
              <a:t>(libre de </a:t>
            </a:r>
            <a:r>
              <a:rPr lang="es-ES" sz="2000" dirty="0" err="1"/>
              <a:t>Proxies</a:t>
            </a:r>
            <a:r>
              <a:rPr lang="es-ES" sz="2000" dirty="0"/>
              <a:t>)</a:t>
            </a:r>
          </a:p>
          <a:p>
            <a:pPr lvl="1"/>
            <a:r>
              <a:rPr lang="es-ES" sz="2000" dirty="0"/>
              <a:t>Puede multiplexar diferentes conexiones en un único puerto</a:t>
            </a:r>
          </a:p>
          <a:p>
            <a:r>
              <a:rPr lang="es-ES" sz="2000" dirty="0"/>
              <a:t>Están implementados en gran parte de navegadores</a:t>
            </a:r>
          </a:p>
          <a:p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A686-D324-4E1B-970A-317B7A80CB8C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4395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 err="1"/>
              <a:t>WebSockets</a:t>
            </a:r>
            <a:endParaRPr lang="es-ES" sz="3200" dirty="0"/>
          </a:p>
        </p:txBody>
      </p:sp>
      <p:sp>
        <p:nvSpPr>
          <p:cNvPr id="5123" name="2 Marcador de contenido"/>
          <p:cNvSpPr>
            <a:spLocks noGrp="1"/>
          </p:cNvSpPr>
          <p:nvPr>
            <p:ph idx="1"/>
          </p:nvPr>
        </p:nvSpPr>
        <p:spPr>
          <a:xfrm>
            <a:off x="539552" y="1473293"/>
            <a:ext cx="8420298" cy="4823941"/>
          </a:xfrm>
          <a:solidFill>
            <a:schemeClr val="bg1"/>
          </a:solidFill>
        </p:spPr>
        <p:txBody>
          <a:bodyPr/>
          <a:lstStyle/>
          <a:p>
            <a:r>
              <a:rPr lang="es-ES" sz="2000" b="1" dirty="0"/>
              <a:t>Comunicación </a:t>
            </a:r>
            <a:r>
              <a:rPr lang="es-ES" sz="2000" b="1" dirty="0" err="1"/>
              <a:t>WebSockets</a:t>
            </a:r>
            <a:endParaRPr lang="es-ES" sz="2000" b="1" dirty="0"/>
          </a:p>
          <a:p>
            <a:pPr lvl="1"/>
            <a:r>
              <a:rPr lang="es-ES" sz="1800" dirty="0"/>
              <a:t>El cliente / navegador envía una petición HTTP especifica al servidor </a:t>
            </a:r>
          </a:p>
          <a:p>
            <a:pPr lvl="1"/>
            <a:r>
              <a:rPr lang="es-ES" sz="1800" dirty="0"/>
              <a:t>Después se crea un </a:t>
            </a:r>
            <a:r>
              <a:rPr lang="es-ES" sz="1800" b="1" dirty="0"/>
              <a:t>Web</a:t>
            </a:r>
            <a:r>
              <a:rPr lang="es-ES" sz="1800" dirty="0"/>
              <a:t> </a:t>
            </a:r>
            <a:r>
              <a:rPr lang="es-ES" sz="1800" b="1" dirty="0"/>
              <a:t>socket de comunicación </a:t>
            </a:r>
            <a:r>
              <a:rPr lang="es-ES" sz="1800" dirty="0"/>
              <a:t>bidireccional</a:t>
            </a:r>
          </a:p>
          <a:p>
            <a:endParaRPr lang="es-ES" sz="2000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A686-D324-4E1B-970A-317B7A80CB8C}" type="slidenum">
              <a:rPr lang="es-ES" smtClean="0"/>
              <a:t>19</a:t>
            </a:fld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7F270CC-8A7F-48D6-B526-AA6AA80BCE29}"/>
              </a:ext>
            </a:extLst>
          </p:cNvPr>
          <p:cNvSpPr txBox="1"/>
          <p:nvPr/>
        </p:nvSpPr>
        <p:spPr>
          <a:xfrm>
            <a:off x="881645" y="4402945"/>
            <a:ext cx="220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Aplicación Cliente </a:t>
            </a:r>
            <a:r>
              <a:rPr lang="es-ES" dirty="0" err="1"/>
              <a:t>js</a:t>
            </a:r>
            <a:endParaRPr lang="es-ES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72CF19B7-8FE9-44A4-A202-9B06EF7A91E3}"/>
              </a:ext>
            </a:extLst>
          </p:cNvPr>
          <p:cNvCxnSpPr>
            <a:cxnSpLocks/>
          </p:cNvCxnSpPr>
          <p:nvPr/>
        </p:nvCxnSpPr>
        <p:spPr>
          <a:xfrm flipV="1">
            <a:off x="2905041" y="3538575"/>
            <a:ext cx="3750146" cy="25410"/>
          </a:xfrm>
          <a:prstGeom prst="line">
            <a:avLst/>
          </a:prstGeom>
          <a:ln w="57150">
            <a:solidFill>
              <a:srgbClr val="00B0F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3480B50-F6C1-437F-9F5E-3B5DE7E1371C}"/>
              </a:ext>
            </a:extLst>
          </p:cNvPr>
          <p:cNvSpPr txBox="1"/>
          <p:nvPr/>
        </p:nvSpPr>
        <p:spPr>
          <a:xfrm>
            <a:off x="1721260" y="4763161"/>
            <a:ext cx="821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1.1.1.1</a:t>
            </a:r>
            <a:endParaRPr lang="es-ES" sz="1600" b="1" dirty="0"/>
          </a:p>
        </p:txBody>
      </p:sp>
      <p:pic>
        <p:nvPicPr>
          <p:cNvPr id="22" name="Picture 2" descr="computer icon">
            <a:extLst>
              <a:ext uri="{FF2B5EF4-FFF2-40B4-BE49-F238E27FC236}">
                <a16:creationId xmlns:a16="http://schemas.microsoft.com/office/drawing/2014/main" id="{22B66339-3EB1-4080-8E55-6BCFFD5B6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672" y="3244032"/>
            <a:ext cx="1141562" cy="114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B19CFDFE-C0C4-4C83-9AD8-19CCA6AC7984}"/>
              </a:ext>
            </a:extLst>
          </p:cNvPr>
          <p:cNvSpPr txBox="1"/>
          <p:nvPr/>
        </p:nvSpPr>
        <p:spPr>
          <a:xfrm>
            <a:off x="6600564" y="4416952"/>
            <a:ext cx="1882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Servidor de Chat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D95F95F-518C-4032-982C-94467880651B}"/>
              </a:ext>
            </a:extLst>
          </p:cNvPr>
          <p:cNvSpPr txBox="1"/>
          <p:nvPr/>
        </p:nvSpPr>
        <p:spPr>
          <a:xfrm>
            <a:off x="7052166" y="4749804"/>
            <a:ext cx="821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2.2.2.2</a:t>
            </a:r>
            <a:endParaRPr lang="es-ES" sz="1600" b="1" dirty="0"/>
          </a:p>
        </p:txBody>
      </p:sp>
      <p:pic>
        <p:nvPicPr>
          <p:cNvPr id="25" name="Picture 2" descr="Resultado de imagen de java icon">
            <a:extLst>
              <a:ext uri="{FF2B5EF4-FFF2-40B4-BE49-F238E27FC236}">
                <a16:creationId xmlns:a16="http://schemas.microsoft.com/office/drawing/2014/main" id="{8FB7BCEC-9FB7-4900-A9B6-ED5A7A699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874" y="3295147"/>
            <a:ext cx="607157" cy="80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40C2DD91-3750-4E81-8397-68637AF0A84C}"/>
              </a:ext>
            </a:extLst>
          </p:cNvPr>
          <p:cNvCxnSpPr>
            <a:cxnSpLocks/>
          </p:cNvCxnSpPr>
          <p:nvPr/>
        </p:nvCxnSpPr>
        <p:spPr>
          <a:xfrm flipV="1">
            <a:off x="2894671" y="4057927"/>
            <a:ext cx="3750146" cy="25410"/>
          </a:xfrm>
          <a:prstGeom prst="line">
            <a:avLst/>
          </a:prstGeom>
          <a:ln w="85725" cmpd="dbl">
            <a:solidFill>
              <a:srgbClr val="00B0F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8EDF2D2-4369-45C3-87DF-A124121D5933}"/>
              </a:ext>
            </a:extLst>
          </p:cNvPr>
          <p:cNvSpPr txBox="1"/>
          <p:nvPr/>
        </p:nvSpPr>
        <p:spPr>
          <a:xfrm>
            <a:off x="4007481" y="3114203"/>
            <a:ext cx="1429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Petición HTTP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7F7FCC4-901C-4AC7-8750-88D2D88B1C78}"/>
              </a:ext>
            </a:extLst>
          </p:cNvPr>
          <p:cNvSpPr txBox="1"/>
          <p:nvPr/>
        </p:nvSpPr>
        <p:spPr>
          <a:xfrm>
            <a:off x="4145644" y="3674458"/>
            <a:ext cx="1180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/>
              <a:t>WebSocket</a:t>
            </a:r>
            <a:endParaRPr lang="es-ES" sz="160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D102C54-0076-4D67-91A0-A9926C210789}"/>
              </a:ext>
            </a:extLst>
          </p:cNvPr>
          <p:cNvSpPr/>
          <p:nvPr/>
        </p:nvSpPr>
        <p:spPr>
          <a:xfrm>
            <a:off x="5959056" y="3318277"/>
            <a:ext cx="404076" cy="36933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A0EB6B53-A54D-40D9-B2B4-E30C7B215A9C}"/>
              </a:ext>
            </a:extLst>
          </p:cNvPr>
          <p:cNvSpPr/>
          <p:nvPr/>
        </p:nvSpPr>
        <p:spPr>
          <a:xfrm>
            <a:off x="3299221" y="3873261"/>
            <a:ext cx="404076" cy="36933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0D9D91B-DC92-4FEB-B511-D8B00311ADB4}"/>
              </a:ext>
            </a:extLst>
          </p:cNvPr>
          <p:cNvCxnSpPr>
            <a:cxnSpLocks/>
          </p:cNvCxnSpPr>
          <p:nvPr/>
        </p:nvCxnSpPr>
        <p:spPr>
          <a:xfrm>
            <a:off x="3910872" y="4312034"/>
            <a:ext cx="506847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F4FFAC2E-4921-4202-B17C-7E1DD5AB47EC}"/>
              </a:ext>
            </a:extLst>
          </p:cNvPr>
          <p:cNvCxnSpPr>
            <a:cxnSpLocks/>
          </p:cNvCxnSpPr>
          <p:nvPr/>
        </p:nvCxnSpPr>
        <p:spPr>
          <a:xfrm>
            <a:off x="4545688" y="4312034"/>
            <a:ext cx="506847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801F5F67-35F1-44CF-9AFF-F713EE9E2D6D}"/>
              </a:ext>
            </a:extLst>
          </p:cNvPr>
          <p:cNvCxnSpPr>
            <a:cxnSpLocks/>
          </p:cNvCxnSpPr>
          <p:nvPr/>
        </p:nvCxnSpPr>
        <p:spPr>
          <a:xfrm flipH="1">
            <a:off x="5205930" y="4312034"/>
            <a:ext cx="487504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E27D122A-A850-4F32-8906-27C138AA1D79}"/>
              </a:ext>
            </a:extLst>
          </p:cNvPr>
          <p:cNvCxnSpPr>
            <a:cxnSpLocks/>
          </p:cNvCxnSpPr>
          <p:nvPr/>
        </p:nvCxnSpPr>
        <p:spPr>
          <a:xfrm flipH="1">
            <a:off x="5875628" y="4312034"/>
            <a:ext cx="487504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486A09F-F943-4981-9C08-83848D67F4B1}"/>
              </a:ext>
            </a:extLst>
          </p:cNvPr>
          <p:cNvSpPr txBox="1"/>
          <p:nvPr/>
        </p:nvSpPr>
        <p:spPr>
          <a:xfrm>
            <a:off x="3548911" y="4557411"/>
            <a:ext cx="1467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{ </a:t>
            </a:r>
            <a:r>
              <a:rPr lang="es-ES" sz="1600" dirty="0" err="1">
                <a:solidFill>
                  <a:schemeClr val="bg1">
                    <a:lumMod val="50000"/>
                  </a:schemeClr>
                </a:solidFill>
              </a:rPr>
              <a:t>msj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 : hola } </a:t>
            </a:r>
          </a:p>
        </p:txBody>
      </p:sp>
      <p:pic>
        <p:nvPicPr>
          <p:cNvPr id="37" name="Picture 2" descr="computer icon">
            <a:extLst>
              <a:ext uri="{FF2B5EF4-FFF2-40B4-BE49-F238E27FC236}">
                <a16:creationId xmlns:a16="http://schemas.microsoft.com/office/drawing/2014/main" id="{1F2EEADE-ED6C-47DA-A072-2D775B107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671" y="3163025"/>
            <a:ext cx="1141562" cy="114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firefox icon">
            <a:extLst>
              <a:ext uri="{FF2B5EF4-FFF2-40B4-BE49-F238E27FC236}">
                <a16:creationId xmlns:a16="http://schemas.microsoft.com/office/drawing/2014/main" id="{6BA5C59B-43B3-47A9-97DC-3B677E215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497" y="3273498"/>
            <a:ext cx="537147" cy="53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96DE0388-1D69-49F8-B21A-84CC15B50FAC}"/>
              </a:ext>
            </a:extLst>
          </p:cNvPr>
          <p:cNvCxnSpPr>
            <a:cxnSpLocks/>
          </p:cNvCxnSpPr>
          <p:nvPr/>
        </p:nvCxnSpPr>
        <p:spPr>
          <a:xfrm flipH="1">
            <a:off x="5609234" y="3752420"/>
            <a:ext cx="803978" cy="1609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01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Sistema distribuido</a:t>
            </a:r>
          </a:p>
        </p:txBody>
      </p:sp>
      <p:sp>
        <p:nvSpPr>
          <p:cNvPr id="5123" name="2 Marcador de contenido"/>
          <p:cNvSpPr>
            <a:spLocks noGrp="1"/>
          </p:cNvSpPr>
          <p:nvPr>
            <p:ph idx="1"/>
          </p:nvPr>
        </p:nvSpPr>
        <p:spPr>
          <a:xfrm>
            <a:off x="539552" y="1484784"/>
            <a:ext cx="8420298" cy="4823941"/>
          </a:xfrm>
          <a:solidFill>
            <a:schemeClr val="bg1"/>
          </a:solidFill>
        </p:spPr>
        <p:txBody>
          <a:bodyPr/>
          <a:lstStyle/>
          <a:p>
            <a:r>
              <a:rPr lang="es-ES" sz="2000" dirty="0"/>
              <a:t>Sus componentes hardware/software están en ordenadores conectados en red.</a:t>
            </a:r>
            <a:br>
              <a:rPr lang="es-ES" sz="2000" dirty="0"/>
            </a:br>
            <a:r>
              <a:rPr lang="es-ES" sz="2000" dirty="0"/>
              <a:t>Sus acciones se coordinan mediante mensajes para lograr un objetivo</a:t>
            </a:r>
          </a:p>
          <a:p>
            <a:pPr lvl="1"/>
            <a:r>
              <a:rPr lang="es-ES" sz="2000" dirty="0"/>
              <a:t>Ejemplo (Arquitectura Cliente-Servidor con sockets)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A686-D324-4E1B-970A-317B7A80CB8C}" type="slidenum">
              <a:rPr lang="es-ES" smtClean="0"/>
              <a:t>2</a:t>
            </a:fld>
            <a:endParaRPr lang="es-ES"/>
          </a:p>
        </p:txBody>
      </p:sp>
      <p:pic>
        <p:nvPicPr>
          <p:cNvPr id="1026" name="Picture 2" descr="computer icon">
            <a:extLst>
              <a:ext uri="{FF2B5EF4-FFF2-40B4-BE49-F238E27FC236}">
                <a16:creationId xmlns:a16="http://schemas.microsoft.com/office/drawing/2014/main" id="{A6923F03-A54E-46F8-A0F8-7DBC7A3B5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958" y="3490905"/>
            <a:ext cx="1141562" cy="114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omputer icon">
            <a:extLst>
              <a:ext uri="{FF2B5EF4-FFF2-40B4-BE49-F238E27FC236}">
                <a16:creationId xmlns:a16="http://schemas.microsoft.com/office/drawing/2014/main" id="{8472B513-532F-4A2B-B58A-FC9ADD61A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169" y="4462376"/>
            <a:ext cx="1141562" cy="114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omputer icon">
            <a:extLst>
              <a:ext uri="{FF2B5EF4-FFF2-40B4-BE49-F238E27FC236}">
                <a16:creationId xmlns:a16="http://schemas.microsoft.com/office/drawing/2014/main" id="{7AD05644-D602-4236-A19E-AD0DB0161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938" y="5124222"/>
            <a:ext cx="1141562" cy="114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3CE41AD-C6F6-4914-8A48-A71EEC4FB9CD}"/>
              </a:ext>
            </a:extLst>
          </p:cNvPr>
          <p:cNvSpPr txBox="1"/>
          <p:nvPr/>
        </p:nvSpPr>
        <p:spPr>
          <a:xfrm>
            <a:off x="5032529" y="5610083"/>
            <a:ext cx="262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App 2: Servidor de Chat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27B55D0-F0CC-4639-8E52-814064D8FA65}"/>
              </a:ext>
            </a:extLst>
          </p:cNvPr>
          <p:cNvSpPr txBox="1"/>
          <p:nvPr/>
        </p:nvSpPr>
        <p:spPr>
          <a:xfrm>
            <a:off x="1583488" y="4651272"/>
            <a:ext cx="216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App 1: Cliente Chat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8F33D7-5F72-4E4E-88BE-8258BE20C92A}"/>
              </a:ext>
            </a:extLst>
          </p:cNvPr>
          <p:cNvSpPr txBox="1"/>
          <p:nvPr/>
        </p:nvSpPr>
        <p:spPr>
          <a:xfrm>
            <a:off x="1583488" y="6265784"/>
            <a:ext cx="216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App 1: Cliente Chat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5F86BDE-B98D-4A84-B55A-1AEF2B4316DF}"/>
              </a:ext>
            </a:extLst>
          </p:cNvPr>
          <p:cNvCxnSpPr>
            <a:cxnSpLocks/>
          </p:cNvCxnSpPr>
          <p:nvPr/>
        </p:nvCxnSpPr>
        <p:spPr>
          <a:xfrm>
            <a:off x="3338041" y="3996528"/>
            <a:ext cx="2087974" cy="867315"/>
          </a:xfrm>
          <a:prstGeom prst="line">
            <a:avLst/>
          </a:prstGeom>
          <a:ln w="57150">
            <a:solidFill>
              <a:srgbClr val="00B0F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99F9EF98-8406-46C3-9C54-FA06BAAA31EA}"/>
              </a:ext>
            </a:extLst>
          </p:cNvPr>
          <p:cNvCxnSpPr>
            <a:cxnSpLocks/>
          </p:cNvCxnSpPr>
          <p:nvPr/>
        </p:nvCxnSpPr>
        <p:spPr>
          <a:xfrm flipV="1">
            <a:off x="3235960" y="5128879"/>
            <a:ext cx="2190055" cy="585500"/>
          </a:xfrm>
          <a:prstGeom prst="line">
            <a:avLst/>
          </a:prstGeom>
          <a:ln w="57150">
            <a:solidFill>
              <a:srgbClr val="00B0F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Resultado de imagen de java icon">
            <a:extLst>
              <a:ext uri="{FF2B5EF4-FFF2-40B4-BE49-F238E27FC236}">
                <a16:creationId xmlns:a16="http://schemas.microsoft.com/office/drawing/2014/main" id="{A2CF9ECF-0030-4F10-B172-C64A4C6FE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625" y="5047058"/>
            <a:ext cx="607157" cy="80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FFD9B212-1641-436F-ACC1-86AB3B151145}"/>
              </a:ext>
            </a:extLst>
          </p:cNvPr>
          <p:cNvSpPr/>
          <p:nvPr/>
        </p:nvSpPr>
        <p:spPr>
          <a:xfrm>
            <a:off x="3908106" y="3343553"/>
            <a:ext cx="2248845" cy="86731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dirty="0"/>
              <a:t>Comunicación</a:t>
            </a:r>
          </a:p>
        </p:txBody>
      </p:sp>
    </p:spTree>
    <p:extLst>
      <p:ext uri="{BB962C8B-B14F-4D97-AF65-F5344CB8AC3E}">
        <p14:creationId xmlns:p14="http://schemas.microsoft.com/office/powerpoint/2010/main" val="779674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Http: </a:t>
            </a:r>
            <a:r>
              <a:rPr lang="es-ES" sz="3200" dirty="0" err="1"/>
              <a:t>WebSockets</a:t>
            </a:r>
            <a:endParaRPr lang="es-ES" sz="3200" dirty="0"/>
          </a:p>
        </p:txBody>
      </p:sp>
      <p:sp>
        <p:nvSpPr>
          <p:cNvPr id="5123" name="2 Marcador de contenido"/>
          <p:cNvSpPr>
            <a:spLocks noGrp="1"/>
          </p:cNvSpPr>
          <p:nvPr>
            <p:ph idx="1"/>
          </p:nvPr>
        </p:nvSpPr>
        <p:spPr>
          <a:xfrm>
            <a:off x="539552" y="1473293"/>
            <a:ext cx="8420298" cy="4823941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sz="2000" b="1" dirty="0"/>
              <a:t>Demo </a:t>
            </a:r>
            <a:r>
              <a:rPr lang="es-ES" sz="2000" b="1" dirty="0" err="1"/>
              <a:t>WebSockets</a:t>
            </a:r>
            <a:r>
              <a:rPr lang="es-ES" sz="2000" b="1" dirty="0"/>
              <a:t> Node.js</a:t>
            </a:r>
          </a:p>
          <a:p>
            <a:pPr lvl="1"/>
            <a:r>
              <a:rPr lang="es-ES" sz="2000" dirty="0"/>
              <a:t>Servidor – ejecutar </a:t>
            </a:r>
            <a:r>
              <a:rPr lang="es-ES" sz="2000" b="1" dirty="0"/>
              <a:t>app.js </a:t>
            </a:r>
            <a:r>
              <a:rPr lang="es-ES" sz="2000" dirty="0"/>
              <a:t>como aplicación </a:t>
            </a:r>
            <a:r>
              <a:rPr lang="es-ES" sz="2000" dirty="0" err="1"/>
              <a:t>Node</a:t>
            </a:r>
            <a:r>
              <a:rPr lang="es-ES" sz="2000" dirty="0"/>
              <a:t> normal</a:t>
            </a:r>
          </a:p>
          <a:p>
            <a:pPr lvl="1"/>
            <a:r>
              <a:rPr lang="es-ES" sz="2000" dirty="0"/>
              <a:t>Cliente – acceder a </a:t>
            </a:r>
            <a:r>
              <a:rPr lang="es-ES" sz="2000" dirty="0">
                <a:hlinkClick r:id="rId3"/>
              </a:rPr>
              <a:t>http://localhost:8080</a:t>
            </a:r>
            <a:r>
              <a:rPr lang="es-ES" sz="2000" dirty="0"/>
              <a:t> </a:t>
            </a:r>
          </a:p>
          <a:p>
            <a:pPr lvl="1"/>
            <a:endParaRPr lang="es-ES" sz="2000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A686-D324-4E1B-970A-317B7A80CB8C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799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Protocolos de comunicación</a:t>
            </a:r>
          </a:p>
        </p:txBody>
      </p:sp>
      <p:sp>
        <p:nvSpPr>
          <p:cNvPr id="5123" name="2 Marcador de contenido"/>
          <p:cNvSpPr>
            <a:spLocks noGrp="1"/>
          </p:cNvSpPr>
          <p:nvPr>
            <p:ph idx="1"/>
          </p:nvPr>
        </p:nvSpPr>
        <p:spPr>
          <a:xfrm>
            <a:off x="539552" y="1473293"/>
            <a:ext cx="8420298" cy="4823941"/>
          </a:xfrm>
          <a:solidFill>
            <a:schemeClr val="bg1"/>
          </a:solidFill>
        </p:spPr>
        <p:txBody>
          <a:bodyPr/>
          <a:lstStyle/>
          <a:p>
            <a:r>
              <a:rPr lang="es-ES" sz="2000" dirty="0"/>
              <a:t>Existen varias clasificaciones de los protocolos</a:t>
            </a:r>
          </a:p>
          <a:p>
            <a:pPr lvl="1"/>
            <a:r>
              <a:rPr lang="es-ES" sz="1800" dirty="0"/>
              <a:t>Clasificación OSI (Open </a:t>
            </a:r>
            <a:r>
              <a:rPr lang="es-ES" sz="1800" dirty="0" err="1"/>
              <a:t>System</a:t>
            </a:r>
            <a:r>
              <a:rPr lang="es-ES" sz="1800" dirty="0"/>
              <a:t> </a:t>
            </a:r>
            <a:r>
              <a:rPr lang="es-ES" sz="1800" dirty="0" err="1"/>
              <a:t>InterConnection</a:t>
            </a:r>
            <a:r>
              <a:rPr lang="es-ES" sz="1800" dirty="0"/>
              <a:t>, interconexión de sistemas abiertos)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A686-D324-4E1B-970A-317B7A80CB8C}" type="slidenum">
              <a:rPr lang="es-ES" smtClean="0"/>
              <a:t>3</a:t>
            </a:fld>
            <a:endParaRPr lang="es-ES"/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234F0F2F-7921-471D-9CA1-D440FF2A1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375044"/>
              </p:ext>
            </p:extLst>
          </p:nvPr>
        </p:nvGraphicFramePr>
        <p:xfrm>
          <a:off x="605502" y="2561908"/>
          <a:ext cx="7932995" cy="389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180">
                  <a:extLst>
                    <a:ext uri="{9D8B030D-6E8A-4147-A177-3AD203B41FA5}">
                      <a16:colId xmlns:a16="http://schemas.microsoft.com/office/drawing/2014/main" val="3541976139"/>
                    </a:ext>
                  </a:extLst>
                </a:gridCol>
                <a:gridCol w="4165391">
                  <a:extLst>
                    <a:ext uri="{9D8B030D-6E8A-4147-A177-3AD203B41FA5}">
                      <a16:colId xmlns:a16="http://schemas.microsoft.com/office/drawing/2014/main" val="1825263555"/>
                    </a:ext>
                  </a:extLst>
                </a:gridCol>
                <a:gridCol w="3089424">
                  <a:extLst>
                    <a:ext uri="{9D8B030D-6E8A-4147-A177-3AD203B41FA5}">
                      <a16:colId xmlns:a16="http://schemas.microsoft.com/office/drawing/2014/main" val="2609905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Capa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Nivel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52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Físico</a:t>
                      </a:r>
                      <a:br>
                        <a:rPr lang="es-ES" sz="1400" dirty="0"/>
                      </a:br>
                      <a:r>
                        <a:rPr lang="es-ES" sz="1100" dirty="0"/>
                        <a:t>IEEE 802.11x , GSM, Bluetooth, etc.</a:t>
                      </a:r>
                      <a:endParaRPr lang="es-ES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Transporte</a:t>
                      </a:r>
                      <a:r>
                        <a:rPr lang="es-ES" sz="1800" baseline="0" dirty="0"/>
                        <a:t> de datos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69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Enlace de datos</a:t>
                      </a:r>
                      <a:br>
                        <a:rPr lang="es-ES" sz="1400" dirty="0"/>
                      </a:br>
                      <a:r>
                        <a:rPr lang="es-E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Pont-to-</a:t>
                      </a:r>
                      <a:r>
                        <a:rPr lang="es-ES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point</a:t>
                      </a:r>
                      <a:r>
                        <a:rPr lang="es-E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, HDLC, etc.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563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Capa de Red</a:t>
                      </a:r>
                      <a:br>
                        <a:rPr lang="es-ES" sz="1400" dirty="0"/>
                      </a:br>
                      <a:r>
                        <a:rPr lang="es-E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IP( IPv4, IPv6), OSPF, etc.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71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b="1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/>
                        <a:t>Transporte</a:t>
                      </a:r>
                      <a:br>
                        <a:rPr lang="es-ES" sz="1400" b="1" dirty="0"/>
                      </a:br>
                      <a:r>
                        <a:rPr lang="es-E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UDP, TCP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Aplicación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65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/>
                        <a:t>Sesión</a:t>
                      </a:r>
                      <a:br>
                        <a:rPr lang="es-ES" sz="1400" b="0" dirty="0"/>
                      </a:br>
                      <a:r>
                        <a:rPr lang="es-ES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RPC, SCP, ASP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89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/>
                        <a:t>Presentación</a:t>
                      </a:r>
                      <a:br>
                        <a:rPr lang="es-ES" sz="1400" b="0" dirty="0"/>
                      </a:br>
                      <a:r>
                        <a:rPr lang="es-ES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ASCII, Unicode, EBCDIC.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91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b="1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/>
                        <a:t>Aplicación</a:t>
                      </a:r>
                      <a:br>
                        <a:rPr lang="es-ES" sz="1400" b="1" dirty="0"/>
                      </a:br>
                      <a:r>
                        <a:rPr lang="es-E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HTTP, HTTPS, FTP, POP, SMTP, SSH, etc.</a:t>
                      </a:r>
                    </a:p>
                    <a:p>
                      <a:endParaRPr lang="es-ES" sz="14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834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6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UDP – User/Universal </a:t>
            </a:r>
            <a:r>
              <a:rPr lang="es-ES" sz="3200" dirty="0" err="1"/>
              <a:t>Datagram</a:t>
            </a:r>
            <a:r>
              <a:rPr lang="es-ES" sz="3200" dirty="0"/>
              <a:t> </a:t>
            </a:r>
            <a:r>
              <a:rPr lang="es-ES" sz="3200" dirty="0" err="1"/>
              <a:t>protocol</a:t>
            </a:r>
            <a:endParaRPr lang="es-ES" sz="3200" dirty="0"/>
          </a:p>
        </p:txBody>
      </p:sp>
      <p:sp>
        <p:nvSpPr>
          <p:cNvPr id="5123" name="2 Marcador de contenido"/>
          <p:cNvSpPr>
            <a:spLocks noGrp="1"/>
          </p:cNvSpPr>
          <p:nvPr>
            <p:ph idx="1"/>
          </p:nvPr>
        </p:nvSpPr>
        <p:spPr>
          <a:xfrm>
            <a:off x="539552" y="1473293"/>
            <a:ext cx="8420298" cy="4823941"/>
          </a:xfrm>
          <a:solidFill>
            <a:schemeClr val="bg1"/>
          </a:solidFill>
        </p:spPr>
        <p:txBody>
          <a:bodyPr/>
          <a:lstStyle/>
          <a:p>
            <a:r>
              <a:rPr lang="es-ES" sz="2000" b="1" dirty="0"/>
              <a:t>No orientado a conexión</a:t>
            </a:r>
          </a:p>
          <a:p>
            <a:pPr lvl="1"/>
            <a:r>
              <a:rPr lang="es-ES" sz="2000" dirty="0"/>
              <a:t>Flujo </a:t>
            </a:r>
            <a:r>
              <a:rPr lang="es-ES" sz="2000" b="1" dirty="0"/>
              <a:t>unidireccional</a:t>
            </a:r>
            <a:r>
              <a:rPr lang="es-ES" sz="2000" dirty="0"/>
              <a:t> de una máquina a otra (sin conexión previa)</a:t>
            </a:r>
          </a:p>
          <a:p>
            <a:r>
              <a:rPr lang="es-ES" sz="2000" dirty="0"/>
              <a:t>El </a:t>
            </a:r>
            <a:r>
              <a:rPr lang="es-ES" sz="2000" b="1" dirty="0"/>
              <a:t>emisor</a:t>
            </a:r>
            <a:r>
              <a:rPr lang="es-ES" sz="2000" dirty="0"/>
              <a:t> envía un paquete de datos al </a:t>
            </a:r>
            <a:r>
              <a:rPr lang="es-ES" sz="2000" b="1" dirty="0"/>
              <a:t>receptor (debe conocer su IP)</a:t>
            </a:r>
          </a:p>
          <a:p>
            <a:pPr lvl="1"/>
            <a:r>
              <a:rPr lang="es-ES" sz="2000" dirty="0"/>
              <a:t>No hay confirmación ni garantía de que el paquete llegue</a:t>
            </a:r>
          </a:p>
          <a:p>
            <a:pPr lvl="1"/>
            <a:r>
              <a:rPr lang="es-ES" sz="2000" dirty="0"/>
              <a:t>La falta de verificación lo convierte en rápido y ligero</a:t>
            </a:r>
          </a:p>
          <a:p>
            <a:r>
              <a:rPr lang="es-ES" sz="2000" dirty="0"/>
              <a:t>Útil para transmisión </a:t>
            </a:r>
            <a:r>
              <a:rPr lang="es-ES" sz="2000" b="1" dirty="0"/>
              <a:t>rápida</a:t>
            </a:r>
            <a:r>
              <a:rPr lang="es-ES" sz="2000" dirty="0"/>
              <a:t> de datos y </a:t>
            </a:r>
            <a:r>
              <a:rPr lang="es-ES" sz="2000" b="1" dirty="0"/>
              <a:t>bajo trafico de red</a:t>
            </a:r>
          </a:p>
          <a:p>
            <a:r>
              <a:rPr lang="es-ES" sz="2000" dirty="0"/>
              <a:t>Utilizado por: DNS, DHCP, TFTP, RIP, </a:t>
            </a:r>
            <a:r>
              <a:rPr lang="es-ES" sz="2000" dirty="0" err="1"/>
              <a:t>VoIp</a:t>
            </a:r>
            <a:endParaRPr lang="es-ES" sz="2000" dirty="0"/>
          </a:p>
          <a:p>
            <a:r>
              <a:rPr lang="es-ES" sz="2000" u="sng" dirty="0"/>
              <a:t>Mensajes de 4 campos</a:t>
            </a:r>
          </a:p>
          <a:p>
            <a:endParaRPr lang="es-ES" sz="2000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A686-D324-4E1B-970A-317B7A80CB8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652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UDP – User/Universal </a:t>
            </a:r>
            <a:r>
              <a:rPr lang="es-ES" sz="3200" dirty="0" err="1"/>
              <a:t>Datagram</a:t>
            </a:r>
            <a:r>
              <a:rPr lang="es-ES" sz="3200" dirty="0"/>
              <a:t> </a:t>
            </a:r>
            <a:r>
              <a:rPr lang="es-ES" sz="3200" dirty="0" err="1"/>
              <a:t>protocol</a:t>
            </a:r>
            <a:endParaRPr lang="es-ES" sz="3200" dirty="0"/>
          </a:p>
        </p:txBody>
      </p:sp>
      <p:sp>
        <p:nvSpPr>
          <p:cNvPr id="5123" name="2 Marcador de contenido"/>
          <p:cNvSpPr>
            <a:spLocks noGrp="1"/>
          </p:cNvSpPr>
          <p:nvPr>
            <p:ph idx="1"/>
          </p:nvPr>
        </p:nvSpPr>
        <p:spPr>
          <a:xfrm>
            <a:off x="539552" y="1473293"/>
            <a:ext cx="8420298" cy="4823941"/>
          </a:xfrm>
          <a:solidFill>
            <a:schemeClr val="bg1"/>
          </a:solidFill>
        </p:spPr>
        <p:txBody>
          <a:bodyPr/>
          <a:lstStyle/>
          <a:p>
            <a:r>
              <a:rPr lang="es-ES" sz="2000" b="1" dirty="0"/>
              <a:t>Comunicación UDP</a:t>
            </a:r>
          </a:p>
          <a:p>
            <a:pPr lvl="1"/>
            <a:r>
              <a:rPr lang="es-ES" sz="1800" dirty="0"/>
              <a:t>Unidireccional, se envían a un receptor.</a:t>
            </a:r>
          </a:p>
          <a:p>
            <a:endParaRPr lang="es-ES" sz="2000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A686-D324-4E1B-970A-317B7A80CB8C}" type="slidenum">
              <a:rPr lang="es-ES" smtClean="0"/>
              <a:t>5</a:t>
            </a:fld>
            <a:endParaRPr lang="es-ES"/>
          </a:p>
        </p:txBody>
      </p:sp>
      <p:pic>
        <p:nvPicPr>
          <p:cNvPr id="5" name="Picture 2" descr="computer icon">
            <a:extLst>
              <a:ext uri="{FF2B5EF4-FFF2-40B4-BE49-F238E27FC236}">
                <a16:creationId xmlns:a16="http://schemas.microsoft.com/office/drawing/2014/main" id="{BB8D1699-3018-4753-A078-62DC6ED83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989" y="2535206"/>
            <a:ext cx="1141562" cy="114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omputer icon">
            <a:extLst>
              <a:ext uri="{FF2B5EF4-FFF2-40B4-BE49-F238E27FC236}">
                <a16:creationId xmlns:a16="http://schemas.microsoft.com/office/drawing/2014/main" id="{EBB5AF2B-77E8-4A99-B7CE-2A164A189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904" y="3784515"/>
            <a:ext cx="1141562" cy="114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omputer icon">
            <a:extLst>
              <a:ext uri="{FF2B5EF4-FFF2-40B4-BE49-F238E27FC236}">
                <a16:creationId xmlns:a16="http://schemas.microsoft.com/office/drawing/2014/main" id="{ACF8A1F9-FDE2-4ADA-BDF2-ED8D396E0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07" y="4962494"/>
            <a:ext cx="1141562" cy="114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8A31B6C-9BAD-4681-B0C6-712AA44FB514}"/>
              </a:ext>
            </a:extLst>
          </p:cNvPr>
          <p:cNvSpPr txBox="1"/>
          <p:nvPr/>
        </p:nvSpPr>
        <p:spPr>
          <a:xfrm>
            <a:off x="4946264" y="4932222"/>
            <a:ext cx="262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App 2: Servidor de Chat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96CB8F8-989B-4FDF-AE75-3CF44C5AE3D3}"/>
              </a:ext>
            </a:extLst>
          </p:cNvPr>
          <p:cNvSpPr txBox="1"/>
          <p:nvPr/>
        </p:nvSpPr>
        <p:spPr>
          <a:xfrm>
            <a:off x="1497223" y="3742349"/>
            <a:ext cx="216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App 1: Cliente Chat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16D11AE-6C13-484A-9074-9BCFE48BE9F8}"/>
              </a:ext>
            </a:extLst>
          </p:cNvPr>
          <p:cNvSpPr txBox="1"/>
          <p:nvPr/>
        </p:nvSpPr>
        <p:spPr>
          <a:xfrm>
            <a:off x="1432057" y="6104056"/>
            <a:ext cx="216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App 1: Cliente Chat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6E26B17-3A55-44A0-9921-7DDC4AC5BCB5}"/>
              </a:ext>
            </a:extLst>
          </p:cNvPr>
          <p:cNvCxnSpPr>
            <a:cxnSpLocks/>
          </p:cNvCxnSpPr>
          <p:nvPr/>
        </p:nvCxnSpPr>
        <p:spPr>
          <a:xfrm>
            <a:off x="3251776" y="3087605"/>
            <a:ext cx="2087974" cy="867315"/>
          </a:xfrm>
          <a:prstGeom prst="line">
            <a:avLst/>
          </a:prstGeom>
          <a:ln w="57150">
            <a:solidFill>
              <a:srgbClr val="00B0F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Resultado de imagen de java icon">
            <a:extLst>
              <a:ext uri="{FF2B5EF4-FFF2-40B4-BE49-F238E27FC236}">
                <a16:creationId xmlns:a16="http://schemas.microsoft.com/office/drawing/2014/main" id="{B3D963B3-B0EA-411D-9D13-BC2ECD13B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073" y="4891441"/>
            <a:ext cx="607157" cy="80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91F12EE-11E8-4F1B-B5DB-463096883EC1}"/>
              </a:ext>
            </a:extLst>
          </p:cNvPr>
          <p:cNvSpPr txBox="1"/>
          <p:nvPr/>
        </p:nvSpPr>
        <p:spPr>
          <a:xfrm>
            <a:off x="5707155" y="5293811"/>
            <a:ext cx="821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3.3.3.3</a:t>
            </a:r>
            <a:endParaRPr lang="es-ES" sz="1600" b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D74F259-C8F1-4963-9C4A-F8830FC10DEA}"/>
              </a:ext>
            </a:extLst>
          </p:cNvPr>
          <p:cNvSpPr txBox="1"/>
          <p:nvPr/>
        </p:nvSpPr>
        <p:spPr>
          <a:xfrm>
            <a:off x="1970758" y="4111836"/>
            <a:ext cx="821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1.1.1.1</a:t>
            </a:r>
            <a:endParaRPr lang="es-ES" sz="1600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263D6E2-2AF4-45D2-9608-87EE9A39FDEF}"/>
              </a:ext>
            </a:extLst>
          </p:cNvPr>
          <p:cNvSpPr txBox="1"/>
          <p:nvPr/>
        </p:nvSpPr>
        <p:spPr>
          <a:xfrm>
            <a:off x="1912506" y="6410572"/>
            <a:ext cx="821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2.2.2.2</a:t>
            </a:r>
            <a:endParaRPr lang="es-ES" sz="1600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B882DB4-FE20-4921-8497-42D0BB52B98D}"/>
              </a:ext>
            </a:extLst>
          </p:cNvPr>
          <p:cNvSpPr txBox="1"/>
          <p:nvPr/>
        </p:nvSpPr>
        <p:spPr>
          <a:xfrm>
            <a:off x="4137270" y="2840351"/>
            <a:ext cx="1467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{ </a:t>
            </a:r>
            <a:r>
              <a:rPr lang="es-ES" sz="1600" dirty="0" err="1">
                <a:solidFill>
                  <a:schemeClr val="bg1">
                    <a:lumMod val="50000"/>
                  </a:schemeClr>
                </a:solidFill>
              </a:rPr>
              <a:t>msj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 : hola } </a:t>
            </a:r>
          </a:p>
        </p:txBody>
      </p:sp>
      <p:pic>
        <p:nvPicPr>
          <p:cNvPr id="21" name="Picture 2" descr="Resultado de imagen de java icon">
            <a:extLst>
              <a:ext uri="{FF2B5EF4-FFF2-40B4-BE49-F238E27FC236}">
                <a16:creationId xmlns:a16="http://schemas.microsoft.com/office/drawing/2014/main" id="{AFE31651-76D8-42DC-8346-F7D8503FC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189" y="2522074"/>
            <a:ext cx="607157" cy="80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sultado de imagen de java icon">
            <a:extLst>
              <a:ext uri="{FF2B5EF4-FFF2-40B4-BE49-F238E27FC236}">
                <a16:creationId xmlns:a16="http://schemas.microsoft.com/office/drawing/2014/main" id="{B43A8F23-8785-49EE-9ABE-38943B8F7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554" y="3825770"/>
            <a:ext cx="607157" cy="80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2B2A32B4-F870-4228-91C2-E99468712A50}"/>
              </a:ext>
            </a:extLst>
          </p:cNvPr>
          <p:cNvSpPr/>
          <p:nvPr/>
        </p:nvSpPr>
        <p:spPr>
          <a:xfrm>
            <a:off x="3354275" y="2997641"/>
            <a:ext cx="404076" cy="36933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4091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UDP – User/Universal </a:t>
            </a:r>
            <a:r>
              <a:rPr lang="es-ES" sz="3200" dirty="0" err="1"/>
              <a:t>Datagram</a:t>
            </a:r>
            <a:r>
              <a:rPr lang="es-ES" sz="3200" dirty="0"/>
              <a:t> </a:t>
            </a:r>
            <a:r>
              <a:rPr lang="es-ES" sz="3200" dirty="0" err="1"/>
              <a:t>protocol</a:t>
            </a:r>
            <a:endParaRPr lang="es-ES" sz="3200" dirty="0"/>
          </a:p>
        </p:txBody>
      </p:sp>
      <p:sp>
        <p:nvSpPr>
          <p:cNvPr id="5123" name="2 Marcador de contenido"/>
          <p:cNvSpPr>
            <a:spLocks noGrp="1"/>
          </p:cNvSpPr>
          <p:nvPr>
            <p:ph idx="1"/>
          </p:nvPr>
        </p:nvSpPr>
        <p:spPr>
          <a:xfrm>
            <a:off x="539552" y="1473293"/>
            <a:ext cx="8420298" cy="4823941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sz="2000" b="1" dirty="0"/>
              <a:t>Demo UDP Sockets Node.js</a:t>
            </a:r>
          </a:p>
          <a:p>
            <a:pPr lvl="1"/>
            <a:r>
              <a:rPr lang="es-ES" sz="2000" dirty="0"/>
              <a:t>Servidor – puede recibir mensajes 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A686-D324-4E1B-970A-317B7A80CB8C}" type="slidenum">
              <a:rPr lang="es-ES" smtClean="0"/>
              <a:t>6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B90AFB-B4EC-40F2-A440-412221BEA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60" y="2454791"/>
            <a:ext cx="8404423" cy="359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9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UDP – User/Universal </a:t>
            </a:r>
            <a:r>
              <a:rPr lang="es-ES" sz="3200" dirty="0" err="1"/>
              <a:t>Datagram</a:t>
            </a:r>
            <a:r>
              <a:rPr lang="es-ES" sz="3200" dirty="0"/>
              <a:t> </a:t>
            </a:r>
            <a:r>
              <a:rPr lang="es-ES" sz="3200" dirty="0" err="1"/>
              <a:t>protocol</a:t>
            </a:r>
            <a:endParaRPr lang="es-ES" sz="3200" dirty="0"/>
          </a:p>
        </p:txBody>
      </p:sp>
      <p:sp>
        <p:nvSpPr>
          <p:cNvPr id="5123" name="2 Marcador de contenido"/>
          <p:cNvSpPr>
            <a:spLocks noGrp="1"/>
          </p:cNvSpPr>
          <p:nvPr>
            <p:ph idx="1"/>
          </p:nvPr>
        </p:nvSpPr>
        <p:spPr>
          <a:xfrm>
            <a:off x="539552" y="1473293"/>
            <a:ext cx="8420298" cy="4823941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s-ES" sz="2000" b="1" dirty="0"/>
              <a:t>Demo UDP Sockets Node.js</a:t>
            </a:r>
          </a:p>
          <a:p>
            <a:pPr lvl="1"/>
            <a:r>
              <a:rPr lang="es-ES" sz="2000" dirty="0"/>
              <a:t>Cliente – </a:t>
            </a:r>
            <a:r>
              <a:rPr lang="es-ES" sz="2000" dirty="0" err="1"/>
              <a:t>envia</a:t>
            </a:r>
            <a:r>
              <a:rPr lang="es-ES" sz="2000" dirty="0"/>
              <a:t> mensaje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A686-D324-4E1B-970A-317B7A80CB8C}" type="slidenum">
              <a:rPr lang="es-ES" smtClean="0"/>
              <a:t>7</a:t>
            </a:fld>
            <a:endParaRPr lang="es-E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96AFE97-FD19-475E-8CD4-7DB03CE5D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02" y="2491186"/>
            <a:ext cx="8431396" cy="314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6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UDP – User/Universal </a:t>
            </a:r>
            <a:r>
              <a:rPr lang="es-ES" sz="3200" dirty="0" err="1"/>
              <a:t>Datagram</a:t>
            </a:r>
            <a:r>
              <a:rPr lang="es-ES" sz="3200" dirty="0"/>
              <a:t> </a:t>
            </a:r>
            <a:r>
              <a:rPr lang="es-ES" sz="3200" dirty="0" err="1"/>
              <a:t>protocol</a:t>
            </a:r>
            <a:endParaRPr lang="es-ES" sz="3200" dirty="0"/>
          </a:p>
        </p:txBody>
      </p:sp>
      <p:sp>
        <p:nvSpPr>
          <p:cNvPr id="5123" name="2 Marcador de contenido"/>
          <p:cNvSpPr>
            <a:spLocks noGrp="1"/>
          </p:cNvSpPr>
          <p:nvPr>
            <p:ph idx="1"/>
          </p:nvPr>
        </p:nvSpPr>
        <p:spPr>
          <a:xfrm>
            <a:off x="539552" y="1473293"/>
            <a:ext cx="8420298" cy="4823941"/>
          </a:xfrm>
          <a:solidFill>
            <a:schemeClr val="bg1"/>
          </a:solidFill>
        </p:spPr>
        <p:txBody>
          <a:bodyPr/>
          <a:lstStyle/>
          <a:p>
            <a:r>
              <a:rPr lang="es-ES" sz="2000" b="1" dirty="0"/>
              <a:t>Comunicación UDP</a:t>
            </a:r>
          </a:p>
          <a:p>
            <a:pPr lvl="1"/>
            <a:r>
              <a:rPr lang="es-ES" sz="1800" dirty="0"/>
              <a:t>Todas las aplicaciones podrían ser Clientes y Servidores.</a:t>
            </a:r>
          </a:p>
          <a:p>
            <a:endParaRPr lang="es-ES" sz="2000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A686-D324-4E1B-970A-317B7A80CB8C}" type="slidenum">
              <a:rPr lang="es-ES" smtClean="0"/>
              <a:t>8</a:t>
            </a:fld>
            <a:endParaRPr lang="es-ES"/>
          </a:p>
        </p:txBody>
      </p:sp>
      <p:pic>
        <p:nvPicPr>
          <p:cNvPr id="5" name="Picture 2" descr="computer icon">
            <a:extLst>
              <a:ext uri="{FF2B5EF4-FFF2-40B4-BE49-F238E27FC236}">
                <a16:creationId xmlns:a16="http://schemas.microsoft.com/office/drawing/2014/main" id="{BB8D1699-3018-4753-A078-62DC6ED83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989" y="2535206"/>
            <a:ext cx="1141562" cy="114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omputer icon">
            <a:extLst>
              <a:ext uri="{FF2B5EF4-FFF2-40B4-BE49-F238E27FC236}">
                <a16:creationId xmlns:a16="http://schemas.microsoft.com/office/drawing/2014/main" id="{EBB5AF2B-77E8-4A99-B7CE-2A164A189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904" y="3784515"/>
            <a:ext cx="1141562" cy="114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omputer icon">
            <a:extLst>
              <a:ext uri="{FF2B5EF4-FFF2-40B4-BE49-F238E27FC236}">
                <a16:creationId xmlns:a16="http://schemas.microsoft.com/office/drawing/2014/main" id="{ACF8A1F9-FDE2-4ADA-BDF2-ED8D396E0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07" y="4962494"/>
            <a:ext cx="1141562" cy="114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96CB8F8-989B-4FDF-AE75-3CF44C5AE3D3}"/>
              </a:ext>
            </a:extLst>
          </p:cNvPr>
          <p:cNvSpPr txBox="1"/>
          <p:nvPr/>
        </p:nvSpPr>
        <p:spPr>
          <a:xfrm>
            <a:off x="1234219" y="3742349"/>
            <a:ext cx="2341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Servidor/Cliente Chat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16D11AE-6C13-484A-9074-9BCFE48BE9F8}"/>
              </a:ext>
            </a:extLst>
          </p:cNvPr>
          <p:cNvSpPr txBox="1"/>
          <p:nvPr/>
        </p:nvSpPr>
        <p:spPr>
          <a:xfrm>
            <a:off x="1210582" y="6112646"/>
            <a:ext cx="2341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Servidor/Cliente Chat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6E26B17-3A55-44A0-9921-7DDC4AC5BCB5}"/>
              </a:ext>
            </a:extLst>
          </p:cNvPr>
          <p:cNvCxnSpPr>
            <a:cxnSpLocks/>
          </p:cNvCxnSpPr>
          <p:nvPr/>
        </p:nvCxnSpPr>
        <p:spPr>
          <a:xfrm>
            <a:off x="3251776" y="3087605"/>
            <a:ext cx="2087974" cy="867315"/>
          </a:xfrm>
          <a:prstGeom prst="line">
            <a:avLst/>
          </a:prstGeom>
          <a:ln w="57150">
            <a:solidFill>
              <a:srgbClr val="00B0F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Resultado de imagen de java icon">
            <a:extLst>
              <a:ext uri="{FF2B5EF4-FFF2-40B4-BE49-F238E27FC236}">
                <a16:creationId xmlns:a16="http://schemas.microsoft.com/office/drawing/2014/main" id="{B3D963B3-B0EA-411D-9D13-BC2ECD13B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073" y="4891441"/>
            <a:ext cx="607157" cy="80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91F12EE-11E8-4F1B-B5DB-463096883EC1}"/>
              </a:ext>
            </a:extLst>
          </p:cNvPr>
          <p:cNvSpPr txBox="1"/>
          <p:nvPr/>
        </p:nvSpPr>
        <p:spPr>
          <a:xfrm>
            <a:off x="5707155" y="5293811"/>
            <a:ext cx="821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3.3.3.3</a:t>
            </a:r>
            <a:endParaRPr lang="es-ES" sz="1600" b="1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DAA8305A-36A5-4BFF-9053-6AD5C394BDD2}"/>
              </a:ext>
            </a:extLst>
          </p:cNvPr>
          <p:cNvCxnSpPr>
            <a:cxnSpLocks/>
          </p:cNvCxnSpPr>
          <p:nvPr/>
        </p:nvCxnSpPr>
        <p:spPr>
          <a:xfrm flipH="1" flipV="1">
            <a:off x="3292416" y="3476586"/>
            <a:ext cx="1788072" cy="738539"/>
          </a:xfrm>
          <a:prstGeom prst="line">
            <a:avLst/>
          </a:prstGeom>
          <a:ln w="57150">
            <a:solidFill>
              <a:srgbClr val="00B0F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D74F259-C8F1-4963-9C4A-F8830FC10DEA}"/>
              </a:ext>
            </a:extLst>
          </p:cNvPr>
          <p:cNvSpPr txBox="1"/>
          <p:nvPr/>
        </p:nvSpPr>
        <p:spPr>
          <a:xfrm>
            <a:off x="1970758" y="4111836"/>
            <a:ext cx="821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1.1.1.1</a:t>
            </a:r>
            <a:endParaRPr lang="es-ES" sz="1600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263D6E2-2AF4-45D2-9608-87EE9A39FDEF}"/>
              </a:ext>
            </a:extLst>
          </p:cNvPr>
          <p:cNvSpPr txBox="1"/>
          <p:nvPr/>
        </p:nvSpPr>
        <p:spPr>
          <a:xfrm>
            <a:off x="1912506" y="6410572"/>
            <a:ext cx="821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2.2.2.2</a:t>
            </a:r>
            <a:endParaRPr lang="es-ES" sz="1600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B882DB4-FE20-4921-8497-42D0BB52B98D}"/>
              </a:ext>
            </a:extLst>
          </p:cNvPr>
          <p:cNvSpPr txBox="1"/>
          <p:nvPr/>
        </p:nvSpPr>
        <p:spPr>
          <a:xfrm>
            <a:off x="4137270" y="2840351"/>
            <a:ext cx="2567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{ </a:t>
            </a:r>
            <a:r>
              <a:rPr lang="es-ES" sz="1600" dirty="0" err="1">
                <a:solidFill>
                  <a:schemeClr val="bg1">
                    <a:lumMod val="50000"/>
                  </a:schemeClr>
                </a:solidFill>
              </a:rPr>
              <a:t>msj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 : hola,  </a:t>
            </a:r>
            <a:r>
              <a:rPr lang="es-ES" sz="1600" dirty="0" err="1">
                <a:solidFill>
                  <a:schemeClr val="bg1">
                    <a:lumMod val="50000"/>
                  </a:schemeClr>
                </a:solidFill>
              </a:rPr>
              <a:t>Ip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s-ES" sz="1600" dirty="0"/>
              <a:t>1.1.1.1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} </a:t>
            </a:r>
          </a:p>
        </p:txBody>
      </p:sp>
      <p:pic>
        <p:nvPicPr>
          <p:cNvPr id="21" name="Picture 2" descr="Resultado de imagen de java icon">
            <a:extLst>
              <a:ext uri="{FF2B5EF4-FFF2-40B4-BE49-F238E27FC236}">
                <a16:creationId xmlns:a16="http://schemas.microsoft.com/office/drawing/2014/main" id="{AFE31651-76D8-42DC-8346-F7D8503FC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189" y="2522074"/>
            <a:ext cx="607157" cy="80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sultado de imagen de java icon">
            <a:extLst>
              <a:ext uri="{FF2B5EF4-FFF2-40B4-BE49-F238E27FC236}">
                <a16:creationId xmlns:a16="http://schemas.microsoft.com/office/drawing/2014/main" id="{B43A8F23-8785-49EE-9ABE-38943B8F7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554" y="3825770"/>
            <a:ext cx="607157" cy="80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2B2A32B4-F870-4228-91C2-E99468712A50}"/>
              </a:ext>
            </a:extLst>
          </p:cNvPr>
          <p:cNvSpPr/>
          <p:nvPr/>
        </p:nvSpPr>
        <p:spPr>
          <a:xfrm>
            <a:off x="3354275" y="2997641"/>
            <a:ext cx="404076" cy="36933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DCE963C-C1C6-4AC6-9244-0B09877E0A29}"/>
              </a:ext>
            </a:extLst>
          </p:cNvPr>
          <p:cNvSpPr/>
          <p:nvPr/>
        </p:nvSpPr>
        <p:spPr>
          <a:xfrm>
            <a:off x="4542188" y="3927015"/>
            <a:ext cx="404076" cy="36933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4143FE8-3C47-4553-99EC-981FBEE78914}"/>
              </a:ext>
            </a:extLst>
          </p:cNvPr>
          <p:cNvSpPr txBox="1"/>
          <p:nvPr/>
        </p:nvSpPr>
        <p:spPr>
          <a:xfrm>
            <a:off x="3678991" y="4418447"/>
            <a:ext cx="1515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{ </a:t>
            </a:r>
            <a:r>
              <a:rPr lang="es-ES" sz="1600" dirty="0" err="1">
                <a:solidFill>
                  <a:schemeClr val="bg1">
                    <a:lumMod val="50000"/>
                  </a:schemeClr>
                </a:solidFill>
              </a:rPr>
              <a:t>msjs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 : [… ] }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D114DA2-E980-4294-AFB5-951DC85170AC}"/>
              </a:ext>
            </a:extLst>
          </p:cNvPr>
          <p:cNvSpPr txBox="1"/>
          <p:nvPr/>
        </p:nvSpPr>
        <p:spPr>
          <a:xfrm>
            <a:off x="5080488" y="4953191"/>
            <a:ext cx="2341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Servidor/Cliente Chat</a:t>
            </a:r>
          </a:p>
        </p:txBody>
      </p:sp>
    </p:spTree>
    <p:extLst>
      <p:ext uri="{BB962C8B-B14F-4D97-AF65-F5344CB8AC3E}">
        <p14:creationId xmlns:p14="http://schemas.microsoft.com/office/powerpoint/2010/main" val="514794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TCP – </a:t>
            </a:r>
            <a:r>
              <a:rPr lang="es-ES" sz="3200" dirty="0" err="1"/>
              <a:t>Transmission</a:t>
            </a:r>
            <a:r>
              <a:rPr lang="es-ES" sz="3200" dirty="0"/>
              <a:t> Control </a:t>
            </a:r>
            <a:r>
              <a:rPr lang="es-ES" sz="3200" dirty="0" err="1"/>
              <a:t>Protocol</a:t>
            </a:r>
            <a:endParaRPr lang="es-ES" sz="3200" dirty="0"/>
          </a:p>
        </p:txBody>
      </p:sp>
      <p:sp>
        <p:nvSpPr>
          <p:cNvPr id="5123" name="2 Marcador de contenido"/>
          <p:cNvSpPr>
            <a:spLocks noGrp="1"/>
          </p:cNvSpPr>
          <p:nvPr>
            <p:ph idx="1"/>
          </p:nvPr>
        </p:nvSpPr>
        <p:spPr>
          <a:xfrm>
            <a:off x="539552" y="1473293"/>
            <a:ext cx="8420298" cy="4823941"/>
          </a:xfrm>
          <a:solidFill>
            <a:schemeClr val="bg1"/>
          </a:solidFill>
        </p:spPr>
        <p:txBody>
          <a:bodyPr/>
          <a:lstStyle/>
          <a:p>
            <a:r>
              <a:rPr lang="es-ES" sz="2000" b="1" dirty="0"/>
              <a:t>Orientado a conexión</a:t>
            </a:r>
          </a:p>
          <a:p>
            <a:pPr lvl="1"/>
            <a:r>
              <a:rPr lang="es-ES" sz="1800" dirty="0"/>
              <a:t>El cliente se conecta al servidor </a:t>
            </a:r>
          </a:p>
          <a:p>
            <a:pPr lvl="1"/>
            <a:r>
              <a:rPr lang="es-ES" sz="1800" dirty="0"/>
              <a:t>Se crea una conexión - canal de comunicación</a:t>
            </a:r>
          </a:p>
          <a:p>
            <a:r>
              <a:rPr lang="es-ES" sz="2000" dirty="0"/>
              <a:t>El </a:t>
            </a:r>
            <a:r>
              <a:rPr lang="es-ES" sz="2000" b="1" dirty="0"/>
              <a:t>emisor</a:t>
            </a:r>
            <a:r>
              <a:rPr lang="es-ES" sz="2000" dirty="0"/>
              <a:t> y </a:t>
            </a:r>
            <a:r>
              <a:rPr lang="es-ES" sz="2000" b="1" dirty="0"/>
              <a:t>receptor</a:t>
            </a:r>
            <a:r>
              <a:rPr lang="es-ES" sz="2000" dirty="0"/>
              <a:t> pueden intercambiar paquetes por medio de la  </a:t>
            </a:r>
            <a:r>
              <a:rPr lang="es-ES" sz="2000" b="1" dirty="0"/>
              <a:t>conexión</a:t>
            </a:r>
          </a:p>
          <a:p>
            <a:pPr lvl="1"/>
            <a:r>
              <a:rPr lang="es-ES" sz="1800" dirty="0"/>
              <a:t>Flujo</a:t>
            </a:r>
            <a:r>
              <a:rPr lang="es-ES" sz="1800" b="1" dirty="0"/>
              <a:t> bidireccional </a:t>
            </a:r>
          </a:p>
          <a:p>
            <a:pPr lvl="1"/>
            <a:r>
              <a:rPr lang="es-ES" sz="1800" dirty="0"/>
              <a:t>Control: seguridad, reenvió de paquetes corruptos…</a:t>
            </a:r>
          </a:p>
          <a:p>
            <a:pPr lvl="1"/>
            <a:r>
              <a:rPr lang="es-ES" sz="1800" dirty="0"/>
              <a:t>Hay garantía de que los paquetes llegan y lo hacen en el orden</a:t>
            </a:r>
          </a:p>
          <a:p>
            <a:r>
              <a:rPr lang="es-ES" sz="2000" dirty="0"/>
              <a:t>Alta confiabilidad</a:t>
            </a:r>
          </a:p>
          <a:p>
            <a:r>
              <a:rPr lang="es-ES" sz="2000" dirty="0"/>
              <a:t>Reordena los paquetes en el orden de envió</a:t>
            </a:r>
          </a:p>
          <a:p>
            <a:r>
              <a:rPr lang="es-ES" sz="2000" dirty="0"/>
              <a:t>Utilizado por : HTTP, </a:t>
            </a:r>
            <a:r>
              <a:rPr lang="es-ES" sz="2000" dirty="0" err="1"/>
              <a:t>HTTPs</a:t>
            </a:r>
            <a:r>
              <a:rPr lang="es-ES" sz="2000" dirty="0"/>
              <a:t>, SMTP, Telnet</a:t>
            </a:r>
          </a:p>
          <a:p>
            <a:r>
              <a:rPr lang="es-ES" sz="2000" dirty="0"/>
              <a:t>Mensajes de 12 campos </a:t>
            </a:r>
          </a:p>
          <a:p>
            <a:endParaRPr lang="es-ES" sz="2000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A686-D324-4E1B-970A-317B7A80CB8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02331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Mezcla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Mezcla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FF0000"/>
          </a:solidFill>
          <a:prstDash val="dash"/>
          <a:tailEnd type="stealth" w="lg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Mezcla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zcla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zcla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zcla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zcla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zcla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0</TotalTime>
  <Words>957</Words>
  <Application>Microsoft Office PowerPoint</Application>
  <PresentationFormat>Presentación en pantalla (4:3)</PresentationFormat>
  <Paragraphs>212</Paragraphs>
  <Slides>20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20</vt:i4>
      </vt:variant>
    </vt:vector>
  </HeadingPairs>
  <TitlesOfParts>
    <vt:vector size="28" baseType="lpstr">
      <vt:lpstr>Arial</vt:lpstr>
      <vt:lpstr>Calibri</vt:lpstr>
      <vt:lpstr>Tahoma</vt:lpstr>
      <vt:lpstr>Times New Roman</vt:lpstr>
      <vt:lpstr>Verdana</vt:lpstr>
      <vt:lpstr>Wingdings</vt:lpstr>
      <vt:lpstr>Tema1</vt:lpstr>
      <vt:lpstr>Eclipse</vt:lpstr>
      <vt:lpstr>Seminario</vt:lpstr>
      <vt:lpstr>Sistema distribuido</vt:lpstr>
      <vt:lpstr>Protocolos de comunicación</vt:lpstr>
      <vt:lpstr>UDP – User/Universal Datagram protocol</vt:lpstr>
      <vt:lpstr>UDP – User/Universal Datagram protocol</vt:lpstr>
      <vt:lpstr>UDP – User/Universal Datagram protocol</vt:lpstr>
      <vt:lpstr>UDP – User/Universal Datagram protocol</vt:lpstr>
      <vt:lpstr>UDP – User/Universal Datagram protocol</vt:lpstr>
      <vt:lpstr>TCP – Transmission Control Protocol</vt:lpstr>
      <vt:lpstr>TCP – Transmission Control Protocol</vt:lpstr>
      <vt:lpstr>TCP – Transmission Control Protocol</vt:lpstr>
      <vt:lpstr>RPC – Remote procedure call</vt:lpstr>
      <vt:lpstr>RPC – Remote procedure call</vt:lpstr>
      <vt:lpstr>RPC – Remote procedure call</vt:lpstr>
      <vt:lpstr>Http - Hypertext Transfer Protocol </vt:lpstr>
      <vt:lpstr>Http: Servicios Web</vt:lpstr>
      <vt:lpstr>Http: Servicios Web</vt:lpstr>
      <vt:lpstr>WebSockets</vt:lpstr>
      <vt:lpstr>WebSockets</vt:lpstr>
      <vt:lpstr>Http: WebSockets</vt:lpstr>
    </vt:vector>
  </TitlesOfParts>
  <Company>uniovi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Distribuidos e Internet</dc:title>
  <dc:creator>alb</dc:creator>
  <cp:lastModifiedBy>JORDAN PASCUAL ESPADA</cp:lastModifiedBy>
  <cp:revision>290</cp:revision>
  <dcterms:created xsi:type="dcterms:W3CDTF">2013-01-10T13:09:09Z</dcterms:created>
  <dcterms:modified xsi:type="dcterms:W3CDTF">2023-04-21T13:06:19Z</dcterms:modified>
</cp:coreProperties>
</file>