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2.xml.rels" ContentType="application/vnd.openxmlformats-package.relationships+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Trebuchet MS"/>
              </a:rPr>
              <a:t>Click to move the slide</a:t>
            </a:r>
            <a:endParaRPr b="0" lang="en-US" sz="1800" spc="-1" strike="noStrike">
              <a:solidFill>
                <a:srgbClr val="000000"/>
              </a:solidFill>
              <a:latin typeface="Trebuchet MS"/>
            </a:endParaRPr>
          </a:p>
        </p:txBody>
      </p:sp>
      <p:sp>
        <p:nvSpPr>
          <p:cNvPr id="11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17"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18"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119"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0"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fld id="{950BAFA2-231A-4FF7-83D9-A128E5C4355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Some background – I’ve taken a lot of this from a course I teach at work, mostly to math majors who showed up with ~100 lines of MATLAB code on their resumes. A lot of this might be obvious to you, but that just means I can go through it faster, so bear with me.</a:t>
            </a:r>
            <a:endParaRPr b="0" lang="en-US" sz="2000" spc="-1" strike="noStrike">
              <a:latin typeface="Arial"/>
            </a:endParaRPr>
          </a:p>
        </p:txBody>
      </p:sp>
      <p:sp>
        <p:nvSpPr>
          <p:cNvPr id="161"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90AFE2DA-98DC-4417-A06D-B66DF26197C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6040" cy="3085920"/>
          </a:xfrm>
          <a:prstGeom prst="rect">
            <a:avLst/>
          </a:prstGeom>
          <a:ln w="0">
            <a:noFill/>
          </a:ln>
        </p:spPr>
      </p:sp>
      <p:sp>
        <p:nvSpPr>
          <p:cNvPr id="18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Someday, you’ll have to look at someone else’s code and answer these questions.</a:t>
            </a:r>
            <a:endParaRPr b="0" lang="en-US" sz="2000" spc="-1" strike="noStrike">
              <a:latin typeface="Arial"/>
            </a:endParaRPr>
          </a:p>
          <a:p>
            <a:pPr marL="216000" indent="-216000">
              <a:lnSpc>
                <a:spcPct val="100000"/>
              </a:lnSpc>
            </a:pPr>
            <a:r>
              <a:rPr b="0" lang="en-US" sz="2000" spc="-1" strike="noStrike">
                <a:latin typeface="Arial"/>
              </a:rPr>
              <a:t>Someday, someone will have to look at YOUR code and answer these questions. What do you want the answers to be?</a:t>
            </a:r>
            <a:endParaRPr b="0" lang="en-US" sz="2000" spc="-1" strike="noStrike">
              <a:latin typeface="Arial"/>
            </a:endParaRPr>
          </a:p>
        </p:txBody>
      </p:sp>
      <p:sp>
        <p:nvSpPr>
          <p:cNvPr id="185"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7AFD2E2E-BB52-48B6-8258-C90D1FC8FCB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6040" cy="308592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Every language has a generally accepted way of doing basic tasks. Get an idea of what that way is for the particular language you’re using.</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code above solves this problem in C. Would we use a for loop like this in Python? R? Haskell? Java, even?</a:t>
            </a:r>
            <a:endParaRPr b="0" lang="en-US" sz="2000" spc="-1" strike="noStrike">
              <a:latin typeface="Arial"/>
            </a:endParaRPr>
          </a:p>
        </p:txBody>
      </p:sp>
      <p:sp>
        <p:nvSpPr>
          <p:cNvPr id="188"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D79BA265-6614-47A3-86D2-FB1629051DA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6040" cy="3085920"/>
          </a:xfrm>
          <a:prstGeom prst="rect">
            <a:avLst/>
          </a:prstGeom>
          <a:ln w="0">
            <a:noFill/>
          </a:ln>
        </p:spPr>
      </p:sp>
      <p:sp>
        <p:nvSpPr>
          <p:cNvPr id="19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Avoid the 800-line main() method</a:t>
            </a:r>
            <a:endParaRPr b="0" lang="en-US" sz="2000" spc="-1" strike="noStrike">
              <a:latin typeface="Arial"/>
            </a:endParaRPr>
          </a:p>
          <a:p>
            <a:pPr marL="216000" indent="-216000">
              <a:lnSpc>
                <a:spcPct val="100000"/>
              </a:lnSpc>
            </a:pPr>
            <a:r>
              <a:rPr b="0" lang="en-US" sz="2000" spc="-1" strike="noStrike">
                <a:latin typeface="Arial"/>
              </a:rPr>
              <a:t>If you find yourself writing the same lines multiple times, that set of lines should probably be a separate function, which you can than call to your heart’s content.</a:t>
            </a:r>
            <a:endParaRPr b="0" lang="en-US" sz="2000" spc="-1" strike="noStrike">
              <a:latin typeface="Arial"/>
            </a:endParaRPr>
          </a:p>
        </p:txBody>
      </p:sp>
      <p:sp>
        <p:nvSpPr>
          <p:cNvPr id="191"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E2061A79-77F2-43AE-BA12-C25CD2848F2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6040" cy="3085920"/>
          </a:xfrm>
          <a:prstGeom prst="rect">
            <a:avLst/>
          </a:prstGeom>
          <a:ln w="0">
            <a:noFill/>
          </a:ln>
        </p:spPr>
      </p:sp>
      <p:sp>
        <p:nvSpPr>
          <p:cNvPr id="19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If you’re writing an approximation of cosine, you’re probably doing too much work. If you’re writing AES encryption routines, you should have a good reason not to use existing libraries. Yes, they might have bugs. So will your code, and this way, it’s not YOUR responsibility to fix them.</a:t>
            </a:r>
            <a:endParaRPr b="0" lang="en-US" sz="2000" spc="-1" strike="noStrike">
              <a:latin typeface="Arial"/>
            </a:endParaRPr>
          </a:p>
          <a:p>
            <a:pPr marL="216000" indent="-216000">
              <a:lnSpc>
                <a:spcPct val="100000"/>
              </a:lnSpc>
            </a:pPr>
            <a:r>
              <a:rPr b="0" lang="en-US" sz="2000" spc="-1" strike="noStrike">
                <a:latin typeface="Arial"/>
              </a:rPr>
              <a:t>UPDATE after lecture: if it’s a large, well-known library with active maintainers, then it’s not your responsibility to fix the bugs (though feel free, if you can help). If it’s a small library that might not be kept up, you might need to DIY. After all, if your code isn’t working, it doesn’t matter where the problem is, you have to make the code work.</a:t>
            </a:r>
            <a:endParaRPr b="0" lang="en-US" sz="2000" spc="-1" strike="noStrike">
              <a:latin typeface="Arial"/>
            </a:endParaRPr>
          </a:p>
        </p:txBody>
      </p:sp>
      <p:sp>
        <p:nvSpPr>
          <p:cNvPr id="19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B134A0B3-2EFD-4FB0-B827-FE1275A1657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6040" cy="3085920"/>
          </a:xfrm>
          <a:prstGeom prst="rect">
            <a:avLst/>
          </a:prstGeom>
          <a:ln w="0">
            <a:noFill/>
          </a:ln>
        </p:spPr>
      </p:sp>
      <p:sp>
        <p:nvSpPr>
          <p:cNvPr id="19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A package should be well-documented, especially if it’s a library or API that people outside your little team might use.</a:t>
            </a:r>
            <a:endParaRPr b="0" lang="en-US" sz="2000" spc="-1" strike="noStrike">
              <a:latin typeface="Arial"/>
            </a:endParaRPr>
          </a:p>
          <a:p>
            <a:pPr marL="216000" indent="-216000">
              <a:lnSpc>
                <a:spcPct val="100000"/>
              </a:lnSpc>
            </a:pPr>
            <a:r>
              <a:rPr b="0" lang="en-US" sz="2000" spc="-1" strike="noStrike">
                <a:latin typeface="Arial"/>
              </a:rPr>
              <a:t>Use Doxygen, Sphinx, docopts, manpages, although tools that pull your docs straight from the code have a problem, I’ll get to it in the next slide</a:t>
            </a:r>
            <a:endParaRPr b="0" lang="en-US" sz="2000" spc="-1" strike="noStrike">
              <a:latin typeface="Arial"/>
            </a:endParaRPr>
          </a:p>
          <a:p>
            <a:pPr marL="216000" indent="-216000">
              <a:lnSpc>
                <a:spcPct val="100000"/>
              </a:lnSpc>
            </a:pPr>
            <a:r>
              <a:rPr b="0" lang="en-US" sz="2000" spc="-1" strike="noStrike">
                <a:latin typeface="Arial"/>
              </a:rPr>
              <a:t>Examples in your docs are great!</a:t>
            </a:r>
            <a:endParaRPr b="0" lang="en-US" sz="2000" spc="-1" strike="noStrike">
              <a:latin typeface="Arial"/>
            </a:endParaRPr>
          </a:p>
        </p:txBody>
      </p:sp>
      <p:sp>
        <p:nvSpPr>
          <p:cNvPr id="197"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030E0630-CA57-43AA-802C-87E169B8073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a:ln w="0">
            <a:noFill/>
          </a:ln>
        </p:spPr>
      </p:sp>
      <p:sp>
        <p:nvSpPr>
          <p:cNvPr id="199"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tabLst>
                <a:tab algn="l" pos="0"/>
              </a:tabLst>
            </a:pPr>
            <a:r>
              <a:rPr b="0" lang="en-US" sz="2000" spc="-1" strike="noStrike">
                <a:latin typeface="Arial"/>
              </a:rPr>
              <a:t>documentation is for users; comments are for developers. Developers can probably figure out what the code is doing without you having to tell them.</a:t>
            </a:r>
            <a:endParaRPr b="0" lang="en-US" sz="2000" spc="-1" strike="noStrike">
              <a:latin typeface="Arial"/>
            </a:endParaRPr>
          </a:p>
          <a:p>
            <a:pPr>
              <a:lnSpc>
                <a:spcPct val="100000"/>
              </a:lnSpc>
              <a:tabLst>
                <a:tab algn="l" pos="0"/>
              </a:tabLst>
            </a:pPr>
            <a:r>
              <a:rPr b="0" lang="en-US" sz="2000" spc="-1" strike="noStrike">
                <a:latin typeface="Arial"/>
              </a:rPr>
              <a:t>Don’t tell such a long story that no one can find the actual code.</a:t>
            </a:r>
            <a:endParaRPr b="0" lang="en-US" sz="2000" spc="-1" strike="noStrike">
              <a:latin typeface="Arial"/>
            </a:endParaRPr>
          </a:p>
          <a:p>
            <a:pPr>
              <a:lnSpc>
                <a:spcPct val="100000"/>
              </a:lnSpc>
              <a:tabLst>
                <a:tab algn="l" pos="0"/>
              </a:tabLst>
            </a:pPr>
            <a:r>
              <a:rPr b="0" lang="en-US" sz="2000" spc="-1" strike="noStrike">
                <a:latin typeface="Arial"/>
              </a:rPr>
              <a:t>This can be a disadvantage of tools like doxygen, where you document right in the code.</a:t>
            </a:r>
            <a:endParaRPr b="0" lang="en-US" sz="2000" spc="-1" strike="noStrike">
              <a:latin typeface="Arial"/>
            </a:endParaRPr>
          </a:p>
          <a:p>
            <a:pPr>
              <a:lnSpc>
                <a:spcPct val="100000"/>
              </a:lnSpc>
              <a:tabLst>
                <a:tab algn="l" pos="0"/>
              </a:tabLst>
            </a:pPr>
            <a:r>
              <a:rPr b="0" lang="en-US" sz="2000" spc="-1" strike="noStrike">
                <a:latin typeface="Arial"/>
              </a:rPr>
              <a:t>BONUS CONTENT: Their advantage is that if you change the behavior of your code, the documentation is right there reminding you to change it, too. And do so!</a:t>
            </a:r>
            <a:endParaRPr b="0" lang="en-US" sz="2000" spc="-1" strike="noStrike">
              <a:latin typeface="Arial"/>
            </a:endParaRPr>
          </a:p>
          <a:p>
            <a:pPr>
              <a:lnSpc>
                <a:spcPct val="100000"/>
              </a:lnSpc>
              <a:tabLst>
                <a:tab algn="l" pos="0"/>
              </a:tabLst>
            </a:pPr>
            <a:r>
              <a:rPr b="0" lang="en-US" sz="2000" spc="-1" strike="noStrike">
                <a:latin typeface="Arial"/>
              </a:rPr>
              <a:t>Properly documented code &gt; Over-documented code &gt; Undocumented code &gt;&gt;&gt; Incorrectly documented code</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200"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4A9A7ABF-6A91-4AD6-B07E-19272A5D49F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6040" cy="3085920"/>
          </a:xfrm>
          <a:prstGeom prst="rect">
            <a:avLst/>
          </a:prstGeom>
          <a:ln w="0">
            <a:noFill/>
          </a:ln>
        </p:spPr>
      </p:sp>
      <p:sp>
        <p:nvSpPr>
          <p:cNvPr id="20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Commenting can make your code more readable. What else helps?</a:t>
            </a:r>
            <a:endParaRPr b="0" lang="en-US" sz="2000" spc="-1" strike="noStrike">
              <a:latin typeface="Arial"/>
            </a:endParaRPr>
          </a:p>
        </p:txBody>
      </p:sp>
      <p:sp>
        <p:nvSpPr>
          <p:cNvPr id="203"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3C8D4F7D-E03C-415D-9708-4E9C583BCC7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6040" cy="3085920"/>
          </a:xfrm>
          <a:prstGeom prst="rect">
            <a:avLst/>
          </a:prstGeom>
          <a:ln w="0">
            <a:noFill/>
          </a:ln>
        </p:spPr>
      </p:sp>
      <p:sp>
        <p:nvSpPr>
          <p:cNvPr id="20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If you haven’t tested your code, it probably doesn’t work</a:t>
            </a:r>
            <a:endParaRPr b="0" lang="en-US" sz="2000" spc="-1" strike="noStrike">
              <a:latin typeface="Arial"/>
            </a:endParaRPr>
          </a:p>
          <a:p>
            <a:pPr marL="216000" indent="-216000">
              <a:lnSpc>
                <a:spcPct val="100000"/>
              </a:lnSpc>
            </a:pPr>
            <a:r>
              <a:rPr b="0" lang="en-US" sz="2000" spc="-1" strike="noStrike">
                <a:latin typeface="Arial"/>
              </a:rPr>
              <a:t>This is another reason libraries are great – testing is someone else’s responsibility</a:t>
            </a:r>
            <a:endParaRPr b="0" lang="en-US" sz="2000" spc="-1" strike="noStrike">
              <a:latin typeface="Arial"/>
            </a:endParaRPr>
          </a:p>
        </p:txBody>
      </p:sp>
      <p:sp>
        <p:nvSpPr>
          <p:cNvPr id="206"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745664FB-7F9D-43BD-BB1F-9B53832BEB7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My first job was in IT, back when I had to set up WordPerfect for VPs and their assistants who were still ticked they couldn’t use typewriters anymore. A friend who was doing the same job would tell people in that situation, “Computers are supposed to make things easier. If they’re making things harder, I’m not doing my job right.” Things haven’t really changed. If your code makes your life harder, or (worse) MY life harder, you need to re-examine your code, and coding.</a:t>
            </a:r>
            <a:endParaRPr b="0" lang="en-US" sz="2000" spc="-1" strike="noStrike">
              <a:latin typeface="Arial"/>
            </a:endParaRPr>
          </a:p>
        </p:txBody>
      </p:sp>
      <p:sp>
        <p:nvSpPr>
          <p:cNvPr id="16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94766BCF-D6F0-4C81-A8B8-734B60AFFBE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a:ln w="0">
            <a:noFill/>
          </a:ln>
        </p:spPr>
      </p:sp>
      <p:sp>
        <p:nvSpPr>
          <p:cNvPr id="16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This is probably not a thing I have to tell CS students at a major engineering university.</a:t>
            </a:r>
            <a:endParaRPr b="0" lang="en-US" sz="2000" spc="-1" strike="noStrike">
              <a:latin typeface="Arial"/>
            </a:endParaRPr>
          </a:p>
        </p:txBody>
      </p:sp>
      <p:sp>
        <p:nvSpPr>
          <p:cNvPr id="167"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8E42DBF0-0E88-4FF4-B58A-6FE001269A2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a:ln w="0">
            <a:noFill/>
          </a:ln>
        </p:spPr>
      </p:sp>
      <p:sp>
        <p:nvSpPr>
          <p:cNvPr id="16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Version control is not just for code.</a:t>
            </a:r>
            <a:endParaRPr b="0" lang="en-US" sz="2000" spc="-1" strike="noStrike">
              <a:latin typeface="Arial"/>
            </a:endParaRPr>
          </a:p>
          <a:p>
            <a:pPr marL="216000" indent="-216000">
              <a:lnSpc>
                <a:spcPct val="100000"/>
              </a:lnSpc>
            </a:pPr>
            <a:r>
              <a:rPr b="0" lang="en-US" sz="2000" spc="-1" strike="noStrike">
                <a:latin typeface="Arial"/>
              </a:rPr>
              <a:t>Use it for configuration files – you can even make a different branch for OS/office/machine-specific options</a:t>
            </a:r>
            <a:endParaRPr b="0" lang="en-US" sz="2000" spc="-1" strike="noStrike">
              <a:latin typeface="Arial"/>
            </a:endParaRPr>
          </a:p>
          <a:p>
            <a:pPr marL="216000" indent="-216000">
              <a:lnSpc>
                <a:spcPct val="100000"/>
              </a:lnSpc>
            </a:pPr>
            <a:r>
              <a:rPr b="0" lang="en-US" sz="2000" spc="-1" strike="noStrike">
                <a:latin typeface="Arial"/>
              </a:rPr>
              <a:t>Use it for papers – Word will track changes for you, but you’re not writing your technical papers in Word, are you?</a:t>
            </a:r>
            <a:endParaRPr b="0" lang="en-US" sz="2000" spc="-1" strike="noStrike">
              <a:latin typeface="Arial"/>
            </a:endParaRPr>
          </a:p>
        </p:txBody>
      </p:sp>
      <p:sp>
        <p:nvSpPr>
          <p:cNvPr id="170"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F41A644F-712B-4E1A-8635-487239788E0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6040" cy="3085920"/>
          </a:xfrm>
          <a:prstGeom prst="rect">
            <a:avLst/>
          </a:prstGeom>
          <a:ln w="0">
            <a:noFill/>
          </a:ln>
        </p:spPr>
      </p:sp>
      <p:sp>
        <p:nvSpPr>
          <p:cNvPr id="17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Again, probably not something I have to tell CS students.</a:t>
            </a:r>
            <a:endParaRPr b="0" lang="en-US" sz="2000" spc="-1" strike="noStrike">
              <a:latin typeface="Arial"/>
            </a:endParaRPr>
          </a:p>
          <a:p>
            <a:pPr marL="216000" indent="-216000">
              <a:lnSpc>
                <a:spcPct val="100000"/>
              </a:lnSpc>
            </a:pPr>
            <a:r>
              <a:rPr b="0" lang="en-US" sz="2000" spc="-1" strike="noStrike">
                <a:latin typeface="Arial"/>
              </a:rPr>
              <a:t>That’s the easy stuff, let’s talk about making sure you’re writing good code.</a:t>
            </a:r>
            <a:endParaRPr b="0" lang="en-US" sz="2000" spc="-1" strike="noStrike">
              <a:latin typeface="Arial"/>
            </a:endParaRPr>
          </a:p>
        </p:txBody>
      </p:sp>
      <p:sp>
        <p:nvSpPr>
          <p:cNvPr id="173"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020F53AD-146C-4E60-9442-D523C99279C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6040" cy="3085920"/>
          </a:xfrm>
          <a:prstGeom prst="rect">
            <a:avLst/>
          </a:prstGeom>
          <a:ln w="0">
            <a:noFill/>
          </a:ln>
        </p:spPr>
      </p:sp>
      <p:sp>
        <p:nvSpPr>
          <p:cNvPr id="175"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tabLst>
                <a:tab algn="l" pos="0"/>
              </a:tabLst>
            </a:pPr>
            <a:r>
              <a:rPr b="0" lang="en-US" sz="2000" spc="-1" strike="noStrike">
                <a:latin typeface="Arial"/>
              </a:rPr>
              <a:t>I won’t go deep into the details of code review, and not even into the different levels of review, but suffice to say, it’s good to have someone cast a critical eye over your code before you release it into the wild.</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176"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A1E6F356-5251-43C4-8009-919C5AD7A9F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6040" cy="308592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Most good coding practices boil down to these three concepts. Code review is a test of how well your current attempt at code adheres to these concepts.</a:t>
            </a:r>
            <a:endParaRPr b="0" lang="en-US" sz="2000" spc="-1" strike="noStrike">
              <a:latin typeface="Arial"/>
            </a:endParaRPr>
          </a:p>
          <a:p>
            <a:pPr marL="216000" indent="-216000">
              <a:lnSpc>
                <a:spcPct val="100000"/>
              </a:lnSpc>
            </a:pPr>
            <a:r>
              <a:rPr b="0" lang="en-US" sz="2000" spc="-1" strike="noStrike">
                <a:latin typeface="Arial"/>
              </a:rPr>
              <a:t>By the way, “someone else” might be you, a month from now.</a:t>
            </a:r>
            <a:endParaRPr b="0" lang="en-US" sz="2000" spc="-1" strike="noStrike">
              <a:latin typeface="Arial"/>
            </a:endParaRPr>
          </a:p>
        </p:txBody>
      </p:sp>
      <p:sp>
        <p:nvSpPr>
          <p:cNvPr id="179"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C7995F61-D2BA-45D0-926F-759031F7D60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6040" cy="3085920"/>
          </a:xfrm>
          <a:prstGeom prst="rect">
            <a:avLst/>
          </a:prstGeom>
          <a:ln w="0">
            <a:noFill/>
          </a:ln>
        </p:spPr>
      </p:sp>
      <p:sp>
        <p:nvSpPr>
          <p:cNvPr id="18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pPr>
            <a:r>
              <a:rPr b="0" lang="en-US" sz="2000" spc="-1" strike="noStrike">
                <a:latin typeface="Arial"/>
              </a:rPr>
              <a:t>You may or may not recognize this code. The last line is famously a “clever” way to write the strcpy function in C. How hard would you have to work to figure this out if you were charged with maintaining this code?</a:t>
            </a:r>
            <a:endParaRPr b="0" lang="en-US" sz="2000" spc="-1" strike="noStrike">
              <a:latin typeface="Arial"/>
            </a:endParaRPr>
          </a:p>
        </p:txBody>
      </p:sp>
      <p:sp>
        <p:nvSpPr>
          <p:cNvPr id="182"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3EEDE91D-13DE-4751-A54A-A619D0A54A41}"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
          <p:cNvSpPr>
            <a:spLocks noGrp="1"/>
          </p:cNvSpPr>
          <p:nvPr>
            <p:ph type="dt"/>
          </p:nvPr>
        </p:nvSpPr>
        <p:spPr>
          <a:xfrm>
            <a:off x="7205040" y="6041520"/>
            <a:ext cx="911520" cy="364680"/>
          </a:xfrm>
          <a:prstGeom prst="rect">
            <a:avLst/>
          </a:prstGeom>
          <a:noFill/>
          <a:ln w="0">
            <a:noFill/>
          </a:ln>
        </p:spPr>
        <p:txBody>
          <a:bodyPr anchor="ctr">
            <a:noAutofit/>
          </a:bodyPr>
          <a:p>
            <a:pPr algn="r">
              <a:lnSpc>
                <a:spcPct val="100000"/>
              </a:lnSpc>
            </a:pPr>
            <a:fld id="{21C434DA-62E4-4D90-8090-440A3192059B}" type="datetime">
              <a:rPr b="0" lang="en-US" sz="900" spc="-1" strike="noStrike">
                <a:solidFill>
                  <a:srgbClr val="8b8b8b"/>
                </a:solidFill>
                <a:latin typeface="Trebuchet MS"/>
              </a:rPr>
              <a:t>11/11/21</a:t>
            </a:fld>
            <a:endParaRPr b="0" lang="en-US" sz="900" spc="-1" strike="noStrike">
              <a:latin typeface="Times New Roman"/>
            </a:endParaRPr>
          </a:p>
        </p:txBody>
      </p:sp>
      <p:sp>
        <p:nvSpPr>
          <p:cNvPr id="24" name="PlaceHolder 3"/>
          <p:cNvSpPr>
            <a:spLocks noGrp="1"/>
          </p:cNvSpPr>
          <p:nvPr>
            <p:ph type="ftr"/>
          </p:nvPr>
        </p:nvSpPr>
        <p:spPr>
          <a:xfrm>
            <a:off x="677160" y="6041520"/>
            <a:ext cx="6297120" cy="364680"/>
          </a:xfrm>
          <a:prstGeom prst="rect">
            <a:avLst/>
          </a:prstGeom>
          <a:noFill/>
          <a:ln w="0">
            <a:noFill/>
          </a:ln>
        </p:spPr>
        <p:txBody>
          <a:bodyPr anchor="ctr">
            <a:noAutofit/>
          </a:bodyPr>
          <a:p>
            <a:endParaRPr b="0" lang="en-US" sz="2400" spc="-1" strike="noStrike">
              <a:latin typeface="Times New Roman"/>
            </a:endParaRPr>
          </a:p>
        </p:txBody>
      </p:sp>
      <p:sp>
        <p:nvSpPr>
          <p:cNvPr id="25" name="PlaceHolder 4"/>
          <p:cNvSpPr>
            <a:spLocks noGrp="1"/>
          </p:cNvSpPr>
          <p:nvPr>
            <p:ph type="sldNum"/>
          </p:nvPr>
        </p:nvSpPr>
        <p:spPr>
          <a:xfrm>
            <a:off x="8590680" y="6041520"/>
            <a:ext cx="682920" cy="364680"/>
          </a:xfrm>
          <a:prstGeom prst="rect">
            <a:avLst/>
          </a:prstGeom>
          <a:noFill/>
          <a:ln w="0">
            <a:noFill/>
          </a:ln>
        </p:spPr>
        <p:txBody>
          <a:bodyPr anchor="ctr">
            <a:noAutofit/>
          </a:bodyPr>
          <a:p>
            <a:pPr algn="r">
              <a:lnSpc>
                <a:spcPct val="100000"/>
              </a:lnSpc>
            </a:pPr>
            <a:fld id="{FE086D82-7564-4286-9C8E-74954B59AB2A}"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60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3"/>
          <p:cNvSpPr>
            <a:spLocks noGrp="1"/>
          </p:cNvSpPr>
          <p:nvPr>
            <p:ph type="dt"/>
          </p:nvPr>
        </p:nvSpPr>
        <p:spPr>
          <a:xfrm>
            <a:off x="7205040" y="6041520"/>
            <a:ext cx="911520" cy="364680"/>
          </a:xfrm>
          <a:prstGeom prst="rect">
            <a:avLst/>
          </a:prstGeom>
          <a:noFill/>
          <a:ln w="0">
            <a:noFill/>
          </a:ln>
        </p:spPr>
        <p:txBody>
          <a:bodyPr anchor="ctr">
            <a:noAutofit/>
          </a:bodyPr>
          <a:p>
            <a:pPr algn="r">
              <a:lnSpc>
                <a:spcPct val="100000"/>
              </a:lnSpc>
            </a:pPr>
            <a:fld id="{CAD6D48A-23EF-487D-89E7-B83AA205B8BB}" type="datetime">
              <a:rPr b="0" lang="en-US" sz="900" spc="-1" strike="noStrike">
                <a:solidFill>
                  <a:srgbClr val="8b8b8b"/>
                </a:solidFill>
                <a:latin typeface="Trebuchet MS"/>
              </a:rPr>
              <a:t>11/11/21</a:t>
            </a:fld>
            <a:endParaRPr b="0" lang="en-US" sz="900" spc="-1" strike="noStrike">
              <a:latin typeface="Times New Roman"/>
            </a:endParaRPr>
          </a:p>
        </p:txBody>
      </p:sp>
      <p:sp>
        <p:nvSpPr>
          <p:cNvPr id="77" name="PlaceHolder 4"/>
          <p:cNvSpPr>
            <a:spLocks noGrp="1"/>
          </p:cNvSpPr>
          <p:nvPr>
            <p:ph type="ftr"/>
          </p:nvPr>
        </p:nvSpPr>
        <p:spPr>
          <a:xfrm>
            <a:off x="677160" y="6041520"/>
            <a:ext cx="6297120" cy="364680"/>
          </a:xfrm>
          <a:prstGeom prst="rect">
            <a:avLst/>
          </a:prstGeom>
          <a:noFill/>
          <a:ln w="0">
            <a:noFill/>
          </a:ln>
        </p:spPr>
        <p:txBody>
          <a:bodyPr anchor="ctr">
            <a:noAutofit/>
          </a:bodyPr>
          <a:p>
            <a:endParaRPr b="0" lang="en-US" sz="2400" spc="-1" strike="noStrike">
              <a:latin typeface="Times New Roman"/>
            </a:endParaRPr>
          </a:p>
        </p:txBody>
      </p:sp>
      <p:sp>
        <p:nvSpPr>
          <p:cNvPr id="78" name="PlaceHolder 5"/>
          <p:cNvSpPr>
            <a:spLocks noGrp="1"/>
          </p:cNvSpPr>
          <p:nvPr>
            <p:ph type="sldNum"/>
          </p:nvPr>
        </p:nvSpPr>
        <p:spPr>
          <a:xfrm>
            <a:off x="8590680" y="6041520"/>
            <a:ext cx="682920" cy="364680"/>
          </a:xfrm>
          <a:prstGeom prst="rect">
            <a:avLst/>
          </a:prstGeom>
          <a:noFill/>
          <a:ln w="0">
            <a:noFill/>
          </a:ln>
        </p:spPr>
        <p:txBody>
          <a:bodyPr anchor="ctr">
            <a:noAutofit/>
          </a:bodyPr>
          <a:p>
            <a:pPr algn="r">
              <a:lnSpc>
                <a:spcPct val="100000"/>
              </a:lnSpc>
            </a:pPr>
            <a:fld id="{788E1268-1BB0-4EC1-8924-20E391F10EF6}"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51040" y="2404440"/>
            <a:ext cx="8422560" cy="1645920"/>
          </a:xfrm>
          <a:prstGeom prst="rect">
            <a:avLst/>
          </a:prstGeom>
          <a:noFill/>
          <a:ln w="0">
            <a:noFill/>
          </a:ln>
        </p:spPr>
        <p:txBody>
          <a:bodyPr anchor="b">
            <a:noAutofit/>
          </a:bodyPr>
          <a:p>
            <a:pPr algn="r">
              <a:lnSpc>
                <a:spcPct val="100000"/>
              </a:lnSpc>
            </a:pPr>
            <a:r>
              <a:rPr b="0" lang="en-US" sz="5400" spc="-1" strike="noStrike">
                <a:solidFill>
                  <a:srgbClr val="90c226"/>
                </a:solidFill>
                <a:latin typeface="Trebuchet MS"/>
              </a:rPr>
              <a:t>Software Design – Pro Tips </a:t>
            </a:r>
            <a:endParaRPr b="0" lang="en-US" sz="5400" spc="-1" strike="noStrike">
              <a:solidFill>
                <a:srgbClr val="000000"/>
              </a:solidFill>
              <a:latin typeface="Trebuchet MS"/>
            </a:endParaRPr>
          </a:p>
        </p:txBody>
      </p:sp>
      <p:sp>
        <p:nvSpPr>
          <p:cNvPr id="122" name="PlaceHolder 2"/>
          <p:cNvSpPr>
            <a:spLocks noGrp="1"/>
          </p:cNvSpPr>
          <p:nvPr>
            <p:ph type="subTitle"/>
          </p:nvPr>
        </p:nvSpPr>
        <p:spPr>
          <a:xfrm>
            <a:off x="1506960" y="4050720"/>
            <a:ext cx="7766640" cy="1096560"/>
          </a:xfrm>
          <a:prstGeom prst="rect">
            <a:avLst/>
          </a:prstGeom>
          <a:noFill/>
          <a:ln w="0">
            <a:noFill/>
          </a:ln>
        </p:spPr>
        <p:txBody>
          <a:bodyPr anchor="t">
            <a:noAutofit/>
          </a:bodyPr>
          <a:p>
            <a:pPr algn="r">
              <a:lnSpc>
                <a:spcPct val="100000"/>
              </a:lnSpc>
              <a:spcBef>
                <a:spcPts val="1001"/>
              </a:spcBef>
              <a:tabLst>
                <a:tab algn="l" pos="0"/>
              </a:tabLst>
            </a:pPr>
            <a:r>
              <a:rPr b="0" lang="en-US" sz="1800" spc="-1" strike="noStrike">
                <a:solidFill>
                  <a:srgbClr val="808080"/>
                </a:solidFill>
                <a:latin typeface="Trebuchet MS"/>
              </a:rPr>
              <a:t>Version 1.2.3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Code Review</a:t>
            </a:r>
            <a:br/>
            <a:r>
              <a:rPr b="0" lang="en-US" sz="3600" spc="-1" strike="noStrike">
                <a:solidFill>
                  <a:srgbClr val="90c226"/>
                </a:solidFill>
                <a:latin typeface="Trebuchet MS"/>
              </a:rPr>
              <a:t>Questions you might ask</a:t>
            </a:r>
            <a:endParaRPr b="0" lang="en-US" sz="3600" spc="-1" strike="noStrike">
              <a:solidFill>
                <a:srgbClr val="000000"/>
              </a:solidFill>
              <a:latin typeface="Trebuchet MS"/>
            </a:endParaRPr>
          </a:p>
        </p:txBody>
      </p:sp>
      <p:sp>
        <p:nvSpPr>
          <p:cNvPr id="142" name="PlaceHolder 2"/>
          <p:cNvSpPr>
            <a:spLocks noGrp="1"/>
          </p:cNvSpPr>
          <p:nvPr>
            <p:ph/>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What does this program do?</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Was that easy to figure out? Does the name of the file help? The names of the functions? The variables? The comments?</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There are comments, right?</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Can you figure out how to run it?</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Does it work?</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Does it solve the problem it’s supposed to solve?</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Can it solve similar problems without major re-writes?</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Are there any obvious issues you can see with the code?</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1. Write Idiomatic Code</a:t>
            </a:r>
            <a:endParaRPr b="0" lang="en-US" sz="3600" spc="-1" strike="noStrike">
              <a:solidFill>
                <a:srgbClr val="000000"/>
              </a:solidFill>
              <a:latin typeface="Trebuchet MS"/>
            </a:endParaRPr>
          </a:p>
        </p:txBody>
      </p:sp>
      <p:sp>
        <p:nvSpPr>
          <p:cNvPr id="144" name="PlaceHolder 2"/>
          <p:cNvSpPr>
            <a:spLocks noGrp="1"/>
          </p:cNvSpPr>
          <p:nvPr>
            <p:ph/>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myints is an array (or maybe a list) of 100 integers</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write code to run a function (foo) on each member of myints, and store those results</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int newarray[100];</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int i;</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for(i=0; i&lt;100; i++) {</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	</a:t>
            </a:r>
            <a:r>
              <a:rPr b="0" lang="en-US" sz="1800" spc="-1" strike="noStrike">
                <a:solidFill>
                  <a:srgbClr val="404040"/>
                </a:solidFill>
                <a:latin typeface="Courier New"/>
              </a:rPr>
              <a:t>newarray[i] = foo(myints[i]);</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2. Don’t Repeat Yourself</a:t>
            </a:r>
            <a:endParaRPr b="0" lang="en-US" sz="3600" spc="-1" strike="noStrike">
              <a:solidFill>
                <a:srgbClr val="000000"/>
              </a:solidFill>
              <a:latin typeface="Trebuchet MS"/>
            </a:endParaRPr>
          </a:p>
        </p:txBody>
      </p:sp>
      <p:sp>
        <p:nvSpPr>
          <p:cNvPr id="146"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Set yourself up to solve similar problems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Write modular code (again)</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3. Don’t Repeat Others</a:t>
            </a:r>
            <a:endParaRPr b="0" lang="en-US" sz="3600" spc="-1" strike="noStrike">
              <a:solidFill>
                <a:srgbClr val="000000"/>
              </a:solidFill>
              <a:latin typeface="Trebuchet MS"/>
            </a:endParaRPr>
          </a:p>
        </p:txBody>
      </p:sp>
      <p:sp>
        <p:nvSpPr>
          <p:cNvPr id="148" name="PlaceHolder 2"/>
          <p:cNvSpPr>
            <a:spLocks noGrp="1"/>
          </p:cNvSpPr>
          <p:nvPr>
            <p:ph/>
          </p:nvPr>
        </p:nvSpPr>
        <p:spPr>
          <a:xfrm>
            <a:off x="677160" y="2160720"/>
            <a:ext cx="8596440" cy="3880440"/>
          </a:xfrm>
          <a:prstGeom prst="rect">
            <a:avLst/>
          </a:prstGeom>
          <a:noFill/>
          <a:ln w="0">
            <a:noFill/>
          </a:ln>
        </p:spPr>
        <p:txBody>
          <a:bodyPr anchor="t">
            <a:noAutofit/>
          </a:bodyPr>
          <a:p>
            <a:pPr>
              <a:lnSpc>
                <a:spcPct val="100000"/>
              </a:lnSpc>
              <a:spcBef>
                <a:spcPts val="1001"/>
              </a:spcBef>
              <a:tabLst>
                <a:tab algn="l" pos="0"/>
              </a:tabLst>
            </a:pPr>
            <a:r>
              <a:rPr b="0" lang="en-US" sz="3200" spc="-1" strike="noStrike">
                <a:solidFill>
                  <a:srgbClr val="404040"/>
                </a:solidFill>
                <a:latin typeface="Trebuchet MS"/>
              </a:rPr>
              <a:t>Libraries Exist</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If it’s a basic function, someone probably already wrote it, and better than you will.</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BONUS: maintaining the code is not (solely) your problem!</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1" lang="en-US" sz="2400" spc="-1" strike="noStrike">
                <a:solidFill>
                  <a:srgbClr val="404040"/>
                </a:solidFill>
                <a:latin typeface="Trebuchet MS"/>
              </a:rPr>
              <a:t>Corollary:</a:t>
            </a:r>
            <a:r>
              <a:rPr b="0" lang="en-US" sz="2400" spc="-1" strike="noStrike">
                <a:solidFill>
                  <a:srgbClr val="404040"/>
                </a:solidFill>
                <a:latin typeface="Trebuchet MS"/>
              </a:rPr>
              <a:t> If you’ve written something useful, consider making it a library, so others don't have to repeat you.</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4. Document it (Externally)</a:t>
            </a:r>
            <a:endParaRPr b="0" lang="en-US" sz="3600" spc="-1" strike="noStrike">
              <a:solidFill>
                <a:srgbClr val="000000"/>
              </a:solidFill>
              <a:latin typeface="Trebuchet MS"/>
            </a:endParaRPr>
          </a:p>
        </p:txBody>
      </p:sp>
      <p:sp>
        <p:nvSpPr>
          <p:cNvPr id="150" name="PlaceHolder 2"/>
          <p:cNvSpPr>
            <a:spLocks noGrp="1"/>
          </p:cNvSpPr>
          <p:nvPr>
            <p:ph/>
          </p:nvPr>
        </p:nvSpPr>
        <p:spPr>
          <a:xfrm>
            <a:off x="677160" y="2160720"/>
            <a:ext cx="8596440" cy="3880440"/>
          </a:xfrm>
          <a:prstGeom prst="rect">
            <a:avLst/>
          </a:prstGeom>
          <a:noFill/>
          <a:ln w="0">
            <a:noFill/>
          </a:ln>
        </p:spPr>
        <p:txBody>
          <a:bodyPr anchor="t">
            <a:normAutofit/>
          </a:bodyPr>
          <a:p>
            <a:pPr>
              <a:lnSpc>
                <a:spcPct val="100000"/>
              </a:lnSpc>
              <a:spcBef>
                <a:spcPts val="1001"/>
              </a:spcBef>
              <a:tabLst>
                <a:tab algn="l" pos="0"/>
              </a:tabLst>
            </a:pPr>
            <a:r>
              <a:rPr b="0" lang="en-US" sz="2400" spc="-1" strike="noStrike">
                <a:solidFill>
                  <a:srgbClr val="404040"/>
                </a:solidFill>
                <a:latin typeface="Trebuchet MS"/>
              </a:rPr>
              <a:t>Documentation lets users look up what the code does without having to look at the actual code.</a:t>
            </a:r>
            <a:endParaRPr b="0" lang="en-US" sz="2400" spc="-1" strike="noStrike">
              <a:solidFill>
                <a:srgbClr val="404040"/>
              </a:solidFill>
              <a:latin typeface="Trebuchet MS"/>
            </a:endParaRPr>
          </a:p>
          <a:p>
            <a:pPr>
              <a:lnSpc>
                <a:spcPct val="100000"/>
              </a:lnSpc>
              <a:spcBef>
                <a:spcPts val="1001"/>
              </a:spcBef>
              <a:tabLst>
                <a:tab algn="l" pos="0"/>
              </a:tabLst>
            </a:pP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What arguments does this function take?</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What does it return?</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Does it throw exceptions?</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What else should I know? (e.g., input restrictions)</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5. Document it (Internally)</a:t>
            </a:r>
            <a:endParaRPr b="0" lang="en-US" sz="3600" spc="-1" strike="noStrike">
              <a:solidFill>
                <a:srgbClr val="000000"/>
              </a:solidFill>
              <a:latin typeface="Trebuchet MS"/>
            </a:endParaRPr>
          </a:p>
        </p:txBody>
      </p:sp>
      <p:sp>
        <p:nvSpPr>
          <p:cNvPr id="152" name="PlaceHolder 2"/>
          <p:cNvSpPr>
            <a:spLocks noGrp="1"/>
          </p:cNvSpPr>
          <p:nvPr>
            <p:ph/>
          </p:nvPr>
        </p:nvSpPr>
        <p:spPr>
          <a:xfrm>
            <a:off x="677160" y="2160720"/>
            <a:ext cx="8596440" cy="3880440"/>
          </a:xfrm>
          <a:prstGeom prst="rect">
            <a:avLst/>
          </a:prstGeom>
          <a:noFill/>
          <a:ln w="0">
            <a:noFill/>
          </a:ln>
        </p:spPr>
        <p:txBody>
          <a:bodyPr anchor="t">
            <a:noAutofit/>
          </a:bodyPr>
          <a:p>
            <a:pPr>
              <a:lnSpc>
                <a:spcPct val="100000"/>
              </a:lnSpc>
              <a:spcBef>
                <a:spcPts val="1001"/>
              </a:spcBef>
              <a:tabLst>
                <a:tab algn="l" pos="0"/>
              </a:tabLst>
            </a:pPr>
            <a:r>
              <a:rPr b="0" lang="en-US" sz="1800" spc="-1" strike="noStrike">
                <a:solidFill>
                  <a:srgbClr val="404040"/>
                </a:solidFill>
                <a:latin typeface="Trebuchet MS"/>
              </a:rPr>
              <a:t>“</a:t>
            </a:r>
            <a:r>
              <a:rPr b="0" lang="en-US" sz="1800" spc="-1" strike="noStrike">
                <a:solidFill>
                  <a:srgbClr val="404040"/>
                </a:solidFill>
                <a:latin typeface="Trebuchet MS"/>
              </a:rPr>
              <a:t>Comments are always failures… when you find yourself in a position where you need to write a comment, think it through and see if there isn’t some way to turn the tables and express yourself in code.”  - </a:t>
            </a:r>
            <a:r>
              <a:rPr b="0" i="1" lang="en-US" sz="1800" spc="-1" strike="noStrike">
                <a:solidFill>
                  <a:srgbClr val="404040"/>
                </a:solidFill>
                <a:latin typeface="Trebuchet MS"/>
              </a:rPr>
              <a:t>Clean Code</a:t>
            </a:r>
            <a:r>
              <a:rPr b="0" lang="en-US" sz="1800" spc="-1" strike="noStrike">
                <a:solidFill>
                  <a:srgbClr val="404040"/>
                </a:solidFill>
                <a:latin typeface="Trebuchet MS"/>
              </a:rPr>
              <a:t> by Robert Martin</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Code should be able to describe </a:t>
            </a:r>
            <a:r>
              <a:rPr b="1" lang="en-US" sz="1800" spc="-1" strike="noStrike">
                <a:solidFill>
                  <a:srgbClr val="404040"/>
                </a:solidFill>
                <a:latin typeface="Trebuchet MS"/>
              </a:rPr>
              <a:t>WHAT</a:t>
            </a:r>
            <a:r>
              <a:rPr b="0" lang="en-US" sz="1800" spc="-1" strike="noStrike">
                <a:solidFill>
                  <a:srgbClr val="404040"/>
                </a:solidFill>
                <a:latin typeface="Trebuchet MS"/>
              </a:rPr>
              <a:t> it does without comments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tabLst>
                <a:tab algn="l" pos="0"/>
              </a:tabLst>
            </a:pPr>
            <a:r>
              <a:rPr b="0" lang="en-US" sz="1600" spc="-1" strike="noStrike">
                <a:solidFill>
                  <a:srgbClr val="404040"/>
                </a:solidFill>
                <a:latin typeface="Trebuchet MS"/>
              </a:rPr>
              <a:t>Variable names should describe what they </a:t>
            </a:r>
            <a:r>
              <a:rPr b="1" lang="en-US" sz="1600" spc="-1" strike="noStrike">
                <a:solidFill>
                  <a:srgbClr val="404040"/>
                </a:solidFill>
                <a:latin typeface="Trebuchet MS"/>
              </a:rPr>
              <a:t>are</a:t>
            </a:r>
            <a:endParaRPr b="0" lang="en-US" sz="16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tabLst>
                <a:tab algn="l" pos="0"/>
              </a:tabLst>
            </a:pPr>
            <a:r>
              <a:rPr b="0" lang="en-US" sz="1600" spc="-1" strike="noStrike">
                <a:solidFill>
                  <a:srgbClr val="404040"/>
                </a:solidFill>
                <a:latin typeface="Trebuchet MS"/>
              </a:rPr>
              <a:t>Function names (and where possible, file names) should describe what they </a:t>
            </a:r>
            <a:r>
              <a:rPr b="1" lang="en-US" sz="1600" spc="-1" strike="noStrike">
                <a:solidFill>
                  <a:srgbClr val="404040"/>
                </a:solidFill>
                <a:latin typeface="Trebuchet MS"/>
              </a:rPr>
              <a:t>do</a:t>
            </a:r>
            <a:endParaRPr b="0" lang="en-US" sz="16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tabLst>
                <a:tab algn="l" pos="0"/>
              </a:tabLst>
            </a:pPr>
            <a:r>
              <a:rPr b="0" lang="en-US" sz="1600" spc="-1" strike="noStrike">
                <a:solidFill>
                  <a:srgbClr val="404040"/>
                </a:solidFill>
                <a:latin typeface="Trebuchet MS"/>
              </a:rPr>
              <a:t>The length of a variable’s name should be proportional to its scope</a:t>
            </a:r>
            <a:endParaRPr b="0" lang="en-US" sz="16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tabLst>
                <a:tab algn="l" pos="0"/>
              </a:tabLst>
            </a:pPr>
            <a:r>
              <a:rPr b="0" lang="en-US" sz="1600" spc="-1" strike="noStrike">
                <a:solidFill>
                  <a:srgbClr val="404040"/>
                </a:solidFill>
                <a:latin typeface="Trebuchet MS"/>
              </a:rPr>
              <a:t>The length of a function name should be INVERSELY proportional to its scope</a:t>
            </a:r>
            <a:endParaRPr b="0" lang="en-US" sz="16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Comments should explain </a:t>
            </a:r>
            <a:r>
              <a:rPr b="1" lang="en-US" sz="1800" spc="-1" strike="noStrike">
                <a:solidFill>
                  <a:srgbClr val="404040"/>
                </a:solidFill>
                <a:latin typeface="Trebuchet MS"/>
              </a:rPr>
              <a:t>WHY</a:t>
            </a:r>
            <a:r>
              <a:rPr b="0" lang="en-US" sz="1800" spc="-1" strike="noStrike">
                <a:solidFill>
                  <a:srgbClr val="404040"/>
                </a:solidFill>
                <a:latin typeface="Trebuchet MS"/>
              </a:rPr>
              <a:t> the code is doing what it’s doing</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To Write Easy-to-read Code</a:t>
            </a:r>
            <a:br/>
            <a:r>
              <a:rPr b="0" lang="en-US" sz="3600" spc="-1" strike="noStrike">
                <a:solidFill>
                  <a:srgbClr val="90c226"/>
                </a:solidFill>
                <a:latin typeface="Trebuchet MS"/>
              </a:rPr>
              <a:t>6. Don’t Be Clever</a:t>
            </a:r>
            <a:endParaRPr b="0" lang="en-US" sz="3600" spc="-1" strike="noStrike">
              <a:solidFill>
                <a:srgbClr val="000000"/>
              </a:solidFill>
              <a:latin typeface="Trebuchet MS"/>
            </a:endParaRPr>
          </a:p>
        </p:txBody>
      </p:sp>
      <p:sp>
        <p:nvSpPr>
          <p:cNvPr id="154" name="PlaceHolder 2"/>
          <p:cNvSpPr>
            <a:spLocks noGrp="1"/>
          </p:cNvSpPr>
          <p:nvPr>
            <p:ph/>
          </p:nvPr>
        </p:nvSpPr>
        <p:spPr>
          <a:xfrm>
            <a:off x="677160" y="2160720"/>
            <a:ext cx="8596440" cy="3880440"/>
          </a:xfrm>
          <a:prstGeom prst="rect">
            <a:avLst/>
          </a:prstGeom>
          <a:noFill/>
          <a:ln w="0">
            <a:noFill/>
          </a:ln>
        </p:spPr>
        <p:txBody>
          <a:bodyPr anchor="t">
            <a:normAutofit/>
          </a:bodyPr>
          <a:p>
            <a:pPr>
              <a:lnSpc>
                <a:spcPct val="100000"/>
              </a:lnSpc>
              <a:spcBef>
                <a:spcPts val="1001"/>
              </a:spcBef>
              <a:tabLst>
                <a:tab algn="l" pos="0"/>
              </a:tabLst>
            </a:pPr>
            <a:r>
              <a:rPr b="0" lang="en-US" sz="2000" spc="-1" strike="noStrike">
                <a:solidFill>
                  <a:srgbClr val="404040"/>
                </a:solidFill>
                <a:latin typeface="Trebuchet MS"/>
              </a:rPr>
              <a:t>“</a:t>
            </a:r>
            <a:r>
              <a:rPr b="0" lang="en-US" sz="2000" spc="-1" strike="noStrike">
                <a:solidFill>
                  <a:srgbClr val="404040"/>
                </a:solidFill>
                <a:latin typeface="Trebuchet MS"/>
              </a:rPr>
              <a:t>Debugging is twice as hard as writing the code in the first place. Therefore, if you write the code as cleverly as possible, you are, by definition, not smart enough to debug it.” – </a:t>
            </a:r>
            <a:r>
              <a:rPr b="0" i="1" lang="en-US" sz="2000" spc="-1" strike="noStrike">
                <a:solidFill>
                  <a:srgbClr val="404040"/>
                </a:solidFill>
                <a:latin typeface="Trebuchet MS"/>
              </a:rPr>
              <a:t>The Elements of Programming Style</a:t>
            </a:r>
            <a:r>
              <a:rPr b="0" lang="en-US" sz="2000" spc="-1" strike="noStrike">
                <a:solidFill>
                  <a:srgbClr val="404040"/>
                </a:solidFill>
                <a:latin typeface="Trebuchet MS"/>
              </a:rPr>
              <a:t> by Kernigan and Plaugher</a:t>
            </a:r>
            <a:endParaRPr b="0" lang="en-US" sz="2000" spc="-1" strike="noStrike">
              <a:solidFill>
                <a:srgbClr val="404040"/>
              </a:solidFill>
              <a:latin typeface="Trebuchet MS"/>
            </a:endParaRPr>
          </a:p>
          <a:p>
            <a:pPr>
              <a:lnSpc>
                <a:spcPct val="100000"/>
              </a:lnSpc>
              <a:spcBef>
                <a:spcPts val="1001"/>
              </a:spcBef>
              <a:tabLst>
                <a:tab algn="l" pos="0"/>
              </a:tabLst>
            </a:pPr>
            <a:endParaRPr b="0" lang="en-US" sz="20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000" spc="-1" strike="noStrike">
                <a:solidFill>
                  <a:srgbClr val="404040"/>
                </a:solidFill>
                <a:latin typeface="Trebuchet MS"/>
              </a:rPr>
              <a:t>Don’t rely on implementation, or undefined behavior</a:t>
            </a:r>
            <a:endParaRPr b="0" lang="en-US" sz="20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000" spc="-1" strike="noStrike">
                <a:solidFill>
                  <a:srgbClr val="404040"/>
                </a:solidFill>
                <a:latin typeface="Trebuchet MS"/>
              </a:rPr>
              <a:t>Don’t reinvent the wheel – Libraries Exist</a:t>
            </a:r>
            <a:endParaRPr b="0" lang="en-US" sz="20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000" spc="-1" strike="noStrike">
                <a:solidFill>
                  <a:srgbClr val="404040"/>
                </a:solidFill>
                <a:latin typeface="Trebuchet MS"/>
              </a:rPr>
              <a:t>StackOverflow exists, too</a:t>
            </a:r>
            <a:endParaRPr b="0" lang="en-US" sz="20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000" spc="-1" strike="noStrike">
                <a:solidFill>
                  <a:srgbClr val="404040"/>
                </a:solidFill>
                <a:latin typeface="Trebuchet MS"/>
              </a:rPr>
              <a:t>Be paranoid</a:t>
            </a:r>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No one said there’d be a test!</a:t>
            </a:r>
            <a:endParaRPr b="0" lang="en-US" sz="3600" spc="-1" strike="noStrike">
              <a:solidFill>
                <a:srgbClr val="000000"/>
              </a:solidFill>
              <a:latin typeface="Trebuchet MS"/>
            </a:endParaRPr>
          </a:p>
        </p:txBody>
      </p:sp>
      <p:sp>
        <p:nvSpPr>
          <p:cNvPr id="156" name="PlaceHolder 2"/>
          <p:cNvSpPr>
            <a:spLocks noGrp="1"/>
          </p:cNvSpPr>
          <p:nvPr>
            <p:ph/>
          </p:nvPr>
        </p:nvSpPr>
        <p:spPr>
          <a:xfrm>
            <a:off x="677160" y="2160720"/>
            <a:ext cx="8596440" cy="3880440"/>
          </a:xfrm>
          <a:prstGeom prst="rect">
            <a:avLst/>
          </a:prstGeom>
          <a:noFill/>
          <a:ln w="0">
            <a:noFill/>
          </a:ln>
        </p:spPr>
        <p:txBody>
          <a:bodyPr anchor="t">
            <a:normAutofit/>
          </a:bodyPr>
          <a:p>
            <a:pPr>
              <a:lnSpc>
                <a:spcPct val="100000"/>
              </a:lnSpc>
              <a:spcBef>
                <a:spcPts val="1001"/>
              </a:spcBef>
              <a:tabLst>
                <a:tab algn="l" pos="0"/>
              </a:tabLst>
            </a:pPr>
            <a:r>
              <a:rPr b="0" lang="en-US" sz="2400" spc="-1" strike="noStrike">
                <a:solidFill>
                  <a:srgbClr val="404040"/>
                </a:solidFill>
                <a:latin typeface="Trebuchet MS"/>
              </a:rPr>
              <a:t>Does your code work with:</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Different inputs</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Nonsense input</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rebuchet MS"/>
              </a:rPr>
              <a:t>No input</a:t>
            </a:r>
            <a:endParaRPr b="0" lang="en-US" sz="2400" spc="-1" strike="noStrike">
              <a:solidFill>
                <a:srgbClr val="404040"/>
              </a:solidFill>
              <a:latin typeface="Trebuchet MS"/>
            </a:endParaRPr>
          </a:p>
          <a:p>
            <a:pPr>
              <a:lnSpc>
                <a:spcPct val="100000"/>
              </a:lnSpc>
              <a:spcBef>
                <a:spcPts val="1001"/>
              </a:spcBef>
              <a:tabLst>
                <a:tab algn="l" pos="0"/>
              </a:tabLst>
            </a:pPr>
            <a:r>
              <a:rPr b="0" lang="en-US" sz="2400" spc="-1" strike="noStrike">
                <a:solidFill>
                  <a:srgbClr val="404040"/>
                </a:solidFill>
                <a:latin typeface="Trebuchet MS"/>
              </a:rPr>
              <a:t>Assume the user is incompetent or malicious. Ask yourself how they can break your program.</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77160" y="609480"/>
            <a:ext cx="8596440" cy="1320480"/>
          </a:xfrm>
          <a:prstGeom prst="rect">
            <a:avLst/>
          </a:prstGeom>
          <a:noFill/>
          <a:ln w="0">
            <a:noFill/>
          </a:ln>
        </p:spPr>
        <p:txBody>
          <a:bodyPr anchor="t">
            <a:noAutofit/>
          </a:bodyPr>
          <a:p>
            <a:endParaRPr b="0" lang="en-US" sz="1800" spc="-1" strike="noStrike">
              <a:solidFill>
                <a:srgbClr val="000000"/>
              </a:solidFill>
              <a:latin typeface="Trebuchet MS"/>
            </a:endParaRPr>
          </a:p>
        </p:txBody>
      </p:sp>
      <p:sp>
        <p:nvSpPr>
          <p:cNvPr id="158" name="PlaceHolder 2"/>
          <p:cNvSpPr>
            <a:spLocks noGrp="1"/>
          </p:cNvSpPr>
          <p:nvPr>
            <p:ph/>
          </p:nvPr>
        </p:nvSpPr>
        <p:spPr>
          <a:xfrm>
            <a:off x="677160" y="2160720"/>
            <a:ext cx="8596440" cy="3880440"/>
          </a:xfrm>
          <a:prstGeom prst="rect">
            <a:avLst/>
          </a:prstGeom>
          <a:noFill/>
          <a:ln w="0">
            <a:noFill/>
          </a:ln>
        </p:spPr>
        <p:txBody>
          <a:bodyPr anchor="t">
            <a:normAutofit/>
          </a:bodyPr>
          <a:p>
            <a:pPr algn="ctr">
              <a:lnSpc>
                <a:spcPct val="100000"/>
              </a:lnSpc>
              <a:spcBef>
                <a:spcPts val="1001"/>
              </a:spcBef>
              <a:tabLst>
                <a:tab algn="l" pos="0"/>
              </a:tabLst>
            </a:pPr>
            <a:r>
              <a:rPr b="0" lang="en-US" sz="9600" spc="-1" strike="noStrike">
                <a:solidFill>
                  <a:srgbClr val="404040"/>
                </a:solidFill>
                <a:latin typeface="Trebuchet MS"/>
              </a:rPr>
              <a:t>FIN</a:t>
            </a:r>
            <a:endParaRPr b="0" lang="en-US" sz="96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So You Think You Can Code</a:t>
            </a:r>
            <a:endParaRPr b="0" lang="en-US" sz="3600" spc="-1" strike="noStrike">
              <a:solidFill>
                <a:srgbClr val="000000"/>
              </a:solidFill>
              <a:latin typeface="Trebuchet MS"/>
            </a:endParaRPr>
          </a:p>
        </p:txBody>
      </p:sp>
      <p:sp>
        <p:nvSpPr>
          <p:cNvPr id="124"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Programming is supposed to make your life easier. Make sure you’re doing things that actually make it easier for you, and for others.</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The Basics</a:t>
            </a:r>
            <a:br/>
            <a:r>
              <a:rPr b="0" lang="en-US" sz="3600" spc="-1" strike="noStrike">
                <a:solidFill>
                  <a:srgbClr val="90c226"/>
                </a:solidFill>
                <a:latin typeface="Trebuchet MS"/>
              </a:rPr>
              <a:t>1. Learn An Editor</a:t>
            </a:r>
            <a:endParaRPr b="0" lang="en-US" sz="3600" spc="-1" strike="noStrike">
              <a:solidFill>
                <a:srgbClr val="000000"/>
              </a:solidFill>
              <a:latin typeface="Trebuchet MS"/>
            </a:endParaRPr>
          </a:p>
        </p:txBody>
      </p:sp>
      <p:sp>
        <p:nvSpPr>
          <p:cNvPr id="126"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Coding in Notepad is hard</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Really, learn an IDE</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Emacs vs. vi(m)</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Code vs. Notebook?</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The Basics</a:t>
            </a:r>
            <a:br/>
            <a:r>
              <a:rPr b="0" lang="en-US" sz="3600" spc="-1" strike="noStrike">
                <a:solidFill>
                  <a:srgbClr val="90c226"/>
                </a:solidFill>
                <a:latin typeface="Trebuchet MS"/>
              </a:rPr>
              <a:t>2. Use Version Control</a:t>
            </a:r>
            <a:endParaRPr b="0" lang="en-US" sz="3600" spc="-1" strike="noStrike">
              <a:solidFill>
                <a:srgbClr val="000000"/>
              </a:solidFill>
              <a:latin typeface="Trebuchet MS"/>
            </a:endParaRPr>
          </a:p>
        </p:txBody>
      </p:sp>
      <p:sp>
        <p:nvSpPr>
          <p:cNvPr id="128" name="PlaceHolder 2"/>
          <p:cNvSpPr>
            <a:spLocks noGrp="1"/>
          </p:cNvSpPr>
          <p:nvPr>
            <p:ph/>
          </p:nvPr>
        </p:nvSpPr>
        <p:spPr>
          <a:xfrm>
            <a:off x="677160" y="2160720"/>
            <a:ext cx="8596440" cy="96192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Don’t just overwrite your old stuff with new stuff—you might want it back</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Don’t save a bazillion copies of the old stuff—you might not want it back</a:t>
            </a:r>
            <a:endParaRPr b="0" lang="en-US" sz="1800" spc="-1" strike="noStrike">
              <a:solidFill>
                <a:srgbClr val="404040"/>
              </a:solidFill>
              <a:latin typeface="Trebuchet MS"/>
            </a:endParaRPr>
          </a:p>
        </p:txBody>
      </p:sp>
      <p:sp>
        <p:nvSpPr>
          <p:cNvPr id="129" name="TextBox 3"/>
          <p:cNvSpPr/>
          <p:nvPr/>
        </p:nvSpPr>
        <p:spPr>
          <a:xfrm>
            <a:off x="677160" y="3680640"/>
            <a:ext cx="8596440" cy="1736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Trebuchet MS"/>
              </a:rPr>
              <a:t>myfile.c</a:t>
            </a:r>
            <a:endParaRPr b="0" lang="en-US" sz="1800" spc="-1" strike="noStrike">
              <a:latin typeface="Arial"/>
            </a:endParaRPr>
          </a:p>
          <a:p>
            <a:pPr>
              <a:lnSpc>
                <a:spcPct val="100000"/>
              </a:lnSpc>
            </a:pPr>
            <a:r>
              <a:rPr b="0" lang="en-US" sz="1800" spc="-1" strike="noStrike">
                <a:solidFill>
                  <a:srgbClr val="000000"/>
                </a:solidFill>
                <a:latin typeface="Trebuchet MS"/>
              </a:rPr>
              <a:t>myfile2.c</a:t>
            </a:r>
            <a:endParaRPr b="0" lang="en-US" sz="1800" spc="-1" strike="noStrike">
              <a:latin typeface="Arial"/>
            </a:endParaRPr>
          </a:p>
          <a:p>
            <a:pPr>
              <a:lnSpc>
                <a:spcPct val="100000"/>
              </a:lnSpc>
            </a:pPr>
            <a:r>
              <a:rPr b="0" lang="en-US" sz="1800" spc="-1" strike="noStrike">
                <a:solidFill>
                  <a:srgbClr val="000000"/>
                </a:solidFill>
                <a:latin typeface="Trebuchet MS"/>
              </a:rPr>
              <a:t>myfile.c.bak</a:t>
            </a:r>
            <a:endParaRPr b="0" lang="en-US" sz="1800" spc="-1" strike="noStrike">
              <a:latin typeface="Arial"/>
            </a:endParaRPr>
          </a:p>
          <a:p>
            <a:pPr>
              <a:lnSpc>
                <a:spcPct val="100000"/>
              </a:lnSpc>
            </a:pPr>
            <a:r>
              <a:rPr b="0" lang="en-US" sz="1800" spc="-1" strike="noStrike">
                <a:solidFill>
                  <a:srgbClr val="000000"/>
                </a:solidFill>
                <a:latin typeface="Trebuchet MS"/>
              </a:rPr>
              <a:t>myfile_20190709.c</a:t>
            </a:r>
            <a:endParaRPr b="0" lang="en-US" sz="1800" spc="-1" strike="noStrike">
              <a:latin typeface="Arial"/>
            </a:endParaRPr>
          </a:p>
          <a:p>
            <a:pPr>
              <a:lnSpc>
                <a:spcPct val="100000"/>
              </a:lnSpc>
            </a:pPr>
            <a:r>
              <a:rPr b="0" lang="en-US" sz="1800" spc="-1" strike="noStrike">
                <a:solidFill>
                  <a:srgbClr val="000000"/>
                </a:solidFill>
                <a:latin typeface="Trebuchet MS"/>
              </a:rPr>
              <a:t>myfile_old.c</a:t>
            </a:r>
            <a:endParaRPr b="0" lang="en-US" sz="1800" spc="-1" strike="noStrike">
              <a:latin typeface="Arial"/>
            </a:endParaRPr>
          </a:p>
          <a:p>
            <a:pPr>
              <a:lnSpc>
                <a:spcPct val="100000"/>
              </a:lnSpc>
            </a:pPr>
            <a:r>
              <a:rPr b="0" lang="en-US" sz="1800" spc="-1" strike="noStrike">
                <a:solidFill>
                  <a:srgbClr val="000000"/>
                </a:solidFill>
                <a:latin typeface="Trebuchet MS"/>
              </a:rPr>
              <a:t>myfile_yougettheidea.c.bak</a:t>
            </a:r>
            <a:endParaRPr b="0" lang="en-US" sz="1800" spc="-1" strike="noStrike">
              <a:latin typeface="Arial"/>
            </a:endParaRPr>
          </a:p>
        </p:txBody>
      </p:sp>
      <p:grpSp>
        <p:nvGrpSpPr>
          <p:cNvPr id="130" name="Group 23"/>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The Basics</a:t>
            </a:r>
            <a:br/>
            <a:r>
              <a:rPr b="0" lang="en-US" sz="3600" spc="-1" strike="noStrike">
                <a:solidFill>
                  <a:srgbClr val="90c226"/>
                </a:solidFill>
                <a:latin typeface="Trebuchet MS"/>
              </a:rPr>
              <a:t>3. Learn shell scripting</a:t>
            </a:r>
            <a:endParaRPr b="0" lang="en-US" sz="3600" spc="-1" strike="noStrike">
              <a:solidFill>
                <a:srgbClr val="000000"/>
              </a:solidFill>
              <a:latin typeface="Trebuchet MS"/>
            </a:endParaRPr>
          </a:p>
        </p:txBody>
      </p:sp>
      <p:sp>
        <p:nvSpPr>
          <p:cNvPr id="132"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Test your code: </a:t>
            </a:r>
            <a:r>
              <a:rPr b="0" lang="en-US" sz="2400" spc="-1" strike="noStrike">
                <a:solidFill>
                  <a:srgbClr val="404040"/>
                </a:solidFill>
                <a:latin typeface="Courier New"/>
              </a:rPr>
              <a:t>for x in 1..100 do; foo $x; done</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Pretty up your prompt</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Hack your history</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Simplify updates</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The Basics</a:t>
            </a:r>
            <a:br/>
            <a:r>
              <a:rPr b="0" lang="en-US" sz="3600" spc="-1" strike="noStrike">
                <a:solidFill>
                  <a:srgbClr val="90c226"/>
                </a:solidFill>
                <a:latin typeface="Trebuchet MS"/>
              </a:rPr>
              <a:t>4. Organize Your Work</a:t>
            </a:r>
            <a:endParaRPr b="0" lang="en-US" sz="3600" spc="-1" strike="noStrike">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If your project/office/company has a system, use that.    If not, create one.</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It doesn’t matter how (probably)</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Everything in one directory is a bad idea</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Everything in your home directory is a </a:t>
            </a:r>
            <a:r>
              <a:rPr b="1" lang="en-US" sz="2400" spc="-1" strike="noStrike">
                <a:solidFill>
                  <a:srgbClr val="404040"/>
                </a:solidFill>
                <a:latin typeface="Trebuchet MS"/>
              </a:rPr>
              <a:t>REALLY</a:t>
            </a:r>
            <a:r>
              <a:rPr b="0" lang="en-US" sz="2400" spc="-1" strike="noStrike">
                <a:solidFill>
                  <a:srgbClr val="404040"/>
                </a:solidFill>
                <a:latin typeface="Trebuchet MS"/>
              </a:rPr>
              <a:t> bad idea</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How Do We Write Software?</a:t>
            </a:r>
            <a:endParaRPr b="0" lang="en-US" sz="3600" spc="-1" strike="noStrike">
              <a:solidFill>
                <a:srgbClr val="000000"/>
              </a:solidFill>
              <a:latin typeface="Trebuchet MS"/>
            </a:endParaRPr>
          </a:p>
        </p:txBody>
      </p:sp>
      <p:sp>
        <p:nvSpPr>
          <p:cNvPr id="136"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Trebuchet MS"/>
              <a:buAutoNum type="arabicPeriod"/>
            </a:pPr>
            <a:r>
              <a:rPr b="0" lang="en-US" sz="2800" spc="-1" strike="noStrike">
                <a:solidFill>
                  <a:srgbClr val="404040"/>
                </a:solidFill>
                <a:latin typeface="Trebuchet MS"/>
              </a:rPr>
              <a:t>A little at a time—use modular code</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Trebuchet MS"/>
              <a:buAutoNum type="arabicPeriod"/>
            </a:pPr>
            <a:r>
              <a:rPr b="0" lang="en-US" sz="2800" spc="-1" strike="noStrike">
                <a:solidFill>
                  <a:srgbClr val="404040"/>
                </a:solidFill>
                <a:latin typeface="Trebuchet MS"/>
              </a:rPr>
              <a:t>Take time to design first</a:t>
            </a:r>
            <a:endParaRPr b="0" lang="en-US" sz="2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What does this do?</a:t>
            </a:r>
            <a:endParaRPr b="0" lang="en-US" sz="26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How does it do it?</a:t>
            </a:r>
            <a:endParaRPr b="0" lang="en-US" sz="26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What does it rely on?</a:t>
            </a:r>
            <a:endParaRPr b="0" lang="en-US" sz="2600" spc="-1" strike="noStrike">
              <a:solidFill>
                <a:srgbClr val="404040"/>
              </a:solidFill>
              <a:latin typeface="Trebuchet MS"/>
            </a:endParaRPr>
          </a:p>
          <a:p>
            <a:pPr marL="514440" indent="-514440">
              <a:lnSpc>
                <a:spcPct val="100000"/>
              </a:lnSpc>
              <a:spcBef>
                <a:spcPts val="1001"/>
              </a:spcBef>
              <a:buClr>
                <a:srgbClr val="90c226"/>
              </a:buClr>
              <a:buSzPct val="80000"/>
              <a:buFont typeface="Trebuchet MS"/>
              <a:buAutoNum type="arabicPeriod"/>
            </a:pPr>
            <a:r>
              <a:rPr b="1" lang="en-US" sz="2800" spc="-1" strike="noStrike">
                <a:solidFill>
                  <a:srgbClr val="404040"/>
                </a:solidFill>
                <a:latin typeface="Trebuchet MS"/>
              </a:rPr>
              <a:t>Code Review &amp; Test</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Code Review</a:t>
            </a:r>
            <a:br/>
            <a:r>
              <a:rPr b="0" lang="en-US" sz="3600" spc="-1" strike="noStrike">
                <a:solidFill>
                  <a:srgbClr val="90c226"/>
                </a:solidFill>
                <a:latin typeface="Trebuchet MS"/>
              </a:rPr>
              <a:t>The Big Idea</a:t>
            </a:r>
            <a:endParaRPr b="0" lang="en-US" sz="3600" spc="-1" strike="noStrike">
              <a:solidFill>
                <a:srgbClr val="000000"/>
              </a:solidFill>
              <a:latin typeface="Trebuchet MS"/>
            </a:endParaRPr>
          </a:p>
        </p:txBody>
      </p:sp>
      <p:sp>
        <p:nvSpPr>
          <p:cNvPr id="138" name="PlaceHolder 2"/>
          <p:cNvSpPr>
            <a:spLocks noGrp="1"/>
          </p:cNvSpPr>
          <p:nvPr>
            <p:ph/>
          </p:nvPr>
        </p:nvSpPr>
        <p:spPr>
          <a:xfrm>
            <a:off x="677160" y="21607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Trebuchet MS"/>
              <a:buAutoNum type="arabicPeriod"/>
            </a:pPr>
            <a:r>
              <a:rPr b="0" lang="en-US" sz="2800" spc="-1" strike="noStrike">
                <a:solidFill>
                  <a:srgbClr val="404040"/>
                </a:solidFill>
                <a:latin typeface="Trebuchet MS"/>
              </a:rPr>
              <a:t>It’s harder to read code than write it.</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Trebuchet MS"/>
              <a:buAutoNum type="arabicPeriod"/>
            </a:pPr>
            <a:r>
              <a:rPr b="0" lang="en-US" sz="2800" spc="-1" strike="noStrike">
                <a:solidFill>
                  <a:srgbClr val="404040"/>
                </a:solidFill>
                <a:latin typeface="Trebuchet MS"/>
              </a:rPr>
              <a:t>Most code you write will be read by someone else.</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Trebuchet MS"/>
              <a:buAutoNum type="arabicPeriod"/>
            </a:pPr>
            <a:r>
              <a:rPr b="0" lang="en-US" sz="2800" spc="-1" strike="noStrike">
                <a:solidFill>
                  <a:srgbClr val="404040"/>
                </a:solidFill>
                <a:latin typeface="Trebuchet MS"/>
              </a:rPr>
              <a:t>You’re (probably) not that clever.</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pPr>
            <a:r>
              <a:rPr b="0" lang="en-US" sz="3600" spc="-1" strike="noStrike">
                <a:solidFill>
                  <a:srgbClr val="90c226"/>
                </a:solidFill>
                <a:latin typeface="Trebuchet MS"/>
              </a:rPr>
              <a:t>Code Review</a:t>
            </a:r>
            <a:br/>
            <a:r>
              <a:rPr b="0" lang="en-US" sz="3600" spc="-1" strike="noStrike">
                <a:solidFill>
                  <a:srgbClr val="90c226"/>
                </a:solidFill>
                <a:latin typeface="Trebuchet MS"/>
              </a:rPr>
              <a:t>Some sample code</a:t>
            </a:r>
            <a:endParaRPr b="0" lang="en-US" sz="3600" spc="-1" strike="noStrike">
              <a:solidFill>
                <a:srgbClr val="000000"/>
              </a:solidFill>
              <a:latin typeface="Trebuchet MS"/>
            </a:endParaRPr>
          </a:p>
        </p:txBody>
      </p:sp>
      <p:sp>
        <p:nvSpPr>
          <p:cNvPr id="140" name="PlaceHolder 2"/>
          <p:cNvSpPr>
            <a:spLocks noGrp="1"/>
          </p:cNvSpPr>
          <p:nvPr>
            <p:ph/>
          </p:nvPr>
        </p:nvSpPr>
        <p:spPr>
          <a:xfrm>
            <a:off x="677160" y="2160720"/>
            <a:ext cx="8596440" cy="3880440"/>
          </a:xfrm>
          <a:prstGeom prst="rect">
            <a:avLst/>
          </a:prstGeom>
          <a:noFill/>
          <a:ln w="0">
            <a:noFill/>
          </a:ln>
        </p:spPr>
        <p:txBody>
          <a:bodyPr anchor="t">
            <a:noAutofit/>
          </a:bodyPr>
          <a:p>
            <a:pPr>
              <a:lnSpc>
                <a:spcPct val="100000"/>
              </a:lnSpc>
              <a:spcBef>
                <a:spcPts val="1001"/>
              </a:spcBef>
              <a:tabLst>
                <a:tab algn="l" pos="0"/>
              </a:tabLst>
            </a:pPr>
            <a:r>
              <a:rPr b="0" lang="en-US" sz="1800" spc="-1" strike="noStrike">
                <a:solidFill>
                  <a:srgbClr val="404040"/>
                </a:solidFill>
                <a:latin typeface="Trebuchet MS"/>
              </a:rPr>
              <a:t>What does this code do?</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char *p;</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p = malloc(MAX_LEN);</a:t>
            </a:r>
            <a:endParaRPr b="0" lang="en-US" sz="1800" spc="-1" strike="noStrike">
              <a:solidFill>
                <a:srgbClr val="404040"/>
              </a:solidFill>
              <a:latin typeface="Trebuchet MS"/>
            </a:endParaRPr>
          </a:p>
          <a:p>
            <a:pPr>
              <a:lnSpc>
                <a:spcPct val="100000"/>
              </a:lnSpc>
              <a:spcBef>
                <a:spcPts val="1001"/>
              </a:spcBef>
              <a:tabLst>
                <a:tab algn="l" pos="0"/>
              </a:tabLst>
            </a:pPr>
            <a:r>
              <a:rPr b="0" lang="en-US" sz="1800" spc="-1" strike="noStrike">
                <a:solidFill>
                  <a:srgbClr val="404040"/>
                </a:solidFill>
                <a:latin typeface="Courier New"/>
              </a:rPr>
              <a:t>while(*p++ = *q++);</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1480</TotalTime>
  <Application>LibreOffice/7.2.2.2$Linux_X86_64 LibreOffice_project/20$Build-2</Application>
  <AppVersion>15.0000</AppVersion>
  <Words>1781</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2020-02-05T18:44:22Z</dcterms:created>
  <dc:creator>John Light</dc:creator>
  <dc:description/>
  <dc:language>en-US</dc:language>
  <cp:lastModifiedBy/>
  <dcterms:modified xsi:type="dcterms:W3CDTF">2021-11-11T21:28:55Z</dcterms:modified>
  <cp:revision>34</cp:revision>
  <dc:subject/>
  <dc:title>Software Design – Pro Tips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Widescreen</vt:lpwstr>
  </property>
  <property fmtid="{D5CDD505-2E9C-101B-9397-08002B2CF9AE}" pid="4" name="Slides">
    <vt:i4>18</vt:i4>
  </property>
</Properties>
</file>