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9" name="Shape 1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3" name="Shape 18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3" name="Shape 193"/>
        <p:cNvGrpSpPr/>
        <p:nvPr/>
      </p:nvGrpSpPr>
      <p:grpSpPr>
        <a:xfrm>
          <a:off y="0" x="0"/>
          <a:ext cy="0" cx="0"/>
          <a:chOff y="0" x="0"/>
          <a:chExt cy="0" cx="0"/>
        </a:xfrm>
      </p:grpSpPr>
      <p:sp>
        <p:nvSpPr>
          <p:cNvPr id="194" name="Shape 1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5" name="Shape 1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9" name="Shape 199"/>
        <p:cNvGrpSpPr/>
        <p:nvPr/>
      </p:nvGrpSpPr>
      <p:grpSpPr>
        <a:xfrm>
          <a:off y="0" x="0"/>
          <a:ext cy="0" cx="0"/>
          <a:chOff y="0" x="0"/>
          <a:chExt cy="0" cx="0"/>
        </a:xfrm>
      </p:grpSpPr>
      <p:sp>
        <p:nvSpPr>
          <p:cNvPr id="200" name="Shape 2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1" name="Shape 2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marL="0">
              <a:spcBef>
                <a:spcPts val="0"/>
              </a:spcBef>
              <a:buClr>
                <a:schemeClr val="dk2"/>
              </a:buClr>
              <a:buNone/>
              <a:defRPr>
                <a:solidFill>
                  <a:schemeClr val="dk2"/>
                </a:solidFill>
              </a:defRPr>
            </a:lvl1pPr>
            <a:lvl2pPr algn="ctr" indent="190500" marL="0">
              <a:spcBef>
                <a:spcPts val="0"/>
              </a:spcBef>
              <a:buClr>
                <a:schemeClr val="dk2"/>
              </a:buClr>
              <a:buSzPct val="100000"/>
              <a:buNone/>
              <a:defRPr sz="3000">
                <a:solidFill>
                  <a:schemeClr val="dk2"/>
                </a:solidFill>
              </a:defRPr>
            </a:lvl2pPr>
            <a:lvl3pPr algn="ctr" indent="190500" marL="0">
              <a:spcBef>
                <a:spcPts val="0"/>
              </a:spcBef>
              <a:buClr>
                <a:schemeClr val="dk2"/>
              </a:buClr>
              <a:buSzPct val="100000"/>
              <a:buNone/>
              <a:defRPr sz="3000">
                <a:solidFill>
                  <a:schemeClr val="dk2"/>
                </a:solidFill>
              </a:defRPr>
            </a:lvl3pPr>
            <a:lvl4pPr algn="ctr" indent="190500" marL="0">
              <a:spcBef>
                <a:spcPts val="0"/>
              </a:spcBef>
              <a:buClr>
                <a:schemeClr val="dk2"/>
              </a:buClr>
              <a:buSzPct val="100000"/>
              <a:buNone/>
              <a:defRPr sz="3000">
                <a:solidFill>
                  <a:schemeClr val="dk2"/>
                </a:solidFill>
              </a:defRPr>
            </a:lvl4pPr>
            <a:lvl5pPr algn="ctr" indent="190500" marL="0">
              <a:spcBef>
                <a:spcPts val="0"/>
              </a:spcBef>
              <a:buClr>
                <a:schemeClr val="dk2"/>
              </a:buClr>
              <a:buSzPct val="100000"/>
              <a:buNone/>
              <a:defRPr sz="3000">
                <a:solidFill>
                  <a:schemeClr val="dk2"/>
                </a:solidFill>
              </a:defRPr>
            </a:lvl5pPr>
            <a:lvl6pPr algn="ctr" indent="190500" marL="0">
              <a:spcBef>
                <a:spcPts val="0"/>
              </a:spcBef>
              <a:buClr>
                <a:schemeClr val="dk2"/>
              </a:buClr>
              <a:buSzPct val="100000"/>
              <a:buNone/>
              <a:defRPr sz="3000">
                <a:solidFill>
                  <a:schemeClr val="dk2"/>
                </a:solidFill>
              </a:defRPr>
            </a:lvl6pPr>
            <a:lvl7pPr algn="ctr" indent="190500" marL="0">
              <a:spcBef>
                <a:spcPts val="0"/>
              </a:spcBef>
              <a:buClr>
                <a:schemeClr val="dk2"/>
              </a:buClr>
              <a:buSzPct val="100000"/>
              <a:buNone/>
              <a:defRPr sz="3000">
                <a:solidFill>
                  <a:schemeClr val="dk2"/>
                </a:solidFill>
              </a:defRPr>
            </a:lvl7pPr>
            <a:lvl8pPr algn="ctr" indent="190500" marL="0">
              <a:spcBef>
                <a:spcPts val="0"/>
              </a:spcBef>
              <a:buClr>
                <a:schemeClr val="dk2"/>
              </a:buClr>
              <a:buSzPct val="100000"/>
              <a:buNone/>
              <a:defRPr sz="3000">
                <a:solidFill>
                  <a:schemeClr val="dk2"/>
                </a:solidFill>
              </a:defRPr>
            </a:lvl8pPr>
            <a:lvl9pPr algn="ctr" indent="190500" mar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indent="-171450" marL="285750">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p:spPr>
        <p:txBody>
          <a:bodyPr bIns="91425" rIns="91425" lIns="91425" tIns="91425" anchor="b" anchorCtr="0"/>
          <a:lstStyle>
            <a:lvl1pPr marL="0">
              <a:buClr>
                <a:schemeClr val="dk1"/>
              </a:buClr>
              <a:buSzPct val="100000"/>
              <a:buNone/>
              <a:defRPr b="1" sz="3600">
                <a:solidFill>
                  <a:schemeClr val="dk1"/>
                </a:solidFill>
              </a:defRPr>
            </a:lvl1pPr>
            <a:lvl2pPr indent="228600" marL="0">
              <a:buClr>
                <a:schemeClr val="dk1"/>
              </a:buClr>
              <a:buSzPct val="100000"/>
              <a:buNone/>
              <a:defRPr b="1" sz="3600">
                <a:solidFill>
                  <a:schemeClr val="dk1"/>
                </a:solidFill>
              </a:defRPr>
            </a:lvl2pPr>
            <a:lvl3pPr indent="228600" marL="0">
              <a:buClr>
                <a:schemeClr val="dk1"/>
              </a:buClr>
              <a:buSzPct val="100000"/>
              <a:buNone/>
              <a:defRPr b="1" sz="3600">
                <a:solidFill>
                  <a:schemeClr val="dk1"/>
                </a:solidFill>
              </a:defRPr>
            </a:lvl3pPr>
            <a:lvl4pPr indent="228600" marL="0">
              <a:buClr>
                <a:schemeClr val="dk1"/>
              </a:buClr>
              <a:buSzPct val="100000"/>
              <a:buNone/>
              <a:defRPr b="1" sz="3600">
                <a:solidFill>
                  <a:schemeClr val="dk1"/>
                </a:solidFill>
              </a:defRPr>
            </a:lvl4pPr>
            <a:lvl5pPr indent="228600" marL="0">
              <a:buClr>
                <a:schemeClr val="dk1"/>
              </a:buClr>
              <a:buSzPct val="100000"/>
              <a:buNone/>
              <a:defRPr b="1" sz="3600">
                <a:solidFill>
                  <a:schemeClr val="dk1"/>
                </a:solidFill>
              </a:defRPr>
            </a:lvl5pPr>
            <a:lvl6pPr indent="228600" marL="0">
              <a:buClr>
                <a:schemeClr val="dk1"/>
              </a:buClr>
              <a:buSzPct val="100000"/>
              <a:buNone/>
              <a:defRPr b="1" sz="3600">
                <a:solidFill>
                  <a:schemeClr val="dk1"/>
                </a:solidFill>
              </a:defRPr>
            </a:lvl6pPr>
            <a:lvl7pPr indent="228600" marL="0">
              <a:buClr>
                <a:schemeClr val="dk1"/>
              </a:buClr>
              <a:buSzPct val="100000"/>
              <a:buNone/>
              <a:defRPr b="1" sz="3600">
                <a:solidFill>
                  <a:schemeClr val="dk1"/>
                </a:solidFill>
              </a:defRPr>
            </a:lvl7pPr>
            <a:lvl8pPr indent="228600" marL="0">
              <a:buClr>
                <a:schemeClr val="dk1"/>
              </a:buClr>
              <a:buSzPct val="100000"/>
              <a:buNone/>
              <a:defRPr b="1" sz="3600">
                <a:solidFill>
                  <a:schemeClr val="dk1"/>
                </a:solidFill>
              </a:defRPr>
            </a:lvl8pPr>
            <a:lvl9pPr indent="228600" marL="0">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p:spPr>
        <p:txBody>
          <a:bodyPr bIns="91425" rIns="91425" lIns="91425" tIns="91425" anchor="t" anchorCtr="0"/>
          <a:lstStyle>
            <a:lvl1pPr indent="-152400" marL="342900">
              <a:spcBef>
                <a:spcPts val="600"/>
              </a:spcBef>
              <a:buClr>
                <a:schemeClr val="dk1"/>
              </a:buClr>
              <a:buSzPct val="100000"/>
              <a:defRPr sz="3000">
                <a:solidFill>
                  <a:schemeClr val="dk1"/>
                </a:solidFill>
              </a:defRPr>
            </a:lvl1pPr>
            <a:lvl2pPr indent="-133350" marL="742950">
              <a:spcBef>
                <a:spcPts val="480"/>
              </a:spcBef>
              <a:buClr>
                <a:schemeClr val="dk1"/>
              </a:buClr>
              <a:buSzPct val="100000"/>
              <a:defRPr sz="2400">
                <a:solidFill>
                  <a:schemeClr val="dk1"/>
                </a:solidFill>
              </a:defRPr>
            </a:lvl2pPr>
            <a:lvl3pPr indent="-76200" marL="1143000">
              <a:spcBef>
                <a:spcPts val="480"/>
              </a:spcBef>
              <a:buClr>
                <a:schemeClr val="dk1"/>
              </a:buClr>
              <a:buSzPct val="100000"/>
              <a:defRPr sz="2400">
                <a:solidFill>
                  <a:schemeClr val="dk1"/>
                </a:solidFill>
              </a:defRPr>
            </a:lvl3pPr>
            <a:lvl4pPr indent="-114300" marL="1600200">
              <a:spcBef>
                <a:spcPts val="360"/>
              </a:spcBef>
              <a:buClr>
                <a:schemeClr val="dk1"/>
              </a:buClr>
              <a:buSzPct val="100000"/>
              <a:defRPr sz="1800">
                <a:solidFill>
                  <a:schemeClr val="dk1"/>
                </a:solidFill>
              </a:defRPr>
            </a:lvl4pPr>
            <a:lvl5pPr indent="-114300" marL="2057400">
              <a:spcBef>
                <a:spcPts val="360"/>
              </a:spcBef>
              <a:buClr>
                <a:schemeClr val="dk1"/>
              </a:buClr>
              <a:buSzPct val="100000"/>
              <a:defRPr sz="1800">
                <a:solidFill>
                  <a:schemeClr val="dk1"/>
                </a:solidFill>
              </a:defRPr>
            </a:lvl5pPr>
            <a:lvl6pPr indent="-114300" marL="2514600">
              <a:spcBef>
                <a:spcPts val="360"/>
              </a:spcBef>
              <a:buClr>
                <a:schemeClr val="dk1"/>
              </a:buClr>
              <a:buSzPct val="100000"/>
              <a:defRPr sz="1800">
                <a:solidFill>
                  <a:schemeClr val="dk1"/>
                </a:solidFill>
              </a:defRPr>
            </a:lvl6pPr>
            <a:lvl7pPr indent="-114300" marL="2971800">
              <a:spcBef>
                <a:spcPts val="360"/>
              </a:spcBef>
              <a:buClr>
                <a:schemeClr val="dk1"/>
              </a:buClr>
              <a:buSzPct val="100000"/>
              <a:defRPr sz="1800">
                <a:solidFill>
                  <a:schemeClr val="dk1"/>
                </a:solidFill>
              </a:defRPr>
            </a:lvl7pPr>
            <a:lvl8pPr indent="-114300" marL="3429000">
              <a:spcBef>
                <a:spcPts val="360"/>
              </a:spcBef>
              <a:buClr>
                <a:schemeClr val="dk1"/>
              </a:buClr>
              <a:buSzPct val="100000"/>
              <a:defRPr sz="1800">
                <a:solidFill>
                  <a:schemeClr val="dk1"/>
                </a:solidFill>
              </a:defRPr>
            </a:lvl8pPr>
            <a:lvl9pPr indent="-114300" marL="3886200">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http://jazzy.id.au/default/2012/11/06/iteratees_for_imperative_programmers.html" Type="http://schemas.openxmlformats.org/officeDocument/2006/relationships/hyperlink" TargetMode="External" Id="rId4"/><Relationship Target="http://www.playframework.com/documentation/2.3-SNAPSHOT/Iteratees" Type="http://schemas.openxmlformats.org/officeDocument/2006/relationships/hyperlink" TargetMode="External" Id="rId3"/><Relationship Target="http://mandubian.com/2012/08/27/understanding-play2-iteratees-for-normal-humans/" Type="http://schemas.openxmlformats.org/officeDocument/2006/relationships/hyperlink" TargetMode="External" Id="rId6"/><Relationship Target="http://apocalisp.wordpress.com/2010/10/17/scalaz-tutorial-enumeration-based-io-with-iteratees/" Type="http://schemas.openxmlformats.org/officeDocument/2006/relationships/hyperlink" TargetMode="External"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856" cx="7772400"/>
          </a:xfrm>
          <a:prstGeom prst="rect">
            <a:avLst/>
          </a:prstGeom>
        </p:spPr>
        <p:txBody>
          <a:bodyPr bIns="91425" rIns="91425" lIns="91425" tIns="91425" anchor="b" anchorCtr="0">
            <a:noAutofit/>
          </a:bodyPr>
          <a:lstStyle/>
          <a:p>
            <a:pPr>
              <a:buNone/>
            </a:pPr>
            <a:r>
              <a:rPr lang="en"/>
              <a:t>Iteratees</a:t>
            </a:r>
          </a:p>
        </p:txBody>
      </p:sp>
      <p:sp>
        <p:nvSpPr>
          <p:cNvPr id="24" name="Shape 24"/>
          <p:cNvSpPr txBox="1"/>
          <p:nvPr>
            <p:ph idx="1" type="subTitle"/>
          </p:nvPr>
        </p:nvSpPr>
        <p:spPr>
          <a:xfrm>
            <a:off y="2840053" x="685800"/>
            <a:ext cy="784737" cx="7772400"/>
          </a:xfrm>
          <a:prstGeom prst="rect">
            <a:avLst/>
          </a:prstGeom>
        </p:spPr>
        <p:txBody>
          <a:bodyPr bIns="91425" rIns="91425" lIns="91425" tIns="91425" anchor="t" anchorCtr="0">
            <a:noAutofit/>
          </a:bodyPr>
          <a:lstStyle/>
          <a:p>
            <a:pPr>
              <a:buNone/>
            </a:pPr>
            <a:r>
              <a:rPr lang="en"/>
              <a:t>Functional Sequence Processors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Functional Data Structures</a:t>
            </a:r>
          </a:p>
        </p:txBody>
      </p:sp>
      <p:sp>
        <p:nvSpPr>
          <p:cNvPr id="78" name="Shape 7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66666"/>
              <a:buFont typeface="Arial"/>
              <a:buChar char="•"/>
            </a:pPr>
            <a:r>
              <a:rPr sz="2400" lang="en"/>
              <a:t>immutable - any “change” involves creation of a new object with the changes leaving the original the same</a:t>
            </a:r>
          </a:p>
          <a:p>
            <a:pPr rtl="0" lvl="1" indent="-381000" marL="914400">
              <a:lnSpc>
                <a:spcPct val="115000"/>
              </a:lnSpc>
              <a:spcBef>
                <a:spcPts val="0"/>
              </a:spcBef>
              <a:buClr>
                <a:schemeClr val="dk1"/>
              </a:buClr>
              <a:buSzPct val="80000"/>
              <a:buFont typeface="Courier New"/>
              <a:buChar char="o"/>
            </a:pPr>
            <a:r>
              <a:rPr lang="en"/>
              <a:t>eg String, Option, List or Future</a:t>
            </a:r>
          </a:p>
          <a:p>
            <a:pPr rtl="0" lvl="0" indent="-381000" marL="457200">
              <a:lnSpc>
                <a:spcPct val="115000"/>
              </a:lnSpc>
              <a:spcBef>
                <a:spcPts val="0"/>
              </a:spcBef>
              <a:buClr>
                <a:schemeClr val="dk1"/>
              </a:buClr>
              <a:buSzPct val="166666"/>
              <a:buFont typeface="Arial"/>
              <a:buChar char="•"/>
            </a:pPr>
            <a:r>
              <a:rPr sz="2400" lang="en"/>
              <a:t>composable</a:t>
            </a:r>
          </a:p>
          <a:p>
            <a:pPr rtl="0" lvl="1" indent="-381000" marL="914400">
              <a:lnSpc>
                <a:spcPct val="115000"/>
              </a:lnSpc>
              <a:spcBef>
                <a:spcPts val="0"/>
              </a:spcBef>
              <a:buClr>
                <a:schemeClr val="dk1"/>
              </a:buClr>
              <a:buSzPct val="80000"/>
              <a:buFont typeface="Courier New"/>
              <a:buChar char="o"/>
            </a:pPr>
            <a:r>
              <a:rPr lang="en"/>
              <a:t>enables functions and other instances of the same data type to be combined to produce a new instance of the data type</a:t>
            </a:r>
          </a:p>
          <a:p>
            <a:pPr rtl="0" lvl="0" indent="-381000" marL="457200">
              <a:lnSpc>
                <a:spcPct val="115000"/>
              </a:lnSpc>
              <a:spcBef>
                <a:spcPts val="0"/>
              </a:spcBef>
              <a:buClr>
                <a:schemeClr val="dk1"/>
              </a:buClr>
              <a:buSzPct val="166666"/>
              <a:buFont typeface="Arial"/>
              <a:buChar char="•"/>
            </a:pPr>
            <a:r>
              <a:rPr sz="2400" lang="en"/>
              <a:t>map() and flatMap() are often used which allows the data type to be used in for() comprehensions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Functional Data Structures (2)</a:t>
            </a: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66666"/>
              <a:buFont typeface="Arial"/>
              <a:buChar char="•"/>
            </a:pPr>
            <a:r>
              <a:rPr sz="2400" lang="en"/>
              <a:t>sometimes the creation of the composed data type doesn’t do anything at that time but encapsulates the composed functionality for later use eg Future, Stream, Reader and State “monads”</a:t>
            </a:r>
          </a:p>
          <a:p>
            <a:pPr rtl="0" lvl="0" indent="-381000" marL="457200">
              <a:lnSpc>
                <a:spcPct val="115000"/>
              </a:lnSpc>
              <a:spcBef>
                <a:spcPts val="0"/>
              </a:spcBef>
              <a:buClr>
                <a:schemeClr val="dk1"/>
              </a:buClr>
              <a:buSzPct val="166666"/>
              <a:buFont typeface="Arial"/>
              <a:buChar char="•"/>
            </a:pPr>
            <a:r>
              <a:rPr sz="2400" lang="en"/>
              <a:t>deterministic ?</a:t>
            </a:r>
          </a:p>
          <a:p>
            <a:pPr rtl="0" lvl="1" indent="-381000" marL="914400">
              <a:lnSpc>
                <a:spcPct val="115000"/>
              </a:lnSpc>
              <a:spcBef>
                <a:spcPts val="0"/>
              </a:spcBef>
              <a:buClr>
                <a:schemeClr val="dk1"/>
              </a:buClr>
              <a:buSzPct val="80000"/>
              <a:buFont typeface="Courier New"/>
              <a:buChar char="o"/>
            </a:pPr>
            <a:r>
              <a:rPr lang="en"/>
              <a:t>not always</a:t>
            </a:r>
          </a:p>
          <a:p>
            <a:pPr rtl="0" lvl="2" indent="-381000" marL="1371600">
              <a:lnSpc>
                <a:spcPct val="115000"/>
              </a:lnSpc>
              <a:spcBef>
                <a:spcPts val="0"/>
              </a:spcBef>
              <a:buClr>
                <a:schemeClr val="dk1"/>
              </a:buClr>
              <a:buSzPct val="80000"/>
              <a:buFont typeface="Wingdings"/>
              <a:buChar char="§"/>
            </a:pPr>
            <a:r>
              <a:rPr lang="en"/>
              <a:t>eg Future.firstCompletedOf()</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Problems Suited to Iteratees</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Seq has</a:t>
            </a:r>
          </a:p>
          <a:p>
            <a:pPr rtl="0" lvl="1" indent="-381000" marL="914400">
              <a:buClr>
                <a:schemeClr val="dk1"/>
              </a:buClr>
              <a:buSzPct val="80000"/>
              <a:buFont typeface="Courier New"/>
              <a:buChar char="o"/>
            </a:pPr>
            <a:r>
              <a:rPr lang="en"/>
              <a:t>map() - new seq same size as orig</a:t>
            </a:r>
          </a:p>
          <a:p>
            <a:pPr rtl="0" lvl="1" indent="-381000" marL="914400">
              <a:buClr>
                <a:schemeClr val="dk1"/>
              </a:buClr>
              <a:buSzPct val="80000"/>
              <a:buFont typeface="Courier New"/>
              <a:buChar char="o"/>
            </a:pPr>
            <a:r>
              <a:rPr lang="en"/>
              <a:t>fold() - single result after processing all elements</a:t>
            </a:r>
          </a:p>
          <a:p>
            <a:pPr rtl="0" lvl="0" indent="-419100" marL="457200">
              <a:buClr>
                <a:schemeClr val="dk1"/>
              </a:buClr>
              <a:buSzPct val="166666"/>
              <a:buFont typeface="Arial"/>
              <a:buChar char="•"/>
            </a:pPr>
            <a:r>
              <a:rPr lang="en"/>
              <a:t>Awkward to:</a:t>
            </a:r>
          </a:p>
          <a:p>
            <a:pPr rtl="0" lvl="1" indent="-381000" marL="914400">
              <a:buClr>
                <a:schemeClr val="dk1"/>
              </a:buClr>
              <a:buSzPct val="80000"/>
              <a:buFont typeface="Courier New"/>
              <a:buChar char="o"/>
            </a:pPr>
            <a:r>
              <a:rPr lang="en"/>
              <a:t>terminate before end</a:t>
            </a:r>
          </a:p>
          <a:p>
            <a:pPr rtl="0" lvl="1" indent="-381000" marL="914400">
              <a:buClr>
                <a:schemeClr val="dk1"/>
              </a:buClr>
              <a:buSzPct val="80000"/>
              <a:buFont typeface="Courier New"/>
              <a:buChar char="o"/>
            </a:pPr>
            <a:r>
              <a:rPr lang="en"/>
              <a:t>handle subsets of sequence</a:t>
            </a:r>
          </a:p>
          <a:p>
            <a:pPr rtl="0" lvl="1" indent="-381000" marL="914400">
              <a:buClr>
                <a:schemeClr val="dk1"/>
              </a:buClr>
              <a:buSzPct val="80000"/>
              <a:buFont typeface="Courier New"/>
              <a:buChar char="o"/>
            </a:pPr>
            <a:r>
              <a:rPr lang="en"/>
              <a:t>handle continuous data stream with time delays</a:t>
            </a:r>
          </a:p>
          <a:p>
            <a:pPr rtl="0" lvl="1" indent="-381000" marL="914400">
              <a:buClr>
                <a:schemeClr val="dk1"/>
              </a:buClr>
              <a:buSzPct val="80000"/>
              <a:buFont typeface="Courier New"/>
              <a:buChar char="o"/>
            </a:pPr>
            <a:r>
              <a:rPr lang="en"/>
              <a:t>save position - Iterator is mutable</a:t>
            </a:r>
          </a:p>
          <a:p>
            <a:pPr lvl="1" indent="-381000" marL="914400">
              <a:buClr>
                <a:schemeClr val="dk1"/>
              </a:buClr>
              <a:buSzPct val="80000"/>
              <a:buFont typeface="Courier New"/>
              <a:buChar char="o"/>
            </a:pPr>
            <a:r>
              <a:rPr lang="en"/>
              <a:t>eg: byte encoded messages on a socket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Detailed Description</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dk1"/>
              </a:buClr>
              <a:buSzPct val="166666"/>
              <a:buFont typeface="Arial"/>
              <a:buChar char="•"/>
            </a:pPr>
            <a:r>
              <a:rPr sz="1800" lang="en"/>
              <a:t>encapsulates the current state of processing a stream of data</a:t>
            </a:r>
          </a:p>
          <a:p>
            <a:pPr rtl="0" lvl="0" indent="-342900" marL="457200">
              <a:buClr>
                <a:schemeClr val="dk1"/>
              </a:buClr>
              <a:buSzPct val="166666"/>
              <a:buFont typeface="Arial"/>
              <a:buChar char="•"/>
            </a:pPr>
            <a:r>
              <a:rPr sz="1800" lang="en"/>
              <a:t>usually created by an Iteratee that processed the previous item</a:t>
            </a:r>
          </a:p>
          <a:p>
            <a:pPr rtl="0" lvl="0" indent="-342900" marL="457200">
              <a:buClr>
                <a:schemeClr val="dk1"/>
              </a:buClr>
              <a:buSzPct val="166666"/>
              <a:buFont typeface="Arial"/>
              <a:buChar char="•"/>
            </a:pPr>
            <a:r>
              <a:rPr sz="1800" lang="en"/>
              <a:t>usually include some accumulation of the data processed so far</a:t>
            </a:r>
          </a:p>
          <a:p>
            <a:pPr rtl="0" lvl="1" indent="-342900" marL="914400">
              <a:buClr>
                <a:schemeClr val="dk1"/>
              </a:buClr>
              <a:buSzPct val="100000"/>
              <a:buFont typeface="Courier New"/>
              <a:buChar char="o"/>
            </a:pPr>
            <a:r>
              <a:rPr sz="1800" lang="en"/>
              <a:t>and a function that defines what to do next with the next item</a:t>
            </a:r>
          </a:p>
          <a:p>
            <a:pPr rtl="0" lvl="1" indent="-342900" marL="914400">
              <a:buClr>
                <a:schemeClr val="dk1"/>
              </a:buClr>
              <a:buSzPct val="100000"/>
              <a:buFont typeface="Courier New"/>
              <a:buChar char="o"/>
            </a:pPr>
            <a:r>
              <a:rPr sz="1800" lang="en"/>
              <a:t>which is usually to produce a new Iteratee with new accumulated state</a:t>
            </a:r>
          </a:p>
          <a:p>
            <a:pPr rtl="0" lvl="1" indent="-342900" marL="914400">
              <a:buClr>
                <a:schemeClr val="dk1"/>
              </a:buClr>
              <a:buSzPct val="100000"/>
              <a:buFont typeface="Courier New"/>
              <a:buChar char="o"/>
            </a:pPr>
            <a:r>
              <a:rPr sz="1800" lang="en"/>
              <a:t>similar to function in foldLeft</a:t>
            </a:r>
          </a:p>
          <a:p>
            <a:pPr rtl="0" lvl="1" indent="-342900" marL="914400">
              <a:buClr>
                <a:schemeClr val="dk1"/>
              </a:buClr>
              <a:buSzPct val="100000"/>
              <a:buFont typeface="Courier New"/>
              <a:buChar char="o"/>
            </a:pPr>
            <a:r>
              <a:rPr sz="1800" lang="en"/>
              <a:t>foldLeft[B](acc: A)(f: ( A, E) =&gt; A): A</a:t>
            </a:r>
          </a:p>
          <a:p>
            <a:pPr rtl="0" lvl="1" indent="-342900" marL="914400">
              <a:buClr>
                <a:schemeClr val="dk1"/>
              </a:buClr>
              <a:buSzPct val="100000"/>
              <a:buFont typeface="Courier New"/>
              <a:buChar char="o"/>
            </a:pPr>
            <a:r>
              <a:rPr sz="1800" lang="en"/>
              <a:t>called “Cont”</a:t>
            </a:r>
          </a:p>
          <a:p>
            <a:pPr rtl="0" lvl="0" indent="-342900" marL="457200">
              <a:buClr>
                <a:schemeClr val="dk1"/>
              </a:buClr>
              <a:buSzPct val="166666"/>
              <a:buFont typeface="Arial"/>
              <a:buChar char="•"/>
            </a:pPr>
            <a:r>
              <a:rPr sz="1800" lang="en"/>
              <a:t>Iteratee produced may be in a “Done” state and produce the final result</a:t>
            </a:r>
          </a:p>
          <a:p>
            <a:pPr rtl="0" lvl="0" indent="-342900" marL="457200">
              <a:buClr>
                <a:schemeClr val="dk1"/>
              </a:buClr>
              <a:buSzPct val="166666"/>
              <a:buFont typeface="Arial"/>
              <a:buChar char="•"/>
            </a:pPr>
            <a:r>
              <a:rPr sz="1800" lang="en"/>
              <a:t>Iteratee produced may be in a “Error” state and produce error message</a:t>
            </a:r>
          </a:p>
          <a:p>
            <a:pPr rtl="0" lvl="0" indent="-342900" marL="457200">
              <a:buClr>
                <a:schemeClr val="dk1"/>
              </a:buClr>
              <a:buSzPct val="166666"/>
              <a:buFont typeface="Arial"/>
              <a:buChar char="•"/>
            </a:pPr>
            <a:r>
              <a:rPr sz="1800" lang="en"/>
              <a:t>Input data can be EOF to signal no more data</a:t>
            </a:r>
          </a:p>
          <a:p>
            <a:pPr rtl="0" lvl="0" indent="-342900" marL="457200">
              <a:buClr>
                <a:schemeClr val="dk1"/>
              </a:buClr>
              <a:buSzPct val="166666"/>
              <a:buFont typeface="Arial"/>
              <a:buChar char="•"/>
            </a:pPr>
            <a:r>
              <a:rPr sz="1800" lang="en"/>
              <a:t>Done or Error is expected in response to EOF</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Detailed Description (2)</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dk1"/>
              </a:buClr>
              <a:buSzPct val="166666"/>
              <a:buFont typeface="Arial"/>
              <a:buChar char="•"/>
            </a:pPr>
            <a:r>
              <a:rPr sz="1800" lang="en"/>
              <a:t>Iteratee is apply’d to an Enumerator until a final Iteratee is produced</a:t>
            </a:r>
          </a:p>
          <a:p>
            <a:pPr rtl="0" lvl="1" indent="-342900" marL="914400">
              <a:buClr>
                <a:schemeClr val="dk1"/>
              </a:buClr>
              <a:buSzPct val="100000"/>
              <a:buFont typeface="Courier New"/>
              <a:buChar char="o"/>
            </a:pPr>
            <a:r>
              <a:rPr sz="1800" lang="en"/>
              <a:t>Iteratee is Done</a:t>
            </a:r>
          </a:p>
          <a:p>
            <a:pPr rtl="0" lvl="1" indent="-342900" marL="914400">
              <a:buClr>
                <a:schemeClr val="dk1"/>
              </a:buClr>
              <a:buSzPct val="100000"/>
              <a:buFont typeface="Courier New"/>
              <a:buChar char="o"/>
            </a:pPr>
            <a:r>
              <a:rPr sz="1800" lang="en"/>
              <a:t>or Enumeration is finished</a:t>
            </a:r>
          </a:p>
          <a:p>
            <a:pPr rtl="0" lvl="1" indent="-342900" marL="914400">
              <a:buClr>
                <a:schemeClr val="dk1"/>
              </a:buClr>
              <a:buSzPct val="100000"/>
              <a:buFont typeface="Courier New"/>
              <a:buChar char="o"/>
            </a:pPr>
            <a:r>
              <a:rPr sz="1800" lang="en"/>
              <a:t>EOF signal is optional to enable concatenation of enumerators</a:t>
            </a:r>
          </a:p>
          <a:p>
            <a:pPr lvl="0" indent="-342900" marL="457200">
              <a:buClr>
                <a:schemeClr val="dk1"/>
              </a:buClr>
              <a:buSzPct val="166666"/>
              <a:buFont typeface="Arial"/>
              <a:buChar char="•"/>
            </a:pPr>
            <a:r>
              <a:rPr sz="1800" lang="en"/>
              <a:t>Iteratees can be composed such that when one is Done the next Iteratee will get the next item in the sequence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Show me the code already !</a:t>
            </a: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Futures</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lnSpc>
                <a:spcPct val="115000"/>
              </a:lnSpc>
              <a:spcBef>
                <a:spcPts val="0"/>
              </a:spcBef>
              <a:buClr>
                <a:schemeClr val="dk1"/>
              </a:buClr>
              <a:buSzPct val="166666"/>
              <a:buFont typeface="Arial"/>
              <a:buChar char="•"/>
            </a:pPr>
            <a:r>
              <a:rPr sz="1800" lang="en"/>
              <a:t>Four (at least) ways to create Futures</a:t>
            </a:r>
          </a:p>
          <a:p>
            <a:pPr rtl="0" lvl="1" indent="-342900" marL="914400">
              <a:lnSpc>
                <a:spcPct val="115000"/>
              </a:lnSpc>
              <a:spcBef>
                <a:spcPts val="0"/>
              </a:spcBef>
              <a:buClr>
                <a:schemeClr val="dk1"/>
              </a:buClr>
              <a:buSzPct val="100000"/>
              <a:buFont typeface="Courier New"/>
              <a:buChar char="o"/>
            </a:pPr>
            <a:r>
              <a:rPr sz="1800" lang="en"/>
              <a:t>immediately with result (no thread)</a:t>
            </a:r>
          </a:p>
          <a:p>
            <a:pPr rtl="0" lvl="2" indent="-342900" marL="1371600">
              <a:lnSpc>
                <a:spcPct val="115000"/>
              </a:lnSpc>
              <a:spcBef>
                <a:spcPts val="0"/>
              </a:spcBef>
              <a:buClr>
                <a:schemeClr val="dk1"/>
              </a:buClr>
              <a:buSzPct val="100000"/>
              <a:buFont typeface="Wingdings"/>
              <a:buChar char="§"/>
            </a:pPr>
            <a:r>
              <a:rPr sz="1800" lang="en"/>
              <a:t>eg successful { 5 }</a:t>
            </a:r>
          </a:p>
          <a:p>
            <a:pPr rtl="0" lvl="1" indent="-342900" marL="914400">
              <a:lnSpc>
                <a:spcPct val="115000"/>
              </a:lnSpc>
              <a:spcBef>
                <a:spcPts val="0"/>
              </a:spcBef>
              <a:buClr>
                <a:schemeClr val="dk1"/>
              </a:buClr>
              <a:buSzPct val="100000"/>
              <a:buFont typeface="Courier New"/>
              <a:buChar char="o"/>
            </a:pPr>
            <a:r>
              <a:rPr sz="1800" lang="en"/>
              <a:t>one thread per future</a:t>
            </a:r>
          </a:p>
          <a:p>
            <a:pPr rtl="0" lvl="2" indent="-342900" marL="1371600">
              <a:lnSpc>
                <a:spcPct val="115000"/>
              </a:lnSpc>
              <a:spcBef>
                <a:spcPts val="0"/>
              </a:spcBef>
              <a:buClr>
                <a:schemeClr val="dk1"/>
              </a:buClr>
              <a:buSzPct val="100000"/>
              <a:buFont typeface="Wingdings"/>
              <a:buChar char="§"/>
            </a:pPr>
            <a:r>
              <a:rPr sz="1800" lang="en"/>
              <a:t>eg future { longCalculation() }</a:t>
            </a:r>
          </a:p>
          <a:p>
            <a:pPr rtl="0" lvl="1" indent="-342900" marL="914400">
              <a:lnSpc>
                <a:spcPct val="115000"/>
              </a:lnSpc>
              <a:spcBef>
                <a:spcPts val="0"/>
              </a:spcBef>
              <a:buClr>
                <a:schemeClr val="dk1"/>
              </a:buClr>
              <a:buSzPct val="100000"/>
              <a:buFont typeface="Courier New"/>
              <a:buChar char="o"/>
            </a:pPr>
            <a:r>
              <a:rPr sz="1800" lang="en"/>
              <a:t>one thread multiple future</a:t>
            </a:r>
          </a:p>
          <a:p>
            <a:pPr rtl="0" lvl="2" indent="-342900" marL="1371600">
              <a:lnSpc>
                <a:spcPct val="115000"/>
              </a:lnSpc>
              <a:spcBef>
                <a:spcPts val="0"/>
              </a:spcBef>
              <a:buClr>
                <a:schemeClr val="dk1"/>
              </a:buClr>
              <a:buSzPct val="100000"/>
              <a:buFont typeface="Wingdings"/>
              <a:buChar char="§"/>
            </a:pPr>
            <a:r>
              <a:rPr sz="1800" lang="en"/>
              <a:t>val f1 = future { longCalculation() }</a:t>
            </a:r>
          </a:p>
          <a:p>
            <a:pPr rtl="0" lvl="2" indent="-342900" marL="1371600">
              <a:lnSpc>
                <a:spcPct val="115000"/>
              </a:lnSpc>
              <a:spcBef>
                <a:spcPts val="0"/>
              </a:spcBef>
              <a:buClr>
                <a:schemeClr val="dk1"/>
              </a:buClr>
              <a:buSzPct val="100000"/>
              <a:buFont typeface="Wingdings"/>
              <a:buChar char="§"/>
            </a:pPr>
            <a:r>
              <a:rPr sz="1800" lang="en"/>
              <a:t>val f2 = f1.map { _ * anotherLongCalculation() }</a:t>
            </a:r>
          </a:p>
          <a:p>
            <a:pPr rtl="0" lvl="2" indent="-342900" marL="1371600">
              <a:lnSpc>
                <a:spcPct val="115000"/>
              </a:lnSpc>
              <a:spcBef>
                <a:spcPts val="0"/>
              </a:spcBef>
              <a:buClr>
                <a:schemeClr val="dk1"/>
              </a:buClr>
              <a:buSzPct val="100000"/>
              <a:buFont typeface="Wingdings"/>
              <a:buChar char="§"/>
            </a:pPr>
            <a:r>
              <a:rPr sz="1800" lang="en"/>
              <a:t>val f3 = f2.map { _.toString }</a:t>
            </a:r>
          </a:p>
          <a:p>
            <a:pPr rtl="0" lvl="1" indent="-342900" marL="914400">
              <a:lnSpc>
                <a:spcPct val="115000"/>
              </a:lnSpc>
              <a:spcBef>
                <a:spcPts val="0"/>
              </a:spcBef>
              <a:buClr>
                <a:schemeClr val="dk1"/>
              </a:buClr>
              <a:buSzPct val="100000"/>
              <a:buFont typeface="Courier New"/>
              <a:buChar char="o"/>
            </a:pPr>
            <a:r>
              <a:rPr sz="1800" lang="en"/>
              <a:t>no thread result later</a:t>
            </a:r>
          </a:p>
          <a:p>
            <a:pPr rtl="0" lvl="2" indent="-342900" marL="1371600">
              <a:lnSpc>
                <a:spcPct val="115000"/>
              </a:lnSpc>
              <a:spcBef>
                <a:spcPts val="0"/>
              </a:spcBef>
              <a:buClr>
                <a:schemeClr val="dk1"/>
              </a:buClr>
              <a:buSzPct val="100000"/>
              <a:buFont typeface="Wingdings"/>
              <a:buChar char="§"/>
            </a:pPr>
            <a:r>
              <a:rPr sz="1800" lang="en"/>
              <a:t>val p = new Promise[Int]</a:t>
            </a:r>
          </a:p>
          <a:p>
            <a:pPr rtl="0" lvl="2" indent="-342900" marL="1371600">
              <a:lnSpc>
                <a:spcPct val="115000"/>
              </a:lnSpc>
              <a:spcBef>
                <a:spcPts val="0"/>
              </a:spcBef>
              <a:buClr>
                <a:schemeClr val="dk1"/>
              </a:buClr>
              <a:buSzPct val="100000"/>
              <a:buFont typeface="Wingdings"/>
              <a:buChar char="§"/>
            </a:pPr>
            <a:r>
              <a:rPr sz="1800" lang="en"/>
              <a:t>val f = p.future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Futures continued</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dk1"/>
              </a:buClr>
              <a:buSzPct val="166666"/>
              <a:buFont typeface="Arial"/>
              <a:buChar char="•"/>
            </a:pPr>
            <a:r>
              <a:rPr sz="1800" lang="en"/>
              <a:t>Promise can be used to create a Future that will be instantiated later</a:t>
            </a:r>
          </a:p>
          <a:p>
            <a:pPr rtl="0" lvl="1" indent="-342900" marL="914400">
              <a:buClr>
                <a:schemeClr val="dk1"/>
              </a:buClr>
              <a:buSzPct val="100000"/>
              <a:buFont typeface="Courier New"/>
              <a:buChar char="o"/>
            </a:pPr>
            <a:r>
              <a:rPr sz="1800" lang="en"/>
              <a:t>val p = Promise[Int]</a:t>
            </a:r>
          </a:p>
          <a:p>
            <a:pPr rtl="0" lvl="1" indent="-342900" marL="914400">
              <a:buClr>
                <a:schemeClr val="dk1"/>
              </a:buClr>
              <a:buSzPct val="100000"/>
              <a:buFont typeface="Courier New"/>
              <a:buChar char="o"/>
            </a:pPr>
            <a:r>
              <a:rPr sz="1800" lang="en"/>
              <a:t>val f = p.future</a:t>
            </a:r>
          </a:p>
          <a:p>
            <a:pPr rtl="0" lvl="1" indent="-342900" marL="914400">
              <a:buClr>
                <a:schemeClr val="dk1"/>
              </a:buClr>
              <a:buSzPct val="100000"/>
              <a:buFont typeface="Courier New"/>
              <a:buChar char="o"/>
            </a:pPr>
            <a:r>
              <a:rPr sz="1800" lang="en"/>
              <a:t>p.success(5)</a:t>
            </a:r>
          </a:p>
          <a:p>
            <a:pPr rtl="0" lvl="0" indent="-342900" marL="457200">
              <a:buClr>
                <a:schemeClr val="dk1"/>
              </a:buClr>
              <a:buSzPct val="166666"/>
              <a:buFont typeface="Arial"/>
              <a:buChar char="•"/>
            </a:pPr>
            <a:r>
              <a:rPr sz="1800" lang="en"/>
              <a:t>Useful for:</a:t>
            </a:r>
          </a:p>
          <a:p>
            <a:pPr rtl="0" lvl="1" indent="-342900" marL="914400">
              <a:buClr>
                <a:schemeClr val="dk1"/>
              </a:buClr>
              <a:buSzPct val="100000"/>
              <a:buFont typeface="Courier New"/>
              <a:buChar char="o"/>
            </a:pPr>
            <a:r>
              <a:rPr sz="1800" lang="en"/>
              <a:t>Fixed thread pool</a:t>
            </a:r>
          </a:p>
          <a:p>
            <a:pPr rtl="0" lvl="1" indent="-342900" marL="914400">
              <a:buClr>
                <a:schemeClr val="dk1"/>
              </a:buClr>
              <a:buSzPct val="100000"/>
              <a:buFont typeface="Courier New"/>
              <a:buChar char="o"/>
            </a:pPr>
            <a:r>
              <a:rPr sz="1800" lang="en"/>
              <a:t>Request queue</a:t>
            </a:r>
          </a:p>
          <a:p>
            <a:pPr rtl="0" lvl="1" indent="-342900" marL="914400">
              <a:buClr>
                <a:schemeClr val="dk1"/>
              </a:buClr>
              <a:buSzPct val="100000"/>
              <a:buFont typeface="Courier New"/>
              <a:buChar char="o"/>
            </a:pPr>
            <a:r>
              <a:rPr sz="1800" lang="en"/>
              <a:t>Creating “reactive” service interface</a:t>
            </a:r>
          </a:p>
          <a:p>
            <a:pPr rtl="0" lvl="0" indent="-342900" marL="457200">
              <a:buClr>
                <a:schemeClr val="dk1"/>
              </a:buClr>
              <a:buSzPct val="166666"/>
              <a:buFont typeface="Arial"/>
              <a:buChar char="•"/>
            </a:pPr>
            <a:r>
              <a:rPr sz="1800" lang="en"/>
              <a:t>for() comprehension leverages flatMap() to create a “sequential” interface</a:t>
            </a:r>
          </a:p>
          <a:p>
            <a:pPr rtl="0" lvl="0" indent="0" marL="457200">
              <a:buNone/>
            </a:pPr>
            <a:r>
              <a:rPr sz="1400" lang="en">
                <a:latin typeface="Courier New"/>
                <a:ea typeface="Courier New"/>
                <a:cs typeface="Courier New"/>
                <a:sym typeface="Courier New"/>
              </a:rPr>
              <a:t>val f3 = for ( v1 &lt;- f1</a:t>
            </a:r>
          </a:p>
          <a:p>
            <a:pPr rtl="0" lvl="0" indent="0" marL="914400">
              <a:buNone/>
            </a:pPr>
            <a:r>
              <a:rPr sz="1400" lang="en">
                <a:latin typeface="Courier New"/>
                <a:ea typeface="Courier New"/>
                <a:cs typeface="Courier New"/>
                <a:sym typeface="Courier New"/>
              </a:rPr>
              <a:t>           v2 &lt;- f2</a:t>
            </a:r>
          </a:p>
          <a:p>
            <a:pPr lvl="0" indent="0" marL="914400">
              <a:buNone/>
            </a:pPr>
            <a:r>
              <a:rPr sz="1400" lang="en">
                <a:latin typeface="Courier New"/>
                <a:ea typeface="Courier New"/>
                <a:cs typeface="Courier New"/>
                <a:sym typeface="Courier New"/>
              </a:rPr>
              <a:t>         ) yield v1 + v2</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Reactive</a:t>
            </a:r>
          </a:p>
        </p:txBody>
      </p:sp>
      <p:sp>
        <p:nvSpPr>
          <p:cNvPr id="126" name="Shape 1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dk1"/>
              </a:buClr>
              <a:buSzPct val="166666"/>
              <a:buFont typeface="Arial"/>
              <a:buChar char="•"/>
            </a:pPr>
            <a:r>
              <a:rPr sz="2400" lang="en"/>
              <a:t>There is now a manifesto</a:t>
            </a:r>
          </a:p>
          <a:p>
            <a:pPr rtl="0" lvl="0" indent="-381000" marL="457200">
              <a:buClr>
                <a:schemeClr val="dk1"/>
              </a:buClr>
              <a:buSzPct val="166666"/>
              <a:buFont typeface="Arial"/>
              <a:buChar char="•"/>
            </a:pPr>
            <a:r>
              <a:rPr sz="2400" lang="en"/>
              <a:t>Avoid blocking</a:t>
            </a:r>
          </a:p>
          <a:p>
            <a:pPr rtl="0" lvl="0" indent="-381000" marL="457200">
              <a:buClr>
                <a:schemeClr val="dk1"/>
              </a:buClr>
              <a:buSzPct val="166666"/>
              <a:buFont typeface="Arial"/>
              <a:buChar char="•"/>
            </a:pPr>
            <a:r>
              <a:rPr sz="2400" lang="en"/>
              <a:t>Setup callbacks</a:t>
            </a:r>
          </a:p>
          <a:p>
            <a:pPr rtl="0" lvl="0" indent="-381000" marL="457200">
              <a:buClr>
                <a:schemeClr val="dk1"/>
              </a:buClr>
              <a:buSzPct val="166666"/>
              <a:buFont typeface="Arial"/>
              <a:buChar char="•"/>
            </a:pPr>
            <a:r>
              <a:rPr sz="2400" lang="en"/>
              <a:t>Minimise threads</a:t>
            </a:r>
          </a:p>
          <a:p>
            <a:pPr rtl="0" lvl="0" indent="-381000" marL="457200">
              <a:buClr>
                <a:schemeClr val="dk1"/>
              </a:buClr>
              <a:buSzPct val="166666"/>
              <a:buFont typeface="Arial"/>
              <a:buChar char="•"/>
            </a:pPr>
            <a:r>
              <a:rPr sz="2400" lang="en"/>
              <a:t>Facilitated by:</a:t>
            </a:r>
          </a:p>
          <a:p>
            <a:pPr rtl="0" lvl="1" indent="-381000" marL="914400">
              <a:buClr>
                <a:schemeClr val="dk1"/>
              </a:buClr>
              <a:buSzPct val="80000"/>
              <a:buFont typeface="Courier New"/>
              <a:buChar char="o"/>
            </a:pPr>
            <a:r>
              <a:rPr lang="en"/>
              <a:t>Future and Promise </a:t>
            </a:r>
          </a:p>
          <a:p>
            <a:pPr rtl="0" lvl="2" indent="-381000" marL="1371600">
              <a:buClr>
                <a:schemeClr val="dk1"/>
              </a:buClr>
              <a:buSzPct val="80000"/>
              <a:buFont typeface="Wingdings"/>
              <a:buChar char="§"/>
            </a:pPr>
            <a:r>
              <a:rPr lang="en"/>
              <a:t>functional interface</a:t>
            </a:r>
          </a:p>
          <a:p>
            <a:pPr rtl="0" lvl="1" indent="-381000" marL="914400">
              <a:buClr>
                <a:schemeClr val="dk1"/>
              </a:buClr>
              <a:buSzPct val="80000"/>
              <a:buFont typeface="Courier New"/>
              <a:buChar char="o"/>
            </a:pPr>
            <a:r>
              <a:rPr lang="en"/>
              <a:t>Actor</a:t>
            </a:r>
          </a:p>
          <a:p>
            <a:pPr rtl="0" lvl="2" indent="-381000" marL="1371600">
              <a:buClr>
                <a:schemeClr val="dk1"/>
              </a:buClr>
              <a:buSzPct val="80000"/>
              <a:buFont typeface="Wingdings"/>
              <a:buChar char="§"/>
            </a:pPr>
            <a:r>
              <a:rPr lang="en"/>
              <a:t>message passing interface</a:t>
            </a:r>
          </a:p>
          <a:p>
            <a:pPr lvl="2" indent="-381000" marL="1371600">
              <a:buClr>
                <a:schemeClr val="dk1"/>
              </a:buClr>
              <a:buSzPct val="80000"/>
              <a:buFont typeface="Wingdings"/>
              <a:buChar char="§"/>
            </a:pPr>
            <a:r>
              <a:rPr lang="en"/>
              <a:t>can return Future as well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Futures and Iteratees</a:t>
            </a:r>
          </a:p>
        </p:txBody>
      </p:sp>
      <p:sp>
        <p:nvSpPr>
          <p:cNvPr id="132" name="Shape 1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dk1"/>
              </a:buClr>
              <a:buSzPct val="166666"/>
              <a:buFont typeface="Arial"/>
              <a:buChar char="•"/>
            </a:pPr>
            <a:r>
              <a:rPr sz="1800" lang="en"/>
              <a:t>To be non blocking we need to add Future</a:t>
            </a:r>
          </a:p>
          <a:p>
            <a:pPr rtl="0" lvl="1" indent="-342900" marL="914400">
              <a:buClr>
                <a:schemeClr val="dk1"/>
              </a:buClr>
              <a:buSzPct val="100000"/>
              <a:buFont typeface="Courier New"/>
              <a:buChar char="o"/>
            </a:pPr>
            <a:r>
              <a:rPr sz="1800" lang="en"/>
              <a:t>Cont(k: Input[E] =&gt; Future[Iteratee[E, A])</a:t>
            </a:r>
          </a:p>
          <a:p>
            <a:pPr rtl="0" lvl="1" indent="-342900" marL="914400">
              <a:buClr>
                <a:schemeClr val="dk1"/>
              </a:buClr>
              <a:buSzPct val="100000"/>
              <a:buFont typeface="Courier New"/>
              <a:buChar char="o"/>
            </a:pPr>
            <a:r>
              <a:rPr sz="1800" lang="en"/>
              <a:t>map(f: A =&gt; Future[B]): Future[Iteratee[E, B]</a:t>
            </a:r>
          </a:p>
          <a:p>
            <a:pPr rtl="0" lvl="1" indent="-342900" marL="914400">
              <a:buClr>
                <a:schemeClr val="dk1"/>
              </a:buClr>
              <a:buSzPct val="100000"/>
              <a:buFont typeface="Courier New"/>
              <a:buChar char="o"/>
            </a:pPr>
            <a:r>
              <a:rPr sz="1800" lang="en"/>
              <a:t>flatMap(f: A =&gt; Future[Iteratee[E, B]): Future[Iteratee[E, B]</a:t>
            </a:r>
          </a:p>
          <a:p>
            <a:pPr rtl="0" lvl="0" indent="-342900" marL="457200">
              <a:buClr>
                <a:schemeClr val="dk1"/>
              </a:buClr>
              <a:buSzPct val="166666"/>
              <a:buFont typeface="Arial"/>
              <a:buChar char="•"/>
            </a:pPr>
            <a:r>
              <a:rPr sz="1800" lang="en"/>
              <a:t>But this interface is not “monadic” (flatMap interface is wrong)</a:t>
            </a:r>
          </a:p>
          <a:p>
            <a:pPr rtl="0" lvl="1" indent="-342900" marL="914400">
              <a:buClr>
                <a:schemeClr val="dk1"/>
              </a:buClr>
              <a:buSzPct val="100000"/>
              <a:buFont typeface="Courier New"/>
              <a:buChar char="o"/>
            </a:pPr>
            <a:r>
              <a:rPr sz="1800" lang="en"/>
              <a:t>no use of for() syntax  :-(</a:t>
            </a:r>
          </a:p>
          <a:p>
            <a:pPr rtl="0" lvl="0" indent="-342900" marL="457200">
              <a:buClr>
                <a:schemeClr val="dk1"/>
              </a:buClr>
              <a:buSzPct val="166666"/>
              <a:buFont typeface="Arial"/>
              <a:buChar char="•"/>
            </a:pPr>
            <a:r>
              <a:rPr sz="1800" lang="en"/>
              <a:t>Composition is clumsy:</a:t>
            </a:r>
          </a:p>
          <a:p>
            <a:r>
              <a:t/>
            </a:r>
          </a:p>
          <a:p>
            <a:pPr rtl="0" lvl="0">
              <a:buClr>
                <a:srgbClr val="000000"/>
              </a:buClr>
              <a:buSzPct val="78571"/>
              <a:buFont typeface="Arial"/>
              <a:buNone/>
            </a:pPr>
            <a:r>
              <a:rPr sz="1400" lang="en">
                <a:latin typeface="Courier New"/>
                <a:ea typeface="Courier New"/>
                <a:cs typeface="Courier New"/>
                <a:sym typeface="Courier New"/>
              </a:rPr>
              <a:t>def getStringIt: Iteratee[Byte, String] = ???</a:t>
            </a:r>
          </a:p>
          <a:p>
            <a:pPr rtl="0" lvl="0">
              <a:buClr>
                <a:srgbClr val="000000"/>
              </a:buClr>
              <a:buSzPct val="78571"/>
              <a:buFont typeface="Arial"/>
              <a:buNone/>
            </a:pPr>
            <a:r>
              <a:rPr sz="1400" lang="en">
                <a:latin typeface="Courier New"/>
                <a:ea typeface="Courier New"/>
                <a:cs typeface="Courier New"/>
                <a:sym typeface="Courier New"/>
              </a:rPr>
              <a:t>def getIntIt: Iteratee[Byte, Int] = ???</a:t>
            </a:r>
          </a:p>
          <a:p>
            <a:pPr rtl="0" lvl="0">
              <a:buClr>
                <a:srgbClr val="000000"/>
              </a:buClr>
              <a:buSzPct val="78571"/>
              <a:buFont typeface="Arial"/>
              <a:buNone/>
            </a:pPr>
            <a:r>
              <a:rPr sz="1400" lang="en">
                <a:latin typeface="Courier New"/>
                <a:ea typeface="Courier New"/>
                <a:cs typeface="Courier New"/>
                <a:sym typeface="Courier New"/>
              </a:rPr>
              <a:t>def getUser: Future[Iteratee[Byte, User]] = </a:t>
            </a:r>
          </a:p>
          <a:p>
            <a:pPr rtl="0" lvl="0" indent="457200" marL="0">
              <a:buNone/>
            </a:pPr>
            <a:r>
              <a:rPr sz="1400" lang="en">
                <a:latin typeface="Courier New"/>
                <a:ea typeface="Courier New"/>
                <a:cs typeface="Courier New"/>
                <a:sym typeface="Courier New"/>
              </a:rPr>
              <a:t>getStringIt.flatMap(s =&gt; getIntIt.map(i =&gt; successful(User(s, i))))</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About Me</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Bryan Murphy</a:t>
            </a:r>
          </a:p>
          <a:p>
            <a:pPr rtl="0" lvl="0" indent="-419100" marL="457200">
              <a:buClr>
                <a:schemeClr val="dk1"/>
              </a:buClr>
              <a:buSzPct val="166666"/>
              <a:buFont typeface="Arial"/>
              <a:buChar char="•"/>
            </a:pPr>
            <a:r>
              <a:rPr lang="en"/>
              <a:t>Software Developer 20+ years</a:t>
            </a:r>
          </a:p>
          <a:p>
            <a:pPr rtl="0" lvl="0" indent="-419100" marL="457200">
              <a:buClr>
                <a:schemeClr val="dk1"/>
              </a:buClr>
              <a:buSzPct val="166666"/>
              <a:buFont typeface="Arial"/>
              <a:buChar char="•"/>
            </a:pPr>
            <a:r>
              <a:rPr lang="en"/>
              <a:t>Scala enthusiast since 2010</a:t>
            </a:r>
          </a:p>
          <a:p>
            <a:pPr rtl="0" lvl="0" indent="-419100" marL="457200">
              <a:buClr>
                <a:schemeClr val="dk1"/>
              </a:buClr>
              <a:buSzPct val="166666"/>
              <a:buFont typeface="Arial"/>
              <a:buChar char="•"/>
            </a:pPr>
            <a:r>
              <a:rPr lang="en"/>
              <a:t>Scala Developer at Playup (1 week)</a:t>
            </a:r>
          </a:p>
          <a:p>
            <a:pPr rtl="0" lvl="1" indent="-381000" marL="914400">
              <a:buClr>
                <a:schemeClr val="dk1"/>
              </a:buClr>
              <a:buSzPct val="80000"/>
              <a:buFont typeface="Courier New"/>
              <a:buChar char="o"/>
            </a:pPr>
            <a:r>
              <a:rPr lang="en"/>
              <a:t> living the dream</a:t>
            </a:r>
          </a:p>
          <a:p>
            <a:pPr rtl="0" lvl="0" indent="-419100" marL="457200">
              <a:buClr>
                <a:schemeClr val="dk1"/>
              </a:buClr>
              <a:buSzPct val="166666"/>
              <a:buFont typeface="Arial"/>
              <a:buChar char="•"/>
            </a:pPr>
            <a:r>
              <a:rPr lang="en"/>
              <a:t>Functionally challenged</a:t>
            </a:r>
          </a:p>
          <a:p>
            <a:pPr lvl="0" indent="-419100" marL="457200">
              <a:buClr>
                <a:schemeClr val="dk1"/>
              </a:buClr>
              <a:buSzPct val="166666"/>
              <a:buFont typeface="Arial"/>
              <a:buChar char="•"/>
            </a:pPr>
            <a:r>
              <a:rPr lang="en"/>
              <a:t>Limited public speaking</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Futures and Iteratees (2)</a:t>
            </a:r>
          </a:p>
        </p:txBody>
      </p:sp>
      <p:sp>
        <p:nvSpPr>
          <p:cNvPr id="138" name="Shape 1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Alternative is to combine the Future into the Iteratee which creates two levels:</a:t>
            </a:r>
          </a:p>
          <a:p>
            <a:pPr rtl="0" lvl="1" indent="-381000" marL="914400">
              <a:buClr>
                <a:schemeClr val="dk1"/>
              </a:buClr>
              <a:buSzPct val="80000"/>
              <a:buFont typeface="Courier New"/>
              <a:buChar char="o"/>
            </a:pPr>
            <a:r>
              <a:rPr lang="en"/>
              <a:t>Outer level Iteratee which has a Future “aspect” and can be convert to/from Future[Iteratee]</a:t>
            </a:r>
          </a:p>
          <a:p>
            <a:pPr rtl="0" lvl="2" indent="-381000" marL="1371600">
              <a:buClr>
                <a:schemeClr val="dk1"/>
              </a:buClr>
              <a:buSzPct val="80000"/>
              <a:buFont typeface="Wingdings"/>
              <a:buChar char="§"/>
            </a:pPr>
            <a:r>
              <a:rPr lang="en"/>
              <a:t>supports map() and flatMap()</a:t>
            </a:r>
          </a:p>
          <a:p>
            <a:pPr rtl="0" lvl="2" indent="-381000" marL="1371600">
              <a:buClr>
                <a:schemeClr val="dk1"/>
              </a:buClr>
              <a:buSzPct val="80000"/>
              <a:buFont typeface="Wingdings"/>
              <a:buChar char="§"/>
            </a:pPr>
            <a:r>
              <a:rPr lang="en"/>
              <a:t>not sealed just define abstract fold() method</a:t>
            </a:r>
          </a:p>
          <a:p>
            <a:pPr rtl="0" lvl="1" indent="-381000" marL="914400">
              <a:buClr>
                <a:schemeClr val="dk1"/>
              </a:buClr>
              <a:buSzPct val="80000"/>
              <a:buFont typeface="Courier New"/>
              <a:buChar char="o"/>
            </a:pPr>
            <a:r>
              <a:rPr lang="en"/>
              <a:t>Inner level Iteratee state which has no future aspect</a:t>
            </a:r>
          </a:p>
          <a:p>
            <a:pPr rtl="0" lvl="2" indent="-381000" marL="1371600">
              <a:buClr>
                <a:schemeClr val="dk1"/>
              </a:buClr>
              <a:buSzPct val="80000"/>
              <a:buFont typeface="Wingdings"/>
              <a:buChar char="§"/>
            </a:pPr>
            <a:r>
              <a:rPr lang="en"/>
              <a:t>usually called Step</a:t>
            </a:r>
          </a:p>
          <a:p>
            <a:pPr rtl="0" lvl="2" indent="-381000" marL="1371600">
              <a:buClr>
                <a:schemeClr val="dk1"/>
              </a:buClr>
              <a:buSzPct val="80000"/>
              <a:buFont typeface="Wingdings"/>
              <a:buChar char="§"/>
            </a:pPr>
            <a:r>
              <a:rPr lang="en"/>
              <a:t>sealed trait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Play Framework Iteratee</a:t>
            </a:r>
          </a:p>
        </p:txBody>
      </p:sp>
      <p:sp>
        <p:nvSpPr>
          <p:cNvPr id="144" name="Shape 1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The Play Framework Iteratee uses the second approach</a:t>
            </a:r>
          </a:p>
          <a:p>
            <a:r>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fold() and Step</a:t>
            </a:r>
          </a:p>
        </p:txBody>
      </p:sp>
      <p:sp>
        <p:nvSpPr>
          <p:cNvPr id="150" name="Shape 1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Pattern matching callback</a:t>
            </a:r>
          </a:p>
          <a:p>
            <a:r>
              <a:t/>
            </a:r>
          </a:p>
          <a:p>
            <a:pPr rtl="0" lvl="0">
              <a:buNone/>
            </a:pPr>
            <a:r>
              <a:rPr sz="1400" lang="en">
                <a:latin typeface="Courier New"/>
                <a:ea typeface="Courier New"/>
                <a:cs typeface="Courier New"/>
                <a:sym typeface="Courier New"/>
              </a:rPr>
              <a:t>sealed trait Step[E, A]</a:t>
            </a:r>
          </a:p>
          <a:p>
            <a:pPr rtl="0" lvl="0">
              <a:buNone/>
            </a:pPr>
            <a:r>
              <a:rPr sz="1400" lang="en">
                <a:latin typeface="Courier New"/>
                <a:ea typeface="Courier New"/>
                <a:cs typeface="Courier New"/>
                <a:sym typeface="Courier New"/>
              </a:rPr>
              <a:t>case class Done[E, A](a: A, rem: Input[E]) extends Step[E, A]</a:t>
            </a:r>
          </a:p>
          <a:p>
            <a:pPr rtl="0" lvl="0">
              <a:buNone/>
            </a:pPr>
            <a:r>
              <a:rPr sz="1400" lang="en">
                <a:latin typeface="Courier New"/>
                <a:ea typeface="Courier New"/>
                <a:cs typeface="Courier New"/>
                <a:sym typeface="Courier New"/>
              </a:rPr>
              <a:t>case class Cont[E, A](k: Input[E] =&gt; Iteratee[E, A]) extends Step[E, A]</a:t>
            </a:r>
          </a:p>
          <a:p>
            <a:r>
              <a:t/>
            </a:r>
          </a:p>
          <a:p>
            <a:pPr rtl="0" lvl="0">
              <a:buNone/>
            </a:pPr>
            <a:r>
              <a:rPr sz="1400" lang="en">
                <a:latin typeface="Courier New"/>
                <a:ea typeface="Courier New"/>
                <a:cs typeface="Courier New"/>
                <a:sym typeface="Courier New"/>
              </a:rPr>
              <a:t>trait Iteratee[E, A] {</a:t>
            </a:r>
          </a:p>
          <a:p>
            <a:pPr rtl="0" lvl="0">
              <a:buNone/>
            </a:pPr>
            <a:r>
              <a:rPr sz="1400" lang="en">
                <a:latin typeface="Courier New"/>
                <a:ea typeface="Courier New"/>
                <a:cs typeface="Courier New"/>
                <a:sym typeface="Courier New"/>
              </a:rPr>
              <a:t>	def fold(folder: Step[E, A] =&gt; Future[B]): Future[B]</a:t>
            </a:r>
          </a:p>
          <a:p>
            <a:pPr lvl="0">
              <a:buNone/>
            </a:pPr>
            <a:r>
              <a:rPr sz="1400" lang="en">
                <a:latin typeface="Courier New"/>
                <a:ea typeface="Courier New"/>
                <a:cs typeface="Courier New"/>
                <a:sym typeface="Courier New"/>
              </a:rPr>
              <a: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Pattern matching fail</a:t>
            </a:r>
          </a:p>
        </p:txBody>
      </p:sp>
      <p:sp>
        <p:nvSpPr>
          <p:cNvPr id="156" name="Shape 1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Iteratee may not be complete so can’t pattern match on it</a:t>
            </a:r>
          </a:p>
          <a:p>
            <a:pPr rtl="0" lvl="0" indent="-419100" marL="457200">
              <a:buClr>
                <a:schemeClr val="dk1"/>
              </a:buClr>
              <a:buSzPct val="166666"/>
              <a:buFont typeface="Arial"/>
              <a:buChar char="•"/>
            </a:pPr>
            <a:r>
              <a:rPr lang="en"/>
              <a:t>Step can be pattern matched but is hidden inside Iteratee</a:t>
            </a:r>
          </a:p>
          <a:p>
            <a:pPr rtl="0" lvl="0" indent="-419100" marL="457200">
              <a:buClr>
                <a:schemeClr val="dk1"/>
              </a:buClr>
              <a:buSzPct val="166666"/>
              <a:buFont typeface="Arial"/>
              <a:buChar char="•"/>
            </a:pPr>
            <a:r>
              <a:rPr lang="en"/>
              <a:t>Need an operation like Future.map to act on the Step when it is available</a:t>
            </a:r>
          </a:p>
          <a:p>
            <a:pPr lvl="0" indent="-419100" marL="457200">
              <a:buClr>
                <a:schemeClr val="dk1"/>
              </a:buClr>
              <a:buSzPct val="166666"/>
              <a:buFont typeface="Arial"/>
              <a:buChar char="•"/>
            </a:pPr>
            <a:r>
              <a:rPr lang="en"/>
              <a:t>Register a callback</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txBox="1"/>
          <p:nvPr>
            <p:ph type="title"/>
          </p:nvPr>
        </p:nvSpPr>
        <p:spPr>
          <a:xfrm>
            <a:off y="205978" x="457200"/>
            <a:ext cy="857400" cx="8229600"/>
          </a:xfrm>
          <a:prstGeom prst="rect">
            <a:avLst/>
          </a:prstGeom>
        </p:spPr>
        <p:txBody>
          <a:bodyPr bIns="91425" rIns="91425" lIns="91425" tIns="91425" anchor="b" anchorCtr="0">
            <a:noAutofit/>
          </a:bodyPr>
          <a:lstStyle/>
          <a:p/>
        </p:txBody>
      </p:sp>
      <p:sp>
        <p:nvSpPr>
          <p:cNvPr id="162" name="Shape 1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latin typeface="Courier New"/>
                <a:ea typeface="Courier New"/>
                <a:cs typeface="Courier New"/>
                <a:sym typeface="Courier New"/>
              </a:rPr>
              <a:t>// Instead of:</a:t>
            </a:r>
          </a:p>
          <a:p>
            <a:pPr rtl="0" lvl="0">
              <a:buNone/>
            </a:pPr>
            <a:r>
              <a:rPr sz="1400" lang="en">
                <a:latin typeface="Courier New"/>
                <a:ea typeface="Courier New"/>
                <a:cs typeface="Courier New"/>
                <a:sym typeface="Courier New"/>
              </a:rPr>
              <a:t>val inp: Input[E]</a:t>
            </a:r>
          </a:p>
          <a:p>
            <a:pPr rtl="0" lvl="0">
              <a:buNone/>
            </a:pPr>
            <a:r>
              <a:rPr sz="1400" lang="en">
                <a:latin typeface="Courier New"/>
                <a:ea typeface="Courier New"/>
                <a:cs typeface="Courier New"/>
                <a:sym typeface="Courier New"/>
              </a:rPr>
              <a:t>it match {</a:t>
            </a:r>
          </a:p>
          <a:p>
            <a:pPr rtl="0" lvl="0">
              <a:buNone/>
            </a:pPr>
            <a:r>
              <a:rPr sz="1400" lang="en">
                <a:latin typeface="Courier New"/>
                <a:ea typeface="Courier New"/>
                <a:cs typeface="Courier New"/>
                <a:sym typeface="Courier New"/>
              </a:rPr>
              <a:t>	case Cont(k) =&gt; k(inp)</a:t>
            </a:r>
          </a:p>
          <a:p>
            <a:pPr rtl="0" lvl="0">
              <a:buNone/>
            </a:pPr>
            <a:r>
              <a:rPr sz="1400" lang="en">
                <a:latin typeface="Courier New"/>
                <a:ea typeface="Courier New"/>
                <a:cs typeface="Courier New"/>
                <a:sym typeface="Courier New"/>
              </a:rPr>
              <a:t>	case _ =&gt; it</a:t>
            </a:r>
          </a:p>
          <a:p>
            <a:pPr rtl="0" lvl="0">
              <a:buNone/>
            </a:pPr>
            <a:r>
              <a:rPr sz="1400" lang="en">
                <a:latin typeface="Courier New"/>
                <a:ea typeface="Courier New"/>
                <a:cs typeface="Courier New"/>
                <a:sym typeface="Courier New"/>
              </a:rPr>
              <a:t>}</a:t>
            </a:r>
          </a:p>
          <a:p>
            <a:pPr rtl="0" lvl="0">
              <a:buNone/>
            </a:pPr>
            <a:r>
              <a:rPr sz="1400" lang="en">
                <a:latin typeface="Courier New"/>
                <a:ea typeface="Courier New"/>
                <a:cs typeface="Courier New"/>
                <a:sym typeface="Courier New"/>
              </a:rPr>
              <a:t>// Do this</a:t>
            </a:r>
          </a:p>
          <a:p>
            <a:pPr rtl="0" lvl="0">
              <a:buNone/>
            </a:pPr>
            <a:r>
              <a:rPr sz="1400" lang="en">
                <a:latin typeface="Courier New"/>
                <a:ea typeface="Courier New"/>
                <a:cs typeface="Courier New"/>
                <a:sym typeface="Courier New"/>
              </a:rPr>
              <a:t>it fold {</a:t>
            </a:r>
          </a:p>
          <a:p>
            <a:pPr rtl="0" lvl="0">
              <a:buNone/>
            </a:pPr>
            <a:r>
              <a:rPr sz="1400" lang="en">
                <a:latin typeface="Courier New"/>
                <a:ea typeface="Courier New"/>
                <a:cs typeface="Courier New"/>
                <a:sym typeface="Courier New"/>
              </a:rPr>
              <a:t>	case Cont(k) =&gt; future { k(inp) }</a:t>
            </a:r>
          </a:p>
          <a:p>
            <a:pPr rtl="0" lvl="0">
              <a:buNone/>
            </a:pPr>
            <a:r>
              <a:rPr sz="1400" lang="en">
                <a:latin typeface="Courier New"/>
                <a:ea typeface="Courier New"/>
                <a:cs typeface="Courier New"/>
                <a:sym typeface="Courier New"/>
              </a:rPr>
              <a:t>	case _ =&gt; successful { it }</a:t>
            </a:r>
          </a:p>
          <a:p>
            <a:pPr>
              <a:buNone/>
            </a:pPr>
            <a:r>
              <a:rPr sz="1400" lang="en">
                <a:latin typeface="Courier New"/>
                <a:ea typeface="Courier New"/>
                <a:cs typeface="Courier New"/>
                <a:sym typeface="Courier New"/>
              </a:rPr>
              <a:t>} // returns Future[Iteratee[E, A]]</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Long running computations howto</a:t>
            </a:r>
          </a:p>
        </p:txBody>
      </p:sp>
      <p:sp>
        <p:nvSpPr>
          <p:cNvPr id="168" name="Shape 1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latin typeface="Courier New"/>
                <a:ea typeface="Courier New"/>
                <a:cs typeface="Courier New"/>
                <a:sym typeface="Courier New"/>
              </a:rPr>
              <a:t>// Cont takes Input[E] =&gt; Iteratee[E, A]</a:t>
            </a:r>
          </a:p>
          <a:p>
            <a:pPr rtl="0" lvl="0">
              <a:buNone/>
            </a:pPr>
            <a:r>
              <a:rPr sz="1400" lang="en">
                <a:latin typeface="Courier New"/>
                <a:ea typeface="Courier New"/>
                <a:cs typeface="Courier New"/>
                <a:sym typeface="Courier New"/>
              </a:rPr>
              <a:t>def myIt: Iteratee[Int, String] = Cont {</a:t>
            </a:r>
          </a:p>
          <a:p>
            <a:pPr rtl="0" lvl="0">
              <a:buNone/>
            </a:pPr>
            <a:r>
              <a:rPr sz="1400" lang="en">
                <a:latin typeface="Courier New"/>
                <a:ea typeface="Courier New"/>
                <a:cs typeface="Courier New"/>
                <a:sym typeface="Courier New"/>
              </a:rPr>
              <a:t>	case El(e) =&gt; </a:t>
            </a:r>
          </a:p>
          <a:p>
            <a:pPr rtl="0" lvl="0">
              <a:buNone/>
            </a:pPr>
            <a:r>
              <a:rPr sz="1400" lang="en">
                <a:latin typeface="Courier New"/>
                <a:ea typeface="Courier New"/>
                <a:cs typeface="Courier New"/>
                <a:sym typeface="Courier New"/>
              </a:rPr>
              <a:t>		val fs: Future[String] = getFromDb(e)</a:t>
            </a:r>
          </a:p>
          <a:p>
            <a:pPr rtl="0" lvl="0">
              <a:buNone/>
            </a:pPr>
            <a:r>
              <a:rPr sz="1400" lang="en">
                <a:latin typeface="Courier New"/>
                <a:ea typeface="Courier New"/>
                <a:cs typeface="Courier New"/>
                <a:sym typeface="Courier New"/>
              </a:rPr>
              <a:t>		val fi: Future[Iteratee[E, A]] = fs.map(s =&gt; Done(s))</a:t>
            </a:r>
          </a:p>
          <a:p>
            <a:pPr rtl="0" lvl="0" indent="457200" marL="457200">
              <a:buNone/>
            </a:pPr>
            <a:r>
              <a:rPr sz="1400" lang="en">
                <a:latin typeface="Courier New"/>
                <a:ea typeface="Courier New"/>
                <a:cs typeface="Courier New"/>
                <a:sym typeface="Courier New"/>
              </a:rPr>
              <a:t>Iteratee.flatten(fi)</a:t>
            </a:r>
          </a:p>
          <a:p>
            <a:pPr rtl="0" lvl="0" indent="0" marL="457200">
              <a:buNone/>
            </a:pPr>
            <a:r>
              <a:rPr sz="1400" lang="en">
                <a:latin typeface="Courier New"/>
                <a:ea typeface="Courier New"/>
                <a:cs typeface="Courier New"/>
                <a:sym typeface="Courier New"/>
              </a:rPr>
              <a:t>case EOF =&gt; Done(“”) </a:t>
            </a:r>
          </a:p>
          <a:p>
            <a:pPr>
              <a:buNone/>
            </a:pPr>
            <a:r>
              <a:rPr sz="1400" lang="en">
                <a:latin typeface="Courier New"/>
                <a:ea typeface="Courier New"/>
                <a:cs typeface="Courier New"/>
                <a:sym typeface="Courier New"/>
              </a:rPr>
              <a: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flatten()</a:t>
            </a:r>
          </a:p>
        </p:txBody>
      </p:sp>
      <p:sp>
        <p:nvSpPr>
          <p:cNvPr id="174" name="Shape 1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400" lang="en">
                <a:latin typeface="Courier New"/>
                <a:ea typeface="Courier New"/>
                <a:cs typeface="Courier New"/>
                <a:sym typeface="Courier New"/>
              </a:rPr>
              <a:t>Iteratee.flatten[E, A](f: Future[Iteratee[E, A]) : Iteratee[E, A] = </a:t>
            </a:r>
          </a:p>
          <a:p>
            <a:pPr rtl="0" lvl="0">
              <a:buNone/>
            </a:pPr>
            <a:r>
              <a:rPr sz="1400" lang="en">
                <a:latin typeface="Courier New"/>
                <a:ea typeface="Courier New"/>
                <a:cs typeface="Courier New"/>
                <a:sym typeface="Courier New"/>
              </a:rPr>
              <a:t>	new Iteratee[E, A] {</a:t>
            </a:r>
          </a:p>
          <a:p>
            <a:pPr rtl="0" lvl="0">
              <a:buNone/>
            </a:pPr>
            <a:r>
              <a:rPr sz="1400" lang="en">
                <a:latin typeface="Courier New"/>
                <a:ea typeface="Courier New"/>
                <a:cs typeface="Courier New"/>
                <a:sym typeface="Courier New"/>
              </a:rPr>
              <a:t>		def fold[B](folder: Step[E, A] =&gt; Future[B]): Future[B] = </a:t>
            </a:r>
          </a:p>
          <a:p>
            <a:pPr rtl="0" lvl="0">
              <a:buNone/>
            </a:pPr>
            <a:r>
              <a:rPr sz="1400" lang="en">
                <a:latin typeface="Courier New"/>
                <a:ea typeface="Courier New"/>
                <a:cs typeface="Courier New"/>
                <a:sym typeface="Courier New"/>
              </a:rPr>
              <a:t>			f.flatMap(it =&gt; it.fold(folder))</a:t>
            </a:r>
          </a:p>
          <a:p>
            <a:pPr indent="457200">
              <a:buNone/>
            </a:pPr>
            <a:r>
              <a:rPr sz="1400" lang="en">
                <a:latin typeface="Courier New"/>
                <a:ea typeface="Courier New"/>
                <a:cs typeface="Courier New"/>
                <a:sym typeface="Courier New"/>
              </a:rPr>
              <a: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Creating Iteratees</a:t>
            </a:r>
          </a:p>
        </p:txBody>
      </p:sp>
      <p:sp>
        <p:nvSpPr>
          <p:cNvPr id="180" name="Shape 18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dk1"/>
              </a:buClr>
              <a:buSzPct val="166666"/>
              <a:buFont typeface="Arial"/>
              <a:buChar char="•"/>
            </a:pPr>
            <a:r>
              <a:rPr sz="1800" lang="en"/>
              <a:t>Lots of helper methods so don’t usually use step()</a:t>
            </a:r>
          </a:p>
          <a:p>
            <a:pPr rtl="0" lvl="0" indent="-342900" marL="457200">
              <a:buClr>
                <a:schemeClr val="dk1"/>
              </a:buClr>
              <a:buSzPct val="166666"/>
              <a:buFont typeface="Arial"/>
              <a:buChar char="•"/>
            </a:pPr>
            <a:r>
              <a:rPr sz="1800" lang="en"/>
              <a:t>Done(), Cont(), Error() to create Iteratees in those “states”</a:t>
            </a:r>
          </a:p>
          <a:p>
            <a:pPr rtl="0" lvl="0" indent="-342900" marL="457200">
              <a:lnSpc>
                <a:spcPct val="102272"/>
              </a:lnSpc>
              <a:spcBef>
                <a:spcPts val="800"/>
              </a:spcBef>
              <a:spcAft>
                <a:spcPts val="800"/>
              </a:spcAft>
              <a:buClr>
                <a:schemeClr val="dk1"/>
              </a:buClr>
              <a:buSzPct val="166666"/>
              <a:buFont typeface="Arial"/>
              <a:buChar char="•"/>
            </a:pPr>
            <a:r>
              <a:rPr sz="1800" lang="en"/>
              <a:t>Iteratee.fold</a:t>
            </a:r>
            <a:r>
              <a:rPr sz="1800" lang="en">
                <a:solidFill>
                  <a:srgbClr val="000000"/>
                </a:solidFill>
              </a:rPr>
              <a:t>[E, A](state: A)(f: (A, E) =&gt; A): Iteratee[E, A]</a:t>
            </a:r>
          </a:p>
          <a:p>
            <a:pPr rtl="0" lvl="0" indent="-342900" marL="457200">
              <a:buClr>
                <a:schemeClr val="dk1"/>
              </a:buClr>
              <a:buSzPct val="166666"/>
              <a:buFont typeface="Arial"/>
              <a:buChar char="•"/>
            </a:pPr>
            <a:r>
              <a:rPr sz="1800" lang="en">
                <a:solidFill>
                  <a:srgbClr val="333333"/>
                </a:solidFill>
              </a:rPr>
              <a:t>Iteratee.foldM[E, A](state: A)(f: (A, E) =&gt; Future[A]) : Iteratee[E, A]</a:t>
            </a:r>
          </a:p>
          <a:p>
            <a:pPr rtl="0" lvl="0" indent="-342900" marL="457200">
              <a:buClr>
                <a:schemeClr val="dk1"/>
              </a:buClr>
              <a:buSzPct val="166666"/>
              <a:buFont typeface="Arial"/>
              <a:buChar char="•"/>
            </a:pPr>
            <a:r>
              <a:rPr sz="1800" lang="en"/>
              <a:t>Iteratee.foreach[E](f:E =&gt; Unit): Itereate[E, Unit)</a:t>
            </a:r>
          </a:p>
          <a:p>
            <a:pPr rtl="0" lvl="0" indent="-342900" marL="457200">
              <a:buClr>
                <a:srgbClr val="434343"/>
              </a:buClr>
              <a:buSzPct val="166666"/>
              <a:buFont typeface="Arial"/>
              <a:buChar char="•"/>
            </a:pPr>
            <a:r>
              <a:rPr sz="1800" lang="en">
                <a:solidFill>
                  <a:srgbClr val="434343"/>
                </a:solidFill>
              </a:rPr>
              <a:t>Iteratee.consume[E]: Iteratee[E, E]</a:t>
            </a:r>
          </a:p>
          <a:p>
            <a:pPr rtl="0" lvl="1" indent="-342900" marL="914400">
              <a:buClr>
                <a:srgbClr val="434343"/>
              </a:buClr>
              <a:buSzPct val="100000"/>
              <a:buFont typeface="Courier New"/>
              <a:buChar char="o"/>
            </a:pPr>
            <a:r>
              <a:rPr sz="1800" lang="en">
                <a:solidFill>
                  <a:srgbClr val="434343"/>
                </a:solidFill>
              </a:rPr>
              <a:t>concatenates so E should be traversable</a:t>
            </a:r>
          </a:p>
          <a:p>
            <a:pPr rtl="0" lvl="0" indent="-342900" marL="457200">
              <a:buClr>
                <a:srgbClr val="434343"/>
              </a:buClr>
              <a:buSzPct val="166666"/>
              <a:buFont typeface="Arial"/>
              <a:buChar char="•"/>
            </a:pPr>
            <a:r>
              <a:rPr sz="1800" lang="en">
                <a:solidFill>
                  <a:srgbClr val="333333"/>
                </a:solidFill>
              </a:rPr>
              <a:t>Iteratee.getChunks[E]: Iteratee[E, List[E]]</a:t>
            </a:r>
          </a:p>
          <a:p>
            <a:pPr rtl="0" lvl="0" indent="-342900" marL="457200">
              <a:buClr>
                <a:srgbClr val="333333"/>
              </a:buClr>
              <a:buSzPct val="166666"/>
              <a:buFont typeface="Arial"/>
              <a:buChar char="•"/>
            </a:pPr>
            <a:r>
              <a:rPr sz="1800" lang="en">
                <a:solidFill>
                  <a:srgbClr val="333333"/>
                </a:solidFill>
              </a:rPr>
              <a:t>Iteratee.head[E]: Iteratee[E, Option[E]]</a:t>
            </a:r>
          </a:p>
          <a:p>
            <a:pPr lvl="0" indent="-342900" marL="457200">
              <a:buClr>
                <a:srgbClr val="333333"/>
              </a:buClr>
              <a:buSzPct val="166666"/>
              <a:buFont typeface="Arial"/>
              <a:buChar char="•"/>
            </a:pPr>
            <a:r>
              <a:rPr sz="1800" lang="en">
                <a:solidFill>
                  <a:srgbClr val="333333"/>
                </a:solidFill>
              </a:rPr>
              <a:t>Iteratee.foldM[E, A](state: A)(f: (A, E) =&gt; Future[A]) : Iteratee[E, A]</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y="0" x="0"/>
          <a:ext cy="0" cx="0"/>
          <a:chOff y="0" x="0"/>
          <a:chExt cy="0" cx="0"/>
        </a:xfrm>
      </p:grpSpPr>
      <p:sp>
        <p:nvSpPr>
          <p:cNvPr id="185" name="Shape 18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scalaz</a:t>
            </a:r>
          </a:p>
        </p:txBody>
      </p:sp>
      <p:sp>
        <p:nvSpPr>
          <p:cNvPr id="186" name="Shape 1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Haskell for Scala</a:t>
            </a:r>
          </a:p>
          <a:p>
            <a:pPr rtl="0" lvl="0" indent="-419100" marL="457200">
              <a:buClr>
                <a:schemeClr val="dk1"/>
              </a:buClr>
              <a:buSzPct val="166666"/>
              <a:buFont typeface="Arial"/>
              <a:buChar char="•"/>
            </a:pPr>
            <a:r>
              <a:rPr lang="en"/>
              <a:t>need to take the red pill</a:t>
            </a:r>
          </a:p>
          <a:p>
            <a:pPr rtl="0" lvl="1" indent="-381000" marL="914400">
              <a:buClr>
                <a:schemeClr val="dk1"/>
              </a:buClr>
              <a:buSzPct val="80000"/>
              <a:buFont typeface="Courier New"/>
              <a:buChar char="o"/>
            </a:pPr>
            <a:r>
              <a:rPr lang="en"/>
              <a:t>full on functional</a:t>
            </a:r>
          </a:p>
          <a:p>
            <a:pPr rtl="0" lvl="0" indent="-419100" marL="457200">
              <a:buClr>
                <a:schemeClr val="dk1"/>
              </a:buClr>
              <a:buSzPct val="166666"/>
              <a:buFont typeface="Arial"/>
              <a:buChar char="•"/>
            </a:pPr>
            <a:r>
              <a:rPr lang="en"/>
              <a:t>scalaz 7 has Iteratees</a:t>
            </a:r>
          </a:p>
          <a:p>
            <a:pPr rtl="0" lvl="0" indent="-419100" marL="457200">
              <a:buClr>
                <a:schemeClr val="dk1"/>
              </a:buClr>
              <a:buSzPct val="166666"/>
              <a:buFont typeface="Arial"/>
              <a:buChar char="•"/>
            </a:pPr>
            <a:r>
              <a:rPr lang="en"/>
              <a:t>similar to Play but different</a:t>
            </a:r>
          </a:p>
          <a:p>
            <a:pPr lvl="0" indent="-419100" marL="457200">
              <a:buClr>
                <a:schemeClr val="dk1"/>
              </a:buClr>
              <a:buSzPct val="166666"/>
              <a:buFont typeface="Arial"/>
              <a:buChar char="•"/>
            </a:pPr>
            <a:r>
              <a:rPr lang="en"/>
              <a:t>Uses “monad transformer” pattern to combine Iteratee and Future (or any other monad)</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Play Framework has more:</a:t>
            </a:r>
          </a:p>
          <a:p>
            <a:pPr rtl="0" lvl="1" indent="-381000" marL="914400">
              <a:buClr>
                <a:schemeClr val="dk1"/>
              </a:buClr>
              <a:buSzPct val="80000"/>
              <a:buFont typeface="Courier New"/>
              <a:buChar char="o"/>
            </a:pPr>
            <a:r>
              <a:rPr lang="en"/>
              <a:t>Enumeratees</a:t>
            </a:r>
          </a:p>
          <a:p>
            <a:pPr rtl="0" lvl="2" indent="-381000" marL="1371600">
              <a:buClr>
                <a:schemeClr val="dk1"/>
              </a:buClr>
              <a:buSzPct val="80000"/>
              <a:buFont typeface="Wingdings"/>
              <a:buChar char="§"/>
            </a:pPr>
            <a:r>
              <a:rPr lang="en"/>
              <a:t>transformers From =&gt; To</a:t>
            </a:r>
          </a:p>
          <a:p>
            <a:pPr rtl="0" lvl="2" indent="-381000" marL="1371600">
              <a:buClr>
                <a:schemeClr val="dk1"/>
              </a:buClr>
              <a:buSzPct val="80000"/>
              <a:buFont typeface="Wingdings"/>
              <a:buChar char="§"/>
            </a:pPr>
            <a:r>
              <a:rPr lang="en"/>
              <a:t>operate on both Enumerators and Iteratees</a:t>
            </a:r>
          </a:p>
          <a:p>
            <a:pPr rtl="0" lvl="2" indent="-381000" marL="1371600">
              <a:buClr>
                <a:schemeClr val="dk1"/>
              </a:buClr>
              <a:buSzPct val="80000"/>
              <a:buFont typeface="Wingdings"/>
              <a:buChar char="§"/>
            </a:pPr>
            <a:r>
              <a:rPr lang="en"/>
              <a:t>provides filter, take, drop, “group”, …</a:t>
            </a:r>
          </a:p>
          <a:p>
            <a:pPr rtl="0" lvl="1" indent="-381000" marL="914400">
              <a:buClr>
                <a:schemeClr val="dk1"/>
              </a:buClr>
              <a:buSzPct val="80000"/>
              <a:buFont typeface="Courier New"/>
              <a:buChar char="o"/>
            </a:pPr>
            <a:r>
              <a:rPr lang="en"/>
              <a:t>Interleaving Enumerators</a:t>
            </a:r>
          </a:p>
          <a:p>
            <a:pPr lvl="2" indent="-381000" marL="1371600">
              <a:buClr>
                <a:schemeClr val="dk1"/>
              </a:buClr>
              <a:buSzPct val="80000"/>
              <a:buFont typeface="Wingdings"/>
              <a:buChar char="§"/>
            </a:pPr>
            <a:r>
              <a:rPr lang="en"/>
              <a:t>Non deterministically join streams of data</a:t>
            </a:r>
          </a:p>
        </p:txBody>
      </p:sp>
      <p:sp>
        <p:nvSpPr>
          <p:cNvPr id="192" name="Shape 19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Misc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Questions &amp; Discussion Welcome</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flexible format</a:t>
            </a:r>
          </a:p>
          <a:p>
            <a:pPr rtl="0" lvl="0" indent="-419100" marL="457200">
              <a:buClr>
                <a:schemeClr val="dk1"/>
              </a:buClr>
              <a:buSzPct val="166666"/>
              <a:buFont typeface="Arial"/>
              <a:buChar char="•"/>
            </a:pPr>
            <a:r>
              <a:rPr lang="en"/>
              <a:t>dialog is good</a:t>
            </a:r>
          </a:p>
          <a:p>
            <a:pPr rtl="0" lvl="0" indent="-419100" marL="457200">
              <a:buClr>
                <a:schemeClr val="dk1"/>
              </a:buClr>
              <a:buSzPct val="166666"/>
              <a:buFont typeface="Arial"/>
              <a:buChar char="•"/>
            </a:pPr>
            <a:r>
              <a:rPr lang="en"/>
              <a:t>questions/corrections/assistance from all experience levels welcome</a:t>
            </a:r>
          </a:p>
          <a:p>
            <a:pPr rtl="0" lvl="0" indent="-419100" marL="457200">
              <a:buClr>
                <a:schemeClr val="dk1"/>
              </a:buClr>
              <a:buSzPct val="166666"/>
              <a:buFont typeface="Arial"/>
              <a:buChar char="•"/>
            </a:pPr>
            <a:r>
              <a:rPr lang="en"/>
              <a:t>use the collective wisdom</a:t>
            </a:r>
          </a:p>
          <a:p>
            <a:pPr rtl="0" lvl="0" indent="-419100" marL="457200">
              <a:buClr>
                <a:schemeClr val="dk1"/>
              </a:buClr>
              <a:buSzPct val="166666"/>
              <a:buFont typeface="Arial"/>
              <a:buChar char="•"/>
            </a:pPr>
            <a:r>
              <a:rPr lang="en"/>
              <a:t>minor diversions tolerated</a:t>
            </a:r>
          </a:p>
          <a:p>
            <a:pPr lvl="0" indent="-419100" marL="457200">
              <a:buClr>
                <a:schemeClr val="dk1"/>
              </a:buClr>
              <a:buSzPct val="166666"/>
              <a:buFont typeface="Arial"/>
              <a:buChar char="•"/>
            </a:pPr>
            <a:r>
              <a:rPr lang="en"/>
              <a:t>whiteboard is your friend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sp>
        <p:nvSpPr>
          <p:cNvPr id="197" name="Shape 19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References</a:t>
            </a:r>
          </a:p>
        </p:txBody>
      </p:sp>
      <p:sp>
        <p:nvSpPr>
          <p:cNvPr id="198" name="Shape 1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dk1"/>
              </a:buClr>
              <a:buSzPct val="166666"/>
              <a:buFont typeface="Arial"/>
              <a:buChar char="•"/>
            </a:pPr>
            <a:r>
              <a:rPr sz="1800" lang="en"/>
              <a:t>Play Doco: </a:t>
            </a:r>
            <a:r>
              <a:rPr u="sng" sz="1800" lang="en">
                <a:solidFill>
                  <a:schemeClr val="hlink"/>
                </a:solidFill>
                <a:hlinkClick r:id="rId3"/>
              </a:rPr>
              <a:t>http://www.playframework.com/documentation/2.3-SNAPSHOT/Iteratees</a:t>
            </a:r>
          </a:p>
          <a:p>
            <a:pPr rtl="0" lvl="0" indent="-342900" marL="457200">
              <a:buClr>
                <a:schemeClr val="dk1"/>
              </a:buClr>
              <a:buSzPct val="166666"/>
              <a:buFont typeface="Arial"/>
              <a:buChar char="•"/>
            </a:pPr>
            <a:r>
              <a:rPr sz="1800" lang="en"/>
              <a:t>James Roper’s Blog: </a:t>
            </a:r>
            <a:r>
              <a:rPr u="sng" sz="1800" lang="en">
                <a:solidFill>
                  <a:schemeClr val="hlink"/>
                </a:solidFill>
                <a:hlinkClick r:id="rId4"/>
              </a:rPr>
              <a:t>http://jazzy.id.au/default/2012/11/06/iteratees_for_imperative_programmers.html</a:t>
            </a:r>
          </a:p>
          <a:p>
            <a:pPr rtl="0" lvl="0" indent="-342900" marL="457200">
              <a:buClr>
                <a:schemeClr val="dk1"/>
              </a:buClr>
              <a:buSzPct val="166666"/>
              <a:buFont typeface="Arial"/>
              <a:buChar char="•"/>
            </a:pPr>
            <a:r>
              <a:rPr sz="1800" lang="en"/>
              <a:t>Runar’s Blog: </a:t>
            </a:r>
            <a:r>
              <a:rPr u="sng" sz="1800" lang="en">
                <a:solidFill>
                  <a:schemeClr val="hlink"/>
                </a:solidFill>
                <a:hlinkClick r:id="rId5"/>
              </a:rPr>
              <a:t>http://apocalisp.wordpress.com/2010/10/17/scalaz-tutorial-enumeration-based-io-with-iteratees/</a:t>
            </a:r>
          </a:p>
          <a:p>
            <a:pPr rtl="0" lvl="0" indent="-342900" marL="457200">
              <a:buClr>
                <a:schemeClr val="dk1"/>
              </a:buClr>
              <a:buSzPct val="166666"/>
              <a:buFont typeface="Arial"/>
              <a:buChar char="•"/>
            </a:pPr>
            <a:r>
              <a:rPr sz="1800" lang="en"/>
              <a:t>Mandubian: </a:t>
            </a:r>
            <a:r>
              <a:rPr u="sng" sz="1800" lang="en">
                <a:solidFill>
                  <a:schemeClr val="hlink"/>
                </a:solidFill>
                <a:hlinkClick r:id="rId6"/>
              </a:rPr>
              <a:t>http://mandubian.com/2012/08/27/understanding-play2-iteratees-for-normal-humans/</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Outline</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Why Iteratees</a:t>
            </a:r>
          </a:p>
          <a:p>
            <a:pPr rtl="0" lvl="0" indent="-419100" marL="457200">
              <a:buClr>
                <a:schemeClr val="dk1"/>
              </a:buClr>
              <a:buSzPct val="166666"/>
              <a:buFont typeface="Arial"/>
              <a:buChar char="•"/>
            </a:pPr>
            <a:r>
              <a:rPr lang="en"/>
              <a:t>Brief Description</a:t>
            </a:r>
          </a:p>
          <a:p>
            <a:pPr rtl="0" lvl="0" indent="-419100" marL="457200">
              <a:buClr>
                <a:schemeClr val="dk1"/>
              </a:buClr>
              <a:buSzPct val="166666"/>
              <a:buFont typeface="Arial"/>
              <a:buChar char="•"/>
            </a:pPr>
            <a:r>
              <a:rPr lang="en"/>
              <a:t>Functional Data Structures</a:t>
            </a:r>
          </a:p>
          <a:p>
            <a:pPr rtl="0" lvl="0" indent="-419100" marL="457200">
              <a:buClr>
                <a:schemeClr val="dk1"/>
              </a:buClr>
              <a:buSzPct val="166666"/>
              <a:buFont typeface="Arial"/>
              <a:buChar char="•"/>
            </a:pPr>
            <a:r>
              <a:rPr lang="en"/>
              <a:t>Problems suited to Iteratees</a:t>
            </a:r>
          </a:p>
          <a:p>
            <a:pPr rtl="0" lvl="0" indent="-419100" marL="457200">
              <a:buClr>
                <a:schemeClr val="dk1"/>
              </a:buClr>
              <a:buSzPct val="166666"/>
              <a:buFont typeface="Arial"/>
              <a:buChar char="•"/>
            </a:pPr>
            <a:r>
              <a:rPr lang="en"/>
              <a:t>Detailed Description (and code)</a:t>
            </a:r>
          </a:p>
          <a:p>
            <a:pPr rtl="0" lvl="0" indent="-419100" marL="457200">
              <a:buClr>
                <a:schemeClr val="dk1"/>
              </a:buClr>
              <a:buSzPct val="166666"/>
              <a:buFont typeface="Arial"/>
              <a:buChar char="•"/>
            </a:pPr>
            <a:r>
              <a:rPr lang="en"/>
              <a:t>Futures</a:t>
            </a:r>
          </a:p>
          <a:p>
            <a:pPr rtl="0" lvl="0" indent="-419100" marL="457200">
              <a:buClr>
                <a:schemeClr val="dk1"/>
              </a:buClr>
              <a:buSzPct val="166666"/>
              <a:buFont typeface="Arial"/>
              <a:buChar char="•"/>
            </a:pPr>
            <a:r>
              <a:rPr lang="en"/>
              <a:t>Reactive Intro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Outline (2)</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Combining Futures and Iteratees</a:t>
            </a:r>
          </a:p>
          <a:p>
            <a:pPr rtl="0" lvl="1" indent="-381000" marL="914400">
              <a:spcBef>
                <a:spcPts val="480"/>
              </a:spcBef>
              <a:buClr>
                <a:schemeClr val="dk1"/>
              </a:buClr>
              <a:buSzPct val="80000"/>
              <a:buFont typeface="Courier New"/>
              <a:buChar char="o"/>
            </a:pPr>
            <a:r>
              <a:rPr lang="en"/>
              <a:t>problems with naive solution</a:t>
            </a:r>
          </a:p>
          <a:p>
            <a:pPr rtl="0" lvl="1" indent="-381000" marL="914400">
              <a:spcBef>
                <a:spcPts val="480"/>
              </a:spcBef>
              <a:buClr>
                <a:schemeClr val="dk1"/>
              </a:buClr>
              <a:buSzPct val="80000"/>
              <a:buFont typeface="Courier New"/>
              <a:buChar char="o"/>
            </a:pPr>
            <a:r>
              <a:rPr lang="en"/>
              <a:t>Play Framework solution</a:t>
            </a:r>
          </a:p>
          <a:p>
            <a:pPr rtl="0" lvl="1" indent="-381000" marL="914400">
              <a:spcBef>
                <a:spcPts val="480"/>
              </a:spcBef>
              <a:buClr>
                <a:schemeClr val="dk1"/>
              </a:buClr>
              <a:buSzPct val="80000"/>
              <a:buFont typeface="Courier New"/>
              <a:buChar char="o"/>
            </a:pPr>
            <a:r>
              <a:rPr lang="en"/>
              <a:t>pattern matching fail</a:t>
            </a:r>
          </a:p>
          <a:p>
            <a:pPr rtl="0" lvl="1" indent="-381000" marL="914400">
              <a:spcBef>
                <a:spcPts val="480"/>
              </a:spcBef>
              <a:buClr>
                <a:schemeClr val="dk1"/>
              </a:buClr>
              <a:buSzPct val="80000"/>
              <a:buFont typeface="Courier New"/>
              <a:buChar char="o"/>
            </a:pPr>
            <a:r>
              <a:rPr lang="en"/>
              <a:t>fold() and Step</a:t>
            </a:r>
          </a:p>
          <a:p>
            <a:pPr rtl="0" lvl="1" indent="-381000" marL="914400">
              <a:buClr>
                <a:schemeClr val="dk1"/>
              </a:buClr>
              <a:buSzPct val="80000"/>
              <a:buFont typeface="Courier New"/>
              <a:buChar char="o"/>
            </a:pPr>
            <a:r>
              <a:rPr lang="en"/>
              <a:t>long running computations</a:t>
            </a:r>
          </a:p>
          <a:p>
            <a:pPr rtl="0" lvl="1" indent="-381000" marL="914400">
              <a:spcBef>
                <a:spcPts val="480"/>
              </a:spcBef>
              <a:buClr>
                <a:schemeClr val="dk1"/>
              </a:buClr>
              <a:buSzPct val="80000"/>
              <a:buFont typeface="Courier New"/>
              <a:buChar char="o"/>
            </a:pPr>
            <a:r>
              <a:rPr lang="en"/>
              <a:t>flatten()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Outline (3)</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480"/>
              </a:spcBef>
              <a:buClr>
                <a:schemeClr val="dk1"/>
              </a:buClr>
              <a:buSzPct val="166666"/>
              <a:buFont typeface="Arial"/>
              <a:buChar char="•"/>
            </a:pPr>
            <a:r>
              <a:rPr lang="en"/>
              <a:t>scalaz</a:t>
            </a:r>
          </a:p>
          <a:p>
            <a:pPr rtl="0" lvl="1" indent="-381000" marL="914400">
              <a:buClr>
                <a:schemeClr val="dk1"/>
              </a:buClr>
              <a:buSzPct val="80000"/>
              <a:buFont typeface="Courier New"/>
              <a:buChar char="o"/>
            </a:pPr>
            <a:r>
              <a:rPr lang="en"/>
              <a:t>taking the red pill …</a:t>
            </a:r>
          </a:p>
          <a:p>
            <a:pPr rtl="0" lvl="0" indent="-419100" marL="457200">
              <a:buClr>
                <a:schemeClr val="dk1"/>
              </a:buClr>
              <a:buSzPct val="166666"/>
              <a:buFont typeface="Arial"/>
              <a:buChar char="•"/>
            </a:pPr>
            <a:r>
              <a:rPr lang="en"/>
              <a:t>Misc</a:t>
            </a:r>
          </a:p>
          <a:p>
            <a:pPr rtl="0" lvl="1" indent="-381000" marL="914400">
              <a:buClr>
                <a:schemeClr val="dk1"/>
              </a:buClr>
              <a:buSzPct val="80000"/>
              <a:buFont typeface="Courier New"/>
              <a:buChar char="o"/>
            </a:pPr>
            <a:r>
              <a:rPr lang="en"/>
              <a:t>Enumeratees</a:t>
            </a:r>
          </a:p>
          <a:p>
            <a:pPr rtl="0" lvl="1" indent="-381000" marL="914400">
              <a:buClr>
                <a:schemeClr val="dk1"/>
              </a:buClr>
              <a:buSzPct val="80000"/>
              <a:buFont typeface="Courier New"/>
              <a:buChar char="o"/>
            </a:pPr>
            <a:r>
              <a:rPr lang="en"/>
              <a:t>Interleaving Enumerators</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Iteratees</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t>Investigating functional alternatives to run loop for handling data from socket</a:t>
            </a:r>
          </a:p>
          <a:p>
            <a:pPr rtl="0" lvl="0" indent="-419100" marL="457200">
              <a:buClr>
                <a:schemeClr val="dk1"/>
              </a:buClr>
              <a:buSzPct val="166666"/>
              <a:buFont typeface="Arial"/>
              <a:buChar char="•"/>
            </a:pPr>
            <a:r>
              <a:rPr lang="en"/>
              <a:t>Read blogs and looked at implementations</a:t>
            </a:r>
          </a:p>
          <a:p>
            <a:pPr rtl="0" lvl="0" indent="-419100" marL="457200">
              <a:buClr>
                <a:schemeClr val="dk1"/>
              </a:buClr>
              <a:buSzPct val="166666"/>
              <a:buFont typeface="Arial"/>
              <a:buChar char="•"/>
            </a:pPr>
            <a:r>
              <a:rPr lang="en"/>
              <a:t>Play Iteratees seemed best supported but aspects of interface were a bit baffling</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Iteratees (2)</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n"/>
              <a:t>val f_it: Future[Iteratee[Byte, Int]] = ???</a:t>
            </a:r>
          </a:p>
          <a:p>
            <a:pPr rtl="0" lvl="0">
              <a:buNone/>
            </a:pPr>
            <a:r>
              <a:rPr sz="1800" lang="en"/>
              <a:t>val it: Iteratee[Byte, Int] = Iteratee.flatten(f_it)</a:t>
            </a:r>
          </a:p>
          <a:p>
            <a:r>
              <a:t/>
            </a:r>
          </a:p>
          <a:p>
            <a:pPr rtl="0" lvl="0">
              <a:buNone/>
            </a:pPr>
            <a:r>
              <a:rPr sz="1800" lang="en"/>
              <a:t>sealed trait Step[E, A]</a:t>
            </a:r>
          </a:p>
          <a:p>
            <a:pPr rtl="0" lvl="0">
              <a:buNone/>
            </a:pPr>
            <a:r>
              <a:rPr sz="1800" lang="en"/>
              <a:t>case class Cont[E, A](k: Input[E] =&gt; Iteratee[E,A]) extends Step[E, A]</a:t>
            </a:r>
          </a:p>
          <a:p>
            <a:r>
              <a:t/>
            </a:r>
          </a:p>
          <a:p>
            <a:pPr rtl="0" lvl="0">
              <a:buNone/>
            </a:pPr>
            <a:r>
              <a:rPr sz="1800" lang="en"/>
              <a:t>trait Iteratee[E, A] {</a:t>
            </a:r>
          </a:p>
          <a:p>
            <a:pPr rtl="0" lvl="0" indent="457200">
              <a:buNone/>
            </a:pPr>
            <a:r>
              <a:rPr sz="1800" lang="en"/>
              <a:t>fold[B](folder: Step[E, A] =&gt; Future[B]): Future[B]</a:t>
            </a:r>
          </a:p>
          <a:p>
            <a:pPr rtl="0" lvl="0" indent="0" marL="0">
              <a:buNone/>
            </a:pPr>
            <a:r>
              <a:rPr sz="1800" lang="en"/>
              <a:t>}</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Iteratee: Brief Description</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lnSpc>
                <a:spcPct val="100000"/>
              </a:lnSpc>
              <a:spcBef>
                <a:spcPts val="0"/>
              </a:spcBef>
              <a:buClr>
                <a:schemeClr val="dk1"/>
              </a:buClr>
              <a:buSzPct val="400000"/>
              <a:buFont typeface="Arial"/>
              <a:buChar char="•"/>
            </a:pPr>
            <a:r>
              <a:rPr sz="1100" lang="en"/>
              <a:t> </a:t>
            </a:r>
            <a:r>
              <a:rPr sz="1800" lang="en"/>
              <a:t>A functional and immutable data type that is suited to processing sequences or streams of data</a:t>
            </a:r>
          </a:p>
          <a:p>
            <a:r>
              <a:t/>
            </a:r>
          </a:p>
          <a:p>
            <a:pPr rtl="0" lvl="0" indent="-419100" marL="457200">
              <a:buClr>
                <a:schemeClr val="dk1"/>
              </a:buClr>
              <a:buSzPct val="277777"/>
              <a:buFont typeface="Arial"/>
              <a:buChar char="•"/>
            </a:pPr>
            <a:r>
              <a:rPr sz="1800" lang="en"/>
              <a:t>The Play Framework Iteratee implementation provides an Iteratee that allows for non blocking or “reactive” modes of operation which is well suited to networking communications and other processing that would involve delays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