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8" r:id="rId4"/>
    <p:sldMasterId id="2147483782" r:id="rId5"/>
  </p:sldMasterIdLst>
  <p:notesMasterIdLst>
    <p:notesMasterId r:id="rId42"/>
  </p:notesMasterIdLst>
  <p:handoutMasterIdLst>
    <p:handoutMasterId r:id="rId43"/>
  </p:handoutMasterIdLst>
  <p:sldIdLst>
    <p:sldId id="2147471861" r:id="rId6"/>
    <p:sldId id="2147471827" r:id="rId7"/>
    <p:sldId id="2147471831" r:id="rId8"/>
    <p:sldId id="2147471832" r:id="rId9"/>
    <p:sldId id="2147471862" r:id="rId10"/>
    <p:sldId id="2147471833" r:id="rId11"/>
    <p:sldId id="2147471834" r:id="rId12"/>
    <p:sldId id="2147471835" r:id="rId13"/>
    <p:sldId id="2147471836" r:id="rId14"/>
    <p:sldId id="2147471837" r:id="rId15"/>
    <p:sldId id="2147471838" r:id="rId16"/>
    <p:sldId id="2147471860" r:id="rId17"/>
    <p:sldId id="2147471839" r:id="rId18"/>
    <p:sldId id="2147471863" r:id="rId19"/>
    <p:sldId id="2147471840" r:id="rId20"/>
    <p:sldId id="2147471841" r:id="rId21"/>
    <p:sldId id="2147471842" r:id="rId22"/>
    <p:sldId id="2147471843" r:id="rId23"/>
    <p:sldId id="2147471844" r:id="rId24"/>
    <p:sldId id="2147471845" r:id="rId25"/>
    <p:sldId id="2147471846" r:id="rId26"/>
    <p:sldId id="2147471847" r:id="rId27"/>
    <p:sldId id="2147471848" r:id="rId28"/>
    <p:sldId id="2147471849" r:id="rId29"/>
    <p:sldId id="2147471850" r:id="rId30"/>
    <p:sldId id="2147471851" r:id="rId31"/>
    <p:sldId id="2147471852" r:id="rId32"/>
    <p:sldId id="2147471859" r:id="rId33"/>
    <p:sldId id="2147471825" r:id="rId34"/>
    <p:sldId id="2147471826" r:id="rId35"/>
    <p:sldId id="2147471853" r:id="rId36"/>
    <p:sldId id="2147471854" r:id="rId37"/>
    <p:sldId id="2147471855" r:id="rId38"/>
    <p:sldId id="2147471856" r:id="rId39"/>
    <p:sldId id="2147471857" r:id="rId40"/>
    <p:sldId id="2147471858" r:id="rId41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401945-392A-44FC-8679-BE549FA66F8C}">
          <p14:sldIdLst>
            <p14:sldId id="2147471861"/>
            <p14:sldId id="2147471827"/>
            <p14:sldId id="2147471831"/>
            <p14:sldId id="2147471832"/>
            <p14:sldId id="2147471862"/>
            <p14:sldId id="2147471833"/>
            <p14:sldId id="2147471834"/>
            <p14:sldId id="2147471835"/>
            <p14:sldId id="2147471836"/>
            <p14:sldId id="2147471837"/>
            <p14:sldId id="2147471838"/>
            <p14:sldId id="2147471860"/>
            <p14:sldId id="2147471839"/>
            <p14:sldId id="2147471863"/>
            <p14:sldId id="2147471840"/>
            <p14:sldId id="2147471841"/>
            <p14:sldId id="2147471842"/>
            <p14:sldId id="2147471843"/>
            <p14:sldId id="2147471844"/>
            <p14:sldId id="2147471845"/>
            <p14:sldId id="2147471846"/>
            <p14:sldId id="2147471847"/>
            <p14:sldId id="2147471848"/>
            <p14:sldId id="2147471849"/>
            <p14:sldId id="2147471850"/>
            <p14:sldId id="2147471851"/>
            <p14:sldId id="2147471852"/>
            <p14:sldId id="2147471859"/>
            <p14:sldId id="2147471825"/>
            <p14:sldId id="2147471826"/>
            <p14:sldId id="2147471853"/>
            <p14:sldId id="2147471854"/>
            <p14:sldId id="2147471855"/>
            <p14:sldId id="2147471856"/>
            <p14:sldId id="2147471857"/>
            <p14:sldId id="2147471858"/>
          </p14:sldIdLst>
        </p14:section>
        <p14:section name="별첨" id="{5DD533CA-7392-432B-B12A-CFE5669882B5}">
          <p14:sldIdLst/>
        </p14:section>
        <p14:section name="보관" id="{228A812D-4D71-45B2-BAD3-DFB3875B0D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  <p15:guide id="7" pos="104" userDrawn="1">
          <p15:clr>
            <a:srgbClr val="A4A3A4"/>
          </p15:clr>
        </p15:guide>
        <p15:guide id="9" pos="6136" userDrawn="1">
          <p15:clr>
            <a:srgbClr val="A4A3A4"/>
          </p15:clr>
        </p15:guide>
        <p15:guide id="10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헌배" initials="전" lastIdx="1" clrIdx="0">
    <p:extLst>
      <p:ext uri="{19B8F6BF-5375-455C-9EA6-DF929625EA0E}">
        <p15:presenceInfo xmlns:p15="http://schemas.microsoft.com/office/powerpoint/2012/main" userId="S::heonbae@lgcns.com::f56aec42-5569-4fde-bad4-29cedba5f458" providerId="AD"/>
      </p:ext>
    </p:extLst>
  </p:cmAuthor>
  <p:cmAuthor id="2" name="권용성" initials="권" lastIdx="1" clrIdx="1">
    <p:extLst>
      <p:ext uri="{19B8F6BF-5375-455C-9EA6-DF929625EA0E}">
        <p15:presenceInfo xmlns:p15="http://schemas.microsoft.com/office/powerpoint/2012/main" userId="S::ysungkwon@lgcns.com::4ce09585-e24c-4b04-9fdf-7ac12835ff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3300"/>
    <a:srgbClr val="5B6D45"/>
    <a:srgbClr val="5C6898"/>
    <a:srgbClr val="9CC3E4"/>
    <a:srgbClr val="A9DEE2"/>
    <a:srgbClr val="D1D5FA"/>
    <a:srgbClr val="E2B9DB"/>
    <a:srgbClr val="FDB3CA"/>
    <a:srgbClr val="E6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825" autoAdjust="0"/>
  </p:normalViewPr>
  <p:slideViewPr>
    <p:cSldViewPr snapToGrid="0">
      <p:cViewPr varScale="1">
        <p:scale>
          <a:sx n="116" d="100"/>
          <a:sy n="116" d="100"/>
        </p:scale>
        <p:origin x="1482" y="96"/>
      </p:cViewPr>
      <p:guideLst>
        <p:guide orient="horz" pos="323"/>
        <p:guide orient="horz" pos="4042"/>
        <p:guide orient="horz" pos="709"/>
        <p:guide orient="horz" pos="4224"/>
        <p:guide pos="104"/>
        <p:guide pos="6136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15667"/>
    </p:cViewPr>
  </p:sorterViewPr>
  <p:notesViewPr>
    <p:cSldViewPr snapToGrid="0">
      <p:cViewPr>
        <p:scale>
          <a:sx n="1" d="2"/>
          <a:sy n="1" d="2"/>
        </p:scale>
        <p:origin x="4920" y="1308"/>
      </p:cViewPr>
      <p:guideLst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5"/>
            <a:ext cx="2975964" cy="53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5" rIns="91186" bIns="45595" numCol="1" anchor="t" anchorCtr="0" compatLnSpc="1">
            <a:prstTxWarp prst="textNoShape">
              <a:avLst/>
            </a:prstTxWarp>
          </a:bodyPr>
          <a:lstStyle>
            <a:lvl1pPr defTabSz="913403">
              <a:spcBef>
                <a:spcPct val="0"/>
              </a:spcBef>
              <a:defRPr b="1"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058" y="5"/>
            <a:ext cx="2899657" cy="53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5" rIns="91186" bIns="45595" numCol="1" anchor="t" anchorCtr="0" compatLnSpc="1">
            <a:prstTxWarp prst="textNoShape">
              <a:avLst/>
            </a:prstTxWarp>
          </a:bodyPr>
          <a:lstStyle>
            <a:lvl1pPr algn="r" defTabSz="913403">
              <a:spcBef>
                <a:spcPct val="0"/>
              </a:spcBef>
              <a:defRPr b="1"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1548"/>
            <a:ext cx="2975964" cy="45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5" rIns="91186" bIns="45595" numCol="1" anchor="b" anchorCtr="0" compatLnSpc="1">
            <a:prstTxWarp prst="textNoShape">
              <a:avLst/>
            </a:prstTxWarp>
          </a:bodyPr>
          <a:lstStyle>
            <a:lvl1pPr defTabSz="913403">
              <a:spcBef>
                <a:spcPct val="0"/>
              </a:spcBef>
              <a:defRPr b="1"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058" y="9461548"/>
            <a:ext cx="2899657" cy="45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5" rIns="91186" bIns="45595" numCol="1" anchor="b" anchorCtr="0" compatLnSpc="1">
            <a:prstTxWarp prst="textNoShape">
              <a:avLst/>
            </a:prstTxWarp>
          </a:bodyPr>
          <a:lstStyle>
            <a:lvl1pPr algn="r" defTabSz="913403">
              <a:spcBef>
                <a:spcPct val="0"/>
              </a:spcBef>
              <a:defRPr b="1" smtClean="0">
                <a:ea typeface="돋움체" pitchFamily="49" charset="-127"/>
              </a:defRPr>
            </a:lvl1pPr>
          </a:lstStyle>
          <a:p>
            <a:pPr>
              <a:defRPr/>
            </a:pPr>
            <a:fld id="{5AD1521F-1D16-48ED-A880-5A37A51DD0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35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2950529" cy="49536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09" tIns="46253" rIns="92509" bIns="46253" numCol="1" anchor="t" anchorCtr="0" compatLnSpc="1">
            <a:prstTxWarp prst="textNoShape">
              <a:avLst/>
            </a:prstTxWarp>
          </a:bodyPr>
          <a:lstStyle>
            <a:lvl1pPr defTabSz="924524">
              <a:spcBef>
                <a:spcPct val="0"/>
              </a:spcBef>
              <a:defRPr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4" y="5"/>
            <a:ext cx="2950529" cy="49536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09" tIns="46253" rIns="92509" bIns="46253" numCol="1" anchor="t" anchorCtr="0" compatLnSpc="1">
            <a:prstTxWarp prst="textNoShape">
              <a:avLst/>
            </a:prstTxWarp>
          </a:bodyPr>
          <a:lstStyle>
            <a:lvl1pPr algn="r" defTabSz="924524">
              <a:spcBef>
                <a:spcPct val="0"/>
              </a:spcBef>
              <a:defRPr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49300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36" y="4720387"/>
            <a:ext cx="4991735" cy="447110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09" tIns="46253" rIns="92509" bIns="46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43974"/>
            <a:ext cx="2950529" cy="49536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09" tIns="46253" rIns="92509" bIns="46253" numCol="1" anchor="b" anchorCtr="0" compatLnSpc="1">
            <a:prstTxWarp prst="textNoShape">
              <a:avLst/>
            </a:prstTxWarp>
          </a:bodyPr>
          <a:lstStyle>
            <a:lvl1pPr defTabSz="924524">
              <a:spcBef>
                <a:spcPct val="0"/>
              </a:spcBef>
              <a:defRPr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4" y="9443974"/>
            <a:ext cx="2950529" cy="49536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09" tIns="46253" rIns="92509" bIns="46253" numCol="1" anchor="b" anchorCtr="0" compatLnSpc="1">
            <a:prstTxWarp prst="textNoShape">
              <a:avLst/>
            </a:prstTxWarp>
          </a:bodyPr>
          <a:lstStyle>
            <a:lvl1pPr algn="r" defTabSz="924524">
              <a:spcBef>
                <a:spcPct val="0"/>
              </a:spcBef>
              <a:defRPr smtClean="0">
                <a:ea typeface="돋움체" pitchFamily="49" charset="-127"/>
              </a:defRPr>
            </a:lvl1pPr>
          </a:lstStyle>
          <a:p>
            <a:pPr>
              <a:defRPr/>
            </a:pPr>
            <a:fld id="{78E84D1F-1AA2-4311-87F4-8F96CD9BD3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930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133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591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34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4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01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288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06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453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2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412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08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86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626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60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170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53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454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039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6FB92-1982-4B89-8A85-A5AFA6527E98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pPr marL="0" marR="0" lvl="0" indent="0" algn="r" defTabSz="91039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491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039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6FB92-1982-4B89-8A85-A5AFA6527E98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pPr marL="0" marR="0" lvl="0" indent="0" algn="r" defTabSz="91039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553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4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12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06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195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80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688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48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2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6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95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06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45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82009-306F-4F2D-B0AB-8FB65D00324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본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765" y="170929"/>
            <a:ext cx="9516209" cy="3693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800" b="1" baseline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026" y="620713"/>
            <a:ext cx="9514800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44512"/>
            <a:ext cx="95059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00026" y="6654879"/>
            <a:ext cx="95059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471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장표/보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 bwMode="auto">
          <a:xfrm>
            <a:off x="0" y="54930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3054" y="160755"/>
            <a:ext cx="4013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Chapter(LG</a:t>
            </a:r>
            <a:r>
              <a:rPr lang="ko-KR" altLang="en-US" dirty="0"/>
              <a:t>스마트체 </a:t>
            </a:r>
            <a:r>
              <a:rPr lang="en-US" altLang="ko-KR" dirty="0"/>
              <a:t>Regular/bold/20pt.)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423737" y="216155"/>
            <a:ext cx="3209213" cy="2215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 b="1"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en-US" altLang="ko-KR"/>
              <a:t>Chapter(LG</a:t>
            </a:r>
            <a:r>
              <a:rPr lang="ko-KR" altLang="en-US" err="1"/>
              <a:t>스마트체</a:t>
            </a:r>
            <a:r>
              <a:rPr lang="ko-KR" altLang="en-US"/>
              <a:t> </a:t>
            </a:r>
            <a:r>
              <a:rPr lang="en-US" altLang="ko-KR"/>
              <a:t>Regular/bold/16pt.)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564376"/>
            <a:ext cx="9359900" cy="64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>
              <a:defRPr kumimoji="1" lang="ko-KR" altLang="en-US" dirty="0" smtClean="0"/>
            </a:lvl2pPr>
            <a:lvl3pPr>
              <a:defRPr kumimoji="1" lang="ko-KR" altLang="en-US" dirty="0" smtClean="0"/>
            </a:lvl3pPr>
            <a:lvl4pPr>
              <a:defRPr kumimoji="1" lang="ko-KR" altLang="en-US" dirty="0" smtClean="0"/>
            </a:lvl4pPr>
            <a:lvl5pPr>
              <a:defRPr kumimoji="1" lang="ko-KR" altLang="en-US" dirty="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Governing Message(LG</a:t>
            </a:r>
            <a:r>
              <a:rPr kumimoji="0" lang="ko-KR" altLang="en-US" sz="1600" b="1" i="0" u="none" strike="noStrike" kern="120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스마트체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Regular/Normal/16pt.)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98BF7F-734B-4526-BE6C-AB1FD25201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6" t="59108" r="26564" b="22719"/>
          <a:stretch/>
        </p:blipFill>
        <p:spPr>
          <a:xfrm>
            <a:off x="9231299" y="6624896"/>
            <a:ext cx="528271" cy="1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484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60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11C5-3CD9-44C2-ADED-7BC5A492CA0A}" type="datetimeFigureOut">
              <a:rPr lang="ko-KR" altLang="en-US" smtClean="0"/>
              <a:t>2024-08-06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26B-61F0-4961-99EA-CEDC6CC219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40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61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유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 bwMode="auto">
          <a:xfrm>
            <a:off x="0" y="54930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3054" y="160755"/>
            <a:ext cx="4013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en-US" altLang="ko-KR"/>
              <a:t>Chapter(LG</a:t>
            </a:r>
            <a:r>
              <a:rPr lang="ko-KR" altLang="en-US"/>
              <a:t>스마트체 </a:t>
            </a:r>
            <a:r>
              <a:rPr lang="en-US" altLang="ko-KR"/>
              <a:t>Regular/bold/20pt.)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423737" y="216155"/>
            <a:ext cx="3209213" cy="2215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 b="1"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en-US" altLang="ko-KR"/>
              <a:t>Chapter(LG</a:t>
            </a:r>
            <a:r>
              <a:rPr lang="ko-KR" altLang="en-US" err="1"/>
              <a:t>스마트체</a:t>
            </a:r>
            <a:r>
              <a:rPr lang="ko-KR" altLang="en-US"/>
              <a:t> </a:t>
            </a:r>
            <a:r>
              <a:rPr lang="en-US" altLang="ko-KR"/>
              <a:t>Regular/bold/16pt.)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99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60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본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765" y="170929"/>
            <a:ext cx="9516209" cy="3693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800" b="1" baseline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026" y="620713"/>
            <a:ext cx="9514800" cy="307777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44512"/>
            <a:ext cx="95059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00026" y="6654879"/>
            <a:ext cx="95059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056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78" r:id="rId2"/>
    <p:sldLayoutId id="2147483779" r:id="rId3"/>
    <p:sldLayoutId id="21474837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0" y="553709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pic>
        <p:nvPicPr>
          <p:cNvPr id="8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  <p:sp>
        <p:nvSpPr>
          <p:cNvPr id="2" name="MSIPCMContentMarking" descr="{&quot;HashCode&quot;:966751382,&quot;Placement&quot;:&quot;Header&quot;,&quot;Top&quot;:0.0,&quot;Left&quot;:323.954651,&quot;SlideWidth&quot;:780,&quot;SlideHeight&quot;:540}"/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alibri" panose="020F0502020204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200" dirty="0" err="1">
              <a:solidFill>
                <a:srgbClr val="000000"/>
              </a:solidFill>
              <a:latin typeface="Calibri" panose="020F0502020204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20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\\ucloudnas.lgcns.com\FD_18103$\&#53580;&#49828;&#53944;&#51088;&#46041;&#54868;&#51088;&#47308;&#47784;&#51020;\&#49688;&#54665;&#50689;&#49345;\&#50689;&#50629;\TRICENTIS-&#50689;&#50629;&#46020;&#47700;&#51064;.mp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ucloudnas.lgcns.com\FD_18103$\&#53580;&#49828;&#53944;&#51088;&#46041;&#54868;&#51088;&#47308;&#47784;&#51020;\&#49688;&#54665;&#50689;&#49345;\&#49436;&#48708;&#49828;\&#49436;&#48708;&#49828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le:///\\ucloudnas.lgcns.com\FD_18103$\&#53580;&#49828;&#53944;&#51088;&#46041;&#54868;&#51088;&#47308;&#47784;&#51020;\&#49688;&#54665;&#50689;&#49345;\&#51116;&#44221;\TRICENTIS-&#51116;&#44221;&#46020;&#47700;&#51064;.mp4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\\ucloudnas.lgcns.com\FD_18103$\&#53580;&#49828;&#53944;&#51088;&#46041;&#54868;&#51088;&#47308;&#47784;&#51020;\&#49688;&#54665;&#50689;&#49345;\&#51116;&#44221;\TRICENTIS-&#51116;&#44221;&#46020;&#47700;&#51064;.mp4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le:///\\ucloudnas.lgcns.com\FD_18103$\&#53580;&#49828;&#53944;&#51088;&#46041;&#54868;&#51088;&#47308;&#47784;&#51020;\&#49688;&#54665;&#50689;&#49345;\&#51116;&#44221;\TRICENTIS-&#51116;&#44221;&#46020;&#47700;&#51064;.mp4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file:///\\ucloudnas.lgcns.com\FD_18103$\&#53580;&#49828;&#53944;&#51088;&#46041;&#54868;&#51088;&#47308;&#47784;&#51020;\&#49688;&#54665;&#50689;&#49345;\&#51116;&#44221;\TRICENTIS-&#51116;&#44221;&#46020;&#47700;&#51064;.mp4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le:///\\ucloudnas.lgcns.com\FD_18103$\&#53580;&#49828;&#53944;&#51088;&#46041;&#54868;&#51088;&#47308;&#47784;&#51020;\&#49688;&#54665;&#50689;&#49345;\&#51116;&#44221;\TRICENTIS-&#51116;&#44221;&#46020;&#47700;&#51064;.mp4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ile:///\\ucloudnas.lgcns.com\FD_18103$\&#53580;&#49828;&#53944;&#51088;&#46041;&#54868;&#51088;&#47308;&#47784;&#51020;\&#49688;&#54665;&#50689;&#49345;\&#51116;&#44221;\TRICENTIS-&#51116;&#44221;&#46020;&#47700;&#51064;.mp4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6C8A6-852A-4C49-3125-D5BCC3C10E54}"/>
              </a:ext>
            </a:extLst>
          </p:cNvPr>
          <p:cNvSpPr txBox="1"/>
          <p:nvPr/>
        </p:nvSpPr>
        <p:spPr>
          <a:xfrm>
            <a:off x="2857451" y="2124892"/>
            <a:ext cx="4712829" cy="1047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ko-KR" altLang="en-US" sz="6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도메인</a:t>
            </a:r>
          </a:p>
        </p:txBody>
      </p:sp>
    </p:spTree>
    <p:extLst>
      <p:ext uri="{BB962C8B-B14F-4D97-AF65-F5344CB8AC3E}">
        <p14:creationId xmlns:p14="http://schemas.microsoft.com/office/powerpoint/2010/main" val="302771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41405"/>
              </p:ext>
            </p:extLst>
          </p:nvPr>
        </p:nvGraphicFramePr>
        <p:xfrm>
          <a:off x="287562" y="990614"/>
          <a:ext cx="9369970" cy="90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31572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05042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AC-040-130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 Own Risk Credit Management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AC-040-130-010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 Own Risk Credit Management (Credit Level H)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AC-040-130-020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L/C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취소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C0861-BE27-350A-C888-538FA412E3A0}"/>
              </a:ext>
            </a:extLst>
          </p:cNvPr>
          <p:cNvSpPr/>
          <p:nvPr/>
        </p:nvSpPr>
        <p:spPr>
          <a:xfrm>
            <a:off x="270783" y="2046522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AC-040-130-010 : LG Own Risk Credit Management (Credit Level H)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86F5A-7801-9FDB-31C6-C09A14859A21}"/>
              </a:ext>
            </a:extLst>
          </p:cNvPr>
          <p:cNvSpPr/>
          <p:nvPr/>
        </p:nvSpPr>
        <p:spPr>
          <a:xfrm>
            <a:off x="1183871" y="24972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L/C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은행 보험한도 신청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ABC4F32-D3D6-3662-0BCE-89EBEECC1215}"/>
              </a:ext>
            </a:extLst>
          </p:cNvPr>
          <p:cNvSpPr/>
          <p:nvPr/>
        </p:nvSpPr>
        <p:spPr>
          <a:xfrm>
            <a:off x="552606" y="251702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A37E70-9662-C4FA-68AD-C9A8D5C6847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879174" y="2645286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5F0C3-3BAC-5BD5-32F4-FA9789D9EF7A}"/>
              </a:ext>
            </a:extLst>
          </p:cNvPr>
          <p:cNvSpPr txBox="1"/>
          <p:nvPr/>
        </p:nvSpPr>
        <p:spPr>
          <a:xfrm>
            <a:off x="1284791" y="2805794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ZFISR1000_01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9A4768-F95D-E0E3-FA1D-6FCD53E0CCA1}"/>
              </a:ext>
            </a:extLst>
          </p:cNvPr>
          <p:cNvSpPr/>
          <p:nvPr/>
        </p:nvSpPr>
        <p:spPr>
          <a:xfrm>
            <a:off x="4966926" y="2035088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AC-040-130-020 : LG Own Risk Credit Management (Credit Level B)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1BC3C3-D86E-8A2F-8868-0052ED9B1C62}"/>
              </a:ext>
            </a:extLst>
          </p:cNvPr>
          <p:cNvSpPr/>
          <p:nvPr/>
        </p:nvSpPr>
        <p:spPr>
          <a:xfrm>
            <a:off x="5880014" y="2485806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L/C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은행 보험한도 해지</a:t>
            </a: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347EAE68-4679-E3F8-0C3F-783415F4F8B5}"/>
              </a:ext>
            </a:extLst>
          </p:cNvPr>
          <p:cNvSpPr/>
          <p:nvPr/>
        </p:nvSpPr>
        <p:spPr>
          <a:xfrm>
            <a:off x="5248749" y="2505590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E062334-4460-2F6A-1A1F-E5B0A80C1C54}"/>
              </a:ext>
            </a:extLst>
          </p:cNvPr>
          <p:cNvCxnSpPr>
            <a:cxnSpLocks/>
            <a:stCxn id="52" idx="6"/>
            <a:endCxn id="51" idx="1"/>
          </p:cNvCxnSpPr>
          <p:nvPr/>
        </p:nvCxnSpPr>
        <p:spPr>
          <a:xfrm flipV="1">
            <a:off x="5575317" y="2633852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53CEF8-6BDF-CAB9-3ED2-8FD030C523F0}"/>
              </a:ext>
            </a:extLst>
          </p:cNvPr>
          <p:cNvSpPr txBox="1"/>
          <p:nvPr/>
        </p:nvSpPr>
        <p:spPr>
          <a:xfrm>
            <a:off x="5980934" y="2794360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ZFISR1000_01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3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66668"/>
              </p:ext>
            </p:extLst>
          </p:nvPr>
        </p:nvGraphicFramePr>
        <p:xfrm>
          <a:off x="287562" y="990614"/>
          <a:ext cx="9369970" cy="205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226235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13838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31572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05042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AC-040-140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Secured Credit Management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(Except Credit Insurance)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AC-040-140-010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Secured Credit Management(Except Credit Insurance)-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부동산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(real estate)_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신규등록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AC-040-140-020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Secured Credit Management(Except Credit Insurance)-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부동산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(real estate)_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변경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,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취소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AC-040-140-030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Secured Credit Management(Except Credit Insurance)-Security_</a:t>
                      </a:r>
                      <a:r>
                        <a:rPr lang="ko-KR" alt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신규등록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2588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AC-040-140-040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Secured Credit Management(Except Credit Insurance)-Security_</a:t>
                      </a:r>
                      <a:r>
                        <a:rPr lang="ko-KR" alt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</a:t>
                      </a:r>
                      <a:r>
                        <a:rPr lang="en-US" altLang="ko-KR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취소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41848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C0861-BE27-350A-C888-538FA412E3A0}"/>
              </a:ext>
            </a:extLst>
          </p:cNvPr>
          <p:cNvSpPr/>
          <p:nvPr/>
        </p:nvSpPr>
        <p:spPr>
          <a:xfrm>
            <a:off x="270783" y="3153870"/>
            <a:ext cx="4665439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AC-040-140-010 :Secured Credit Management(Except Credit Insurance)-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부동산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(real estate)_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신규등록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86F5A-7801-9FDB-31C6-C09A14859A21}"/>
              </a:ext>
            </a:extLst>
          </p:cNvPr>
          <p:cNvSpPr/>
          <p:nvPr/>
        </p:nvSpPr>
        <p:spPr>
          <a:xfrm>
            <a:off x="1183871" y="3604588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담보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Credit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등록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ABC4F32-D3D6-3662-0BCE-89EBEECC1215}"/>
              </a:ext>
            </a:extLst>
          </p:cNvPr>
          <p:cNvSpPr/>
          <p:nvPr/>
        </p:nvSpPr>
        <p:spPr>
          <a:xfrm>
            <a:off x="552606" y="3624372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A37E70-9662-C4FA-68AD-C9A8D5C6847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879174" y="3752634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5F0C3-3BAC-5BD5-32F4-FA9789D9EF7A}"/>
              </a:ext>
            </a:extLst>
          </p:cNvPr>
          <p:cNvSpPr txBox="1"/>
          <p:nvPr/>
        </p:nvSpPr>
        <p:spPr>
          <a:xfrm>
            <a:off x="1284791" y="3913142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ZFISR3000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9A4768-F95D-E0E3-FA1D-6FCD53E0CCA1}"/>
              </a:ext>
            </a:extLst>
          </p:cNvPr>
          <p:cNvSpPr/>
          <p:nvPr/>
        </p:nvSpPr>
        <p:spPr>
          <a:xfrm>
            <a:off x="4966926" y="3150825"/>
            <a:ext cx="4665439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AC-040-140-020 : Secured Credit Management(Except Credit Insurance)-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부동산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(real estate)_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변경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,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1BC3C3-D86E-8A2F-8868-0052ED9B1C62}"/>
              </a:ext>
            </a:extLst>
          </p:cNvPr>
          <p:cNvSpPr/>
          <p:nvPr/>
        </p:nvSpPr>
        <p:spPr>
          <a:xfrm>
            <a:off x="5880014" y="3601543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담보 변경 취소</a:t>
            </a: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347EAE68-4679-E3F8-0C3F-783415F4F8B5}"/>
              </a:ext>
            </a:extLst>
          </p:cNvPr>
          <p:cNvSpPr/>
          <p:nvPr/>
        </p:nvSpPr>
        <p:spPr>
          <a:xfrm>
            <a:off x="5248749" y="3621327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E062334-4460-2F6A-1A1F-E5B0A80C1C54}"/>
              </a:ext>
            </a:extLst>
          </p:cNvPr>
          <p:cNvCxnSpPr>
            <a:cxnSpLocks/>
            <a:stCxn id="52" idx="6"/>
            <a:endCxn id="51" idx="1"/>
          </p:cNvCxnSpPr>
          <p:nvPr/>
        </p:nvCxnSpPr>
        <p:spPr>
          <a:xfrm flipV="1">
            <a:off x="5575317" y="3749589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53CEF8-6BDF-CAB9-3ED2-8FD030C523F0}"/>
              </a:ext>
            </a:extLst>
          </p:cNvPr>
          <p:cNvSpPr txBox="1"/>
          <p:nvPr/>
        </p:nvSpPr>
        <p:spPr>
          <a:xfrm>
            <a:off x="5980934" y="391009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ZFISR3000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2D7327-422C-16CF-FB88-A85C0F4368B0}"/>
              </a:ext>
            </a:extLst>
          </p:cNvPr>
          <p:cNvSpPr/>
          <p:nvPr/>
        </p:nvSpPr>
        <p:spPr>
          <a:xfrm>
            <a:off x="272181" y="4438785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AC-040-140-030 : Secured Credit Management(Except Credit Insurance)-Security_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신규등록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A23FE5-08E9-2AC3-69E5-5C59CBEE2DBF}"/>
              </a:ext>
            </a:extLst>
          </p:cNvPr>
          <p:cNvSpPr/>
          <p:nvPr/>
        </p:nvSpPr>
        <p:spPr>
          <a:xfrm>
            <a:off x="1185269" y="4889503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담보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Credit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등록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DBEDF39-CA9F-81C6-02CA-9D19E422BACC}"/>
              </a:ext>
            </a:extLst>
          </p:cNvPr>
          <p:cNvSpPr/>
          <p:nvPr/>
        </p:nvSpPr>
        <p:spPr>
          <a:xfrm>
            <a:off x="554004" y="4909287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547062-8A4F-CE72-38F8-5BBD1B9378F8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 flipV="1">
            <a:off x="880572" y="5037549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03DADD-0FC2-E32A-A156-1C9382C721E2}"/>
              </a:ext>
            </a:extLst>
          </p:cNvPr>
          <p:cNvSpPr txBox="1"/>
          <p:nvPr/>
        </p:nvSpPr>
        <p:spPr>
          <a:xfrm>
            <a:off x="1286189" y="519805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ZFISR3000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967727-E06F-34C7-0C4D-FD02C03B08E4}"/>
              </a:ext>
            </a:extLst>
          </p:cNvPr>
          <p:cNvSpPr/>
          <p:nvPr/>
        </p:nvSpPr>
        <p:spPr>
          <a:xfrm>
            <a:off x="4968324" y="4435740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AC-040-140-040 : Secured Credit Management(Except Credit Insurance)-Security_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변경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,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04D6EA-7DB0-08B2-2703-C02AEB45A8CC}"/>
              </a:ext>
            </a:extLst>
          </p:cNvPr>
          <p:cNvSpPr/>
          <p:nvPr/>
        </p:nvSpPr>
        <p:spPr>
          <a:xfrm>
            <a:off x="5881412" y="4886458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담보 변경 취소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6D70BF26-11AA-705B-F62C-5AE55D933A2C}"/>
              </a:ext>
            </a:extLst>
          </p:cNvPr>
          <p:cNvSpPr/>
          <p:nvPr/>
        </p:nvSpPr>
        <p:spPr>
          <a:xfrm>
            <a:off x="5250147" y="4906242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9FC0F1-DFCD-28BA-D6EE-299B9BF4B7CD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 flipV="1">
            <a:off x="5576715" y="5034504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2A8519-1E7B-8CC7-B1AC-CA7AB03FDBF6}"/>
              </a:ext>
            </a:extLst>
          </p:cNvPr>
          <p:cNvSpPr txBox="1"/>
          <p:nvPr/>
        </p:nvSpPr>
        <p:spPr>
          <a:xfrm>
            <a:off x="5982332" y="5195012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ZFISR3000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0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6C8A6-852A-4C49-3125-D5BCC3C10E54}"/>
              </a:ext>
            </a:extLst>
          </p:cNvPr>
          <p:cNvSpPr txBox="1"/>
          <p:nvPr/>
        </p:nvSpPr>
        <p:spPr>
          <a:xfrm>
            <a:off x="2857451" y="2124892"/>
            <a:ext cx="3959417" cy="1047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ko-KR" altLang="en-US" sz="6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영업 도메인</a:t>
            </a:r>
          </a:p>
        </p:txBody>
      </p:sp>
    </p:spTree>
    <p:extLst>
      <p:ext uri="{BB962C8B-B14F-4D97-AF65-F5344CB8AC3E}">
        <p14:creationId xmlns:p14="http://schemas.microsoft.com/office/powerpoint/2010/main" val="163366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E15CB7-43CF-9E3F-B835-6CE1D31C69A7}"/>
              </a:ext>
            </a:extLst>
          </p:cNvPr>
          <p:cNvGraphicFramePr>
            <a:graphicFrameLocks noGrp="1"/>
          </p:cNvGraphicFramePr>
          <p:nvPr/>
        </p:nvGraphicFramePr>
        <p:xfrm>
          <a:off x="287562" y="990614"/>
          <a:ext cx="9369970" cy="90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09497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LO-050-050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Distribution to Customer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SAL_E2E_1-10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Direct Order(SET-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관계사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중계무역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07AC99A-8AB0-7BE2-E4CB-C6912B6EBE88}"/>
              </a:ext>
            </a:extLst>
          </p:cNvPr>
          <p:cNvSpPr/>
          <p:nvPr/>
        </p:nvSpPr>
        <p:spPr>
          <a:xfrm>
            <a:off x="287561" y="2046521"/>
            <a:ext cx="9434307" cy="14543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SAL_E2E_1-10 : Domestic SO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DCD888-E3C9-8D58-B81C-05AB2D9D80F9}"/>
              </a:ext>
            </a:extLst>
          </p:cNvPr>
          <p:cNvSpPr/>
          <p:nvPr/>
        </p:nvSpPr>
        <p:spPr>
          <a:xfrm>
            <a:off x="1200649" y="24972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6E3DEE-4FF7-56AA-D498-8BA5549E65D9}"/>
              </a:ext>
            </a:extLst>
          </p:cNvPr>
          <p:cNvSpPr/>
          <p:nvPr/>
        </p:nvSpPr>
        <p:spPr>
          <a:xfrm>
            <a:off x="3059654" y="24972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DO</a:t>
            </a:r>
            <a:r>
              <a:rPr kumimoji="0" lang="ko-KR" altLang="en-US" sz="1000" kern="0" dirty="0">
                <a:solidFill>
                  <a:prstClr val="black"/>
                </a:solidFill>
                <a:latin typeface="Arial Narrow"/>
                <a:ea typeface="LG스마트체 Regular"/>
              </a:rPr>
              <a:t>생성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A899C1-652D-7E6F-F635-821A3656871C}"/>
              </a:ext>
            </a:extLst>
          </p:cNvPr>
          <p:cNvSpPr/>
          <p:nvPr/>
        </p:nvSpPr>
        <p:spPr>
          <a:xfrm>
            <a:off x="5118962" y="24972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GI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수행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6B55BD-9C64-517B-4632-7C1AA88F75D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136649" y="2645286"/>
            <a:ext cx="92300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9874ADF-EA5E-DBD4-1EB6-29B5F7AA8FF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995654" y="2645286"/>
            <a:ext cx="112330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2B862E8-57B4-7A8B-00DE-401F1CAA9B8E}"/>
              </a:ext>
            </a:extLst>
          </p:cNvPr>
          <p:cNvSpPr/>
          <p:nvPr/>
        </p:nvSpPr>
        <p:spPr>
          <a:xfrm>
            <a:off x="569384" y="251702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4AD9D1-019C-053B-9791-F1833ACC007C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895952" y="2645286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11D41F-6DE3-65E3-6F52-543D4D31355F}"/>
              </a:ext>
            </a:extLst>
          </p:cNvPr>
          <p:cNvSpPr txBox="1"/>
          <p:nvPr/>
        </p:nvSpPr>
        <p:spPr>
          <a:xfrm>
            <a:off x="1150567" y="2805794"/>
            <a:ext cx="6052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DB6BB-599C-204F-9DAB-0107CD5CF653}"/>
              </a:ext>
            </a:extLst>
          </p:cNvPr>
          <p:cNvSpPr txBox="1"/>
          <p:nvPr/>
        </p:nvSpPr>
        <p:spPr>
          <a:xfrm>
            <a:off x="3004564" y="2805794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ZSLER6510/6511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729D88-2023-A533-DA01-C0FBB176E451}"/>
              </a:ext>
            </a:extLst>
          </p:cNvPr>
          <p:cNvSpPr txBox="1"/>
          <p:nvPr/>
        </p:nvSpPr>
        <p:spPr>
          <a:xfrm>
            <a:off x="5188239" y="2805794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ZSLER6009</a:t>
            </a:r>
            <a:endParaRPr lang="ko-KR" altLang="en-US" dirty="0"/>
          </a:p>
        </p:txBody>
      </p:sp>
      <p:sp>
        <p:nvSpPr>
          <p:cNvPr id="17" name="실행 단추: 앞으로 또는 다음으로 이동 16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BA30D2FD-231F-86C9-8A2F-433BD63FF126}"/>
              </a:ext>
            </a:extLst>
          </p:cNvPr>
          <p:cNvSpPr/>
          <p:nvPr/>
        </p:nvSpPr>
        <p:spPr bwMode="auto">
          <a:xfrm>
            <a:off x="6808415" y="2573285"/>
            <a:ext cx="144000" cy="144000"/>
          </a:xfrm>
          <a:prstGeom prst="actionButtonForwardNex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48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86813"/>
              </p:ext>
            </p:extLst>
          </p:nvPr>
        </p:nvGraphicFramePr>
        <p:xfrm>
          <a:off x="287562" y="990614"/>
          <a:ext cx="9369970" cy="154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226235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13838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31572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05042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SA-080-020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[Domestic Order] Regular Sales Order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SAL_LO_280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Regular </a:t>
                      </a:r>
                      <a:r>
                        <a:rPr lang="en-US" altLang="ko-KR" sz="1100" b="0" i="0" u="none" strike="sngStrike" dirty="0" err="1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Order_RDC</a:t>
                      </a:r>
                      <a:r>
                        <a:rPr lang="en-US" altLang="ko-KR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고객배송주문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25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41848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66225" y="3230192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SAL_LO_280 : Regular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Order_RDC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고객배송주문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3680910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Type,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Sales Area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7DC25C-B1C4-0542-F5E5-67D1B4A09969}"/>
              </a:ext>
            </a:extLst>
          </p:cNvPr>
          <p:cNvSpPr/>
          <p:nvPr/>
        </p:nvSpPr>
        <p:spPr>
          <a:xfrm>
            <a:off x="3038318" y="368091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Header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A3E972-1E09-2BFE-E8BD-DCBB0C5221B0}"/>
              </a:ext>
            </a:extLst>
          </p:cNvPr>
          <p:cNvSpPr/>
          <p:nvPr/>
        </p:nvSpPr>
        <p:spPr>
          <a:xfrm>
            <a:off x="4547352" y="3680910"/>
            <a:ext cx="1799934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Model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- Line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(Sales BOM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포함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D70F4A-38BC-B0DE-1FF8-31057DC61BD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290193" y="3828956"/>
            <a:ext cx="74812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20711C-8FE8-EA59-7625-68C9AB9E86E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974318" y="3828956"/>
            <a:ext cx="57303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370069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3828956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4017325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15FA5-6963-229F-FA59-2039D231942E}"/>
              </a:ext>
            </a:extLst>
          </p:cNvPr>
          <p:cNvSpPr txBox="1"/>
          <p:nvPr/>
        </p:nvSpPr>
        <p:spPr>
          <a:xfrm>
            <a:off x="2983228" y="3989464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822CD-79F0-207C-7A11-F88A58306183}"/>
              </a:ext>
            </a:extLst>
          </p:cNvPr>
          <p:cNvSpPr txBox="1"/>
          <p:nvPr/>
        </p:nvSpPr>
        <p:spPr>
          <a:xfrm>
            <a:off x="5166903" y="3989464"/>
            <a:ext cx="797444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B36064-58CD-CCF9-B57F-9F4D68258080}"/>
              </a:ext>
            </a:extLst>
          </p:cNvPr>
          <p:cNvSpPr/>
          <p:nvPr/>
        </p:nvSpPr>
        <p:spPr>
          <a:xfrm>
            <a:off x="6922042" y="3662677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End Consumer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792756-D8EF-BB6E-908A-12EA8913BF6C}"/>
              </a:ext>
            </a:extLst>
          </p:cNvPr>
          <p:cNvCxnSpPr>
            <a:cxnSpLocks/>
          </p:cNvCxnSpPr>
          <p:nvPr/>
        </p:nvCxnSpPr>
        <p:spPr>
          <a:xfrm>
            <a:off x="6055855" y="3810723"/>
            <a:ext cx="84395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48F767-0F76-EF13-CACA-EEC66EDF3649}"/>
              </a:ext>
            </a:extLst>
          </p:cNvPr>
          <p:cNvSpPr txBox="1"/>
          <p:nvPr/>
        </p:nvSpPr>
        <p:spPr>
          <a:xfrm>
            <a:off x="6991319" y="3971231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336DF8-127B-639E-20BF-0D144861974E}"/>
              </a:ext>
            </a:extLst>
          </p:cNvPr>
          <p:cNvSpPr/>
          <p:nvPr/>
        </p:nvSpPr>
        <p:spPr>
          <a:xfrm>
            <a:off x="8432796" y="36751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Save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12DB727-1F19-B332-F388-025846A8E063}"/>
              </a:ext>
            </a:extLst>
          </p:cNvPr>
          <p:cNvCxnSpPr>
            <a:cxnSpLocks/>
          </p:cNvCxnSpPr>
          <p:nvPr/>
        </p:nvCxnSpPr>
        <p:spPr>
          <a:xfrm>
            <a:off x="7859762" y="3823186"/>
            <a:ext cx="57643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43EC00-6F84-46F6-5687-9C4CCC6A8040}"/>
              </a:ext>
            </a:extLst>
          </p:cNvPr>
          <p:cNvSpPr txBox="1"/>
          <p:nvPr/>
        </p:nvSpPr>
        <p:spPr>
          <a:xfrm>
            <a:off x="8695491" y="3955608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1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66896"/>
              </p:ext>
            </p:extLst>
          </p:nvPr>
        </p:nvGraphicFramePr>
        <p:xfrm>
          <a:off x="287562" y="990614"/>
          <a:ext cx="9369970" cy="114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226235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13838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SA-080-170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[Domestic Order] Order Change &amp; Cancel for Regular Sales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SAL_OMD_2070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sngStrike" dirty="0" err="1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Change&amp;Cancel</a:t>
                      </a:r>
                      <a:r>
                        <a:rPr lang="en-US" altLang="ko-KR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주문 수량 일부 감량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SAL_OMD_2080 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Change&amp;Cancel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주문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line cancel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SAL_OMD_2100 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Change&amp;Cancel_future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block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적용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/ RDD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변경 시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release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점검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2588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66225" y="255092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SAL_OMD_2070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주문 수량 일부 감량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300164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상세 정보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7DC25C-B1C4-0542-F5E5-67D1B4A09969}"/>
              </a:ext>
            </a:extLst>
          </p:cNvPr>
          <p:cNvSpPr/>
          <p:nvPr/>
        </p:nvSpPr>
        <p:spPr>
          <a:xfrm>
            <a:off x="2841554" y="3001641"/>
            <a:ext cx="175104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Change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(DO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생성 이전수정 가능 항목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D70F4A-38BC-B0DE-1FF8-31057DC61BD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290193" y="3149687"/>
            <a:ext cx="551361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302142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314968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333805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15FA5-6963-229F-FA59-2039D231942E}"/>
              </a:ext>
            </a:extLst>
          </p:cNvPr>
          <p:cNvSpPr txBox="1"/>
          <p:nvPr/>
        </p:nvSpPr>
        <p:spPr>
          <a:xfrm>
            <a:off x="2983228" y="3310195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71CF8-D5CA-803C-5C20-D57B414976E2}"/>
              </a:ext>
            </a:extLst>
          </p:cNvPr>
          <p:cNvSpPr/>
          <p:nvPr/>
        </p:nvSpPr>
        <p:spPr>
          <a:xfrm>
            <a:off x="266225" y="390658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SAL_OMD_2080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주문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line cancel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B7047-EC7D-CAEF-C145-5B6432979B53}"/>
              </a:ext>
            </a:extLst>
          </p:cNvPr>
          <p:cNvSpPr/>
          <p:nvPr/>
        </p:nvSpPr>
        <p:spPr>
          <a:xfrm>
            <a:off x="1179312" y="435730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상세 정보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B57543-BBA4-B5C8-D384-86EE62893334}"/>
              </a:ext>
            </a:extLst>
          </p:cNvPr>
          <p:cNvSpPr/>
          <p:nvPr/>
        </p:nvSpPr>
        <p:spPr>
          <a:xfrm>
            <a:off x="2841554" y="4357301"/>
            <a:ext cx="175104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Cancel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492D4E-C994-1A20-39F7-BD01106C785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90193" y="4505347"/>
            <a:ext cx="551361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6C87FF7-269D-E402-FF3A-772073815251}"/>
              </a:ext>
            </a:extLst>
          </p:cNvPr>
          <p:cNvSpPr/>
          <p:nvPr/>
        </p:nvSpPr>
        <p:spPr>
          <a:xfrm>
            <a:off x="548048" y="437708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C718A2-9722-77FB-1E65-E8D5741E0D76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 flipV="1">
            <a:off x="874616" y="450534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0F6FC-44FC-7A03-4F7B-3DAAB10112B0}"/>
              </a:ext>
            </a:extLst>
          </p:cNvPr>
          <p:cNvSpPr txBox="1"/>
          <p:nvPr/>
        </p:nvSpPr>
        <p:spPr>
          <a:xfrm>
            <a:off x="1429306" y="469371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BB919-1FE6-F937-270D-A7151D69E309}"/>
              </a:ext>
            </a:extLst>
          </p:cNvPr>
          <p:cNvSpPr txBox="1"/>
          <p:nvPr/>
        </p:nvSpPr>
        <p:spPr>
          <a:xfrm>
            <a:off x="3486568" y="4665855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8C588D-FC2F-ADD1-353B-FC63CADA46B4}"/>
              </a:ext>
            </a:extLst>
          </p:cNvPr>
          <p:cNvSpPr/>
          <p:nvPr/>
        </p:nvSpPr>
        <p:spPr>
          <a:xfrm>
            <a:off x="270784" y="5184269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SAL_OMD_2100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Change&amp;Cancel_future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block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적용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/ RDD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변경 시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release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점검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633F7-0F9C-EC78-88A1-D7B451375ECB}"/>
              </a:ext>
            </a:extLst>
          </p:cNvPr>
          <p:cNvSpPr/>
          <p:nvPr/>
        </p:nvSpPr>
        <p:spPr>
          <a:xfrm>
            <a:off x="1183871" y="5634987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상세 정보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A6DEE7-A6F1-9CE4-15D9-5781D60C5FCF}"/>
              </a:ext>
            </a:extLst>
          </p:cNvPr>
          <p:cNvSpPr/>
          <p:nvPr/>
        </p:nvSpPr>
        <p:spPr>
          <a:xfrm>
            <a:off x="2846113" y="5634987"/>
            <a:ext cx="175104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Change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(DO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생성 이전수정 가능 항목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6F505C-58C1-145B-BA3B-C9C00DEBCBC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294752" y="5783033"/>
            <a:ext cx="551361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E17D406-EBA5-603A-3CF9-D6D5C8B27655}"/>
              </a:ext>
            </a:extLst>
          </p:cNvPr>
          <p:cNvSpPr/>
          <p:nvPr/>
        </p:nvSpPr>
        <p:spPr>
          <a:xfrm>
            <a:off x="552607" y="5654771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F214CCB-5BFC-0F23-D8D6-05C021711676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 flipV="1">
            <a:off x="879175" y="5783033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593585-3CBB-029E-5E82-1C1239206519}"/>
              </a:ext>
            </a:extLst>
          </p:cNvPr>
          <p:cNvSpPr txBox="1"/>
          <p:nvPr/>
        </p:nvSpPr>
        <p:spPr>
          <a:xfrm>
            <a:off x="1433865" y="5971402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04EADD-6B3B-6E61-8703-286C96D0A658}"/>
              </a:ext>
            </a:extLst>
          </p:cNvPr>
          <p:cNvSpPr txBox="1"/>
          <p:nvPr/>
        </p:nvSpPr>
        <p:spPr>
          <a:xfrm>
            <a:off x="3491127" y="5943541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4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69380"/>
              </p:ext>
            </p:extLst>
          </p:nvPr>
        </p:nvGraphicFramePr>
        <p:xfrm>
          <a:off x="287562" y="990614"/>
          <a:ext cx="9369970" cy="114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226235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13838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SA-080-170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[Domestic Order] Order Change &amp; Cancel for Regular Sales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SAL_OMD_2110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Change&amp;Cancel_RESERVE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order RDD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변경 시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release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점검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SAL_OMD_2120 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Change&amp;Cancel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@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법인무관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Manual Block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적용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SAL_OMD_2130 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Change&amp;Cancel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@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법인무관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Manual Block Release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2588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66225" y="255092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SAL_OMD_2110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Change&amp;Cancel_RESERVE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order RDD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변경 시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release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점검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300164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상세 정보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7DC25C-B1C4-0542-F5E5-67D1B4A09969}"/>
              </a:ext>
            </a:extLst>
          </p:cNvPr>
          <p:cNvSpPr/>
          <p:nvPr/>
        </p:nvSpPr>
        <p:spPr>
          <a:xfrm>
            <a:off x="2841554" y="3001641"/>
            <a:ext cx="175104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Change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(DO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생성 이전수정 가능 항목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D70F4A-38BC-B0DE-1FF8-31057DC61BD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290193" y="3149687"/>
            <a:ext cx="551361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302142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314968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333805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15FA5-6963-229F-FA59-2039D231942E}"/>
              </a:ext>
            </a:extLst>
          </p:cNvPr>
          <p:cNvSpPr txBox="1"/>
          <p:nvPr/>
        </p:nvSpPr>
        <p:spPr>
          <a:xfrm>
            <a:off x="3520124" y="3310195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71CF8-D5CA-803C-5C20-D57B414976E2}"/>
              </a:ext>
            </a:extLst>
          </p:cNvPr>
          <p:cNvSpPr/>
          <p:nvPr/>
        </p:nvSpPr>
        <p:spPr>
          <a:xfrm>
            <a:off x="266225" y="390658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SAL_OMD_2120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@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법인무관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Manual Block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적용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B7047-EC7D-CAEF-C145-5B6432979B53}"/>
              </a:ext>
            </a:extLst>
          </p:cNvPr>
          <p:cNvSpPr/>
          <p:nvPr/>
        </p:nvSpPr>
        <p:spPr>
          <a:xfrm>
            <a:off x="1179312" y="435730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상세 정보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B57543-BBA4-B5C8-D384-86EE62893334}"/>
              </a:ext>
            </a:extLst>
          </p:cNvPr>
          <p:cNvSpPr/>
          <p:nvPr/>
        </p:nvSpPr>
        <p:spPr>
          <a:xfrm>
            <a:off x="2841554" y="4357301"/>
            <a:ext cx="175104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Auto Pending/Manual Block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/Unreserve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492D4E-C994-1A20-39F7-BD01106C785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90193" y="4505347"/>
            <a:ext cx="551361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6C87FF7-269D-E402-FF3A-772073815251}"/>
              </a:ext>
            </a:extLst>
          </p:cNvPr>
          <p:cNvSpPr/>
          <p:nvPr/>
        </p:nvSpPr>
        <p:spPr>
          <a:xfrm>
            <a:off x="548048" y="437708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C718A2-9722-77FB-1E65-E8D5741E0D76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 flipV="1">
            <a:off x="874616" y="450534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0F6FC-44FC-7A03-4F7B-3DAAB10112B0}"/>
              </a:ext>
            </a:extLst>
          </p:cNvPr>
          <p:cNvSpPr txBox="1"/>
          <p:nvPr/>
        </p:nvSpPr>
        <p:spPr>
          <a:xfrm>
            <a:off x="1429306" y="469371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BB919-1FE6-F937-270D-A7151D69E309}"/>
              </a:ext>
            </a:extLst>
          </p:cNvPr>
          <p:cNvSpPr txBox="1"/>
          <p:nvPr/>
        </p:nvSpPr>
        <p:spPr>
          <a:xfrm>
            <a:off x="3486568" y="4665855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ZSSDR3200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8C588D-FC2F-ADD1-353B-FC63CADA46B4}"/>
              </a:ext>
            </a:extLst>
          </p:cNvPr>
          <p:cNvSpPr/>
          <p:nvPr/>
        </p:nvSpPr>
        <p:spPr>
          <a:xfrm>
            <a:off x="270784" y="5184269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SAL_OMD_2130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@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법인무관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Manual Block  Release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633F7-0F9C-EC78-88A1-D7B451375ECB}"/>
              </a:ext>
            </a:extLst>
          </p:cNvPr>
          <p:cNvSpPr/>
          <p:nvPr/>
        </p:nvSpPr>
        <p:spPr>
          <a:xfrm>
            <a:off x="1183871" y="5634987"/>
            <a:ext cx="201233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Manual /Auto Pending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Block Release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E17D406-EBA5-603A-3CF9-D6D5C8B27655}"/>
              </a:ext>
            </a:extLst>
          </p:cNvPr>
          <p:cNvSpPr/>
          <p:nvPr/>
        </p:nvSpPr>
        <p:spPr>
          <a:xfrm>
            <a:off x="552607" y="5654771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F214CCB-5BFC-0F23-D8D6-05C021711676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 flipV="1">
            <a:off x="879175" y="5783033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593585-3CBB-029E-5E82-1C1239206519}"/>
              </a:ext>
            </a:extLst>
          </p:cNvPr>
          <p:cNvSpPr txBox="1"/>
          <p:nvPr/>
        </p:nvSpPr>
        <p:spPr>
          <a:xfrm>
            <a:off x="1819759" y="5971402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ZSSDR3140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8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68096"/>
              </p:ext>
            </p:extLst>
          </p:nvPr>
        </p:nvGraphicFramePr>
        <p:xfrm>
          <a:off x="287562" y="990614"/>
          <a:ext cx="9369970" cy="148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226235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13838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4128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SA-080-170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[Domestic Order] Order Change &amp; Cancel for Regular Sales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SAL_OMD_2180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Change&amp;Cancel@KR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주문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Auto cancel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적용 </a:t>
                      </a:r>
                      <a:endParaRPr kumimoji="0" lang="en-US" altLang="ko-KR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(Master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를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1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일로 적용하여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test)</a:t>
                      </a:r>
                      <a:endParaRPr kumimoji="0" lang="ko-KR" altLang="en-US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40728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SAL_OMD_2190 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Change&amp;Cancel@US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주문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Auto cancel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적용</a:t>
                      </a:r>
                      <a:endParaRPr kumimoji="0" lang="en-US" altLang="ko-KR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(Master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를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1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일로 적용하여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test)</a:t>
                      </a:r>
                      <a:endParaRPr kumimoji="0" lang="ko-KR" altLang="en-US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SAL_OMD_2390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Change&amp;Cancel@KR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분할출하 후 잔량에 대한 주문 취소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CASE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2588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66225" y="255092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SAL_OMD_2180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Change&amp;Cancel@KR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주문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Auto cancel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적용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(Master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를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1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일로 적용하여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test)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300164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상세 정보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7DC25C-B1C4-0542-F5E5-67D1B4A09969}"/>
              </a:ext>
            </a:extLst>
          </p:cNvPr>
          <p:cNvSpPr/>
          <p:nvPr/>
        </p:nvSpPr>
        <p:spPr>
          <a:xfrm>
            <a:off x="2841554" y="3001641"/>
            <a:ext cx="175104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Auto Order Cancel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D70F4A-38BC-B0DE-1FF8-31057DC61BD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290193" y="3149687"/>
            <a:ext cx="551361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302142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314968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333805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15FA5-6963-229F-FA59-2039D231942E}"/>
              </a:ext>
            </a:extLst>
          </p:cNvPr>
          <p:cNvSpPr txBox="1"/>
          <p:nvPr/>
        </p:nvSpPr>
        <p:spPr>
          <a:xfrm>
            <a:off x="3411067" y="3310195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</a:rPr>
              <a:t>ZSSDR3250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71CF8-D5CA-803C-5C20-D57B414976E2}"/>
              </a:ext>
            </a:extLst>
          </p:cNvPr>
          <p:cNvSpPr/>
          <p:nvPr/>
        </p:nvSpPr>
        <p:spPr>
          <a:xfrm>
            <a:off x="266225" y="390658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SAL_OMD_2190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Change&amp;Cancel@US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주문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Auto cancel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적용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(Master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를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1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일로 적용하여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test)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B7047-EC7D-CAEF-C145-5B6432979B53}"/>
              </a:ext>
            </a:extLst>
          </p:cNvPr>
          <p:cNvSpPr/>
          <p:nvPr/>
        </p:nvSpPr>
        <p:spPr>
          <a:xfrm>
            <a:off x="1179312" y="435730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상세 정보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B57543-BBA4-B5C8-D384-86EE62893334}"/>
              </a:ext>
            </a:extLst>
          </p:cNvPr>
          <p:cNvSpPr/>
          <p:nvPr/>
        </p:nvSpPr>
        <p:spPr>
          <a:xfrm>
            <a:off x="2841554" y="4357301"/>
            <a:ext cx="175104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Auto Order Cancel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492D4E-C994-1A20-39F7-BD01106C785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90193" y="4505347"/>
            <a:ext cx="551361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6C87FF7-269D-E402-FF3A-772073815251}"/>
              </a:ext>
            </a:extLst>
          </p:cNvPr>
          <p:cNvSpPr/>
          <p:nvPr/>
        </p:nvSpPr>
        <p:spPr>
          <a:xfrm>
            <a:off x="548048" y="437708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C718A2-9722-77FB-1E65-E8D5741E0D76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 flipV="1">
            <a:off x="874616" y="450534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0F6FC-44FC-7A03-4F7B-3DAAB10112B0}"/>
              </a:ext>
            </a:extLst>
          </p:cNvPr>
          <p:cNvSpPr txBox="1"/>
          <p:nvPr/>
        </p:nvSpPr>
        <p:spPr>
          <a:xfrm>
            <a:off x="1429306" y="469371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BB919-1FE6-F937-270D-A7151D69E309}"/>
              </a:ext>
            </a:extLst>
          </p:cNvPr>
          <p:cNvSpPr txBox="1"/>
          <p:nvPr/>
        </p:nvSpPr>
        <p:spPr>
          <a:xfrm>
            <a:off x="3486568" y="4665855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</a:rPr>
              <a:t>ZSSDR3250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8C588D-FC2F-ADD1-353B-FC63CADA46B4}"/>
              </a:ext>
            </a:extLst>
          </p:cNvPr>
          <p:cNvSpPr/>
          <p:nvPr/>
        </p:nvSpPr>
        <p:spPr>
          <a:xfrm>
            <a:off x="270784" y="5184269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SAL_OMD_2390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Change&amp;Cancel@KR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분할출하 후 잔량에 대한 주문 취소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CASE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633F7-0F9C-EC78-88A1-D7B451375ECB}"/>
              </a:ext>
            </a:extLst>
          </p:cNvPr>
          <p:cNvSpPr/>
          <p:nvPr/>
        </p:nvSpPr>
        <p:spPr>
          <a:xfrm>
            <a:off x="1183871" y="5634987"/>
            <a:ext cx="201233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Cancel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E17D406-EBA5-603A-3CF9-D6D5C8B27655}"/>
              </a:ext>
            </a:extLst>
          </p:cNvPr>
          <p:cNvSpPr/>
          <p:nvPr/>
        </p:nvSpPr>
        <p:spPr>
          <a:xfrm>
            <a:off x="552607" y="5654771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F214CCB-5BFC-0F23-D8D6-05C021711676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 flipV="1">
            <a:off x="879175" y="5783033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593585-3CBB-029E-5E82-1C1239206519}"/>
              </a:ext>
            </a:extLst>
          </p:cNvPr>
          <p:cNvSpPr txBox="1"/>
          <p:nvPr/>
        </p:nvSpPr>
        <p:spPr>
          <a:xfrm>
            <a:off x="2046262" y="5971402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34419"/>
              </p:ext>
            </p:extLst>
          </p:nvPr>
        </p:nvGraphicFramePr>
        <p:xfrm>
          <a:off x="287562" y="990614"/>
          <a:ext cx="9369970" cy="114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226235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13838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SA-080-170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[Domestic Order] Order Change &amp; Cancel for Regular Sales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SAL_OMD_2400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Change&amp;Cancel@US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분할출하 후 잔량에 대한 주문 취소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CASE</a:t>
                      </a:r>
                      <a:endParaRPr kumimoji="0" lang="ko-KR" altLang="en-US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SAL_OMD_2590 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Regular </a:t>
                      </a: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Order_US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법인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LGCP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주문 처리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SAL_OMD_300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Order </a:t>
                      </a:r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Change@US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법인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RE-PRICING</a:t>
                      </a:r>
                      <a:endParaRPr kumimoji="0" lang="ko-KR" altLang="en-US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2588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66225" y="255092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SAL_OMD_2400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Change&amp;Cancel@US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분할출하 후 잔량에 대한 주문 취소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CASE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300164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Cancel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302142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314968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333805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71CF8-D5CA-803C-5C20-D57B414976E2}"/>
              </a:ext>
            </a:extLst>
          </p:cNvPr>
          <p:cNvSpPr/>
          <p:nvPr/>
        </p:nvSpPr>
        <p:spPr>
          <a:xfrm>
            <a:off x="266225" y="390658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SAL_OMD_2590 : Regular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Order_US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법인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LGCP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주문 처리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B7047-EC7D-CAEF-C145-5B6432979B53}"/>
              </a:ext>
            </a:extLst>
          </p:cNvPr>
          <p:cNvSpPr/>
          <p:nvPr/>
        </p:nvSpPr>
        <p:spPr>
          <a:xfrm>
            <a:off x="1179312" y="4357301"/>
            <a:ext cx="1555499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Change(DO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생성 이전수정 가능 항목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B57543-BBA4-B5C8-D384-86EE62893334}"/>
              </a:ext>
            </a:extLst>
          </p:cNvPr>
          <p:cNvSpPr/>
          <p:nvPr/>
        </p:nvSpPr>
        <p:spPr>
          <a:xfrm>
            <a:off x="2841554" y="4357301"/>
            <a:ext cx="175104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Cancel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492D4E-C994-1A20-39F7-BD01106C785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734811" y="4505347"/>
            <a:ext cx="10674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6C87FF7-269D-E402-FF3A-772073815251}"/>
              </a:ext>
            </a:extLst>
          </p:cNvPr>
          <p:cNvSpPr/>
          <p:nvPr/>
        </p:nvSpPr>
        <p:spPr>
          <a:xfrm>
            <a:off x="548048" y="437708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C718A2-9722-77FB-1E65-E8D5741E0D76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 flipV="1">
            <a:off x="874616" y="450534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0F6FC-44FC-7A03-4F7B-3DAAB10112B0}"/>
              </a:ext>
            </a:extLst>
          </p:cNvPr>
          <p:cNvSpPr txBox="1"/>
          <p:nvPr/>
        </p:nvSpPr>
        <p:spPr>
          <a:xfrm>
            <a:off x="1697754" y="469371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BB919-1FE6-F937-270D-A7151D69E309}"/>
              </a:ext>
            </a:extLst>
          </p:cNvPr>
          <p:cNvSpPr txBox="1"/>
          <p:nvPr/>
        </p:nvSpPr>
        <p:spPr>
          <a:xfrm>
            <a:off x="3486568" y="4665855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8C588D-FC2F-ADD1-353B-FC63CADA46B4}"/>
              </a:ext>
            </a:extLst>
          </p:cNvPr>
          <p:cNvSpPr/>
          <p:nvPr/>
        </p:nvSpPr>
        <p:spPr>
          <a:xfrm>
            <a:off x="270784" y="5184269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SAL_OMD_300 : Order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Change@US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법인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RE-PRICING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35701-84B3-AC3B-8381-7E4DD6B9810E}"/>
              </a:ext>
            </a:extLst>
          </p:cNvPr>
          <p:cNvSpPr/>
          <p:nvPr/>
        </p:nvSpPr>
        <p:spPr>
          <a:xfrm>
            <a:off x="1189099" y="5675772"/>
            <a:ext cx="1555499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상세 정보 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A3E25C-11B1-519C-B615-0624CEBD83C9}"/>
              </a:ext>
            </a:extLst>
          </p:cNvPr>
          <p:cNvSpPr/>
          <p:nvPr/>
        </p:nvSpPr>
        <p:spPr>
          <a:xfrm>
            <a:off x="2851341" y="5675772"/>
            <a:ext cx="175104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Price Update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(PLP/Repricing)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2295A0-C857-C75E-8D8C-C05D0E03044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744598" y="5823818"/>
            <a:ext cx="10674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278D4905-9414-0D80-AD3A-B3B896ACAA6B}"/>
              </a:ext>
            </a:extLst>
          </p:cNvPr>
          <p:cNvSpPr/>
          <p:nvPr/>
        </p:nvSpPr>
        <p:spPr>
          <a:xfrm>
            <a:off x="557835" y="5695556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4BCE73-4BDD-D281-E3F3-CF841D5E96B7}"/>
              </a:ext>
            </a:extLst>
          </p:cNvPr>
          <p:cNvCxnSpPr>
            <a:cxnSpLocks/>
            <a:stCxn id="25" idx="6"/>
            <a:endCxn id="16" idx="1"/>
          </p:cNvCxnSpPr>
          <p:nvPr/>
        </p:nvCxnSpPr>
        <p:spPr>
          <a:xfrm flipV="1">
            <a:off x="884403" y="5823818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6013015-4478-7172-8362-A7A5B2A40688}"/>
              </a:ext>
            </a:extLst>
          </p:cNvPr>
          <p:cNvSpPr txBox="1"/>
          <p:nvPr/>
        </p:nvSpPr>
        <p:spPr>
          <a:xfrm>
            <a:off x="1707541" y="601218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18B585-F7D2-9FC2-E4D2-FE0656F6BC45}"/>
              </a:ext>
            </a:extLst>
          </p:cNvPr>
          <p:cNvSpPr txBox="1"/>
          <p:nvPr/>
        </p:nvSpPr>
        <p:spPr>
          <a:xfrm>
            <a:off x="3496355" y="5984326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1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96774"/>
              </p:ext>
            </p:extLst>
          </p:nvPr>
        </p:nvGraphicFramePr>
        <p:xfrm>
          <a:off x="287562" y="990614"/>
          <a:ext cx="9369970" cy="1237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1236334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1503739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SA-080-180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Sales Adjustment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SAL_OMD_18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Sales </a:t>
                      </a:r>
                      <a:r>
                        <a:rPr kumimoji="0" lang="en-US" altLang="ko-KR" sz="1100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Adjustment_Price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Adjustment</a:t>
                      </a:r>
                    </a:p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(Price Correction)_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동시처리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SAL_OMD_19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Sales </a:t>
                      </a:r>
                      <a:r>
                        <a:rPr kumimoji="0" lang="en-US" altLang="ko-KR" sz="1100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Adjustment_Price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Adjustment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(Price Correction)_</a:t>
                      </a:r>
                      <a:r>
                        <a:rPr kumimoji="0" lang="ko-KR" altLang="en-US" sz="1100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차액기표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66225" y="255092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SAL_OMD_180 : Sales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Adjustment_Price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Adjustment (Price Correction)_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동시처리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300164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가격조정 유형선택</a:t>
            </a: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302142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314968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333805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71CF8-D5CA-803C-5C20-D57B414976E2}"/>
              </a:ext>
            </a:extLst>
          </p:cNvPr>
          <p:cNvSpPr/>
          <p:nvPr/>
        </p:nvSpPr>
        <p:spPr>
          <a:xfrm>
            <a:off x="266225" y="3906583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SAL_OMD_190 : Sales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Adjustment_Price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Adjustment (Price Correction)_</a:t>
            </a:r>
            <a:r>
              <a:rPr kumimoji="0" lang="ko-KR" altLang="en-US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차액기표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B3BDD4-A6C7-13E7-2DA6-3E0E5C1EDC78}"/>
              </a:ext>
            </a:extLst>
          </p:cNvPr>
          <p:cNvSpPr/>
          <p:nvPr/>
        </p:nvSpPr>
        <p:spPr>
          <a:xfrm>
            <a:off x="2605143" y="300164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가격조정 주문입력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115B77-5FC1-B1B7-AF10-5CF4530DC6DD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300447" y="314968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BA2FF6-C842-D3C3-6871-9383065B9A34}"/>
              </a:ext>
            </a:extLst>
          </p:cNvPr>
          <p:cNvSpPr txBox="1"/>
          <p:nvPr/>
        </p:nvSpPr>
        <p:spPr>
          <a:xfrm>
            <a:off x="2855137" y="333805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F3521E-4BDB-400B-F918-43B1609F51B9}"/>
              </a:ext>
            </a:extLst>
          </p:cNvPr>
          <p:cNvSpPr/>
          <p:nvPr/>
        </p:nvSpPr>
        <p:spPr>
          <a:xfrm>
            <a:off x="4030974" y="300164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가격조정 승인요청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A3091F-7A1F-0CDE-87D4-E379035591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726278" y="314968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FA5815-C8F3-48B6-BC8D-6BC9636C0AEF}"/>
              </a:ext>
            </a:extLst>
          </p:cNvPr>
          <p:cNvSpPr txBox="1"/>
          <p:nvPr/>
        </p:nvSpPr>
        <p:spPr>
          <a:xfrm>
            <a:off x="4280968" y="333805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9845DA-FB6E-1182-AE66-EE90509C5487}"/>
              </a:ext>
            </a:extLst>
          </p:cNvPr>
          <p:cNvSpPr/>
          <p:nvPr/>
        </p:nvSpPr>
        <p:spPr>
          <a:xfrm>
            <a:off x="5446551" y="300164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매출조정 승인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ACC1C4-50C6-9D4F-8BD5-989D46CC80E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141855" y="314968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9B8F8B-D528-92F2-1166-8C2C121EC610}"/>
              </a:ext>
            </a:extLst>
          </p:cNvPr>
          <p:cNvSpPr txBox="1"/>
          <p:nvPr/>
        </p:nvSpPr>
        <p:spPr>
          <a:xfrm>
            <a:off x="5696545" y="333805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6A7DC1-D298-A86B-6262-42BA835D4448}"/>
              </a:ext>
            </a:extLst>
          </p:cNvPr>
          <p:cNvSpPr/>
          <p:nvPr/>
        </p:nvSpPr>
        <p:spPr>
          <a:xfrm>
            <a:off x="6862128" y="2979650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매출조정 주문생성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645772-11A6-FA32-8CF7-FB5A42A5CC9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557432" y="3127696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4BB227-1884-33B5-DDBB-93E059F2FA1D}"/>
              </a:ext>
            </a:extLst>
          </p:cNvPr>
          <p:cNvSpPr txBox="1"/>
          <p:nvPr/>
        </p:nvSpPr>
        <p:spPr>
          <a:xfrm>
            <a:off x="7112122" y="3316065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551BB86-B8C9-BB4B-5691-FAC01FDA50D9}"/>
              </a:ext>
            </a:extLst>
          </p:cNvPr>
          <p:cNvSpPr/>
          <p:nvPr/>
        </p:nvSpPr>
        <p:spPr>
          <a:xfrm>
            <a:off x="8277705" y="2979650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Billing Document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생성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39DA6D-9922-58BE-18F9-AD84DB90E68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973009" y="3127696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3FD1A7-EE54-5A49-BE2E-1379C3D140FB}"/>
              </a:ext>
            </a:extLst>
          </p:cNvPr>
          <p:cNvSpPr txBox="1"/>
          <p:nvPr/>
        </p:nvSpPr>
        <p:spPr>
          <a:xfrm>
            <a:off x="8527699" y="3316065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3A8910-0FA0-A0B7-DF5F-A7947CDC26B8}"/>
              </a:ext>
            </a:extLst>
          </p:cNvPr>
          <p:cNvSpPr/>
          <p:nvPr/>
        </p:nvSpPr>
        <p:spPr>
          <a:xfrm>
            <a:off x="1121987" y="4404002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가격조정 유형선택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7A1AA909-9BCF-090E-2F1B-97A8F5DE2FEF}"/>
              </a:ext>
            </a:extLst>
          </p:cNvPr>
          <p:cNvSpPr/>
          <p:nvPr/>
        </p:nvSpPr>
        <p:spPr>
          <a:xfrm>
            <a:off x="490723" y="4423786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1575025-EFA8-90E2-CFD7-A1B0D93BE38B}"/>
              </a:ext>
            </a:extLst>
          </p:cNvPr>
          <p:cNvCxnSpPr>
            <a:cxnSpLocks/>
            <a:stCxn id="45" idx="6"/>
            <a:endCxn id="44" idx="1"/>
          </p:cNvCxnSpPr>
          <p:nvPr/>
        </p:nvCxnSpPr>
        <p:spPr>
          <a:xfrm flipV="1">
            <a:off x="817291" y="4552048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D06D00C-3BB4-8407-0E8F-F3BBFDE95B45}"/>
              </a:ext>
            </a:extLst>
          </p:cNvPr>
          <p:cNvSpPr txBox="1"/>
          <p:nvPr/>
        </p:nvSpPr>
        <p:spPr>
          <a:xfrm>
            <a:off x="1371981" y="474041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970AE9-FA24-1974-DD48-8B63AD77BB24}"/>
              </a:ext>
            </a:extLst>
          </p:cNvPr>
          <p:cNvSpPr/>
          <p:nvPr/>
        </p:nvSpPr>
        <p:spPr>
          <a:xfrm>
            <a:off x="2547818" y="4404002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가격조정 주문입력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B259B3-01DC-5662-C2B7-98DF5FFFEF1D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2243122" y="4552048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389779A-BB30-10BD-C5F8-E62598DE848B}"/>
              </a:ext>
            </a:extLst>
          </p:cNvPr>
          <p:cNvSpPr txBox="1"/>
          <p:nvPr/>
        </p:nvSpPr>
        <p:spPr>
          <a:xfrm>
            <a:off x="2797812" y="474041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0259CE4-B777-DCA5-C316-54331078708E}"/>
              </a:ext>
            </a:extLst>
          </p:cNvPr>
          <p:cNvSpPr/>
          <p:nvPr/>
        </p:nvSpPr>
        <p:spPr>
          <a:xfrm>
            <a:off x="3973649" y="4404002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가격조정 승인요청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32C57BB-5187-35E7-7230-78F476F67932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668953" y="4552048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F0B721B-D43F-4402-14D7-D7DFFE23F848}"/>
              </a:ext>
            </a:extLst>
          </p:cNvPr>
          <p:cNvSpPr txBox="1"/>
          <p:nvPr/>
        </p:nvSpPr>
        <p:spPr>
          <a:xfrm>
            <a:off x="4223643" y="474041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735EEF-3959-5A71-7EA8-6E3D77AD5CE5}"/>
              </a:ext>
            </a:extLst>
          </p:cNvPr>
          <p:cNvSpPr/>
          <p:nvPr/>
        </p:nvSpPr>
        <p:spPr>
          <a:xfrm>
            <a:off x="5389226" y="4404002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매출조정 승인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C47910D-5ACA-849B-2A6D-12531D19208B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5084530" y="4552048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96C9A0-2C4A-4E75-3FAE-B77E0A0F27E6}"/>
              </a:ext>
            </a:extLst>
          </p:cNvPr>
          <p:cNvSpPr txBox="1"/>
          <p:nvPr/>
        </p:nvSpPr>
        <p:spPr>
          <a:xfrm>
            <a:off x="5639220" y="474041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A2F360-C2D0-00CD-9090-23563D57583B}"/>
              </a:ext>
            </a:extLst>
          </p:cNvPr>
          <p:cNvSpPr/>
          <p:nvPr/>
        </p:nvSpPr>
        <p:spPr>
          <a:xfrm>
            <a:off x="6804803" y="438201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매출조정 주문생성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24A8E38-547E-A1D0-384B-81492938614C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500107" y="453005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AC2E2C-ED3E-C919-8509-597A130A5398}"/>
              </a:ext>
            </a:extLst>
          </p:cNvPr>
          <p:cNvSpPr txBox="1"/>
          <p:nvPr/>
        </p:nvSpPr>
        <p:spPr>
          <a:xfrm>
            <a:off x="7054797" y="471842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15388B-2DBC-0BC8-B9BE-146184BC12C6}"/>
              </a:ext>
            </a:extLst>
          </p:cNvPr>
          <p:cNvSpPr/>
          <p:nvPr/>
        </p:nvSpPr>
        <p:spPr>
          <a:xfrm>
            <a:off x="8220380" y="438201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Billing Document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생성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084B722-EF94-193A-0BEC-7800EAC91E50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7915684" y="453005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AAD545-E504-F417-C1FE-094C1B72C27D}"/>
              </a:ext>
            </a:extLst>
          </p:cNvPr>
          <p:cNvSpPr txBox="1"/>
          <p:nvPr/>
        </p:nvSpPr>
        <p:spPr>
          <a:xfrm>
            <a:off x="8470374" y="471842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ZSSDR3325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71128"/>
              </p:ext>
            </p:extLst>
          </p:nvPr>
        </p:nvGraphicFramePr>
        <p:xfrm>
          <a:off x="287562" y="990614"/>
          <a:ext cx="9369970" cy="186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2816296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549852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PO Creation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CS-050-010-008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Creation_Manual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/OME_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Depot →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116771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CS-050-010-009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Creation_Manual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/OMV_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Depot →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1072"/>
                  </a:ext>
                </a:extLst>
              </a:tr>
              <a:tr h="116771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CS-050-010-010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Creation_Manual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/OMV_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판매 →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Depot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555396"/>
                  </a:ext>
                </a:extLst>
              </a:tr>
              <a:tr h="116771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CS-050-010-012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Creation_Manual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Depot →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비관계사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600248"/>
                  </a:ext>
                </a:extLst>
              </a:tr>
              <a:tr h="1167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CS-050-030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PO Receiving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CS-050-030-001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수입 입고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3241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CS-050-030-002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OMV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관계사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동일 국가내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OU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거래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EC3478-C822-DB6C-0882-022ADA2270D5}"/>
              </a:ext>
            </a:extLst>
          </p:cNvPr>
          <p:cNvSpPr/>
          <p:nvPr/>
        </p:nvSpPr>
        <p:spPr bwMode="auto">
          <a:xfrm>
            <a:off x="234229" y="3182594"/>
            <a:ext cx="4718761" cy="1353625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A18088-AC1C-3448-30DD-6E050E41CE27}"/>
              </a:ext>
            </a:extLst>
          </p:cNvPr>
          <p:cNvSpPr/>
          <p:nvPr/>
        </p:nvSpPr>
        <p:spPr>
          <a:xfrm>
            <a:off x="1789625" y="3695484"/>
            <a:ext cx="1090996" cy="41768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Extra PO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Creation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03B3FB7-91CC-909A-CA7F-530789E8577B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 bwMode="auto">
          <a:xfrm>
            <a:off x="839704" y="3904326"/>
            <a:ext cx="949921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BE909B-C1E7-1FC0-6FC4-5B1E068464FB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 bwMode="auto">
          <a:xfrm>
            <a:off x="2880621" y="3904327"/>
            <a:ext cx="698309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4DEE8A-74D8-AD15-460C-DE469A2C9963}"/>
              </a:ext>
            </a:extLst>
          </p:cNvPr>
          <p:cNvSpPr txBox="1"/>
          <p:nvPr/>
        </p:nvSpPr>
        <p:spPr>
          <a:xfrm>
            <a:off x="274414" y="3226985"/>
            <a:ext cx="461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PO] CS-050-010-008 ~ 012 : PO Creation Manual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0747F9CD-C059-8901-028B-4FE8F089228A}"/>
              </a:ext>
            </a:extLst>
          </p:cNvPr>
          <p:cNvSpPr/>
          <p:nvPr/>
        </p:nvSpPr>
        <p:spPr bwMode="auto">
          <a:xfrm>
            <a:off x="3578930" y="3661466"/>
            <a:ext cx="1053521" cy="485721"/>
          </a:xfrm>
          <a:prstGeom prst="flowChartDecision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Approval</a:t>
            </a:r>
            <a:endParaRPr kumimoji="0" lang="ko-KR" altLang="en-US" sz="100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1ABD89A-6B73-8E52-54AA-8CFB723C9998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 bwMode="auto">
          <a:xfrm>
            <a:off x="4632451" y="3904327"/>
            <a:ext cx="103113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BCCF0E2-E45C-57F4-9BBC-19245A3E503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 bwMode="auto">
          <a:xfrm>
            <a:off x="6968935" y="3904327"/>
            <a:ext cx="94412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442974-7783-145A-F9E9-56F82D35FB74}"/>
              </a:ext>
            </a:extLst>
          </p:cNvPr>
          <p:cNvSpPr/>
          <p:nvPr/>
        </p:nvSpPr>
        <p:spPr>
          <a:xfrm>
            <a:off x="5663587" y="3695484"/>
            <a:ext cx="1305348" cy="41768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Create Intercompany Shipping Advice</a:t>
            </a:r>
            <a:endParaRPr kumimoji="0" lang="ko-KR" altLang="en-US" sz="100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851949-881F-F419-4F6D-3360825E6103}"/>
              </a:ext>
            </a:extLst>
          </p:cNvPr>
          <p:cNvSpPr/>
          <p:nvPr/>
        </p:nvSpPr>
        <p:spPr>
          <a:xfrm>
            <a:off x="7913063" y="3695484"/>
            <a:ext cx="1305348" cy="41768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Create Inbound Delivery from Shipping Advice</a:t>
            </a:r>
            <a:endParaRPr kumimoji="0" lang="ko-KR" altLang="en-US" sz="100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04F149-475B-8CE8-737A-A07A6EFCE156}"/>
              </a:ext>
            </a:extLst>
          </p:cNvPr>
          <p:cNvSpPr/>
          <p:nvPr/>
        </p:nvSpPr>
        <p:spPr>
          <a:xfrm>
            <a:off x="7913063" y="5406092"/>
            <a:ext cx="1305348" cy="50396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Create Local Shipping Advice</a:t>
            </a:r>
            <a:endParaRPr kumimoji="0" lang="ko-KR" altLang="en-US" sz="100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B2BB90-B202-3631-3B17-C7EC1C0E4268}"/>
              </a:ext>
            </a:extLst>
          </p:cNvPr>
          <p:cNvSpPr/>
          <p:nvPr/>
        </p:nvSpPr>
        <p:spPr>
          <a:xfrm>
            <a:off x="3805961" y="5406092"/>
            <a:ext cx="914400" cy="5039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WMS </a:t>
            </a:r>
            <a:r>
              <a:rPr kumimoji="0" lang="ko-KR" altLang="en-US" sz="1000" b="1" kern="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EDA7525-9351-165F-5ABC-F4E666D91B10}"/>
              </a:ext>
            </a:extLst>
          </p:cNvPr>
          <p:cNvSpPr/>
          <p:nvPr/>
        </p:nvSpPr>
        <p:spPr>
          <a:xfrm>
            <a:off x="2420891" y="5406092"/>
            <a:ext cx="1089209" cy="5039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Shipment Order</a:t>
            </a:r>
            <a:endParaRPr kumimoji="0" lang="ko-KR" altLang="en-US" sz="1000" b="1" kern="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C04998A-490A-82D5-21B0-4120E469DA81}"/>
              </a:ext>
            </a:extLst>
          </p:cNvPr>
          <p:cNvCxnSpPr>
            <a:cxnSpLocks/>
            <a:stCxn id="53" idx="1"/>
            <a:endCxn id="56" idx="3"/>
          </p:cNvCxnSpPr>
          <p:nvPr/>
        </p:nvCxnSpPr>
        <p:spPr bwMode="auto">
          <a:xfrm flipH="1">
            <a:off x="4720361" y="5658074"/>
            <a:ext cx="3192702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F41563A-8BAE-3E03-D921-A97DD7777966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 bwMode="auto">
          <a:xfrm flipH="1">
            <a:off x="3510100" y="5658075"/>
            <a:ext cx="29586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446ECF-32BA-B07F-48E9-C92DBC049381}"/>
              </a:ext>
            </a:extLst>
          </p:cNvPr>
          <p:cNvSpPr/>
          <p:nvPr/>
        </p:nvSpPr>
        <p:spPr>
          <a:xfrm>
            <a:off x="1406472" y="5406092"/>
            <a:ext cx="718559" cy="5039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Picking</a:t>
            </a:r>
            <a:endParaRPr kumimoji="0" lang="ko-KR" altLang="en-US" sz="1000" b="1" kern="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71FB07D-5011-4287-221B-C5FEE99F595D}"/>
              </a:ext>
            </a:extLst>
          </p:cNvPr>
          <p:cNvCxnSpPr>
            <a:cxnSpLocks/>
            <a:stCxn id="57" idx="1"/>
            <a:endCxn id="60" idx="3"/>
          </p:cNvCxnSpPr>
          <p:nvPr/>
        </p:nvCxnSpPr>
        <p:spPr bwMode="auto">
          <a:xfrm flipH="1">
            <a:off x="2125031" y="5658075"/>
            <a:ext cx="29586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B844B81-6A98-3C89-FFBD-6270D78CFF42}"/>
              </a:ext>
            </a:extLst>
          </p:cNvPr>
          <p:cNvCxnSpPr>
            <a:stCxn id="52" idx="2"/>
            <a:endCxn id="53" idx="0"/>
          </p:cNvCxnSpPr>
          <p:nvPr/>
        </p:nvCxnSpPr>
        <p:spPr bwMode="auto">
          <a:xfrm>
            <a:off x="8565737" y="4113169"/>
            <a:ext cx="0" cy="129292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33A9741-1D72-1612-6D08-044B01A27A59}"/>
              </a:ext>
            </a:extLst>
          </p:cNvPr>
          <p:cNvSpPr/>
          <p:nvPr/>
        </p:nvSpPr>
        <p:spPr>
          <a:xfrm>
            <a:off x="392053" y="5396554"/>
            <a:ext cx="718559" cy="523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Packing</a:t>
            </a:r>
            <a:endParaRPr kumimoji="0" lang="ko-KR" altLang="en-US" sz="1000" b="1" kern="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111083-D60A-7EFD-1A8E-FD62890BEE50}"/>
              </a:ext>
            </a:extLst>
          </p:cNvPr>
          <p:cNvCxnSpPr>
            <a:cxnSpLocks/>
            <a:stCxn id="60" idx="1"/>
            <a:endCxn id="63" idx="3"/>
          </p:cNvCxnSpPr>
          <p:nvPr/>
        </p:nvCxnSpPr>
        <p:spPr bwMode="auto">
          <a:xfrm flipH="1" flipV="1">
            <a:off x="1110612" y="5658074"/>
            <a:ext cx="295860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실행 단추: 앞으로 또는 다음으로 이동 72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E0693D1E-0FDE-EA6A-E1EE-196B75DD5BAE}"/>
              </a:ext>
            </a:extLst>
          </p:cNvPr>
          <p:cNvSpPr/>
          <p:nvPr/>
        </p:nvSpPr>
        <p:spPr bwMode="auto">
          <a:xfrm>
            <a:off x="9431386" y="754564"/>
            <a:ext cx="144000" cy="144000"/>
          </a:xfrm>
          <a:prstGeom prst="actionButtonForwardNex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83B34-7588-FCFA-F4E6-B7A36A3BE7B2}"/>
              </a:ext>
            </a:extLst>
          </p:cNvPr>
          <p:cNvSpPr txBox="1"/>
          <p:nvPr/>
        </p:nvSpPr>
        <p:spPr>
          <a:xfrm>
            <a:off x="1936846" y="4121564"/>
            <a:ext cx="7479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ZSCSR3103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39429-05D5-218C-FD50-6B47EE91DAF2}"/>
              </a:ext>
            </a:extLst>
          </p:cNvPr>
          <p:cNvSpPr txBox="1"/>
          <p:nvPr/>
        </p:nvSpPr>
        <p:spPr>
          <a:xfrm>
            <a:off x="5529267" y="4130169"/>
            <a:ext cx="7479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ZSCSR3305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78D0D0-5F5A-6568-066C-8715CFCFE2E8}"/>
              </a:ext>
            </a:extLst>
          </p:cNvPr>
          <p:cNvSpPr/>
          <p:nvPr/>
        </p:nvSpPr>
        <p:spPr bwMode="auto">
          <a:xfrm>
            <a:off x="5002691" y="3191260"/>
            <a:ext cx="4628884" cy="1353625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22D50B11-1D0F-E10D-3D99-E666F398ED88}"/>
              </a:ext>
            </a:extLst>
          </p:cNvPr>
          <p:cNvSpPr/>
          <p:nvPr/>
        </p:nvSpPr>
        <p:spPr>
          <a:xfrm>
            <a:off x="513136" y="3775289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D88DD-AC9B-9F6B-819E-2532FBEDA741}"/>
              </a:ext>
            </a:extLst>
          </p:cNvPr>
          <p:cNvSpPr txBox="1"/>
          <p:nvPr/>
        </p:nvSpPr>
        <p:spPr>
          <a:xfrm>
            <a:off x="8100010" y="4147187"/>
            <a:ext cx="7479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ZSCSR3310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77149-26B4-393F-B881-3D5DF6C7CDB0}"/>
              </a:ext>
            </a:extLst>
          </p:cNvPr>
          <p:cNvSpPr txBox="1"/>
          <p:nvPr/>
        </p:nvSpPr>
        <p:spPr>
          <a:xfrm>
            <a:off x="5002433" y="3230103"/>
            <a:ext cx="3414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PO] CS-050-030-001 :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수입 입고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C062A9-644D-477F-1E16-AAF6C32ADEEA}"/>
              </a:ext>
            </a:extLst>
          </p:cNvPr>
          <p:cNvSpPr txBox="1"/>
          <p:nvPr/>
        </p:nvSpPr>
        <p:spPr>
          <a:xfrm>
            <a:off x="8100010" y="5910056"/>
            <a:ext cx="7479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ZSCSR3301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A3214E-7760-2971-7D14-97D8AB9A4729}"/>
              </a:ext>
            </a:extLst>
          </p:cNvPr>
          <p:cNvSpPr/>
          <p:nvPr/>
        </p:nvSpPr>
        <p:spPr bwMode="auto">
          <a:xfrm>
            <a:off x="5002433" y="4827428"/>
            <a:ext cx="4629153" cy="1353625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2CD6B-C583-8999-F1E6-242CF6D21CB8}"/>
              </a:ext>
            </a:extLst>
          </p:cNvPr>
          <p:cNvSpPr txBox="1"/>
          <p:nvPr/>
        </p:nvSpPr>
        <p:spPr>
          <a:xfrm>
            <a:off x="5002433" y="4863719"/>
            <a:ext cx="4913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PO] CS-050-030-002 : OMV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관계사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동일 국가내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OU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거래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555E42-FF7B-BF34-2BFD-8ED850D71C2C}"/>
              </a:ext>
            </a:extLst>
          </p:cNvPr>
          <p:cNvSpPr/>
          <p:nvPr/>
        </p:nvSpPr>
        <p:spPr bwMode="auto">
          <a:xfrm>
            <a:off x="234229" y="4832053"/>
            <a:ext cx="4718761" cy="1353625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7860D-5E91-0409-4C3B-51A06DB6F11D}"/>
              </a:ext>
            </a:extLst>
          </p:cNvPr>
          <p:cNvSpPr txBox="1"/>
          <p:nvPr/>
        </p:nvSpPr>
        <p:spPr>
          <a:xfrm>
            <a:off x="274414" y="4882131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[Legacy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(WMS)]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365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9923"/>
              </p:ext>
            </p:extLst>
          </p:nvPr>
        </p:nvGraphicFramePr>
        <p:xfrm>
          <a:off x="287562" y="990614"/>
          <a:ext cx="9369970" cy="114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33956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606117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SA-090-010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[Export Order] L/C Information Management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SAL_OME_1000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strike="sngStrike" kern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L/C</a:t>
                      </a:r>
                      <a:r>
                        <a:rPr kumimoji="0" lang="ko-KR" altLang="en-US" sz="1100" strike="sngStrike" kern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입력 </a:t>
                      </a:r>
                      <a:r>
                        <a:rPr kumimoji="0" lang="en-US" altLang="ko-KR" sz="1100" strike="sngStrike" kern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(KR)</a:t>
                      </a:r>
                      <a:endParaRPr kumimoji="0" lang="ko-KR" altLang="en-US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SAL_OME_1010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L/C Confirm (HQ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담당자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-AR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담당자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-HQ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해외물류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kumimoji="0" lang="ko-KR" altLang="en-US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SAL_OME_1020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L/C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입력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해외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kumimoji="0" lang="ko-KR" altLang="en-US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8348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66225" y="2324420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SAL_OME_1000 : L/C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입력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(KR)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2775138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LC Input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2794922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292318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311155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ZSSDR2220_01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B3BDD4-A6C7-13E7-2DA6-3E0E5C1EDC78}"/>
              </a:ext>
            </a:extLst>
          </p:cNvPr>
          <p:cNvSpPr/>
          <p:nvPr/>
        </p:nvSpPr>
        <p:spPr>
          <a:xfrm>
            <a:off x="2605143" y="2775138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로 주문생성 요청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115B77-5FC1-B1B7-AF10-5CF4530DC6DD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300447" y="292318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F3521E-4BDB-400B-F918-43B1609F51B9}"/>
              </a:ext>
            </a:extLst>
          </p:cNvPr>
          <p:cNvSpPr/>
          <p:nvPr/>
        </p:nvSpPr>
        <p:spPr>
          <a:xfrm>
            <a:off x="3914331" y="2775138"/>
            <a:ext cx="1344166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Arial Narrow"/>
                <a:ea typeface="LG스마트체 Regular"/>
              </a:rPr>
              <a:t>LC EDI</a:t>
            </a:r>
            <a:r>
              <a:rPr kumimoji="0" lang="ko-KR" altLang="en-US" sz="1000" kern="0" dirty="0">
                <a:solidFill>
                  <a:prstClr val="black"/>
                </a:solidFill>
                <a:latin typeface="Arial Narrow"/>
                <a:ea typeface="LG스마트체 Regular"/>
              </a:rPr>
              <a:t>정보 추가 입력</a:t>
            </a:r>
            <a:r>
              <a:rPr kumimoji="0" lang="en-US" altLang="ko-KR" sz="1000" kern="0" dirty="0">
                <a:solidFill>
                  <a:prstClr val="black"/>
                </a:solidFill>
                <a:latin typeface="Arial Narrow"/>
                <a:ea typeface="LG스마트체 Regular"/>
              </a:rPr>
              <a:t>/</a:t>
            </a:r>
            <a:r>
              <a:rPr kumimoji="0" lang="ko-KR" altLang="en-US" sz="1000" kern="0" dirty="0">
                <a:solidFill>
                  <a:prstClr val="black"/>
                </a:solidFill>
                <a:latin typeface="Arial Narrow"/>
                <a:ea typeface="LG스마트체 Regular"/>
              </a:rPr>
              <a:t>하자여부 체크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A3091F-7A1F-0CDE-87D4-E379035591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726278" y="2923184"/>
            <a:ext cx="188053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966DEC-8D7D-14F6-5C46-62AB97C6FA19}"/>
              </a:ext>
            </a:extLst>
          </p:cNvPr>
          <p:cNvSpPr/>
          <p:nvPr/>
        </p:nvSpPr>
        <p:spPr>
          <a:xfrm>
            <a:off x="266225" y="3651760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SAL_OME_1010 : L/C Confirm (HQ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담당자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-AR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담당자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-HQ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해외물류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75ACC6-98E3-CE24-AA80-C9C8D9B6E984}"/>
              </a:ext>
            </a:extLst>
          </p:cNvPr>
          <p:cNvSpPr/>
          <p:nvPr/>
        </p:nvSpPr>
        <p:spPr>
          <a:xfrm>
            <a:off x="1414182" y="4102478"/>
            <a:ext cx="101216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LC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detaill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하자여부 체크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10CB75D4-D1E2-713B-9E1C-254F724DC1AD}"/>
              </a:ext>
            </a:extLst>
          </p:cNvPr>
          <p:cNvSpPr/>
          <p:nvPr/>
        </p:nvSpPr>
        <p:spPr>
          <a:xfrm>
            <a:off x="548048" y="4122262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3DD6E90-DD2E-9932-FE6A-A1A0EF529ED1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 flipV="1">
            <a:off x="874616" y="4250524"/>
            <a:ext cx="53956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5165A5-0920-3C2A-291A-D937CD1A25FC}"/>
              </a:ext>
            </a:extLst>
          </p:cNvPr>
          <p:cNvSpPr txBox="1"/>
          <p:nvPr/>
        </p:nvSpPr>
        <p:spPr>
          <a:xfrm>
            <a:off x="1429306" y="443889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ZSSDR2220_03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F3044B-BA92-4A59-0A94-054E12259D1A}"/>
              </a:ext>
            </a:extLst>
          </p:cNvPr>
          <p:cNvSpPr/>
          <p:nvPr/>
        </p:nvSpPr>
        <p:spPr>
          <a:xfrm>
            <a:off x="2747756" y="4102478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로 주문생성 요청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555B6D-8369-5B7E-C5A2-DCF35A269121}"/>
              </a:ext>
            </a:extLst>
          </p:cNvPr>
          <p:cNvCxnSpPr>
            <a:cxnSpLocks/>
          </p:cNvCxnSpPr>
          <p:nvPr/>
        </p:nvCxnSpPr>
        <p:spPr>
          <a:xfrm flipV="1">
            <a:off x="2434671" y="425052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91FC6-BBA2-4813-2F20-375874CC20AC}"/>
              </a:ext>
            </a:extLst>
          </p:cNvPr>
          <p:cNvSpPr/>
          <p:nvPr/>
        </p:nvSpPr>
        <p:spPr>
          <a:xfrm>
            <a:off x="266225" y="5026102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SAL_OME_1020 : L/C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입력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해외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3FCAF-0839-4EC5-211E-425F638B5E9F}"/>
              </a:ext>
            </a:extLst>
          </p:cNvPr>
          <p:cNvSpPr/>
          <p:nvPr/>
        </p:nvSpPr>
        <p:spPr>
          <a:xfrm>
            <a:off x="1179312" y="5476820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LC Input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759E9532-9510-B5F6-F444-75F629186EC7}"/>
              </a:ext>
            </a:extLst>
          </p:cNvPr>
          <p:cNvSpPr/>
          <p:nvPr/>
        </p:nvSpPr>
        <p:spPr>
          <a:xfrm>
            <a:off x="548048" y="549660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D1E8AB-EBAE-01DC-F431-248F4C42182B}"/>
              </a:ext>
            </a:extLst>
          </p:cNvPr>
          <p:cNvCxnSpPr>
            <a:cxnSpLocks/>
            <a:stCxn id="25" idx="6"/>
            <a:endCxn id="23" idx="1"/>
          </p:cNvCxnSpPr>
          <p:nvPr/>
        </p:nvCxnSpPr>
        <p:spPr>
          <a:xfrm flipV="1">
            <a:off x="874616" y="5624866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6807C9-7159-5811-137C-47AEEC72EF6F}"/>
              </a:ext>
            </a:extLst>
          </p:cNvPr>
          <p:cNvSpPr txBox="1"/>
          <p:nvPr/>
        </p:nvSpPr>
        <p:spPr>
          <a:xfrm>
            <a:off x="1311860" y="5813235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ZSSDR2220_04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4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70497"/>
              </p:ext>
            </p:extLst>
          </p:nvPr>
        </p:nvGraphicFramePr>
        <p:xfrm>
          <a:off x="287562" y="990614"/>
          <a:ext cx="9369970" cy="114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1236334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1503739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SA-090-020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[Export Order] SET Sales Order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SAL_E2E_1-60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일반거래선 수출주문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SAL_OME_780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Export Order Process [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일반거래선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_sea]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SAL_OME_790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Export Order Process [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일반거래선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_air]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099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66225" y="2374754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SAL_E2E_1-60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: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일반거래선 수출주문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2825472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Type &amp;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거래처 정보 입력</a:t>
            </a: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2845256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2973518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316188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B3BDD4-A6C7-13E7-2DA6-3E0E5C1EDC78}"/>
              </a:ext>
            </a:extLst>
          </p:cNvPr>
          <p:cNvSpPr/>
          <p:nvPr/>
        </p:nvSpPr>
        <p:spPr>
          <a:xfrm>
            <a:off x="2534877" y="2825472"/>
            <a:ext cx="154585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모델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수량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출하일 정보 등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입력및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가격 자동 설정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115B77-5FC1-B1B7-AF10-5CF4530DC6DD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300447" y="2973518"/>
            <a:ext cx="234430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BA2FF6-C842-D3C3-6871-9383065B9A34}"/>
              </a:ext>
            </a:extLst>
          </p:cNvPr>
          <p:cNvSpPr txBox="1"/>
          <p:nvPr/>
        </p:nvSpPr>
        <p:spPr>
          <a:xfrm>
            <a:off x="2855137" y="316188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F3521E-4BDB-400B-F918-43B1609F51B9}"/>
              </a:ext>
            </a:extLst>
          </p:cNvPr>
          <p:cNvSpPr/>
          <p:nvPr/>
        </p:nvSpPr>
        <p:spPr>
          <a:xfrm>
            <a:off x="4282644" y="2825472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주문추가정보 입력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(Contract No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등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A3091F-7A1F-0CDE-87D4-E379035591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977948" y="2973518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FA5815-C8F3-48B6-BC8D-6BC9636C0AEF}"/>
              </a:ext>
            </a:extLst>
          </p:cNvPr>
          <p:cNvSpPr txBox="1"/>
          <p:nvPr/>
        </p:nvSpPr>
        <p:spPr>
          <a:xfrm>
            <a:off x="4532638" y="316188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9845DA-FB6E-1182-AE66-EE90509C5487}"/>
              </a:ext>
            </a:extLst>
          </p:cNvPr>
          <p:cNvSpPr/>
          <p:nvPr/>
        </p:nvSpPr>
        <p:spPr>
          <a:xfrm>
            <a:off x="5698221" y="2825472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Info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ACC1C4-50C6-9D4F-8BD5-989D46CC80E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393525" y="2973518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9B8F8B-D528-92F2-1166-8C2C121EC610}"/>
              </a:ext>
            </a:extLst>
          </p:cNvPr>
          <p:cNvSpPr txBox="1"/>
          <p:nvPr/>
        </p:nvSpPr>
        <p:spPr>
          <a:xfrm>
            <a:off x="5948215" y="316188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6A7DC1-D298-A86B-6262-42BA835D4448}"/>
              </a:ext>
            </a:extLst>
          </p:cNvPr>
          <p:cNvSpPr/>
          <p:nvPr/>
        </p:nvSpPr>
        <p:spPr>
          <a:xfrm>
            <a:off x="7113798" y="280348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Sales Order Creation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645772-11A6-FA32-8CF7-FB5A42A5CC9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809102" y="295152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4BB227-1884-33B5-DDBB-93E059F2FA1D}"/>
              </a:ext>
            </a:extLst>
          </p:cNvPr>
          <p:cNvSpPr txBox="1"/>
          <p:nvPr/>
        </p:nvSpPr>
        <p:spPr>
          <a:xfrm>
            <a:off x="7363792" y="313989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551BB86-B8C9-BB4B-5691-FAC01FDA50D9}"/>
              </a:ext>
            </a:extLst>
          </p:cNvPr>
          <p:cNvSpPr/>
          <p:nvPr/>
        </p:nvSpPr>
        <p:spPr>
          <a:xfrm>
            <a:off x="8529375" y="2803481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Credit/Overdue/Customer Check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39DA6D-9922-58BE-18F9-AD84DB90E68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224679" y="2951527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3FD1A7-EE54-5A49-BE2E-1379C3D140FB}"/>
              </a:ext>
            </a:extLst>
          </p:cNvPr>
          <p:cNvSpPr txBox="1"/>
          <p:nvPr/>
        </p:nvSpPr>
        <p:spPr>
          <a:xfrm>
            <a:off x="8779369" y="313989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ZSSDR3550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5A1237-5242-C916-5E20-36F35EC3A6B4}"/>
              </a:ext>
            </a:extLst>
          </p:cNvPr>
          <p:cNvSpPr/>
          <p:nvPr/>
        </p:nvSpPr>
        <p:spPr>
          <a:xfrm>
            <a:off x="265370" y="3725117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SAL_OME_780 : Export Order Process 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일반거래선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_sea]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225AD8-9605-53F7-A329-32D38CFB3E61}"/>
              </a:ext>
            </a:extLst>
          </p:cNvPr>
          <p:cNvSpPr/>
          <p:nvPr/>
        </p:nvSpPr>
        <p:spPr>
          <a:xfrm>
            <a:off x="1178457" y="4175835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Type &amp;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거래처 정보 입력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FA6BD27-4E73-9A8F-5FE1-A9E247A10642}"/>
              </a:ext>
            </a:extLst>
          </p:cNvPr>
          <p:cNvSpPr/>
          <p:nvPr/>
        </p:nvSpPr>
        <p:spPr>
          <a:xfrm>
            <a:off x="547193" y="4195619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A6307F-5111-F4A7-D98D-91C0A7A41F6F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 flipV="1">
            <a:off x="873761" y="4323881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BD9258-D67B-7252-F711-C5BBAD7FB110}"/>
              </a:ext>
            </a:extLst>
          </p:cNvPr>
          <p:cNvSpPr txBox="1"/>
          <p:nvPr/>
        </p:nvSpPr>
        <p:spPr>
          <a:xfrm>
            <a:off x="1428451" y="4512250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0D7CA-A6C3-621A-F242-375A9AA150C1}"/>
              </a:ext>
            </a:extLst>
          </p:cNvPr>
          <p:cNvSpPr/>
          <p:nvPr/>
        </p:nvSpPr>
        <p:spPr>
          <a:xfrm>
            <a:off x="2534022" y="4175835"/>
            <a:ext cx="154585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모델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수량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출하일 정보 등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입력및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가격 자동 설정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B3AC7C-4D06-3B23-5EC6-89052A03ACA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9592" y="4323881"/>
            <a:ext cx="234430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AD76DD-5CAF-2B0E-1D95-03A163BC96FC}"/>
              </a:ext>
            </a:extLst>
          </p:cNvPr>
          <p:cNvSpPr txBox="1"/>
          <p:nvPr/>
        </p:nvSpPr>
        <p:spPr>
          <a:xfrm>
            <a:off x="2854282" y="4512250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AC2761-0810-863C-A754-5237F0918745}"/>
              </a:ext>
            </a:extLst>
          </p:cNvPr>
          <p:cNvSpPr/>
          <p:nvPr/>
        </p:nvSpPr>
        <p:spPr>
          <a:xfrm>
            <a:off x="4281789" y="4175835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주문추가정보 입력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(Contract No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등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27007D-AD1D-4841-CF38-DC82054BBC0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977093" y="4323881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F9D5F0-4259-5D88-A0C0-A7B4225826D5}"/>
              </a:ext>
            </a:extLst>
          </p:cNvPr>
          <p:cNvSpPr txBox="1"/>
          <p:nvPr/>
        </p:nvSpPr>
        <p:spPr>
          <a:xfrm>
            <a:off x="4531783" y="4512250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5ED8CC-2872-DDA4-5890-559FF5078D5C}"/>
              </a:ext>
            </a:extLst>
          </p:cNvPr>
          <p:cNvSpPr/>
          <p:nvPr/>
        </p:nvSpPr>
        <p:spPr>
          <a:xfrm>
            <a:off x="5697366" y="4175835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Info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83796-78A2-534A-4BF0-67F295F6723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392670" y="4323881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FD01656-B62D-9317-AEBB-7529FEACDCE1}"/>
              </a:ext>
            </a:extLst>
          </p:cNvPr>
          <p:cNvSpPr txBox="1"/>
          <p:nvPr/>
        </p:nvSpPr>
        <p:spPr>
          <a:xfrm>
            <a:off x="5947360" y="4512250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2F1331-EAA3-67AE-0BD3-72DECE2F1594}"/>
              </a:ext>
            </a:extLst>
          </p:cNvPr>
          <p:cNvSpPr/>
          <p:nvPr/>
        </p:nvSpPr>
        <p:spPr>
          <a:xfrm>
            <a:off x="7112943" y="4153844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Billing Document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생성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C100AE0-CC46-2585-F3D9-9F08F2A63837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808247" y="4301890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4626D8-1C3C-5C27-5061-774E4B296F69}"/>
              </a:ext>
            </a:extLst>
          </p:cNvPr>
          <p:cNvSpPr txBox="1"/>
          <p:nvPr/>
        </p:nvSpPr>
        <p:spPr>
          <a:xfrm>
            <a:off x="7362937" y="4490259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VF05N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3ECAF7-C32E-75CC-6954-CDB87995C352}"/>
              </a:ext>
            </a:extLst>
          </p:cNvPr>
          <p:cNvSpPr/>
          <p:nvPr/>
        </p:nvSpPr>
        <p:spPr>
          <a:xfrm>
            <a:off x="265370" y="4965600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SAL_OME_790 : Export Order Process 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일반거래선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_air]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1798E0-35D6-7DB6-4FFA-1B39139F513B}"/>
              </a:ext>
            </a:extLst>
          </p:cNvPr>
          <p:cNvSpPr/>
          <p:nvPr/>
        </p:nvSpPr>
        <p:spPr>
          <a:xfrm>
            <a:off x="1178457" y="5416318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Type &amp;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거래처 정보 입력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A76BE763-BDEE-8A8A-4D90-892EE9FC9DA8}"/>
              </a:ext>
            </a:extLst>
          </p:cNvPr>
          <p:cNvSpPr/>
          <p:nvPr/>
        </p:nvSpPr>
        <p:spPr>
          <a:xfrm>
            <a:off x="547193" y="5436102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D39363E-949B-3A3E-1A6E-BED4C250479B}"/>
              </a:ext>
            </a:extLst>
          </p:cNvPr>
          <p:cNvCxnSpPr>
            <a:cxnSpLocks/>
            <a:stCxn id="69" idx="6"/>
            <a:endCxn id="68" idx="1"/>
          </p:cNvCxnSpPr>
          <p:nvPr/>
        </p:nvCxnSpPr>
        <p:spPr>
          <a:xfrm flipV="1">
            <a:off x="873761" y="556436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25E9A59-03EE-CD49-7CB6-855EE8E7C1C9}"/>
              </a:ext>
            </a:extLst>
          </p:cNvPr>
          <p:cNvSpPr txBox="1"/>
          <p:nvPr/>
        </p:nvSpPr>
        <p:spPr>
          <a:xfrm>
            <a:off x="1428451" y="575273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4CEA64-FF13-1A68-7109-3960DB89C6CE}"/>
              </a:ext>
            </a:extLst>
          </p:cNvPr>
          <p:cNvSpPr/>
          <p:nvPr/>
        </p:nvSpPr>
        <p:spPr>
          <a:xfrm>
            <a:off x="2534022" y="5416318"/>
            <a:ext cx="154585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모델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수량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출하일 정보 등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입력및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가격 자동 설정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C6868D-9F16-AD76-7FD1-069124E1160C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2299592" y="5564364"/>
            <a:ext cx="234430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BE377F-70CA-81CA-DB10-BE547D7AAFA8}"/>
              </a:ext>
            </a:extLst>
          </p:cNvPr>
          <p:cNvSpPr txBox="1"/>
          <p:nvPr/>
        </p:nvSpPr>
        <p:spPr>
          <a:xfrm>
            <a:off x="2854282" y="575273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00939A-6CF5-3B52-131C-83AE657A6C2B}"/>
              </a:ext>
            </a:extLst>
          </p:cNvPr>
          <p:cNvSpPr/>
          <p:nvPr/>
        </p:nvSpPr>
        <p:spPr>
          <a:xfrm>
            <a:off x="4281789" y="5416318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주문추가정보 입력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(Contract No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등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C1E704C-CCF8-7C01-B531-7A3FC6BDFCD7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3977093" y="556436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8FBBD72-F9C9-420E-8531-FC855B0E7F52}"/>
              </a:ext>
            </a:extLst>
          </p:cNvPr>
          <p:cNvSpPr txBox="1"/>
          <p:nvPr/>
        </p:nvSpPr>
        <p:spPr>
          <a:xfrm>
            <a:off x="4531783" y="575273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A86080-A202-4F60-5D7E-561DA8EEE349}"/>
              </a:ext>
            </a:extLst>
          </p:cNvPr>
          <p:cNvSpPr/>
          <p:nvPr/>
        </p:nvSpPr>
        <p:spPr>
          <a:xfrm>
            <a:off x="5697366" y="5416318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Info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C92AEC-EA85-3D48-BEF2-82EDDC56992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392670" y="556436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044E94-C1A5-C67C-A5EC-C5EADF95D7FE}"/>
              </a:ext>
            </a:extLst>
          </p:cNvPr>
          <p:cNvSpPr txBox="1"/>
          <p:nvPr/>
        </p:nvSpPr>
        <p:spPr>
          <a:xfrm>
            <a:off x="5947360" y="575273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5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78400"/>
              </p:ext>
            </p:extLst>
          </p:nvPr>
        </p:nvGraphicFramePr>
        <p:xfrm>
          <a:off x="287562" y="990614"/>
          <a:ext cx="9369970" cy="107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1236334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1503739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SA-090-040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[Export Order] CSKD Sales Order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SAL_OME_120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CSKD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주문 생성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_Part Regular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법인간 오더 생성 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생산법인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/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생산법인 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Case)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SAL_OME_140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CSKD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주문 생성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_Part Regular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일반거래선 오더 생성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66225" y="2282475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SAL_OME_120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: CSKD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주문 생성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_Part Regular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법인간 오더 생성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생산법인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/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생산법인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Case)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2733193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Type &amp;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거래처 정보 입력</a:t>
            </a: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2752977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288123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B3BDD4-A6C7-13E7-2DA6-3E0E5C1EDC78}"/>
              </a:ext>
            </a:extLst>
          </p:cNvPr>
          <p:cNvSpPr/>
          <p:nvPr/>
        </p:nvSpPr>
        <p:spPr>
          <a:xfrm>
            <a:off x="2534877" y="2733193"/>
            <a:ext cx="154585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자재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수량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출하일 정보 등 입력 및 가격 자동설정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115B77-5FC1-B1B7-AF10-5CF4530DC6DD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300447" y="2881239"/>
            <a:ext cx="234430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BA2FF6-C842-D3C3-6871-9383065B9A34}"/>
              </a:ext>
            </a:extLst>
          </p:cNvPr>
          <p:cNvSpPr txBox="1"/>
          <p:nvPr/>
        </p:nvSpPr>
        <p:spPr>
          <a:xfrm>
            <a:off x="2855137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F3521E-4BDB-400B-F918-43B1609F51B9}"/>
              </a:ext>
            </a:extLst>
          </p:cNvPr>
          <p:cNvSpPr/>
          <p:nvPr/>
        </p:nvSpPr>
        <p:spPr>
          <a:xfrm>
            <a:off x="4282644" y="2733193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추가 정보 입력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A3091F-7A1F-0CDE-87D4-E379035591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977948" y="288123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FA5815-C8F3-48B6-BC8D-6BC9636C0AEF}"/>
              </a:ext>
            </a:extLst>
          </p:cNvPr>
          <p:cNvSpPr txBox="1"/>
          <p:nvPr/>
        </p:nvSpPr>
        <p:spPr>
          <a:xfrm>
            <a:off x="4532638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9845DA-FB6E-1182-AE66-EE90509C5487}"/>
              </a:ext>
            </a:extLst>
          </p:cNvPr>
          <p:cNvSpPr/>
          <p:nvPr/>
        </p:nvSpPr>
        <p:spPr>
          <a:xfrm>
            <a:off x="5698221" y="2733193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Info.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ACC1C4-50C6-9D4F-8BD5-989D46CC80E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393525" y="288123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9B8F8B-D528-92F2-1166-8C2C121EC610}"/>
              </a:ext>
            </a:extLst>
          </p:cNvPr>
          <p:cNvSpPr txBox="1"/>
          <p:nvPr/>
        </p:nvSpPr>
        <p:spPr>
          <a:xfrm>
            <a:off x="5948215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5A1237-5242-C916-5E20-36F35EC3A6B4}"/>
              </a:ext>
            </a:extLst>
          </p:cNvPr>
          <p:cNvSpPr/>
          <p:nvPr/>
        </p:nvSpPr>
        <p:spPr>
          <a:xfrm>
            <a:off x="265370" y="3632838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SAL_OME_140 : CSKD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주문 생성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_Part Regular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일반거래선 오더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225AD8-9605-53F7-A329-32D38CFB3E61}"/>
              </a:ext>
            </a:extLst>
          </p:cNvPr>
          <p:cNvSpPr/>
          <p:nvPr/>
        </p:nvSpPr>
        <p:spPr>
          <a:xfrm>
            <a:off x="1178457" y="4083556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Type &amp;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거래처 정보 입력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FA6BD27-4E73-9A8F-5FE1-A9E247A10642}"/>
              </a:ext>
            </a:extLst>
          </p:cNvPr>
          <p:cNvSpPr/>
          <p:nvPr/>
        </p:nvSpPr>
        <p:spPr>
          <a:xfrm>
            <a:off x="547193" y="4103340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A6307F-5111-F4A7-D98D-91C0A7A41F6F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 flipV="1">
            <a:off x="873761" y="4231602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0D7CA-A6C3-621A-F242-375A9AA150C1}"/>
              </a:ext>
            </a:extLst>
          </p:cNvPr>
          <p:cNvSpPr/>
          <p:nvPr/>
        </p:nvSpPr>
        <p:spPr>
          <a:xfrm>
            <a:off x="2534022" y="4083556"/>
            <a:ext cx="154585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자재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수량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출하일 정보 등 입력 및 가격 자동설정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AC2761-0810-863C-A754-5237F0918745}"/>
              </a:ext>
            </a:extLst>
          </p:cNvPr>
          <p:cNvSpPr/>
          <p:nvPr/>
        </p:nvSpPr>
        <p:spPr>
          <a:xfrm>
            <a:off x="4281789" y="4083556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추가 정보 입력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5ED8CC-2872-DDA4-5890-559FF5078D5C}"/>
              </a:ext>
            </a:extLst>
          </p:cNvPr>
          <p:cNvSpPr/>
          <p:nvPr/>
        </p:nvSpPr>
        <p:spPr>
          <a:xfrm>
            <a:off x="5697366" y="4083556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Info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</p:spTree>
    <p:extLst>
      <p:ext uri="{BB962C8B-B14F-4D97-AF65-F5344CB8AC3E}">
        <p14:creationId xmlns:p14="http://schemas.microsoft.com/office/powerpoint/2010/main" val="1134567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26732"/>
              </p:ext>
            </p:extLst>
          </p:nvPr>
        </p:nvGraphicFramePr>
        <p:xfrm>
          <a:off x="287562" y="990614"/>
          <a:ext cx="9369970" cy="830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1236334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1503739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SA-090-061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[Export Order] Block and Release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SAL_OME_820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수출주문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Block and Release[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일반거래선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]</a:t>
                      </a:r>
                      <a:endParaRPr kumimoji="0" lang="ko-KR" altLang="en-US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343CE-E558-FD45-A5EF-381C815E771A}"/>
              </a:ext>
            </a:extLst>
          </p:cNvPr>
          <p:cNvSpPr/>
          <p:nvPr/>
        </p:nvSpPr>
        <p:spPr>
          <a:xfrm>
            <a:off x="287562" y="2294091"/>
            <a:ext cx="9434307" cy="31452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SAL_OME_820: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수출주문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Block and Release[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일반거래선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DD1F87-4F11-E1E4-B700-AEBDF1D7B283}"/>
              </a:ext>
            </a:extLst>
          </p:cNvPr>
          <p:cNvSpPr/>
          <p:nvPr/>
        </p:nvSpPr>
        <p:spPr>
          <a:xfrm>
            <a:off x="1179312" y="2733193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L/C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입력여부 체크</a:t>
            </a: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A9A8947-6221-097D-AAEB-0FD8D5D83EFD}"/>
              </a:ext>
            </a:extLst>
          </p:cNvPr>
          <p:cNvSpPr/>
          <p:nvPr/>
        </p:nvSpPr>
        <p:spPr>
          <a:xfrm>
            <a:off x="548048" y="2752977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32383C-916F-4E41-2CC4-E81AAC99CD4D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874616" y="288123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876BBF-2857-CE0F-211D-F7D325B8EA45}"/>
              </a:ext>
            </a:extLst>
          </p:cNvPr>
          <p:cNvSpPr txBox="1"/>
          <p:nvPr/>
        </p:nvSpPr>
        <p:spPr>
          <a:xfrm>
            <a:off x="1429306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ZSSDR3550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B3BDD4-A6C7-13E7-2DA6-3E0E5C1EDC78}"/>
              </a:ext>
            </a:extLst>
          </p:cNvPr>
          <p:cNvSpPr/>
          <p:nvPr/>
        </p:nvSpPr>
        <p:spPr>
          <a:xfrm>
            <a:off x="2534877" y="2733193"/>
            <a:ext cx="154585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L/C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번호 선택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115B77-5FC1-B1B7-AF10-5CF4530DC6DD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300447" y="2881239"/>
            <a:ext cx="234430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BA2FF6-C842-D3C3-6871-9383065B9A34}"/>
              </a:ext>
            </a:extLst>
          </p:cNvPr>
          <p:cNvSpPr txBox="1"/>
          <p:nvPr/>
        </p:nvSpPr>
        <p:spPr>
          <a:xfrm>
            <a:off x="2855137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ZSSDR3550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F3521E-4BDB-400B-F918-43B1609F51B9}"/>
              </a:ext>
            </a:extLst>
          </p:cNvPr>
          <p:cNvSpPr/>
          <p:nvPr/>
        </p:nvSpPr>
        <p:spPr>
          <a:xfrm>
            <a:off x="4282644" y="2733193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선수금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입력여부 체크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A3091F-7A1F-0CDE-87D4-E379035591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977948" y="288123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FA5815-C8F3-48B6-BC8D-6BC9636C0AEF}"/>
              </a:ext>
            </a:extLst>
          </p:cNvPr>
          <p:cNvSpPr txBox="1"/>
          <p:nvPr/>
        </p:nvSpPr>
        <p:spPr>
          <a:xfrm>
            <a:off x="4532638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ZSSDR3550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9845DA-FB6E-1182-AE66-EE90509C5487}"/>
              </a:ext>
            </a:extLst>
          </p:cNvPr>
          <p:cNvSpPr/>
          <p:nvPr/>
        </p:nvSpPr>
        <p:spPr>
          <a:xfrm>
            <a:off x="5740166" y="2733193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선수금 인증번호 선택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ACC1C4-50C6-9D4F-8BD5-989D46CC80E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435470" y="288123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9B8F8B-D528-92F2-1166-8C2C121EC610}"/>
              </a:ext>
            </a:extLst>
          </p:cNvPr>
          <p:cNvSpPr txBox="1"/>
          <p:nvPr/>
        </p:nvSpPr>
        <p:spPr>
          <a:xfrm>
            <a:off x="5990160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ZSSDR3550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3DEABC-957B-7CD1-1F5E-596648D58EA4}"/>
              </a:ext>
            </a:extLst>
          </p:cNvPr>
          <p:cNvSpPr/>
          <p:nvPr/>
        </p:nvSpPr>
        <p:spPr>
          <a:xfrm>
            <a:off x="7152196" y="2720229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Credit/Overdue/Customer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체크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749653-775D-6537-F36A-212B86AB9BB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847500" y="2868275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267FBD-4F7C-6864-22C9-F46B7B83FD4D}"/>
              </a:ext>
            </a:extLst>
          </p:cNvPr>
          <p:cNvSpPr/>
          <p:nvPr/>
        </p:nvSpPr>
        <p:spPr>
          <a:xfrm>
            <a:off x="953612" y="3658661"/>
            <a:ext cx="1344166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항공선적 품의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Request (H&amp;A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본부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Air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선적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EE67A-DECA-87F1-3BB4-298797BFD63D}"/>
              </a:ext>
            </a:extLst>
          </p:cNvPr>
          <p:cNvSpPr txBox="1"/>
          <p:nvPr/>
        </p:nvSpPr>
        <p:spPr>
          <a:xfrm>
            <a:off x="1429306" y="3995076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673719-1491-6C17-9E5E-677C635C2543}"/>
              </a:ext>
            </a:extLst>
          </p:cNvPr>
          <p:cNvSpPr/>
          <p:nvPr/>
        </p:nvSpPr>
        <p:spPr>
          <a:xfrm>
            <a:off x="2534877" y="3639572"/>
            <a:ext cx="154585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GSCP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물동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Request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09A87-C782-89D5-86AD-DDEF8F5189F6}"/>
              </a:ext>
            </a:extLst>
          </p:cNvPr>
          <p:cNvSpPr txBox="1"/>
          <p:nvPr/>
        </p:nvSpPr>
        <p:spPr>
          <a:xfrm>
            <a:off x="2855137" y="397598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E023DD-BD80-4693-90BF-021F456B3535}"/>
              </a:ext>
            </a:extLst>
          </p:cNvPr>
          <p:cNvSpPr/>
          <p:nvPr/>
        </p:nvSpPr>
        <p:spPr>
          <a:xfrm>
            <a:off x="4282644" y="3639572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품의 검토 및 승인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A22606-361D-6254-2A20-1F43C97CE5DA}"/>
              </a:ext>
            </a:extLst>
          </p:cNvPr>
          <p:cNvSpPr txBox="1"/>
          <p:nvPr/>
        </p:nvSpPr>
        <p:spPr>
          <a:xfrm>
            <a:off x="4532638" y="397598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F044B9-D562-E72D-F640-1AD960B791A1}"/>
              </a:ext>
            </a:extLst>
          </p:cNvPr>
          <p:cNvSpPr/>
          <p:nvPr/>
        </p:nvSpPr>
        <p:spPr>
          <a:xfrm>
            <a:off x="5740166" y="3639572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Credit/Overdue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품의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Request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8570B8-E646-CBD0-8B50-28733CB0362A}"/>
              </a:ext>
            </a:extLst>
          </p:cNvPr>
          <p:cNvSpPr txBox="1"/>
          <p:nvPr/>
        </p:nvSpPr>
        <p:spPr>
          <a:xfrm>
            <a:off x="5990160" y="397598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ZSSDR3550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002C56-B23E-68A2-C3CB-745FC1B28BD8}"/>
              </a:ext>
            </a:extLst>
          </p:cNvPr>
          <p:cNvSpPr/>
          <p:nvPr/>
        </p:nvSpPr>
        <p:spPr>
          <a:xfrm>
            <a:off x="7152196" y="3626608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Block Release (Auto)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81A630E-E2FB-B93B-E77E-59E43A3E09D3}"/>
              </a:ext>
            </a:extLst>
          </p:cNvPr>
          <p:cNvCxnSpPr>
            <a:cxnSpLocks/>
          </p:cNvCxnSpPr>
          <p:nvPr/>
        </p:nvCxnSpPr>
        <p:spPr>
          <a:xfrm flipH="1">
            <a:off x="6837868" y="3775429"/>
            <a:ext cx="327575" cy="595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9F3576D-9945-072F-0C72-7667B504AFA2}"/>
              </a:ext>
            </a:extLst>
          </p:cNvPr>
          <p:cNvCxnSpPr>
            <a:stCxn id="6" idx="3"/>
            <a:endCxn id="49" idx="3"/>
          </p:cNvCxnSpPr>
          <p:nvPr/>
        </p:nvCxnSpPr>
        <p:spPr bwMode="auto">
          <a:xfrm>
            <a:off x="8263077" y="2868275"/>
            <a:ext cx="12700" cy="906379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rgbClr val="7F7F7F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648A05-A8C0-A0AA-0E5C-C459865A309C}"/>
              </a:ext>
            </a:extLst>
          </p:cNvPr>
          <p:cNvCxnSpPr>
            <a:cxnSpLocks/>
          </p:cNvCxnSpPr>
          <p:nvPr/>
        </p:nvCxnSpPr>
        <p:spPr>
          <a:xfrm flipH="1">
            <a:off x="5441562" y="3793605"/>
            <a:ext cx="270723" cy="595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093EF09-C81C-BA2E-894B-044ACC2C7A63}"/>
              </a:ext>
            </a:extLst>
          </p:cNvPr>
          <p:cNvCxnSpPr>
            <a:cxnSpLocks/>
          </p:cNvCxnSpPr>
          <p:nvPr/>
        </p:nvCxnSpPr>
        <p:spPr>
          <a:xfrm flipH="1">
            <a:off x="4065489" y="3795003"/>
            <a:ext cx="223738" cy="595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29032F-53DB-7AA7-1CEA-6FC60FF1E444}"/>
              </a:ext>
            </a:extLst>
          </p:cNvPr>
          <p:cNvCxnSpPr>
            <a:cxnSpLocks/>
          </p:cNvCxnSpPr>
          <p:nvPr/>
        </p:nvCxnSpPr>
        <p:spPr>
          <a:xfrm flipH="1">
            <a:off x="2288419" y="3796401"/>
            <a:ext cx="223738" cy="595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BDC891E-AD3A-0A92-60F0-52BAC76ED877}"/>
              </a:ext>
            </a:extLst>
          </p:cNvPr>
          <p:cNvSpPr/>
          <p:nvPr/>
        </p:nvSpPr>
        <p:spPr>
          <a:xfrm>
            <a:off x="954246" y="4350812"/>
            <a:ext cx="1344166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품의 검토 및 승인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AA201B-2057-2825-1C1C-21636CB81225}"/>
              </a:ext>
            </a:extLst>
          </p:cNvPr>
          <p:cNvSpPr txBox="1"/>
          <p:nvPr/>
        </p:nvSpPr>
        <p:spPr>
          <a:xfrm>
            <a:off x="1429306" y="466412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999B243-4113-CA91-5B8F-54A11053EF46}"/>
              </a:ext>
            </a:extLst>
          </p:cNvPr>
          <p:cNvCxnSpPr>
            <a:stCxn id="16" idx="1"/>
            <a:endCxn id="57" idx="1"/>
          </p:cNvCxnSpPr>
          <p:nvPr/>
        </p:nvCxnSpPr>
        <p:spPr bwMode="auto">
          <a:xfrm rot="10800000" flipH="1" flipV="1">
            <a:off x="953612" y="3806706"/>
            <a:ext cx="634" cy="692151"/>
          </a:xfrm>
          <a:prstGeom prst="bentConnector3">
            <a:avLst>
              <a:gd name="adj1" fmla="val -36056782"/>
            </a:avLst>
          </a:prstGeom>
          <a:noFill/>
          <a:ln w="9525" algn="ctr">
            <a:solidFill>
              <a:srgbClr val="7F7F7F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6A06450-20BD-2C25-078E-5192B177A6A2}"/>
              </a:ext>
            </a:extLst>
          </p:cNvPr>
          <p:cNvSpPr txBox="1"/>
          <p:nvPr/>
        </p:nvSpPr>
        <p:spPr>
          <a:xfrm>
            <a:off x="7325408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ZSSDR3550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0513A-FF30-AA0A-DA96-89103CA518B6}"/>
              </a:ext>
            </a:extLst>
          </p:cNvPr>
          <p:cNvSpPr txBox="1"/>
          <p:nvPr/>
        </p:nvSpPr>
        <p:spPr>
          <a:xfrm>
            <a:off x="7325408" y="397598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ZSSDR3550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09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75863"/>
              </p:ext>
            </p:extLst>
          </p:nvPr>
        </p:nvGraphicFramePr>
        <p:xfrm>
          <a:off x="287562" y="990614"/>
          <a:ext cx="9369970" cy="830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050066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690007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SA-090-070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[Export Order] Free Sample Order (SET/CSKD/SVC)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SAL_OME_870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Free sample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오더 생성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[CSKD_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일반거래선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]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EA4633-DD75-2190-70D8-61DF70339CE2}"/>
              </a:ext>
            </a:extLst>
          </p:cNvPr>
          <p:cNvSpPr/>
          <p:nvPr/>
        </p:nvSpPr>
        <p:spPr>
          <a:xfrm>
            <a:off x="266225" y="2282475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SAL_OME_870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: Free sample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오더 생성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[CSKD_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일반거래선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1F696C-2E72-C851-AEEB-376847B78BD1}"/>
              </a:ext>
            </a:extLst>
          </p:cNvPr>
          <p:cNvSpPr/>
          <p:nvPr/>
        </p:nvSpPr>
        <p:spPr>
          <a:xfrm>
            <a:off x="1179312" y="2733193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거래유형 결정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000DFD9-0D3F-7FEC-0E54-D70AA56A4A36}"/>
              </a:ext>
            </a:extLst>
          </p:cNvPr>
          <p:cNvSpPr/>
          <p:nvPr/>
        </p:nvSpPr>
        <p:spPr>
          <a:xfrm>
            <a:off x="548048" y="2752977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16EF09-734B-704B-F89A-FC3E8876093A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874616" y="288123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13482A-5A07-C58B-7BF2-6457C54ADE91}"/>
              </a:ext>
            </a:extLst>
          </p:cNvPr>
          <p:cNvSpPr txBox="1"/>
          <p:nvPr/>
        </p:nvSpPr>
        <p:spPr>
          <a:xfrm>
            <a:off x="1429306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8F91D4-C637-A327-7AD4-34CE01A6A0EA}"/>
              </a:ext>
            </a:extLst>
          </p:cNvPr>
          <p:cNvSpPr/>
          <p:nvPr/>
        </p:nvSpPr>
        <p:spPr>
          <a:xfrm>
            <a:off x="2669021" y="2733193"/>
            <a:ext cx="1277566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주문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Header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8BAE60-EC06-6070-C482-5C47EF3DCE8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300447" y="2881239"/>
            <a:ext cx="368574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580F14-2B32-EEC1-0253-98ED0BD7EDE4}"/>
              </a:ext>
            </a:extLst>
          </p:cNvPr>
          <p:cNvSpPr txBox="1"/>
          <p:nvPr/>
        </p:nvSpPr>
        <p:spPr>
          <a:xfrm>
            <a:off x="2855137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45F7C-F7DE-88EE-6717-3CADF88E0CF7}"/>
              </a:ext>
            </a:extLst>
          </p:cNvPr>
          <p:cNvSpPr/>
          <p:nvPr/>
        </p:nvSpPr>
        <p:spPr>
          <a:xfrm>
            <a:off x="4282644" y="2733193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제품 정보 입력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(Line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200C074-8BCF-6361-8AFB-84D222150EA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977948" y="288123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2C4CB6-77D3-B7DA-EAF6-3924BCC190B1}"/>
              </a:ext>
            </a:extLst>
          </p:cNvPr>
          <p:cNvSpPr txBox="1"/>
          <p:nvPr/>
        </p:nvSpPr>
        <p:spPr>
          <a:xfrm>
            <a:off x="4532638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F7ED87-2E1F-0BBA-2DE8-0B0DB75E1F21}"/>
              </a:ext>
            </a:extLst>
          </p:cNvPr>
          <p:cNvSpPr/>
          <p:nvPr/>
        </p:nvSpPr>
        <p:spPr>
          <a:xfrm>
            <a:off x="5723388" y="2733193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Info.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7D92923-93B9-427E-6064-F20D244BCA7A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418692" y="288123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DAB1CC-5B8C-C777-564A-1B51C32421C0}"/>
              </a:ext>
            </a:extLst>
          </p:cNvPr>
          <p:cNvSpPr txBox="1"/>
          <p:nvPr/>
        </p:nvSpPr>
        <p:spPr>
          <a:xfrm>
            <a:off x="5973382" y="30696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B1689F-C565-CC81-1817-3FA0BB12736A}"/>
              </a:ext>
            </a:extLst>
          </p:cNvPr>
          <p:cNvSpPr/>
          <p:nvPr/>
        </p:nvSpPr>
        <p:spPr>
          <a:xfrm>
            <a:off x="7184472" y="2717813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Info.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E74F191-C91E-2E4B-F5E1-AEAAD7C2FA58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879776" y="2865859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226870-9E79-3C48-E35A-0EEEF638B44F}"/>
              </a:ext>
            </a:extLst>
          </p:cNvPr>
          <p:cNvSpPr txBox="1"/>
          <p:nvPr/>
        </p:nvSpPr>
        <p:spPr>
          <a:xfrm>
            <a:off x="7434466" y="305422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VF05N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7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22038"/>
              </p:ext>
            </p:extLst>
          </p:nvPr>
        </p:nvGraphicFramePr>
        <p:xfrm>
          <a:off x="287562" y="990614"/>
          <a:ext cx="9369970" cy="1237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050066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690007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81067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SA-090-100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[Export Order] Non-Asset Customs Clearance Request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SAL_OME_160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Non-Asset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주문 생성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_Customer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SA-090-101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[Export Order] Equipment/Mold Sales Order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SAL_OME_190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금형 주문 생성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구매대행 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메뉴얼 입력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21588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EA4633-DD75-2190-70D8-61DF70339CE2}"/>
              </a:ext>
            </a:extLst>
          </p:cNvPr>
          <p:cNvSpPr/>
          <p:nvPr/>
        </p:nvSpPr>
        <p:spPr>
          <a:xfrm>
            <a:off x="266225" y="2366365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SAL_OME_160: Non-Asset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주문 생성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_Customer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1F696C-2E72-C851-AEEB-376847B78BD1}"/>
              </a:ext>
            </a:extLst>
          </p:cNvPr>
          <p:cNvSpPr/>
          <p:nvPr/>
        </p:nvSpPr>
        <p:spPr>
          <a:xfrm>
            <a:off x="1179312" y="2875806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Type &amp;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거래처 정보 입력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000DFD9-0D3F-7FEC-0E54-D70AA56A4A36}"/>
              </a:ext>
            </a:extLst>
          </p:cNvPr>
          <p:cNvSpPr/>
          <p:nvPr/>
        </p:nvSpPr>
        <p:spPr>
          <a:xfrm>
            <a:off x="548048" y="2895590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16EF09-734B-704B-F89A-FC3E8876093A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874616" y="3023852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13482A-5A07-C58B-7BF2-6457C54ADE91}"/>
              </a:ext>
            </a:extLst>
          </p:cNvPr>
          <p:cNvSpPr txBox="1"/>
          <p:nvPr/>
        </p:nvSpPr>
        <p:spPr>
          <a:xfrm>
            <a:off x="1429306" y="3212221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8F91D4-C637-A327-7AD4-34CE01A6A0EA}"/>
              </a:ext>
            </a:extLst>
          </p:cNvPr>
          <p:cNvSpPr/>
          <p:nvPr/>
        </p:nvSpPr>
        <p:spPr>
          <a:xfrm>
            <a:off x="2534877" y="2875806"/>
            <a:ext cx="154585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Reason code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선택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상세사유 입력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8BAE60-EC06-6070-C482-5C47EF3DCE8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300447" y="3023852"/>
            <a:ext cx="234430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580F14-2B32-EEC1-0253-98ED0BD7EDE4}"/>
              </a:ext>
            </a:extLst>
          </p:cNvPr>
          <p:cNvSpPr txBox="1"/>
          <p:nvPr/>
        </p:nvSpPr>
        <p:spPr>
          <a:xfrm>
            <a:off x="2855137" y="3212221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45F7C-F7DE-88EE-6717-3CADF88E0CF7}"/>
              </a:ext>
            </a:extLst>
          </p:cNvPr>
          <p:cNvSpPr/>
          <p:nvPr/>
        </p:nvSpPr>
        <p:spPr>
          <a:xfrm>
            <a:off x="4282644" y="2875806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모델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수량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가격 등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Line item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항목 입력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200C074-8BCF-6361-8AFB-84D222150EA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977948" y="3023852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2C4CB6-77D3-B7DA-EAF6-3924BCC190B1}"/>
              </a:ext>
            </a:extLst>
          </p:cNvPr>
          <p:cNvSpPr txBox="1"/>
          <p:nvPr/>
        </p:nvSpPr>
        <p:spPr>
          <a:xfrm>
            <a:off x="4532638" y="3212221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F7ED87-2E1F-0BBA-2DE8-0B0DB75E1F21}"/>
              </a:ext>
            </a:extLst>
          </p:cNvPr>
          <p:cNvSpPr/>
          <p:nvPr/>
        </p:nvSpPr>
        <p:spPr>
          <a:xfrm>
            <a:off x="5723388" y="2875806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Info.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7D92923-93B9-427E-6064-F20D244BCA7A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418692" y="3023852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DAB1CC-5B8C-C777-564A-1B51C32421C0}"/>
              </a:ext>
            </a:extLst>
          </p:cNvPr>
          <p:cNvSpPr txBox="1"/>
          <p:nvPr/>
        </p:nvSpPr>
        <p:spPr>
          <a:xfrm>
            <a:off x="5973382" y="3212221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FCE6D-47CA-3FA7-DA61-A8775205B58C}"/>
              </a:ext>
            </a:extLst>
          </p:cNvPr>
          <p:cNvSpPr/>
          <p:nvPr/>
        </p:nvSpPr>
        <p:spPr>
          <a:xfrm>
            <a:off x="266225" y="3753977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SAL_OME_190: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금형 주문 생성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구매대행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메뉴얼 입력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4F6FB6-2E1E-E8BA-ADDC-CF2CBC30518E}"/>
              </a:ext>
            </a:extLst>
          </p:cNvPr>
          <p:cNvSpPr/>
          <p:nvPr/>
        </p:nvSpPr>
        <p:spPr>
          <a:xfrm>
            <a:off x="1179312" y="4263418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Type &amp;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거래처 정보 입력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F9A47F02-D47A-229E-6351-2069352BF2CE}"/>
              </a:ext>
            </a:extLst>
          </p:cNvPr>
          <p:cNvSpPr/>
          <p:nvPr/>
        </p:nvSpPr>
        <p:spPr>
          <a:xfrm>
            <a:off x="548048" y="4283202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5C54F4-16DF-A718-A1C3-5C6FDDB50ABE}"/>
              </a:ext>
            </a:extLst>
          </p:cNvPr>
          <p:cNvCxnSpPr>
            <a:cxnSpLocks/>
            <a:stCxn id="37" idx="6"/>
            <a:endCxn id="34" idx="1"/>
          </p:cNvCxnSpPr>
          <p:nvPr/>
        </p:nvCxnSpPr>
        <p:spPr>
          <a:xfrm flipV="1">
            <a:off x="874616" y="441146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E9D3240-186D-0CA8-9606-A225464A5536}"/>
              </a:ext>
            </a:extLst>
          </p:cNvPr>
          <p:cNvSpPr txBox="1"/>
          <p:nvPr/>
        </p:nvSpPr>
        <p:spPr>
          <a:xfrm>
            <a:off x="1429306" y="459983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F1638F-6F14-326A-D15E-882382B9AADE}"/>
              </a:ext>
            </a:extLst>
          </p:cNvPr>
          <p:cNvSpPr/>
          <p:nvPr/>
        </p:nvSpPr>
        <p:spPr>
          <a:xfrm>
            <a:off x="2534877" y="4263418"/>
            <a:ext cx="154585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자재코드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저장품번호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저장품명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수량 입력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130B11D-0AA5-C8E4-26FE-D986C694BA7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300447" y="4411464"/>
            <a:ext cx="234430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E0E502-74CC-BBDD-0EFC-98A27734EBC3}"/>
              </a:ext>
            </a:extLst>
          </p:cNvPr>
          <p:cNvSpPr txBox="1"/>
          <p:nvPr/>
        </p:nvSpPr>
        <p:spPr>
          <a:xfrm>
            <a:off x="2855137" y="459983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A7C805-7294-ABEE-61DB-E1B2A6E19F77}"/>
              </a:ext>
            </a:extLst>
          </p:cNvPr>
          <p:cNvSpPr/>
          <p:nvPr/>
        </p:nvSpPr>
        <p:spPr>
          <a:xfrm>
            <a:off x="4282644" y="4263418"/>
            <a:ext cx="1172905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추가정보 입력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(LC)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9575313-637C-1DB9-0E13-277A75A71EEA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977948" y="441146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4C5897-47B1-681F-371F-2800ED3B5331}"/>
              </a:ext>
            </a:extLst>
          </p:cNvPr>
          <p:cNvSpPr txBox="1"/>
          <p:nvPr/>
        </p:nvSpPr>
        <p:spPr>
          <a:xfrm>
            <a:off x="4532638" y="459983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1FB49A-9284-E011-A2D1-813E7798FAAC}"/>
              </a:ext>
            </a:extLst>
          </p:cNvPr>
          <p:cNvSpPr/>
          <p:nvPr/>
        </p:nvSpPr>
        <p:spPr>
          <a:xfrm>
            <a:off x="5723388" y="4263418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Info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정보 입력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E3F1E4B-7347-C1FC-A316-D1CEC168BB4E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5418692" y="441146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001A27-60ED-180A-6AE8-FAB9BDDB3229}"/>
              </a:ext>
            </a:extLst>
          </p:cNvPr>
          <p:cNvSpPr txBox="1"/>
          <p:nvPr/>
        </p:nvSpPr>
        <p:spPr>
          <a:xfrm>
            <a:off x="5973382" y="459983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04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60610"/>
              </p:ext>
            </p:extLst>
          </p:nvPr>
        </p:nvGraphicFramePr>
        <p:xfrm>
          <a:off x="287562" y="990614"/>
          <a:ext cx="9369970" cy="107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050066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690007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979402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4035105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LO-050-010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Stock Transfer Order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SAL_LO_800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LO-050-010 Stock Transfer Order Management_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　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_STO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생성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11677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SAL_LO_830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LO-050-010 Stock Transfer Order Management_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　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_STO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입고 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(NERP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내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kumimoji="0" lang="ko-KR" altLang="en-US" sz="1100" strike="sngStrike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21588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EA4633-DD75-2190-70D8-61DF70339CE2}"/>
              </a:ext>
            </a:extLst>
          </p:cNvPr>
          <p:cNvSpPr/>
          <p:nvPr/>
        </p:nvSpPr>
        <p:spPr>
          <a:xfrm>
            <a:off x="266225" y="2366365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SAL_LO_800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: LO-050-010 Stock Transfer Order Management_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　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_STO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1F696C-2E72-C851-AEEB-376847B78BD1}"/>
              </a:ext>
            </a:extLst>
          </p:cNvPr>
          <p:cNvSpPr/>
          <p:nvPr/>
        </p:nvSpPr>
        <p:spPr>
          <a:xfrm>
            <a:off x="1179312" y="2875806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창고간 이전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Order (STO)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생성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000DFD9-0D3F-7FEC-0E54-D70AA56A4A36}"/>
              </a:ext>
            </a:extLst>
          </p:cNvPr>
          <p:cNvSpPr/>
          <p:nvPr/>
        </p:nvSpPr>
        <p:spPr>
          <a:xfrm>
            <a:off x="548048" y="2895590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16EF09-734B-704B-F89A-FC3E8876093A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874616" y="3023852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13482A-5A07-C58B-7BF2-6457C54ADE91}"/>
              </a:ext>
            </a:extLst>
          </p:cNvPr>
          <p:cNvSpPr txBox="1"/>
          <p:nvPr/>
        </p:nvSpPr>
        <p:spPr>
          <a:xfrm>
            <a:off x="1429306" y="3212221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ZSLER8214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FCE6D-47CA-3FA7-DA61-A8775205B58C}"/>
              </a:ext>
            </a:extLst>
          </p:cNvPr>
          <p:cNvSpPr/>
          <p:nvPr/>
        </p:nvSpPr>
        <p:spPr>
          <a:xfrm>
            <a:off x="266225" y="3753977"/>
            <a:ext cx="943430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lang="en-US" altLang="ko-KR" sz="1100" b="0" i="0" u="none" strike="noStrike" dirty="0">
                <a:solidFill>
                  <a:schemeClr val="tx1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SAL_LO_830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: Stock Transfer Order Management_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　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_STO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입고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(NERP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내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4F6FB6-2E1E-E8BA-ADDC-CF2CBC30518E}"/>
              </a:ext>
            </a:extLst>
          </p:cNvPr>
          <p:cNvSpPr/>
          <p:nvPr/>
        </p:nvSpPr>
        <p:spPr>
          <a:xfrm>
            <a:off x="1179312" y="4263418"/>
            <a:ext cx="1110881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입고창고 입고처리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반영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F9A47F02-D47A-229E-6351-2069352BF2CE}"/>
              </a:ext>
            </a:extLst>
          </p:cNvPr>
          <p:cNvSpPr/>
          <p:nvPr/>
        </p:nvSpPr>
        <p:spPr>
          <a:xfrm>
            <a:off x="548048" y="4283202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5C54F4-16DF-A718-A1C3-5C6FDDB50ABE}"/>
              </a:ext>
            </a:extLst>
          </p:cNvPr>
          <p:cNvCxnSpPr>
            <a:cxnSpLocks/>
            <a:stCxn id="37" idx="6"/>
            <a:endCxn id="34" idx="1"/>
          </p:cNvCxnSpPr>
          <p:nvPr/>
        </p:nvCxnSpPr>
        <p:spPr>
          <a:xfrm flipV="1">
            <a:off x="874616" y="4411464"/>
            <a:ext cx="30469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E9D3240-186D-0CA8-9606-A225464A5536}"/>
              </a:ext>
            </a:extLst>
          </p:cNvPr>
          <p:cNvSpPr txBox="1"/>
          <p:nvPr/>
        </p:nvSpPr>
        <p:spPr>
          <a:xfrm>
            <a:off x="1429306" y="459983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ZSLER8240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6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37031"/>
              </p:ext>
            </p:extLst>
          </p:nvPr>
        </p:nvGraphicFramePr>
        <p:xfrm>
          <a:off x="287562" y="990614"/>
          <a:ext cx="9369970" cy="138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050066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690007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979402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4035105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SA-060-040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Others GR/GI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SAL_LO_890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Others In &amp; Out_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기타입고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_NERP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내 기타입고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11677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SAL_LO_910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Others In &amp; </a:t>
                      </a:r>
                      <a:r>
                        <a:rPr kumimoji="0" lang="en-US" altLang="ko-KR" sz="1100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Out_Model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</a:t>
                      </a:r>
                      <a:r>
                        <a:rPr kumimoji="0" lang="en-US" altLang="ko-KR" sz="1100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Change_NERP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내 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Model Change 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215881"/>
                  </a:ext>
                </a:extLst>
              </a:tr>
              <a:tr h="11677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SAL_LO_930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Others In &amp; Out_</a:t>
                      </a:r>
                      <a:r>
                        <a:rPr kumimoji="0" lang="ko-KR" altLang="en-US" sz="1100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기타출고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_SCRAP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외 출고 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(NERP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내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311566"/>
                  </a:ext>
                </a:extLst>
              </a:tr>
              <a:tr h="11677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SAL_LO_950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Others In &amp; Out_</a:t>
                      </a:r>
                      <a:r>
                        <a:rPr kumimoji="0" lang="ko-KR" altLang="en-US" sz="1100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기타출고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_SCRAP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폐기 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(NERP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내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kumimoji="0" lang="ko-KR" altLang="en-US" sz="1100" kern="0" dirty="0">
                        <a:solidFill>
                          <a:prstClr val="black"/>
                        </a:solidFill>
                        <a:latin typeface="LG스마트체 Regular"/>
                        <a:ea typeface="LG스마트체 Regular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5696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EA4633-DD75-2190-70D8-61DF70339CE2}"/>
              </a:ext>
            </a:extLst>
          </p:cNvPr>
          <p:cNvSpPr/>
          <p:nvPr/>
        </p:nvSpPr>
        <p:spPr>
          <a:xfrm>
            <a:off x="266226" y="2508978"/>
            <a:ext cx="4817502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SAL_LO_890: Others In &amp; Out_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기타입고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_NERP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내 기타입고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1F696C-2E72-C851-AEEB-376847B78BD1}"/>
              </a:ext>
            </a:extLst>
          </p:cNvPr>
          <p:cNvSpPr/>
          <p:nvPr/>
        </p:nvSpPr>
        <p:spPr>
          <a:xfrm>
            <a:off x="1088534" y="3018419"/>
            <a:ext cx="1997114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기타 입출고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Manual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입력 후 요청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000DFD9-0D3F-7FEC-0E54-D70AA56A4A36}"/>
              </a:ext>
            </a:extLst>
          </p:cNvPr>
          <p:cNvSpPr/>
          <p:nvPr/>
        </p:nvSpPr>
        <p:spPr>
          <a:xfrm>
            <a:off x="531720" y="3038203"/>
            <a:ext cx="359225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16EF09-734B-704B-F89A-FC3E8876093A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890945" y="3166465"/>
            <a:ext cx="197589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FCE6D-47CA-3FA7-DA61-A8775205B58C}"/>
              </a:ext>
            </a:extLst>
          </p:cNvPr>
          <p:cNvSpPr/>
          <p:nvPr/>
        </p:nvSpPr>
        <p:spPr>
          <a:xfrm>
            <a:off x="266225" y="3896590"/>
            <a:ext cx="4817502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lang="en-US" altLang="ko-KR" sz="1100" b="0" i="0" u="none" strike="noStrike" dirty="0">
                <a:solidFill>
                  <a:schemeClr val="tx1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SAL_LO_930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: Others In &amp; Out_</a:t>
            </a:r>
            <a:r>
              <a:rPr kumimoji="0" lang="ko-KR" altLang="en-US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기타출고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_SCRAP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외 출고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(NERP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내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4F6FB6-2E1E-E8BA-ADDC-CF2CBC30518E}"/>
              </a:ext>
            </a:extLst>
          </p:cNvPr>
          <p:cNvSpPr/>
          <p:nvPr/>
        </p:nvSpPr>
        <p:spPr>
          <a:xfrm>
            <a:off x="1123768" y="4406031"/>
            <a:ext cx="1221969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기타 출고 품의 승인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F9A47F02-D47A-229E-6351-2069352BF2CE}"/>
              </a:ext>
            </a:extLst>
          </p:cNvPr>
          <p:cNvSpPr/>
          <p:nvPr/>
        </p:nvSpPr>
        <p:spPr>
          <a:xfrm>
            <a:off x="531720" y="4425815"/>
            <a:ext cx="359225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5C54F4-16DF-A718-A1C3-5C6FDDB50ABE}"/>
              </a:ext>
            </a:extLst>
          </p:cNvPr>
          <p:cNvCxnSpPr>
            <a:cxnSpLocks/>
            <a:stCxn id="37" idx="6"/>
            <a:endCxn id="34" idx="1"/>
          </p:cNvCxnSpPr>
          <p:nvPr/>
        </p:nvCxnSpPr>
        <p:spPr>
          <a:xfrm flipV="1">
            <a:off x="890945" y="4554077"/>
            <a:ext cx="232823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73DF37-4A6B-E33C-63C0-4BD2CA17D273}"/>
              </a:ext>
            </a:extLst>
          </p:cNvPr>
          <p:cNvSpPr/>
          <p:nvPr/>
        </p:nvSpPr>
        <p:spPr>
          <a:xfrm>
            <a:off x="5265531" y="2508978"/>
            <a:ext cx="437954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lang="en-US" altLang="ko-KR" sz="1100" b="0" i="0" u="none" strike="noStrike" dirty="0">
                <a:solidFill>
                  <a:schemeClr val="tx1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SAL_LO_910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: Others In &amp;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Out_Model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Change_NERP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내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Model Change 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F1D7A-60A0-E68B-A789-BA4545D2770A}"/>
              </a:ext>
            </a:extLst>
          </p:cNvPr>
          <p:cNvSpPr/>
          <p:nvPr/>
        </p:nvSpPr>
        <p:spPr>
          <a:xfrm>
            <a:off x="6042165" y="3018419"/>
            <a:ext cx="1650507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오입고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모델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법인간 전매 모델조정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94C881C-1800-828C-5D05-BF6D855CFAAB}"/>
              </a:ext>
            </a:extLst>
          </p:cNvPr>
          <p:cNvSpPr/>
          <p:nvPr/>
        </p:nvSpPr>
        <p:spPr>
          <a:xfrm>
            <a:off x="5343219" y="3038203"/>
            <a:ext cx="296880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98B9D0-93DB-CBC6-1969-43D64AA1C7E6}"/>
              </a:ext>
            </a:extLst>
          </p:cNvPr>
          <p:cNvCxnSpPr>
            <a:cxnSpLocks/>
            <a:stCxn id="23" idx="6"/>
            <a:endCxn id="22" idx="1"/>
          </p:cNvCxnSpPr>
          <p:nvPr/>
        </p:nvCxnSpPr>
        <p:spPr>
          <a:xfrm flipV="1">
            <a:off x="5640099" y="3166465"/>
            <a:ext cx="402066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4F72BE-C2E7-80CF-FD60-A2FC365C5CE1}"/>
              </a:ext>
            </a:extLst>
          </p:cNvPr>
          <p:cNvSpPr/>
          <p:nvPr/>
        </p:nvSpPr>
        <p:spPr>
          <a:xfrm>
            <a:off x="5265530" y="3896590"/>
            <a:ext cx="4379547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영업</a:t>
            </a:r>
            <a:r>
              <a:rPr lang="en-US" altLang="ko-KR" sz="1100" b="0" i="0" u="none" strike="noStrike" dirty="0">
                <a:solidFill>
                  <a:schemeClr val="tx1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SAL_LO_950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: Others In &amp; Out_</a:t>
            </a:r>
            <a:r>
              <a:rPr kumimoji="0" lang="ko-KR" altLang="en-US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기타출고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_SCRAP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폐기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(NERP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내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9414F9-98A4-9AB4-06CA-6748843336E0}"/>
              </a:ext>
            </a:extLst>
          </p:cNvPr>
          <p:cNvSpPr/>
          <p:nvPr/>
        </p:nvSpPr>
        <p:spPr>
          <a:xfrm>
            <a:off x="6010133" y="4406031"/>
            <a:ext cx="1009892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폐기대상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기타출고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승인</a:t>
            </a: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2E706563-6BC5-DDA8-3417-E35B63B8BD86}"/>
              </a:ext>
            </a:extLst>
          </p:cNvPr>
          <p:cNvSpPr/>
          <p:nvPr/>
        </p:nvSpPr>
        <p:spPr>
          <a:xfrm>
            <a:off x="5343219" y="4425815"/>
            <a:ext cx="296880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088553D-2087-C1CD-B84F-6A9A144C9988}"/>
              </a:ext>
            </a:extLst>
          </p:cNvPr>
          <p:cNvCxnSpPr>
            <a:cxnSpLocks/>
            <a:stCxn id="28" idx="6"/>
            <a:endCxn id="27" idx="1"/>
          </p:cNvCxnSpPr>
          <p:nvPr/>
        </p:nvCxnSpPr>
        <p:spPr>
          <a:xfrm flipV="1">
            <a:off x="5640099" y="4554077"/>
            <a:ext cx="370034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04143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6C8A6-852A-4C49-3125-D5BCC3C10E54}"/>
              </a:ext>
            </a:extLst>
          </p:cNvPr>
          <p:cNvSpPr txBox="1"/>
          <p:nvPr/>
        </p:nvSpPr>
        <p:spPr>
          <a:xfrm>
            <a:off x="2857451" y="2124892"/>
            <a:ext cx="3959417" cy="1047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ko-KR" altLang="en-US" sz="6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생산 도메인</a:t>
            </a:r>
          </a:p>
        </p:txBody>
      </p:sp>
    </p:spTree>
    <p:extLst>
      <p:ext uri="{BB962C8B-B14F-4D97-AF65-F5344CB8AC3E}">
        <p14:creationId xmlns:p14="http://schemas.microsoft.com/office/powerpoint/2010/main" val="482759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A8E0B3-D9E4-22AF-5E9E-F9995F43CA0F}"/>
              </a:ext>
            </a:extLst>
          </p:cNvPr>
          <p:cNvSpPr/>
          <p:nvPr/>
        </p:nvSpPr>
        <p:spPr>
          <a:xfrm>
            <a:off x="6817955" y="2641051"/>
            <a:ext cx="2839578" cy="26885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MF-QM-00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IQC </a:t>
            </a:r>
            <a:r>
              <a:rPr lang="ko-KR" altLang="en-US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수입검사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실행 단추: 홈으로 이동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D613B9B-80FC-D5B0-9283-08772D6665F0}"/>
              </a:ext>
            </a:extLst>
          </p:cNvPr>
          <p:cNvSpPr/>
          <p:nvPr/>
        </p:nvSpPr>
        <p:spPr>
          <a:xfrm>
            <a:off x="9381555" y="188640"/>
            <a:ext cx="323973" cy="288028"/>
          </a:xfrm>
          <a:prstGeom prst="actionButtonHom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1B78E4-634F-FA66-4278-82C49CC59EB4}"/>
              </a:ext>
            </a:extLst>
          </p:cNvPr>
          <p:cNvSpPr/>
          <p:nvPr/>
        </p:nvSpPr>
        <p:spPr>
          <a:xfrm>
            <a:off x="4955119" y="3260201"/>
            <a:ext cx="1008000" cy="288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도착처리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ECE33D-ADF8-019D-9464-49E0292A7C80}"/>
              </a:ext>
            </a:extLst>
          </p:cNvPr>
          <p:cNvSpPr/>
          <p:nvPr/>
        </p:nvSpPr>
        <p:spPr>
          <a:xfrm>
            <a:off x="3597146" y="3260201"/>
            <a:ext cx="1008000" cy="288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출발처리</a:t>
            </a:r>
            <a:b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6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(PU-SCS/NERP)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470D2F-55B6-C2DA-868C-4635FA126032}"/>
              </a:ext>
            </a:extLst>
          </p:cNvPr>
          <p:cNvSpPr/>
          <p:nvPr/>
        </p:nvSpPr>
        <p:spPr>
          <a:xfrm>
            <a:off x="7601809" y="3259785"/>
            <a:ext cx="1008000" cy="288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IQC Inspect Lot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F0A522AB-5E31-D9C7-A561-4291ADF07C78}"/>
              </a:ext>
            </a:extLst>
          </p:cNvPr>
          <p:cNvSpPr/>
          <p:nvPr/>
        </p:nvSpPr>
        <p:spPr>
          <a:xfrm>
            <a:off x="6282897" y="3263376"/>
            <a:ext cx="438752" cy="281649"/>
          </a:xfrm>
          <a:prstGeom prst="flowChartDecisio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검사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3B5F038-13B6-1E3D-302B-CC2BBDB35571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4605146" y="3404201"/>
            <a:ext cx="34997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직선 화살표 연결선 172">
            <a:extLst>
              <a:ext uri="{FF2B5EF4-FFF2-40B4-BE49-F238E27FC236}">
                <a16:creationId xmlns:a16="http://schemas.microsoft.com/office/drawing/2014/main" id="{257D703F-ECAB-C864-ACF2-1FE797F3AE88}"/>
              </a:ext>
            </a:extLst>
          </p:cNvPr>
          <p:cNvCxnSpPr>
            <a:cxnSpLocks/>
            <a:stCxn id="47" idx="3"/>
            <a:endCxn id="36" idx="1"/>
          </p:cNvCxnSpPr>
          <p:nvPr/>
        </p:nvCxnSpPr>
        <p:spPr>
          <a:xfrm flipV="1">
            <a:off x="6721649" y="3403785"/>
            <a:ext cx="880160" cy="41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직선 화살표 연결선 172">
            <a:extLst>
              <a:ext uri="{FF2B5EF4-FFF2-40B4-BE49-F238E27FC236}">
                <a16:creationId xmlns:a16="http://schemas.microsoft.com/office/drawing/2014/main" id="{8ABB6965-E8F0-CD2D-B409-A2EB818971C4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>
            <a:off x="5963119" y="3404201"/>
            <a:ext cx="31977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직선 화살표 연결선 172">
            <a:extLst>
              <a:ext uri="{FF2B5EF4-FFF2-40B4-BE49-F238E27FC236}">
                <a16:creationId xmlns:a16="http://schemas.microsoft.com/office/drawing/2014/main" id="{86E735FC-23DC-4533-ACD2-CDDE2CDC37EC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5569349" y="3475337"/>
            <a:ext cx="863236" cy="100261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A9C98F-5A9A-EE88-5FFE-94144279C04A}"/>
              </a:ext>
            </a:extLst>
          </p:cNvPr>
          <p:cNvSpPr/>
          <p:nvPr/>
        </p:nvSpPr>
        <p:spPr>
          <a:xfrm>
            <a:off x="3547969" y="4268990"/>
            <a:ext cx="100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재고 </a:t>
            </a: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Check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7C8670C-F113-2185-320D-A3BFFCCAAA58}"/>
              </a:ext>
            </a:extLst>
          </p:cNvPr>
          <p:cNvSpPr/>
          <p:nvPr/>
        </p:nvSpPr>
        <p:spPr>
          <a:xfrm>
            <a:off x="5159219" y="4264262"/>
            <a:ext cx="1008000" cy="288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원자재</a:t>
            </a: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상품입고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4" name="직선 화살표 연결선 172">
            <a:extLst>
              <a:ext uri="{FF2B5EF4-FFF2-40B4-BE49-F238E27FC236}">
                <a16:creationId xmlns:a16="http://schemas.microsoft.com/office/drawing/2014/main" id="{4BE1D2F6-4317-0D90-30CD-0CCC1B3ED17B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6925388" y="3231490"/>
            <a:ext cx="418604" cy="1934941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953B9F-FEF0-25AB-F01B-D60314094E36}"/>
              </a:ext>
            </a:extLst>
          </p:cNvPr>
          <p:cNvSpPr/>
          <p:nvPr/>
        </p:nvSpPr>
        <p:spPr>
          <a:xfrm>
            <a:off x="3349385" y="2639578"/>
            <a:ext cx="3416383" cy="268968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자재수불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MF-MT-002 - 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입고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_Local</a:t>
            </a: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283AD5-5EB1-AD79-A59C-A71A74528E9F}"/>
              </a:ext>
            </a:extLst>
          </p:cNvPr>
          <p:cNvSpPr txBox="1"/>
          <p:nvPr/>
        </p:nvSpPr>
        <p:spPr>
          <a:xfrm>
            <a:off x="3678679" y="3051107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ZMMTR0002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2CF8D4-B447-643E-2661-1B463C3B39EB}"/>
              </a:ext>
            </a:extLst>
          </p:cNvPr>
          <p:cNvSpPr txBox="1"/>
          <p:nvPr/>
        </p:nvSpPr>
        <p:spPr>
          <a:xfrm>
            <a:off x="5009210" y="306293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ZMMTR0003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599D77-B245-E376-0468-126F913AA1C1}"/>
              </a:ext>
            </a:extLst>
          </p:cNvPr>
          <p:cNvSpPr txBox="1"/>
          <p:nvPr/>
        </p:nvSpPr>
        <p:spPr>
          <a:xfrm>
            <a:off x="5257312" y="458712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ZMMTR0073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19BF7D-D2C2-FFA6-6556-FF79C02BB361}"/>
              </a:ext>
            </a:extLst>
          </p:cNvPr>
          <p:cNvSpPr txBox="1"/>
          <p:nvPr/>
        </p:nvSpPr>
        <p:spPr>
          <a:xfrm>
            <a:off x="3660314" y="4565081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ZMMTR05</a:t>
            </a:r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9130DE-871F-91E5-B8F2-CA93B33041D5}"/>
              </a:ext>
            </a:extLst>
          </p:cNvPr>
          <p:cNvSpPr txBox="1"/>
          <p:nvPr/>
        </p:nvSpPr>
        <p:spPr>
          <a:xfrm>
            <a:off x="7650403" y="3050780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</a:t>
            </a:r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QMR2000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66AA8B-0CDD-311A-4F72-B053E951ED8F}"/>
              </a:ext>
            </a:extLst>
          </p:cNvPr>
          <p:cNvSpPr/>
          <p:nvPr/>
        </p:nvSpPr>
        <p:spPr>
          <a:xfrm>
            <a:off x="7598160" y="3956488"/>
            <a:ext cx="1008000" cy="288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IQC Judgement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9" name="직선 화살표 연결선 172">
            <a:extLst>
              <a:ext uri="{FF2B5EF4-FFF2-40B4-BE49-F238E27FC236}">
                <a16:creationId xmlns:a16="http://schemas.microsoft.com/office/drawing/2014/main" id="{5771E83C-46B9-3474-EFC6-0E5928C0875E}"/>
              </a:ext>
            </a:extLst>
          </p:cNvPr>
          <p:cNvCxnSpPr>
            <a:cxnSpLocks/>
            <a:stCxn id="36" idx="2"/>
            <a:endCxn id="68" idx="0"/>
          </p:cNvCxnSpPr>
          <p:nvPr/>
        </p:nvCxnSpPr>
        <p:spPr>
          <a:xfrm rot="5400000">
            <a:off x="7899634" y="3750312"/>
            <a:ext cx="408703" cy="364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43DFAA-594F-11E4-2CD9-E9DC5363C277}"/>
              </a:ext>
            </a:extLst>
          </p:cNvPr>
          <p:cNvSpPr txBox="1"/>
          <p:nvPr/>
        </p:nvSpPr>
        <p:spPr>
          <a:xfrm>
            <a:off x="8072225" y="4280765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</a:t>
            </a:r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QMR2010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D8D9674-26B6-C041-A2AC-A6372CA69566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2976560" y="3404201"/>
            <a:ext cx="62058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DBF6C5F-3C53-D6AF-5C49-61C128F0D877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555969" y="4408262"/>
            <a:ext cx="603250" cy="472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BBF0D-946F-2002-ADBA-808A4DDB291E}"/>
              </a:ext>
            </a:extLst>
          </p:cNvPr>
          <p:cNvSpPr/>
          <p:nvPr/>
        </p:nvSpPr>
        <p:spPr>
          <a:xfrm>
            <a:off x="317165" y="2639578"/>
            <a:ext cx="2982599" cy="268968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MF-PO-002 : Domestic PO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2C3AB1-85C8-E803-9E09-F09927416129}"/>
              </a:ext>
            </a:extLst>
          </p:cNvPr>
          <p:cNvSpPr/>
          <p:nvPr/>
        </p:nvSpPr>
        <p:spPr>
          <a:xfrm>
            <a:off x="508044" y="3260201"/>
            <a:ext cx="1008000" cy="288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Domestic General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PO</a:t>
            </a:r>
            <a:r>
              <a:rPr kumimoji="0" lang="ko-KR" altLang="en-US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2995CC2-7CB1-D2A2-D6E1-59719E00C8EF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516044" y="3404201"/>
            <a:ext cx="45251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5A6F1F3-8924-1D14-9100-5ACA1AE4B8DA}"/>
              </a:ext>
            </a:extLst>
          </p:cNvPr>
          <p:cNvSpPr/>
          <p:nvPr/>
        </p:nvSpPr>
        <p:spPr>
          <a:xfrm>
            <a:off x="844325" y="2900849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852116-9D10-2AB2-475B-3F9B192C5246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1007609" y="3158923"/>
            <a:ext cx="4435" cy="10127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532876-2F45-8C18-979B-A208B4472FDE}"/>
              </a:ext>
            </a:extLst>
          </p:cNvPr>
          <p:cNvSpPr txBox="1"/>
          <p:nvPr/>
        </p:nvSpPr>
        <p:spPr>
          <a:xfrm>
            <a:off x="584047" y="3540580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ZMPOR4100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2CC326-E268-CD30-EA5F-E0C7AA6869F8}"/>
              </a:ext>
            </a:extLst>
          </p:cNvPr>
          <p:cNvSpPr/>
          <p:nvPr/>
        </p:nvSpPr>
        <p:spPr>
          <a:xfrm>
            <a:off x="1968560" y="3260201"/>
            <a:ext cx="1008000" cy="288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 </a:t>
            </a:r>
            <a:r>
              <a:rPr kumimoji="0" lang="ko-KR" altLang="en-US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A6DAA-D341-F09D-C4B3-8EFF32D73968}"/>
              </a:ext>
            </a:extLst>
          </p:cNvPr>
          <p:cNvSpPr txBox="1"/>
          <p:nvPr/>
        </p:nvSpPr>
        <p:spPr>
          <a:xfrm>
            <a:off x="2129843" y="3555820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ZMPOR4100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4C8BA0-70E4-9FEC-EDFF-B861AD14A07A}"/>
              </a:ext>
            </a:extLst>
          </p:cNvPr>
          <p:cNvSpPr/>
          <p:nvPr/>
        </p:nvSpPr>
        <p:spPr>
          <a:xfrm>
            <a:off x="418029" y="3704003"/>
            <a:ext cx="228139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 Type : </a:t>
            </a:r>
            <a:r>
              <a:rPr lang="en-US" altLang="ko-KR" sz="9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ZMDG – Domestic General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ZMDM - Domestic Merchandise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8ED8229-09E4-1D0B-66B5-0D77D016BE99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D1547-B3A6-09A8-9299-D2295EAD14D5}"/>
              </a:ext>
            </a:extLst>
          </p:cNvPr>
          <p:cNvSpPr txBox="1"/>
          <p:nvPr/>
        </p:nvSpPr>
        <p:spPr>
          <a:xfrm>
            <a:off x="3891511" y="3570641"/>
            <a:ext cx="429605" cy="155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ko-KR" sz="1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(Legacy)</a:t>
            </a:r>
            <a:endParaRPr lang="ko-KR" altLang="en-US" sz="1000" b="1" dirty="0" err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B006D-5699-5667-6FB5-B96BC30BC994}"/>
              </a:ext>
            </a:extLst>
          </p:cNvPr>
          <p:cNvSpPr txBox="1"/>
          <p:nvPr/>
        </p:nvSpPr>
        <p:spPr>
          <a:xfrm>
            <a:off x="6688182" y="636063"/>
            <a:ext cx="2003754" cy="19050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ko-KR" altLang="en-US" sz="120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최운영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책임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이동규 책임 요청 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FF56BE-21E2-4411-9826-414A7E499264}"/>
              </a:ext>
            </a:extLst>
          </p:cNvPr>
          <p:cNvSpPr txBox="1"/>
          <p:nvPr/>
        </p:nvSpPr>
        <p:spPr>
          <a:xfrm>
            <a:off x="6400949" y="3661707"/>
            <a:ext cx="284660" cy="127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ko-KR" altLang="en-US" sz="800">
                <a:latin typeface="Arial Narrow" panose="020B0606020202030204" pitchFamily="34" charset="0"/>
                <a:ea typeface="LG스마트체 Regular" panose="020B0600000101010101" pitchFamily="50" charset="-127"/>
              </a:rPr>
              <a:t>무검사</a:t>
            </a:r>
            <a:endParaRPr lang="ko-KR" altLang="en-US" sz="8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894970A2-549D-4697-8C5E-55FDA29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51817"/>
              </p:ext>
            </p:extLst>
          </p:nvPr>
        </p:nvGraphicFramePr>
        <p:xfrm>
          <a:off x="287562" y="990612"/>
          <a:ext cx="9369970" cy="1501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050066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690007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979402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4035105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3007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등급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Biz.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케이스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985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 ID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Biz Case ID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Biz Case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MF-050-020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Domestic PO Creation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MF-PO-002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Domestic PO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승인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MF-060-010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Receiving management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MF-MT-002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입고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Local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215881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MF-090-020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Incoming Inspection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MF-QM-002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IQC_</a:t>
                      </a:r>
                      <a:r>
                        <a:rPr lang="ko-KR" altLang="en-US" sz="11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수입검사</a:t>
                      </a:r>
                      <a:r>
                        <a:rPr lang="en-US" altLang="ko-KR" sz="11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en-US" sz="11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Incoming Inspection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1566"/>
                  </a:ext>
                </a:extLst>
              </a:tr>
            </a:tbl>
          </a:graphicData>
        </a:graphic>
      </p:graphicFrame>
      <p:sp>
        <p:nvSpPr>
          <p:cNvPr id="115" name="Rectangle 3">
            <a:extLst>
              <a:ext uri="{FF2B5EF4-FFF2-40B4-BE49-F238E27FC236}">
                <a16:creationId xmlns:a16="http://schemas.microsoft.com/office/drawing/2014/main" id="{8A3A9C3B-C7CF-413B-9B70-F7C73937C18D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92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01527"/>
              </p:ext>
            </p:extLst>
          </p:nvPr>
        </p:nvGraphicFramePr>
        <p:xfrm>
          <a:off x="287562" y="990614"/>
          <a:ext cx="9369970" cy="114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09497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PO Creation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CS-050-010-008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sngStrike" dirty="0" err="1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Creation_Manual</a:t>
                      </a:r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/OME_</a:t>
                      </a:r>
                      <a:r>
                        <a:rPr lang="ko-KR" alt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판매</a:t>
                      </a:r>
                      <a:r>
                        <a:rPr lang="en-US" altLang="ko-KR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Depot → </a:t>
                      </a:r>
                      <a:r>
                        <a:rPr lang="ko-KR" alt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CS-050-010-009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Creation_Manual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/OMV_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판매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/Depot →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생산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CS-050-010-010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 err="1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Creation_Manual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/OMV_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판매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→ Depot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7407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C0861-BE27-350A-C888-538FA412E3A0}"/>
              </a:ext>
            </a:extLst>
          </p:cNvPr>
          <p:cNvSpPr/>
          <p:nvPr/>
        </p:nvSpPr>
        <p:spPr>
          <a:xfrm>
            <a:off x="287561" y="2306581"/>
            <a:ext cx="9434307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서비스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CS-050-010-008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Creation_Manual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/OME_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판매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/Depot →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 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  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86F5A-7801-9FDB-31C6-C09A14859A21}"/>
              </a:ext>
            </a:extLst>
          </p:cNvPr>
          <p:cNvSpPr/>
          <p:nvPr/>
        </p:nvSpPr>
        <p:spPr>
          <a:xfrm>
            <a:off x="1200649" y="2757299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Creation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C83C47-3AA1-7A38-ED69-09705CE47F0C}"/>
              </a:ext>
            </a:extLst>
          </p:cNvPr>
          <p:cNvSpPr/>
          <p:nvPr/>
        </p:nvSpPr>
        <p:spPr>
          <a:xfrm>
            <a:off x="3059654" y="2757299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Validation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2B4DB1-ABB7-00E5-0680-9910E6137492}"/>
              </a:ext>
            </a:extLst>
          </p:cNvPr>
          <p:cNvSpPr/>
          <p:nvPr/>
        </p:nvSpPr>
        <p:spPr>
          <a:xfrm>
            <a:off x="5118962" y="2757299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Error Fix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28A5D5-CAB2-6ED9-9269-C7318828AD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136649" y="2905345"/>
            <a:ext cx="92300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7EA3B4-6C19-AED0-4072-CEB528A5FCE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95654" y="2905345"/>
            <a:ext cx="112330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ABC4F32-D3D6-3662-0BCE-89EBEECC1215}"/>
              </a:ext>
            </a:extLst>
          </p:cNvPr>
          <p:cNvSpPr/>
          <p:nvPr/>
        </p:nvSpPr>
        <p:spPr>
          <a:xfrm>
            <a:off x="569384" y="2777083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A37E70-9662-C4FA-68AD-C9A8D5C6847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895952" y="2905345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5F0C3-3BAC-5BD5-32F4-FA9789D9EF7A}"/>
              </a:ext>
            </a:extLst>
          </p:cNvPr>
          <p:cNvSpPr txBox="1"/>
          <p:nvPr/>
        </p:nvSpPr>
        <p:spPr>
          <a:xfrm>
            <a:off x="1150567" y="306585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ZSCSR3103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F93CFD-8446-EABA-7D28-5827D8B3C90E}"/>
              </a:ext>
            </a:extLst>
          </p:cNvPr>
          <p:cNvSpPr txBox="1"/>
          <p:nvPr/>
        </p:nvSpPr>
        <p:spPr>
          <a:xfrm>
            <a:off x="3004564" y="3065853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ZSCSR3103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00F9C-2983-AE56-9784-FDD2E3261E94}"/>
              </a:ext>
            </a:extLst>
          </p:cNvPr>
          <p:cNvSpPr txBox="1"/>
          <p:nvPr/>
        </p:nvSpPr>
        <p:spPr>
          <a:xfrm>
            <a:off x="5188239" y="3065853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ZSCSR3103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743807-253A-D534-1E58-9C861772AE04}"/>
              </a:ext>
            </a:extLst>
          </p:cNvPr>
          <p:cNvSpPr/>
          <p:nvPr/>
        </p:nvSpPr>
        <p:spPr>
          <a:xfrm>
            <a:off x="6943378" y="2739066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Request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59D3E0-09A7-2337-BF54-590D610950CF}"/>
              </a:ext>
            </a:extLst>
          </p:cNvPr>
          <p:cNvCxnSpPr>
            <a:cxnSpLocks/>
          </p:cNvCxnSpPr>
          <p:nvPr/>
        </p:nvCxnSpPr>
        <p:spPr>
          <a:xfrm>
            <a:off x="6077191" y="2887112"/>
            <a:ext cx="84395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BC4051-5EAE-CAD5-050E-54964BDA60B9}"/>
              </a:ext>
            </a:extLst>
          </p:cNvPr>
          <p:cNvSpPr txBox="1"/>
          <p:nvPr/>
        </p:nvSpPr>
        <p:spPr>
          <a:xfrm>
            <a:off x="7012655" y="3047620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ZSCSR3103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FCEA02-449B-4799-9B7B-97B27B8EBD33}"/>
              </a:ext>
            </a:extLst>
          </p:cNvPr>
          <p:cNvSpPr/>
          <p:nvPr/>
        </p:nvSpPr>
        <p:spPr>
          <a:xfrm>
            <a:off x="8454132" y="2751529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Approval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99443F-6D0F-0CF2-48ED-6C046D4A1390}"/>
              </a:ext>
            </a:extLst>
          </p:cNvPr>
          <p:cNvCxnSpPr>
            <a:cxnSpLocks/>
          </p:cNvCxnSpPr>
          <p:nvPr/>
        </p:nvCxnSpPr>
        <p:spPr>
          <a:xfrm>
            <a:off x="7881098" y="2899575"/>
            <a:ext cx="57643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08560A-1998-B233-9BC8-91D324F47568}"/>
              </a:ext>
            </a:extLst>
          </p:cNvPr>
          <p:cNvSpPr/>
          <p:nvPr/>
        </p:nvSpPr>
        <p:spPr>
          <a:xfrm>
            <a:off x="257081" y="3794005"/>
            <a:ext cx="9434307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서비스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CS-050-010-009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Creation_Manual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/OMV_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판매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/Depot →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DFCF29-E551-55E3-FF42-7A1E7CD6AD69}"/>
              </a:ext>
            </a:extLst>
          </p:cNvPr>
          <p:cNvSpPr/>
          <p:nvPr/>
        </p:nvSpPr>
        <p:spPr>
          <a:xfrm>
            <a:off x="1170169" y="4244723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Creation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EFBCF2-F525-57DC-15D0-A399D2850E76}"/>
              </a:ext>
            </a:extLst>
          </p:cNvPr>
          <p:cNvSpPr/>
          <p:nvPr/>
        </p:nvSpPr>
        <p:spPr>
          <a:xfrm>
            <a:off x="3029174" y="4244723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Validation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D3B7E-451A-39EC-BEE0-B721A0EE046A}"/>
              </a:ext>
            </a:extLst>
          </p:cNvPr>
          <p:cNvSpPr/>
          <p:nvPr/>
        </p:nvSpPr>
        <p:spPr>
          <a:xfrm>
            <a:off x="5088482" y="4244723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Error Fix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57F612-2C05-37F3-9E34-2907D87E113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106169" y="4392769"/>
            <a:ext cx="92300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FD5A65-9A67-02C4-CEC7-C18BC08CA3E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965174" y="4392769"/>
            <a:ext cx="112330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9F32DE1B-8DDF-3995-67B2-DDDA5C542D9C}"/>
              </a:ext>
            </a:extLst>
          </p:cNvPr>
          <p:cNvSpPr/>
          <p:nvPr/>
        </p:nvSpPr>
        <p:spPr>
          <a:xfrm>
            <a:off x="538904" y="4264507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1A6E3A-6250-158C-3BED-0081F9E700F3}"/>
              </a:ext>
            </a:extLst>
          </p:cNvPr>
          <p:cNvCxnSpPr>
            <a:cxnSpLocks/>
            <a:stCxn id="28" idx="6"/>
            <a:endCxn id="6" idx="1"/>
          </p:cNvCxnSpPr>
          <p:nvPr/>
        </p:nvCxnSpPr>
        <p:spPr>
          <a:xfrm flipV="1">
            <a:off x="865472" y="4392769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1C3925-568B-522E-7B59-DE8191B99607}"/>
              </a:ext>
            </a:extLst>
          </p:cNvPr>
          <p:cNvSpPr txBox="1"/>
          <p:nvPr/>
        </p:nvSpPr>
        <p:spPr>
          <a:xfrm>
            <a:off x="1211527" y="4553277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ZSCSR3103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ECF4C9-F754-A3E4-67EB-D2D997DA4198}"/>
              </a:ext>
            </a:extLst>
          </p:cNvPr>
          <p:cNvSpPr txBox="1"/>
          <p:nvPr/>
        </p:nvSpPr>
        <p:spPr>
          <a:xfrm>
            <a:off x="2974084" y="4553277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ZSCSR3103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3FBE3-208E-A02F-BD19-6BB07207777D}"/>
              </a:ext>
            </a:extLst>
          </p:cNvPr>
          <p:cNvSpPr txBox="1"/>
          <p:nvPr/>
        </p:nvSpPr>
        <p:spPr>
          <a:xfrm>
            <a:off x="5157759" y="4553277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ZSCSR3103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32BE8C-98E3-F373-49E4-79A368C46D42}"/>
              </a:ext>
            </a:extLst>
          </p:cNvPr>
          <p:cNvSpPr/>
          <p:nvPr/>
        </p:nvSpPr>
        <p:spPr>
          <a:xfrm>
            <a:off x="6912898" y="422649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Request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003657-63F7-98C5-CD51-7B343EC15062}"/>
              </a:ext>
            </a:extLst>
          </p:cNvPr>
          <p:cNvCxnSpPr>
            <a:cxnSpLocks/>
          </p:cNvCxnSpPr>
          <p:nvPr/>
        </p:nvCxnSpPr>
        <p:spPr>
          <a:xfrm>
            <a:off x="6046711" y="4374536"/>
            <a:ext cx="84395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0E6623-92D9-8C9F-A51D-BFC07E550E70}"/>
              </a:ext>
            </a:extLst>
          </p:cNvPr>
          <p:cNvSpPr txBox="1"/>
          <p:nvPr/>
        </p:nvSpPr>
        <p:spPr>
          <a:xfrm>
            <a:off x="6982175" y="4535044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ZSCSR3103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E08F61-968A-EB1D-824D-67AFA392AB9C}"/>
              </a:ext>
            </a:extLst>
          </p:cNvPr>
          <p:cNvSpPr/>
          <p:nvPr/>
        </p:nvSpPr>
        <p:spPr>
          <a:xfrm>
            <a:off x="8423652" y="4238953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Approval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E7598B-16BB-B787-F4D6-4F489F36DC6B}"/>
              </a:ext>
            </a:extLst>
          </p:cNvPr>
          <p:cNvCxnSpPr>
            <a:cxnSpLocks/>
          </p:cNvCxnSpPr>
          <p:nvPr/>
        </p:nvCxnSpPr>
        <p:spPr>
          <a:xfrm>
            <a:off x="7850618" y="4386999"/>
            <a:ext cx="57643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96141C-3843-9852-E6F1-83E0A614AE96}"/>
              </a:ext>
            </a:extLst>
          </p:cNvPr>
          <p:cNvSpPr/>
          <p:nvPr/>
        </p:nvSpPr>
        <p:spPr>
          <a:xfrm>
            <a:off x="257081" y="5167776"/>
            <a:ext cx="9434307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서비스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CS-050-010-010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Creation_Manual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/OMV_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판매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→ Depot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6FA61C-6075-3660-4F05-64AC3EDF2A70}"/>
              </a:ext>
            </a:extLst>
          </p:cNvPr>
          <p:cNvSpPr/>
          <p:nvPr/>
        </p:nvSpPr>
        <p:spPr>
          <a:xfrm>
            <a:off x="1170169" y="5618494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Creation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FFEB76-E5BF-DD13-25A1-3EEFB9E43BE3}"/>
              </a:ext>
            </a:extLst>
          </p:cNvPr>
          <p:cNvSpPr/>
          <p:nvPr/>
        </p:nvSpPr>
        <p:spPr>
          <a:xfrm>
            <a:off x="3029174" y="5618494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Validation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3BCC476-7E94-750D-63B7-D0F23D608FD3}"/>
              </a:ext>
            </a:extLst>
          </p:cNvPr>
          <p:cNvSpPr/>
          <p:nvPr/>
        </p:nvSpPr>
        <p:spPr>
          <a:xfrm>
            <a:off x="5088482" y="5618494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Error Fix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25AF0EC-1752-41D4-667B-214063ABE351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106169" y="5766540"/>
            <a:ext cx="92300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1F10D6-191C-2A0E-CF55-AE9397BBAC1F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3965174" y="5766540"/>
            <a:ext cx="112330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818B67A-EB3D-1254-5BB6-6534B2DCB2B7}"/>
              </a:ext>
            </a:extLst>
          </p:cNvPr>
          <p:cNvSpPr/>
          <p:nvPr/>
        </p:nvSpPr>
        <p:spPr>
          <a:xfrm>
            <a:off x="538904" y="5638278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AB44780-AD82-BABF-5993-CD738558FD43}"/>
              </a:ext>
            </a:extLst>
          </p:cNvPr>
          <p:cNvCxnSpPr>
            <a:cxnSpLocks/>
            <a:stCxn id="46" idx="6"/>
            <a:endCxn id="40" idx="1"/>
          </p:cNvCxnSpPr>
          <p:nvPr/>
        </p:nvCxnSpPr>
        <p:spPr>
          <a:xfrm flipV="1">
            <a:off x="865472" y="5766540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63DE43-1EFB-9764-3A3C-A1F6DD0DAE96}"/>
              </a:ext>
            </a:extLst>
          </p:cNvPr>
          <p:cNvSpPr txBox="1"/>
          <p:nvPr/>
        </p:nvSpPr>
        <p:spPr>
          <a:xfrm>
            <a:off x="1211527" y="592704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ZSCSR3103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465D38-5895-86D5-20DB-19C1267C81AB}"/>
              </a:ext>
            </a:extLst>
          </p:cNvPr>
          <p:cNvSpPr txBox="1"/>
          <p:nvPr/>
        </p:nvSpPr>
        <p:spPr>
          <a:xfrm>
            <a:off x="2974084" y="5927048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ZSCSR3103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83FC1-54CA-8D35-C2E4-339A469F2472}"/>
              </a:ext>
            </a:extLst>
          </p:cNvPr>
          <p:cNvSpPr txBox="1"/>
          <p:nvPr/>
        </p:nvSpPr>
        <p:spPr>
          <a:xfrm>
            <a:off x="5157759" y="5927048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ZSCSR3103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F246F7-759E-0AB7-9C3C-B80FCD3A8DEF}"/>
              </a:ext>
            </a:extLst>
          </p:cNvPr>
          <p:cNvSpPr/>
          <p:nvPr/>
        </p:nvSpPr>
        <p:spPr>
          <a:xfrm>
            <a:off x="6912898" y="5600261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Request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8804F0-D7C7-72E6-0EB8-2AB2D08A8D74}"/>
              </a:ext>
            </a:extLst>
          </p:cNvPr>
          <p:cNvCxnSpPr>
            <a:cxnSpLocks/>
          </p:cNvCxnSpPr>
          <p:nvPr/>
        </p:nvCxnSpPr>
        <p:spPr>
          <a:xfrm>
            <a:off x="6046711" y="5748307"/>
            <a:ext cx="84395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96D0926-18F4-5013-3EA2-A6BAC483B6A8}"/>
              </a:ext>
            </a:extLst>
          </p:cNvPr>
          <p:cNvSpPr txBox="1"/>
          <p:nvPr/>
        </p:nvSpPr>
        <p:spPr>
          <a:xfrm>
            <a:off x="6982175" y="5908815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ZSCSR3103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5A754F-B671-DA3B-01C2-8EF651E3F9AC}"/>
              </a:ext>
            </a:extLst>
          </p:cNvPr>
          <p:cNvSpPr/>
          <p:nvPr/>
        </p:nvSpPr>
        <p:spPr>
          <a:xfrm>
            <a:off x="8423652" y="5612724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Approval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E59B821-4822-F430-7854-1D71BB4E47D3}"/>
              </a:ext>
            </a:extLst>
          </p:cNvPr>
          <p:cNvCxnSpPr>
            <a:cxnSpLocks/>
          </p:cNvCxnSpPr>
          <p:nvPr/>
        </p:nvCxnSpPr>
        <p:spPr>
          <a:xfrm>
            <a:off x="7850618" y="5760770"/>
            <a:ext cx="57643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3E0D1D-A4BA-DCE1-85B5-AA75D531BEA1}"/>
              </a:ext>
            </a:extLst>
          </p:cNvPr>
          <p:cNvSpPr txBox="1"/>
          <p:nvPr/>
        </p:nvSpPr>
        <p:spPr>
          <a:xfrm>
            <a:off x="8847912" y="240587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서비스도메인</a:t>
            </a:r>
          </a:p>
        </p:txBody>
      </p:sp>
    </p:spTree>
    <p:extLst>
      <p:ext uri="{BB962C8B-B14F-4D97-AF65-F5344CB8AC3E}">
        <p14:creationId xmlns:p14="http://schemas.microsoft.com/office/powerpoint/2010/main" val="2185800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41B69B09-D584-4673-1A1C-736FBA6168AF}"/>
              </a:ext>
            </a:extLst>
          </p:cNvPr>
          <p:cNvSpPr/>
          <p:nvPr/>
        </p:nvSpPr>
        <p:spPr>
          <a:xfrm>
            <a:off x="3261159" y="5365855"/>
            <a:ext cx="3791610" cy="1471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자재수불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MF-MT-003 - 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입고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_Import</a:t>
            </a: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B24D8E5-BBE8-53CA-BA47-0DABFF381159}"/>
              </a:ext>
            </a:extLst>
          </p:cNvPr>
          <p:cNvSpPr/>
          <p:nvPr/>
        </p:nvSpPr>
        <p:spPr>
          <a:xfrm>
            <a:off x="7094533" y="5367328"/>
            <a:ext cx="2524924" cy="14700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MF-QM-00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IQC </a:t>
            </a:r>
            <a:r>
              <a:rPr lang="ko-KR" altLang="en-US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수입검사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실행 단추: 홈으로 이동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D613B9B-80FC-D5B0-9283-08772D6665F0}"/>
              </a:ext>
            </a:extLst>
          </p:cNvPr>
          <p:cNvSpPr/>
          <p:nvPr/>
        </p:nvSpPr>
        <p:spPr>
          <a:xfrm>
            <a:off x="9381555" y="188640"/>
            <a:ext cx="323973" cy="288028"/>
          </a:xfrm>
          <a:prstGeom prst="actionButtonHom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C25212-99CC-65E9-1C6B-BD0D6B9105B0}"/>
              </a:ext>
            </a:extLst>
          </p:cNvPr>
          <p:cNvSpPr/>
          <p:nvPr/>
        </p:nvSpPr>
        <p:spPr>
          <a:xfrm>
            <a:off x="8105112" y="2801910"/>
            <a:ext cx="1492974" cy="218308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수입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MF-IM-008 </a:t>
            </a:r>
            <a:r>
              <a:rPr lang="ko-KR" altLang="en-US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수입통관 완료처리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9639F-C734-7F7D-661C-0D7A9BA0CCBB}"/>
              </a:ext>
            </a:extLst>
          </p:cNvPr>
          <p:cNvSpPr/>
          <p:nvPr/>
        </p:nvSpPr>
        <p:spPr>
          <a:xfrm>
            <a:off x="4867474" y="2798774"/>
            <a:ext cx="1492974" cy="218072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수입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MF-IM-004</a:t>
            </a: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수입통관 요청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1414A6-26A4-4CCD-8A7C-34B000531C53}"/>
              </a:ext>
            </a:extLst>
          </p:cNvPr>
          <p:cNvSpPr/>
          <p:nvPr/>
        </p:nvSpPr>
        <p:spPr>
          <a:xfrm>
            <a:off x="317165" y="2796137"/>
            <a:ext cx="2845232" cy="40412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MF-PO-006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비관계사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Import PO 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 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승인無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47C74E-3988-B42D-5B89-6807C8FC1CC6}"/>
              </a:ext>
            </a:extLst>
          </p:cNvPr>
          <p:cNvSpPr/>
          <p:nvPr/>
        </p:nvSpPr>
        <p:spPr>
          <a:xfrm>
            <a:off x="508044" y="3400745"/>
            <a:ext cx="1008000" cy="33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Import PO </a:t>
            </a:r>
            <a:r>
              <a:rPr lang="ko-KR" altLang="en-US" sz="8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26029B-C69B-F23D-4477-A7DEEBB025DD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>
            <a:off x="1516044" y="3568145"/>
            <a:ext cx="45251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A6CD33-02C5-14F3-F4FA-418513C86297}"/>
              </a:ext>
            </a:extLst>
          </p:cNvPr>
          <p:cNvSpPr/>
          <p:nvPr/>
        </p:nvSpPr>
        <p:spPr>
          <a:xfrm>
            <a:off x="6686474" y="3400745"/>
            <a:ext cx="1093058" cy="33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Import Declaration Request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89C715-2A01-EA5F-4BA0-A14F0448F430}"/>
              </a:ext>
            </a:extLst>
          </p:cNvPr>
          <p:cNvSpPr/>
          <p:nvPr/>
        </p:nvSpPr>
        <p:spPr>
          <a:xfrm>
            <a:off x="5103651" y="3400745"/>
            <a:ext cx="1008000" cy="33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Customs Clearance Request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ED462F-B8A3-D575-C37A-B9342A13C408}"/>
              </a:ext>
            </a:extLst>
          </p:cNvPr>
          <p:cNvSpPr txBox="1"/>
          <p:nvPr/>
        </p:nvSpPr>
        <p:spPr>
          <a:xfrm>
            <a:off x="584047" y="3716038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ZMPOR3150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02491C-EF7E-799A-386E-B10317ED58D2}"/>
              </a:ext>
            </a:extLst>
          </p:cNvPr>
          <p:cNvSpPr/>
          <p:nvPr/>
        </p:nvSpPr>
        <p:spPr>
          <a:xfrm>
            <a:off x="1968560" y="3400745"/>
            <a:ext cx="1008000" cy="33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 </a:t>
            </a:r>
            <a:r>
              <a:rPr kumimoji="0" lang="ko-KR" altLang="en-US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7666BE-F5D6-5A8E-E843-871EDC5D23A3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6111651" y="3568145"/>
            <a:ext cx="57482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68988F6-F7AF-65C0-D585-B9096E129A52}"/>
              </a:ext>
            </a:extLst>
          </p:cNvPr>
          <p:cNvSpPr/>
          <p:nvPr/>
        </p:nvSpPr>
        <p:spPr>
          <a:xfrm>
            <a:off x="3261159" y="2796138"/>
            <a:ext cx="1492974" cy="218308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수입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MF-IM-001 </a:t>
            </a:r>
            <a:r>
              <a:rPr lang="ko-KR" altLang="en-US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선적정보관리</a:t>
            </a: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17F910-319A-14FC-A5EE-130D235E4B4F}"/>
              </a:ext>
            </a:extLst>
          </p:cNvPr>
          <p:cNvSpPr txBox="1"/>
          <p:nvPr/>
        </p:nvSpPr>
        <p:spPr>
          <a:xfrm>
            <a:off x="2129843" y="3731278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ZMPOR3150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83F6F9-AEC6-BC4D-4E1D-E123B95231D1}"/>
              </a:ext>
            </a:extLst>
          </p:cNvPr>
          <p:cNvSpPr txBox="1"/>
          <p:nvPr/>
        </p:nvSpPr>
        <p:spPr>
          <a:xfrm>
            <a:off x="5185184" y="323585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ZMIMR0510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D28EC2-3BB6-005F-E25F-FE4A92EA1D2C}"/>
              </a:ext>
            </a:extLst>
          </p:cNvPr>
          <p:cNvSpPr txBox="1"/>
          <p:nvPr/>
        </p:nvSpPr>
        <p:spPr>
          <a:xfrm>
            <a:off x="6897960" y="324767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ZMIMR0578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8C8907-0628-766D-57A4-A534769F98E2}"/>
              </a:ext>
            </a:extLst>
          </p:cNvPr>
          <p:cNvSpPr/>
          <p:nvPr/>
        </p:nvSpPr>
        <p:spPr>
          <a:xfrm>
            <a:off x="418028" y="3879461"/>
            <a:ext cx="2502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 Type : </a:t>
            </a:r>
            <a:r>
              <a:rPr lang="en-US" altLang="ko-KR" sz="8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ZMIA</a:t>
            </a:r>
            <a:r>
              <a:rPr lang="ko-KR" altLang="en-US" sz="8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Import</a:t>
            </a:r>
            <a:r>
              <a:rPr lang="ko-KR" altLang="en-US" sz="8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</a:t>
            </a:r>
            <a:r>
              <a:rPr lang="ko-KR" altLang="en-US" sz="8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General</a:t>
            </a:r>
          </a:p>
          <a:p>
            <a:r>
              <a:rPr lang="en-US" altLang="ko-KR" sz="800" b="1" i="1" strike="sngStrike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ZMIC Import Set/Part</a:t>
            </a:r>
          </a:p>
          <a:p>
            <a:r>
              <a:rPr lang="en-US" altLang="ko-KR" sz="800" b="1" i="1" strike="sngStrike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ZMIH import</a:t>
            </a:r>
            <a:r>
              <a:rPr lang="ko-KR" altLang="en-US" sz="800" b="1" i="1" strike="sngStrike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800" b="1" i="1" strike="sngStrike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VMI</a:t>
            </a:r>
          </a:p>
          <a:p>
            <a:r>
              <a:rPr lang="en-US" altLang="ko-KR" sz="800" b="1" i="1" strike="sngStrike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ZMIK Import Kitting</a:t>
            </a:r>
          </a:p>
          <a:p>
            <a:r>
              <a:rPr lang="en-US" altLang="ko-KR" sz="8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ZMIQ Import Merchandise</a:t>
            </a:r>
          </a:p>
          <a:p>
            <a:r>
              <a:rPr lang="en-US" altLang="ko-KR" sz="8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ZMIV Import Service Item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41D69AF-E033-8019-C60D-F02DDC99D952}"/>
              </a:ext>
            </a:extLst>
          </p:cNvPr>
          <p:cNvSpPr/>
          <p:nvPr/>
        </p:nvSpPr>
        <p:spPr>
          <a:xfrm>
            <a:off x="3471892" y="3400745"/>
            <a:ext cx="1008000" cy="33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hipping Data Management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9D9EC01-9A77-596F-95A8-CFE583BA0EEC}"/>
              </a:ext>
            </a:extLst>
          </p:cNvPr>
          <p:cNvCxnSpPr>
            <a:cxnSpLocks/>
            <a:stCxn id="54" idx="3"/>
            <a:endCxn id="39" idx="1"/>
          </p:cNvCxnSpPr>
          <p:nvPr/>
        </p:nvCxnSpPr>
        <p:spPr>
          <a:xfrm>
            <a:off x="4479892" y="3568145"/>
            <a:ext cx="623759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1434224-0831-C86D-5AA4-D49B2D18ED8C}"/>
              </a:ext>
            </a:extLst>
          </p:cNvPr>
          <p:cNvSpPr txBox="1"/>
          <p:nvPr/>
        </p:nvSpPr>
        <p:spPr>
          <a:xfrm>
            <a:off x="3538765" y="3230857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ZMIM0101MF1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92D2330-147A-8210-6CB3-56C2A38576C0}"/>
              </a:ext>
            </a:extLst>
          </p:cNvPr>
          <p:cNvSpPr/>
          <p:nvPr/>
        </p:nvSpPr>
        <p:spPr>
          <a:xfrm>
            <a:off x="8202221" y="3400745"/>
            <a:ext cx="1303200" cy="33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Management of </a:t>
            </a:r>
            <a:r>
              <a:rPr lang="ko-KR" altLang="en-US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Taxation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수입신고결과입력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21FC36-34F5-0676-FD93-A780D6369646}"/>
              </a:ext>
            </a:extLst>
          </p:cNvPr>
          <p:cNvSpPr txBox="1"/>
          <p:nvPr/>
        </p:nvSpPr>
        <p:spPr>
          <a:xfrm>
            <a:off x="8394824" y="3219571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ZMIMR05751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98AFCE-BF2A-90C5-B44D-483ABF0844C2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7779532" y="3568145"/>
            <a:ext cx="422689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105D4D-8A28-B349-81CC-041EF2EE1EE6}"/>
              </a:ext>
            </a:extLst>
          </p:cNvPr>
          <p:cNvSpPr/>
          <p:nvPr/>
        </p:nvSpPr>
        <p:spPr>
          <a:xfrm>
            <a:off x="7644844" y="5664783"/>
            <a:ext cx="1008000" cy="288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IQC Inspect Lot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순서도: 판단 65">
            <a:extLst>
              <a:ext uri="{FF2B5EF4-FFF2-40B4-BE49-F238E27FC236}">
                <a16:creationId xmlns:a16="http://schemas.microsoft.com/office/drawing/2014/main" id="{538220EF-340F-10EC-58B5-664F89A6B79B}"/>
              </a:ext>
            </a:extLst>
          </p:cNvPr>
          <p:cNvSpPr/>
          <p:nvPr/>
        </p:nvSpPr>
        <p:spPr>
          <a:xfrm>
            <a:off x="5164999" y="5668372"/>
            <a:ext cx="438752" cy="281649"/>
          </a:xfrm>
          <a:prstGeom prst="flowChartDecisio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검사</a:t>
            </a:r>
          </a:p>
        </p:txBody>
      </p:sp>
      <p:cxnSp>
        <p:nvCxnSpPr>
          <p:cNvPr id="68" name="직선 화살표 연결선 172">
            <a:extLst>
              <a:ext uri="{FF2B5EF4-FFF2-40B4-BE49-F238E27FC236}">
                <a16:creationId xmlns:a16="http://schemas.microsoft.com/office/drawing/2014/main" id="{37BCD8F6-E81C-B691-FCBD-F2E9C1764C95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5603751" y="5808783"/>
            <a:ext cx="2041093" cy="41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직선 화살표 연결선 172">
            <a:extLst>
              <a:ext uri="{FF2B5EF4-FFF2-40B4-BE49-F238E27FC236}">
                <a16:creationId xmlns:a16="http://schemas.microsoft.com/office/drawing/2014/main" id="{C0E780DE-0613-3ECC-24B3-3DD7C950EC93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5384375" y="5950021"/>
            <a:ext cx="1144" cy="29086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5F64831-CAEB-8376-FDD4-88FFAFFAD677}"/>
              </a:ext>
            </a:extLst>
          </p:cNvPr>
          <p:cNvSpPr/>
          <p:nvPr/>
        </p:nvSpPr>
        <p:spPr>
          <a:xfrm>
            <a:off x="4881519" y="6240881"/>
            <a:ext cx="1008000" cy="288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 Import Material</a:t>
            </a:r>
            <a:endParaRPr kumimoji="0" lang="ko-KR" altLang="en-US" sz="100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3" name="직선 화살표 연결선 172">
            <a:extLst>
              <a:ext uri="{FF2B5EF4-FFF2-40B4-BE49-F238E27FC236}">
                <a16:creationId xmlns:a16="http://schemas.microsoft.com/office/drawing/2014/main" id="{BA2B80EC-40FD-C9E1-21F6-214511C12B25}"/>
              </a:ext>
            </a:extLst>
          </p:cNvPr>
          <p:cNvCxnSpPr>
            <a:cxnSpLocks/>
            <a:stCxn id="86" idx="1"/>
            <a:endCxn id="72" idx="3"/>
          </p:cNvCxnSpPr>
          <p:nvPr/>
        </p:nvCxnSpPr>
        <p:spPr>
          <a:xfrm rot="10800000">
            <a:off x="5889520" y="6384881"/>
            <a:ext cx="1755325" cy="527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5571B84-A3E5-BF8F-27C0-5F36C1C2E3C9}"/>
              </a:ext>
            </a:extLst>
          </p:cNvPr>
          <p:cNvSpPr txBox="1"/>
          <p:nvPr/>
        </p:nvSpPr>
        <p:spPr>
          <a:xfrm>
            <a:off x="5027423" y="6531917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ZMMTR0065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0BF1F3D-3F8B-C421-D152-086179144839}"/>
              </a:ext>
            </a:extLst>
          </p:cNvPr>
          <p:cNvSpPr txBox="1"/>
          <p:nvPr/>
        </p:nvSpPr>
        <p:spPr>
          <a:xfrm>
            <a:off x="8148844" y="5942181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</a:t>
            </a:r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QMR2000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67C7243-8E58-0B82-90ED-BB5A30ABCAFD}"/>
              </a:ext>
            </a:extLst>
          </p:cNvPr>
          <p:cNvSpPr/>
          <p:nvPr/>
        </p:nvSpPr>
        <p:spPr>
          <a:xfrm>
            <a:off x="7644844" y="6246151"/>
            <a:ext cx="1008000" cy="288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IQC Judgement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AFF559-8D78-7BAD-6635-3CAA8F836EB2}"/>
              </a:ext>
            </a:extLst>
          </p:cNvPr>
          <p:cNvSpPr txBox="1"/>
          <p:nvPr/>
        </p:nvSpPr>
        <p:spPr>
          <a:xfrm>
            <a:off x="8118909" y="6537476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</a:t>
            </a:r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QMR2010</a:t>
            </a:r>
            <a:endParaRPr lang="ko-KR" altLang="en-US" sz="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9" name="직선 화살표 연결선 74">
            <a:extLst>
              <a:ext uri="{FF2B5EF4-FFF2-40B4-BE49-F238E27FC236}">
                <a16:creationId xmlns:a16="http://schemas.microsoft.com/office/drawing/2014/main" id="{ADB3D89E-A71F-033C-DB29-0085C84FE074}"/>
              </a:ext>
            </a:extLst>
          </p:cNvPr>
          <p:cNvCxnSpPr>
            <a:cxnSpLocks/>
            <a:stCxn id="93" idx="2"/>
            <a:endCxn id="66" idx="0"/>
          </p:cNvCxnSpPr>
          <p:nvPr/>
        </p:nvCxnSpPr>
        <p:spPr>
          <a:xfrm rot="5400000">
            <a:off x="6630312" y="3444862"/>
            <a:ext cx="977574" cy="346944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D4FD99C-CF1F-8ED9-F87A-F1FCD82AEA71}"/>
              </a:ext>
            </a:extLst>
          </p:cNvPr>
          <p:cNvSpPr/>
          <p:nvPr/>
        </p:nvSpPr>
        <p:spPr>
          <a:xfrm>
            <a:off x="6482807" y="2800663"/>
            <a:ext cx="1492974" cy="218308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0" lang="ko-KR" altLang="en-US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수입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MF-IM-006 </a:t>
            </a:r>
            <a:r>
              <a:rPr lang="ko-KR" altLang="en-US" sz="105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건별</a:t>
            </a:r>
            <a:r>
              <a:rPr lang="ko-KR" altLang="en-US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수입신고 요청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5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14F5EFA-1342-6DA4-348A-A6B75F639D5B}"/>
              </a:ext>
            </a:extLst>
          </p:cNvPr>
          <p:cNvSpPr/>
          <p:nvPr/>
        </p:nvSpPr>
        <p:spPr>
          <a:xfrm>
            <a:off x="8202222" y="4355998"/>
            <a:ext cx="1303200" cy="33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Customs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Clearance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Completion</a:t>
            </a:r>
            <a:endParaRPr lang="ko-KR" altLang="en-US" sz="9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4" name="직선 화살표 연결선 74">
            <a:extLst>
              <a:ext uri="{FF2B5EF4-FFF2-40B4-BE49-F238E27FC236}">
                <a16:creationId xmlns:a16="http://schemas.microsoft.com/office/drawing/2014/main" id="{EC08D1FC-0075-9E85-BAAA-F982D5197799}"/>
              </a:ext>
            </a:extLst>
          </p:cNvPr>
          <p:cNvCxnSpPr>
            <a:cxnSpLocks/>
            <a:stCxn id="57" idx="2"/>
            <a:endCxn id="93" idx="0"/>
          </p:cNvCxnSpPr>
          <p:nvPr/>
        </p:nvCxnSpPr>
        <p:spPr>
          <a:xfrm rot="16200000" flipH="1">
            <a:off x="8543595" y="4045770"/>
            <a:ext cx="620453" cy="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B68EAD9-15A8-A147-80E5-7769BD933C26}"/>
              </a:ext>
            </a:extLst>
          </p:cNvPr>
          <p:cNvSpPr txBox="1"/>
          <p:nvPr/>
        </p:nvSpPr>
        <p:spPr>
          <a:xfrm>
            <a:off x="8783972" y="4647380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ZMIMR05261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8DDF398-CA85-CD52-8E0F-C8FDAF97A325}"/>
              </a:ext>
            </a:extLst>
          </p:cNvPr>
          <p:cNvSpPr/>
          <p:nvPr/>
        </p:nvSpPr>
        <p:spPr>
          <a:xfrm>
            <a:off x="508045" y="4853596"/>
            <a:ext cx="2412400" cy="50061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1. PO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조회</a:t>
            </a:r>
            <a:b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(Purchase Order Status Inquiry)</a:t>
            </a:r>
            <a:b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- PO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발행대상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(PO type, 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Supllier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Plant)</a:t>
            </a:r>
            <a:b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2CF0BB3E-20F5-D4D7-9097-C0C9CDA9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93" y="5379914"/>
            <a:ext cx="2411655" cy="1299989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0A517919-2FDB-BD0E-88D0-06C9C74EBF76}"/>
              </a:ext>
            </a:extLst>
          </p:cNvPr>
          <p:cNvSpPr/>
          <p:nvPr/>
        </p:nvSpPr>
        <p:spPr>
          <a:xfrm>
            <a:off x="3295415" y="3816476"/>
            <a:ext cx="1412636" cy="55181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2. SD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 조회</a:t>
            </a:r>
            <a:b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(Inquiry of SD)</a:t>
            </a:r>
            <a:b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(SD Management_GMFG)</a:t>
            </a:r>
            <a:b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선적입력정보 조회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9A7B313-0967-AE75-6B8D-AB458447E532}"/>
              </a:ext>
            </a:extLst>
          </p:cNvPr>
          <p:cNvSpPr/>
          <p:nvPr/>
        </p:nvSpPr>
        <p:spPr>
          <a:xfrm>
            <a:off x="8210007" y="3774368"/>
            <a:ext cx="1542023" cy="48164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과세평가</a:t>
            </a:r>
            <a:b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(Management of taxation)</a:t>
            </a:r>
            <a:b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업체별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Taxation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 참고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1CB459CB-F260-97E5-ADF1-99A9E61C1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484" y="4395370"/>
            <a:ext cx="1407097" cy="869466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4C02910D-3BB1-96E4-C441-2AED3BA2D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241" y="3865535"/>
            <a:ext cx="1451213" cy="804913"/>
          </a:xfrm>
          <a:prstGeom prst="rect">
            <a:avLst/>
          </a:prstGeom>
          <a:ln>
            <a:solidFill>
              <a:srgbClr val="5B9BD5">
                <a:shade val="50000"/>
              </a:srgbClr>
            </a:solidFill>
          </a:ln>
        </p:spPr>
      </p:pic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179303F-03DC-C2CD-B64B-8A9A7996B1D1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2976560" y="3568145"/>
            <a:ext cx="49533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CB4E89-5CA9-CCE7-3688-903FEE3AACBF}"/>
              </a:ext>
            </a:extLst>
          </p:cNvPr>
          <p:cNvCxnSpPr>
            <a:cxnSpLocks/>
            <a:stCxn id="64" idx="2"/>
            <a:endCxn id="86" idx="0"/>
          </p:cNvCxnSpPr>
          <p:nvPr/>
        </p:nvCxnSpPr>
        <p:spPr>
          <a:xfrm>
            <a:off x="8148844" y="5952783"/>
            <a:ext cx="0" cy="29336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 3">
            <a:extLst>
              <a:ext uri="{FF2B5EF4-FFF2-40B4-BE49-F238E27FC236}">
                <a16:creationId xmlns:a16="http://schemas.microsoft.com/office/drawing/2014/main" id="{4D50169A-E54E-0F2A-CF57-F2170B4642F6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E7485D-C1B2-DA70-E42F-B0A38BAFEF87}"/>
              </a:ext>
            </a:extLst>
          </p:cNvPr>
          <p:cNvSpPr txBox="1"/>
          <p:nvPr/>
        </p:nvSpPr>
        <p:spPr>
          <a:xfrm>
            <a:off x="6719140" y="566674"/>
            <a:ext cx="2231380" cy="44493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ko-KR" altLang="en-US" sz="120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류순철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책임 요청 건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GERP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데이터를 읽어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NERP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입력</a:t>
            </a:r>
            <a:endParaRPr lang="ko-KR" altLang="en-US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CF9535B7-E62A-43A8-84FC-0420A9ECD6DB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0CE26AF-C9B9-4A5B-90CC-28D7DA33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10231"/>
              </p:ext>
            </p:extLst>
          </p:nvPr>
        </p:nvGraphicFramePr>
        <p:xfrm>
          <a:off x="316285" y="971103"/>
          <a:ext cx="9303172" cy="1730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357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03545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685088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972420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4006339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55151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20610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등급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Biz.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케이스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 ID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Biz Case ID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Biz Case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MF-050-040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Import PO Creation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MF-PO-006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비관계사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Import PO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생성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승인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승인無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LO-030-030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Shipping Data Management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MF-IM-001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선적정보관리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22584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LO-030-040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Customs Clearance Request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MF-IM-004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일반 수입통관 요청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6563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LO-030-050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Import Declaration Request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MF-IM-006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수입신고 요청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36546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LO-030-070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Customs Clearance Completion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MF-IM-008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수입통관 완료처리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37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MF-060-010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Receiving management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MF-MT-003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입고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Import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21588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MF-090-020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Incoming Inspection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MF-QM-002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IQC_</a:t>
                      </a:r>
                      <a:r>
                        <a:rPr lang="ko-KR" altLang="en-US" sz="10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수입검사</a:t>
                      </a:r>
                      <a:r>
                        <a:rPr lang="en-US" altLang="ko-KR" sz="10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en-US" sz="1000" b="0" i="1" u="none" strike="sng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Incoming Inspection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13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5/6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02832"/>
              </p:ext>
            </p:extLst>
          </p:nvPr>
        </p:nvGraphicFramePr>
        <p:xfrm>
          <a:off x="287562" y="990614"/>
          <a:ext cx="9369970" cy="90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09497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MF-060-260</a:t>
                      </a:r>
                    </a:p>
                  </a:txBody>
                  <a:tcPr marL="9525" marR="9525" marT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Others In/Out Management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MF-MT-029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일반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기타입출고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8F4EE0-7405-A49F-5E6E-CAC06EF93218}"/>
              </a:ext>
            </a:extLst>
          </p:cNvPr>
          <p:cNvSpPr/>
          <p:nvPr/>
        </p:nvSpPr>
        <p:spPr>
          <a:xfrm>
            <a:off x="287562" y="2069630"/>
            <a:ext cx="9369970" cy="17373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지재수불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lang="en-US" altLang="ko-KR" dirty="0"/>
              <a:t>Others GR/GI Test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6D8510-63FA-6306-6005-46F792ABE950}"/>
              </a:ext>
            </a:extLst>
          </p:cNvPr>
          <p:cNvSpPr/>
          <p:nvPr/>
        </p:nvSpPr>
        <p:spPr>
          <a:xfrm>
            <a:off x="1429501" y="2463007"/>
            <a:ext cx="1656000" cy="390669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MRP 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품목 대상 조회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797E52-8874-AFBB-59E8-DEB6F3349BAF}"/>
              </a:ext>
            </a:extLst>
          </p:cNvPr>
          <p:cNvSpPr/>
          <p:nvPr/>
        </p:nvSpPr>
        <p:spPr>
          <a:xfrm>
            <a:off x="3867305" y="2463007"/>
            <a:ext cx="1656000" cy="390669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기타 입고 처리</a:t>
            </a:r>
            <a:endParaRPr kumimoji="0" lang="ko-KR" altLang="en-US" sz="1100" kern="0" dirty="0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E57FC6-0A03-D270-6E18-379560C4BC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85501" y="2658342"/>
            <a:ext cx="78180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AA21F1A-0F3D-CAB1-E35F-02B3E0A943C2}"/>
              </a:ext>
            </a:extLst>
          </p:cNvPr>
          <p:cNvSpPr/>
          <p:nvPr/>
        </p:nvSpPr>
        <p:spPr>
          <a:xfrm>
            <a:off x="579162" y="2531560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6E59F6-D5DF-F219-FCC8-B7DD61D0D1E6}"/>
              </a:ext>
            </a:extLst>
          </p:cNvPr>
          <p:cNvCxnSpPr>
            <a:cxnSpLocks/>
            <a:stCxn id="16" idx="6"/>
            <a:endCxn id="6" idx="1"/>
          </p:cNvCxnSpPr>
          <p:nvPr/>
        </p:nvCxnSpPr>
        <p:spPr>
          <a:xfrm flipV="1">
            <a:off x="905730" y="2658342"/>
            <a:ext cx="523771" cy="22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7118EB-5E1C-DF7F-C407-B3C66D68D302}"/>
              </a:ext>
            </a:extLst>
          </p:cNvPr>
          <p:cNvSpPr txBox="1"/>
          <p:nvPr/>
        </p:nvSpPr>
        <p:spPr>
          <a:xfrm>
            <a:off x="1353931" y="2882251"/>
            <a:ext cx="23809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900" dirty="0"/>
              <a:t>ZPCM2011 -&gt; </a:t>
            </a:r>
            <a:r>
              <a:rPr lang="en-US" altLang="ko-KR" dirty="0"/>
              <a:t>MRP Material List(Real Time)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0B02E-EA5A-85A3-9E7B-0A30C7CF5CBF}"/>
              </a:ext>
            </a:extLst>
          </p:cNvPr>
          <p:cNvSpPr txBox="1"/>
          <p:nvPr/>
        </p:nvSpPr>
        <p:spPr>
          <a:xfrm>
            <a:off x="6602482" y="2882251"/>
            <a:ext cx="10612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/>
              <a:t>ZMMTR2110</a:t>
            </a:r>
            <a:endParaRPr lang="ko-KR" altLang="en-US" sz="900" dirty="0"/>
          </a:p>
        </p:txBody>
      </p:sp>
      <p:sp>
        <p:nvSpPr>
          <p:cNvPr id="31" name="실행 단추: 앞으로 또는 다음으로 이동 30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F0916A34-AC4B-23F4-44A5-42FACCDEA12E}"/>
              </a:ext>
            </a:extLst>
          </p:cNvPr>
          <p:cNvSpPr/>
          <p:nvPr/>
        </p:nvSpPr>
        <p:spPr bwMode="auto">
          <a:xfrm>
            <a:off x="9431386" y="754564"/>
            <a:ext cx="144000" cy="144000"/>
          </a:xfrm>
          <a:prstGeom prst="actionButtonForwardNex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A4C8F-A936-4AED-AAEA-C17EC5CB78C6}"/>
              </a:ext>
            </a:extLst>
          </p:cNvPr>
          <p:cNvSpPr/>
          <p:nvPr/>
        </p:nvSpPr>
        <p:spPr>
          <a:xfrm>
            <a:off x="6305109" y="2463007"/>
            <a:ext cx="1656000" cy="3906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기타입고 이력 조회</a:t>
            </a:r>
            <a:endParaRPr kumimoji="0" lang="en-US" altLang="ko-KR" sz="1100" kern="0" dirty="0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9BB17-D26A-48E2-A228-4C3461B5105B}"/>
              </a:ext>
            </a:extLst>
          </p:cNvPr>
          <p:cNvSpPr txBox="1"/>
          <p:nvPr/>
        </p:nvSpPr>
        <p:spPr>
          <a:xfrm>
            <a:off x="4164678" y="2882251"/>
            <a:ext cx="10612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/>
              <a:t>ZMMTR2500</a:t>
            </a:r>
            <a:endParaRPr lang="ko-KR" altLang="en-US" sz="9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3A0363-FC6A-4AF0-AEB5-132791F605A6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5523305" y="2658342"/>
            <a:ext cx="78180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66CBB0-AD8B-4961-B42E-84C774B1CEF4}"/>
              </a:ext>
            </a:extLst>
          </p:cNvPr>
          <p:cNvSpPr/>
          <p:nvPr/>
        </p:nvSpPr>
        <p:spPr>
          <a:xfrm>
            <a:off x="247672" y="6137766"/>
            <a:ext cx="635480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ZPCM2011 : Dynamic Query -&gt; MRP Material List(Real Time) -&gt; Execute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-&gt;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Popup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창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-&gt;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</a:t>
            </a: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ZMMTR2500 : Others GR/GI Request Entry 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ZMMTR2110 : View Material Information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D3FDD3-9D82-4D4E-9DC7-9D209F1AA293}"/>
              </a:ext>
            </a:extLst>
          </p:cNvPr>
          <p:cNvSpPr/>
          <p:nvPr/>
        </p:nvSpPr>
        <p:spPr>
          <a:xfrm>
            <a:off x="287561" y="3892735"/>
            <a:ext cx="9369969" cy="2257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기타입출고</a:t>
            </a:r>
            <a:endParaRPr lang="en-US" altLang="ko-KR" sz="105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1)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검증목적 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대상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Plant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 전 품목의 계정 별 </a:t>
            </a:r>
            <a:r>
              <a:rPr lang="ko-KR" altLang="en-US" sz="105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기타입출고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Transaction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정상적으로 적용되는지 검증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2) Risk :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품목 별 속성이 다양하고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05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기타입출고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계정이 다양하여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모든 경우를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하기 어려움 이규형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lsp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: </a:t>
            </a:r>
            <a:endParaRPr lang="ko-KR" altLang="en-US" sz="105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3)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제공하는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Plant /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계정 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※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기타 입고 또는 출고만 되는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Case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현재 로직 보안중으로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통해 입출고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Transaction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만들어 보고 향후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validation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검증 예정임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     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검증목적이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Transaction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대한 부분으로 통합결제 승인은 제외하고 적용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     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현재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위해 승인 적용여부를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인원이 선택 가능함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   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4)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시나리오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MRP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대상품목 조회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(DQ)</a:t>
            </a:r>
            <a:b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→ </a:t>
            </a:r>
            <a:r>
              <a:rPr lang="ko-KR" altLang="en-US" sz="105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기타입출고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화면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Open →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기타입고 및 계정선택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 MRP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품목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수량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창고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:1100 / </a:t>
            </a:r>
            <a:r>
              <a:rPr lang="en-US" altLang="ko-KR" sz="105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Locator:COM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→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Transaction</a:t>
            </a:r>
            <a:b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→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입출고 이력 조회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(View Material Transaction) </a:t>
            </a:r>
            <a:b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→ </a:t>
            </a:r>
            <a:r>
              <a:rPr lang="ko-KR" altLang="en-US" sz="105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기타입출고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화면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Open → </a:t>
            </a:r>
            <a:r>
              <a:rPr lang="ko-KR" altLang="en-US" sz="105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기타출고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및 계정선택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 MRP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품목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수량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98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창고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:1100 / Locator : COM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→ 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Transaction </a:t>
            </a:r>
            <a:b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→ </a:t>
            </a:r>
            <a:r>
              <a:rPr lang="ko-KR" altLang="en-US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입출고 이력 조회</a:t>
            </a:r>
            <a:r>
              <a:rPr lang="en-US" altLang="ko-KR" sz="105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(View Material Transaction)       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734810-1B23-4BFE-93DB-A6B0B58F0E47}"/>
              </a:ext>
            </a:extLst>
          </p:cNvPr>
          <p:cNvSpPr/>
          <p:nvPr/>
        </p:nvSpPr>
        <p:spPr>
          <a:xfrm>
            <a:off x="3867305" y="3137530"/>
            <a:ext cx="1656000" cy="390669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기타 출고 처리</a:t>
            </a:r>
            <a:endParaRPr kumimoji="0" lang="ko-KR" altLang="en-US" sz="1100" kern="0" dirty="0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514167-5095-4A9B-9E59-17A6682D5714}"/>
              </a:ext>
            </a:extLst>
          </p:cNvPr>
          <p:cNvSpPr txBox="1"/>
          <p:nvPr/>
        </p:nvSpPr>
        <p:spPr>
          <a:xfrm>
            <a:off x="6602482" y="3556774"/>
            <a:ext cx="10612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/>
              <a:t>ZMMTR2110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E5D6387-BBAB-4174-8B83-3A835849471D}"/>
              </a:ext>
            </a:extLst>
          </p:cNvPr>
          <p:cNvSpPr/>
          <p:nvPr/>
        </p:nvSpPr>
        <p:spPr>
          <a:xfrm>
            <a:off x="6305109" y="3137530"/>
            <a:ext cx="1656000" cy="3906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기타출고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이력 조회</a:t>
            </a:r>
            <a:endParaRPr kumimoji="0" lang="en-US" altLang="ko-KR" sz="1100" kern="0" dirty="0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E15F51-FDFC-494F-BB47-6363B2A40ACF}"/>
              </a:ext>
            </a:extLst>
          </p:cNvPr>
          <p:cNvSpPr txBox="1"/>
          <p:nvPr/>
        </p:nvSpPr>
        <p:spPr>
          <a:xfrm>
            <a:off x="4164678" y="3556774"/>
            <a:ext cx="10612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/>
              <a:t>ZMMTR2500</a:t>
            </a:r>
            <a:endParaRPr lang="ko-KR" altLang="en-US" sz="9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D1B3A34-C49B-49E6-954A-52E3E0212979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3085501" y="2658342"/>
            <a:ext cx="781804" cy="67452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BD9D9B5-3A44-4CB2-B9D0-79858C2D93A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5523305" y="3332865"/>
            <a:ext cx="78180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BDE234-C042-FEFF-6111-219F2067C580}"/>
              </a:ext>
            </a:extLst>
          </p:cNvPr>
          <p:cNvSpPr txBox="1"/>
          <p:nvPr/>
        </p:nvSpPr>
        <p:spPr>
          <a:xfrm>
            <a:off x="6688182" y="636063"/>
            <a:ext cx="1208664" cy="19050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ko-KR" altLang="en-US" sz="120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최규백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책임 요청 건</a:t>
            </a:r>
          </a:p>
        </p:txBody>
      </p:sp>
    </p:spTree>
    <p:extLst>
      <p:ext uri="{BB962C8B-B14F-4D97-AF65-F5344CB8AC3E}">
        <p14:creationId xmlns:p14="http://schemas.microsoft.com/office/powerpoint/2010/main" val="2853335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5/6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51109"/>
              </p:ext>
            </p:extLst>
          </p:nvPr>
        </p:nvGraphicFramePr>
        <p:xfrm>
          <a:off x="287562" y="990614"/>
          <a:ext cx="9369970" cy="90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09497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MF-020-060</a:t>
                      </a:r>
                    </a:p>
                  </a:txBody>
                  <a:tcPr marL="9525" marR="9525" marT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Material Supply and Demand Plan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MF-MP-013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일반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소요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확인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8F4EE0-7405-A49F-5E6E-CAC06EF93218}"/>
              </a:ext>
            </a:extLst>
          </p:cNvPr>
          <p:cNvSpPr/>
          <p:nvPr/>
        </p:nvSpPr>
        <p:spPr>
          <a:xfrm>
            <a:off x="287562" y="2069630"/>
            <a:ext cx="9369970" cy="17373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수급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lang="en-US" altLang="ko-KR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MRP PO Lead Time Test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6D8510-63FA-6306-6005-46F792ABE950}"/>
              </a:ext>
            </a:extLst>
          </p:cNvPr>
          <p:cNvSpPr/>
          <p:nvPr/>
        </p:nvSpPr>
        <p:spPr>
          <a:xfrm>
            <a:off x="1200901" y="2463007"/>
            <a:ext cx="1656000" cy="390669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MRP </a:t>
            </a:r>
            <a:r>
              <a:rPr lang="ko-KR" altLang="en-US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품목 대상 조회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797E52-8874-AFBB-59E8-DEB6F3349BAF}"/>
              </a:ext>
            </a:extLst>
          </p:cNvPr>
          <p:cNvSpPr/>
          <p:nvPr/>
        </p:nvSpPr>
        <p:spPr>
          <a:xfrm>
            <a:off x="3419630" y="2463007"/>
            <a:ext cx="1656000" cy="390669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MRP PSI Detail 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</a:t>
            </a:r>
            <a:endParaRPr kumimoji="0" lang="ko-KR" altLang="en-US" sz="1100" kern="0" dirty="0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E57FC6-0A03-D270-6E18-379560C4BC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56901" y="2658342"/>
            <a:ext cx="562729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AA21F1A-0F3D-CAB1-E35F-02B3E0A943C2}"/>
              </a:ext>
            </a:extLst>
          </p:cNvPr>
          <p:cNvSpPr/>
          <p:nvPr/>
        </p:nvSpPr>
        <p:spPr>
          <a:xfrm>
            <a:off x="579162" y="2531560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6E59F6-D5DF-F219-FCC8-B7DD61D0D1E6}"/>
              </a:ext>
            </a:extLst>
          </p:cNvPr>
          <p:cNvCxnSpPr>
            <a:cxnSpLocks/>
            <a:stCxn id="16" idx="6"/>
            <a:endCxn id="6" idx="1"/>
          </p:cNvCxnSpPr>
          <p:nvPr/>
        </p:nvCxnSpPr>
        <p:spPr>
          <a:xfrm flipV="1">
            <a:off x="905730" y="2658342"/>
            <a:ext cx="295171" cy="22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7118EB-5E1C-DF7F-C407-B3C66D68D302}"/>
              </a:ext>
            </a:extLst>
          </p:cNvPr>
          <p:cNvSpPr txBox="1"/>
          <p:nvPr/>
        </p:nvSpPr>
        <p:spPr>
          <a:xfrm>
            <a:off x="1125331" y="2882251"/>
            <a:ext cx="23809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900" dirty="0"/>
              <a:t>ZPCM2011 -&gt; </a:t>
            </a:r>
            <a:r>
              <a:rPr lang="en-US" altLang="ko-KR" dirty="0"/>
              <a:t>MRP Material List(Real Time)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0B02E-EA5A-85A3-9E7B-0A30C7CF5CBF}"/>
              </a:ext>
            </a:extLst>
          </p:cNvPr>
          <p:cNvSpPr txBox="1"/>
          <p:nvPr/>
        </p:nvSpPr>
        <p:spPr>
          <a:xfrm>
            <a:off x="7382413" y="2252021"/>
            <a:ext cx="165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dirty="0"/>
              <a:t>ZPCM2011 -&gt; PO Error List</a:t>
            </a:r>
            <a:endParaRPr lang="en-US" altLang="ko-KR" sz="900" dirty="0"/>
          </a:p>
        </p:txBody>
      </p:sp>
      <p:sp>
        <p:nvSpPr>
          <p:cNvPr id="31" name="실행 단추: 앞으로 또는 다음으로 이동 30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F0916A34-AC4B-23F4-44A5-42FACCDEA12E}"/>
              </a:ext>
            </a:extLst>
          </p:cNvPr>
          <p:cNvSpPr/>
          <p:nvPr/>
        </p:nvSpPr>
        <p:spPr bwMode="auto">
          <a:xfrm>
            <a:off x="9431386" y="754564"/>
            <a:ext cx="144000" cy="144000"/>
          </a:xfrm>
          <a:prstGeom prst="actionButtonForwardNex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9BB17-D26A-48E2-A228-4C3461B5105B}"/>
              </a:ext>
            </a:extLst>
          </p:cNvPr>
          <p:cNvSpPr txBox="1"/>
          <p:nvPr/>
        </p:nvSpPr>
        <p:spPr>
          <a:xfrm>
            <a:off x="3717003" y="2882251"/>
            <a:ext cx="1061254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dirty="0"/>
              <a:t>ZMMPR2028</a:t>
            </a:r>
          </a:p>
          <a:p>
            <a:pPr algn="ctr"/>
            <a:r>
              <a:rPr lang="en-US" altLang="ko-KR" dirty="0"/>
              <a:t>ZMMPR2017</a:t>
            </a:r>
            <a:endParaRPr lang="ko-KR" altLang="en-US" sz="9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3A0363-FC6A-4AF0-AEB5-132791F605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075630" y="2658342"/>
            <a:ext cx="497629" cy="66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66CBB0-AD8B-4961-B42E-84C774B1CEF4}"/>
              </a:ext>
            </a:extLst>
          </p:cNvPr>
          <p:cNvSpPr/>
          <p:nvPr/>
        </p:nvSpPr>
        <p:spPr>
          <a:xfrm>
            <a:off x="247672" y="6137766"/>
            <a:ext cx="6354809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ZPCM2011 : Dynamic Query -&gt; MRP Material List(Real Time) -&gt; Execute</a:t>
            </a:r>
            <a:r>
              <a:rPr lang="ko-KR" altLang="en-US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-&gt;</a:t>
            </a:r>
            <a:r>
              <a:rPr lang="ko-KR" altLang="en-US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Popup</a:t>
            </a:r>
            <a:r>
              <a:rPr lang="ko-KR" altLang="en-US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창 </a:t>
            </a:r>
            <a:r>
              <a:rPr lang="en-US" altLang="ko-KR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-&gt; </a:t>
            </a:r>
            <a:r>
              <a:rPr lang="ko-KR" altLang="en-US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</a:t>
            </a:r>
            <a:endParaRPr lang="en-US" altLang="ko-KR" sz="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ZPCM2011 -&gt; PO Error List</a:t>
            </a:r>
          </a:p>
          <a:p>
            <a:r>
              <a:rPr lang="en-US" altLang="ko-KR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ZMMPR2028 : Main MRP </a:t>
            </a:r>
            <a:r>
              <a:rPr lang="ko-KR" altLang="en-US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 화면 </a:t>
            </a:r>
            <a:r>
              <a:rPr lang="en-US" altLang="ko-KR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PSI</a:t>
            </a:r>
          </a:p>
          <a:p>
            <a:r>
              <a:rPr lang="en-US" altLang="ko-KR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ZMMPR2017 : Main MRP </a:t>
            </a:r>
            <a:r>
              <a:rPr lang="ko-KR" altLang="en-US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 화면 </a:t>
            </a:r>
            <a:r>
              <a:rPr lang="en-US" altLang="ko-KR" sz="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Detail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3BE7D-F5A4-4E78-AA4D-F7917968AEA6}"/>
              </a:ext>
            </a:extLst>
          </p:cNvPr>
          <p:cNvSpPr/>
          <p:nvPr/>
        </p:nvSpPr>
        <p:spPr>
          <a:xfrm>
            <a:off x="247672" y="3957277"/>
            <a:ext cx="9409860" cy="135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MRP PO Lead Time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검증목적 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일반 원자재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(Delivery type=G)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 Lead time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적절성을 검증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2) Risk :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품목 별 속성이 다양하고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적용되는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Demand type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달라 모든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Case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 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TEST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하기 어려움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제공하는 데이터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Plant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MRP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대상품목 조회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(DQ) →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 결과에서 대상 추출 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(UIT: G or D, Delivery type : G, PO Creation type : A, PO Change type : A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 품목의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LT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확인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b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→ MRP PSI Detail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 조회 → 오늘부터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LT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일자를 더한 일자의 최종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Balance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 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큰지 확인 →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작으면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 error DQ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조회 확인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조회되면 정상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 </a:t>
            </a:r>
            <a:b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→ </a:t>
            </a:r>
            <a:r>
              <a:rPr lang="ko-KR" altLang="en-US" sz="105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미조회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되면 최종 이슈 품목으로 취합하여 요청자에게 전송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458863CE-5F1E-4D13-960F-AEEE0F9E84C5}"/>
              </a:ext>
            </a:extLst>
          </p:cNvPr>
          <p:cNvSpPr/>
          <p:nvPr/>
        </p:nvSpPr>
        <p:spPr bwMode="auto">
          <a:xfrm>
            <a:off x="5573259" y="2463008"/>
            <a:ext cx="1135178" cy="404017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LT </a:t>
            </a:r>
            <a:r>
              <a:rPr lang="ko-KR" altLang="en-US" sz="9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감안</a:t>
            </a:r>
            <a:endParaRPr lang="en-US" altLang="ko-KR" sz="9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최종</a:t>
            </a:r>
            <a:r>
              <a:rPr lang="en-US" altLang="ko-KR" sz="9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Balance &lt; 0</a:t>
            </a:r>
            <a:r>
              <a:rPr lang="ko-KR" altLang="en-US" sz="9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5D51E6-D7C1-47B1-AF07-F6829DC2BE85}"/>
              </a:ext>
            </a:extLst>
          </p:cNvPr>
          <p:cNvCxnSpPr>
            <a:cxnSpLocks/>
            <a:stCxn id="8" idx="3"/>
            <a:endCxn id="59" idx="1"/>
          </p:cNvCxnSpPr>
          <p:nvPr/>
        </p:nvCxnSpPr>
        <p:spPr>
          <a:xfrm flipV="1">
            <a:off x="6708437" y="2662323"/>
            <a:ext cx="721600" cy="269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95192F-CE24-4BED-AA49-D4EC008AA94F}"/>
              </a:ext>
            </a:extLst>
          </p:cNvPr>
          <p:cNvSpPr/>
          <p:nvPr/>
        </p:nvSpPr>
        <p:spPr>
          <a:xfrm>
            <a:off x="6794150" y="2436215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Yes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B0B53E2-E626-49F4-B4A5-9BE49266C182}"/>
              </a:ext>
            </a:extLst>
          </p:cNvPr>
          <p:cNvSpPr/>
          <p:nvPr/>
        </p:nvSpPr>
        <p:spPr>
          <a:xfrm>
            <a:off x="7430037" y="2466988"/>
            <a:ext cx="1656000" cy="390669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 error DQ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조회</a:t>
            </a:r>
            <a:endParaRPr kumimoji="0" lang="en-US" altLang="ko-KR" sz="1100" kern="0" dirty="0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085F898-D569-4985-A509-96AD69F429C3}"/>
              </a:ext>
            </a:extLst>
          </p:cNvPr>
          <p:cNvSpPr/>
          <p:nvPr/>
        </p:nvSpPr>
        <p:spPr>
          <a:xfrm>
            <a:off x="7430037" y="3113083"/>
            <a:ext cx="1656000" cy="390669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미조회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품목  최종 이슈 취합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보고</a:t>
            </a:r>
            <a:endParaRPr kumimoji="0" lang="en-US" altLang="ko-KR" sz="1100" kern="0" dirty="0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E84F8DB-CC31-4FC4-85CA-C4EF285AB721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258037" y="2857657"/>
            <a:ext cx="0" cy="25542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E2AFC21-A16C-47F5-B806-05794BCFF6A9}"/>
              </a:ext>
            </a:extLst>
          </p:cNvPr>
          <p:cNvSpPr txBox="1"/>
          <p:nvPr/>
        </p:nvSpPr>
        <p:spPr>
          <a:xfrm>
            <a:off x="7430038" y="3503275"/>
            <a:ext cx="165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테스트 자동화 </a:t>
            </a:r>
            <a:r>
              <a:rPr lang="en-US" altLang="ko-KR" dirty="0"/>
              <a:t>- Excel </a:t>
            </a:r>
            <a:r>
              <a:rPr lang="ko-KR" altLang="en-US" dirty="0"/>
              <a:t>취합 보고</a:t>
            </a:r>
            <a:endParaRPr lang="en-US" altLang="ko-KR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64B0D-701A-16CB-F812-87C27B631DB0}"/>
              </a:ext>
            </a:extLst>
          </p:cNvPr>
          <p:cNvSpPr txBox="1"/>
          <p:nvPr/>
        </p:nvSpPr>
        <p:spPr>
          <a:xfrm>
            <a:off x="6688182" y="636063"/>
            <a:ext cx="1208664" cy="19050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ko-KR" altLang="en-US" sz="120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최규백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책임 요청 건</a:t>
            </a:r>
          </a:p>
        </p:txBody>
      </p:sp>
    </p:spTree>
    <p:extLst>
      <p:ext uri="{BB962C8B-B14F-4D97-AF65-F5344CB8AC3E}">
        <p14:creationId xmlns:p14="http://schemas.microsoft.com/office/powerpoint/2010/main" val="30785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5/6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4571"/>
              </p:ext>
            </p:extLst>
          </p:nvPr>
        </p:nvGraphicFramePr>
        <p:xfrm>
          <a:off x="287562" y="990614"/>
          <a:ext cx="9369970" cy="90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09497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MF-210-010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HS Code Management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MF-CM-003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신규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Material HS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관리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8F4EE0-7405-A49F-5E6E-CAC06EF93218}"/>
              </a:ext>
            </a:extLst>
          </p:cNvPr>
          <p:cNvSpPr/>
          <p:nvPr/>
        </p:nvSpPr>
        <p:spPr>
          <a:xfrm>
            <a:off x="287562" y="2193455"/>
            <a:ext cx="9369970" cy="151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관세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lang="en-US" altLang="ko-KR" dirty="0"/>
              <a:t>Modify Material HS Test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6D8510-63FA-6306-6005-46F792ABE950}"/>
              </a:ext>
            </a:extLst>
          </p:cNvPr>
          <p:cNvSpPr/>
          <p:nvPr/>
        </p:nvSpPr>
        <p:spPr>
          <a:xfrm>
            <a:off x="1210427" y="2768951"/>
            <a:ext cx="1222048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Material HS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797E52-8874-AFBB-59E8-DEB6F3349BAF}"/>
              </a:ext>
            </a:extLst>
          </p:cNvPr>
          <p:cNvSpPr/>
          <p:nvPr/>
        </p:nvSpPr>
        <p:spPr>
          <a:xfrm>
            <a:off x="3385184" y="2773296"/>
            <a:ext cx="1222048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승인 및 </a:t>
            </a:r>
            <a:r>
              <a:rPr kumimoji="0" lang="ko-KR" altLang="en-US" sz="1000" kern="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확정</a:t>
            </a:r>
            <a:endParaRPr kumimoji="0" lang="en-US" altLang="ko-KR" sz="100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E57FC6-0A03-D270-6E18-379560C4BC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432475" y="2916997"/>
            <a:ext cx="952709" cy="434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AA21F1A-0F3D-CAB1-E35F-02B3E0A943C2}"/>
              </a:ext>
            </a:extLst>
          </p:cNvPr>
          <p:cNvSpPr/>
          <p:nvPr/>
        </p:nvSpPr>
        <p:spPr>
          <a:xfrm>
            <a:off x="579162" y="2788735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6E59F6-D5DF-F219-FCC8-B7DD61D0D1E6}"/>
              </a:ext>
            </a:extLst>
          </p:cNvPr>
          <p:cNvCxnSpPr>
            <a:cxnSpLocks/>
            <a:stCxn id="16" idx="6"/>
            <a:endCxn id="6" idx="1"/>
          </p:cNvCxnSpPr>
          <p:nvPr/>
        </p:nvCxnSpPr>
        <p:spPr>
          <a:xfrm flipV="1">
            <a:off x="905730" y="2916997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7118EB-5E1C-DF7F-C407-B3C66D68D302}"/>
              </a:ext>
            </a:extLst>
          </p:cNvPr>
          <p:cNvSpPr txBox="1"/>
          <p:nvPr/>
        </p:nvSpPr>
        <p:spPr>
          <a:xfrm>
            <a:off x="1409971" y="3110851"/>
            <a:ext cx="822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ZMCMR0130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0B02E-EA5A-85A3-9E7B-0A30C7CF5CBF}"/>
              </a:ext>
            </a:extLst>
          </p:cNvPr>
          <p:cNvSpPr txBox="1"/>
          <p:nvPr/>
        </p:nvSpPr>
        <p:spPr>
          <a:xfrm>
            <a:off x="5732523" y="3110851"/>
            <a:ext cx="822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ZMBMR1033</a:t>
            </a:r>
            <a:endParaRPr lang="ko-KR" altLang="en-US" dirty="0"/>
          </a:p>
        </p:txBody>
      </p:sp>
      <p:sp>
        <p:nvSpPr>
          <p:cNvPr id="31" name="실행 단추: 앞으로 또는 다음으로 이동 30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F0916A34-AC4B-23F4-44A5-42FACCDEA12E}"/>
              </a:ext>
            </a:extLst>
          </p:cNvPr>
          <p:cNvSpPr/>
          <p:nvPr/>
        </p:nvSpPr>
        <p:spPr bwMode="auto">
          <a:xfrm>
            <a:off x="9431386" y="754564"/>
            <a:ext cx="144000" cy="144000"/>
          </a:xfrm>
          <a:prstGeom prst="actionButtonForwardNex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A4C8F-A936-4AED-AAEA-C17EC5CB78C6}"/>
              </a:ext>
            </a:extLst>
          </p:cNvPr>
          <p:cNvSpPr/>
          <p:nvPr/>
        </p:nvSpPr>
        <p:spPr>
          <a:xfrm>
            <a:off x="5532979" y="2768950"/>
            <a:ext cx="1222048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 Material</a:t>
            </a:r>
            <a:endParaRPr kumimoji="0" lang="en-US" altLang="ko-KR" sz="1000" kern="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9BB17-D26A-48E2-A228-4C3461B5105B}"/>
              </a:ext>
            </a:extLst>
          </p:cNvPr>
          <p:cNvSpPr txBox="1"/>
          <p:nvPr/>
        </p:nvSpPr>
        <p:spPr>
          <a:xfrm>
            <a:off x="3584728" y="3110851"/>
            <a:ext cx="822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ZMCMR0130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3A0363-FC6A-4AF0-AEB5-132791F605A6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4607232" y="2916996"/>
            <a:ext cx="925747" cy="434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66CBB0-AD8B-4961-B42E-84C774B1CEF4}"/>
              </a:ext>
            </a:extLst>
          </p:cNvPr>
          <p:cNvSpPr/>
          <p:nvPr/>
        </p:nvSpPr>
        <p:spPr>
          <a:xfrm>
            <a:off x="247673" y="5985366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ZMCMR0130 : Modify Material HS</a:t>
            </a:r>
          </a:p>
          <a:p>
            <a:r>
              <a:rPr lang="en-US" altLang="ko-KR" sz="1000" dirty="0"/>
              <a:t>ZMBMR1033 : View Material Information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8DDF34-1178-4BD1-B53C-A379B7FC1EF4}"/>
              </a:ext>
            </a:extLst>
          </p:cNvPr>
          <p:cNvSpPr/>
          <p:nvPr/>
        </p:nvSpPr>
        <p:spPr>
          <a:xfrm>
            <a:off x="247672" y="3957277"/>
            <a:ext cx="9409860" cy="163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Modify Material HS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검증목적 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HS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 및 결과 반영 여부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2) Risk : ?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제공하는 데이터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Company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a.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확정된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Material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HS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수정이 정상 수행되는지 확인한다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b.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승인 프로세스를 적용하는 법인은 확정 시 전결라인에 따라 승인이 되었는지 확인한다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c.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승인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부결 기능이 정상적으로 수행되는지 확인한다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d.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확정된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HS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플랜트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Material Master HS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칼럼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(View Material Information, ZMBMR1033)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업데이트 되는지 확인한다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661E19-D513-AC98-D392-C32FE4A44D8E}"/>
              </a:ext>
            </a:extLst>
          </p:cNvPr>
          <p:cNvSpPr/>
          <p:nvPr/>
        </p:nvSpPr>
        <p:spPr>
          <a:xfrm>
            <a:off x="4358963" y="-16800"/>
            <a:ext cx="4254548" cy="815022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테스트 자동화 부적합 </a:t>
            </a:r>
            <a:r>
              <a:rPr kumimoji="0" lang="en-US" altLang="ko-KR" sz="2000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</a:t>
            </a:r>
            <a:r>
              <a:rPr kumimoji="0" lang="ko-KR" altLang="en-US" sz="2000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등급</a:t>
            </a:r>
            <a:r>
              <a:rPr kumimoji="0" lang="en-US" altLang="ko-KR" sz="2000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27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5/6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05823"/>
              </p:ext>
            </p:extLst>
          </p:nvPr>
        </p:nvGraphicFramePr>
        <p:xfrm>
          <a:off x="287562" y="990614"/>
          <a:ext cx="9369970" cy="1053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09497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MF-210-050</a:t>
                      </a:r>
                    </a:p>
                  </a:txBody>
                  <a:tcPr marL="9525" marR="9525" marT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Purchased Material Management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MF-CM-013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Error Local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수입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Import Data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수정 및 신규 등록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8F4EE0-7405-A49F-5E6E-CAC06EF93218}"/>
              </a:ext>
            </a:extLst>
          </p:cNvPr>
          <p:cNvSpPr/>
          <p:nvPr/>
        </p:nvSpPr>
        <p:spPr>
          <a:xfrm>
            <a:off x="272091" y="2198165"/>
            <a:ext cx="9369970" cy="20375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관세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lang="en-US" altLang="ko-KR" dirty="0"/>
              <a:t>Manage</a:t>
            </a:r>
            <a:r>
              <a:rPr lang="ko-KR" altLang="en-US" dirty="0"/>
              <a:t> </a:t>
            </a:r>
            <a:r>
              <a:rPr lang="en-US" altLang="ko-KR" dirty="0"/>
              <a:t>Local/Import data Test</a:t>
            </a:r>
            <a:endParaRPr kumimoji="0" lang="ko-KR" altLang="en-US" sz="1000" kern="0" dirty="0">
              <a:solidFill>
                <a:prstClr val="black"/>
              </a:solidFill>
              <a:latin typeface="Arial Narrow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6D8510-63FA-6306-6005-46F792ABE950}"/>
              </a:ext>
            </a:extLst>
          </p:cNvPr>
          <p:cNvSpPr/>
          <p:nvPr/>
        </p:nvSpPr>
        <p:spPr>
          <a:xfrm>
            <a:off x="6212415" y="2956384"/>
            <a:ext cx="129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Manage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Local/Import data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AA21F1A-0F3D-CAB1-E35F-02B3E0A943C2}"/>
              </a:ext>
            </a:extLst>
          </p:cNvPr>
          <p:cNvSpPr/>
          <p:nvPr/>
        </p:nvSpPr>
        <p:spPr>
          <a:xfrm>
            <a:off x="579162" y="2957275"/>
            <a:ext cx="326568" cy="295200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6E59F6-D5DF-F219-FCC8-B7DD61D0D1E6}"/>
              </a:ext>
            </a:extLst>
          </p:cNvPr>
          <p:cNvCxnSpPr>
            <a:cxnSpLocks/>
            <a:stCxn id="16" idx="6"/>
            <a:endCxn id="28" idx="1"/>
          </p:cNvCxnSpPr>
          <p:nvPr/>
        </p:nvCxnSpPr>
        <p:spPr>
          <a:xfrm flipV="1">
            <a:off x="905730" y="3104430"/>
            <a:ext cx="278103" cy="44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실행 단추: 앞으로 또는 다음으로 이동 30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F0916A34-AC4B-23F4-44A5-42FACCDEA12E}"/>
              </a:ext>
            </a:extLst>
          </p:cNvPr>
          <p:cNvSpPr/>
          <p:nvPr/>
        </p:nvSpPr>
        <p:spPr bwMode="auto">
          <a:xfrm>
            <a:off x="9431386" y="754564"/>
            <a:ext cx="144000" cy="144000"/>
          </a:xfrm>
          <a:prstGeom prst="actionButtonForwardNex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DA955-0EBD-462D-8E5D-1C5999F03483}"/>
              </a:ext>
            </a:extLst>
          </p:cNvPr>
          <p:cNvSpPr txBox="1"/>
          <p:nvPr/>
        </p:nvSpPr>
        <p:spPr>
          <a:xfrm>
            <a:off x="10031780" y="3595117"/>
            <a:ext cx="53211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주요 점검 내용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CS Local Import Data Inquiry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Creation Error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일치하는지 확인한다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Tax Invoice Date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Certificaiton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Date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일치하는지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분증인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경우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Detail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CIP </a:t>
            </a:r>
            <a:r>
              <a:rPr lang="en-US" altLang="ko-KR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Certi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Origin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수입신고정보가 입력 할 수 있는지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기납증인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경우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Cert Type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입력 할 수 있는지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란의 결제금액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관세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기타 세금이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Detail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합계액과 동일하는지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란의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Adjust Duty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입력하는 경우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Total Tax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변경되는지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7. Detail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Material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입력 </a:t>
            </a:r>
            <a:r>
              <a:rPr lang="ko-KR" altLang="en-US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했을때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UOM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자동으로 입력되는지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8. Detail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관세 및 기타세금의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Link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수량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Link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금액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Link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잔액이 맞는지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9. Drawback History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ko-KR" altLang="en-US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클릭했을때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선택한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Material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Link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이력보는 화면이 열리는지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10. UOM Status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일치하는지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11. Error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메시지가 맞는지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12. Creation Type Yes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건수와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View Import Data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ko-KR" altLang="en-US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기납증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분증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건수를 확인</a:t>
            </a: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8BBB73-5C4D-497F-A774-5EA97EB25B4B}"/>
              </a:ext>
            </a:extLst>
          </p:cNvPr>
          <p:cNvSpPr/>
          <p:nvPr/>
        </p:nvSpPr>
        <p:spPr>
          <a:xfrm>
            <a:off x="10031780" y="1827618"/>
            <a:ext cx="440480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Activity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 처리 절차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Creation Type Error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조회한다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Change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눌러 데이터를 수정하여 저장한다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New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클릭하여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Local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수입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전체를 입력한다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New </a:t>
            </a:r>
            <a:r>
              <a:rPr lang="ko-KR" altLang="en-US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등록건에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대해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CS Local Import Data Inquiry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License Type 0(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매뉴얼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등록되었는지 확인한다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 및 신규 등록한 건에 대해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CS Local Import Data Inquiry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Creation Type Yes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en-US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변경되었는지와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View Import Data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화면에서 조회되는지 확인한다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684E44-75CF-448A-949F-C63D589A2B44}"/>
              </a:ext>
            </a:extLst>
          </p:cNvPr>
          <p:cNvSpPr/>
          <p:nvPr/>
        </p:nvSpPr>
        <p:spPr>
          <a:xfrm>
            <a:off x="180030" y="6087089"/>
            <a:ext cx="4953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ZMPOR4100 : Domestic PO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생성 입력화면</a:t>
            </a: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ZMMTR0002 : Departure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ZMMTR0003 : Arrival (Domestic)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ZMMTR0073 : Mass GR – Local</a:t>
            </a:r>
          </a:p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ZMMTR0065 : GR Import Material - All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01AC3D-4505-45DD-80C6-EC9FF693056F}"/>
              </a:ext>
            </a:extLst>
          </p:cNvPr>
          <p:cNvSpPr/>
          <p:nvPr/>
        </p:nvSpPr>
        <p:spPr>
          <a:xfrm>
            <a:off x="1183833" y="2956384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Demestic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B270B4-0A85-42E4-B661-1F9E3B3A8D50}"/>
              </a:ext>
            </a:extLst>
          </p:cNvPr>
          <p:cNvSpPr/>
          <p:nvPr/>
        </p:nvSpPr>
        <p:spPr>
          <a:xfrm>
            <a:off x="2860027" y="2956384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출발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-&gt;</a:t>
            </a: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도찰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-&gt;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입고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-Invoice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4D63E2-8435-4EDC-8BB5-8A41BA15CD66}"/>
              </a:ext>
            </a:extLst>
          </p:cNvPr>
          <p:cNvSpPr/>
          <p:nvPr/>
        </p:nvSpPr>
        <p:spPr>
          <a:xfrm>
            <a:off x="4536221" y="2956384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구매확인서 </a:t>
            </a: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빌행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09C35-87F4-4D01-9534-CB966A5B0844}"/>
              </a:ext>
            </a:extLst>
          </p:cNvPr>
          <p:cNvSpPr/>
          <p:nvPr/>
        </p:nvSpPr>
        <p:spPr>
          <a:xfrm>
            <a:off x="4536221" y="2485274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관세청 </a:t>
            </a:r>
            <a:r>
              <a:rPr kumimoji="0" lang="ko-KR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기닙증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I/F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F88124D-CB76-4E57-8E80-0B23B2812B5C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479833" y="3104430"/>
            <a:ext cx="38019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0C409A-D53A-4C22-A40E-FCFAE9EFA940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4156027" y="3104430"/>
            <a:ext cx="38019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76A595A-93E8-4128-9433-63B28C054F7C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5832221" y="3104430"/>
            <a:ext cx="38019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E739B9-9A70-4785-AF48-2C811F74E2B1}"/>
              </a:ext>
            </a:extLst>
          </p:cNvPr>
          <p:cNvCxnSpPr>
            <a:cxnSpLocks/>
            <a:stCxn id="114" idx="2"/>
            <a:endCxn id="6" idx="0"/>
          </p:cNvCxnSpPr>
          <p:nvPr/>
        </p:nvCxnSpPr>
        <p:spPr>
          <a:xfrm>
            <a:off x="6860415" y="2778037"/>
            <a:ext cx="0" cy="1783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3AAD55-EA60-484E-9141-BD93F5789666}"/>
              </a:ext>
            </a:extLst>
          </p:cNvPr>
          <p:cNvSpPr/>
          <p:nvPr/>
        </p:nvSpPr>
        <p:spPr>
          <a:xfrm>
            <a:off x="2860027" y="2481946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Supplier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관세환급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5F3F896-C11A-4233-BE49-F04485323E98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>
            <a:off x="4156027" y="2629992"/>
            <a:ext cx="380194" cy="332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53CFCC0-14D5-4FE4-B21D-70BC48EFB23E}"/>
              </a:ext>
            </a:extLst>
          </p:cNvPr>
          <p:cNvSpPr/>
          <p:nvPr/>
        </p:nvSpPr>
        <p:spPr>
          <a:xfrm>
            <a:off x="7888609" y="2481945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오류 </a:t>
            </a:r>
            <a:r>
              <a:rPr kumimoji="0" lang="ko-KR" altLang="en-US" sz="1000" kern="0" dirty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6AAEB2A-D753-44A0-B3B2-EB16C5831105}"/>
              </a:ext>
            </a:extLst>
          </p:cNvPr>
          <p:cNvCxnSpPr>
            <a:cxnSpLocks/>
            <a:stCxn id="114" idx="3"/>
            <a:endCxn id="75" idx="1"/>
          </p:cNvCxnSpPr>
          <p:nvPr/>
        </p:nvCxnSpPr>
        <p:spPr>
          <a:xfrm flipV="1">
            <a:off x="7508415" y="2629991"/>
            <a:ext cx="380194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D3BCC17-1D8D-4E34-A920-455618092337}"/>
              </a:ext>
            </a:extLst>
          </p:cNvPr>
          <p:cNvSpPr txBox="1"/>
          <p:nvPr/>
        </p:nvSpPr>
        <p:spPr>
          <a:xfrm>
            <a:off x="6461811" y="3273878"/>
            <a:ext cx="8994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ZMCMR1602</a:t>
            </a:r>
            <a:endParaRPr lang="ko-KR" altLang="en-US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CBF466-E78E-4048-9A12-75F0B1C867F9}"/>
              </a:ext>
            </a:extLst>
          </p:cNvPr>
          <p:cNvSpPr txBox="1"/>
          <p:nvPr/>
        </p:nvSpPr>
        <p:spPr>
          <a:xfrm>
            <a:off x="4665215" y="2251114"/>
            <a:ext cx="8994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ZMCMR1145</a:t>
            </a:r>
            <a:endParaRPr lang="ko-KR" altLang="en-US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4B23CD-9B8D-4AB5-9D76-4B59939374C1}"/>
              </a:ext>
            </a:extLst>
          </p:cNvPr>
          <p:cNvSpPr txBox="1"/>
          <p:nvPr/>
        </p:nvSpPr>
        <p:spPr>
          <a:xfrm>
            <a:off x="2966651" y="3273878"/>
            <a:ext cx="8994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ZMCMR1602</a:t>
            </a:r>
            <a:endParaRPr lang="ko-KR" altLang="en-US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8524B8E-1029-4343-8B58-D851E586DEE3}"/>
              </a:ext>
            </a:extLst>
          </p:cNvPr>
          <p:cNvSpPr txBox="1"/>
          <p:nvPr/>
        </p:nvSpPr>
        <p:spPr>
          <a:xfrm>
            <a:off x="1382099" y="3273878"/>
            <a:ext cx="8994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ZMPOR4100</a:t>
            </a:r>
            <a:endParaRPr lang="ko-KR" altLang="en-US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32852CA-0B07-4943-919A-EDBC3FBE129C}"/>
              </a:ext>
            </a:extLst>
          </p:cNvPr>
          <p:cNvSpPr/>
          <p:nvPr/>
        </p:nvSpPr>
        <p:spPr>
          <a:xfrm>
            <a:off x="1183832" y="3648033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</a:t>
            </a:r>
            <a:r>
              <a:rPr kumimoji="0" lang="en-US" altLang="ko-KR" sz="1050" kern="0" dirty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생성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DA8BBC7-FA37-4275-A3B2-22D454FD9A38}"/>
              </a:ext>
            </a:extLst>
          </p:cNvPr>
          <p:cNvSpPr/>
          <p:nvPr/>
        </p:nvSpPr>
        <p:spPr>
          <a:xfrm>
            <a:off x="2860027" y="3648033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kern="0" dirty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통관처리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614EF6D-FF05-40D1-B2BC-2F6C0A2FD64D}"/>
              </a:ext>
            </a:extLst>
          </p:cNvPr>
          <p:cNvCxnSpPr>
            <a:cxnSpLocks/>
            <a:stCxn id="16" idx="6"/>
            <a:endCxn id="97" idx="1"/>
          </p:cNvCxnSpPr>
          <p:nvPr/>
        </p:nvCxnSpPr>
        <p:spPr>
          <a:xfrm>
            <a:off x="905730" y="3104875"/>
            <a:ext cx="278102" cy="69120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321FF82-93F3-4C55-911E-330919E5C496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2479832" y="3796079"/>
            <a:ext cx="38019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DC0F0D5-4BBE-40A1-AE7C-8482F52E2FCD}"/>
              </a:ext>
            </a:extLst>
          </p:cNvPr>
          <p:cNvSpPr/>
          <p:nvPr/>
        </p:nvSpPr>
        <p:spPr>
          <a:xfrm>
            <a:off x="4536221" y="3648033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kern="0" dirty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관세납부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CE73062-78EF-4960-B232-479211D4D3AF}"/>
              </a:ext>
            </a:extLst>
          </p:cNvPr>
          <p:cNvCxnSpPr>
            <a:cxnSpLocks/>
            <a:stCxn id="105" idx="3"/>
            <a:endCxn id="6" idx="1"/>
          </p:cNvCxnSpPr>
          <p:nvPr/>
        </p:nvCxnSpPr>
        <p:spPr>
          <a:xfrm flipV="1">
            <a:off x="5832221" y="3104430"/>
            <a:ext cx="380194" cy="69164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84AEC45-5732-45B5-B34E-2D9D5D652BB1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4156027" y="3796079"/>
            <a:ext cx="38019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2FCB9C8-180E-475E-8CD2-E01F3E994A36}"/>
              </a:ext>
            </a:extLst>
          </p:cNvPr>
          <p:cNvSpPr/>
          <p:nvPr/>
        </p:nvSpPr>
        <p:spPr>
          <a:xfrm>
            <a:off x="6212415" y="2481946"/>
            <a:ext cx="1296000" cy="296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pt-BR" altLang="ko-KR" sz="1050" dirty="0">
                <a:latin typeface="Calibri" panose="020F0502020204030204" pitchFamily="34" charset="0"/>
              </a:rPr>
              <a:t>CS Local/Import Data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BD9EB49-40A2-4494-AC20-1271BDEDD649}"/>
              </a:ext>
            </a:extLst>
          </p:cNvPr>
          <p:cNvCxnSpPr>
            <a:cxnSpLocks/>
            <a:stCxn id="34" idx="3"/>
            <a:endCxn id="114" idx="1"/>
          </p:cNvCxnSpPr>
          <p:nvPr/>
        </p:nvCxnSpPr>
        <p:spPr>
          <a:xfrm flipV="1">
            <a:off x="5832221" y="2629992"/>
            <a:ext cx="380194" cy="332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08CB2D0-BBE6-4B4D-A640-F4BE0BC902C7}"/>
              </a:ext>
            </a:extLst>
          </p:cNvPr>
          <p:cNvSpPr txBox="1"/>
          <p:nvPr/>
        </p:nvSpPr>
        <p:spPr>
          <a:xfrm>
            <a:off x="4745632" y="3273878"/>
            <a:ext cx="8994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ZFEIRL01</a:t>
            </a:r>
            <a:endParaRPr lang="ko-KR" altLang="en-US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2F9340-65C9-41AF-83D9-237C3581A2A4}"/>
              </a:ext>
            </a:extLst>
          </p:cNvPr>
          <p:cNvSpPr txBox="1"/>
          <p:nvPr/>
        </p:nvSpPr>
        <p:spPr>
          <a:xfrm>
            <a:off x="6410682" y="2251114"/>
            <a:ext cx="8994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ZMCMR1150</a:t>
            </a:r>
            <a:endParaRPr lang="ko-KR" altLang="en-US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E0590-97E1-41E2-AF33-DAB94AD70FEC}"/>
              </a:ext>
            </a:extLst>
          </p:cNvPr>
          <p:cNvSpPr/>
          <p:nvPr/>
        </p:nvSpPr>
        <p:spPr>
          <a:xfrm>
            <a:off x="247671" y="4338277"/>
            <a:ext cx="9572603" cy="180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Manage</a:t>
            </a:r>
            <a:r>
              <a:rPr lang="ko-KR" altLang="en-US" sz="1050" dirty="0"/>
              <a:t> </a:t>
            </a:r>
            <a:r>
              <a:rPr lang="en-US" altLang="ko-KR" sz="1050" dirty="0"/>
              <a:t>Local/Import data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검증목적 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  <a:endParaRPr lang="ko-KR" altLang="en-US" sz="105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2) Risk : ?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제공하는 데이터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Company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a.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Creation Type Error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조회한다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b.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Change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눌러 데이터를 수정하여 저장한다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c. New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클릭하여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Local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수입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전체를 입력한다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d. New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등록건에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대해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CS Local Import Data Inquiry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License Type 0(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매뉴얼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등록되었는지 확인한다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e.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 및 신규 등록한 건에 대해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CS Local Import Data Inquiry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Creation Type Yes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변경되었는지와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View Import Data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화면에서 조회되는지 확인한다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E70DAAF-DB6A-4810-9148-201B8A4D67BD}"/>
              </a:ext>
            </a:extLst>
          </p:cNvPr>
          <p:cNvCxnSpPr>
            <a:cxnSpLocks/>
            <a:stCxn id="75" idx="2"/>
            <a:endCxn id="6" idx="3"/>
          </p:cNvCxnSpPr>
          <p:nvPr/>
        </p:nvCxnSpPr>
        <p:spPr>
          <a:xfrm rot="5400000">
            <a:off x="7859315" y="2427136"/>
            <a:ext cx="326394" cy="1028194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C63DF0-EC81-4CDD-9B06-0FE0F08C4F77}"/>
              </a:ext>
            </a:extLst>
          </p:cNvPr>
          <p:cNvSpPr/>
          <p:nvPr/>
        </p:nvSpPr>
        <p:spPr>
          <a:xfrm>
            <a:off x="7890434" y="2910541"/>
            <a:ext cx="6848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오류 조치</a:t>
            </a:r>
            <a:endParaRPr lang="ko-KR" altLang="en-US" sz="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5128E4-8053-4FE1-A123-10630B493FED}"/>
              </a:ext>
            </a:extLst>
          </p:cNvPr>
          <p:cNvSpPr txBox="1"/>
          <p:nvPr/>
        </p:nvSpPr>
        <p:spPr>
          <a:xfrm>
            <a:off x="8086876" y="2251114"/>
            <a:ext cx="8994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ZMCMR1150</a:t>
            </a:r>
            <a:endParaRPr lang="ko-KR" altLang="en-US" sz="9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394127-2DFE-4826-9572-9A2D8989D825}"/>
              </a:ext>
            </a:extLst>
          </p:cNvPr>
          <p:cNvSpPr/>
          <p:nvPr/>
        </p:nvSpPr>
        <p:spPr>
          <a:xfrm>
            <a:off x="4358963" y="-16800"/>
            <a:ext cx="4254548" cy="815022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테스트 자동화 부적합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621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9A417D-5932-4501-A07E-37E0E03378E1}"/>
              </a:ext>
            </a:extLst>
          </p:cNvPr>
          <p:cNvSpPr/>
          <p:nvPr/>
        </p:nvSpPr>
        <p:spPr>
          <a:xfrm>
            <a:off x="247671" y="3461977"/>
            <a:ext cx="9572603" cy="277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수출신고 데이터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오류건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정상으로 형성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한국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검증목적 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  <a:endParaRPr lang="ko-KR" altLang="en-US" sz="105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2) Risk : ?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제공하는 데이터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1)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CS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미수신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항목에 대한 존재유무</a:t>
            </a:r>
            <a:b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      -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미수신항목에 대한 담당자 입력 수정</a:t>
            </a:r>
            <a:b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         (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매뉴얼입력시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필수값이라고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지정한것이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안들어온경우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또는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특정필드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환급신청자정보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확인하고 </a:t>
            </a:r>
            <a:b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         CS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수신의 이슈인 경우 담당자가 수정입력이 가능함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신고오류인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경우는 세관신고 정정을 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2)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머터리얼의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머터리얼마스터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존재유무 </a:t>
            </a:r>
            <a:b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     CS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파트넘버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자체가 없는 경우는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Sales Material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Dummy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넣고 플랜트를 부여한다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b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     CS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파트넘버있는데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내부머터리얼없는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경우도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Dummy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조치한다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  <a:p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3)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선적유무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조치없음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(N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표시되어있음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4)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내부매출데이터 존재유무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신고번호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머터리얼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수량비교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오류시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이미세관기준으로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데이터가 </a:t>
            </a:r>
            <a:r>
              <a:rPr lang="ko-KR" altLang="en-US" sz="10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형성되어있다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b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     Save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 눌러서 세관신고기준으로 정정한다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5)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생산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BOM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존재유무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사용자가 직접지정 입력한다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각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Case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 조치가 되는지 체크되는지 확인한다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8573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5/6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76340"/>
              </p:ext>
            </p:extLst>
          </p:nvPr>
        </p:nvGraphicFramePr>
        <p:xfrm>
          <a:off x="287562" y="990614"/>
          <a:ext cx="9369970" cy="90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09497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MF-210-100</a:t>
                      </a:r>
                    </a:p>
                  </a:txBody>
                  <a:tcPr marL="9525" marR="9525" marT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Export Data Management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MF-CM-021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한국 수출신고데이터형성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8F4EE0-7405-A49F-5E6E-CAC06EF93218}"/>
              </a:ext>
            </a:extLst>
          </p:cNvPr>
          <p:cNvSpPr/>
          <p:nvPr/>
        </p:nvSpPr>
        <p:spPr>
          <a:xfrm>
            <a:off x="287562" y="2107730"/>
            <a:ext cx="9369970" cy="12164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관세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lang="en-US" altLang="ko-KR" dirty="0"/>
              <a:t>Manage Export Data</a:t>
            </a:r>
            <a:endParaRPr kumimoji="0" lang="ko-KR" altLang="en-US" sz="1000" kern="0" dirty="0">
              <a:solidFill>
                <a:prstClr val="black"/>
              </a:solidFill>
              <a:latin typeface="Arial Narrow"/>
              <a:ea typeface="LG스마트체 Regular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6D8510-63FA-6306-6005-46F792ABE950}"/>
              </a:ext>
            </a:extLst>
          </p:cNvPr>
          <p:cNvSpPr/>
          <p:nvPr/>
        </p:nvSpPr>
        <p:spPr>
          <a:xfrm>
            <a:off x="1391402" y="2587976"/>
            <a:ext cx="1512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세관 수출신고정보 생성</a:t>
            </a: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AA21F1A-0F3D-CAB1-E35F-02B3E0A943C2}"/>
              </a:ext>
            </a:extLst>
          </p:cNvPr>
          <p:cNvSpPr/>
          <p:nvPr/>
        </p:nvSpPr>
        <p:spPr>
          <a:xfrm>
            <a:off x="579162" y="2587976"/>
            <a:ext cx="326568" cy="295200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6E59F6-D5DF-F219-FCC8-B7DD61D0D1E6}"/>
              </a:ext>
            </a:extLst>
          </p:cNvPr>
          <p:cNvCxnSpPr>
            <a:cxnSpLocks/>
            <a:stCxn id="16" idx="6"/>
            <a:endCxn id="6" idx="1"/>
          </p:cNvCxnSpPr>
          <p:nvPr/>
        </p:nvCxnSpPr>
        <p:spPr>
          <a:xfrm>
            <a:off x="905730" y="2735576"/>
            <a:ext cx="48567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7118EB-5E1C-DF7F-C407-B3C66D68D302}"/>
              </a:ext>
            </a:extLst>
          </p:cNvPr>
          <p:cNvSpPr txBox="1"/>
          <p:nvPr/>
        </p:nvSpPr>
        <p:spPr>
          <a:xfrm>
            <a:off x="1662259" y="2929876"/>
            <a:ext cx="822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ZMCMR1301</a:t>
            </a:r>
            <a:endParaRPr lang="ko-KR" altLang="en-US" dirty="0"/>
          </a:p>
        </p:txBody>
      </p:sp>
      <p:sp>
        <p:nvSpPr>
          <p:cNvPr id="31" name="실행 단추: 앞으로 또는 다음으로 이동 30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F0916A34-AC4B-23F4-44A5-42FACCDEA12E}"/>
              </a:ext>
            </a:extLst>
          </p:cNvPr>
          <p:cNvSpPr/>
          <p:nvPr/>
        </p:nvSpPr>
        <p:spPr bwMode="auto">
          <a:xfrm>
            <a:off x="9431386" y="754564"/>
            <a:ext cx="144000" cy="144000"/>
          </a:xfrm>
          <a:prstGeom prst="actionButtonForwardNex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684E44-75CF-448A-949F-C63D589A2B44}"/>
              </a:ext>
            </a:extLst>
          </p:cNvPr>
          <p:cNvSpPr/>
          <p:nvPr/>
        </p:nvSpPr>
        <p:spPr>
          <a:xfrm>
            <a:off x="248774" y="6217102"/>
            <a:ext cx="4953000" cy="6417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ZMCMR1301 : View CS Export Data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ZMCMR1302 : Manage Export Data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ZMCMR1303 : View Export Data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86FAF4-F7C8-4A5D-B98A-DD25DC0114EC}"/>
              </a:ext>
            </a:extLst>
          </p:cNvPr>
          <p:cNvSpPr/>
          <p:nvPr/>
        </p:nvSpPr>
        <p:spPr>
          <a:xfrm>
            <a:off x="6056294" y="2587976"/>
            <a:ext cx="1512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수출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545B0-F1FA-401A-9777-FEC5CE2FC4A0}"/>
              </a:ext>
            </a:extLst>
          </p:cNvPr>
          <p:cNvSpPr txBox="1"/>
          <p:nvPr/>
        </p:nvSpPr>
        <p:spPr>
          <a:xfrm>
            <a:off x="6361094" y="2929876"/>
            <a:ext cx="822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ZMCMR1302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FEB08E-DC76-45AA-84BA-C3D7F8D3D0CE}"/>
              </a:ext>
            </a:extLst>
          </p:cNvPr>
          <p:cNvSpPr txBox="1"/>
          <p:nvPr/>
        </p:nvSpPr>
        <p:spPr>
          <a:xfrm>
            <a:off x="4047643" y="2929876"/>
            <a:ext cx="822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ZMCMR1303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A59820-0FEC-4444-86A4-BB75F81EBB5C}"/>
              </a:ext>
            </a:extLst>
          </p:cNvPr>
          <p:cNvSpPr/>
          <p:nvPr/>
        </p:nvSpPr>
        <p:spPr>
          <a:xfrm>
            <a:off x="3723848" y="2587976"/>
            <a:ext cx="1512000" cy="295200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오류 확인 및 조치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D28FBE7-877A-4FFC-9EE5-FD08AB169DE3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2903402" y="2735576"/>
            <a:ext cx="82044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FA4D4DE-CECA-43F9-B5AC-2B85ED24AE5C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>
            <a:off x="5235848" y="2735576"/>
            <a:ext cx="82044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204BF-7F61-4609-8479-6941CB448F5D}"/>
              </a:ext>
            </a:extLst>
          </p:cNvPr>
          <p:cNvSpPr/>
          <p:nvPr/>
        </p:nvSpPr>
        <p:spPr>
          <a:xfrm>
            <a:off x="4358963" y="-16800"/>
            <a:ext cx="4254548" cy="815022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테스트 자동화 부적합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179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4832447-C265-4A2E-8B23-B9F8E1C15CF1}"/>
              </a:ext>
            </a:extLst>
          </p:cNvPr>
          <p:cNvSpPr/>
          <p:nvPr/>
        </p:nvSpPr>
        <p:spPr>
          <a:xfrm>
            <a:off x="3734859" y="2047259"/>
            <a:ext cx="3225278" cy="350426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lang="en-US" altLang="ko-KR" sz="1100">
                <a:solidFill>
                  <a:srgbClr val="000000"/>
                </a:solidFill>
                <a:latin typeface="Calibri" panose="020F0502020204030204" pitchFamily="34" charset="0"/>
              </a:rPr>
              <a:t>LSP_OWM</a:t>
            </a:r>
            <a:r>
              <a:rPr kumimoji="0" lang="en-US" altLang="ko-KR" sz="1100" kern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kumimoji="0" lang="ko-KR" altLang="en-US" sz="1100" kern="0">
                <a:solidFill>
                  <a:prstClr val="black"/>
                </a:solidFill>
                <a:latin typeface="LG스마트체 Regular"/>
                <a:ea typeface="LG스마트체 Regular"/>
              </a:rPr>
              <a:t>생산입고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94C850-E769-4A0B-B232-4A1A0E22A78A}"/>
              </a:ext>
            </a:extLst>
          </p:cNvPr>
          <p:cNvSpPr/>
          <p:nvPr/>
        </p:nvSpPr>
        <p:spPr bwMode="auto">
          <a:xfrm>
            <a:off x="7117628" y="2047259"/>
            <a:ext cx="2457757" cy="35042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MES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5/6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69115"/>
              </p:ext>
            </p:extLst>
          </p:nvPr>
        </p:nvGraphicFramePr>
        <p:xfrm>
          <a:off x="287562" y="990614"/>
          <a:ext cx="9369970" cy="88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09497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LO-040-020</a:t>
                      </a:r>
                    </a:p>
                  </a:txBody>
                  <a:tcPr marL="9525" marR="9525" marT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[LSP] Manufactured Goods Receiving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MF-WM-001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판정 전 생산입고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_Serial_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자동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가상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Bin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입고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8F4EE0-7405-A49F-5E6E-CAC06EF93218}"/>
              </a:ext>
            </a:extLst>
          </p:cNvPr>
          <p:cNvSpPr/>
          <p:nvPr/>
        </p:nvSpPr>
        <p:spPr>
          <a:xfrm>
            <a:off x="294219" y="2047259"/>
            <a:ext cx="3283149" cy="350426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수불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생산입고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6D8510-63FA-6306-6005-46F792ABE950}"/>
              </a:ext>
            </a:extLst>
          </p:cNvPr>
          <p:cNvSpPr/>
          <p:nvPr/>
        </p:nvSpPr>
        <p:spPr>
          <a:xfrm>
            <a:off x="1287448" y="2417427"/>
            <a:ext cx="1296000" cy="295200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판정후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입고 대상 사업부 조회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AA21F1A-0F3D-CAB1-E35F-02B3E0A943C2}"/>
              </a:ext>
            </a:extLst>
          </p:cNvPr>
          <p:cNvSpPr/>
          <p:nvPr/>
        </p:nvSpPr>
        <p:spPr>
          <a:xfrm>
            <a:off x="579162" y="2417427"/>
            <a:ext cx="326568" cy="295200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6E59F6-D5DF-F219-FCC8-B7DD61D0D1E6}"/>
              </a:ext>
            </a:extLst>
          </p:cNvPr>
          <p:cNvCxnSpPr>
            <a:cxnSpLocks/>
            <a:stCxn id="16" idx="6"/>
            <a:endCxn id="6" idx="1"/>
          </p:cNvCxnSpPr>
          <p:nvPr/>
        </p:nvCxnSpPr>
        <p:spPr>
          <a:xfrm>
            <a:off x="905730" y="2565027"/>
            <a:ext cx="38171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7118EB-5E1C-DF7F-C407-B3C66D68D302}"/>
              </a:ext>
            </a:extLst>
          </p:cNvPr>
          <p:cNvSpPr txBox="1"/>
          <p:nvPr/>
        </p:nvSpPr>
        <p:spPr>
          <a:xfrm>
            <a:off x="1081778" y="3314903"/>
            <a:ext cx="110737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900" dirty="0"/>
              <a:t>ZMWMR2010</a:t>
            </a:r>
          </a:p>
          <a:p>
            <a:r>
              <a:rPr lang="en-US" altLang="ko-KR" sz="900" dirty="0"/>
              <a:t>ZMWMB2010</a:t>
            </a:r>
          </a:p>
        </p:txBody>
      </p:sp>
      <p:sp>
        <p:nvSpPr>
          <p:cNvPr id="31" name="실행 단추: 앞으로 또는 다음으로 이동 30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F0916A34-AC4B-23F4-44A5-42FACCDEA12E}"/>
              </a:ext>
            </a:extLst>
          </p:cNvPr>
          <p:cNvSpPr/>
          <p:nvPr/>
        </p:nvSpPr>
        <p:spPr bwMode="auto">
          <a:xfrm>
            <a:off x="9431386" y="754564"/>
            <a:ext cx="144000" cy="144000"/>
          </a:xfrm>
          <a:prstGeom prst="actionButtonForwardNex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47574-F569-46CA-B0E3-0058BD53D9D4}"/>
              </a:ext>
            </a:extLst>
          </p:cNvPr>
          <p:cNvSpPr/>
          <p:nvPr/>
        </p:nvSpPr>
        <p:spPr>
          <a:xfrm>
            <a:off x="1287448" y="3015147"/>
            <a:ext cx="1296000" cy="295200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Transfer Posting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생성</a:t>
            </a:r>
          </a:p>
          <a:p>
            <a:pPr algn="ctr">
              <a:lnSpc>
                <a:spcPts val="800"/>
              </a:lnSpc>
            </a:pP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(Plant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 이동 지시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3E79DF-DD50-4EA4-BE7C-279796631C47}"/>
              </a:ext>
            </a:extLst>
          </p:cNvPr>
          <p:cNvSpPr/>
          <p:nvPr/>
        </p:nvSpPr>
        <p:spPr>
          <a:xfrm>
            <a:off x="4416144" y="2417427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Inbound Delivery Order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수신</a:t>
            </a: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B19E75-22D8-4FDD-9800-87BFE39A0918}"/>
              </a:ext>
            </a:extLst>
          </p:cNvPr>
          <p:cNvSpPr/>
          <p:nvPr/>
        </p:nvSpPr>
        <p:spPr>
          <a:xfrm>
            <a:off x="4416144" y="2857107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생산 실적 수신</a:t>
            </a:r>
            <a:b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시리얼 포함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6E5074-F4C6-479C-9F5C-A6FE26AE6932}"/>
              </a:ext>
            </a:extLst>
          </p:cNvPr>
          <p:cNvSpPr/>
          <p:nvPr/>
        </p:nvSpPr>
        <p:spPr>
          <a:xfrm>
            <a:off x="4416144" y="3644898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자동 입고 확정</a:t>
            </a: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C2A3-0F1C-4F57-869F-E87C8F0FBE5B}"/>
              </a:ext>
            </a:extLst>
          </p:cNvPr>
          <p:cNvSpPr/>
          <p:nvPr/>
        </p:nvSpPr>
        <p:spPr>
          <a:xfrm>
            <a:off x="1287448" y="3701300"/>
            <a:ext cx="1296000" cy="295200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Inbound Delivery Order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입고실적조회</a:t>
            </a: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C0E4EC-3A7D-4FA1-8454-8FEAE5873738}"/>
              </a:ext>
            </a:extLst>
          </p:cNvPr>
          <p:cNvSpPr/>
          <p:nvPr/>
        </p:nvSpPr>
        <p:spPr>
          <a:xfrm>
            <a:off x="7702858" y="3646451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Goods Receipt</a:t>
            </a:r>
          </a:p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(I/F)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4155E3-4376-41FE-899A-07FB294DAF54}"/>
              </a:ext>
            </a:extLst>
          </p:cNvPr>
          <p:cNvSpPr/>
          <p:nvPr/>
        </p:nvSpPr>
        <p:spPr>
          <a:xfrm>
            <a:off x="7702859" y="4141064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OQC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합격 결과 송신</a:t>
            </a: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39BEC1-3560-4F0C-AC11-15EF5BD09CF8}"/>
              </a:ext>
            </a:extLst>
          </p:cNvPr>
          <p:cNvSpPr/>
          <p:nvPr/>
        </p:nvSpPr>
        <p:spPr>
          <a:xfrm>
            <a:off x="4403291" y="4971335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Transfer posting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1D6D5B-15F3-4D26-AAC5-353048CA7177}"/>
              </a:ext>
            </a:extLst>
          </p:cNvPr>
          <p:cNvSpPr/>
          <p:nvPr/>
        </p:nvSpPr>
        <p:spPr>
          <a:xfrm>
            <a:off x="5233789" y="3251002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정보 생성</a:t>
            </a: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B33205-2E57-4BBB-8C98-D7EA9735FBB0}"/>
              </a:ext>
            </a:extLst>
          </p:cNvPr>
          <p:cNvSpPr txBox="1"/>
          <p:nvPr/>
        </p:nvSpPr>
        <p:spPr>
          <a:xfrm>
            <a:off x="1059965" y="2711110"/>
            <a:ext cx="9879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/>
              <a:t>ZMWMR1020</a:t>
            </a:r>
            <a:endParaRPr lang="ko-KR" altLang="en-US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861EB1-A358-417B-B165-CA9FD066FB13}"/>
              </a:ext>
            </a:extLst>
          </p:cNvPr>
          <p:cNvSpPr/>
          <p:nvPr/>
        </p:nvSpPr>
        <p:spPr>
          <a:xfrm>
            <a:off x="7702858" y="2856083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생산 실적 송신</a:t>
            </a:r>
            <a:b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시리얼 포함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A1E9767-B41C-45C6-A948-31CEF5F0C102}"/>
              </a:ext>
            </a:extLst>
          </p:cNvPr>
          <p:cNvSpPr/>
          <p:nvPr/>
        </p:nvSpPr>
        <p:spPr>
          <a:xfrm>
            <a:off x="4403291" y="4141064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OQC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합격 결과 수신</a:t>
            </a: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736B9E1-083B-4FBB-9898-A5448B501B2F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1935448" y="2712627"/>
            <a:ext cx="0" cy="30252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034FC5-083C-414F-8BB1-1010C9EF06DD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1935448" y="3310347"/>
            <a:ext cx="0" cy="3909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E69EF1-6762-4D03-81CA-80324AA1FD8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583448" y="2565027"/>
            <a:ext cx="1832696" cy="59772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DB0FB79-CBEE-4E22-BB4E-2D4C5F60521E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5712144" y="3003683"/>
            <a:ext cx="1990714" cy="102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7D712B-9923-406B-8F83-21AE9BC0D973}"/>
              </a:ext>
            </a:extLst>
          </p:cNvPr>
          <p:cNvCxnSpPr>
            <a:cxnSpLocks/>
            <a:stCxn id="29" idx="2"/>
            <a:endCxn id="43" idx="1"/>
          </p:cNvCxnSpPr>
          <p:nvPr/>
        </p:nvCxnSpPr>
        <p:spPr>
          <a:xfrm rot="16200000" flipH="1">
            <a:off x="5025819" y="3190631"/>
            <a:ext cx="246295" cy="169645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EF73DD7-4A78-4A8A-9F2B-1E09718399CA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064144" y="3152307"/>
            <a:ext cx="0" cy="4925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A5A97B8-7557-4E34-8041-B8FBD3CDCE3B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5712144" y="3792498"/>
            <a:ext cx="1990714" cy="15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9EA6602-839E-4273-B259-9A75A208898F}"/>
              </a:ext>
            </a:extLst>
          </p:cNvPr>
          <p:cNvCxnSpPr>
            <a:cxnSpLocks/>
            <a:stCxn id="36" idx="1"/>
            <a:endCxn id="51" idx="3"/>
          </p:cNvCxnSpPr>
          <p:nvPr/>
        </p:nvCxnSpPr>
        <p:spPr>
          <a:xfrm flipH="1">
            <a:off x="5699291" y="4288664"/>
            <a:ext cx="200356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7E01D13-F672-472E-9755-E2EE96D60459}"/>
              </a:ext>
            </a:extLst>
          </p:cNvPr>
          <p:cNvCxnSpPr>
            <a:cxnSpLocks/>
            <a:stCxn id="51" idx="2"/>
            <a:endCxn id="93" idx="1"/>
          </p:cNvCxnSpPr>
          <p:nvPr/>
        </p:nvCxnSpPr>
        <p:spPr>
          <a:xfrm rot="16200000" flipH="1">
            <a:off x="5122768" y="4364787"/>
            <a:ext cx="274751" cy="417704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2C65FE-C4A9-4289-B348-20317C5B4695}"/>
              </a:ext>
            </a:extLst>
          </p:cNvPr>
          <p:cNvSpPr/>
          <p:nvPr/>
        </p:nvSpPr>
        <p:spPr>
          <a:xfrm>
            <a:off x="1287448" y="4973049"/>
            <a:ext cx="1296000" cy="295200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Transfer Posting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생성</a:t>
            </a:r>
          </a:p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(Plant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 이동 지시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43955B-0675-4981-99BA-9F989B84DC96}"/>
              </a:ext>
            </a:extLst>
          </p:cNvPr>
          <p:cNvSpPr/>
          <p:nvPr/>
        </p:nvSpPr>
        <p:spPr>
          <a:xfrm>
            <a:off x="5468995" y="4563415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가용재고 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Posting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A9C76E3-5640-44F8-BFBF-C674FC8A6AF4}"/>
              </a:ext>
            </a:extLst>
          </p:cNvPr>
          <p:cNvCxnSpPr>
            <a:cxnSpLocks/>
            <a:stCxn id="37" idx="1"/>
            <a:endCxn id="92" idx="3"/>
          </p:cNvCxnSpPr>
          <p:nvPr/>
        </p:nvCxnSpPr>
        <p:spPr>
          <a:xfrm flipH="1">
            <a:off x="2583448" y="5118935"/>
            <a:ext cx="1819843" cy="171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F343A90-4831-445E-BA1C-8F0FE9F5C1AD}"/>
              </a:ext>
            </a:extLst>
          </p:cNvPr>
          <p:cNvCxnSpPr>
            <a:cxnSpLocks/>
            <a:stCxn id="51" idx="2"/>
            <a:endCxn id="37" idx="0"/>
          </p:cNvCxnSpPr>
          <p:nvPr/>
        </p:nvCxnSpPr>
        <p:spPr>
          <a:xfrm>
            <a:off x="5051291" y="4436264"/>
            <a:ext cx="0" cy="53507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0157237-F401-49F1-9181-9570754FA147}"/>
              </a:ext>
            </a:extLst>
          </p:cNvPr>
          <p:cNvSpPr txBox="1"/>
          <p:nvPr/>
        </p:nvSpPr>
        <p:spPr>
          <a:xfrm>
            <a:off x="5195689" y="4552256"/>
            <a:ext cx="5394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/>
              <a:t>합격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ADBDAA9-36BD-45B9-A113-14E4C7441DC3}"/>
              </a:ext>
            </a:extLst>
          </p:cNvPr>
          <p:cNvSpPr txBox="1"/>
          <p:nvPr/>
        </p:nvSpPr>
        <p:spPr>
          <a:xfrm>
            <a:off x="1274687" y="4019721"/>
            <a:ext cx="13677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z="900" dirty="0"/>
              <a:t>개발 예정 </a:t>
            </a:r>
            <a:r>
              <a:rPr lang="en-US" altLang="ko-KR" sz="900" dirty="0"/>
              <a:t>(</a:t>
            </a:r>
            <a:r>
              <a:rPr lang="ko-KR" altLang="en-US" sz="900" dirty="0"/>
              <a:t>임시</a:t>
            </a:r>
            <a:r>
              <a:rPr lang="en-US" altLang="ko-KR" sz="900" dirty="0"/>
              <a:t>: VL06I)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F2D9256-70F8-472E-B574-71A291156967}"/>
              </a:ext>
            </a:extLst>
          </p:cNvPr>
          <p:cNvSpPr txBox="1"/>
          <p:nvPr/>
        </p:nvSpPr>
        <p:spPr>
          <a:xfrm>
            <a:off x="1393228" y="5270323"/>
            <a:ext cx="11073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sz="900" dirty="0"/>
              <a:t>ZMWMR2020</a:t>
            </a:r>
            <a:endParaRPr lang="en-US" altLang="ko-KR" sz="10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6797960-2BAF-471B-90DF-625C92EB0DB8}"/>
              </a:ext>
            </a:extLst>
          </p:cNvPr>
          <p:cNvSpPr/>
          <p:nvPr/>
        </p:nvSpPr>
        <p:spPr>
          <a:xfrm>
            <a:off x="4261494" y="3186067"/>
            <a:ext cx="785471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ZWMRE10040</a:t>
            </a:r>
            <a:endParaRPr lang="ko-KR" altLang="en-US" sz="900" dirty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EEE96F3-A5A9-47A2-9556-FBAB75354197}"/>
              </a:ext>
            </a:extLst>
          </p:cNvPr>
          <p:cNvSpPr/>
          <p:nvPr/>
        </p:nvSpPr>
        <p:spPr>
          <a:xfrm>
            <a:off x="4256931" y="3976272"/>
            <a:ext cx="785471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ZWMRE30150</a:t>
            </a:r>
            <a:endParaRPr lang="ko-KR" altLang="en-US" sz="900" dirty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1CBC2EA-2C23-47F6-9B7D-683640C048A2}"/>
              </a:ext>
            </a:extLst>
          </p:cNvPr>
          <p:cNvSpPr/>
          <p:nvPr/>
        </p:nvSpPr>
        <p:spPr>
          <a:xfrm>
            <a:off x="4233975" y="4471809"/>
            <a:ext cx="785471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ZWMRE10060</a:t>
            </a:r>
            <a:endParaRPr lang="ko-KR" altLang="en-US" sz="900" dirty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9F4EDEB-E55C-4FE5-8CBE-BCCD13F6A9DC}"/>
              </a:ext>
            </a:extLst>
          </p:cNvPr>
          <p:cNvSpPr/>
          <p:nvPr/>
        </p:nvSpPr>
        <p:spPr>
          <a:xfrm>
            <a:off x="5726483" y="4887243"/>
            <a:ext cx="785471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ZWMRE30150</a:t>
            </a:r>
            <a:endParaRPr lang="ko-KR" altLang="en-US" sz="900" dirty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6D33F80-4EAD-496C-9FBA-7EA2D2064BCE}"/>
              </a:ext>
            </a:extLst>
          </p:cNvPr>
          <p:cNvSpPr/>
          <p:nvPr/>
        </p:nvSpPr>
        <p:spPr>
          <a:xfrm>
            <a:off x="4225297" y="5299647"/>
            <a:ext cx="785471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ZWMRE10060</a:t>
            </a:r>
            <a:endParaRPr lang="ko-KR" altLang="en-US" sz="900" dirty="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07FC4F3-6DAC-4980-8467-325853AFFB66}"/>
              </a:ext>
            </a:extLst>
          </p:cNvPr>
          <p:cNvSpPr/>
          <p:nvPr/>
        </p:nvSpPr>
        <p:spPr>
          <a:xfrm>
            <a:off x="5792309" y="2417794"/>
            <a:ext cx="1175092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90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예정</a:t>
            </a:r>
          </a:p>
          <a:p>
            <a:r>
              <a:rPr lang="en-US" altLang="ko-KR" sz="90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/SCWM/PDI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89EB104-3C5E-4172-A5FF-C93E680133BD}"/>
              </a:ext>
            </a:extLst>
          </p:cNvPr>
          <p:cNvSpPr/>
          <p:nvPr/>
        </p:nvSpPr>
        <p:spPr>
          <a:xfrm>
            <a:off x="3989721" y="107401"/>
            <a:ext cx="4254548" cy="815022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테스트 자동화 필수 요건</a:t>
            </a:r>
            <a:r>
              <a:rPr kumimoji="0" lang="en-US" altLang="ko-KR" sz="2000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(MES I/F)</a:t>
            </a:r>
            <a:br>
              <a:rPr kumimoji="0" lang="en-US" altLang="ko-KR" sz="2000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MES I/F</a:t>
            </a:r>
            <a:r>
              <a:rPr kumimoji="0" lang="ko-KR" altLang="en-US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대상 </a:t>
            </a:r>
            <a:r>
              <a:rPr kumimoji="0" lang="en-US" altLang="ko-KR" kern="0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생산실적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OQC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판정결과 등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5146814-CAEE-498B-867D-314F895FE0DD}"/>
              </a:ext>
            </a:extLst>
          </p:cNvPr>
          <p:cNvSpPr/>
          <p:nvPr/>
        </p:nvSpPr>
        <p:spPr>
          <a:xfrm>
            <a:off x="1287448" y="4288663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생산 실적 수신</a:t>
            </a:r>
            <a:b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시리얼 포함</a:t>
            </a:r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F026CD8-67B7-4469-A75F-B17CA53D1823}"/>
              </a:ext>
            </a:extLst>
          </p:cNvPr>
          <p:cNvSpPr/>
          <p:nvPr/>
        </p:nvSpPr>
        <p:spPr>
          <a:xfrm>
            <a:off x="1287448" y="4608786"/>
            <a:ext cx="1296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OQC </a:t>
            </a:r>
            <a:r>
              <a:rPr lang="ko-KR" altLang="en-US" sz="1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합격 결과 수신</a:t>
            </a:r>
            <a:endParaRPr lang="en-US" altLang="ko-KR" sz="1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C8E44E42-65C3-418A-98A7-81B4D7265903}"/>
              </a:ext>
            </a:extLst>
          </p:cNvPr>
          <p:cNvGraphicFramePr>
            <a:graphicFrameLocks noGrp="1"/>
          </p:cNvGraphicFramePr>
          <p:nvPr/>
        </p:nvGraphicFramePr>
        <p:xfrm>
          <a:off x="9989103" y="2287799"/>
          <a:ext cx="4041222" cy="3946080"/>
        </p:xfrm>
        <a:graphic>
          <a:graphicData uri="http://schemas.openxmlformats.org/drawingml/2006/table">
            <a:tbl>
              <a:tblPr/>
              <a:tblGrid>
                <a:gridCol w="775029">
                  <a:extLst>
                    <a:ext uri="{9D8B030D-6E8A-4147-A177-3AD203B41FA5}">
                      <a16:colId xmlns:a16="http://schemas.microsoft.com/office/drawing/2014/main" val="3060051134"/>
                    </a:ext>
                  </a:extLst>
                </a:gridCol>
                <a:gridCol w="789693">
                  <a:extLst>
                    <a:ext uri="{9D8B030D-6E8A-4147-A177-3AD203B41FA5}">
                      <a16:colId xmlns:a16="http://schemas.microsoft.com/office/drawing/2014/main" val="93364000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359876080"/>
                    </a:ext>
                  </a:extLst>
                </a:gridCol>
              </a:tblGrid>
              <a:tr h="544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시스템</a:t>
                      </a:r>
                    </a:p>
                  </a:txBody>
                  <a:tcPr marL="36000" marR="4575" marT="10800" marB="108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T-CODE</a:t>
                      </a:r>
                    </a:p>
                  </a:txBody>
                  <a:tcPr marL="36000" marR="4575" marT="10800" marB="108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프로그램명</a:t>
                      </a:r>
                    </a:p>
                  </a:txBody>
                  <a:tcPr marL="36000" marR="4575" marT="10800" marB="108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02565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ZWMVE10020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OQC Confirm Receipt management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00018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NERP-MF-WM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ZMWMR1020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Display MFG Plants for GR after OQC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944879"/>
                  </a:ext>
                </a:extLst>
              </a:tr>
              <a:tr h="138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ZWMVE10030</a:t>
                      </a:r>
                      <a:b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ZWMVE11010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Auto Receipt Management</a:t>
                      </a:r>
                      <a:b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b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Auto Receipt Fixed Bin management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25089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ZWMRE10180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Display Model Master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23683"/>
                  </a:ext>
                </a:extLst>
              </a:tr>
              <a:tr h="96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NERP-MF-WM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ZMWMR2010</a:t>
                      </a:r>
                      <a:b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ZMWMB2010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Create IDO for Receiving MFG Product before OQC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1774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NERP-MF-WM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ZMWMR2020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Monitoring Inbound Delivery Order Creation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862316"/>
                  </a:ext>
                </a:extLst>
              </a:tr>
              <a:tr h="96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NERP-MF-WM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개발 예정</a:t>
                      </a:r>
                      <a:br>
                        <a:rPr lang="ko-KR" alt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임시</a:t>
                      </a:r>
                      <a:r>
                        <a:rPr lang="en-US" altLang="ko-KR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VL06I)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Display Inbound </a:t>
                      </a:r>
                      <a:r>
                        <a:rPr lang="en-US" sz="800" b="0" i="0" u="none" strike="noStrike" dirty="0" err="1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DeliveryHistory</a:t>
                      </a:r>
                      <a:endParaRPr lang="en-US" sz="800" b="0" i="0" u="none" strike="noStrike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55425"/>
                  </a:ext>
                </a:extLst>
              </a:tr>
              <a:tr h="96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개발 예정</a:t>
                      </a:r>
                      <a:br>
                        <a:rPr lang="ko-KR" alt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SCWM/PDI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Maintain Inbound Delivery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826158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ZWMRE10040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Display Actual Production Result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763635"/>
                  </a:ext>
                </a:extLst>
              </a:tr>
              <a:tr h="138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ZWMRE10040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Display Actual Production Result</a:t>
                      </a:r>
                      <a:b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b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Maintain Inbound Delivery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531"/>
                  </a:ext>
                </a:extLst>
              </a:tr>
              <a:tr h="138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ZWMRE30150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Maintain Inbound Delivery</a:t>
                      </a:r>
                      <a:b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b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Bin Stock Report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99101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ZWMRE30150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Bin Stock Report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91981"/>
                  </a:ext>
                </a:extLst>
              </a:tr>
              <a:tr h="96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NERP-MF-WM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개발 예정</a:t>
                      </a:r>
                      <a:br>
                        <a:rPr lang="ko-KR" alt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임시</a:t>
                      </a:r>
                      <a:r>
                        <a:rPr lang="en-US" altLang="ko-KR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VL06I)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Display Inbound </a:t>
                      </a:r>
                      <a:r>
                        <a:rPr lang="en-US" sz="800" b="0" i="0" u="none" strike="noStrike" dirty="0" err="1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DeliveryHistory</a:t>
                      </a:r>
                      <a:endParaRPr lang="en-US" sz="800" b="0" i="0" u="none" strike="noStrike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08123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ZWMRE10040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Display Actual Production Result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33386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ZWMRE10060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Display Production Result (OQC)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43572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ZWMRE30150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Bin Stock Report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14225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LSP_EWM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ZWMRE10060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Display Production Result (OQC)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03882"/>
                  </a:ext>
                </a:extLst>
              </a:tr>
              <a:tr h="5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NERP-MF-WM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ZMWMR2020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Monitoring Inbound Delivery Order Creation</a:t>
                      </a:r>
                    </a:p>
                  </a:txBody>
                  <a:tcPr marL="36000" marR="4575" marT="10800" marB="1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83138"/>
                  </a:ext>
                </a:extLst>
              </a:tr>
            </a:tbl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3AD1F4D-A26E-4081-9642-22D0E065AE49}"/>
              </a:ext>
            </a:extLst>
          </p:cNvPr>
          <p:cNvSpPr/>
          <p:nvPr/>
        </p:nvSpPr>
        <p:spPr>
          <a:xfrm>
            <a:off x="247671" y="5605102"/>
            <a:ext cx="9572603" cy="105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판정 전 생산입고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_Serial_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자동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가상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Bin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입고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검증목적 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EKHQ/EATH/EAIN 3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 법인의 모든 생산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Plant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MES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생산실적 반영 시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Performance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Check 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목적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2) Risk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생산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Plant</a:t>
            </a:r>
            <a:r>
              <a:rPr lang="ko-KR" altLang="en-US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 </a:t>
            </a:r>
            <a:r>
              <a:rPr kumimoji="0" lang="en-US" altLang="ko-KR" sz="1050" kern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MES I/F</a:t>
            </a:r>
            <a:r>
              <a:rPr kumimoji="0" lang="ko-KR" altLang="en-US" sz="1050" kern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대상</a:t>
            </a:r>
            <a:r>
              <a:rPr kumimoji="0" lang="en-US" altLang="ko-KR" sz="1050" kern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kumimoji="0" lang="ko-KR" altLang="en-US" sz="1050" kern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생산실적 </a:t>
            </a:r>
            <a:r>
              <a:rPr kumimoji="0" lang="en-US" altLang="ko-KR" sz="1050" kern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OQC </a:t>
            </a:r>
            <a:r>
              <a:rPr kumimoji="0" lang="ko-KR" altLang="en-US" sz="1050" kern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판정결과 등</a:t>
            </a:r>
            <a:r>
              <a:rPr kumimoji="0" lang="en-US" altLang="ko-KR" sz="1050" kern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kumimoji="0" lang="ko-KR" altLang="en-US" sz="1050" kern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적용되어 성능 측정이 가능함</a:t>
            </a:r>
            <a:endParaRPr lang="ko-KR" altLang="en-US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제공하는 데이터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MFG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Plant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4) </a:t>
            </a:r>
            <a:r>
              <a:rPr lang="ko-KR" altLang="en-US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 </a:t>
            </a:r>
            <a:r>
              <a:rPr lang="en-US" altLang="ko-KR" sz="105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endParaRPr lang="en-US" altLang="ko-KR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98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02228"/>
              </p:ext>
            </p:extLst>
          </p:nvPr>
        </p:nvGraphicFramePr>
        <p:xfrm>
          <a:off x="287562" y="990614"/>
          <a:ext cx="9369970" cy="90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09497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PO Creation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CS-050-010-012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 err="1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Creation_Manual</a:t>
                      </a:r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/OME_</a:t>
                      </a:r>
                      <a:r>
                        <a:rPr lang="ko-KR" alt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판매</a:t>
                      </a:r>
                      <a:r>
                        <a:rPr lang="en-US" altLang="ko-KR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Depot → </a:t>
                      </a:r>
                      <a:r>
                        <a:rPr lang="ko-KR" alt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CS-050-030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PO Receiving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CS-050-030-001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수입 입고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C0861-BE27-350A-C888-538FA412E3A0}"/>
              </a:ext>
            </a:extLst>
          </p:cNvPr>
          <p:cNvSpPr/>
          <p:nvPr/>
        </p:nvSpPr>
        <p:spPr>
          <a:xfrm>
            <a:off x="287561" y="2046522"/>
            <a:ext cx="9434307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서비스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CS-050-010-012 :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LG스마트체 Regular"/>
                <a:ea typeface="LG스마트체 Regular"/>
              </a:rPr>
              <a:t>Creation_Manual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_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판매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/Depot →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비관계사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86F5A-7801-9FDB-31C6-C09A14859A21}"/>
              </a:ext>
            </a:extLst>
          </p:cNvPr>
          <p:cNvSpPr/>
          <p:nvPr/>
        </p:nvSpPr>
        <p:spPr>
          <a:xfrm>
            <a:off x="1200649" y="24972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Creation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C83C47-3AA1-7A38-ED69-09705CE47F0C}"/>
              </a:ext>
            </a:extLst>
          </p:cNvPr>
          <p:cNvSpPr/>
          <p:nvPr/>
        </p:nvSpPr>
        <p:spPr>
          <a:xfrm>
            <a:off x="3059654" y="24972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Validation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2B4DB1-ABB7-00E5-0680-9910E6137492}"/>
              </a:ext>
            </a:extLst>
          </p:cNvPr>
          <p:cNvSpPr/>
          <p:nvPr/>
        </p:nvSpPr>
        <p:spPr>
          <a:xfrm>
            <a:off x="5118962" y="24972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Error Fix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28A5D5-CAB2-6ED9-9269-C7318828AD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136649" y="2645286"/>
            <a:ext cx="92300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7EA3B4-6C19-AED0-4072-CEB528A5FCE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95654" y="2645286"/>
            <a:ext cx="112330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ABC4F32-D3D6-3662-0BCE-89EBEECC1215}"/>
              </a:ext>
            </a:extLst>
          </p:cNvPr>
          <p:cNvSpPr/>
          <p:nvPr/>
        </p:nvSpPr>
        <p:spPr>
          <a:xfrm>
            <a:off x="569384" y="251702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A37E70-9662-C4FA-68AD-C9A8D5C6847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895952" y="2645286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5F0C3-3BAC-5BD5-32F4-FA9789D9EF7A}"/>
              </a:ext>
            </a:extLst>
          </p:cNvPr>
          <p:cNvSpPr txBox="1"/>
          <p:nvPr/>
        </p:nvSpPr>
        <p:spPr>
          <a:xfrm>
            <a:off x="1150567" y="2805794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ZSCSR3103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F93CFD-8446-EABA-7D28-5827D8B3C90E}"/>
              </a:ext>
            </a:extLst>
          </p:cNvPr>
          <p:cNvSpPr txBox="1"/>
          <p:nvPr/>
        </p:nvSpPr>
        <p:spPr>
          <a:xfrm>
            <a:off x="3004564" y="2805794"/>
            <a:ext cx="108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ZSCSR3103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00F9C-2983-AE56-9784-FDD2E3261E94}"/>
              </a:ext>
            </a:extLst>
          </p:cNvPr>
          <p:cNvSpPr txBox="1"/>
          <p:nvPr/>
        </p:nvSpPr>
        <p:spPr>
          <a:xfrm>
            <a:off x="5188239" y="2805794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ZSCSR3103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743807-253A-D534-1E58-9C861772AE04}"/>
              </a:ext>
            </a:extLst>
          </p:cNvPr>
          <p:cNvSpPr/>
          <p:nvPr/>
        </p:nvSpPr>
        <p:spPr>
          <a:xfrm>
            <a:off x="6943378" y="2479007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Request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59D3E0-09A7-2337-BF54-590D610950CF}"/>
              </a:ext>
            </a:extLst>
          </p:cNvPr>
          <p:cNvCxnSpPr>
            <a:cxnSpLocks/>
          </p:cNvCxnSpPr>
          <p:nvPr/>
        </p:nvCxnSpPr>
        <p:spPr>
          <a:xfrm>
            <a:off x="6077191" y="2627053"/>
            <a:ext cx="84395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BC4051-5EAE-CAD5-050E-54964BDA60B9}"/>
              </a:ext>
            </a:extLst>
          </p:cNvPr>
          <p:cNvSpPr txBox="1"/>
          <p:nvPr/>
        </p:nvSpPr>
        <p:spPr>
          <a:xfrm>
            <a:off x="7012655" y="2787561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ZSCSR3103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FCEA02-449B-4799-9B7B-97B27B8EBD33}"/>
              </a:ext>
            </a:extLst>
          </p:cNvPr>
          <p:cNvSpPr/>
          <p:nvPr/>
        </p:nvSpPr>
        <p:spPr>
          <a:xfrm>
            <a:off x="8454132" y="249147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Extra PO Approval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99443F-6D0F-0CF2-48ED-6C046D4A1390}"/>
              </a:ext>
            </a:extLst>
          </p:cNvPr>
          <p:cNvCxnSpPr>
            <a:cxnSpLocks/>
          </p:cNvCxnSpPr>
          <p:nvPr/>
        </p:nvCxnSpPr>
        <p:spPr>
          <a:xfrm>
            <a:off x="7881098" y="2639516"/>
            <a:ext cx="57643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513FFB-0F60-117C-CA07-B6FB2AC8DF6B}"/>
              </a:ext>
            </a:extLst>
          </p:cNvPr>
          <p:cNvSpPr/>
          <p:nvPr/>
        </p:nvSpPr>
        <p:spPr>
          <a:xfrm>
            <a:off x="266225" y="3515657"/>
            <a:ext cx="9434307" cy="17752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서비스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CS-050-030-001 :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수입 입고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8D5A0-C146-B838-780F-A5A9858518E8}"/>
              </a:ext>
            </a:extLst>
          </p:cNvPr>
          <p:cNvSpPr/>
          <p:nvPr/>
        </p:nvSpPr>
        <p:spPr>
          <a:xfrm>
            <a:off x="1179313" y="3966376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Shipping Notice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E956E6-792D-DB6C-BF6A-86E1BB0E9EC4}"/>
              </a:ext>
            </a:extLst>
          </p:cNvPr>
          <p:cNvSpPr/>
          <p:nvPr/>
        </p:nvSpPr>
        <p:spPr>
          <a:xfrm>
            <a:off x="2753092" y="3966376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미착 형성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(AP)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8DE420-7A7A-D0DA-C7F1-4A76D9FD1E67}"/>
              </a:ext>
            </a:extLst>
          </p:cNvPr>
          <p:cNvSpPr/>
          <p:nvPr/>
        </p:nvSpPr>
        <p:spPr>
          <a:xfrm>
            <a:off x="4208392" y="3966376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가상 입고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00FD90-C764-66BA-5281-E90BC9C1A449}"/>
              </a:ext>
            </a:extLst>
          </p:cNvPr>
          <p:cNvCxnSpPr>
            <a:cxnSpLocks/>
          </p:cNvCxnSpPr>
          <p:nvPr/>
        </p:nvCxnSpPr>
        <p:spPr>
          <a:xfrm>
            <a:off x="2147645" y="4114422"/>
            <a:ext cx="57311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96C7DAB-4E09-2202-4D5B-0C17EE65F055}"/>
              </a:ext>
            </a:extLst>
          </p:cNvPr>
          <p:cNvCxnSpPr>
            <a:cxnSpLocks/>
          </p:cNvCxnSpPr>
          <p:nvPr/>
        </p:nvCxnSpPr>
        <p:spPr>
          <a:xfrm>
            <a:off x="3685379" y="4114422"/>
            <a:ext cx="47639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D8590C29-3EC8-1359-E94B-B8231633D159}"/>
              </a:ext>
            </a:extLst>
          </p:cNvPr>
          <p:cNvSpPr/>
          <p:nvPr/>
        </p:nvSpPr>
        <p:spPr>
          <a:xfrm>
            <a:off x="548048" y="3986160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577C555-6992-76B8-34A0-61EFEF66CA63}"/>
              </a:ext>
            </a:extLst>
          </p:cNvPr>
          <p:cNvCxnSpPr>
            <a:cxnSpLocks/>
            <a:stCxn id="59" idx="6"/>
            <a:endCxn id="38" idx="1"/>
          </p:cNvCxnSpPr>
          <p:nvPr/>
        </p:nvCxnSpPr>
        <p:spPr>
          <a:xfrm flipV="1">
            <a:off x="874616" y="4114422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4B4330-A342-E192-6C46-E917A8481163}"/>
              </a:ext>
            </a:extLst>
          </p:cNvPr>
          <p:cNvSpPr txBox="1"/>
          <p:nvPr/>
        </p:nvSpPr>
        <p:spPr>
          <a:xfrm>
            <a:off x="1129231" y="4274930"/>
            <a:ext cx="1231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ZSCSR3305, ZSCSR3310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CD6DA1-756C-FE15-5787-3379A29ADDCE}"/>
              </a:ext>
            </a:extLst>
          </p:cNvPr>
          <p:cNvSpPr txBox="1"/>
          <p:nvPr/>
        </p:nvSpPr>
        <p:spPr>
          <a:xfrm>
            <a:off x="2698002" y="4274930"/>
            <a:ext cx="1080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ZSCSR3333,ZSCSR3332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57452F-B72E-3373-21D4-A11C32E58B79}"/>
              </a:ext>
            </a:extLst>
          </p:cNvPr>
          <p:cNvSpPr txBox="1"/>
          <p:nvPr/>
        </p:nvSpPr>
        <p:spPr>
          <a:xfrm>
            <a:off x="4277669" y="4274930"/>
            <a:ext cx="797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ZSCSR3322,ZSCSR3321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FA1FF1A-BF9B-ED8C-92B9-C4AC64232DD7}"/>
              </a:ext>
            </a:extLst>
          </p:cNvPr>
          <p:cNvSpPr/>
          <p:nvPr/>
        </p:nvSpPr>
        <p:spPr>
          <a:xfrm>
            <a:off x="5663692" y="3948143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가상 출고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2F40D5E-A567-FDE7-CCC9-C68AEFC7E9DF}"/>
              </a:ext>
            </a:extLst>
          </p:cNvPr>
          <p:cNvCxnSpPr>
            <a:cxnSpLocks/>
          </p:cNvCxnSpPr>
          <p:nvPr/>
        </p:nvCxnSpPr>
        <p:spPr>
          <a:xfrm>
            <a:off x="5150415" y="4096189"/>
            <a:ext cx="52403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A50B41-E3D2-204F-1F44-AAD11FA7FF66}"/>
              </a:ext>
            </a:extLst>
          </p:cNvPr>
          <p:cNvSpPr txBox="1"/>
          <p:nvPr/>
        </p:nvSpPr>
        <p:spPr>
          <a:xfrm>
            <a:off x="5732969" y="4256697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ZSCSR1041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2C51C8-DB1A-E773-ABBA-80D39CAFA58F}"/>
              </a:ext>
            </a:extLst>
          </p:cNvPr>
          <p:cNvSpPr/>
          <p:nvPr/>
        </p:nvSpPr>
        <p:spPr>
          <a:xfrm>
            <a:off x="7174446" y="3960606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AR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생성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1D7351F-51DA-36AF-6F85-5ADB441C6CDB}"/>
              </a:ext>
            </a:extLst>
          </p:cNvPr>
          <p:cNvCxnSpPr>
            <a:cxnSpLocks/>
          </p:cNvCxnSpPr>
          <p:nvPr/>
        </p:nvCxnSpPr>
        <p:spPr>
          <a:xfrm>
            <a:off x="6601412" y="4108652"/>
            <a:ext cx="57643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A06095-14B0-578F-02CF-E7F6C4F1B2DE}"/>
              </a:ext>
            </a:extLst>
          </p:cNvPr>
          <p:cNvSpPr txBox="1"/>
          <p:nvPr/>
        </p:nvSpPr>
        <p:spPr>
          <a:xfrm>
            <a:off x="8847912" y="240587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서비스도메인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620F14-E2C1-22B6-4E3F-4D1DBA6B6B3D}"/>
              </a:ext>
            </a:extLst>
          </p:cNvPr>
          <p:cNvSpPr/>
          <p:nvPr/>
        </p:nvSpPr>
        <p:spPr>
          <a:xfrm>
            <a:off x="8685200" y="3954577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Auto Posting(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재고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FDE3F5-A6B4-AED4-761D-07D11D3A3BC6}"/>
              </a:ext>
            </a:extLst>
          </p:cNvPr>
          <p:cNvCxnSpPr>
            <a:cxnSpLocks/>
          </p:cNvCxnSpPr>
          <p:nvPr/>
        </p:nvCxnSpPr>
        <p:spPr>
          <a:xfrm>
            <a:off x="8112166" y="4102623"/>
            <a:ext cx="57643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7B8946-C85E-3BB0-89BC-3E85992B8293}"/>
              </a:ext>
            </a:extLst>
          </p:cNvPr>
          <p:cNvSpPr txBox="1"/>
          <p:nvPr/>
        </p:nvSpPr>
        <p:spPr>
          <a:xfrm>
            <a:off x="7243724" y="4256697"/>
            <a:ext cx="7974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ZSCSR1041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CFB3AC-A08A-C35C-20B7-C1D9742F50B1}"/>
              </a:ext>
            </a:extLst>
          </p:cNvPr>
          <p:cNvSpPr txBox="1"/>
          <p:nvPr/>
        </p:nvSpPr>
        <p:spPr>
          <a:xfrm>
            <a:off x="8776769" y="4256697"/>
            <a:ext cx="797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ZSCSR3322,ZSCSR3321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7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6C8A6-852A-4C49-3125-D5BCC3C10E54}"/>
              </a:ext>
            </a:extLst>
          </p:cNvPr>
          <p:cNvSpPr txBox="1"/>
          <p:nvPr/>
        </p:nvSpPr>
        <p:spPr>
          <a:xfrm>
            <a:off x="2857451" y="2124892"/>
            <a:ext cx="3959417" cy="1047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ko-KR" altLang="en-US" sz="6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재경 도메인</a:t>
            </a:r>
          </a:p>
        </p:txBody>
      </p:sp>
    </p:spTree>
    <p:extLst>
      <p:ext uri="{BB962C8B-B14F-4D97-AF65-F5344CB8AC3E}">
        <p14:creationId xmlns:p14="http://schemas.microsoft.com/office/powerpoint/2010/main" val="151072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80474"/>
              </p:ext>
            </p:extLst>
          </p:nvPr>
        </p:nvGraphicFramePr>
        <p:xfrm>
          <a:off x="287562" y="990614"/>
          <a:ext cx="9369970" cy="186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324110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042038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12060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AC-040-010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Credit insurance management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일반한도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AC-040-010-020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Top-up)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AC-040-010-030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pooling)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839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AC-040-010-040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Top-up Mass)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0184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AC-040-010-050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Pooling Mass)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98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AC-040-010-060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Management(Global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일반한도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396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C0861-BE27-350A-C888-538FA412E3A0}"/>
              </a:ext>
            </a:extLst>
          </p:cNvPr>
          <p:cNvSpPr/>
          <p:nvPr/>
        </p:nvSpPr>
        <p:spPr>
          <a:xfrm>
            <a:off x="262394" y="2885422"/>
            <a:ext cx="4665439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AC-040-010-010 : Credit Insurance Management(K-sure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일반한도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86F5A-7801-9FDB-31C6-C09A14859A21}"/>
              </a:ext>
            </a:extLst>
          </p:cNvPr>
          <p:cNvSpPr/>
          <p:nvPr/>
        </p:nvSpPr>
        <p:spPr>
          <a:xfrm>
            <a:off x="1175482" y="33361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K-sure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일반한도 신청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ABC4F32-D3D6-3662-0BCE-89EBEECC1215}"/>
              </a:ext>
            </a:extLst>
          </p:cNvPr>
          <p:cNvSpPr/>
          <p:nvPr/>
        </p:nvSpPr>
        <p:spPr>
          <a:xfrm>
            <a:off x="544217" y="335592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A37E70-9662-C4FA-68AD-C9A8D5C6847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870785" y="3484186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5F0C3-3BAC-5BD5-32F4-FA9789D9EF7A}"/>
              </a:ext>
            </a:extLst>
          </p:cNvPr>
          <p:cNvSpPr txBox="1"/>
          <p:nvPr/>
        </p:nvSpPr>
        <p:spPr>
          <a:xfrm>
            <a:off x="1276402" y="3644694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ZFEIMIA01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4E187D-9888-71CD-1F6B-D797A9178D51}"/>
              </a:ext>
            </a:extLst>
          </p:cNvPr>
          <p:cNvSpPr/>
          <p:nvPr/>
        </p:nvSpPr>
        <p:spPr>
          <a:xfrm>
            <a:off x="4966926" y="2882377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AC-040-010-020 : Credit Insurance Management(K-sure Top-up)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FE7BD-CA09-A588-570F-1C0A2D0DB0B4}"/>
              </a:ext>
            </a:extLst>
          </p:cNvPr>
          <p:cNvSpPr/>
          <p:nvPr/>
        </p:nvSpPr>
        <p:spPr>
          <a:xfrm>
            <a:off x="5880014" y="3333095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K-sure Top-up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신청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C9604C43-580F-A8C2-9A26-C67D8E9FD69D}"/>
              </a:ext>
            </a:extLst>
          </p:cNvPr>
          <p:cNvSpPr/>
          <p:nvPr/>
        </p:nvSpPr>
        <p:spPr>
          <a:xfrm>
            <a:off x="5248749" y="3352879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092DD9-D1E5-B652-E6A1-55603E8E5B62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 flipV="1">
            <a:off x="5575317" y="3481141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236518-3765-1577-9664-79E1CCE69C80}"/>
              </a:ext>
            </a:extLst>
          </p:cNvPr>
          <p:cNvSpPr txBox="1"/>
          <p:nvPr/>
        </p:nvSpPr>
        <p:spPr>
          <a:xfrm>
            <a:off x="5980934" y="3641649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ZFEIMIA01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EE3F8F-A56C-FBD0-6DE3-81CF6826D59C}"/>
              </a:ext>
            </a:extLst>
          </p:cNvPr>
          <p:cNvSpPr/>
          <p:nvPr/>
        </p:nvSpPr>
        <p:spPr>
          <a:xfrm>
            <a:off x="263792" y="4136781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AC-040-010-030 : Credit Insurance Management(K-sure pooling)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158F7A-B4F1-1EFE-9B29-88775CBE0A6A}"/>
              </a:ext>
            </a:extLst>
          </p:cNvPr>
          <p:cNvSpPr/>
          <p:nvPr/>
        </p:nvSpPr>
        <p:spPr>
          <a:xfrm>
            <a:off x="1176880" y="4587499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K-sure pooling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신청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E9B24233-94BC-AA11-D076-45BC8347ED69}"/>
              </a:ext>
            </a:extLst>
          </p:cNvPr>
          <p:cNvSpPr/>
          <p:nvPr/>
        </p:nvSpPr>
        <p:spPr>
          <a:xfrm>
            <a:off x="545615" y="4607283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4EFE8BC-EE2A-E35F-6CBB-C3B1195EB8CA}"/>
              </a:ext>
            </a:extLst>
          </p:cNvPr>
          <p:cNvCxnSpPr>
            <a:cxnSpLocks/>
            <a:stCxn id="29" idx="6"/>
            <a:endCxn id="28" idx="1"/>
          </p:cNvCxnSpPr>
          <p:nvPr/>
        </p:nvCxnSpPr>
        <p:spPr>
          <a:xfrm flipV="1">
            <a:off x="872183" y="4735545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FE1EED-21CE-45AE-7A13-79084D799336}"/>
              </a:ext>
            </a:extLst>
          </p:cNvPr>
          <p:cNvSpPr txBox="1"/>
          <p:nvPr/>
        </p:nvSpPr>
        <p:spPr>
          <a:xfrm>
            <a:off x="1277800" y="489605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ZFEIMIA01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6759B5-7FD5-EC58-3294-7944081BE630}"/>
              </a:ext>
            </a:extLst>
          </p:cNvPr>
          <p:cNvSpPr/>
          <p:nvPr/>
        </p:nvSpPr>
        <p:spPr>
          <a:xfrm>
            <a:off x="4968324" y="4133736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AC-040-010-040 : Credit Insurance Management(K-sure Top-up Mass)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E124BC-42C9-A805-4416-B493F2779555}"/>
              </a:ext>
            </a:extLst>
          </p:cNvPr>
          <p:cNvSpPr/>
          <p:nvPr/>
        </p:nvSpPr>
        <p:spPr>
          <a:xfrm>
            <a:off x="5881412" y="4584454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K-sure Top-up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신청</a:t>
            </a: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0E46A3-A679-7429-EAEE-4421502BADE6}"/>
              </a:ext>
            </a:extLst>
          </p:cNvPr>
          <p:cNvSpPr/>
          <p:nvPr/>
        </p:nvSpPr>
        <p:spPr>
          <a:xfrm>
            <a:off x="5250147" y="4604238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82288A-E8BB-CFB4-53C0-82F8FF1A982B}"/>
              </a:ext>
            </a:extLst>
          </p:cNvPr>
          <p:cNvCxnSpPr>
            <a:cxnSpLocks/>
            <a:stCxn id="34" idx="6"/>
            <a:endCxn id="33" idx="1"/>
          </p:cNvCxnSpPr>
          <p:nvPr/>
        </p:nvCxnSpPr>
        <p:spPr>
          <a:xfrm flipV="1">
            <a:off x="5576715" y="4732500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23CC14-A76C-F24D-F6DB-FFB179A70AE6}"/>
              </a:ext>
            </a:extLst>
          </p:cNvPr>
          <p:cNvSpPr txBox="1"/>
          <p:nvPr/>
        </p:nvSpPr>
        <p:spPr>
          <a:xfrm>
            <a:off x="5982332" y="489300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ZFEIR1450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50DEF9-6B6C-320B-AEEE-C18B2C27BA86}"/>
              </a:ext>
            </a:extLst>
          </p:cNvPr>
          <p:cNvSpPr/>
          <p:nvPr/>
        </p:nvSpPr>
        <p:spPr>
          <a:xfrm>
            <a:off x="262394" y="5371451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AC-040-010-050 : Credit Insurance Management(K-sure Pooling Mass)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7BB9E8-2799-8ECD-B91D-F9EE2C7438DB}"/>
              </a:ext>
            </a:extLst>
          </p:cNvPr>
          <p:cNvSpPr/>
          <p:nvPr/>
        </p:nvSpPr>
        <p:spPr>
          <a:xfrm>
            <a:off x="1175482" y="5822169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K-sure Pooling Mass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신청</a:t>
            </a: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15BC64D8-D579-AFCA-1E1C-CA3DFA7548E0}"/>
              </a:ext>
            </a:extLst>
          </p:cNvPr>
          <p:cNvSpPr/>
          <p:nvPr/>
        </p:nvSpPr>
        <p:spPr>
          <a:xfrm>
            <a:off x="544217" y="5841953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052BC7-0419-4D75-4AC4-271118B20333}"/>
              </a:ext>
            </a:extLst>
          </p:cNvPr>
          <p:cNvCxnSpPr>
            <a:cxnSpLocks/>
            <a:stCxn id="40" idx="6"/>
            <a:endCxn id="39" idx="1"/>
          </p:cNvCxnSpPr>
          <p:nvPr/>
        </p:nvCxnSpPr>
        <p:spPr>
          <a:xfrm flipV="1">
            <a:off x="870785" y="5970215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62B5B14-19A7-9AF9-C462-D2A5159E56F0}"/>
              </a:ext>
            </a:extLst>
          </p:cNvPr>
          <p:cNvSpPr txBox="1"/>
          <p:nvPr/>
        </p:nvSpPr>
        <p:spPr>
          <a:xfrm>
            <a:off x="1276402" y="6130723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ZFEIR1450 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FF1117-F48C-BE55-F099-23BBA085E60C}"/>
              </a:ext>
            </a:extLst>
          </p:cNvPr>
          <p:cNvSpPr/>
          <p:nvPr/>
        </p:nvSpPr>
        <p:spPr>
          <a:xfrm>
            <a:off x="4966926" y="5368406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AC-040-010-060 : Credit Insurance Management(Global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일반한도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21D6D4-B7EC-89A3-D657-D3B79A7C2F6A}"/>
              </a:ext>
            </a:extLst>
          </p:cNvPr>
          <p:cNvSpPr/>
          <p:nvPr/>
        </p:nvSpPr>
        <p:spPr>
          <a:xfrm>
            <a:off x="5880014" y="5819124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Global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일반한도 신청</a:t>
            </a: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EEA016B5-E61C-1488-EC75-EA37FA95F6A1}"/>
              </a:ext>
            </a:extLst>
          </p:cNvPr>
          <p:cNvSpPr/>
          <p:nvPr/>
        </p:nvSpPr>
        <p:spPr>
          <a:xfrm>
            <a:off x="5248749" y="5838908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C345A06-D981-51CC-425A-BC40B1638DB3}"/>
              </a:ext>
            </a:extLst>
          </p:cNvPr>
          <p:cNvCxnSpPr>
            <a:cxnSpLocks/>
            <a:stCxn id="46" idx="6"/>
            <a:endCxn id="45" idx="1"/>
          </p:cNvCxnSpPr>
          <p:nvPr/>
        </p:nvCxnSpPr>
        <p:spPr>
          <a:xfrm flipV="1">
            <a:off x="5575317" y="5967170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01B582-A45B-5C62-43A3-46BC6C90937A}"/>
              </a:ext>
            </a:extLst>
          </p:cNvPr>
          <p:cNvSpPr txBox="1"/>
          <p:nvPr/>
        </p:nvSpPr>
        <p:spPr>
          <a:xfrm>
            <a:off x="5980934" y="6127678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ZFISR1020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2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25854"/>
              </p:ext>
            </p:extLst>
          </p:nvPr>
        </p:nvGraphicFramePr>
        <p:xfrm>
          <a:off x="287562" y="990614"/>
          <a:ext cx="9369970" cy="186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31572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05042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AC-040-010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Credit insurance management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AC-040-010-070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Management(Global Top-up)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AC-040-010-080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Management(Global Blind Top-up)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AC-040-010-090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Management(Global Mass)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528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AC-040-010-100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Management(Global DCL)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9568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AC-040-010-150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한도 취소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8359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AC-040-010-160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Management(Global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한도 취소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99176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C0861-BE27-350A-C888-538FA412E3A0}"/>
              </a:ext>
            </a:extLst>
          </p:cNvPr>
          <p:cNvSpPr/>
          <p:nvPr/>
        </p:nvSpPr>
        <p:spPr>
          <a:xfrm>
            <a:off x="270783" y="2885422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AC-040-010-070 : Credit Insurance Management(Global Top-up)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86F5A-7801-9FDB-31C6-C09A14859A21}"/>
              </a:ext>
            </a:extLst>
          </p:cNvPr>
          <p:cNvSpPr/>
          <p:nvPr/>
        </p:nvSpPr>
        <p:spPr>
          <a:xfrm>
            <a:off x="1183871" y="33361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Global Top-up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신청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ABC4F32-D3D6-3662-0BCE-89EBEECC1215}"/>
              </a:ext>
            </a:extLst>
          </p:cNvPr>
          <p:cNvSpPr/>
          <p:nvPr/>
        </p:nvSpPr>
        <p:spPr>
          <a:xfrm>
            <a:off x="552606" y="335592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A37E70-9662-C4FA-68AD-C9A8D5C6847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879174" y="3484186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5F0C3-3BAC-5BD5-32F4-FA9789D9EF7A}"/>
              </a:ext>
            </a:extLst>
          </p:cNvPr>
          <p:cNvSpPr txBox="1"/>
          <p:nvPr/>
        </p:nvSpPr>
        <p:spPr>
          <a:xfrm>
            <a:off x="1284791" y="3644694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ZFISR1020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9A4768-F95D-E0E3-FA1D-6FCD53E0CCA1}"/>
              </a:ext>
            </a:extLst>
          </p:cNvPr>
          <p:cNvSpPr/>
          <p:nvPr/>
        </p:nvSpPr>
        <p:spPr>
          <a:xfrm>
            <a:off x="4966926" y="2873988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AC-040-010-080 : Credit Insurance Management(Global Blind Top-up)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1BC3C3-D86E-8A2F-8868-0052ED9B1C62}"/>
              </a:ext>
            </a:extLst>
          </p:cNvPr>
          <p:cNvSpPr/>
          <p:nvPr/>
        </p:nvSpPr>
        <p:spPr>
          <a:xfrm>
            <a:off x="5880014" y="3324706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Global Blind Top-up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신청</a:t>
            </a: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347EAE68-4679-E3F8-0C3F-783415F4F8B5}"/>
              </a:ext>
            </a:extLst>
          </p:cNvPr>
          <p:cNvSpPr/>
          <p:nvPr/>
        </p:nvSpPr>
        <p:spPr>
          <a:xfrm>
            <a:off x="5248749" y="3344490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E062334-4460-2F6A-1A1F-E5B0A80C1C54}"/>
              </a:ext>
            </a:extLst>
          </p:cNvPr>
          <p:cNvCxnSpPr>
            <a:cxnSpLocks/>
            <a:stCxn id="52" idx="6"/>
            <a:endCxn id="51" idx="1"/>
          </p:cNvCxnSpPr>
          <p:nvPr/>
        </p:nvCxnSpPr>
        <p:spPr>
          <a:xfrm flipV="1">
            <a:off x="5575317" y="3472752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53CEF8-6BDF-CAB9-3ED2-8FD030C523F0}"/>
              </a:ext>
            </a:extLst>
          </p:cNvPr>
          <p:cNvSpPr txBox="1"/>
          <p:nvPr/>
        </p:nvSpPr>
        <p:spPr>
          <a:xfrm>
            <a:off x="5980934" y="3633260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ZFISR1030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6EC68EA-74C1-5B92-7638-3E7FDA9426E7}"/>
              </a:ext>
            </a:extLst>
          </p:cNvPr>
          <p:cNvSpPr/>
          <p:nvPr/>
        </p:nvSpPr>
        <p:spPr>
          <a:xfrm>
            <a:off x="4968324" y="4125347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AC-040-010-100 : Credit Insurance Management(Global DCL)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3BA90C-E690-C26D-9205-AF1C9B5B373D}"/>
              </a:ext>
            </a:extLst>
          </p:cNvPr>
          <p:cNvSpPr/>
          <p:nvPr/>
        </p:nvSpPr>
        <p:spPr>
          <a:xfrm>
            <a:off x="5881412" y="4576065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Global DCL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신청</a:t>
            </a: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699BE76D-59DC-AFE8-C656-E3D378CB11C6}"/>
              </a:ext>
            </a:extLst>
          </p:cNvPr>
          <p:cNvSpPr/>
          <p:nvPr/>
        </p:nvSpPr>
        <p:spPr>
          <a:xfrm>
            <a:off x="5250147" y="4595849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8D1A7A5-32DA-934F-BA0F-14A7FC8AAE8F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 flipV="1">
            <a:off x="5576715" y="4724111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D2C398-890A-06F5-A194-2B0EFFB7A93D}"/>
              </a:ext>
            </a:extLst>
          </p:cNvPr>
          <p:cNvSpPr txBox="1"/>
          <p:nvPr/>
        </p:nvSpPr>
        <p:spPr>
          <a:xfrm>
            <a:off x="5982332" y="4884619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ZFISR1040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1266E9-DE96-AD9D-B84A-20DEF1901AC8}"/>
              </a:ext>
            </a:extLst>
          </p:cNvPr>
          <p:cNvSpPr/>
          <p:nvPr/>
        </p:nvSpPr>
        <p:spPr>
          <a:xfrm>
            <a:off x="4966926" y="5360017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AC-040-010-160 : Credit Insurance Management(Global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한도 취소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706204A-B426-1A1C-5989-5171B9B91FB8}"/>
              </a:ext>
            </a:extLst>
          </p:cNvPr>
          <p:cNvSpPr/>
          <p:nvPr/>
        </p:nvSpPr>
        <p:spPr>
          <a:xfrm>
            <a:off x="5880014" y="5810735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한도 취소 신청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02F95295-73DB-2102-8178-260DD4836314}"/>
              </a:ext>
            </a:extLst>
          </p:cNvPr>
          <p:cNvSpPr/>
          <p:nvPr/>
        </p:nvSpPr>
        <p:spPr>
          <a:xfrm>
            <a:off x="5248749" y="5830519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D9881D2-01DE-D75F-7DCA-470F709D5156}"/>
              </a:ext>
            </a:extLst>
          </p:cNvPr>
          <p:cNvCxnSpPr>
            <a:cxnSpLocks/>
            <a:stCxn id="62" idx="6"/>
            <a:endCxn id="61" idx="1"/>
          </p:cNvCxnSpPr>
          <p:nvPr/>
        </p:nvCxnSpPr>
        <p:spPr>
          <a:xfrm flipV="1">
            <a:off x="5575317" y="5958781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458435E-392F-4205-E607-FC4B95CD555E}"/>
              </a:ext>
            </a:extLst>
          </p:cNvPr>
          <p:cNvSpPr txBox="1"/>
          <p:nvPr/>
        </p:nvSpPr>
        <p:spPr>
          <a:xfrm>
            <a:off x="5980934" y="6119289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ZFISR1000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2B769FF-FEBF-0B35-8F39-5AFBB389204E}"/>
              </a:ext>
            </a:extLst>
          </p:cNvPr>
          <p:cNvSpPr/>
          <p:nvPr/>
        </p:nvSpPr>
        <p:spPr>
          <a:xfrm>
            <a:off x="270783" y="4124102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AC-040-010-090 : Credit Insurance Management(Global Mass)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F9F7B7-5806-FE5C-DEC4-0BD14DE67E78}"/>
              </a:ext>
            </a:extLst>
          </p:cNvPr>
          <p:cNvSpPr/>
          <p:nvPr/>
        </p:nvSpPr>
        <p:spPr>
          <a:xfrm>
            <a:off x="1183871" y="457482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Global Mass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신청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DAEA9F13-D654-4C1A-3E89-626B453EBDD5}"/>
              </a:ext>
            </a:extLst>
          </p:cNvPr>
          <p:cNvSpPr/>
          <p:nvPr/>
        </p:nvSpPr>
        <p:spPr>
          <a:xfrm>
            <a:off x="552606" y="459460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68519A-91D7-9E95-DBBC-86EC168ACAEB}"/>
              </a:ext>
            </a:extLst>
          </p:cNvPr>
          <p:cNvCxnSpPr>
            <a:cxnSpLocks/>
            <a:stCxn id="67" idx="6"/>
            <a:endCxn id="66" idx="1"/>
          </p:cNvCxnSpPr>
          <p:nvPr/>
        </p:nvCxnSpPr>
        <p:spPr>
          <a:xfrm flipV="1">
            <a:off x="879174" y="4722866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C5E9F06-8373-7C09-8DD2-ECD6260449F7}"/>
              </a:ext>
            </a:extLst>
          </p:cNvPr>
          <p:cNvSpPr txBox="1"/>
          <p:nvPr/>
        </p:nvSpPr>
        <p:spPr>
          <a:xfrm>
            <a:off x="1284791" y="4883374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ZFISR1050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0C0D9F6-4901-3B1A-26E8-B635AEA4F373}"/>
              </a:ext>
            </a:extLst>
          </p:cNvPr>
          <p:cNvSpPr/>
          <p:nvPr/>
        </p:nvSpPr>
        <p:spPr>
          <a:xfrm>
            <a:off x="270783" y="5360017"/>
            <a:ext cx="4665439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AC-040-010-150 : Credit Insurance Management(K-sure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한도 취소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2875360-FB50-E334-0768-AB25CF210BF6}"/>
              </a:ext>
            </a:extLst>
          </p:cNvPr>
          <p:cNvSpPr/>
          <p:nvPr/>
        </p:nvSpPr>
        <p:spPr>
          <a:xfrm>
            <a:off x="1183871" y="5810735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한도 취소 신청</a:t>
            </a: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F9A2D8B4-4C7B-A76C-C9C5-E9477A6D4B41}"/>
              </a:ext>
            </a:extLst>
          </p:cNvPr>
          <p:cNvSpPr/>
          <p:nvPr/>
        </p:nvSpPr>
        <p:spPr>
          <a:xfrm>
            <a:off x="552606" y="5830519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BDDC170-14DE-36F7-309E-E0BAD3CC1DA2}"/>
              </a:ext>
            </a:extLst>
          </p:cNvPr>
          <p:cNvCxnSpPr>
            <a:cxnSpLocks/>
            <a:stCxn id="72" idx="6"/>
            <a:endCxn id="71" idx="1"/>
          </p:cNvCxnSpPr>
          <p:nvPr/>
        </p:nvCxnSpPr>
        <p:spPr>
          <a:xfrm flipV="1">
            <a:off x="879174" y="5958781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6BF6B8-4FC8-BD89-CFA4-44E5A7EF1F5F}"/>
              </a:ext>
            </a:extLst>
          </p:cNvPr>
          <p:cNvSpPr txBox="1"/>
          <p:nvPr/>
        </p:nvSpPr>
        <p:spPr>
          <a:xfrm>
            <a:off x="1284791" y="6119289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ZFISR1000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40813"/>
              </p:ext>
            </p:extLst>
          </p:nvPr>
        </p:nvGraphicFramePr>
        <p:xfrm>
          <a:off x="287562" y="990614"/>
          <a:ext cx="9369970" cy="138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31572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05042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AC-040-010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Credit insurance management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AC-040-010-170</a:t>
                      </a:r>
                      <a:endParaRPr lang="en-US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</a:t>
                      </a:r>
                      <a:r>
                        <a:rPr kumimoji="0" lang="ko-KR" altLang="en-US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신용조사</a:t>
                      </a:r>
                      <a:r>
                        <a:rPr kumimoji="0" lang="en-US" altLang="ko-KR" sz="1100" strike="sngStrike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lang="en-US" altLang="ko-KR" sz="1100" b="0" i="0" u="none" strike="sng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899898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223710"/>
                  </a:ext>
                </a:extLst>
              </a:tr>
              <a:tr h="116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657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C0861-BE27-350A-C888-538FA412E3A0}"/>
              </a:ext>
            </a:extLst>
          </p:cNvPr>
          <p:cNvSpPr/>
          <p:nvPr/>
        </p:nvSpPr>
        <p:spPr>
          <a:xfrm>
            <a:off x="270783" y="2885422"/>
            <a:ext cx="4665439" cy="120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AC-040-010-170 : Credit Insurance Management(K-sure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신용조사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86F5A-7801-9FDB-31C6-C09A14859A21}"/>
              </a:ext>
            </a:extLst>
          </p:cNvPr>
          <p:cNvSpPr/>
          <p:nvPr/>
        </p:nvSpPr>
        <p:spPr>
          <a:xfrm>
            <a:off x="1183871" y="33361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Global Top-up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신청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ABC4F32-D3D6-3662-0BCE-89EBEECC1215}"/>
              </a:ext>
            </a:extLst>
          </p:cNvPr>
          <p:cNvSpPr/>
          <p:nvPr/>
        </p:nvSpPr>
        <p:spPr>
          <a:xfrm>
            <a:off x="552606" y="335592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A37E70-9662-C4FA-68AD-C9A8D5C6847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879174" y="3484186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5F0C3-3BAC-5BD5-32F4-FA9789D9EF7A}"/>
              </a:ext>
            </a:extLst>
          </p:cNvPr>
          <p:cNvSpPr txBox="1"/>
          <p:nvPr/>
        </p:nvSpPr>
        <p:spPr>
          <a:xfrm>
            <a:off x="1284791" y="3644694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ZEXCQ01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3">
            <a:extLst>
              <a:ext uri="{FF2B5EF4-FFF2-40B4-BE49-F238E27FC236}">
                <a16:creationId xmlns:a16="http://schemas.microsoft.com/office/drawing/2014/main" id="{C2D5A114-E3B5-45D7-9B47-A13EC3728AA4}"/>
              </a:ext>
            </a:extLst>
          </p:cNvPr>
          <p:cNvSpPr txBox="1">
            <a:spLocks noChangeArrowheads="1"/>
          </p:cNvSpPr>
          <p:nvPr/>
        </p:nvSpPr>
        <p:spPr>
          <a:xfrm>
            <a:off x="128464" y="125021"/>
            <a:ext cx="5112568" cy="3667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테스트 자동화 시나리오 선정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예시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D102BBBF-58A3-B827-4E53-A658ABA2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39" y="6550335"/>
            <a:ext cx="6731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6/6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62F9-EA27-11DC-38C7-8B70D414F9DB}"/>
              </a:ext>
            </a:extLst>
          </p:cNvPr>
          <p:cNvSpPr txBox="1"/>
          <p:nvPr/>
        </p:nvSpPr>
        <p:spPr>
          <a:xfrm>
            <a:off x="8847912" y="24058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재경도메인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C0CDD5-6874-D1CB-4745-AA33F97B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18056"/>
              </p:ext>
            </p:extLst>
          </p:nvPr>
        </p:nvGraphicFramePr>
        <p:xfrm>
          <a:off x="287562" y="990614"/>
          <a:ext cx="9369970" cy="90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913">
                  <a:extLst>
                    <a:ext uri="{9D8B030D-6E8A-4147-A177-3AD203B41FA5}">
                      <a16:colId xmlns:a16="http://schemas.microsoft.com/office/drawing/2014/main" val="2915338566"/>
                    </a:ext>
                  </a:extLst>
                </a:gridCol>
                <a:gridCol w="2154121">
                  <a:extLst>
                    <a:ext uri="{9D8B030D-6E8A-4147-A177-3AD203B41FA5}">
                      <a16:colId xmlns:a16="http://schemas.microsoft.com/office/drawing/2014/main" val="421845759"/>
                    </a:ext>
                  </a:extLst>
                </a:gridCol>
                <a:gridCol w="585952">
                  <a:extLst>
                    <a:ext uri="{9D8B030D-6E8A-4147-A177-3AD203B41FA5}">
                      <a16:colId xmlns:a16="http://schemas.microsoft.com/office/drawing/2014/main" val="1877832224"/>
                    </a:ext>
                  </a:extLst>
                </a:gridCol>
                <a:gridCol w="1203836">
                  <a:extLst>
                    <a:ext uri="{9D8B030D-6E8A-4147-A177-3AD203B41FA5}">
                      <a16:colId xmlns:a16="http://schemas.microsoft.com/office/drawing/2014/main" val="3212088577"/>
                    </a:ext>
                  </a:extLst>
                </a:gridCol>
                <a:gridCol w="3315721">
                  <a:extLst>
                    <a:ext uri="{9D8B030D-6E8A-4147-A177-3AD203B41FA5}">
                      <a16:colId xmlns:a16="http://schemas.microsoft.com/office/drawing/2014/main" val="4148389334"/>
                    </a:ext>
                  </a:extLst>
                </a:gridCol>
                <a:gridCol w="1050427">
                  <a:extLst>
                    <a:ext uri="{9D8B030D-6E8A-4147-A177-3AD203B41FA5}">
                      <a16:colId xmlns:a16="http://schemas.microsoft.com/office/drawing/2014/main" val="2876712854"/>
                    </a:ext>
                  </a:extLst>
                </a:gridCol>
              </a:tblGrid>
              <a:tr h="14827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</a:t>
                      </a:r>
                      <a:endParaRPr lang="en-US" alt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등급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Biz.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케이스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68611"/>
                  </a:ext>
                </a:extLst>
              </a:tr>
              <a:tr h="208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 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ID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1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Biz Case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1885026"/>
                  </a:ext>
                </a:extLst>
              </a:tr>
              <a:tr h="11677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AC-040-050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L/C Bank Management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AC-040-050-010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L/C)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 typeface="Arial" panose="020B0604020202020204" pitchFamily="34" charset="0"/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04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AC-040-050-020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Credit Insurance Management(K-sure L/C </a:t>
                      </a:r>
                      <a:r>
                        <a:rPr kumimoji="0" lang="ko-KR" altLang="en-US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취소</a:t>
                      </a:r>
                      <a:r>
                        <a:rPr kumimoji="0" lang="en-US" altLang="ko-KR" sz="1100" kern="0" dirty="0">
                          <a:solidFill>
                            <a:prstClr val="black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100"/>
                        </a:lnSpc>
                        <a:buFontTx/>
                        <a:buNone/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4548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E86A38-1074-B6C3-774F-FA80026A8786}"/>
              </a:ext>
            </a:extLst>
          </p:cNvPr>
          <p:cNvSpPr txBox="1">
            <a:spLocks noChangeArrowheads="1"/>
          </p:cNvSpPr>
          <p:nvPr/>
        </p:nvSpPr>
        <p:spPr>
          <a:xfrm>
            <a:off x="180030" y="662513"/>
            <a:ext cx="5112568" cy="366712"/>
          </a:xfrm>
          <a:prstGeom prst="rect">
            <a:avLst/>
          </a:prstGeom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□ 통합테스트 시나리오</a:t>
            </a:r>
            <a:endParaRPr lang="ko-KR" altLang="en-US" sz="14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C0861-BE27-350A-C888-538FA412E3A0}"/>
              </a:ext>
            </a:extLst>
          </p:cNvPr>
          <p:cNvSpPr/>
          <p:nvPr/>
        </p:nvSpPr>
        <p:spPr>
          <a:xfrm>
            <a:off x="270783" y="2046522"/>
            <a:ext cx="4665439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AC-040-050-010 : Credit Insurance Management(K-sure L/C)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86F5A-7801-9FDB-31C6-C09A14859A21}"/>
              </a:ext>
            </a:extLst>
          </p:cNvPr>
          <p:cNvSpPr/>
          <p:nvPr/>
        </p:nvSpPr>
        <p:spPr>
          <a:xfrm>
            <a:off x="1183871" y="2497240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L/C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은행 보험한도 신청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ABC4F32-D3D6-3662-0BCE-89EBEECC1215}"/>
              </a:ext>
            </a:extLst>
          </p:cNvPr>
          <p:cNvSpPr/>
          <p:nvPr/>
        </p:nvSpPr>
        <p:spPr>
          <a:xfrm>
            <a:off x="552606" y="2517024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A37E70-9662-C4FA-68AD-C9A8D5C6847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879174" y="2645286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5F0C3-3BAC-5BD5-32F4-FA9789D9EF7A}"/>
              </a:ext>
            </a:extLst>
          </p:cNvPr>
          <p:cNvSpPr txBox="1"/>
          <p:nvPr/>
        </p:nvSpPr>
        <p:spPr>
          <a:xfrm>
            <a:off x="1284791" y="2805794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ZFEIMIA01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9A4768-F95D-E0E3-FA1D-6FCD53E0CCA1}"/>
              </a:ext>
            </a:extLst>
          </p:cNvPr>
          <p:cNvSpPr/>
          <p:nvPr/>
        </p:nvSpPr>
        <p:spPr>
          <a:xfrm>
            <a:off x="4966926" y="2035088"/>
            <a:ext cx="4665439" cy="12000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[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재경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-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채권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] AC-040-050-020 : Credit Insurance Management(K-sure L/C </a:t>
            </a:r>
            <a:r>
              <a:rPr kumimoji="0" lang="ko-KR" altLang="en-US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취소</a:t>
            </a:r>
            <a:r>
              <a:rPr kumimoji="0" lang="en-US" altLang="ko-KR" sz="1100" kern="0" dirty="0">
                <a:solidFill>
                  <a:prstClr val="black"/>
                </a:solidFill>
                <a:latin typeface="LG스마트체 Regular"/>
                <a:ea typeface="LG스마트체 Regular"/>
              </a:rPr>
              <a:t>)</a:t>
            </a:r>
            <a:endParaRPr kumimoji="0" lang="ko-KR" altLang="en-US" sz="1100" kern="0" dirty="0">
              <a:solidFill>
                <a:prstClr val="black"/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1BC3C3-D86E-8A2F-8868-0052ED9B1C62}"/>
              </a:ext>
            </a:extLst>
          </p:cNvPr>
          <p:cNvSpPr/>
          <p:nvPr/>
        </p:nvSpPr>
        <p:spPr>
          <a:xfrm>
            <a:off x="5880014" y="2485806"/>
            <a:ext cx="936000" cy="296091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L/C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은행 보험한도 해지</a:t>
            </a: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347EAE68-4679-E3F8-0C3F-783415F4F8B5}"/>
              </a:ext>
            </a:extLst>
          </p:cNvPr>
          <p:cNvSpPr/>
          <p:nvPr/>
        </p:nvSpPr>
        <p:spPr>
          <a:xfrm>
            <a:off x="5248749" y="2505590"/>
            <a:ext cx="326568" cy="258074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시작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E062334-4460-2F6A-1A1F-E5B0A80C1C54}"/>
              </a:ext>
            </a:extLst>
          </p:cNvPr>
          <p:cNvCxnSpPr>
            <a:cxnSpLocks/>
            <a:stCxn id="52" idx="6"/>
            <a:endCxn id="51" idx="1"/>
          </p:cNvCxnSpPr>
          <p:nvPr/>
        </p:nvCxnSpPr>
        <p:spPr>
          <a:xfrm flipV="1">
            <a:off x="5575317" y="2633852"/>
            <a:ext cx="304697" cy="7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53CEF8-6BDF-CAB9-3ED2-8FD030C523F0}"/>
              </a:ext>
            </a:extLst>
          </p:cNvPr>
          <p:cNvSpPr txBox="1"/>
          <p:nvPr/>
        </p:nvSpPr>
        <p:spPr>
          <a:xfrm>
            <a:off x="5980934" y="2794360"/>
            <a:ext cx="1231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ZFEIR1432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6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Ttchmju0iGLzf_GYw6_w"/>
</p:tagLst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lIns="0" tIns="0" rIns="0" bIns="0" rtlCol="0" anchor="ctr"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000" kern="0" dirty="0" err="1" smtClean="0">
            <a:solidFill>
              <a:srgbClr val="C00000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noFill/>
        <a:ln w="9525" algn="ctr">
          <a:solidFill>
            <a:srgbClr val="7F7F7F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110000"/>
          </a:lnSpc>
          <a:spcBef>
            <a:spcPts val="400"/>
          </a:spcBef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c7ccfc-a658-48c3-888c-604b10d97919">
      <Terms xmlns="http://schemas.microsoft.com/office/infopath/2007/PartnerControls"/>
    </lcf76f155ced4ddcb4097134ff3c332f>
    <TaxCatchAll xmlns="b54de733-25ca-4820-9096-53d169cde097" xsi:nil="true"/>
    <_xd14c__xc2a4__xd2b8_ xmlns="cfc7ccfc-a658-48c3-888c-604b10d9791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CB63DB030AB8A4D998E52A64E97C9FE" ma:contentTypeVersion="15" ma:contentTypeDescription="새 문서를 만듭니다." ma:contentTypeScope="" ma:versionID="9d465c06846889e5b6d271b56eebcfc0">
  <xsd:schema xmlns:xsd="http://www.w3.org/2001/XMLSchema" xmlns:xs="http://www.w3.org/2001/XMLSchema" xmlns:p="http://schemas.microsoft.com/office/2006/metadata/properties" xmlns:ns2="cfc7ccfc-a658-48c3-888c-604b10d97919" xmlns:ns3="b54de733-25ca-4820-9096-53d169cde097" targetNamespace="http://schemas.microsoft.com/office/2006/metadata/properties" ma:root="true" ma:fieldsID="06abd1215ffe6943380c42127462cd23" ns2:_="" ns3:_="">
    <xsd:import namespace="cfc7ccfc-a658-48c3-888c-604b10d97919"/>
    <xsd:import namespace="b54de733-25ca-4820-9096-53d169cde0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_xd14c__xc2a4__xd2b8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7ccfc-a658-48c3-888c-604b10d979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7fbd4038-13c0-4266-8e70-5a68fe662a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_xd14c__xc2a4__xd2b8_" ma:index="21" nillable="true" ma:displayName="테스트" ma:format="Dropdown" ma:internalName="_xd14c__xc2a4__xd2b8_">
      <xsd:simpleType>
        <xsd:restriction base="dms:Note">
          <xsd:maxLength value="255"/>
        </xsd:restriction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de733-25ca-4820-9096-53d169cde09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c23ad4d-8f2e-4e2c-9c28-51bc356b9a02}" ma:internalName="TaxCatchAll" ma:showField="CatchAllData" ma:web="b54de733-25ca-4820-9096-53d169cde0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74366-E55E-44F2-A297-AB356914DBCD}">
  <ds:schemaRefs>
    <ds:schemaRef ds:uri="http://purl.org/dc/dcmitype/"/>
    <ds:schemaRef ds:uri="http://schemas.microsoft.com/office/2006/documentManagement/types"/>
    <ds:schemaRef ds:uri="b54de733-25ca-4820-9096-53d169cde097"/>
    <ds:schemaRef ds:uri="http://schemas.microsoft.com/office/infopath/2007/PartnerControls"/>
    <ds:schemaRef ds:uri="http://schemas.openxmlformats.org/package/2006/metadata/core-properties"/>
    <ds:schemaRef ds:uri="cfc7ccfc-a658-48c3-888c-604b10d97919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BDF8641-D5F3-4120-8172-BAE2C51A8F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D44CC9-9393-4552-9814-1FB6B25C44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c7ccfc-a658-48c3-888c-604b10d97919"/>
    <ds:schemaRef ds:uri="b54de733-25ca-4820-9096-53d169cde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146846</TotalTime>
  <Words>6204</Words>
  <Application>Microsoft Office PowerPoint</Application>
  <PresentationFormat>A4 용지(210x297mm)</PresentationFormat>
  <Paragraphs>1457</Paragraphs>
  <Slides>36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50" baseType="lpstr">
      <vt:lpstr>LG스마트체 Regular</vt:lpstr>
      <vt:lpstr>LG스마트체2.0 Regular</vt:lpstr>
      <vt:lpstr>굴림</vt:lpstr>
      <vt:lpstr>돋움</vt:lpstr>
      <vt:lpstr>돋움체</vt:lpstr>
      <vt:lpstr>Malgun Gothic</vt:lpstr>
      <vt:lpstr>Malgun Gothic</vt:lpstr>
      <vt:lpstr>Arial</vt:lpstr>
      <vt:lpstr>Arial Narrow</vt:lpstr>
      <vt:lpstr>Calibri</vt:lpstr>
      <vt:lpstr>Times New Roman</vt:lpstr>
      <vt:lpstr>Wingdings</vt:lpstr>
      <vt:lpstr>1_디자인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하태석</dc:creator>
  <cp:lastModifiedBy>김행종</cp:lastModifiedBy>
  <cp:revision>5144</cp:revision>
  <cp:lastPrinted>2023-01-18T08:46:38Z</cp:lastPrinted>
  <dcterms:created xsi:type="dcterms:W3CDTF">2000-03-21T03:56:59Z</dcterms:created>
  <dcterms:modified xsi:type="dcterms:W3CDTF">2024-08-06T04:37:20Z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0x010100ACB63DB030AB8A4D998E52A64E97C9FE</vt:lpwstr>
  </property>
  <property fmtid="{D5CDD505-2E9C-101B-9397-08002B2CF9AE}" pid="3" name="MediaServiceImageTags">
    <vt:lpwstr/>
  </property>
</Properties>
</file>