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289" r:id="rId4"/>
    <p:sldId id="318" r:id="rId5"/>
    <p:sldId id="319" r:id="rId6"/>
    <p:sldId id="322" r:id="rId7"/>
    <p:sldId id="311" r:id="rId8"/>
    <p:sldId id="312" r:id="rId9"/>
    <p:sldId id="323" r:id="rId10"/>
    <p:sldId id="324" r:id="rId11"/>
    <p:sldId id="325" r:id="rId12"/>
    <p:sldId id="326" r:id="rId13"/>
    <p:sldId id="3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1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8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4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3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7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4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0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机器学习组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Week1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叶文轩 薛岚天 国欣然 冯哲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2020-09-28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-16162"/>
            <a:ext cx="10368686" cy="1072212"/>
          </a:xfrm>
        </p:spPr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注意事项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A5D9D9-9D5B-4CBC-824D-839B374CB6DC}"/>
              </a:ext>
            </a:extLst>
          </p:cNvPr>
          <p:cNvSpPr txBox="1"/>
          <p:nvPr/>
        </p:nvSpPr>
        <p:spPr>
          <a:xfrm>
            <a:off x="375920" y="1396299"/>
            <a:ext cx="10342880" cy="480131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1.Time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固定时间进行采样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不足：</a:t>
            </a:r>
            <a:r>
              <a:rPr lang="en-US" altLang="zh-CN" dirty="0"/>
              <a:t>1.</a:t>
            </a:r>
            <a:r>
              <a:rPr lang="zh-CN" altLang="en-US" dirty="0"/>
              <a:t>时间分布不是均匀的 </a:t>
            </a:r>
            <a:r>
              <a:rPr lang="en-US" altLang="zh-CN" dirty="0"/>
              <a:t>2.</a:t>
            </a:r>
            <a:r>
              <a:rPr lang="zh-CN" altLang="en-US" dirty="0"/>
              <a:t>呈现出较差的统计特征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2.Tick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固定交易次数进行采样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特点：得到的数据接近正态同分布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3.Dollar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固定的成交额（美元为指标）进行采样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</a:t>
            </a:r>
            <a:r>
              <a:rPr lang="en-US" altLang="zh-CN" dirty="0"/>
              <a:t>1.</a:t>
            </a:r>
            <a:r>
              <a:rPr lang="zh-CN" altLang="en-US" dirty="0"/>
              <a:t>在长期表现更加稳健 </a:t>
            </a:r>
            <a:r>
              <a:rPr lang="en-US" altLang="zh-CN" dirty="0"/>
              <a:t>2.</a:t>
            </a:r>
            <a:r>
              <a:rPr lang="zh-CN" altLang="en-US" dirty="0"/>
              <a:t>受增发、配股、回购等事件影响小</a:t>
            </a:r>
            <a:endParaRPr lang="en-US" altLang="zh-CN" dirty="0">
              <a:solidFill>
                <a:srgbClr val="97202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1AEB0-71EB-4FF4-B319-05E6D36A5961}"/>
              </a:ext>
            </a:extLst>
          </p:cNvPr>
          <p:cNvSpPr txBox="1"/>
          <p:nvPr/>
        </p:nvSpPr>
        <p:spPr>
          <a:xfrm>
            <a:off x="375920" y="1026967"/>
            <a:ext cx="450088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选择合适采样方式（</a:t>
            </a:r>
            <a:r>
              <a:rPr lang="en-US" altLang="zh-CN" dirty="0">
                <a:solidFill>
                  <a:schemeClr val="bg1"/>
                </a:solidFill>
              </a:rPr>
              <a:t>THE VOLUME CLOCK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F941F-78E7-48A6-B7AE-1A352365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9" y="2975337"/>
            <a:ext cx="6206999" cy="22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-16162"/>
            <a:ext cx="10368686" cy="1072212"/>
          </a:xfrm>
        </p:spPr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注意事项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BA5B13D-4797-40EB-BDF1-5602C9A71680}"/>
              </a:ext>
            </a:extLst>
          </p:cNvPr>
          <p:cNvSpPr txBox="1">
            <a:spLocks/>
          </p:cNvSpPr>
          <p:nvPr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E2286D-3948-4FAB-B56D-D252688A5634}"/>
              </a:ext>
            </a:extLst>
          </p:cNvPr>
          <p:cNvSpPr txBox="1"/>
          <p:nvPr/>
        </p:nvSpPr>
        <p:spPr>
          <a:xfrm>
            <a:off x="375920" y="1396299"/>
            <a:ext cx="10342880" cy="64633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由于时间序列具有相关 </a:t>
            </a:r>
            <a:r>
              <a:rPr lang="en-US" altLang="zh-CN" dirty="0"/>
              <a:t>:</a:t>
            </a:r>
            <a:r>
              <a:rPr lang="zh-CN" altLang="en-US" dirty="0"/>
              <a:t>若（</a:t>
            </a:r>
            <a:r>
              <a:rPr lang="en-US" altLang="zh-CN" dirty="0" err="1"/>
              <a:t>Xt</a:t>
            </a:r>
            <a:r>
              <a:rPr lang="zh-CN" altLang="en-US" dirty="0"/>
              <a:t>，</a:t>
            </a:r>
            <a:r>
              <a:rPr lang="en-US" altLang="zh-CN" dirty="0" err="1"/>
              <a:t>Yt</a:t>
            </a:r>
            <a:r>
              <a:rPr lang="zh-CN" altLang="en-US" dirty="0"/>
              <a:t>）是训练集的最后一个数据，则（</a:t>
            </a:r>
            <a:r>
              <a:rPr lang="en-US" altLang="zh-CN" dirty="0"/>
              <a:t>Xt+1+h</a:t>
            </a:r>
            <a:r>
              <a:rPr lang="zh-CN" altLang="en-US" dirty="0"/>
              <a:t>，</a:t>
            </a:r>
            <a:r>
              <a:rPr lang="en-US" altLang="zh-CN" dirty="0"/>
              <a:t>Yt+1+h</a:t>
            </a:r>
            <a:r>
              <a:rPr lang="zh-CN" altLang="en-US" dirty="0"/>
              <a:t>）可为测试集的第一个数据。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7D1CA-D8E0-4D0B-876C-3449B0E36337}"/>
              </a:ext>
            </a:extLst>
          </p:cNvPr>
          <p:cNvSpPr txBox="1"/>
          <p:nvPr/>
        </p:nvSpPr>
        <p:spPr>
          <a:xfrm>
            <a:off x="375920" y="1007529"/>
            <a:ext cx="594867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避免交叉检验集泄露信息</a:t>
            </a:r>
            <a:r>
              <a:rPr lang="en-US" altLang="zh-CN" dirty="0">
                <a:solidFill>
                  <a:schemeClr val="bg1"/>
                </a:solidFill>
              </a:rPr>
              <a:t>(CROSS-VALIDATION LEAKAGE)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7E866-4D1F-48AF-851A-9F2C21835673}"/>
              </a:ext>
            </a:extLst>
          </p:cNvPr>
          <p:cNvSpPr txBox="1"/>
          <p:nvPr/>
        </p:nvSpPr>
        <p:spPr>
          <a:xfrm>
            <a:off x="375920" y="2863943"/>
            <a:ext cx="10342880" cy="203132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回测容易过拟合，只要回测的次数足够多，或者回测结果方差足够大，就能选出任意高的结果。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解决方法：给定一系列夏普比率的估计值，通过检验的方法估计能否推翻零假设：</a:t>
            </a:r>
            <a:r>
              <a:rPr lang="en-US" altLang="zh-CN" dirty="0"/>
              <a:t>H0</a:t>
            </a:r>
            <a:r>
              <a:rPr lang="zh-CN" altLang="en-US" dirty="0"/>
              <a:t>：</a:t>
            </a:r>
            <a:r>
              <a:rPr lang="en-US" altLang="zh-CN" dirty="0"/>
              <a:t>SR=0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8AB46E-834A-4517-886A-17AE9E31E113}"/>
              </a:ext>
            </a:extLst>
          </p:cNvPr>
          <p:cNvSpPr txBox="1"/>
          <p:nvPr/>
        </p:nvSpPr>
        <p:spPr>
          <a:xfrm>
            <a:off x="375920" y="2495549"/>
            <a:ext cx="4510405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保守夏普率</a:t>
            </a:r>
            <a:r>
              <a:rPr lang="en-US" altLang="zh-CN" dirty="0">
                <a:solidFill>
                  <a:schemeClr val="bg1"/>
                </a:solidFill>
              </a:rPr>
              <a:t>(THE DEFLATED SHARPE RATIO)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765768-4A13-41FE-908D-CA82D689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50" y="3993120"/>
            <a:ext cx="6801200" cy="540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869C24-D3B3-4A63-95D2-F48416B360A3}"/>
              </a:ext>
            </a:extLst>
          </p:cNvPr>
          <p:cNvSpPr txBox="1"/>
          <p:nvPr/>
        </p:nvSpPr>
        <p:spPr>
          <a:xfrm>
            <a:off x="375920" y="5730175"/>
            <a:ext cx="10342880" cy="64633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 </a:t>
            </a:r>
            <a:r>
              <a:rPr lang="zh-CN" altLang="en-US" dirty="0"/>
              <a:t>不能很好的表示算法的曲线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 </a:t>
            </a:r>
            <a:r>
              <a:rPr lang="zh-CN" altLang="en-US" dirty="0"/>
              <a:t>受到初始累积值的影响大，需要综合考虑其他指标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2E7DF-5B70-42F3-A031-1307BF36853A}"/>
              </a:ext>
            </a:extLst>
          </p:cNvPr>
          <p:cNvSpPr txBox="1"/>
          <p:nvPr/>
        </p:nvSpPr>
        <p:spPr>
          <a:xfrm>
            <a:off x="375920" y="5341405"/>
            <a:ext cx="676783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对累积收益的误读</a:t>
            </a:r>
            <a:r>
              <a:rPr lang="en-US" altLang="zh-CN" dirty="0">
                <a:solidFill>
                  <a:schemeClr val="bg1"/>
                </a:solidFill>
              </a:rPr>
              <a:t>(MISUNDERSTANDING OF CUMULATIVE RETURNS)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-16162"/>
            <a:ext cx="10368686" cy="1072212"/>
          </a:xfrm>
        </p:spPr>
        <p:txBody>
          <a:bodyPr/>
          <a:lstStyle/>
          <a:p>
            <a:r>
              <a:rPr lang="zh-CN" altLang="en-US" dirty="0"/>
              <a:t>下周安排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BA5B13D-4797-40EB-BDF1-5602C9A71680}"/>
              </a:ext>
            </a:extLst>
          </p:cNvPr>
          <p:cNvSpPr txBox="1">
            <a:spLocks/>
          </p:cNvSpPr>
          <p:nvPr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ACFF8-817B-47DD-A032-DE0D584AE355}"/>
              </a:ext>
            </a:extLst>
          </p:cNvPr>
          <p:cNvSpPr txBox="1"/>
          <p:nvPr/>
        </p:nvSpPr>
        <p:spPr>
          <a:xfrm>
            <a:off x="716957" y="794846"/>
            <a:ext cx="10996782" cy="59286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Week1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10.5~10.12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1.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阅读文献，包括机器学习在量化投资中应用的常见误区、机器学习处理高频量价数据、传统量价因子的构造、传统单因子检验与多因子模型，用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或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markdown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形式写成读书笔记；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+mn-ea"/>
              </a:rPr>
              <a:t>Week2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10.12~10.19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Barra</a:t>
            </a:r>
            <a:r>
              <a:rPr lang="zh-CN" altLang="en-US" sz="1600" dirty="0">
                <a:latin typeface="+mn-ea"/>
              </a:rPr>
              <a:t>组讨论合作开发事宜并撰写需求文档、确定分工。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+mn-ea"/>
              </a:rPr>
              <a:t>按分工编写程序，准备数据库，汇丰的同学尝试获取学校提供的高频数据；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10.19~10.26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编写程序，完成与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Barra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组合作的部分（行情数据库、单因子检验、多因子模型、回测框架）；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Week4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10.26~11.2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）：完成机器学习建模有关的程序。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Week5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11.2~11.9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）：实现一套基于传统量价因子的多因子模型，作为之后的实验的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。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后续跟踪模型模拟盘表现。</a:t>
            </a:r>
            <a:endParaRPr lang="en-US" altLang="zh-CN" sz="1600" dirty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11.9~11.16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）：复现研报或论文中已有的机器学习因子，检验效果，攥写实验报告。如果有因子表现出好的效果，后续跟踪此因子模拟盘表现。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Week7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11.16~11.23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）：基于上周实验结果，头脑风暴，提出并实现自己的想法，检验效果，攥写实验报告。如果有因子表现出好的效果，后续跟踪此因子模拟盘表现。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</a:rPr>
              <a:t>Week8</a:t>
            </a:r>
            <a:r>
              <a:rPr lang="zh-CN" altLang="en-US" sz="1600" dirty="0">
                <a:solidFill>
                  <a:schemeClr val="accent3"/>
                </a:solidFill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</a:rPr>
              <a:t>11.23~11.30</a:t>
            </a:r>
            <a:r>
              <a:rPr lang="zh-CN" altLang="en-US" sz="1600" dirty="0">
                <a:solidFill>
                  <a:schemeClr val="accent3"/>
                </a:solidFill>
              </a:rPr>
              <a:t>）：整理所有项目资料，准备</a:t>
            </a:r>
            <a:r>
              <a:rPr lang="en-US" altLang="zh-CN" sz="1600" dirty="0" err="1">
                <a:solidFill>
                  <a:schemeClr val="accent3"/>
                </a:solidFill>
              </a:rPr>
              <a:t>FinalPre</a:t>
            </a:r>
            <a:r>
              <a:rPr lang="zh-CN" altLang="en-US" sz="1600" dirty="0">
                <a:solidFill>
                  <a:schemeClr val="accent3"/>
                </a:solidFill>
              </a:rPr>
              <a:t>。</a:t>
            </a:r>
            <a:endParaRPr lang="en-US" altLang="zh-C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1780C-994A-4F58-842A-B4358B1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D877E4-AF5D-4381-84C4-7AB0D21D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8BAF0-7AF0-4E9B-9A00-59FF087D26F4}"/>
              </a:ext>
            </a:extLst>
          </p:cNvPr>
          <p:cNvSpPr txBox="1"/>
          <p:nvPr/>
        </p:nvSpPr>
        <p:spPr>
          <a:xfrm>
            <a:off x="716957" y="794846"/>
            <a:ext cx="10996782" cy="59286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+mn-ea"/>
              </a:rPr>
              <a:t>Week1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10.5~10.12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: 1. </a:t>
            </a:r>
            <a:r>
              <a:rPr lang="zh-CN" altLang="en-US" sz="1600" dirty="0">
                <a:latin typeface="+mn-ea"/>
              </a:rPr>
              <a:t>阅读文献，包括机器学习在</a:t>
            </a:r>
            <a:r>
              <a:rPr lang="zh-CN" altLang="en-US" sz="1600" b="1" dirty="0">
                <a:latin typeface="+mn-ea"/>
              </a:rPr>
              <a:t>量化投资中应用的常见误区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机器学习处理高频量价数据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传统量价因子的构造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传统单因子检验与多因子模型</a:t>
            </a:r>
            <a:r>
              <a:rPr lang="zh-CN" altLang="en-US" sz="1600" dirty="0">
                <a:latin typeface="+mn-ea"/>
              </a:rPr>
              <a:t>，用</a:t>
            </a:r>
            <a:r>
              <a:rPr lang="en-US" altLang="zh-CN" sz="1600" dirty="0">
                <a:latin typeface="+mn-ea"/>
              </a:rPr>
              <a:t>ppt</a:t>
            </a:r>
            <a:r>
              <a:rPr lang="zh-CN" altLang="en-US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markdown</a:t>
            </a:r>
            <a:r>
              <a:rPr lang="zh-CN" altLang="en-US" sz="1600" dirty="0">
                <a:latin typeface="+mn-ea"/>
              </a:rPr>
              <a:t>形式写成读书笔记；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10.12~10.19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与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Barra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组讨论合作开发事宜并撰写需求文档、确定分工。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按分工编写程序，准备数据库，汇丰的同学尝试获取学校提供的高频数据；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10.19~10.26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编写程序，完成与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Barra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组合作的部分（行情数据库、单因子检验、多因子模型、回测框架）；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Week4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10.26~11.2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）：完成机器学习建模有关的程序。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Week5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11.2~11.9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）：实现一套基于传统量价因子的多因子模型，作为之后的实验的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。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后续跟踪模型模拟盘表现。</a:t>
            </a:r>
            <a:endParaRPr lang="en-US" altLang="zh-CN" sz="1600" dirty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11.9~11.16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）：复现研报或论文中已有的机器学习因子，检验效果，攥写实验报告。如果有因子表现出好的效果，后续跟踪此因子模拟盘表现。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Week7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11.16~11.23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）：基于上周实验结果，头脑风暴，提出并实现自己的想法，检验效果，攥写实验报告。如果有因子表现出好的效果，后续跟踪此因子模拟盘表现。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</a:rPr>
              <a:t>Week8</a:t>
            </a:r>
            <a:r>
              <a:rPr lang="zh-CN" altLang="en-US" sz="1600" dirty="0">
                <a:solidFill>
                  <a:schemeClr val="accent3"/>
                </a:solidFill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</a:rPr>
              <a:t>11.23~11.30</a:t>
            </a:r>
            <a:r>
              <a:rPr lang="zh-CN" altLang="en-US" sz="1600" dirty="0">
                <a:solidFill>
                  <a:schemeClr val="accent3"/>
                </a:solidFill>
              </a:rPr>
              <a:t>）：整理所有项目资料，准备</a:t>
            </a:r>
            <a:r>
              <a:rPr lang="en-US" altLang="zh-CN" sz="1600" dirty="0" err="1">
                <a:solidFill>
                  <a:schemeClr val="accent3"/>
                </a:solidFill>
              </a:rPr>
              <a:t>FinalPre</a:t>
            </a:r>
            <a:r>
              <a:rPr lang="zh-CN" altLang="en-US" sz="1600" dirty="0">
                <a:solidFill>
                  <a:schemeClr val="accent3"/>
                </a:solidFill>
              </a:rPr>
              <a:t>。</a:t>
            </a:r>
            <a:endParaRPr lang="en-US" altLang="zh-C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阅读的文献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7A85E-24D5-4AAD-A80F-A0A3DBE4C966}"/>
              </a:ext>
            </a:extLst>
          </p:cNvPr>
          <p:cNvSpPr txBox="1"/>
          <p:nvPr/>
        </p:nvSpPr>
        <p:spPr>
          <a:xfrm>
            <a:off x="556895" y="1205799"/>
            <a:ext cx="10901680" cy="134633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Lopez de Prado M. The 7 Reasons Most Machine Learning Funds Fail (Presentation Slides)[J]. Available at SSRN 3031282, 2017.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Prado M L. The 10 Reasons Most Machine Learning Funds Fail[J]. The Journal of Portfolio Management, 2018, 44(6): 120-133.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Kolanovic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R.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Krishnamachari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(2017): “Big data and AI strategies: Machine learning and alternative data approach to investing.” White paper, JP Morgan, Quantitative and Derivatives Strategy. May 18.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CB43AE-8B97-4DC8-B0CB-B713D151821C}"/>
              </a:ext>
            </a:extLst>
          </p:cNvPr>
          <p:cNvSpPr txBox="1"/>
          <p:nvPr/>
        </p:nvSpPr>
        <p:spPr>
          <a:xfrm>
            <a:off x="556895" y="836467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ML</a:t>
            </a:r>
            <a:r>
              <a:rPr lang="zh-CN" altLang="en-US" dirty="0">
                <a:solidFill>
                  <a:schemeClr val="bg1"/>
                </a:solidFill>
              </a:rPr>
              <a:t>常见误区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4AEB10-5077-4568-A4C7-0E23DBDBDF07}"/>
              </a:ext>
            </a:extLst>
          </p:cNvPr>
          <p:cNvSpPr txBox="1"/>
          <p:nvPr/>
        </p:nvSpPr>
        <p:spPr>
          <a:xfrm>
            <a:off x="556895" y="3336374"/>
            <a:ext cx="10835005" cy="231582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Carhart, M. M. (1997). On persistence in mutual fund performance.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Finance 52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57 – 82.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Daniel, K. D., D. A.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Hirshleifer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Sun (2020). Short- and long-horizon behavioral factors.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 33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1673 – 1736.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F. and K. R. French (1993). Common risk factors in the returns on stocks and bonds.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 33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3 – 56.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F. and K. R. French (2015). A five-factor asset pricing model.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 116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 – 22.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Hou, K., C. Xue, and L. Zhang (2015). Digesting anomalies: An investment approach.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 28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650 – 705.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-Marx, R. (2013). The other side of value: The gross profitability premium.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 108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 – 28.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Stambaugh, R. F. and Y. Yuan (2017). Mispricing factors. 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 30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1270 – 1315.</a:t>
            </a:r>
            <a:endParaRPr lang="zh-CN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E1E492-CE32-47D0-A747-2F683C123883}"/>
              </a:ext>
            </a:extLst>
          </p:cNvPr>
          <p:cNvSpPr txBox="1"/>
          <p:nvPr/>
        </p:nvSpPr>
        <p:spPr>
          <a:xfrm>
            <a:off x="556895" y="2967042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因子模型与检验</a:t>
            </a: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阅读的文献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7A85E-24D5-4AAD-A80F-A0A3DBE4C966}"/>
              </a:ext>
            </a:extLst>
          </p:cNvPr>
          <p:cNvSpPr txBox="1"/>
          <p:nvPr/>
        </p:nvSpPr>
        <p:spPr>
          <a:xfrm>
            <a:off x="556895" y="1205799"/>
            <a:ext cx="10901680" cy="39294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“波动率选股因子”系列研究（二）：信息分布均匀度，基于高频波动率的选股因子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_2020-09-01_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因子选股系列之六十六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：基于时间尺度度量的日内买卖压力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_2020-04-21_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高频视角下成交额蕴藏的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：市场微观结构剖析之七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_2020-06-10_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华安证券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金融工程：市场微观结构探析系列之三：分时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线中的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alpha_2020-02-26_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天风证券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金融工程专题报告：选股因子系列研究（七十）：日内市场微观结构与高频因子选股能力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_2020-08-31_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海通证券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市场微观结构剖析系列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：分钟线的尾部特征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_2020-02-04_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方正证券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市场微观结构剖析系列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：量价关系的高频乐章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_2020-02-27_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方正证券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市场微观结构剖析之八：信息提纯，寻找高质量反转因子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_2020-07-23_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华安证券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市场微观结构探析系列之二：订单簿上的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alpha_2019-09-05_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天风证券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市场微观结构研究系列（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股反转之力的微观来源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_2019-12-23_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开源证券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市场微观结构研究系列（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）：聪明钱因子模型的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_2020-02-09_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开源证券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选股因子系列研究（六十九）：高频因子的现实与幻想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_2020-07-30_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海通证券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CB43AE-8B97-4DC8-B0CB-B713D151821C}"/>
              </a:ext>
            </a:extLst>
          </p:cNvPr>
          <p:cNvSpPr txBox="1"/>
          <p:nvPr/>
        </p:nvSpPr>
        <p:spPr>
          <a:xfrm>
            <a:off x="556895" y="836467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高频量价因子</a:t>
            </a:r>
          </a:p>
        </p:txBody>
      </p:sp>
    </p:spTree>
    <p:extLst>
      <p:ext uri="{BB962C8B-B14F-4D97-AF65-F5344CB8AC3E}">
        <p14:creationId xmlns:p14="http://schemas.microsoft.com/office/powerpoint/2010/main" val="19369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机器学习用在哪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AC33C0-4535-4C95-892E-4276DA53110F}"/>
              </a:ext>
            </a:extLst>
          </p:cNvPr>
          <p:cNvSpPr/>
          <p:nvPr/>
        </p:nvSpPr>
        <p:spPr>
          <a:xfrm>
            <a:off x="5365071" y="1117803"/>
            <a:ext cx="970821" cy="250324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CF2234-EEA3-4B4B-B030-EDDDDBA30B7A}"/>
              </a:ext>
            </a:extLst>
          </p:cNvPr>
          <p:cNvSpPr txBox="1"/>
          <p:nvPr/>
        </p:nvSpPr>
        <p:spPr>
          <a:xfrm>
            <a:off x="5262172" y="84988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2483543-C121-47C4-AD60-AD67B2A064FD}"/>
              </a:ext>
            </a:extLst>
          </p:cNvPr>
          <p:cNvSpPr/>
          <p:nvPr/>
        </p:nvSpPr>
        <p:spPr>
          <a:xfrm>
            <a:off x="478261" y="849883"/>
            <a:ext cx="1767840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行情数据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1F185C-43C4-44CC-AF11-317AFC391E0B}"/>
              </a:ext>
            </a:extLst>
          </p:cNvPr>
          <p:cNvSpPr/>
          <p:nvPr/>
        </p:nvSpPr>
        <p:spPr>
          <a:xfrm>
            <a:off x="3540608" y="862347"/>
            <a:ext cx="1767840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因子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5D0A9A-8A19-4AEA-BFF3-D99E3F4D1C12}"/>
              </a:ext>
            </a:extLst>
          </p:cNvPr>
          <p:cNvSpPr/>
          <p:nvPr/>
        </p:nvSpPr>
        <p:spPr>
          <a:xfrm>
            <a:off x="6368977" y="849883"/>
            <a:ext cx="1767840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Input</a:t>
            </a:r>
            <a:r>
              <a:rPr lang="zh-CN" altLang="en-US" sz="2000" dirty="0"/>
              <a:t>：</a:t>
            </a:r>
            <a:r>
              <a:rPr lang="en-US" altLang="zh-CN" sz="2000" dirty="0"/>
              <a:t>X</a:t>
            </a:r>
            <a:endParaRPr lang="zh-CN" altLang="en-US" sz="20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70F51F-D354-4088-B811-F04311CA4CA1}"/>
              </a:ext>
            </a:extLst>
          </p:cNvPr>
          <p:cNvSpPr/>
          <p:nvPr/>
        </p:nvSpPr>
        <p:spPr>
          <a:xfrm>
            <a:off x="2382085" y="1123841"/>
            <a:ext cx="970821" cy="250324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2F0CA3-ABC6-40C8-9C6A-1E0AE7E67849}"/>
              </a:ext>
            </a:extLst>
          </p:cNvPr>
          <p:cNvSpPr txBox="1"/>
          <p:nvPr/>
        </p:nvSpPr>
        <p:spPr>
          <a:xfrm>
            <a:off x="2480079" y="8555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97AD438-C4CB-48F6-BB5F-3F5FEE1DFEBF}"/>
              </a:ext>
            </a:extLst>
          </p:cNvPr>
          <p:cNvSpPr/>
          <p:nvPr/>
        </p:nvSpPr>
        <p:spPr>
          <a:xfrm>
            <a:off x="8226525" y="1121495"/>
            <a:ext cx="1547892" cy="246632"/>
          </a:xfrm>
          <a:prstGeom prst="rightArrow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B10C14-0F35-4014-96AE-AC601244D888}"/>
              </a:ext>
            </a:extLst>
          </p:cNvPr>
          <p:cNvSpPr txBox="1"/>
          <p:nvPr/>
        </p:nvSpPr>
        <p:spPr>
          <a:xfrm>
            <a:off x="8123626" y="85357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优先）</a:t>
            </a:r>
          </a:p>
        </p:txBody>
      </p:sp>
      <p:sp>
        <p:nvSpPr>
          <p:cNvPr id="25" name="箭头: 手杖形 24">
            <a:extLst>
              <a:ext uri="{FF2B5EF4-FFF2-40B4-BE49-F238E27FC236}">
                <a16:creationId xmlns:a16="http://schemas.microsoft.com/office/drawing/2014/main" id="{A5716235-7F21-463C-9CB5-0B07E60AA4BA}"/>
              </a:ext>
            </a:extLst>
          </p:cNvPr>
          <p:cNvSpPr/>
          <p:nvPr/>
        </p:nvSpPr>
        <p:spPr>
          <a:xfrm rot="10800000" flipH="1">
            <a:off x="1249542" y="1656958"/>
            <a:ext cx="3429001" cy="628650"/>
          </a:xfrm>
          <a:prstGeom prst="uturnArrow">
            <a:avLst/>
          </a:prstGeom>
          <a:solidFill>
            <a:srgbClr val="9C0308"/>
          </a:solidFill>
          <a:ln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C87D83-E40B-4B2A-8E92-5F3CB3A96DE7}"/>
              </a:ext>
            </a:extLst>
          </p:cNvPr>
          <p:cNvSpPr txBox="1"/>
          <p:nvPr/>
        </p:nvSpPr>
        <p:spPr>
          <a:xfrm>
            <a:off x="1986128" y="238373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机器学习（可选）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B9FE6D0-7CD1-4E65-8BA2-95670BD5EB40}"/>
              </a:ext>
            </a:extLst>
          </p:cNvPr>
          <p:cNvSpPr/>
          <p:nvPr/>
        </p:nvSpPr>
        <p:spPr>
          <a:xfrm>
            <a:off x="9891466" y="849883"/>
            <a:ext cx="1767840" cy="774074"/>
          </a:xfrm>
          <a:prstGeom prst="roundRect">
            <a:avLst/>
          </a:prstGeom>
          <a:solidFill>
            <a:srgbClr val="9C0308"/>
          </a:solidFill>
          <a:ln>
            <a:solidFill>
              <a:srgbClr val="97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因子</a:t>
            </a:r>
          </a:p>
        </p:txBody>
      </p:sp>
      <p:pic>
        <p:nvPicPr>
          <p:cNvPr id="31" name="图片 30" descr="a88fc6ff63dbb83fd907bb32b31ef61">
            <a:extLst>
              <a:ext uri="{FF2B5EF4-FFF2-40B4-BE49-F238E27FC236}">
                <a16:creationId xmlns:a16="http://schemas.microsoft.com/office/drawing/2014/main" id="{C4F39AF1-9D62-4004-8DF4-FB6BBA99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13" r="-1040" b="5823"/>
          <a:stretch>
            <a:fillRect/>
          </a:stretch>
        </p:blipFill>
        <p:spPr>
          <a:xfrm>
            <a:off x="136948" y="3050634"/>
            <a:ext cx="6431915" cy="36677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03BA408-FDF8-4B61-87B3-F052D38A941E}"/>
              </a:ext>
            </a:extLst>
          </p:cNvPr>
          <p:cNvSpPr txBox="1"/>
          <p:nvPr/>
        </p:nvSpPr>
        <p:spPr>
          <a:xfrm>
            <a:off x="6404795" y="3534224"/>
            <a:ext cx="5624207" cy="286232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基于量价因子的</a:t>
            </a:r>
            <a:r>
              <a:rPr lang="en-US" altLang="zh-CN" sz="2000" dirty="0"/>
              <a:t>AI</a:t>
            </a:r>
            <a:r>
              <a:rPr lang="zh-CN" altLang="en-US" sz="2000" dirty="0"/>
              <a:t>选股流程：</a:t>
            </a:r>
            <a:r>
              <a:rPr lang="en-US" altLang="zh-CN" sz="2000" dirty="0"/>
              <a:t>	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ym typeface="+mn-ea"/>
              </a:rPr>
              <a:t>step1</a:t>
            </a:r>
            <a:r>
              <a:rPr lang="zh-CN" altLang="en-US" sz="2000" dirty="0">
                <a:sym typeface="+mn-ea"/>
              </a:rPr>
              <a:t>：原始量价数据，从分钟频到日频上的量价信息；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step2</a:t>
            </a:r>
            <a:r>
              <a:rPr lang="zh-CN" altLang="en-US" sz="2000" dirty="0">
                <a:sym typeface="+mn-ea"/>
              </a:rPr>
              <a:t>：遗传规划挖掘因子：适应度的定义、增量信息的挖掘、提升挖掘效率；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step3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ML</a:t>
            </a:r>
            <a:r>
              <a:rPr lang="zh-CN" altLang="en-US" sz="2000" dirty="0">
                <a:sym typeface="+mn-ea"/>
              </a:rPr>
              <a:t>模型合成因子：用特征选择和时序交叉验证来抗过拟合；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step4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ML</a:t>
            </a:r>
            <a:r>
              <a:rPr lang="zh-CN" altLang="en-US" sz="2000" dirty="0">
                <a:sym typeface="+mn-ea"/>
              </a:rPr>
              <a:t>模型的可解释性：</a:t>
            </a:r>
            <a:r>
              <a:rPr lang="en-US" altLang="zh-CN" sz="2000" dirty="0">
                <a:sym typeface="+mn-ea"/>
              </a:rPr>
              <a:t>tree-based</a:t>
            </a:r>
            <a:r>
              <a:rPr lang="zh-CN" altLang="en-US" sz="2000" dirty="0">
                <a:sym typeface="+mn-ea"/>
              </a:rPr>
              <a:t>的特征重要性、</a:t>
            </a:r>
            <a:r>
              <a:rPr lang="en-US" altLang="zh-CN" sz="2000" dirty="0">
                <a:sym typeface="+mn-ea"/>
              </a:rPr>
              <a:t>SHAP</a:t>
            </a:r>
            <a:r>
              <a:rPr lang="zh-CN" altLang="en-US" sz="2000" dirty="0">
                <a:sym typeface="+mn-ea"/>
              </a:rPr>
              <a:t>值（特征对模型输出的边际贡献）</a:t>
            </a:r>
            <a:endParaRPr lang="en-US" altLang="zh-CN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38CE55-ED19-4457-A331-C5813121FF03}"/>
              </a:ext>
            </a:extLst>
          </p:cNvPr>
          <p:cNvSpPr txBox="1"/>
          <p:nvPr/>
        </p:nvSpPr>
        <p:spPr>
          <a:xfrm>
            <a:off x="328366" y="2681082"/>
            <a:ext cx="9014460" cy="460375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基于量价的人工智能选股体系</a:t>
            </a:r>
          </a:p>
        </p:txBody>
      </p:sp>
    </p:spTree>
    <p:extLst>
      <p:ext uri="{BB962C8B-B14F-4D97-AF65-F5344CB8AC3E}">
        <p14:creationId xmlns:p14="http://schemas.microsoft.com/office/powerpoint/2010/main" val="406205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用什么高频量价因子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C097AA6-9D71-491D-A9B1-8287F94A4AD9}"/>
              </a:ext>
            </a:extLst>
          </p:cNvPr>
          <p:cNvGraphicFramePr>
            <a:graphicFrameLocks noGrp="1"/>
          </p:cNvGraphicFramePr>
          <p:nvPr/>
        </p:nvGraphicFramePr>
        <p:xfrm>
          <a:off x="691356" y="827450"/>
          <a:ext cx="10809288" cy="566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2322">
                  <a:extLst>
                    <a:ext uri="{9D8B030D-6E8A-4147-A177-3AD203B41FA5}">
                      <a16:colId xmlns:a16="http://schemas.microsoft.com/office/drawing/2014/main" val="303788650"/>
                    </a:ext>
                  </a:extLst>
                </a:gridCol>
                <a:gridCol w="1216422">
                  <a:extLst>
                    <a:ext uri="{9D8B030D-6E8A-4147-A177-3AD203B41FA5}">
                      <a16:colId xmlns:a16="http://schemas.microsoft.com/office/drawing/2014/main" val="21293667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98658666"/>
                    </a:ext>
                  </a:extLst>
                </a:gridCol>
                <a:gridCol w="6461919">
                  <a:extLst>
                    <a:ext uri="{9D8B030D-6E8A-4147-A177-3AD203B41FA5}">
                      <a16:colId xmlns:a16="http://schemas.microsoft.com/office/drawing/2014/main" val="184974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因子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频率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分钟线收益率偏度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高阶矩与未来收益存在联系，</a:t>
                      </a:r>
                      <a:r>
                        <a:rPr lang="en-US" altLang="zh-CN" dirty="0"/>
                        <a:t>Amaya et al.(2011)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8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分钟收益率波动率的波动率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股价的波动完全等于信息流的波动。股价波动率大小的变化幅度，可以用来衡量信息冲击的剧烈程度。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6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经验模态分解算分钟价格信噪比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高信号强度的股票表现出更强的反转效果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时间窗口内的归一化</a:t>
                      </a:r>
                      <a:r>
                        <a:rPr lang="en-US" altLang="zh-CN" dirty="0"/>
                        <a:t>TWAP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时间维度的买卖压力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尾盘成交额占比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成交量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传统因子的增量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 Alpha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信息主要集 中在尾盘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聪明钱：涨幅绝对值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成交量的根号，从小到大排序取成交量累计占</a:t>
                      </a:r>
                      <a:r>
                        <a:rPr lang="en-US" altLang="zh-CN" dirty="0"/>
                        <a:t>20%</a:t>
                      </a:r>
                      <a:r>
                        <a:rPr lang="zh-CN" altLang="en-US" dirty="0"/>
                        <a:t>的分钟，求成交量加权平均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收益率与成交量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聪明钱在交易过程中往 往呈现“单笔订单数量更大、订单报价更为激进”的基本特征。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6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量价相关性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价格与成交量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量价背离的股票未来表现更好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6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5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用什么高频量价因子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C097AA6-9D71-491D-A9B1-8287F94A4AD9}"/>
              </a:ext>
            </a:extLst>
          </p:cNvPr>
          <p:cNvGraphicFramePr>
            <a:graphicFrameLocks noGrp="1"/>
          </p:cNvGraphicFramePr>
          <p:nvPr/>
        </p:nvGraphicFramePr>
        <p:xfrm>
          <a:off x="691356" y="1294175"/>
          <a:ext cx="10809288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2322">
                  <a:extLst>
                    <a:ext uri="{9D8B030D-6E8A-4147-A177-3AD203B41FA5}">
                      <a16:colId xmlns:a16="http://schemas.microsoft.com/office/drawing/2014/main" val="303788650"/>
                    </a:ext>
                  </a:extLst>
                </a:gridCol>
                <a:gridCol w="1216422">
                  <a:extLst>
                    <a:ext uri="{9D8B030D-6E8A-4147-A177-3AD203B41FA5}">
                      <a16:colId xmlns:a16="http://schemas.microsoft.com/office/drawing/2014/main" val="212936670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898658666"/>
                    </a:ext>
                  </a:extLst>
                </a:gridCol>
                <a:gridCol w="5928519">
                  <a:extLst>
                    <a:ext uri="{9D8B030D-6E8A-4147-A177-3AD203B41FA5}">
                      <a16:colId xmlns:a16="http://schemas.microsoft.com/office/drawing/2014/main" val="184974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因子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频率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开盘后净委买增额占比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委托额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tick</a:t>
                      </a:r>
                      <a:r>
                        <a:rPr lang="zh-CN" altLang="en-US" dirty="0"/>
                        <a:t>委托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开盘时刻信息量大，委托单的量蕴含买入意愿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8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开盘后净主动买入占比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成交额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Tick</a:t>
                      </a:r>
                      <a:r>
                        <a:rPr lang="zh-CN" altLang="en-US" dirty="0"/>
                        <a:t>逐笔成交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开盘时刻信息量大，成交额蕴含买入意愿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6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分解：过去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日每日逐笔成交金额分布的</a:t>
                      </a:r>
                      <a:r>
                        <a:rPr lang="en-US" altLang="zh-CN" dirty="0"/>
                        <a:t>1/16</a:t>
                      </a:r>
                      <a:r>
                        <a:rPr lang="zh-CN" altLang="en-US" dirty="0"/>
                        <a:t>分位，较高的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天涨跌幅之和为</a:t>
                      </a:r>
                      <a:r>
                        <a:rPr lang="en-US" altLang="zh-CN" dirty="0" err="1"/>
                        <a:t>M_high</a:t>
                      </a:r>
                      <a:r>
                        <a:rPr lang="zh-CN" altLang="en-US" dirty="0"/>
                        <a:t>，较低的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天涨跌幅之和为</a:t>
                      </a:r>
                      <a:r>
                        <a:rPr lang="en-US" altLang="zh-CN" dirty="0" err="1"/>
                        <a:t>M_low</a:t>
                      </a:r>
                      <a:r>
                        <a:rPr lang="zh-CN" altLang="en-US" dirty="0"/>
                        <a:t>，构建反转因子</a:t>
                      </a:r>
                      <a:r>
                        <a:rPr lang="en-US" altLang="zh-CN" dirty="0" err="1"/>
                        <a:t>M_high-M_low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成交额与收益率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Tick</a:t>
                      </a:r>
                      <a:r>
                        <a:rPr lang="zh-CN" altLang="en-US" dirty="0"/>
                        <a:t>逐笔成交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反转之力的 微观来源，是大单成交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7981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31E279-3E17-45DE-94C8-658DA887F1E6}"/>
              </a:ext>
            </a:extLst>
          </p:cNvPr>
          <p:cNvSpPr txBox="1"/>
          <p:nvPr/>
        </p:nvSpPr>
        <p:spPr>
          <a:xfrm>
            <a:off x="478261" y="990447"/>
            <a:ext cx="188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（续上表）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F844AD-7085-4D81-A9DD-14262114E031}"/>
              </a:ext>
            </a:extLst>
          </p:cNvPr>
          <p:cNvSpPr txBox="1"/>
          <p:nvPr/>
        </p:nvSpPr>
        <p:spPr>
          <a:xfrm>
            <a:off x="691356" y="5498221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启发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348EA-C9B5-47B9-A3F5-A9FA360A396B}"/>
              </a:ext>
            </a:extLst>
          </p:cNvPr>
          <p:cNvSpPr txBox="1"/>
          <p:nvPr/>
        </p:nvSpPr>
        <p:spPr>
          <a:xfrm>
            <a:off x="691356" y="5867553"/>
            <a:ext cx="11150474" cy="40011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目前常见的高频因子主要只考虑了每只股票相对自身的量价变化，而没考虑全市场的量价变化。</a:t>
            </a:r>
            <a:endParaRPr lang="en-US" altLang="zh-CN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不同频率</a:t>
            </a:r>
            <a:r>
              <a:rPr lang="en-US" altLang="zh-CN" dirty="0"/>
              <a:t>/</a:t>
            </a:r>
            <a:r>
              <a:rPr lang="zh-CN" altLang="en-US" dirty="0"/>
              <a:t>类型的量价因子相关性不高，可以建模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51176-BE04-4D76-AACE-D8582EAE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5" y="754254"/>
            <a:ext cx="8060820" cy="6103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37275F-93F9-49A7-AEA7-218B1CFE74E4}"/>
              </a:ext>
            </a:extLst>
          </p:cNvPr>
          <p:cNvSpPr txBox="1"/>
          <p:nvPr/>
        </p:nvSpPr>
        <p:spPr>
          <a:xfrm>
            <a:off x="8370247" y="1725645"/>
            <a:ext cx="210312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启发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50065B-6B03-41DB-BA83-BA49B143D88B}"/>
              </a:ext>
            </a:extLst>
          </p:cNvPr>
          <p:cNvSpPr txBox="1"/>
          <p:nvPr/>
        </p:nvSpPr>
        <p:spPr>
          <a:xfrm>
            <a:off x="8370247" y="2094977"/>
            <a:ext cx="3589852" cy="317009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各个频率（日、分钟、</a:t>
            </a:r>
            <a:r>
              <a:rPr lang="en-US" altLang="zh-CN" sz="2000" dirty="0"/>
              <a:t>Tick</a:t>
            </a:r>
            <a:r>
              <a:rPr lang="zh-CN" altLang="en-US" sz="2000" dirty="0"/>
              <a:t>）有很多文献提出的看起来有用且有一定经济逻辑的量价因子，但组合起来用的比较少，我们可以用ML去组合，首先可以作为因子筛选的手段，其次可以发掘因子间的相互关系，以及因子与收益率的非线性关系。</a:t>
            </a:r>
          </a:p>
          <a:p>
            <a:endParaRPr lang="en-US" altLang="zh-CN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2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-16162"/>
            <a:ext cx="10368686" cy="1072212"/>
          </a:xfrm>
        </p:spPr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注意事项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6607F1-7EDF-43E3-A31E-822D1E365BAD}"/>
              </a:ext>
            </a:extLst>
          </p:cNvPr>
          <p:cNvSpPr txBox="1"/>
          <p:nvPr/>
        </p:nvSpPr>
        <p:spPr>
          <a:xfrm>
            <a:off x="375920" y="1396299"/>
            <a:ext cx="10342880" cy="120032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基本面数据（公司披露的文件）：</a:t>
            </a:r>
            <a:r>
              <a:rPr lang="en-US" altLang="zh-CN" dirty="0"/>
              <a:t>1.</a:t>
            </a:r>
            <a:r>
              <a:rPr lang="zh-CN" altLang="en-US" dirty="0"/>
              <a:t>注意披露时间 </a:t>
            </a:r>
            <a:r>
              <a:rPr lang="en-US" altLang="zh-CN" dirty="0"/>
              <a:t>2.</a:t>
            </a:r>
            <a:r>
              <a:rPr lang="zh-CN" altLang="en-US" dirty="0"/>
              <a:t>注意数据的缺失和修改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市场数据：市场数据（哪一部分数据）比基本面数据规范，而且庞大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分析数据：价格高，处理方法存在偏差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新型数据：个人数据、商业行为、传感器</a:t>
            </a:r>
            <a:endParaRPr lang="en-US" altLang="zh-CN" dirty="0">
              <a:solidFill>
                <a:srgbClr val="97202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AF9951-1873-4BDF-A69C-0E907737B44B}"/>
              </a:ext>
            </a:extLst>
          </p:cNvPr>
          <p:cNvSpPr txBox="1"/>
          <p:nvPr/>
        </p:nvSpPr>
        <p:spPr>
          <a:xfrm>
            <a:off x="375919" y="1026967"/>
            <a:ext cx="2881631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数据选取</a:t>
            </a:r>
            <a:r>
              <a:rPr lang="en-US" altLang="zh-CN" dirty="0">
                <a:solidFill>
                  <a:schemeClr val="bg1"/>
                </a:solidFill>
              </a:rPr>
              <a:t>(DATA SELECTION)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8A6F8F-052F-4AF9-8560-E7BAC75EA07B}"/>
              </a:ext>
            </a:extLst>
          </p:cNvPr>
          <p:cNvSpPr txBox="1"/>
          <p:nvPr/>
        </p:nvSpPr>
        <p:spPr>
          <a:xfrm>
            <a:off x="375917" y="3560548"/>
            <a:ext cx="10342880" cy="36933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分清楚子任务，指定衡量标准，在每个人保持全局观的同时专注于一个子任务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49C1E4-EEF1-4CFB-8798-E4350B5E7665}"/>
              </a:ext>
            </a:extLst>
          </p:cNvPr>
          <p:cNvSpPr txBox="1"/>
          <p:nvPr/>
        </p:nvSpPr>
        <p:spPr>
          <a:xfrm>
            <a:off x="375916" y="3191216"/>
            <a:ext cx="306260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元策略模式</a:t>
            </a:r>
            <a:r>
              <a:rPr lang="en-US" altLang="zh-CN" dirty="0">
                <a:solidFill>
                  <a:schemeClr val="bg1"/>
                </a:solidFill>
              </a:rPr>
              <a:t>(META-STRATEGY)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9233D2-391C-41E1-AC96-F208AAEC8A78}"/>
              </a:ext>
            </a:extLst>
          </p:cNvPr>
          <p:cNvSpPr txBox="1"/>
          <p:nvPr/>
        </p:nvSpPr>
        <p:spPr>
          <a:xfrm>
            <a:off x="375918" y="4970001"/>
            <a:ext cx="10342880" cy="92333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哪些特征贡献最大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特征的重要性会随时间改变吗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这种改变能否被识别和预测</a:t>
            </a:r>
            <a:endParaRPr lang="en-US" altLang="zh-CN" dirty="0">
              <a:solidFill>
                <a:srgbClr val="97202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2AD863-9C01-442D-B699-CA9D40A3E36F}"/>
              </a:ext>
            </a:extLst>
          </p:cNvPr>
          <p:cNvSpPr txBox="1"/>
          <p:nvPr/>
        </p:nvSpPr>
        <p:spPr>
          <a:xfrm>
            <a:off x="375918" y="4600669"/>
            <a:ext cx="494855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特征重要性分析</a:t>
            </a:r>
            <a:r>
              <a:rPr lang="en-US" altLang="zh-CN" dirty="0">
                <a:solidFill>
                  <a:schemeClr val="bg1"/>
                </a:solidFill>
              </a:rPr>
              <a:t>(FEATURE IMPORTANCE ANALYSIS)</a:t>
            </a:r>
          </a:p>
        </p:txBody>
      </p:sp>
    </p:spTree>
    <p:extLst>
      <p:ext uri="{BB962C8B-B14F-4D97-AF65-F5344CB8AC3E}">
        <p14:creationId xmlns:p14="http://schemas.microsoft.com/office/powerpoint/2010/main" val="366784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2518</TotalTime>
  <Words>2161</Words>
  <Application>Microsoft Office PowerPoint</Application>
  <PresentationFormat>宽屏</PresentationFormat>
  <Paragraphs>196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Timeline</vt:lpstr>
      <vt:lpstr>阅读的文献</vt:lpstr>
      <vt:lpstr>阅读的文献</vt:lpstr>
      <vt:lpstr>机器学习用在哪</vt:lpstr>
      <vt:lpstr>用什么高频量价因子</vt:lpstr>
      <vt:lpstr>用什么高频量价因子</vt:lpstr>
      <vt:lpstr>不同频率/类型的量价因子相关性不高，可以建模</vt:lpstr>
      <vt:lpstr>ML注意事项</vt:lpstr>
      <vt:lpstr>ML注意事项</vt:lpstr>
      <vt:lpstr>ML注意事项</vt:lpstr>
      <vt:lpstr>下周安排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叶 文轩</cp:lastModifiedBy>
  <cp:revision>341</cp:revision>
  <dcterms:created xsi:type="dcterms:W3CDTF">2016-03-04T04:52:50Z</dcterms:created>
  <dcterms:modified xsi:type="dcterms:W3CDTF">2020-10-12T10:40:52Z</dcterms:modified>
</cp:coreProperties>
</file>