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89" r:id="rId3"/>
    <p:sldId id="319" r:id="rId4"/>
    <p:sldId id="321" r:id="rId5"/>
    <p:sldId id="322" r:id="rId6"/>
    <p:sldId id="30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B23E3E"/>
    <a:srgbClr val="972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14" autoAdjust="0"/>
  </p:normalViewPr>
  <p:slideViewPr>
    <p:cSldViewPr snapToGrid="0">
      <p:cViewPr>
        <p:scale>
          <a:sx n="66" d="100"/>
          <a:sy n="66" d="100"/>
        </p:scale>
        <p:origin x="644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80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3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49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正文字号不做硬性规定，整洁美观即可。</a:t>
            </a:r>
            <a:endParaRPr lang="en-US" altLang="zh-CN" dirty="0"/>
          </a:p>
          <a:p>
            <a:r>
              <a:rPr lang="zh-CN" altLang="en-US" dirty="0"/>
              <a:t>自制图表颜色整体偏深红，要与模板协调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988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20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88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8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/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/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33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46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1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>
            <a:spLocks/>
          </p:cNvSpPr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/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3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  <p:sldLayoutId id="2147483658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-1" y="2808966"/>
            <a:ext cx="1219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VIX</a:t>
            </a:r>
            <a:r>
              <a:rPr lang="zh-CN" altLang="en-US" sz="3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期货对冲套利</a:t>
            </a:r>
            <a:endParaRPr lang="zh-CN" altLang="en-US" sz="3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1" y="5842337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</a:t>
            </a:r>
            <a:r>
              <a:rPr lang="zh-CN" altLang="en-US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 李</a:t>
            </a:r>
            <a:r>
              <a:rPr lang="zh-CN" altLang="en-US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攀郁 聂书涵 余佳</a:t>
            </a:r>
            <a:r>
              <a:rPr lang="zh-CN" altLang="en-US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豪</a:t>
            </a:r>
            <a:endParaRPr lang="en-US" altLang="zh-CN" sz="1400" dirty="0" smtClean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2020-10-12</a:t>
            </a:r>
            <a:endParaRPr lang="en-US" altLang="zh-CN" sz="1400" dirty="0" smtClean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387722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进度汇报</a:t>
            </a:r>
            <a:endParaRPr lang="zh-CN" altLang="en-US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925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8713" y="1283667"/>
            <a:ext cx="9858232" cy="830997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实现以</a:t>
            </a:r>
            <a:r>
              <a:rPr lang="en-US" altLang="zh-CN" sz="1600" dirty="0" err="1"/>
              <a:t>VIX</a:t>
            </a:r>
            <a:r>
              <a:rPr lang="zh-CN" altLang="en-US" sz="1600" dirty="0" smtClean="0"/>
              <a:t>指数为</a:t>
            </a:r>
            <a:r>
              <a:rPr lang="zh-CN" altLang="en-US" sz="1600" dirty="0"/>
              <a:t>标的的对冲套利</a:t>
            </a:r>
            <a:r>
              <a:rPr lang="zh-CN" altLang="en-US" sz="1600" dirty="0" smtClean="0"/>
              <a:t>策略</a:t>
            </a:r>
            <a:r>
              <a:rPr lang="zh-CN" altLang="en-US" sz="1600" dirty="0"/>
              <a:t>，</a:t>
            </a:r>
            <a:r>
              <a:rPr lang="zh-CN" altLang="en-US" sz="1600" dirty="0" smtClean="0"/>
              <a:t>通过</a:t>
            </a:r>
            <a:r>
              <a:rPr lang="zh-CN" altLang="en-US" sz="1600" dirty="0"/>
              <a:t>‘持久性远月多头</a:t>
            </a:r>
            <a:r>
              <a:rPr lang="en-US" altLang="zh-CN" sz="1600" dirty="0"/>
              <a:t>+</a:t>
            </a:r>
            <a:r>
              <a:rPr lang="zh-CN" altLang="en-US" sz="1600" dirty="0"/>
              <a:t>条件下近月空头</a:t>
            </a:r>
            <a:r>
              <a:rPr lang="zh-CN" altLang="en-US" sz="1600" dirty="0" smtClean="0"/>
              <a:t>’</a:t>
            </a:r>
            <a:r>
              <a:rPr lang="zh-CN" altLang="en-US" sz="1600" dirty="0"/>
              <a:t>进行</a:t>
            </a:r>
            <a:r>
              <a:rPr lang="zh-CN" altLang="en-US" sz="1600" dirty="0" smtClean="0"/>
              <a:t>风险</a:t>
            </a:r>
            <a:r>
              <a:rPr lang="zh-CN" altLang="en-US" sz="1600" dirty="0"/>
              <a:t>对冲，并</a:t>
            </a:r>
            <a:r>
              <a:rPr lang="zh-CN" altLang="en-US" sz="1600" dirty="0" smtClean="0"/>
              <a:t>检验策略从</a:t>
            </a:r>
            <a:r>
              <a:rPr lang="en-US" altLang="zh-CN" sz="1600" dirty="0" smtClean="0"/>
              <a:t>2006</a:t>
            </a:r>
            <a:r>
              <a:rPr lang="zh-CN" altLang="en-US" sz="1600" dirty="0" smtClean="0"/>
              <a:t>年</a:t>
            </a:r>
            <a:r>
              <a:rPr lang="zh-CN" altLang="en-US" sz="1600" dirty="0"/>
              <a:t>至</a:t>
            </a:r>
            <a:r>
              <a:rPr lang="en-US" altLang="zh-CN" sz="1600" dirty="0"/>
              <a:t>2020</a:t>
            </a:r>
            <a:r>
              <a:rPr lang="zh-CN" altLang="en-US" sz="1600" dirty="0"/>
              <a:t>年的</a:t>
            </a:r>
            <a:r>
              <a:rPr lang="zh-CN" altLang="en-US" sz="1600" dirty="0" smtClean="0"/>
              <a:t>有效性</a:t>
            </a:r>
            <a:endParaRPr lang="en-US" altLang="zh-CN" sz="1600" dirty="0" smtClean="0"/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505970" y="0"/>
            <a:ext cx="10338100" cy="1072212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RECAP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46101" y="924253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概  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6101" y="2711613"/>
            <a:ext cx="9850844" cy="3785652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复现</a:t>
            </a:r>
            <a:r>
              <a:rPr lang="zh-CN" altLang="en-US" sz="1600" dirty="0" smtClean="0"/>
              <a:t>：根据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的波动情况，实现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期货的跨期对冲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数据、资料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C00000"/>
                </a:solidFill>
              </a:rPr>
              <a:t>函数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&amp;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策略实现（目前阶段）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回测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优化</a:t>
            </a:r>
            <a:r>
              <a:rPr lang="zh-CN" altLang="en-US" sz="1600" dirty="0" smtClean="0"/>
              <a:t>：空头</a:t>
            </a:r>
            <a:r>
              <a:rPr lang="zh-CN" altLang="en-US" sz="1600" dirty="0"/>
              <a:t>触发</a:t>
            </a:r>
            <a:r>
              <a:rPr lang="zh-CN" altLang="en-US" sz="1600" dirty="0" smtClean="0"/>
              <a:t>条件优化；跨期长度拉长；</a:t>
            </a:r>
            <a:r>
              <a:rPr lang="en-US" altLang="zh-CN" sz="1600" dirty="0" smtClean="0"/>
              <a:t> ……</a:t>
            </a:r>
            <a:endParaRPr lang="en-US" altLang="zh-CN" sz="1600" dirty="0" smtClean="0">
              <a:solidFill>
                <a:srgbClr val="97202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进阶：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股市场中构造上证</a:t>
            </a:r>
            <a:r>
              <a:rPr lang="en-US" altLang="zh-CN" sz="1600" dirty="0" err="1" smtClean="0"/>
              <a:t>50ETF</a:t>
            </a:r>
            <a:r>
              <a:rPr lang="zh-CN" altLang="en-US" sz="1600" dirty="0" smtClean="0"/>
              <a:t>模拟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指数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构造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指数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期货</a:t>
            </a:r>
            <a:r>
              <a:rPr lang="zh-CN" altLang="en-US" sz="1600" dirty="0" smtClean="0"/>
              <a:t>定价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回测策略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探讨中美市场中策略表现的异同</a:t>
            </a: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46101" y="2342281"/>
            <a:ext cx="1076714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STEPS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7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项目计划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39782"/>
              </p:ext>
            </p:extLst>
          </p:nvPr>
        </p:nvGraphicFramePr>
        <p:xfrm>
          <a:off x="899491" y="1644923"/>
          <a:ext cx="9680713" cy="424543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8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51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周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日期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chemeClr val="bg1"/>
                          </a:solidFill>
                        </a:rPr>
                        <a:t>完成进度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03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第一周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28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4</a:t>
                      </a:r>
                      <a:r>
                        <a:rPr lang="zh-CN" altLang="en-US" dirty="0" smtClean="0"/>
                        <a:t>日</a:t>
                      </a:r>
                      <a:endParaRPr lang="en-US" altLang="zh-CN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资料学习、数据搜集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第二周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月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日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-10</a:t>
                      </a: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月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日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“规则”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触发条件</a:t>
                      </a:r>
                      <a:endParaRPr lang="en-US" altLang="zh-CN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基础函数</a:t>
                      </a:r>
                      <a:r>
                        <a:rPr lang="en-US" altLang="zh-CN" b="1" dirty="0" smtClean="0">
                          <a:solidFill>
                            <a:srgbClr val="C00000"/>
                          </a:solidFill>
                        </a:rPr>
                        <a:t>&amp;</a:t>
                      </a: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换</a:t>
                      </a:r>
                      <a:r>
                        <a:rPr lang="zh-CN" altLang="en-US" b="1" dirty="0" smtClean="0">
                          <a:solidFill>
                            <a:srgbClr val="C00000"/>
                          </a:solidFill>
                        </a:rPr>
                        <a:t>仓函数</a:t>
                      </a:r>
                      <a:endParaRPr lang="en-US" altLang="zh-CN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第三周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复现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第四周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19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25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复现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第五周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26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1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美股</a:t>
                      </a:r>
                      <a:r>
                        <a:rPr lang="en-US" altLang="zh-CN" dirty="0" smtClean="0"/>
                        <a:t>2011-2020</a:t>
                      </a:r>
                      <a:r>
                        <a:rPr lang="zh-CN" altLang="en-US" dirty="0" smtClean="0"/>
                        <a:t>年回测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72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zh-CN" altLang="en-US" dirty="0" smtClean="0"/>
                        <a:t>第六周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2</a:t>
                      </a:r>
                      <a:r>
                        <a:rPr lang="zh-CN" altLang="en-US" dirty="0" smtClean="0"/>
                        <a:t>日</a:t>
                      </a:r>
                      <a:r>
                        <a:rPr lang="en-US" altLang="zh-CN" dirty="0" smtClean="0"/>
                        <a:t>-11</a:t>
                      </a:r>
                      <a:r>
                        <a:rPr lang="zh-CN" altLang="en-US" dirty="0" smtClean="0"/>
                        <a:t>月</a:t>
                      </a:r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日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</a:pPr>
                      <a:r>
                        <a:rPr lang="en-US" altLang="zh-CN" dirty="0" smtClean="0"/>
                        <a:t>China-</a:t>
                      </a:r>
                      <a:r>
                        <a:rPr lang="en-US" altLang="zh-CN" dirty="0" err="1" smtClean="0"/>
                        <a:t>VIX</a:t>
                      </a:r>
                      <a:r>
                        <a:rPr lang="zh-CN" altLang="en-US" dirty="0" smtClean="0"/>
                        <a:t>指数编制 </a:t>
                      </a:r>
                      <a:r>
                        <a:rPr lang="en-US" altLang="zh-CN" dirty="0" smtClean="0"/>
                        <a:t>+ A</a:t>
                      </a:r>
                      <a:r>
                        <a:rPr lang="zh-CN" altLang="en-US" dirty="0" smtClean="0"/>
                        <a:t>股回测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27"/>
          <a:stretch/>
        </p:blipFill>
        <p:spPr>
          <a:xfrm>
            <a:off x="0" y="837398"/>
            <a:ext cx="12275128" cy="602060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rot="10800000">
            <a:off x="0" y="770023"/>
            <a:ext cx="12275128" cy="6087977"/>
          </a:xfrm>
          <a:prstGeom prst="rect">
            <a:avLst/>
          </a:prstGeom>
          <a:gradFill flip="none" rotWithShape="1">
            <a:gsLst>
              <a:gs pos="22000">
                <a:schemeClr val="accent3">
                  <a:lumMod val="5000"/>
                  <a:lumOff val="95000"/>
                  <a:alpha val="81000"/>
                </a:schemeClr>
              </a:gs>
              <a:gs pos="38000">
                <a:schemeClr val="bg1">
                  <a:alpha val="93000"/>
                </a:schemeClr>
              </a:gs>
              <a:gs pos="58000">
                <a:schemeClr val="bg1"/>
              </a:gs>
              <a:gs pos="7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一、数据和文献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0951" y="1332964"/>
            <a:ext cx="10342880" cy="2308324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/>
              <a:t>核心策略参考</a:t>
            </a:r>
            <a:endParaRPr lang="en-US" altLang="zh-CN" sz="1600" b="1" dirty="0" smtClean="0"/>
          </a:p>
          <a:p>
            <a:pPr lvl="1"/>
            <a:r>
              <a:rPr lang="en-US" altLang="zh-CN" sz="1600" dirty="0" smtClean="0"/>
              <a:t>J.P</a:t>
            </a:r>
            <a:r>
              <a:rPr lang="en-US" altLang="zh-CN" sz="1600" dirty="0"/>
              <a:t>. Morgan,  ”J.P. </a:t>
            </a:r>
            <a:r>
              <a:rPr lang="en-US" altLang="zh-CN" sz="1600" dirty="0" smtClean="0"/>
              <a:t>MORGAN </a:t>
            </a:r>
            <a:r>
              <a:rPr lang="en-US" altLang="zh-CN" sz="1600" dirty="0"/>
              <a:t>MACRO HEDGE”, 2011</a:t>
            </a:r>
          </a:p>
          <a:p>
            <a:endParaRPr lang="en-US" altLang="zh-CN" sz="1600" dirty="0" smtClean="0"/>
          </a:p>
          <a:p>
            <a:r>
              <a:rPr lang="zh-CN" altLang="en-US" sz="1600" b="1" dirty="0" smtClean="0"/>
              <a:t>主要策略参考</a:t>
            </a:r>
            <a:endParaRPr lang="en-US" altLang="zh-CN" sz="1600" b="1" dirty="0" smtClean="0"/>
          </a:p>
          <a:p>
            <a:pPr lvl="1"/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构建：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财富</a:t>
            </a:r>
            <a:r>
              <a:rPr lang="zh-CN" altLang="en-US" sz="1600" dirty="0"/>
              <a:t>证券</a:t>
            </a:r>
            <a:r>
              <a:rPr lang="en-US" altLang="zh-CN" sz="1600" dirty="0"/>
              <a:t>《</a:t>
            </a:r>
            <a:r>
              <a:rPr lang="zh-CN" altLang="en-US" sz="1600" dirty="0"/>
              <a:t>期权专题研究系列报告：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指数计算方法介绍及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的实际运用</a:t>
            </a:r>
            <a:r>
              <a:rPr lang="en-US" altLang="zh-CN" sz="1600" dirty="0"/>
              <a:t>》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国信证券</a:t>
            </a:r>
            <a:r>
              <a:rPr lang="en-US" altLang="zh-CN" sz="1600" dirty="0"/>
              <a:t>《</a:t>
            </a:r>
            <a:r>
              <a:rPr lang="zh-CN" altLang="en-US" sz="1600" dirty="0"/>
              <a:t>衍生品应用与产品设计系列</a:t>
            </a:r>
            <a:r>
              <a:rPr lang="en-US" altLang="zh-CN" sz="1600" dirty="0"/>
              <a:t>_</a:t>
            </a:r>
            <a:r>
              <a:rPr lang="en-US" altLang="zh-CN" sz="1600" dirty="0" err="1"/>
              <a:t>VIX</a:t>
            </a:r>
            <a:r>
              <a:rPr lang="zh-CN" altLang="en-US" sz="1600" dirty="0"/>
              <a:t>指数介绍及</a:t>
            </a:r>
            <a:r>
              <a:rPr lang="en-US" altLang="zh-CN" sz="1600" dirty="0" err="1"/>
              <a:t>GSVX</a:t>
            </a:r>
            <a:r>
              <a:rPr lang="zh-CN" altLang="en-US" sz="1600" dirty="0"/>
              <a:t>编制</a:t>
            </a:r>
            <a:r>
              <a:rPr lang="en-US" altLang="zh-CN" sz="1600" dirty="0" smtClean="0"/>
              <a:t>》</a:t>
            </a:r>
          </a:p>
          <a:p>
            <a:pPr lvl="1"/>
            <a:r>
              <a:rPr lang="zh-CN" altLang="en-US" sz="1600" dirty="0" smtClean="0"/>
              <a:t>模型参考：</a:t>
            </a:r>
            <a:endParaRPr lang="en-US" altLang="zh-CN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东海</a:t>
            </a:r>
            <a:r>
              <a:rPr lang="zh-CN" altLang="en-US" sz="1600" dirty="0"/>
              <a:t>期货</a:t>
            </a:r>
            <a:r>
              <a:rPr lang="en-US" altLang="zh-CN" sz="1600" dirty="0"/>
              <a:t>《</a:t>
            </a:r>
            <a:r>
              <a:rPr lang="zh-CN" altLang="en-US" sz="1600" dirty="0"/>
              <a:t>股指套利系列专题之模型分析篇</a:t>
            </a:r>
            <a:r>
              <a:rPr lang="en-US" altLang="zh-CN" sz="1600" dirty="0"/>
              <a:t>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70951" y="963632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文  献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951" y="4341990"/>
            <a:ext cx="10342880" cy="2062103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TIME </a:t>
            </a:r>
            <a:r>
              <a:rPr lang="zh-CN" altLang="en-US" sz="1600" dirty="0" smtClean="0"/>
              <a:t>： </a:t>
            </a:r>
            <a:r>
              <a:rPr lang="en-US" altLang="zh-CN" sz="1600" dirty="0" smtClean="0"/>
              <a:t>2006-01-01 </a:t>
            </a:r>
            <a:r>
              <a:rPr lang="zh-CN" altLang="en-US" sz="1600" dirty="0" smtClean="0"/>
              <a:t>至  </a:t>
            </a:r>
            <a:r>
              <a:rPr lang="en-US" altLang="zh-CN" sz="1600" dirty="0" smtClean="0"/>
              <a:t>2020-10-10</a:t>
            </a:r>
          </a:p>
          <a:p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指数（日），</a:t>
            </a:r>
            <a:r>
              <a:rPr lang="en-US" altLang="zh-CN" sz="1600" dirty="0" smtClean="0"/>
              <a:t>SPX</a:t>
            </a:r>
            <a:r>
              <a:rPr lang="zh-CN" altLang="en-US" sz="1600" dirty="0" smtClean="0"/>
              <a:t>指数（日）</a:t>
            </a:r>
            <a:endParaRPr lang="en-US" altLang="zh-CN" sz="1600" dirty="0" smtClean="0"/>
          </a:p>
          <a:p>
            <a:pPr algn="r"/>
            <a:r>
              <a:rPr lang="zh-CN" altLang="en-US" sz="1600" i="1" dirty="0" smtClean="0"/>
              <a:t>（数据来源：</a:t>
            </a:r>
            <a:r>
              <a:rPr lang="en-US" altLang="zh-CN" sz="1600" i="1" dirty="0" smtClean="0"/>
              <a:t>Wind</a:t>
            </a:r>
            <a:r>
              <a:rPr lang="zh-CN" altLang="en-US" sz="1600" i="1" dirty="0" smtClean="0"/>
              <a:t>）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各年各月到期的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期货价格与持仓（日）</a:t>
            </a:r>
            <a:endParaRPr lang="en-US" altLang="zh-CN" sz="1600" dirty="0"/>
          </a:p>
          <a:p>
            <a:pPr algn="r"/>
            <a:r>
              <a:rPr lang="zh-CN" altLang="en-US" sz="1600" i="1" dirty="0" smtClean="0"/>
              <a:t>（</a:t>
            </a:r>
            <a:r>
              <a:rPr lang="zh-CN" altLang="en-US" sz="1600" i="1" dirty="0"/>
              <a:t>数据来源</a:t>
            </a:r>
            <a:r>
              <a:rPr lang="zh-CN" altLang="en-US" sz="1600" i="1" dirty="0" smtClean="0"/>
              <a:t>：</a:t>
            </a:r>
            <a:r>
              <a:rPr lang="en-US" altLang="zh-CN" sz="1600" i="1" dirty="0" smtClean="0"/>
              <a:t>Bloomberg</a:t>
            </a:r>
            <a:r>
              <a:rPr lang="zh-CN" altLang="en-US" sz="1600" i="1" dirty="0" smtClean="0"/>
              <a:t>）</a:t>
            </a:r>
            <a:endParaRPr lang="en-US" altLang="zh-CN" sz="16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合并后是呈对角样式的</a:t>
            </a:r>
            <a:r>
              <a:rPr lang="en-US" altLang="zh-CN" sz="1600" dirty="0" err="1" smtClean="0"/>
              <a:t>dataframe</a:t>
            </a:r>
            <a:r>
              <a:rPr lang="zh-CN" altLang="en-US" sz="1600" dirty="0" smtClean="0"/>
              <a:t>，左上至右下依次为每日的（各时间到期的）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期货价格</a:t>
            </a:r>
            <a:endParaRPr lang="en-US" altLang="zh-CN" sz="16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70951" y="3972658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数  据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4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二、函数和框架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16899" y="6161504"/>
            <a:ext cx="2743200" cy="365125"/>
          </a:xfrm>
        </p:spPr>
        <p:txBody>
          <a:bodyPr/>
          <a:lstStyle/>
          <a:p>
            <a:fld id="{1827CD8D-0C45-4313-8514-3276C233865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70951" y="1332964"/>
            <a:ext cx="10871356" cy="5262979"/>
          </a:xfrm>
          <a:prstGeom prst="rect">
            <a:avLst/>
          </a:prstGeom>
          <a:noFill/>
          <a:ln w="19050">
            <a:solidFill>
              <a:srgbClr val="97202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简要说明，很多参数如保证金、手续费等，此处未提及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函数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：空头触发条件函数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触发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：当日</a:t>
            </a:r>
            <a:r>
              <a:rPr lang="en-US" altLang="zh-CN" sz="1600" dirty="0" err="1" smtClean="0"/>
              <a:t>VIX</a:t>
            </a:r>
            <a:r>
              <a:rPr lang="zh-CN" altLang="en-US" sz="1600" dirty="0" smtClean="0"/>
              <a:t>现货</a:t>
            </a:r>
            <a:r>
              <a:rPr lang="en-US" altLang="zh-CN" sz="1600" dirty="0" smtClean="0"/>
              <a:t>&lt;</a:t>
            </a:r>
            <a:r>
              <a:rPr lang="zh-CN" altLang="en-US" sz="1600" dirty="0" smtClean="0"/>
              <a:t>近两月期货均价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触发</a:t>
            </a:r>
            <a:r>
              <a:rPr lang="zh-CN" altLang="en-US" sz="1600" dirty="0" smtClean="0"/>
              <a:t>条件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：连续三日触发条件</a:t>
            </a:r>
            <a:r>
              <a:rPr lang="en-US" altLang="zh-CN" sz="1600" dirty="0" smtClean="0"/>
              <a:t>1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两个</a:t>
            </a:r>
            <a:r>
              <a:rPr lang="zh-CN" altLang="en-US" sz="1600" dirty="0" smtClean="0"/>
              <a:t>条件均满足时，开空仓，比例目前</a:t>
            </a:r>
            <a:r>
              <a:rPr lang="en-US" altLang="zh-CN" sz="1600" dirty="0" smtClean="0"/>
              <a:t>20%</a:t>
            </a:r>
            <a:r>
              <a:rPr lang="zh-CN" altLang="en-US" sz="1600" dirty="0" smtClean="0"/>
              <a:t>（可优化）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函数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：多空仓位函数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多</a:t>
            </a:r>
            <a:r>
              <a:rPr lang="zh-CN" altLang="en-US" sz="1600" dirty="0"/>
              <a:t>头</a:t>
            </a:r>
            <a:r>
              <a:rPr lang="zh-CN" altLang="en-US" sz="1600" dirty="0" smtClean="0"/>
              <a:t>仓位既定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空头仓位依据触发条件与上一日仓位判断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函数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：展仓函数</a:t>
            </a:r>
            <a:endParaRPr lang="en-US" altLang="zh-CN" sz="16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每日仓位向下月展仓，如次月空头仓位展至次次月，远月多头仓位展至更远月（到期月份均</a:t>
            </a:r>
            <a:r>
              <a:rPr lang="en-US" altLang="zh-CN" sz="1600" dirty="0" smtClean="0"/>
              <a:t>+1</a:t>
            </a:r>
            <a:r>
              <a:rPr lang="zh-CN" altLang="en-US" sz="1600" dirty="0" smtClean="0"/>
              <a:t>）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函数</a:t>
            </a:r>
            <a:r>
              <a:rPr lang="en-US" altLang="zh-CN" sz="1600" dirty="0" smtClean="0"/>
              <a:t>2&amp;3</a:t>
            </a:r>
            <a:r>
              <a:rPr lang="zh-CN" altLang="en-US" sz="1600" dirty="0" smtClean="0"/>
              <a:t>叠加，得到每日分别持有各月到期期货的多、空仓位数据</a:t>
            </a: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回测</a:t>
            </a:r>
            <a:r>
              <a:rPr lang="en-US" altLang="zh-CN" sz="1600" dirty="0" smtClean="0"/>
              <a:t>2006-2020</a:t>
            </a:r>
            <a:r>
              <a:rPr lang="zh-CN" altLang="en-US" sz="1600" dirty="0"/>
              <a:t>表现</a:t>
            </a:r>
            <a:endParaRPr lang="en-US" altLang="zh-CN" sz="1600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370951" y="963632"/>
            <a:ext cx="1072838" cy="369332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</a:rPr>
              <a:t>策  略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6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>
            <a:spLocks/>
          </p:cNvSpPr>
          <p:nvPr/>
        </p:nvSpPr>
        <p:spPr>
          <a:xfrm>
            <a:off x="-2" y="4415890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 b="1" dirty="0" smtClean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感谢倾听，欢迎指点 ！</a:t>
            </a:r>
            <a:endParaRPr lang="zh-CN" altLang="en-US" sz="3600" b="1" dirty="0">
              <a:solidFill>
                <a:srgbClr val="9C030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-1" y="5842337"/>
            <a:ext cx="1219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孙</a:t>
            </a:r>
            <a:r>
              <a:rPr lang="zh-CN" altLang="en-US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 李</a:t>
            </a:r>
            <a:r>
              <a:rPr lang="zh-CN" altLang="en-US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攀郁 聂书涵 余佳</a:t>
            </a:r>
            <a:r>
              <a:rPr lang="zh-CN" altLang="en-US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豪</a:t>
            </a:r>
            <a:endParaRPr lang="en-US" altLang="zh-CN" sz="1400" dirty="0" smtClean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400" dirty="0" smtClean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2020-10-12</a:t>
            </a:r>
            <a:endParaRPr lang="en-US" altLang="zh-CN" sz="1400" dirty="0" smtClean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87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2737</TotalTime>
  <Words>572</Words>
  <Application>Microsoft Office PowerPoint</Application>
  <PresentationFormat>宽屏</PresentationFormat>
  <Paragraphs>90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黑体</vt:lpstr>
      <vt:lpstr>楷体</vt:lpstr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RECAP</vt:lpstr>
      <vt:lpstr>项目计划</vt:lpstr>
      <vt:lpstr>一、数据和文献</vt:lpstr>
      <vt:lpstr>二、函数和框架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聂 书涵</cp:lastModifiedBy>
  <cp:revision>369</cp:revision>
  <dcterms:created xsi:type="dcterms:W3CDTF">2016-03-04T04:52:50Z</dcterms:created>
  <dcterms:modified xsi:type="dcterms:W3CDTF">2020-10-12T08:31:23Z</dcterms:modified>
</cp:coreProperties>
</file>