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1" r:id="rId2"/>
    <p:sldId id="317" r:id="rId3"/>
    <p:sldId id="289" r:id="rId4"/>
    <p:sldId id="318" r:id="rId5"/>
    <p:sldId id="321" r:id="rId6"/>
    <p:sldId id="309" r:id="rId7"/>
    <p:sldId id="324" r:id="rId8"/>
    <p:sldId id="325" r:id="rId9"/>
    <p:sldId id="327" r:id="rId10"/>
    <p:sldId id="314" r:id="rId11"/>
    <p:sldId id="326" r:id="rId12"/>
    <p:sldId id="30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308"/>
    <a:srgbClr val="972022"/>
    <a:srgbClr val="B2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14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80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3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9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7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8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2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4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0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2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/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/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1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  <p:sldLayoutId id="2147483658" r:id="rId5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" y="3070497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机器学习组</a:t>
            </a:r>
            <a:r>
              <a:rPr lang="en-US" altLang="zh-CN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Week2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4998087"/>
            <a:ext cx="1219199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叶文轩 薛岚天 国欣然 冯哲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2020-10-19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" y="251348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级培训</a:t>
            </a:r>
          </a:p>
        </p:txBody>
      </p:sp>
    </p:spTree>
    <p:extLst>
      <p:ext uri="{BB962C8B-B14F-4D97-AF65-F5344CB8AC3E}">
        <p14:creationId xmlns:p14="http://schemas.microsoft.com/office/powerpoint/2010/main" val="7443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4FE0C5-FF87-423A-B5F7-509578DE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67" y="1111795"/>
            <a:ext cx="8433465" cy="391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2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675" y="-16162"/>
            <a:ext cx="10368686" cy="1072212"/>
          </a:xfrm>
        </p:spPr>
        <p:txBody>
          <a:bodyPr/>
          <a:lstStyle/>
          <a:p>
            <a:r>
              <a:rPr lang="zh-CN" altLang="en-US" dirty="0"/>
              <a:t>下周安排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BA5B13D-4797-40EB-BDF1-5602C9A71680}"/>
              </a:ext>
            </a:extLst>
          </p:cNvPr>
          <p:cNvSpPr txBox="1">
            <a:spLocks/>
          </p:cNvSpPr>
          <p:nvPr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4ACFF8-817B-47DD-A032-DE0D584AE355}"/>
              </a:ext>
            </a:extLst>
          </p:cNvPr>
          <p:cNvSpPr txBox="1"/>
          <p:nvPr/>
        </p:nvSpPr>
        <p:spPr>
          <a:xfrm>
            <a:off x="716957" y="794846"/>
            <a:ext cx="10996782" cy="592867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Week1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10.5~10.12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: 1. 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阅读文献，包括机器学习在量化投资中应用的常见误区、机器学习处理高频量价数据、传统量价因子的构造、传统单因子检验与多因子模型，用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或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markdown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形式写成读书笔记；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Week2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10.12~10.19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: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与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Barra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组讨论合作开发事宜并撰写需求文档、确定分工。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按分工编写程序，准备数据库，汇丰的同学尝试获取学校提供的高频数据；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+mn-ea"/>
              </a:rPr>
              <a:t>Week3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10.19~10.26</a:t>
            </a:r>
            <a:r>
              <a:rPr lang="zh-CN" altLang="en-US" sz="1600" dirty="0">
                <a:latin typeface="+mn-ea"/>
              </a:rPr>
              <a:t>）</a:t>
            </a:r>
            <a:r>
              <a:rPr lang="en-US" altLang="zh-CN" sz="1600" dirty="0">
                <a:latin typeface="+mn-ea"/>
              </a:rPr>
              <a:t>: </a:t>
            </a:r>
            <a:r>
              <a:rPr lang="zh-CN" altLang="en-US" sz="1600" dirty="0">
                <a:latin typeface="+mn-ea"/>
              </a:rPr>
              <a:t>编写程序，完成与</a:t>
            </a:r>
            <a:r>
              <a:rPr lang="en-US" altLang="zh-CN" sz="1600" dirty="0">
                <a:latin typeface="+mn-ea"/>
              </a:rPr>
              <a:t>Barra</a:t>
            </a:r>
            <a:r>
              <a:rPr lang="zh-CN" altLang="en-US" sz="1600" dirty="0">
                <a:latin typeface="+mn-ea"/>
              </a:rPr>
              <a:t>组合作的部分（数据库、单因子检验、多因子模型、回</a:t>
            </a:r>
            <a:r>
              <a:rPr lang="zh-CN" altLang="en-US" sz="1600">
                <a:latin typeface="+mn-ea"/>
              </a:rPr>
              <a:t>测框架等）</a:t>
            </a:r>
            <a:r>
              <a:rPr lang="zh-CN" altLang="en-US" sz="1600" dirty="0">
                <a:latin typeface="+mn-ea"/>
              </a:rPr>
              <a:t>；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Week4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10.26~11.2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）：完成机器学习建模有关的程序。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Week5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11.2~11.9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）：实现一套基于传统量价因子的多因子模型，作为之后的实验的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Baseline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。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后续跟踪模型模拟盘表现。</a:t>
            </a:r>
            <a:endParaRPr lang="en-US" altLang="zh-CN" sz="1600" dirty="0">
              <a:solidFill>
                <a:schemeClr val="accent3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11.9~11.16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）：复现研报或论文中已有的机器学习因子，检验效果，攥写实验报告。如果有因子表现出好的效果，后续跟踪此因子模拟盘表现。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Week7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11.16~11.23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）：基于上周实验结果，头脑风暴，提出并实现自己的想法，检验效果，攥写实验报告。如果有因子表现出好的效果，后续跟踪此因子模拟盘表现。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</a:rPr>
              <a:t>Week8</a:t>
            </a:r>
            <a:r>
              <a:rPr lang="zh-CN" altLang="en-US" sz="1600" dirty="0">
                <a:solidFill>
                  <a:schemeClr val="accent3"/>
                </a:solidFill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</a:rPr>
              <a:t>11.23~11.30</a:t>
            </a:r>
            <a:r>
              <a:rPr lang="zh-CN" altLang="en-US" sz="1600" dirty="0">
                <a:solidFill>
                  <a:schemeClr val="accent3"/>
                </a:solidFill>
              </a:rPr>
              <a:t>）：整理所有项目资料，准备</a:t>
            </a:r>
            <a:r>
              <a:rPr lang="en-US" altLang="zh-CN" sz="1600" dirty="0" err="1">
                <a:solidFill>
                  <a:schemeClr val="accent3"/>
                </a:solidFill>
              </a:rPr>
              <a:t>FinalPre</a:t>
            </a:r>
            <a:r>
              <a:rPr lang="zh-CN" altLang="en-US" sz="1600" dirty="0">
                <a:solidFill>
                  <a:schemeClr val="accent3"/>
                </a:solidFill>
              </a:rPr>
              <a:t>。</a:t>
            </a:r>
            <a:endParaRPr lang="en-US" altLang="zh-CN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>
            <a:spLocks/>
          </p:cNvSpPr>
          <p:nvPr/>
        </p:nvSpPr>
        <p:spPr>
          <a:xfrm>
            <a:off x="0" y="4531393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1780C-994A-4F58-842A-B4358B1D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D877E4-AF5D-4381-84C4-7AB0D21D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18BAF0-7AF0-4E9B-9A00-59FF087D26F4}"/>
              </a:ext>
            </a:extLst>
          </p:cNvPr>
          <p:cNvSpPr txBox="1"/>
          <p:nvPr/>
        </p:nvSpPr>
        <p:spPr>
          <a:xfrm>
            <a:off x="716957" y="789720"/>
            <a:ext cx="10996782" cy="592867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Week1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10.5~10.12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: 1. 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阅读文献，包括机器学习在量化投资中应用的常见误区、机器学习处理高频量价数据、传统量价因子的构造、传统单因子检验与多因子模型，用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或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markdown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形式写成读书笔记；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+mn-ea"/>
              </a:rPr>
              <a:t>Week2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10.12~10.19</a:t>
            </a:r>
            <a:r>
              <a:rPr lang="zh-CN" altLang="en-US" sz="1600" dirty="0">
                <a:latin typeface="+mn-ea"/>
              </a:rPr>
              <a:t>）</a:t>
            </a:r>
            <a:r>
              <a:rPr lang="en-US" altLang="zh-CN" sz="1600" dirty="0">
                <a:latin typeface="+mn-ea"/>
              </a:rPr>
              <a:t>:</a:t>
            </a:r>
            <a:r>
              <a:rPr lang="zh-CN" altLang="en-US" sz="1600" dirty="0">
                <a:latin typeface="+mn-ea"/>
              </a:rPr>
              <a:t>与</a:t>
            </a:r>
            <a:r>
              <a:rPr lang="en-US" altLang="zh-CN" sz="1600" dirty="0">
                <a:latin typeface="+mn-ea"/>
              </a:rPr>
              <a:t>Barra</a:t>
            </a:r>
            <a:r>
              <a:rPr lang="zh-CN" altLang="en-US" sz="1600" dirty="0">
                <a:latin typeface="+mn-ea"/>
              </a:rPr>
              <a:t>组讨论合作开发事宜并撰写需求文档、确定分工</a:t>
            </a:r>
            <a:r>
              <a:rPr lang="en-US" altLang="zh-CN" sz="1600" dirty="0">
                <a:latin typeface="+mn-ea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+mn-ea"/>
              </a:rPr>
              <a:t>按分工编写程序，准备数据库，汇丰的同学尝试获取学校提供的高频数据；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Week3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10.19~10.26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: 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编写程序，完成与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Barra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组合作的部分（行情数据库、单因子检验、多因子模型、回测框架）；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Week4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10.26~11.2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）：完成机器学习建模有关的程序。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Week5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11.2~11.9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）：实现一套基于传统量价因子的多因子模型，作为之后的实验的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Baseline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sym typeface="Wingdings" panose="05000000000000000000" pitchFamily="2" charset="2"/>
              </a:rPr>
              <a:t>。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后续跟踪模型模拟盘表现。</a:t>
            </a:r>
            <a:endParaRPr lang="en-US" altLang="zh-CN" sz="1600" dirty="0">
              <a:solidFill>
                <a:schemeClr val="accent3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11.9~11.16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）：复现研报或论文中已有的机器学习因子，检验效果，攥写实验报告。如果有因子表现出好的效果，后续跟踪此因子模拟盘表现。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Week7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</a:rPr>
              <a:t>11.16~11.23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</a:rPr>
              <a:t>）：基于上周实验结果，头脑风暴，提出并实现自己的想法，检验效果，攥写实验报告。如果有因子表现出好的效果，后续跟踪此因子模拟盘表现。</a:t>
            </a:r>
            <a:endParaRPr lang="en-US" altLang="zh-CN" sz="1600" dirty="0">
              <a:solidFill>
                <a:schemeClr val="accent3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accent3"/>
                </a:solidFill>
              </a:rPr>
              <a:t>Week8</a:t>
            </a:r>
            <a:r>
              <a:rPr lang="zh-CN" altLang="en-US" sz="1600" dirty="0">
                <a:solidFill>
                  <a:schemeClr val="accent3"/>
                </a:solidFill>
              </a:rPr>
              <a:t>（</a:t>
            </a:r>
            <a:r>
              <a:rPr lang="en-US" altLang="zh-CN" sz="1600" dirty="0">
                <a:solidFill>
                  <a:schemeClr val="accent3"/>
                </a:solidFill>
              </a:rPr>
              <a:t>11.23~11.30</a:t>
            </a:r>
            <a:r>
              <a:rPr lang="zh-CN" altLang="en-US" sz="1600" dirty="0">
                <a:solidFill>
                  <a:schemeClr val="accent3"/>
                </a:solidFill>
              </a:rPr>
              <a:t>）：整理所有项目资料，准备</a:t>
            </a:r>
            <a:r>
              <a:rPr lang="en-US" altLang="zh-CN" sz="1600" dirty="0" err="1">
                <a:solidFill>
                  <a:schemeClr val="accent3"/>
                </a:solidFill>
              </a:rPr>
              <a:t>FinalPre</a:t>
            </a:r>
            <a:r>
              <a:rPr lang="zh-CN" altLang="en-US" sz="1600" dirty="0">
                <a:solidFill>
                  <a:schemeClr val="accent3"/>
                </a:solidFill>
              </a:rPr>
              <a:t>。</a:t>
            </a:r>
            <a:endParaRPr lang="en-US" altLang="zh-CN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8261" y="1959610"/>
            <a:ext cx="11531600" cy="1631216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文轩与一帆、子杰负责</a:t>
            </a:r>
            <a:r>
              <a:rPr lang="zh-CN" altLang="en-US" sz="2000" b="1" dirty="0"/>
              <a:t>数据获取、数据库搭建、数据库接口封装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文轩与梦婕负责</a:t>
            </a:r>
            <a:r>
              <a:rPr lang="zh-CN" altLang="en-US" sz="2000" b="1" dirty="0"/>
              <a:t>因子有效性</a:t>
            </a:r>
            <a:r>
              <a:rPr lang="zh-CN" altLang="en-US" sz="2000" dirty="0"/>
              <a:t>及相关的</a:t>
            </a:r>
            <a:r>
              <a:rPr lang="zh-CN" altLang="en-US" sz="2000" b="1" dirty="0"/>
              <a:t>公用工具函数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岚天与冯哲负责</a:t>
            </a:r>
            <a:r>
              <a:rPr lang="zh-CN" altLang="en-US" sz="2000" b="1" dirty="0"/>
              <a:t>因子筛选与合成</a:t>
            </a:r>
            <a:r>
              <a:rPr lang="zh-CN" altLang="en-US" sz="2000" dirty="0"/>
              <a:t>（先不考虑</a:t>
            </a:r>
            <a:r>
              <a:rPr lang="en-US" altLang="zh-CN" sz="2000" dirty="0"/>
              <a:t>ML</a:t>
            </a:r>
            <a:r>
              <a:rPr lang="zh-CN" altLang="en-US" sz="2000" dirty="0"/>
              <a:t>的部分）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欣然负责</a:t>
            </a:r>
            <a:r>
              <a:rPr lang="zh-CN" altLang="en-US" sz="2000" b="1" dirty="0"/>
              <a:t>多因子模型构造与检验</a:t>
            </a:r>
            <a:r>
              <a:rPr lang="zh-CN" altLang="en-US" sz="2000" dirty="0"/>
              <a:t>，梦婕与文轩辅助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冯哲与岚天帮助多因子组完成</a:t>
            </a:r>
            <a:r>
              <a:rPr lang="zh-CN" altLang="en-US" sz="2000" b="1" dirty="0"/>
              <a:t>组合优化模块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组内分工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7940" y="1554017"/>
            <a:ext cx="2853055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与多因子组合作部分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BFED0D-185E-47AD-B0F9-F7266950CBDB}"/>
              </a:ext>
            </a:extLst>
          </p:cNvPr>
          <p:cNvSpPr txBox="1"/>
          <p:nvPr/>
        </p:nvSpPr>
        <p:spPr>
          <a:xfrm>
            <a:off x="478261" y="4320467"/>
            <a:ext cx="11531600" cy="1015663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全员写</a:t>
            </a:r>
            <a:r>
              <a:rPr lang="zh-CN" altLang="en-US" sz="2000" b="1" dirty="0"/>
              <a:t>因子计算</a:t>
            </a:r>
            <a:r>
              <a:rPr lang="zh-CN" altLang="en-US" sz="2000" dirty="0"/>
              <a:t>，一人写一部分因子。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岚天与冯哲负责</a:t>
            </a:r>
            <a:r>
              <a:rPr lang="zh-CN" altLang="en-US" sz="2000" b="1" dirty="0"/>
              <a:t>因子筛选与合成</a:t>
            </a:r>
            <a:r>
              <a:rPr lang="zh-CN" altLang="en-US" sz="2000" dirty="0"/>
              <a:t>（</a:t>
            </a:r>
            <a:r>
              <a:rPr lang="en-US" altLang="zh-CN" sz="2000" dirty="0"/>
              <a:t>ML</a:t>
            </a:r>
            <a:r>
              <a:rPr lang="zh-CN" altLang="en-US" sz="2000" dirty="0"/>
              <a:t>的部分）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欣然与文轩负责</a:t>
            </a:r>
            <a:r>
              <a:rPr lang="zh-CN" altLang="en-US" sz="2000" b="1" dirty="0"/>
              <a:t>特征工程与数据可视化</a:t>
            </a:r>
            <a:r>
              <a:rPr lang="zh-CN" altLang="en-US" sz="2000" dirty="0"/>
              <a:t>的</a:t>
            </a:r>
            <a:r>
              <a:rPr lang="en-US" altLang="zh-CN" sz="2000" dirty="0"/>
              <a:t>DEMO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B16E81-1E73-4D78-90F3-CA45490F89B4}"/>
              </a:ext>
            </a:extLst>
          </p:cNvPr>
          <p:cNvSpPr txBox="1"/>
          <p:nvPr/>
        </p:nvSpPr>
        <p:spPr>
          <a:xfrm>
            <a:off x="457940" y="3914874"/>
            <a:ext cx="2853055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独有部分</a:t>
            </a:r>
          </a:p>
        </p:txBody>
      </p:sp>
    </p:spTree>
    <p:extLst>
      <p:ext uri="{BB962C8B-B14F-4D97-AF65-F5344CB8AC3E}">
        <p14:creationId xmlns:p14="http://schemas.microsoft.com/office/powerpoint/2010/main" val="210557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8499" y="1456160"/>
            <a:ext cx="11531600" cy="1938992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日行情表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daily_quote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datetime, open, high, low, close, volume, code, name, </a:t>
            </a:r>
            <a:r>
              <a:rPr lang="en-US" altLang="zh-CN" sz="2000" dirty="0" err="1"/>
              <a:t>trading_status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分钟行情表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minute_quote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datetime, open, high, low, close, volume, code,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股票基本信息表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stock_info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datetime, code, industry_sw1, industry_zz1, name, </a:t>
            </a:r>
            <a:r>
              <a:rPr lang="en-US" altLang="zh-CN" sz="2000" dirty="0" err="1"/>
              <a:t>listed_code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is_st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指数成分与权重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index_weight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 datetime, </a:t>
            </a:r>
            <a:r>
              <a:rPr lang="en-US" altLang="zh-CN" sz="2000" dirty="0" err="1"/>
              <a:t>index_code</a:t>
            </a:r>
            <a:r>
              <a:rPr lang="en-US" altLang="zh-CN" sz="2000" dirty="0"/>
              <a:t>, code,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日因子表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daily_factor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datetime, code, factor1, factor2,….., </a:t>
            </a:r>
            <a:r>
              <a:rPr lang="en-US" altLang="zh-CN" sz="2000" dirty="0" err="1"/>
              <a:t>factorN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日风格因子表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daily_style_factor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datetime, factor1, factor2, ….., </a:t>
            </a:r>
            <a:r>
              <a:rPr lang="en-US" altLang="zh-CN" sz="2000" dirty="0" err="1"/>
              <a:t>factorM</a:t>
            </a:r>
            <a:endParaRPr lang="en-US" altLang="zh-CN" sz="2000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B16E81-1E73-4D78-90F3-CA45490F89B4}"/>
              </a:ext>
            </a:extLst>
          </p:cNvPr>
          <p:cNvSpPr txBox="1"/>
          <p:nvPr/>
        </p:nvSpPr>
        <p:spPr>
          <a:xfrm>
            <a:off x="428499" y="1056050"/>
            <a:ext cx="2853055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数据库表与字段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6A5D5E-8486-422E-938B-C071A19E6989}"/>
              </a:ext>
            </a:extLst>
          </p:cNvPr>
          <p:cNvSpPr txBox="1"/>
          <p:nvPr/>
        </p:nvSpPr>
        <p:spPr>
          <a:xfrm>
            <a:off x="428499" y="4298712"/>
            <a:ext cx="11531600" cy="1323439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在阿里云服务器部署</a:t>
            </a:r>
            <a:r>
              <a:rPr lang="en-US" altLang="zh-CN" sz="2000" dirty="0"/>
              <a:t>MongoDB</a:t>
            </a:r>
            <a:r>
              <a:rPr lang="zh-CN" altLang="en-US" sz="2000" dirty="0"/>
              <a:t>服务，负责数据获取的同学写入原始数据，之后算得新的因子时写入服务器，每位同学保持本地数据库与云服务器同步，平时的研发用自己本地的数据库。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文轩会封装数据库的接口，让上层应用不需要直接操作数据库。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上已有</a:t>
            </a:r>
            <a:r>
              <a:rPr lang="en-US" altLang="zh-CN" sz="2000" dirty="0"/>
              <a:t>demo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mongodb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demo.ipynb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BDA33A-D343-4E0B-9491-16102B0F2C45}"/>
              </a:ext>
            </a:extLst>
          </p:cNvPr>
          <p:cNvSpPr txBox="1"/>
          <p:nvPr/>
        </p:nvSpPr>
        <p:spPr>
          <a:xfrm>
            <a:off x="408178" y="3893119"/>
            <a:ext cx="2853055" cy="40011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数据库构建与使用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BF9A6-AAF7-4A4E-963C-4364EC64EF5E}"/>
              </a:ext>
            </a:extLst>
          </p:cNvPr>
          <p:cNvSpPr txBox="1"/>
          <p:nvPr/>
        </p:nvSpPr>
        <p:spPr>
          <a:xfrm>
            <a:off x="478261" y="5838825"/>
            <a:ext cx="866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云服务器</a:t>
            </a:r>
            <a:r>
              <a:rPr lang="en-US" altLang="zh-CN" dirty="0" err="1"/>
              <a:t>ip</a:t>
            </a:r>
            <a:r>
              <a:rPr lang="zh-CN" altLang="en-US" dirty="0"/>
              <a:t>：</a:t>
            </a:r>
            <a:r>
              <a:rPr lang="en-US" altLang="zh-CN" dirty="0"/>
              <a:t>81.68.114.243</a:t>
            </a:r>
          </a:p>
          <a:p>
            <a:r>
              <a:rPr lang="en-US" altLang="zh-CN" dirty="0"/>
              <a:t>ML</a:t>
            </a:r>
            <a:r>
              <a:rPr lang="zh-CN" altLang="en-US" dirty="0"/>
              <a:t>组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https://github.com/QTA-ML20/QTAML2020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9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单因子计算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62D503-46E1-41BD-82D5-407CB0FC4149}"/>
              </a:ext>
            </a:extLst>
          </p:cNvPr>
          <p:cNvSpPr txBox="1"/>
          <p:nvPr/>
        </p:nvSpPr>
        <p:spPr>
          <a:xfrm>
            <a:off x="688318" y="1056050"/>
            <a:ext cx="9900181" cy="3269421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输入：因子表达式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输出：对应计算出的因子值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基本框架：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因子解析式，使计算机能理解输入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函数解析式，实现表达式对应的操作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难点：细节及符号的处理，规范化表达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人员分工：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全员负责组内需要的因子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85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7256" y="1057023"/>
            <a:ext cx="9900000" cy="4192943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输入：单因子计算结果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IC, IC-IR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数值与图例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Factor-return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检验结果，分层回测结果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基本框架（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个模块）：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数据预处理：极值处理、中性化及标准化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等值的计算，相应检验的函数封装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绘制图例、表格等的工具箱封装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人员分工：叶文轩、叶梦婕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因子有效性检验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77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7256" y="1057023"/>
            <a:ext cx="9900000" cy="3731278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输入：一系列因子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输出：筛选后的因子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大类因子分析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因子共线性分析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因子合成（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加权、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IC-IR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加权、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人员分工：冯哲、薛岚天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因子筛选与合成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73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7256" y="1057023"/>
            <a:ext cx="9900000" cy="4654608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factor_exposure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factor_return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输出：策略组合配置权重及对应换手率等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基本框架：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对因子进行正交标准化，取目标因子残差截面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多元回归得到因子收益率向量簇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收益截面预测向量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以经交易成本调整后预测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收益为目标函数，以大类行业风格中性控制为约束条件，求解组合权重向量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人员分工：叶梦婕，徐凯浩、冯哲、薛岚天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回测与组合优化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28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多因子模型构建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A458A6-BFD5-4D3F-9711-B45CC818A259}"/>
              </a:ext>
            </a:extLst>
          </p:cNvPr>
          <p:cNvSpPr txBox="1"/>
          <p:nvPr/>
        </p:nvSpPr>
        <p:spPr>
          <a:xfrm>
            <a:off x="478261" y="970072"/>
            <a:ext cx="7253605" cy="1815882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输入</a:t>
            </a:r>
            <a:r>
              <a:rPr lang="zh-CN" altLang="en-US" sz="2800" dirty="0"/>
              <a:t>：“因子筛选与合成”输出的多因子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输出</a:t>
            </a:r>
            <a:r>
              <a:rPr lang="zh-CN" altLang="en-US" sz="2800" dirty="0"/>
              <a:t>：</a:t>
            </a:r>
            <a:r>
              <a:rPr lang="en-US" altLang="zh-CN" sz="2800" dirty="0"/>
              <a:t>factor return</a:t>
            </a:r>
            <a:r>
              <a:rPr lang="zh-CN" altLang="en-US" sz="2800" dirty="0"/>
              <a:t>、</a:t>
            </a:r>
            <a:r>
              <a:rPr lang="en-US" altLang="zh-CN" sz="2800" dirty="0"/>
              <a:t>mispricing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参考资料：石川</a:t>
            </a:r>
            <a:r>
              <a:rPr lang="en-US" altLang="zh-CN" sz="2800" dirty="0"/>
              <a:t>-《</a:t>
            </a:r>
            <a:r>
              <a:rPr lang="zh-CN" altLang="en-US" sz="2800" dirty="0"/>
              <a:t>因子投资</a:t>
            </a:r>
            <a:r>
              <a:rPr lang="en-US" altLang="zh-CN" sz="2800" dirty="0"/>
              <a:t>》</a:t>
            </a:r>
            <a:r>
              <a:rPr lang="zh-CN" altLang="en-US" sz="2800" dirty="0"/>
              <a:t>、国君</a:t>
            </a:r>
            <a:r>
              <a:rPr lang="en-US" altLang="zh-CN" sz="2800" dirty="0"/>
              <a:t>191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8D3908-02EF-48D7-B8DE-69D76377B3D5}"/>
              </a:ext>
            </a:extLst>
          </p:cNvPr>
          <p:cNvSpPr txBox="1"/>
          <p:nvPr/>
        </p:nvSpPr>
        <p:spPr>
          <a:xfrm>
            <a:off x="478260" y="4582684"/>
            <a:ext cx="7253605" cy="954107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输入</a:t>
            </a:r>
            <a:r>
              <a:rPr lang="zh-CN" altLang="en-US" sz="2800" dirty="0"/>
              <a:t>：</a:t>
            </a:r>
            <a:r>
              <a:rPr lang="en-US" altLang="zh-CN" sz="2800" dirty="0"/>
              <a:t>factor return</a:t>
            </a:r>
            <a:r>
              <a:rPr lang="zh-CN" altLang="en-US" sz="2800" dirty="0"/>
              <a:t>、</a:t>
            </a:r>
            <a:r>
              <a:rPr lang="en-US" altLang="zh-CN" sz="2800" dirty="0"/>
              <a:t>mispricing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输出</a:t>
            </a:r>
            <a:r>
              <a:rPr lang="zh-CN" altLang="en-US" sz="2800" dirty="0"/>
              <a:t>：检验情况（是否联合显著不为零）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B8E4FA-3EB8-4F38-A051-E3548E9C1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8" y="3329834"/>
            <a:ext cx="9747623" cy="954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2539</TotalTime>
  <Words>1412</Words>
  <Application>Microsoft Office PowerPoint</Application>
  <PresentationFormat>宽屏</PresentationFormat>
  <Paragraphs>127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Timeline</vt:lpstr>
      <vt:lpstr>组内分工</vt:lpstr>
      <vt:lpstr>数据库</vt:lpstr>
      <vt:lpstr>单因子计算</vt:lpstr>
      <vt:lpstr>因子有效性检验</vt:lpstr>
      <vt:lpstr>因子筛选与合成</vt:lpstr>
      <vt:lpstr>回测与组合优化</vt:lpstr>
      <vt:lpstr>多因子模型构建</vt:lpstr>
      <vt:lpstr>PowerPoint 演示文稿</vt:lpstr>
      <vt:lpstr>下周安排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叶 文轩</cp:lastModifiedBy>
  <cp:revision>353</cp:revision>
  <dcterms:created xsi:type="dcterms:W3CDTF">2016-03-04T04:52:50Z</dcterms:created>
  <dcterms:modified xsi:type="dcterms:W3CDTF">2020-10-19T11:29:58Z</dcterms:modified>
</cp:coreProperties>
</file>