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70" r:id="rId3"/>
    <p:sldId id="276" r:id="rId4"/>
    <p:sldId id="277" r:id="rId5"/>
    <p:sldId id="271" r:id="rId6"/>
    <p:sldId id="273" r:id="rId7"/>
    <p:sldId id="274" r:id="rId8"/>
    <p:sldId id="275" r:id="rId9"/>
    <p:sldId id="278" r:id="rId10"/>
    <p:sldId id="272" r:id="rId11"/>
    <p:sldId id="280" r:id="rId12"/>
    <p:sldId id="282" r:id="rId13"/>
    <p:sldId id="281" r:id="rId14"/>
    <p:sldId id="287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5" autoAdjust="0"/>
    <p:restoredTop sz="94627"/>
  </p:normalViewPr>
  <p:slideViewPr>
    <p:cSldViewPr snapToGrid="0" snapToObjects="1">
      <p:cViewPr varScale="1">
        <p:scale>
          <a:sx n="112" d="100"/>
          <a:sy n="11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qta\&#25307;&#26032;\8.&#25307;&#26032;ppt\&#25968;&#25454;\&#24635;&#36164;&#2013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b="1" dirty="0"/>
              <a:t>量化型</a:t>
            </a:r>
            <a:r>
              <a:rPr lang="zh-CN" altLang="zh-CN" sz="2000" b="1" i="0" u="none" strike="noStrike" baseline="0" dirty="0">
                <a:effectLst/>
              </a:rPr>
              <a:t>公募</a:t>
            </a:r>
            <a:r>
              <a:rPr lang="zh-CN" altLang="en-US" sz="2000" b="1" dirty="0"/>
              <a:t>基金</a:t>
            </a:r>
          </a:p>
        </c:rich>
      </c:tx>
      <c:layout>
        <c:manualLayout>
          <c:xMode val="edge"/>
          <c:yMode val="edge"/>
          <c:x val="0.32085877454503398"/>
          <c:y val="5.00083154169684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371976283564598E-2"/>
          <c:y val="0.16646329797312301"/>
          <c:w val="0.85507376247421996"/>
          <c:h val="0.611327914183044"/>
        </c:manualLayout>
      </c:layout>
      <c:barChart>
        <c:barDir val="col"/>
        <c:grouping val="clustered"/>
        <c:varyColors val="0"/>
        <c:ser>
          <c:idx val="0"/>
          <c:order val="0"/>
          <c:tx>
            <c:v>资产规模（亿元）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Sheet2!$B$3:$K$3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Sheet2!$B$4:$K$4</c:f>
              <c:numCache>
                <c:formatCode>General</c:formatCode>
                <c:ptCount val="10"/>
                <c:pt idx="0">
                  <c:v>252.37166667</c:v>
                </c:pt>
                <c:pt idx="1">
                  <c:v>429.86101240999949</c:v>
                </c:pt>
                <c:pt idx="2">
                  <c:v>445.37488753000002</c:v>
                </c:pt>
                <c:pt idx="3">
                  <c:v>398.72677263999992</c:v>
                </c:pt>
                <c:pt idx="4">
                  <c:v>422.45179088999993</c:v>
                </c:pt>
                <c:pt idx="5">
                  <c:v>391.89457276000019</c:v>
                </c:pt>
                <c:pt idx="6">
                  <c:v>620.98337877999995</c:v>
                </c:pt>
                <c:pt idx="7">
                  <c:v>944.83868744000006</c:v>
                </c:pt>
                <c:pt idx="8">
                  <c:v>1174.3812215200001</c:v>
                </c:pt>
                <c:pt idx="9">
                  <c:v>1356.911316839999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5-4D59-9333-7E386990C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42187200"/>
        <c:axId val="-2141564448"/>
      </c:barChart>
      <c:lineChart>
        <c:grouping val="standard"/>
        <c:varyColors val="0"/>
        <c:ser>
          <c:idx val="1"/>
          <c:order val="1"/>
          <c:tx>
            <c:v>数量</c:v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Sheet2!$B$6:$K$6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14</c:v>
                </c:pt>
                <c:pt idx="3">
                  <c:v>25</c:v>
                </c:pt>
                <c:pt idx="4">
                  <c:v>32</c:v>
                </c:pt>
                <c:pt idx="5">
                  <c:v>49</c:v>
                </c:pt>
                <c:pt idx="6">
                  <c:v>57</c:v>
                </c:pt>
                <c:pt idx="7">
                  <c:v>88</c:v>
                </c:pt>
                <c:pt idx="8">
                  <c:v>138</c:v>
                </c:pt>
                <c:pt idx="9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5-4D59-9333-7E386990C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0426464"/>
        <c:axId val="-2109651408"/>
      </c:lineChart>
      <c:catAx>
        <c:axId val="214218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dirty="0"/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564448"/>
        <c:crosses val="autoZero"/>
        <c:auto val="1"/>
        <c:lblAlgn val="ctr"/>
        <c:lblOffset val="100"/>
        <c:noMultiLvlLbl val="0"/>
      </c:catAx>
      <c:valAx>
        <c:axId val="-21415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2187200"/>
        <c:crosses val="autoZero"/>
        <c:crossBetween val="between"/>
      </c:valAx>
      <c:valAx>
        <c:axId val="-210965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0426464"/>
        <c:crosses val="max"/>
        <c:crossBetween val="between"/>
      </c:valAx>
      <c:catAx>
        <c:axId val="-207042646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965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7016499098811697E-2"/>
          <c:y val="0.167509861132766"/>
          <c:w val="0.46"/>
          <c:h val="7.812554680664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D4402-05E0-1040-8B31-3AA5A3EEF1D7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7A996-FE26-9043-915C-5661440D93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1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0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1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59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284" y="3882190"/>
            <a:ext cx="9893968" cy="9945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84E4-7739-46B4-B7F5-15A98F14A105}" type="datetime1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82100" y="6356352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18" y="552378"/>
            <a:ext cx="7111092" cy="2810968"/>
          </a:xfrm>
          <a:prstGeom prst="rect">
            <a:avLst/>
          </a:prstGeom>
        </p:spPr>
      </p:pic>
      <p:sp>
        <p:nvSpPr>
          <p:cNvPr id="8" name="Rectangle 6"/>
          <p:cNvSpPr/>
          <p:nvPr userDrawn="1"/>
        </p:nvSpPr>
        <p:spPr>
          <a:xfrm flipV="1">
            <a:off x="6866021" y="7268"/>
            <a:ext cx="5325979" cy="161900"/>
          </a:xfrm>
          <a:prstGeom prst="rect">
            <a:avLst/>
          </a:prstGeom>
          <a:solidFill>
            <a:srgbClr val="B23E3E"/>
          </a:solidFill>
          <a:ln w="38100" cmpd="sng">
            <a:solidFill>
              <a:srgbClr val="B23E3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800" strike="noStrike" noProof="1"/>
          </a:p>
        </p:txBody>
      </p:sp>
      <p:sp>
        <p:nvSpPr>
          <p:cNvPr id="9" name="Rectangle 11"/>
          <p:cNvSpPr/>
          <p:nvPr userDrawn="1"/>
        </p:nvSpPr>
        <p:spPr>
          <a:xfrm>
            <a:off x="5245769" y="169168"/>
            <a:ext cx="6272463" cy="1356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800" strike="noStrike" noProof="1"/>
          </a:p>
        </p:txBody>
      </p:sp>
    </p:spTree>
    <p:extLst>
      <p:ext uri="{BB962C8B-B14F-4D97-AF65-F5344CB8AC3E}">
        <p14:creationId xmlns:p14="http://schemas.microsoft.com/office/powerpoint/2010/main" val="90437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46684" y="1966365"/>
            <a:ext cx="6497053" cy="1378142"/>
          </a:xfrm>
        </p:spPr>
        <p:txBody>
          <a:bodyPr>
            <a:normAutofit/>
          </a:bodyPr>
          <a:lstStyle>
            <a:lvl1pPr marL="0" indent="0" algn="ctr">
              <a:buNone/>
              <a:defRPr sz="88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6866021" y="7268"/>
            <a:ext cx="5325979" cy="161900"/>
          </a:xfrm>
          <a:prstGeom prst="rect">
            <a:avLst/>
          </a:prstGeom>
          <a:solidFill>
            <a:srgbClr val="B23E3E"/>
          </a:solidFill>
          <a:ln w="38100" cmpd="sng">
            <a:solidFill>
              <a:srgbClr val="B23E3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800" strike="noStrike" noProof="1"/>
          </a:p>
        </p:txBody>
      </p:sp>
      <p:sp>
        <p:nvSpPr>
          <p:cNvPr id="8" name="Rectangle 11"/>
          <p:cNvSpPr/>
          <p:nvPr userDrawn="1"/>
        </p:nvSpPr>
        <p:spPr>
          <a:xfrm>
            <a:off x="5245769" y="169168"/>
            <a:ext cx="6272463" cy="1356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800" strike="noStrike" noProof="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5700"/>
            <a:ext cx="3102092" cy="62230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329363" y="6407152"/>
            <a:ext cx="2743200" cy="365125"/>
          </a:xfrm>
        </p:spPr>
        <p:txBody>
          <a:bodyPr/>
          <a:lstStyle/>
          <a:p>
            <a:fld id="{B2891FAC-BCFD-4861-8706-4223434FDA41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11" name="燕尾形 10"/>
          <p:cNvSpPr/>
          <p:nvPr userDrawn="1"/>
        </p:nvSpPr>
        <p:spPr>
          <a:xfrm>
            <a:off x="11430001" y="6407859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56031" y="6407861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67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7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5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30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5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2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27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DC1B-81B9-F64D-93BF-38AC76D5C37C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6F5C-4437-0F42-A179-B0D2D9207F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2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601703"/>
            <a:ext cx="12192000" cy="5754645"/>
          </a:xfrm>
          <a:prstGeom prst="rect">
            <a:avLst/>
          </a:prstGeom>
          <a:solidFill>
            <a:srgbClr val="B23E3E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58" y="601703"/>
            <a:ext cx="7111092" cy="28109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08936" y="4305107"/>
            <a:ext cx="8974137" cy="152400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北京大学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量化交易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协会</a:t>
            </a:r>
            <a:b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5400" dirty="0">
              <a:latin typeface="华文楷体" pitchFamily="2" charset="-122"/>
              <a:ea typeface="华文楷体" pitchFamily="2" charset="-122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07866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分成四组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多因子模型组、单因子挖掘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、资产定价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想法来源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课堂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、实习工作、老师指导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Proposal (9/27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当周内培时间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Ending presentation(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期中考后一周内培时间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每周报告每组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报告内容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上次进度完成度回报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本次心得与想法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本次进度内容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ddl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本次进度 缴交本周分工工时表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项目执行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75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591959" y="1189585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删减以往实证部分，去芜存菁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Module 1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多因子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-Barra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多因子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–Fame-Macbeth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统计套利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机器学习与资产定价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Module 2 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股票择时与期货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与基金研究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Asset Allocation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大类资产配置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Smart beta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1723" y="0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内培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572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327044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保证金制度自願参加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每周给定进度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选定相关主题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自行截图打卡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完成所有進度者退回保證金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期末同乐会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或邀请学长姐嘉宾聚餐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1723" y="0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en-US" altLang="zh-CN" sz="43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LeetCode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472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知识补充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9/27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提出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proposal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多因子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10/18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多因子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(2)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10/25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统计套利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机器学习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期末考前休息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11/22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Presentation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时间规划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388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601703"/>
            <a:ext cx="12192000" cy="5754645"/>
          </a:xfrm>
          <a:prstGeom prst="rect">
            <a:avLst/>
          </a:prstGeom>
          <a:solidFill>
            <a:srgbClr val="B23E3E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08936" y="4305107"/>
            <a:ext cx="8974137" cy="152400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休息一下</a:t>
            </a:r>
            <a:br>
              <a:rPr lang="zh-CN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5400" dirty="0">
              <a:latin typeface="华文楷体" pitchFamily="2" charset="-122"/>
              <a:ea typeface="华文楷体" pitchFamily="2" charset="-122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7707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何谓多因子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489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何谓多因子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907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何谓统计套利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824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何谓实证资产定价</a:t>
            </a:r>
            <a:endParaRPr lang="en-US" altLang="zh-TW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607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6" name="组合 6"/>
          <p:cNvGrpSpPr/>
          <p:nvPr/>
        </p:nvGrpSpPr>
        <p:grpSpPr>
          <a:xfrm>
            <a:off x="3791415" y="1419453"/>
            <a:ext cx="4261995" cy="518130"/>
            <a:chOff x="2726889" y="2391576"/>
            <a:chExt cx="4261995" cy="518130"/>
          </a:xfrm>
        </p:grpSpPr>
        <p:sp>
          <p:nvSpPr>
            <p:cNvPr id="7" name="矩形: 圆角 7"/>
            <p:cNvSpPr/>
            <p:nvPr/>
          </p:nvSpPr>
          <p:spPr>
            <a:xfrm>
              <a:off x="2726889" y="2391576"/>
              <a:ext cx="546410" cy="512957"/>
            </a:xfrm>
            <a:prstGeom prst="roundRect">
              <a:avLst/>
            </a:prstGeom>
            <a:solidFill>
              <a:srgbClr val="B23E3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</a:rPr>
                <a:t>1</a:t>
              </a:r>
              <a:endParaRPr lang="zh-CN" altLang="en-US" sz="2400" i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8"/>
            <p:cNvCxnSpPr/>
            <p:nvPr/>
          </p:nvCxnSpPr>
          <p:spPr>
            <a:xfrm>
              <a:off x="3364738" y="2909706"/>
              <a:ext cx="3624146" cy="0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9"/>
          <p:cNvGrpSpPr/>
          <p:nvPr/>
        </p:nvGrpSpPr>
        <p:grpSpPr>
          <a:xfrm>
            <a:off x="3791415" y="2282985"/>
            <a:ext cx="4261995" cy="518130"/>
            <a:chOff x="2726890" y="3258784"/>
            <a:chExt cx="4261995" cy="518130"/>
          </a:xfrm>
        </p:grpSpPr>
        <p:sp>
          <p:nvSpPr>
            <p:cNvPr id="10" name="矩形: 圆角 18"/>
            <p:cNvSpPr/>
            <p:nvPr/>
          </p:nvSpPr>
          <p:spPr>
            <a:xfrm>
              <a:off x="2726890" y="3258784"/>
              <a:ext cx="546410" cy="512957"/>
            </a:xfrm>
            <a:prstGeom prst="roundRect">
              <a:avLst/>
            </a:prstGeom>
            <a:solidFill>
              <a:srgbClr val="B23E3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</a:rPr>
                <a:t>2</a:t>
              </a:r>
              <a:endParaRPr lang="zh-CN" altLang="en-US" sz="24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1"/>
            <p:cNvCxnSpPr/>
            <p:nvPr/>
          </p:nvCxnSpPr>
          <p:spPr>
            <a:xfrm>
              <a:off x="3364739" y="3776914"/>
              <a:ext cx="3624146" cy="0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2"/>
          <p:cNvGrpSpPr/>
          <p:nvPr/>
        </p:nvGrpSpPr>
        <p:grpSpPr>
          <a:xfrm>
            <a:off x="3791415" y="4010049"/>
            <a:ext cx="4261995" cy="518130"/>
            <a:chOff x="2726890" y="4286358"/>
            <a:chExt cx="4261995" cy="518130"/>
          </a:xfrm>
        </p:grpSpPr>
        <p:sp>
          <p:nvSpPr>
            <p:cNvPr id="13" name="矩形: 圆角 20"/>
            <p:cNvSpPr/>
            <p:nvPr/>
          </p:nvSpPr>
          <p:spPr>
            <a:xfrm>
              <a:off x="2726890" y="4286358"/>
              <a:ext cx="546410" cy="512957"/>
            </a:xfrm>
            <a:prstGeom prst="roundRect">
              <a:avLst/>
            </a:prstGeom>
            <a:solidFill>
              <a:srgbClr val="B23E3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</a:rPr>
                <a:t>4</a:t>
              </a:r>
              <a:endParaRPr lang="zh-CN" altLang="en-US" sz="2400" i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接连接符 14"/>
            <p:cNvCxnSpPr/>
            <p:nvPr/>
          </p:nvCxnSpPr>
          <p:spPr>
            <a:xfrm>
              <a:off x="3364739" y="4804488"/>
              <a:ext cx="3624146" cy="0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4429264" y="2256841"/>
            <a:ext cx="33090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量化领域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29264" y="1367476"/>
            <a:ext cx="33090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协会介绍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29264" y="4076731"/>
            <a:ext cx="33090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"/>
            <a:r>
              <a:rPr lang="zh-TW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时间规划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8"/>
          <p:cNvGrpSpPr/>
          <p:nvPr/>
        </p:nvGrpSpPr>
        <p:grpSpPr>
          <a:xfrm>
            <a:off x="3791415" y="4873583"/>
            <a:ext cx="4261995" cy="518130"/>
            <a:chOff x="2726890" y="4286358"/>
            <a:chExt cx="4261995" cy="518130"/>
          </a:xfrm>
        </p:grpSpPr>
        <p:sp>
          <p:nvSpPr>
            <p:cNvPr id="19" name="矩形: 圆角 20"/>
            <p:cNvSpPr/>
            <p:nvPr/>
          </p:nvSpPr>
          <p:spPr>
            <a:xfrm>
              <a:off x="2726890" y="4286358"/>
              <a:ext cx="546410" cy="512957"/>
            </a:xfrm>
            <a:prstGeom prst="roundRect">
              <a:avLst/>
            </a:prstGeom>
            <a:solidFill>
              <a:srgbClr val="B23E3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</a:rPr>
                <a:t>5</a:t>
              </a:r>
              <a:endParaRPr lang="zh-CN" altLang="en-US" sz="24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20"/>
            <p:cNvCxnSpPr/>
            <p:nvPr/>
          </p:nvCxnSpPr>
          <p:spPr>
            <a:xfrm>
              <a:off x="3364739" y="4804488"/>
              <a:ext cx="3624146" cy="0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4429264" y="4955296"/>
            <a:ext cx="33090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"/>
            <a:r>
              <a:rPr lang="zh-TW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主题简介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" name="组合 22"/>
          <p:cNvGrpSpPr/>
          <p:nvPr/>
        </p:nvGrpSpPr>
        <p:grpSpPr>
          <a:xfrm>
            <a:off x="3791415" y="3146517"/>
            <a:ext cx="4261995" cy="518130"/>
            <a:chOff x="2726890" y="4286358"/>
            <a:chExt cx="4261995" cy="518130"/>
          </a:xfrm>
        </p:grpSpPr>
        <p:sp>
          <p:nvSpPr>
            <p:cNvPr id="23" name="矩形: 圆角 20"/>
            <p:cNvSpPr/>
            <p:nvPr/>
          </p:nvSpPr>
          <p:spPr>
            <a:xfrm>
              <a:off x="2726890" y="4286358"/>
              <a:ext cx="546410" cy="512957"/>
            </a:xfrm>
            <a:prstGeom prst="roundRect">
              <a:avLst/>
            </a:prstGeom>
            <a:solidFill>
              <a:srgbClr val="B23E3E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i="1" dirty="0">
                  <a:solidFill>
                    <a:schemeClr val="bg1"/>
                  </a:solidFill>
                </a:rPr>
                <a:t>3</a:t>
              </a:r>
              <a:endParaRPr lang="zh-CN" altLang="en-US" sz="2400" i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4"/>
            <p:cNvCxnSpPr/>
            <p:nvPr/>
          </p:nvCxnSpPr>
          <p:spPr>
            <a:xfrm>
              <a:off x="3364739" y="4804488"/>
              <a:ext cx="3624146" cy="0"/>
            </a:xfrm>
            <a:prstGeom prst="line">
              <a:avLst/>
            </a:prstGeom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429264" y="3221692"/>
            <a:ext cx="3309016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活动内容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6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北京大学量化交易协会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(QTA)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成立于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月，创始人包括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级的多位量化领域的兴趣爱好者。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宗旨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：研究量化交易策略为核心，结合国内量化投资市场飞速发展的实际情况，为有志于将来从事量化类工作的会员们提供一个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学术交流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资源共享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人脉传递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专业性平台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定位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：踏实、探索、硬核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独特性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在量化领域，研究最为全面，紧跟业内发展的要求</a:t>
            </a:r>
            <a:endParaRPr lang="zh-CN" altLang="en-US" sz="1051" dirty="0"/>
          </a:p>
          <a:p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协会介绍</a:t>
            </a:r>
          </a:p>
        </p:txBody>
      </p:sp>
    </p:spTree>
    <p:extLst>
      <p:ext uri="{BB962C8B-B14F-4D97-AF65-F5344CB8AC3E}">
        <p14:creationId xmlns:p14="http://schemas.microsoft.com/office/powerpoint/2010/main" val="331676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572" y="932316"/>
            <a:ext cx="5181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北京大学量化交易协会</a:t>
            </a:r>
            <a:br>
              <a:rPr kumimoji="1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</a:b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kumimoji="1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QTA</a:t>
            </a: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4656" y="2171906"/>
            <a:ext cx="5096656" cy="4351338"/>
          </a:xfrm>
        </p:spPr>
        <p:txBody>
          <a:bodyPr>
            <a:noAutofit/>
          </a:bodyPr>
          <a:lstStyle/>
          <a:p>
            <a:pPr fontAlgn="auto">
              <a:lnSpc>
                <a:spcPct val="130000"/>
              </a:lnSpc>
              <a:spcBef>
                <a:spcPts val="900"/>
              </a:spcBef>
              <a:buClrTx/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胡逸凡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金融科技班）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</a:t>
            </a:r>
            <a:r>
              <a:rPr lang="zh-TW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副</a:t>
            </a: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方雨婷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金融科技班）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</a:t>
            </a:r>
            <a:r>
              <a:rPr lang="zh-TW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副</a:t>
            </a: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沈廷威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金融科技班）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</a:t>
            </a:r>
            <a:r>
              <a:rPr lang="zh-TW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副</a:t>
            </a: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周驰 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数量金融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班）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</a:t>
            </a:r>
            <a:r>
              <a:rPr lang="zh-TW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副</a:t>
            </a: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胡天锐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数量金融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班）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现任</a:t>
            </a:r>
            <a:r>
              <a:rPr lang="zh-TW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副</a:t>
            </a:r>
            <a:r>
              <a:rPr lang="zh-CN" altLang="en-US" sz="1500" b="1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会长：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赵亦欣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</a:t>
            </a:r>
            <a:r>
              <a:rPr lang="zh-TW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 数量金融</a:t>
            </a: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班）</a:t>
            </a:r>
          </a:p>
          <a:p>
            <a:pPr>
              <a:lnSpc>
                <a:spcPct val="130000"/>
              </a:lnSpc>
              <a:spcBef>
                <a:spcPts val="900"/>
              </a:spcBef>
              <a:buSzPct val="60000"/>
              <a:buFont typeface="Wingdings" panose="05000000000000000000" charset="0"/>
              <a:buChar char="Ø"/>
            </a:pPr>
            <a:endParaRPr lang="zh-CN" altLang="en-US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  <a:p>
            <a:pPr fontAlgn="auto">
              <a:lnSpc>
                <a:spcPct val="130000"/>
              </a:lnSpc>
              <a:spcBef>
                <a:spcPts val="900"/>
              </a:spcBef>
              <a:buClrTx/>
              <a:buSzPct val="60000"/>
              <a:buFont typeface="Wingdings" panose="05000000000000000000" charset="0"/>
              <a:buChar char="Ø"/>
            </a:pPr>
            <a:endParaRPr lang="zh-CN" altLang="en-US" sz="1500" dirty="0">
              <a:latin typeface="华文细黑" panose="02010600040101010101" pitchFamily="2" charset="-122"/>
              <a:ea typeface="华文细黑" panose="02010600040101010101" pitchFamily="2" charset="-122"/>
              <a:cs typeface="STHeiti Light" charset="-122"/>
            </a:endParaRPr>
          </a:p>
        </p:txBody>
      </p:sp>
      <p:pic>
        <p:nvPicPr>
          <p:cNvPr id="14" name="图片 13" descr="图片包含 剪贴画&#10;&#10;已生成极高可信度的说明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331" y="149272"/>
            <a:ext cx="1474477" cy="824786"/>
          </a:xfrm>
          <a:prstGeom prst="rect">
            <a:avLst/>
          </a:prstGeom>
        </p:spPr>
      </p:pic>
      <p:sp>
        <p:nvSpPr>
          <p:cNvPr id="17" name="文本框 7"/>
          <p:cNvSpPr txBox="1"/>
          <p:nvPr/>
        </p:nvSpPr>
        <p:spPr>
          <a:xfrm>
            <a:off x="6170631" y="3971115"/>
            <a:ext cx="29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037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021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058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031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4068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6042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胡逸凡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（会长）</a:t>
            </a:r>
          </a:p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汇丰商学院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</a:t>
            </a:r>
          </a:p>
        </p:txBody>
      </p:sp>
      <p:sp>
        <p:nvSpPr>
          <p:cNvPr id="20" name="文本框 9"/>
          <p:cNvSpPr txBox="1"/>
          <p:nvPr/>
        </p:nvSpPr>
        <p:spPr>
          <a:xfrm>
            <a:off x="6133795" y="4992359"/>
            <a:ext cx="277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037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021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058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031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4068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6042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沈廷威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（副会长）</a:t>
            </a:r>
          </a:p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汇丰商学院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8795501" y="3055374"/>
            <a:ext cx="281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037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010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021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058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031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40685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60420" algn="l" defTabSz="840105" rtl="0" eaLnBrk="1" latinLnBrk="0" hangingPunct="1">
              <a:defRPr sz="1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方雨婷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（副会长）</a:t>
            </a:r>
          </a:p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汇丰商学院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2019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  <a:cs typeface="STHeiti Light" charset="-122"/>
              </a:rPr>
              <a:t>级 金融科技班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013C-2496-C749-BFB3-2C7842BD4E43}" type="slidenum">
              <a:rPr kumimoji="1" lang="zh-CN" altLang="en-US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fld>
            <a:endParaRPr kumimoji="1"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幻灯片编号占位符 15"/>
          <p:cNvSpPr txBox="1"/>
          <p:nvPr/>
        </p:nvSpPr>
        <p:spPr>
          <a:xfrm>
            <a:off x="9247801" y="64130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hlinkClick r:id="rId3" action="ppaction://hlinksldjump"/>
              </a:rPr>
              <a:t>返回目录</a:t>
            </a:r>
            <a:endParaRPr kumimoji="1"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18" y="1115991"/>
            <a:ext cx="2092637" cy="279018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91" y="1118389"/>
            <a:ext cx="2582646" cy="19369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91" y="3858978"/>
            <a:ext cx="1884651" cy="282697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518" y="1136376"/>
            <a:ext cx="2142079" cy="28347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6291" y="3854041"/>
            <a:ext cx="2279185" cy="28319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91" y="1115991"/>
            <a:ext cx="2707901" cy="19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7792" y="5953982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01063" y="1245001"/>
            <a:ext cx="5462039" cy="4708981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量化利用统计学、数学的方法，从海量历史数据中寻找能够带来超额收益的投资策略，主要的应用场景就是各公募或者私募的量化基金。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主动型、被动型以及对冲型量化基金占据了大量的市场份额，对量化型金融人才的需求也越来越大。除此之外，大量金融机构开始设立量化研究部门。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期权等金融衍生品在我国处于起步期，随着未来规模扩大需要更多的量化人才</a:t>
            </a:r>
          </a:p>
        </p:txBody>
      </p:sp>
      <p:sp>
        <p:nvSpPr>
          <p:cNvPr id="8" name="右箭头 7"/>
          <p:cNvSpPr/>
          <p:nvPr/>
        </p:nvSpPr>
        <p:spPr>
          <a:xfrm rot="17771169">
            <a:off x="4379505" y="2799725"/>
            <a:ext cx="1798392" cy="15484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85352" y="1245001"/>
            <a:ext cx="6116716" cy="4317282"/>
            <a:chOff x="185352" y="1245001"/>
            <a:chExt cx="6116716" cy="4317282"/>
          </a:xfrm>
        </p:grpSpPr>
        <p:graphicFrame>
          <p:nvGraphicFramePr>
            <p:cNvPr id="7" name="图表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283264"/>
                </p:ext>
              </p:extLst>
            </p:nvPr>
          </p:nvGraphicFramePr>
          <p:xfrm>
            <a:off x="185352" y="1245001"/>
            <a:ext cx="6116716" cy="43172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85352" y="5254506"/>
              <a:ext cx="1992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资料来源：</a:t>
              </a:r>
              <a:r>
                <a:rPr lang="en-US" altLang="zh-CN" sz="1400" dirty="0"/>
                <a:t>Wind</a:t>
              </a:r>
              <a:endParaRPr lang="zh-CN" altLang="en-US" sz="1400" dirty="0"/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量化领域</a:t>
            </a:r>
          </a:p>
        </p:txBody>
      </p:sp>
    </p:spTree>
    <p:extLst>
      <p:ext uri="{BB962C8B-B14F-4D97-AF65-F5344CB8AC3E}">
        <p14:creationId xmlns:p14="http://schemas.microsoft.com/office/powerpoint/2010/main" val="209275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2139" y="1320300"/>
            <a:ext cx="11632442" cy="101566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000" dirty="0"/>
              <a:t>利用数量化统计分析工具构建相应的</a:t>
            </a:r>
            <a:r>
              <a:rPr lang="zh-CN" altLang="en-US" sz="2000" b="1" dirty="0"/>
              <a:t>数据模型，</a:t>
            </a:r>
            <a:r>
              <a:rPr lang="zh-CN" altLang="en-US" sz="2000" dirty="0"/>
              <a:t>从海量的数据中提炼出</a:t>
            </a:r>
            <a:r>
              <a:rPr lang="zh-CN" altLang="en-US" sz="2000" b="1" dirty="0"/>
              <a:t>具有投资价值的共性规律，</a:t>
            </a:r>
            <a:r>
              <a:rPr lang="zh-CN" altLang="en-US" sz="2000" dirty="0"/>
              <a:t>并借助计算机技术</a:t>
            </a:r>
            <a:r>
              <a:rPr lang="zh-CN" altLang="en-US" sz="2000" b="1" dirty="0"/>
              <a:t>实现投资思想和投资理念</a:t>
            </a:r>
            <a:r>
              <a:rPr lang="zh-CN" altLang="en-US" sz="2000" dirty="0"/>
              <a:t>的一种投资方式。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8269" y="642459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E801-71C0-49C7-982C-3FB949384077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量化是什么？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0" y="3010523"/>
            <a:ext cx="10024670" cy="27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8269" y="642459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E801-71C0-49C7-982C-3FB949384077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定性分析 </a:t>
            </a:r>
            <a:r>
              <a:rPr lang="en-US" altLang="zh-CN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定量分析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72692" y="2371046"/>
          <a:ext cx="8127999" cy="30471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4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定量分析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定性分析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5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决策依据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数学模型、计算机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个人经验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5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数据处理量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5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管理标的数量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5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分析深度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深入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收益来源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共性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53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反应速度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7548" y="1142879"/>
            <a:ext cx="11632442" cy="55399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两者关系：两者各有所长，</a:t>
            </a:r>
            <a:r>
              <a:rPr lang="zh-TW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一体两面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645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8269" y="642459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E801-71C0-49C7-982C-3FB949384077}" type="datetime1">
              <a:rPr lang="zh-CN" altLang="en-US" smtClean="0"/>
              <a:t>2020/9/16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CN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量化投资策略类型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2" y="1205558"/>
            <a:ext cx="4360140" cy="50997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39" y="1338884"/>
            <a:ext cx="495369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01439" y="6407861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副标题 5"/>
          <p:cNvSpPr txBox="1">
            <a:spLocks/>
          </p:cNvSpPr>
          <p:nvPr/>
        </p:nvSpPr>
        <p:spPr>
          <a:xfrm>
            <a:off x="442366" y="1542197"/>
            <a:ext cx="11252680" cy="46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600" dirty="0"/>
              <a:t>2019-2020</a:t>
            </a:r>
            <a:r>
              <a:rPr kumimoji="1" lang="zh-CN" altLang="en-US" sz="3600" dirty="0"/>
              <a:t>学年</a:t>
            </a:r>
            <a:r>
              <a:rPr kumimoji="1" lang="zh-TW" altLang="en-US" sz="3600" dirty="0"/>
              <a:t>秋季</a:t>
            </a:r>
            <a:endParaRPr kumimoji="1" lang="en-US" altLang="zh-CN" sz="3600" dirty="0"/>
          </a:p>
          <a:p>
            <a:pPr lvl="1"/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内培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由广而深、知识储备 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项目执行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团体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交流、实作能力 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</a:t>
            </a:r>
            <a:r>
              <a:rPr kumimoji="1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互助会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用问题学习写程序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kumimoji="1" lang="en-US" altLang="zh-CN" sz="2800" dirty="0"/>
              <a:t>--------------------------------------------------------</a:t>
            </a:r>
          </a:p>
          <a:p>
            <a:pPr lvl="1"/>
            <a:r>
              <a:rPr kumimoji="1" lang="zh-CN" altLang="en-US" sz="2800" dirty="0"/>
              <a:t>公众号及时更新</a:t>
            </a:r>
            <a:r>
              <a:rPr kumimoji="1" lang="en-US" altLang="zh-TW" sz="2800" dirty="0"/>
              <a:t>(</a:t>
            </a:r>
            <a:r>
              <a:rPr kumimoji="1" lang="zh-CN" altLang="en-US" sz="2800" dirty="0"/>
              <a:t>书籍分享、研报动态、量化模型介绍）</a:t>
            </a:r>
            <a:endParaRPr kumimoji="1" lang="en-US" altLang="zh-CN" sz="2800" dirty="0"/>
          </a:p>
          <a:p>
            <a:pPr lvl="1"/>
            <a:r>
              <a:rPr kumimoji="1" lang="en-US" altLang="zh-CN" sz="2800" dirty="0" err="1"/>
              <a:t>Github</a:t>
            </a:r>
            <a:r>
              <a:rPr kumimoji="1" lang="zh-CN" altLang="en-US" sz="2800" dirty="0"/>
              <a:t>代码分享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职业发展讲座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不定期邀请师兄师姐分享实习求职经验</a:t>
            </a:r>
            <a:endParaRPr kumimoji="1" lang="en-US" altLang="zh-CN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" y="5"/>
            <a:ext cx="5154303" cy="95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77"/>
            <a:r>
              <a:rPr lang="zh-TW" altLang="en-US" sz="4300" dirty="0">
                <a:latin typeface="华文新魏" panose="02010800040101010101" pitchFamily="2" charset="-122"/>
                <a:ea typeface="华文新魏" panose="02010800040101010101" pitchFamily="2" charset="-122"/>
              </a:rPr>
              <a:t>活动内容</a:t>
            </a:r>
            <a:endParaRPr lang="zh-CN" altLang="en-US" sz="43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80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792</Words>
  <Application>Microsoft Macintosh PowerPoint</Application>
  <PresentationFormat>宽屏</PresentationFormat>
  <Paragraphs>137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DengXian</vt:lpstr>
      <vt:lpstr>DengXian Light</vt:lpstr>
      <vt:lpstr>华文楷体</vt:lpstr>
      <vt:lpstr>华文细黑</vt:lpstr>
      <vt:lpstr>华文新魏</vt:lpstr>
      <vt:lpstr>楷体</vt:lpstr>
      <vt:lpstr>微軟正黑體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北京大学量化交易协会 （QTA）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ytfang_222@163.com</cp:lastModifiedBy>
  <cp:revision>47</cp:revision>
  <cp:lastPrinted>2019-08-31T10:46:09Z</cp:lastPrinted>
  <dcterms:created xsi:type="dcterms:W3CDTF">2019-08-30T01:23:05Z</dcterms:created>
  <dcterms:modified xsi:type="dcterms:W3CDTF">2020-09-16T01:21:56Z</dcterms:modified>
</cp:coreProperties>
</file>