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7" r:id="rId3"/>
    <p:sldId id="328" r:id="rId4"/>
    <p:sldId id="329" r:id="rId5"/>
    <p:sldId id="333" r:id="rId6"/>
    <p:sldId id="334" r:id="rId7"/>
    <p:sldId id="335" r:id="rId8"/>
    <p:sldId id="330" r:id="rId9"/>
    <p:sldId id="332" r:id="rId10"/>
    <p:sldId id="30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308"/>
    <a:srgbClr val="972022"/>
    <a:srgbClr val="B2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414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>
        <p:guide orient="horz" pos="216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51FE-6F96-4E8E-A49A-EB293A893ACB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7D9D8-DF95-4665-85C1-82527CDBBC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42149-9384-4D46-B20C-A31CB36F1888}" type="datetimeFigureOut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96EAE-40E0-41EF-BE24-BFC6198EB1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北大汇丰名片汇总-2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575050"/>
              </a:clrFrom>
              <a:clrTo>
                <a:srgbClr val="57505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2000"/>
                    </a14:imgEffect>
                  </a14:imgLayer>
                </a14:imgProps>
              </a:ext>
            </a:extLst>
          </a:blip>
          <a:srcRect l="3397" t="17515" r="3304" b="43865"/>
          <a:stretch>
            <a:fillRect/>
          </a:stretch>
        </p:blipFill>
        <p:spPr>
          <a:xfrm>
            <a:off x="-8022" y="-16042"/>
            <a:ext cx="12192000" cy="4448329"/>
          </a:xfrm>
          <a:prstGeom prst="rect">
            <a:avLst/>
          </a:prstGeom>
        </p:spPr>
      </p:pic>
      <p:pic>
        <p:nvPicPr>
          <p:cNvPr id="3" name="图片 2" descr="北大汇丰名片汇总-29"/>
          <p:cNvPicPr>
            <a:picLocks noChangeAspect="1"/>
          </p:cNvPicPr>
          <p:nvPr userDrawn="1"/>
        </p:nvPicPr>
        <p:blipFill rotWithShape="1">
          <a:blip r:embed="rId4" cstate="print"/>
          <a:srcRect l="3397" t="14689" r="3304" b="43865"/>
          <a:stretch>
            <a:fillRect/>
          </a:stretch>
        </p:blipFill>
        <p:spPr>
          <a:xfrm flipV="1">
            <a:off x="-2" y="2156337"/>
            <a:ext cx="12192000" cy="4773851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10686197" y="607909"/>
            <a:ext cx="1009934" cy="100993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197" y="384696"/>
            <a:ext cx="10515600" cy="78050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9" name="矩形: 圆角 7"/>
          <p:cNvSpPr/>
          <p:nvPr userDrawn="1"/>
        </p:nvSpPr>
        <p:spPr>
          <a:xfrm>
            <a:off x="3716989" y="2051915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408364" y="2564872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8"/>
          <p:cNvSpPr/>
          <p:nvPr userDrawn="1"/>
        </p:nvSpPr>
        <p:spPr>
          <a:xfrm>
            <a:off x="3716990" y="2938634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408365" y="3451591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20"/>
          <p:cNvSpPr/>
          <p:nvPr userDrawn="1"/>
        </p:nvSpPr>
        <p:spPr>
          <a:xfrm>
            <a:off x="3716990" y="3966208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408365" y="4459895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22"/>
          <p:cNvSpPr/>
          <p:nvPr userDrawn="1"/>
        </p:nvSpPr>
        <p:spPr>
          <a:xfrm>
            <a:off x="3716989" y="4974512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4408364" y="5487469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61" y="-16162"/>
            <a:ext cx="10338100" cy="107221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63532" y="328132"/>
            <a:ext cx="132857" cy="351135"/>
          </a:xfrm>
          <a:prstGeom prst="rect">
            <a:avLst/>
          </a:prstGeom>
          <a:solidFill>
            <a:srgbClr val="9C0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3791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 txBox="1"/>
          <p:nvPr userDrawn="1"/>
        </p:nvSpPr>
        <p:spPr>
          <a:xfrm>
            <a:off x="9216899" y="63532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4CE4-2EA5-4F49-9ABB-DE1FE6D9DE39}" type="datetime1">
              <a:rPr lang="zh-CN" altLang="en-US" smtClean="0"/>
              <a:t>2020/10/26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" y="3070497"/>
            <a:ext cx="1219200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多因子</a:t>
            </a:r>
            <a:r>
              <a:rPr lang="en-US" altLang="zh-CN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Ⅰ</a:t>
            </a:r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组进度汇报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0" y="4998087"/>
            <a:ext cx="12191999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汪子杰 叶梦婕 江一帆 徐凯浩</a:t>
            </a:r>
            <a:endParaRPr lang="en-US" altLang="zh-CN" sz="20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2020-10-26</a:t>
            </a:r>
            <a:endParaRPr lang="en-US" altLang="zh-CN" sz="20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" y="2513482"/>
            <a:ext cx="1219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级培训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 txBox="1"/>
          <p:nvPr/>
        </p:nvSpPr>
        <p:spPr>
          <a:xfrm>
            <a:off x="0" y="4531393"/>
            <a:ext cx="12192000" cy="78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</a:p>
        </p:txBody>
      </p:sp>
      <p:sp>
        <p:nvSpPr>
          <p:cNvPr id="11" name="椭圆 10"/>
          <p:cNvSpPr/>
          <p:nvPr/>
        </p:nvSpPr>
        <p:spPr>
          <a:xfrm>
            <a:off x="4953000" y="1202512"/>
            <a:ext cx="2286000" cy="2286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框架设计与分工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8626" y="906623"/>
            <a:ext cx="11531600" cy="3784600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数据获取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叶文轩、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江一帆、汪子杰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单因子计算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不影响proj的进行，各组可先人工计算部分因子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单因子有效性分析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叶梦婕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、叶文轩、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汪子杰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因子合成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多因子模型构建与检验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组、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叶梦婕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回测：组合优化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徐凯浩、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叶梦婕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数据获取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8626" y="906623"/>
            <a:ext cx="11531600" cy="501586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获取data落地（joinquant）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封装接口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读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写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表格：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日行情表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分钟行情表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指数成分表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股票基本信息表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日频因子表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日频风格因子表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表格形式：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每个表一个df：datetime、stockcode为双索引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读取时提供：time_list, code_list, start_date, end_date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pd.DateFrame.pivot（）转化成每个factor一个df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放在云服务器上，每个人自行下载即可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有效性分析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8626" y="906623"/>
            <a:ext cx="11531600" cy="532320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输入：依据因子表达式算出的数值，Return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输出：评价因子有效性的指标：IC、IC_IR、Factor_return，对应的图（包括cumsum），t检验结果，分层回测结果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M1：叶文轩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极值处理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中性化：市值、行业、流通市值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标准化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M2：叶梦婕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IC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IC_IR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分层回测：控制size和industry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可考虑直接写成function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M3：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画图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做表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单独作为一个工具箱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D5206-94C5-4F90-8D5C-CA92DA59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有效性分析 </a:t>
            </a:r>
            <a:r>
              <a:rPr lang="en-US" altLang="zh-CN" dirty="0"/>
              <a:t>M2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C5B0238-D806-4198-8E60-03F14CA4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856774-3BF1-4D32-A1A4-FDE72A6C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61" y="978624"/>
            <a:ext cx="98393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5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D5206-94C5-4F90-8D5C-CA92DA59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有效性分析 </a:t>
            </a:r>
            <a:r>
              <a:rPr lang="en-US" altLang="zh-CN" dirty="0"/>
              <a:t>M2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C5B0238-D806-4198-8E60-03F14CA4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6337A7-9592-498C-9749-21E2362C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39" y="1056050"/>
            <a:ext cx="5239212" cy="44481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4147F6-4FD6-4E04-AB1E-B8F4D1A9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029" y="874018"/>
            <a:ext cx="5611543" cy="47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618B9-3AE6-4B31-991C-4051D7AB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有效性分析 </a:t>
            </a:r>
            <a:r>
              <a:rPr lang="en-US" altLang="zh-CN" dirty="0"/>
              <a:t>M3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AF0DEF-AFA9-4927-B21F-8077C82A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10F3CE-5636-42F0-843B-EBE7BA01E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7" y="1276719"/>
            <a:ext cx="1801787" cy="37970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2E1BE3-08DA-4F98-99C1-E677F1B9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632" y="842987"/>
            <a:ext cx="2224763" cy="43859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0EDB7E-B2BD-4EBD-AD19-59FCD614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879" y="69656"/>
            <a:ext cx="5606482" cy="274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22EBE4-BC59-4E24-849A-2CF7C7A55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921" y="2819508"/>
            <a:ext cx="5475440" cy="340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9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多因子模型构建与检验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8626" y="906623"/>
            <a:ext cx="11531600" cy="316928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输入：经过筛选与合成后单因子表现情况优秀的因子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输出：factor_return $\lambda_i$, $\epsilon_i$及他们的检验结果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检验factor return是否稳定：数值大且方差小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检验残差项是否显著不为0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这里可以对比是否添加截距项的效果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难点：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搞清楚时间线: t-1 t t+1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副产物：每天的factor factor_return....图....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回测：组合优化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8626" y="906623"/>
            <a:ext cx="11531600" cy="1938020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参考国泰君安191的框架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输入：factor_exposure, factor_return_pred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输出：策略的weight、对应的pnl、pnl_cumsum、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年化收益率、年化波动率、最大回撤、夏普比等评价指标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319</TotalTime>
  <Words>503</Words>
  <Application>Microsoft Office PowerPoint</Application>
  <PresentationFormat>宽屏</PresentationFormat>
  <Paragraphs>82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框架设计与分工</vt:lpstr>
      <vt:lpstr>数据获取</vt:lpstr>
      <vt:lpstr>有效性分析</vt:lpstr>
      <vt:lpstr>有效性分析 M2</vt:lpstr>
      <vt:lpstr>有效性分析 M2</vt:lpstr>
      <vt:lpstr>有效性分析 M3</vt:lpstr>
      <vt:lpstr>多因子模型构建与检验</vt:lpstr>
      <vt:lpstr>回测：组合优化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renyanjia</dc:creator>
  <cp:lastModifiedBy>jiejie ye</cp:lastModifiedBy>
  <cp:revision>336</cp:revision>
  <dcterms:created xsi:type="dcterms:W3CDTF">2016-03-04T04:52:00Z</dcterms:created>
  <dcterms:modified xsi:type="dcterms:W3CDTF">2020-10-26T12:18:42Z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