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507" r:id="rId2"/>
    <p:sldId id="514" r:id="rId3"/>
    <p:sldId id="516" r:id="rId4"/>
    <p:sldId id="508" r:id="rId5"/>
    <p:sldId id="297" r:id="rId6"/>
    <p:sldId id="515" r:id="rId7"/>
    <p:sldId id="494" r:id="rId8"/>
    <p:sldId id="517" r:id="rId9"/>
    <p:sldId id="521" r:id="rId10"/>
    <p:sldId id="528" r:id="rId11"/>
    <p:sldId id="522" r:id="rId12"/>
    <p:sldId id="330" r:id="rId13"/>
    <p:sldId id="530" r:id="rId14"/>
    <p:sldId id="531" r:id="rId15"/>
    <p:sldId id="533" r:id="rId16"/>
    <p:sldId id="525" r:id="rId17"/>
    <p:sldId id="526" r:id="rId18"/>
    <p:sldId id="529" r:id="rId19"/>
    <p:sldId id="524" r:id="rId20"/>
    <p:sldId id="527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>
          <p15:clr>
            <a:srgbClr val="A4A3A4"/>
          </p15:clr>
        </p15:guide>
        <p15:guide id="2" pos="37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308"/>
    <a:srgbClr val="972022"/>
    <a:srgbClr val="B23E3E"/>
    <a:srgbClr val="ECBFB6"/>
    <a:srgbClr val="E69888"/>
    <a:srgbClr val="DF7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414" autoAdjust="0"/>
  </p:normalViewPr>
  <p:slideViewPr>
    <p:cSldViewPr snapToGrid="0">
      <p:cViewPr varScale="1">
        <p:scale>
          <a:sx n="67" d="100"/>
          <a:sy n="67" d="100"/>
        </p:scale>
        <p:origin x="620" y="52"/>
      </p:cViewPr>
      <p:guideLst>
        <p:guide orient="horz" pos="2124"/>
        <p:guide pos="37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A51FE-6F96-4E8E-A49A-EB293A893ACB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7D9D8-DF95-4665-85C1-82527CDBBC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42149-9384-4D46-B20C-A31CB36F1888}" type="datetimeFigureOut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6EAE-40E0-41EF-BE24-BFC6198EB1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488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96EAE-40E0-41EF-BE24-BFC6198EB1D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北大汇丰名片汇总-29"/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575050"/>
              </a:clrFrom>
              <a:clrTo>
                <a:srgbClr val="57505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</a14:imgLayer>
                </a14:imgProps>
              </a:ext>
            </a:extLst>
          </a:blip>
          <a:srcRect l="3397" t="17515" r="3304" b="43865"/>
          <a:stretch>
            <a:fillRect/>
          </a:stretch>
        </p:blipFill>
        <p:spPr>
          <a:xfrm>
            <a:off x="-8022" y="-16042"/>
            <a:ext cx="12192000" cy="4448329"/>
          </a:xfrm>
          <a:prstGeom prst="rect">
            <a:avLst/>
          </a:prstGeom>
        </p:spPr>
      </p:pic>
      <p:pic>
        <p:nvPicPr>
          <p:cNvPr id="3" name="图片 2" descr="北大汇丰名片汇总-29"/>
          <p:cNvPicPr>
            <a:picLocks noChangeAspect="1"/>
          </p:cNvPicPr>
          <p:nvPr userDrawn="1"/>
        </p:nvPicPr>
        <p:blipFill rotWithShape="1">
          <a:blip r:embed="rId4" cstate="print"/>
          <a:srcRect l="3397" t="14689" r="3304" b="43865"/>
          <a:stretch>
            <a:fillRect/>
          </a:stretch>
        </p:blipFill>
        <p:spPr>
          <a:xfrm flipV="1">
            <a:off x="-2" y="2156337"/>
            <a:ext cx="12192000" cy="4773851"/>
          </a:xfrm>
          <a:prstGeom prst="rect">
            <a:avLst/>
          </a:prstGeom>
        </p:spPr>
      </p:pic>
      <p:sp>
        <p:nvSpPr>
          <p:cNvPr id="7" name="椭圆 6"/>
          <p:cNvSpPr/>
          <p:nvPr userDrawn="1"/>
        </p:nvSpPr>
        <p:spPr>
          <a:xfrm>
            <a:off x="10686197" y="607909"/>
            <a:ext cx="1009934" cy="1009934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9197" y="384696"/>
            <a:ext cx="10515600" cy="78050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9" name="矩形: 圆角 7"/>
          <p:cNvSpPr/>
          <p:nvPr userDrawn="1"/>
        </p:nvSpPr>
        <p:spPr>
          <a:xfrm>
            <a:off x="3716989" y="2051915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408364" y="2564872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圆角 18"/>
          <p:cNvSpPr/>
          <p:nvPr userDrawn="1"/>
        </p:nvSpPr>
        <p:spPr>
          <a:xfrm>
            <a:off x="3716990" y="2938634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408365" y="3451591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: 圆角 20"/>
          <p:cNvSpPr/>
          <p:nvPr userDrawn="1"/>
        </p:nvSpPr>
        <p:spPr>
          <a:xfrm>
            <a:off x="3716990" y="3966208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4408365" y="4459895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22"/>
          <p:cNvSpPr/>
          <p:nvPr userDrawn="1"/>
        </p:nvSpPr>
        <p:spPr>
          <a:xfrm>
            <a:off x="3716989" y="4974512"/>
            <a:ext cx="546410" cy="512957"/>
          </a:xfrm>
          <a:prstGeom prst="roundRect">
            <a:avLst/>
          </a:prstGeom>
          <a:solidFill>
            <a:srgbClr val="9C030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 userDrawn="1"/>
        </p:nvCxnSpPr>
        <p:spPr>
          <a:xfrm>
            <a:off x="4408364" y="5487469"/>
            <a:ext cx="3624146" cy="0"/>
          </a:xfrm>
          <a:prstGeom prst="line">
            <a:avLst/>
          </a:prstGeom>
          <a:ln w="12700"/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8261" y="-16162"/>
            <a:ext cx="10338100" cy="107221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燕尾形 5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689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363532" y="328132"/>
            <a:ext cx="132857" cy="351135"/>
          </a:xfrm>
          <a:prstGeom prst="rect">
            <a:avLst/>
          </a:prstGeom>
          <a:solidFill>
            <a:srgbClr val="9C0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37919" y="6353269"/>
            <a:ext cx="2743200" cy="365125"/>
          </a:xfrm>
        </p:spPr>
        <p:txBody>
          <a:bodyPr/>
          <a:lstStyle>
            <a:lvl1pPr>
              <a:defRPr sz="1800" baseline="0">
                <a:solidFill>
                  <a:schemeClr val="bg1"/>
                </a:solidFill>
                <a:ea typeface="黑体" panose="02010609060101010101" pitchFamily="49" charset="-122"/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燕尾形 4"/>
          <p:cNvSpPr/>
          <p:nvPr userDrawn="1"/>
        </p:nvSpPr>
        <p:spPr>
          <a:xfrm>
            <a:off x="11511889" y="6353267"/>
            <a:ext cx="447775" cy="383232"/>
          </a:xfrm>
          <a:prstGeom prst="chevron">
            <a:avLst>
              <a:gd name="adj" fmla="val 16728"/>
            </a:avLst>
          </a:prstGeom>
          <a:solidFill>
            <a:srgbClr val="9720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 txBox="1"/>
          <p:nvPr userDrawn="1"/>
        </p:nvSpPr>
        <p:spPr>
          <a:xfrm>
            <a:off x="9216899" y="63532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800" kern="1200" baseline="0">
                <a:solidFill>
                  <a:schemeClr val="bg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6" b="29673"/>
          <a:stretch>
            <a:fillRect/>
          </a:stretch>
        </p:blipFill>
        <p:spPr>
          <a:xfrm>
            <a:off x="10682285" y="6353267"/>
            <a:ext cx="900337" cy="3839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无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04CE4-2EA5-4F49-9ABB-DE1FE6D9DE39}" type="datetime1">
              <a:rPr lang="zh-CN" altLang="en-US" smtClean="0"/>
              <a:t>2020/11/23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CD8D-0C45-4313-8514-3276C23386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" y="3070497"/>
            <a:ext cx="1219200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成果展示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0" y="4998087"/>
            <a:ext cx="1219199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李琳雄 姚雨薇</a:t>
            </a:r>
            <a:endParaRPr lang="en-US" altLang="zh-CN" sz="2000" dirty="0">
              <a:solidFill>
                <a:srgbClr val="9720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rgbClr val="9720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2020-11-23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" y="2513482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级培训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数据整理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12</a:t>
            </a:r>
            <a:r>
              <a:rPr lang="zh-CN" altLang="en-US" sz="2000" dirty="0">
                <a:solidFill>
                  <a:schemeClr val="bg1"/>
                </a:solidFill>
              </a:rPr>
              <a:t>类风格因子</a:t>
            </a:r>
            <a:endParaRPr lang="en-US" altLang="zh-CN" sz="20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AB21D8-A855-404D-810F-D89E6FB4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091607"/>
            <a:ext cx="8401050" cy="342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9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数据处理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781810"/>
            <a:ext cx="8878570" cy="317436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1770" y="1891665"/>
            <a:ext cx="944562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统一时间区间和股票范围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2015.01.01--2019.12.31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股票个数：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3843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频率：行情为日频，财务数据为月频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确定每天可使用股票（</a:t>
            </a:r>
            <a:r>
              <a:rPr lang="en-US" altLang="zh-CN"/>
              <a:t>0-1</a:t>
            </a:r>
            <a:r>
              <a:rPr lang="zh-CN" altLang="en-US"/>
              <a:t>表）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是否</a:t>
            </a:r>
            <a:r>
              <a:rPr lang="en-US" altLang="zh-CN"/>
              <a:t>ST</a:t>
            </a:r>
            <a:r>
              <a:rPr lang="zh-CN" altLang="en-US"/>
              <a:t>；是否涨停牌；当天是否交易；使用上市后</a:t>
            </a:r>
            <a:r>
              <a:rPr lang="en-US" altLang="zh-CN"/>
              <a:t>180</a:t>
            </a:r>
            <a:r>
              <a:rPr lang="zh-CN" altLang="en-US"/>
              <a:t>天之后数据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使用行业均值填充空缺值</a:t>
            </a:r>
            <a:endParaRPr lang="en-US" altLang="zh-CN"/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19" y="991779"/>
            <a:ext cx="3038613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Barra</a:t>
            </a:r>
            <a:r>
              <a:rPr lang="zh-CN" altLang="en-US" sz="2000" dirty="0">
                <a:solidFill>
                  <a:schemeClr val="bg1"/>
                </a:solidFill>
              </a:rPr>
              <a:t>风格因子计算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1801495"/>
            <a:ext cx="4902200" cy="946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" y="3427095"/>
            <a:ext cx="5829300" cy="1930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3635" y="1801495"/>
            <a:ext cx="59055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18465-FDA3-4631-B77C-6E638DC8B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Barra</a:t>
            </a:r>
            <a:r>
              <a:rPr lang="zh-CN" altLang="en-US" dirty="0"/>
              <a:t>因子计算代码展示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AA7622-440F-492D-9A3C-36C9A8D1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3161E-9AB8-4357-88BF-3F1B7307BA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" r="22270" b="-90"/>
          <a:stretch/>
        </p:blipFill>
        <p:spPr>
          <a:xfrm>
            <a:off x="303100" y="1322267"/>
            <a:ext cx="5451873" cy="4338746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D0698305-E7F2-43B8-88FA-595AD83FC761}"/>
              </a:ext>
            </a:extLst>
          </p:cNvPr>
          <p:cNvGrpSpPr/>
          <p:nvPr/>
        </p:nvGrpSpPr>
        <p:grpSpPr>
          <a:xfrm>
            <a:off x="5946159" y="388572"/>
            <a:ext cx="5942741" cy="5716953"/>
            <a:chOff x="6036804" y="245697"/>
            <a:chExt cx="5878112" cy="518052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EB6C294-DA97-4E00-9AED-78A6417CB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804" y="245697"/>
              <a:ext cx="5852096" cy="37138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13AA232-7518-4F76-AD8C-FE7F50795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804" y="3299278"/>
              <a:ext cx="5878112" cy="2126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0895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A5B5-E237-4C50-8BF8-CE5967DC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分层回测</a:t>
            </a:r>
            <a:r>
              <a:rPr lang="en-US" altLang="zh-CN" dirty="0"/>
              <a:t>demo</a:t>
            </a:r>
            <a:r>
              <a:rPr lang="zh-CN" altLang="en-US" dirty="0"/>
              <a:t>代码展示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ABF107-C45C-4891-9556-585405F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600466-FB68-4911-BC3D-94D16DECD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69" y="1113200"/>
            <a:ext cx="9201505" cy="49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0A5B5-E237-4C50-8BF8-CE5967DC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分层回测</a:t>
            </a:r>
            <a:r>
              <a:rPr lang="en-US" altLang="zh-CN" dirty="0"/>
              <a:t>demo</a:t>
            </a:r>
            <a:r>
              <a:rPr lang="zh-CN" altLang="en-US" dirty="0"/>
              <a:t>代码展示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ABF107-C45C-4891-9556-585405F6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933392-EE05-487F-B65A-3568DBECA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23" y="979944"/>
            <a:ext cx="7838153" cy="53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4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16162"/>
            <a:ext cx="11481838" cy="1072212"/>
          </a:xfrm>
        </p:spPr>
        <p:txBody>
          <a:bodyPr/>
          <a:lstStyle/>
          <a:p>
            <a:r>
              <a:rPr lang="zh-CN" altLang="en-US" dirty="0"/>
              <a:t>分层回测</a:t>
            </a:r>
            <a:r>
              <a:rPr lang="en-US" altLang="zh-CN" dirty="0"/>
              <a:t>——</a:t>
            </a:r>
            <a:r>
              <a:rPr lang="zh-CN" altLang="en-US" dirty="0"/>
              <a:t>市值因子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5" name="图片 4" descr="Figure_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094740"/>
            <a:ext cx="5852160" cy="4389120"/>
          </a:xfrm>
          <a:prstGeom prst="rect">
            <a:avLst/>
          </a:prstGeom>
        </p:spPr>
      </p:pic>
      <p:pic>
        <p:nvPicPr>
          <p:cNvPr id="6" name="图片 5" descr="Figure_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525" y="1056640"/>
            <a:ext cx="5852160" cy="43891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C7A2A10-5C8E-4BE3-BBFB-1B8AEF4A395A}"/>
              </a:ext>
            </a:extLst>
          </p:cNvPr>
          <p:cNvSpPr txBox="1"/>
          <p:nvPr/>
        </p:nvSpPr>
        <p:spPr>
          <a:xfrm>
            <a:off x="561975" y="5737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左</a:t>
            </a:r>
            <a:r>
              <a:rPr lang="zh-CN" altLang="en-US" dirty="0"/>
              <a:t>为市值等权，右边为市值加权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分层回测</a:t>
            </a:r>
            <a:r>
              <a:rPr lang="en-US" altLang="zh-CN" dirty="0"/>
              <a:t>——</a:t>
            </a:r>
            <a:r>
              <a:rPr lang="zh-CN" altLang="en-US" dirty="0"/>
              <a:t>动量因子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2" name="图片 1" descr="Figure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" y="1701800"/>
            <a:ext cx="6724650" cy="3999865"/>
          </a:xfrm>
          <a:prstGeom prst="rect">
            <a:avLst/>
          </a:prstGeom>
        </p:spPr>
      </p:pic>
      <p:pic>
        <p:nvPicPr>
          <p:cNvPr id="7" name="图片 6" descr="Figure_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050" y="1799590"/>
            <a:ext cx="5864860" cy="380428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8F72B5-A0BE-49EC-B063-FE5E42BFF6A4}"/>
              </a:ext>
            </a:extLst>
          </p:cNvPr>
          <p:cNvSpPr txBox="1"/>
          <p:nvPr/>
        </p:nvSpPr>
        <p:spPr>
          <a:xfrm>
            <a:off x="231901" y="6092309"/>
            <a:ext cx="6181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左</a:t>
            </a:r>
            <a:r>
              <a:rPr lang="zh-CN" altLang="en-US" dirty="0"/>
              <a:t>为动量等权，右边为动量市值加权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A85FA-97EB-41F3-89D0-9819330C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单因子增强组合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D8B8D5-1B6D-4046-BE0A-F77D5B0D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CE8809-F3DB-45B9-84D1-869D1D2EE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0" b="31798"/>
          <a:stretch/>
        </p:blipFill>
        <p:spPr>
          <a:xfrm>
            <a:off x="4019550" y="227254"/>
            <a:ext cx="7620000" cy="32291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8774C8-1CF9-4949-A1B0-33C5A53D0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099" y="3604891"/>
            <a:ext cx="4869513" cy="29309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674D8D-1F65-4A47-B952-D0C7F23D69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651" t="42101" r="50000" b="21849"/>
          <a:stretch/>
        </p:blipFill>
        <p:spPr>
          <a:xfrm>
            <a:off x="1047750" y="3248024"/>
            <a:ext cx="2076450" cy="1362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1BB5C23-3D05-4048-AE3F-6680FED12845}"/>
              </a:ext>
            </a:extLst>
          </p:cNvPr>
          <p:cNvSpPr txBox="1"/>
          <p:nvPr/>
        </p:nvSpPr>
        <p:spPr>
          <a:xfrm>
            <a:off x="752475" y="264795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策略目标函数及约束条件</a:t>
            </a:r>
          </a:p>
        </p:txBody>
      </p:sp>
    </p:spTree>
    <p:extLst>
      <p:ext uri="{BB962C8B-B14F-4D97-AF65-F5344CB8AC3E}">
        <p14:creationId xmlns:p14="http://schemas.microsoft.com/office/powerpoint/2010/main" val="124107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前情提要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  <a:p>
            <a:pPr algn="l">
              <a:buClrTx/>
              <a:buSzTx/>
              <a:buFontTx/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单因子回测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72995" y="4848225"/>
            <a:ext cx="7332980" cy="1166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前情提要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</a:p>
          <a:p>
            <a:pPr algn="l">
              <a:buClrTx/>
              <a:buSzTx/>
              <a:buFontTx/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单因子回测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372995" y="4848225"/>
            <a:ext cx="7332980" cy="1166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相关链接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Github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781810"/>
            <a:ext cx="8878570" cy="317436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FC2FA9-C262-4009-AC5D-B92FBC4F7F06}"/>
              </a:ext>
            </a:extLst>
          </p:cNvPr>
          <p:cNvSpPr txBox="1"/>
          <p:nvPr/>
        </p:nvSpPr>
        <p:spPr>
          <a:xfrm>
            <a:off x="3048000" y="32348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https://github.com/jiangxunmu/multiFactor2_Barra.git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/>
          <p:cNvSpPr txBox="1"/>
          <p:nvPr/>
        </p:nvSpPr>
        <p:spPr>
          <a:xfrm>
            <a:off x="0" y="4531393"/>
            <a:ext cx="12192000" cy="7805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 b="1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北京大学量化交易协会</a:t>
            </a:r>
          </a:p>
        </p:txBody>
      </p:sp>
      <p:sp>
        <p:nvSpPr>
          <p:cNvPr id="11" name="椭圆 10"/>
          <p:cNvSpPr/>
          <p:nvPr/>
        </p:nvSpPr>
        <p:spPr>
          <a:xfrm>
            <a:off x="4953000" y="1202512"/>
            <a:ext cx="2286000" cy="22860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287"/>
            <a:ext cx="10338100" cy="1072212"/>
          </a:xfrm>
        </p:spPr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40677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如何更好得刻画因子有效性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692275"/>
            <a:ext cx="8878570" cy="46615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240" y="1877695"/>
            <a:ext cx="8486140" cy="4290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287"/>
            <a:ext cx="10338100" cy="1072212"/>
          </a:xfrm>
        </p:spPr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40677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分组回测</a:t>
            </a:r>
            <a:r>
              <a:rPr lang="en-US" altLang="zh-CN" sz="2000" dirty="0">
                <a:solidFill>
                  <a:schemeClr val="bg1"/>
                </a:solidFill>
              </a:rPr>
              <a:t>&amp;</a:t>
            </a:r>
            <a:r>
              <a:rPr lang="zh-CN" altLang="en-US" sz="2000" dirty="0">
                <a:solidFill>
                  <a:schemeClr val="bg1"/>
                </a:solidFill>
              </a:rPr>
              <a:t>单因子增强组合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1943100"/>
            <a:ext cx="8191500" cy="37782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656715" y="1692275"/>
            <a:ext cx="8878570" cy="427990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78261" y="-287"/>
            <a:ext cx="10338100" cy="1072212"/>
          </a:xfrm>
        </p:spPr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406775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研究目的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692275"/>
            <a:ext cx="8878570" cy="350393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978025" y="1929130"/>
            <a:ext cx="869188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 b="1"/>
              <a:t>寻找能更好衡量因子有效性的方法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最贴近多因子模型的回测结果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类比多因子模型的组合优化，基于二次规划进行单因子回测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 b="1"/>
              <a:t>单因子增强组合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比较基准：分组回测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分组回测与增强组合回测的差异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对因子有效性的检验效果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337196" y="2083687"/>
            <a:ext cx="445398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前情提要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37196" y="3019084"/>
            <a:ext cx="445398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rgbClr val="9C030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研究过程</a:t>
            </a: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endParaRPr lang="zh-CN" altLang="en-US" sz="20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37196" y="4039545"/>
            <a:ext cx="4375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相关链接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337196" y="5017474"/>
            <a:ext cx="472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单因子回测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成果展示</a:t>
            </a: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2050415" y="4812030"/>
            <a:ext cx="7332980" cy="11664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时间规划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TIME LINE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78025" y="1929130"/>
            <a:ext cx="86918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en-US" altLang="zh-CN" b="1"/>
              <a:t>10.27-11.2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确定选题，完成</a:t>
            </a:r>
            <a:r>
              <a:rPr lang="en-US" altLang="zh-CN"/>
              <a:t>proposal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en-US" altLang="zh-CN" b="1"/>
              <a:t>11.2-11.9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完成数据收集、数据处理和</a:t>
            </a:r>
            <a:r>
              <a:rPr lang="en-US" altLang="zh-CN"/>
              <a:t>Barra</a:t>
            </a:r>
            <a:r>
              <a:rPr lang="zh-CN" altLang="en-US"/>
              <a:t>风格因子计算</a:t>
            </a:r>
            <a:endParaRPr lang="en-US" altLang="zh-CN" b="1"/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en-US" altLang="zh-CN" b="1"/>
              <a:t>11.9-11.16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等权重的分层回测</a:t>
            </a:r>
            <a:endParaRPr lang="en-US" altLang="zh-CN"/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en-US" altLang="zh-CN" b="1"/>
              <a:t>11.16-11.23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市值加权的分层回测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/>
              <a:t>单因子增强组合构建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56715" y="1781810"/>
            <a:ext cx="8878570" cy="41802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JoinQuant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781810"/>
            <a:ext cx="8878570" cy="418020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83995" y="1956435"/>
            <a:ext cx="9445625" cy="3830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行情数据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获取全部股票序列： list(get_all_securities(['stock']).index)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获得价格等信息： get_price(q,start_date='2015-1-1', end_date='2019-12-31',fq=None) 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pannel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中提取数据：panel['close']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财务数据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函数：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get_fundamentals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获取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value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表的数据</a:t>
            </a:r>
          </a:p>
          <a:p>
            <a:pPr marL="285750" indent="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None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df=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get_fundamentals(query(valuation).filter(valuation.code.in_(stocks)), statDate=date)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从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value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中提取具体指标：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df.loc[stock, 'pe_ratio'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数据下载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CD8D-0C45-4313-8514-3276C2338651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75920" y="991870"/>
            <a:ext cx="3646170" cy="398780"/>
          </a:xfrm>
          <a:prstGeom prst="rect">
            <a:avLst/>
          </a:prstGeom>
          <a:solidFill>
            <a:srgbClr val="9C0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</a:rPr>
              <a:t>JoinQuant</a:t>
            </a:r>
          </a:p>
        </p:txBody>
      </p:sp>
      <p:sp>
        <p:nvSpPr>
          <p:cNvPr id="7" name="矩形 6"/>
          <p:cNvSpPr/>
          <p:nvPr/>
        </p:nvSpPr>
        <p:spPr>
          <a:xfrm>
            <a:off x="1656715" y="1781810"/>
            <a:ext cx="8878570" cy="317436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461770" y="1956435"/>
            <a:ext cx="9445625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所属行业数据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get_industry(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security=stock_list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, date)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是否</a:t>
            </a:r>
            <a:r>
              <a:rPr lang="en-US" altLang="zh-CN"/>
              <a:t>ST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get_extras(info, security_list, start_date='2015-01-01', end_date='201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7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-12-31', df=True)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n"/>
            </a:pPr>
            <a:r>
              <a:rPr lang="zh-CN" altLang="en-US"/>
              <a:t>指数成分股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get_index_stocks('000300.XSHG',date)</a:t>
            </a:r>
          </a:p>
          <a:p>
            <a:pPr marL="571500" indent="-285750" fontAlgn="auto">
              <a:lnSpc>
                <a:spcPct val="150000"/>
              </a:lnSpc>
              <a:buClr>
                <a:srgbClr val="9C0308"/>
              </a:buClr>
              <a:buFont typeface="Wingdings" panose="05000000000000000000" charset="0"/>
              <a:buChar char="Ø"/>
            </a:pP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36</TotalTime>
  <Words>524</Words>
  <Application>Microsoft Office PowerPoint</Application>
  <PresentationFormat>宽屏</PresentationFormat>
  <Paragraphs>120</Paragraphs>
  <Slides>21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成果展示</vt:lpstr>
      <vt:lpstr>前情提要</vt:lpstr>
      <vt:lpstr>前情提要</vt:lpstr>
      <vt:lpstr>前情提要</vt:lpstr>
      <vt:lpstr>成果展示</vt:lpstr>
      <vt:lpstr>时间规划</vt:lpstr>
      <vt:lpstr>数据下载</vt:lpstr>
      <vt:lpstr>数据下载</vt:lpstr>
      <vt:lpstr>数据整理</vt:lpstr>
      <vt:lpstr>数据</vt:lpstr>
      <vt:lpstr>数据</vt:lpstr>
      <vt:lpstr>Barra因子计算代码展示</vt:lpstr>
      <vt:lpstr>分层回测demo代码展示</vt:lpstr>
      <vt:lpstr>分层回测demo代码展示</vt:lpstr>
      <vt:lpstr>分层回测——市值因子</vt:lpstr>
      <vt:lpstr>分层回测——动量因子</vt:lpstr>
      <vt:lpstr>单因子增强组合</vt:lpstr>
      <vt:lpstr>成果展示</vt:lpstr>
      <vt:lpstr>相关链接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renyanjia</dc:creator>
  <cp:lastModifiedBy>Li Linxiong</cp:lastModifiedBy>
  <cp:revision>433</cp:revision>
  <dcterms:created xsi:type="dcterms:W3CDTF">2016-03-04T04:52:00Z</dcterms:created>
  <dcterms:modified xsi:type="dcterms:W3CDTF">2020-11-23T10:18:56Z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