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7" r:id="rId2"/>
    <p:sldId id="277" r:id="rId3"/>
    <p:sldId id="280" r:id="rId4"/>
    <p:sldId id="260" r:id="rId5"/>
    <p:sldId id="261" r:id="rId6"/>
    <p:sldId id="262" r:id="rId7"/>
    <p:sldId id="263" r:id="rId8"/>
    <p:sldId id="278" r:id="rId9"/>
    <p:sldId id="279" r:id="rId10"/>
    <p:sldId id="264" r:id="rId11"/>
    <p:sldId id="266" r:id="rId12"/>
    <p:sldId id="265" r:id="rId13"/>
    <p:sldId id="267" r:id="rId14"/>
    <p:sldId id="268" r:id="rId15"/>
    <p:sldId id="269" r:id="rId16"/>
    <p:sldId id="270" r:id="rId17"/>
    <p:sldId id="282" r:id="rId18"/>
    <p:sldId id="283" r:id="rId19"/>
    <p:sldId id="281" r:id="rId20"/>
    <p:sldId id="271" r:id="rId21"/>
    <p:sldId id="272" r:id="rId22"/>
    <p:sldId id="273" r:id="rId23"/>
    <p:sldId id="274" r:id="rId24"/>
    <p:sldId id="275" r:id="rId25"/>
    <p:sldId id="284" r:id="rId26"/>
    <p:sldId id="285"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6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15" name="14 Rectángulo redondeado"/>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9 Rectángulo redondeado"/>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4 Título"/>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s-ES" smtClean="0"/>
              <a:t>Haga clic para modificar el estilo de título del patrón</a:t>
            </a:r>
            <a:endParaRPr kumimoji="0" lang="en-US"/>
          </a:p>
        </p:txBody>
      </p:sp>
      <p:sp>
        <p:nvSpPr>
          <p:cNvPr id="20" name="19 Subtítulo"/>
          <p:cNvSpPr>
            <a:spLocks noGrp="1"/>
          </p:cNvSpPr>
          <p:nvPr>
            <p:ph type="subTitle" idx="1"/>
          </p:nvPr>
        </p:nvSpPr>
        <p:spPr>
          <a:xfrm>
            <a:off x="722376" y="3685032"/>
            <a:ext cx="77724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s-ES" smtClean="0"/>
              <a:t>Haga clic para modificar el estilo de subtítulo del patrón</a:t>
            </a:r>
            <a:endParaRPr kumimoji="0" lang="en-US"/>
          </a:p>
        </p:txBody>
      </p:sp>
      <p:sp>
        <p:nvSpPr>
          <p:cNvPr id="19" name="18 Marcador de fecha"/>
          <p:cNvSpPr>
            <a:spLocks noGrp="1"/>
          </p:cNvSpPr>
          <p:nvPr>
            <p:ph type="dt" sz="half" idx="10"/>
          </p:nvPr>
        </p:nvSpPr>
        <p:spPr/>
        <p:txBody>
          <a:bodyPr/>
          <a:lstStyle/>
          <a:p>
            <a:fld id="{3118304F-5AC6-4305-A5C1-DB49A7311DF4}" type="datetimeFigureOut">
              <a:rPr lang="es-SV" smtClean="0"/>
              <a:t>25/8/2020</a:t>
            </a:fld>
            <a:endParaRPr lang="es-SV"/>
          </a:p>
        </p:txBody>
      </p:sp>
      <p:sp>
        <p:nvSpPr>
          <p:cNvPr id="8" name="7 Marcador de pie de página"/>
          <p:cNvSpPr>
            <a:spLocks noGrp="1"/>
          </p:cNvSpPr>
          <p:nvPr>
            <p:ph type="ftr" sz="quarter" idx="11"/>
          </p:nvPr>
        </p:nvSpPr>
        <p:spPr/>
        <p:txBody>
          <a:bodyPr/>
          <a:lstStyle/>
          <a:p>
            <a:endParaRPr lang="es-SV"/>
          </a:p>
        </p:txBody>
      </p:sp>
      <p:sp>
        <p:nvSpPr>
          <p:cNvPr id="11" name="10 Marcador de número de diapositiva"/>
          <p:cNvSpPr>
            <a:spLocks noGrp="1"/>
          </p:cNvSpPr>
          <p:nvPr>
            <p:ph type="sldNum" sz="quarter" idx="12"/>
          </p:nvPr>
        </p:nvSpPr>
        <p:spPr/>
        <p:txBody>
          <a:bodyPr/>
          <a:lstStyle/>
          <a:p>
            <a:fld id="{0D55244F-28DA-4C5E-B0F3-5756C33C23BD}" type="slidenum">
              <a:rPr lang="es-SV" smtClean="0"/>
              <a:t>‹Nº›</a:t>
            </a:fld>
            <a:endParaRPr lang="es-SV"/>
          </a:p>
        </p:txBody>
      </p:sp>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a:xfrm>
            <a:off x="502920" y="4983480"/>
            <a:ext cx="8183880" cy="1051560"/>
          </a:xfrm>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502920" y="530352"/>
            <a:ext cx="8183880" cy="4187952"/>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3118304F-5AC6-4305-A5C1-DB49A7311DF4}" type="datetimeFigureOut">
              <a:rPr lang="es-SV" smtClean="0"/>
              <a:t>25/8/2020</a:t>
            </a:fld>
            <a:endParaRPr lang="es-SV"/>
          </a:p>
        </p:txBody>
      </p:sp>
      <p:sp>
        <p:nvSpPr>
          <p:cNvPr id="5" name="4 Marcador de pie de página"/>
          <p:cNvSpPr>
            <a:spLocks noGrp="1"/>
          </p:cNvSpPr>
          <p:nvPr>
            <p:ph type="ftr" sz="quarter" idx="11"/>
          </p:nvPr>
        </p:nvSpPr>
        <p:spPr/>
        <p:txBody>
          <a:bodyPr/>
          <a:lstStyle/>
          <a:p>
            <a:endParaRPr lang="es-SV"/>
          </a:p>
        </p:txBody>
      </p:sp>
      <p:sp>
        <p:nvSpPr>
          <p:cNvPr id="6" name="5 Marcador de número de diapositiva"/>
          <p:cNvSpPr>
            <a:spLocks noGrp="1"/>
          </p:cNvSpPr>
          <p:nvPr>
            <p:ph type="sldNum" sz="quarter" idx="12"/>
          </p:nvPr>
        </p:nvSpPr>
        <p:spPr/>
        <p:txBody>
          <a:bodyPr/>
          <a:lstStyle/>
          <a:p>
            <a:fld id="{0D55244F-28DA-4C5E-B0F3-5756C33C23BD}" type="slidenum">
              <a:rPr lang="es-SV" smtClean="0"/>
              <a:t>‹Nº›</a:t>
            </a:fld>
            <a:endParaRPr lang="es-SV"/>
          </a:p>
        </p:txBody>
      </p:sp>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533404"/>
            <a:ext cx="1981200" cy="5257799"/>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533400" y="533402"/>
            <a:ext cx="5943600" cy="5257801"/>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3118304F-5AC6-4305-A5C1-DB49A7311DF4}" type="datetimeFigureOut">
              <a:rPr lang="es-SV" smtClean="0"/>
              <a:t>25/8/2020</a:t>
            </a:fld>
            <a:endParaRPr lang="es-SV"/>
          </a:p>
        </p:txBody>
      </p:sp>
      <p:sp>
        <p:nvSpPr>
          <p:cNvPr id="5" name="4 Marcador de pie de página"/>
          <p:cNvSpPr>
            <a:spLocks noGrp="1"/>
          </p:cNvSpPr>
          <p:nvPr>
            <p:ph type="ftr" sz="quarter" idx="11"/>
          </p:nvPr>
        </p:nvSpPr>
        <p:spPr/>
        <p:txBody>
          <a:bodyPr/>
          <a:lstStyle/>
          <a:p>
            <a:endParaRPr lang="es-SV"/>
          </a:p>
        </p:txBody>
      </p:sp>
      <p:sp>
        <p:nvSpPr>
          <p:cNvPr id="6" name="5 Marcador de número de diapositiva"/>
          <p:cNvSpPr>
            <a:spLocks noGrp="1"/>
          </p:cNvSpPr>
          <p:nvPr>
            <p:ph type="sldNum" sz="quarter" idx="12"/>
          </p:nvPr>
        </p:nvSpPr>
        <p:spPr/>
        <p:txBody>
          <a:bodyPr/>
          <a:lstStyle/>
          <a:p>
            <a:fld id="{0D55244F-28DA-4C5E-B0F3-5756C33C23BD}" type="slidenum">
              <a:rPr lang="es-SV" smtClean="0"/>
              <a:t>‹Nº›</a:t>
            </a:fld>
            <a:endParaRPr lang="es-SV"/>
          </a:p>
        </p:txBody>
      </p:sp>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502920" y="4983480"/>
            <a:ext cx="8183880" cy="1051560"/>
          </a:xfrm>
        </p:spPr>
        <p:txBody>
          <a:bodyPr/>
          <a:lstStyle/>
          <a:p>
            <a:r>
              <a:rPr kumimoji="0" lang="es-ES" smtClean="0"/>
              <a:t>Haga clic para modificar el estilo de título del patrón</a:t>
            </a:r>
            <a:endParaRPr kumimoji="0" lang="en-US"/>
          </a:p>
        </p:txBody>
      </p:sp>
      <p:sp>
        <p:nvSpPr>
          <p:cNvPr id="3" name="2 Marcador de contenido"/>
          <p:cNvSpPr>
            <a:spLocks noGrp="1"/>
          </p:cNvSpPr>
          <p:nvPr>
            <p:ph idx="1"/>
          </p:nvPr>
        </p:nvSpPr>
        <p:spPr>
          <a:xfrm>
            <a:off x="502920" y="530352"/>
            <a:ext cx="8183880" cy="4187952"/>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3118304F-5AC6-4305-A5C1-DB49A7311DF4}" type="datetimeFigureOut">
              <a:rPr lang="es-SV" smtClean="0"/>
              <a:t>25/8/2020</a:t>
            </a:fld>
            <a:endParaRPr lang="es-SV"/>
          </a:p>
        </p:txBody>
      </p:sp>
      <p:sp>
        <p:nvSpPr>
          <p:cNvPr id="5" name="4 Marcador de pie de página"/>
          <p:cNvSpPr>
            <a:spLocks noGrp="1"/>
          </p:cNvSpPr>
          <p:nvPr>
            <p:ph type="ftr" sz="quarter" idx="11"/>
          </p:nvPr>
        </p:nvSpPr>
        <p:spPr/>
        <p:txBody>
          <a:bodyPr/>
          <a:lstStyle/>
          <a:p>
            <a:endParaRPr lang="es-SV"/>
          </a:p>
        </p:txBody>
      </p:sp>
      <p:sp>
        <p:nvSpPr>
          <p:cNvPr id="6" name="5 Marcador de número de diapositiva"/>
          <p:cNvSpPr>
            <a:spLocks noGrp="1"/>
          </p:cNvSpPr>
          <p:nvPr>
            <p:ph type="sldNum" sz="quarter" idx="12"/>
          </p:nvPr>
        </p:nvSpPr>
        <p:spPr/>
        <p:txBody>
          <a:bodyPr/>
          <a:lstStyle/>
          <a:p>
            <a:fld id="{0D55244F-28DA-4C5E-B0F3-5756C33C23BD}" type="slidenum">
              <a:rPr lang="es-SV" smtClean="0"/>
              <a:t>‹Nº›</a:t>
            </a:fld>
            <a:endParaRPr lang="es-SV"/>
          </a:p>
        </p:txBody>
      </p:sp>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14" name="13 Rectángulo redondeado"/>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Rectángulo redondeado"/>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1 Título"/>
          <p:cNvSpPr>
            <a:spLocks noGrp="1"/>
          </p:cNvSpPr>
          <p:nvPr>
            <p:ph type="title"/>
          </p:nvPr>
        </p:nvSpPr>
        <p:spPr>
          <a:xfrm>
            <a:off x="468344" y="4928616"/>
            <a:ext cx="8183880" cy="676656"/>
          </a:xfrm>
        </p:spPr>
        <p:txBody>
          <a:bodyPr lIns="91440" bIns="0" anchor="b"/>
          <a:lstStyle>
            <a:lvl1pPr algn="l">
              <a:buNone/>
              <a:defRPr sz="3600" b="0" cap="none" baseline="0">
                <a:solidFill>
                  <a:schemeClr val="bg2">
                    <a:shade val="25000"/>
                  </a:schemeClr>
                </a:solidFill>
                <a:effectLst/>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468344" y="5624484"/>
            <a:ext cx="818388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p>
            <a:fld id="{3118304F-5AC6-4305-A5C1-DB49A7311DF4}" type="datetimeFigureOut">
              <a:rPr lang="es-SV" smtClean="0"/>
              <a:t>25/8/2020</a:t>
            </a:fld>
            <a:endParaRPr lang="es-SV"/>
          </a:p>
        </p:txBody>
      </p:sp>
      <p:sp>
        <p:nvSpPr>
          <p:cNvPr id="5" name="4 Marcador de pie de página"/>
          <p:cNvSpPr>
            <a:spLocks noGrp="1"/>
          </p:cNvSpPr>
          <p:nvPr>
            <p:ph type="ftr" sz="quarter" idx="11"/>
          </p:nvPr>
        </p:nvSpPr>
        <p:spPr/>
        <p:txBody>
          <a:bodyPr/>
          <a:lstStyle/>
          <a:p>
            <a:endParaRPr lang="es-SV"/>
          </a:p>
        </p:txBody>
      </p:sp>
      <p:sp>
        <p:nvSpPr>
          <p:cNvPr id="6" name="5 Marcador de número de diapositiva"/>
          <p:cNvSpPr>
            <a:spLocks noGrp="1"/>
          </p:cNvSpPr>
          <p:nvPr>
            <p:ph type="sldNum" sz="quarter" idx="12"/>
          </p:nvPr>
        </p:nvSpPr>
        <p:spPr/>
        <p:txBody>
          <a:bodyPr/>
          <a:lstStyle/>
          <a:p>
            <a:fld id="{0D55244F-28DA-4C5E-B0F3-5756C33C23BD}" type="slidenum">
              <a:rPr lang="es-SV" smtClean="0"/>
              <a:t>‹Nº›</a:t>
            </a:fld>
            <a:endParaRPr lang="es-SV"/>
          </a:p>
        </p:txBody>
      </p:sp>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contenido"/>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p>
            <a:fld id="{3118304F-5AC6-4305-A5C1-DB49A7311DF4}" type="datetimeFigureOut">
              <a:rPr lang="es-SV" smtClean="0"/>
              <a:t>25/8/2020</a:t>
            </a:fld>
            <a:endParaRPr lang="es-SV"/>
          </a:p>
        </p:txBody>
      </p:sp>
      <p:sp>
        <p:nvSpPr>
          <p:cNvPr id="6" name="5 Marcador de pie de página"/>
          <p:cNvSpPr>
            <a:spLocks noGrp="1"/>
          </p:cNvSpPr>
          <p:nvPr>
            <p:ph type="ftr" sz="quarter" idx="11"/>
          </p:nvPr>
        </p:nvSpPr>
        <p:spPr/>
        <p:txBody>
          <a:bodyPr/>
          <a:lstStyle/>
          <a:p>
            <a:endParaRPr lang="es-SV"/>
          </a:p>
        </p:txBody>
      </p:sp>
      <p:sp>
        <p:nvSpPr>
          <p:cNvPr id="7" name="6 Marcador de número de diapositiva"/>
          <p:cNvSpPr>
            <a:spLocks noGrp="1"/>
          </p:cNvSpPr>
          <p:nvPr>
            <p:ph type="sldNum" sz="quarter" idx="12"/>
          </p:nvPr>
        </p:nvSpPr>
        <p:spPr/>
        <p:txBody>
          <a:bodyPr/>
          <a:lstStyle/>
          <a:p>
            <a:fld id="{0D55244F-28DA-4C5E-B0F3-5756C33C23BD}" type="slidenum">
              <a:rPr lang="es-SV" smtClean="0"/>
              <a:t>‹Nº›</a:t>
            </a:fld>
            <a:endParaRPr lang="es-SV"/>
          </a:p>
        </p:txBody>
      </p:sp>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502920" y="4983480"/>
            <a:ext cx="8183880" cy="1051560"/>
          </a:xfrm>
        </p:spPr>
        <p:txBody>
          <a:bodyPr anchor="b"/>
          <a:lstStyle>
            <a:lvl1pPr>
              <a:defRPr b="1"/>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607224"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4652169"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0"/>
          </p:nvPr>
        </p:nvSpPr>
        <p:spPr/>
        <p:txBody>
          <a:bodyPr/>
          <a:lstStyle/>
          <a:p>
            <a:fld id="{3118304F-5AC6-4305-A5C1-DB49A7311DF4}" type="datetimeFigureOut">
              <a:rPr lang="es-SV" smtClean="0"/>
              <a:t>25/8/2020</a:t>
            </a:fld>
            <a:endParaRPr lang="es-SV"/>
          </a:p>
        </p:txBody>
      </p:sp>
      <p:sp>
        <p:nvSpPr>
          <p:cNvPr id="8" name="7 Marcador de pie de página"/>
          <p:cNvSpPr>
            <a:spLocks noGrp="1"/>
          </p:cNvSpPr>
          <p:nvPr>
            <p:ph type="ftr" sz="quarter" idx="11"/>
          </p:nvPr>
        </p:nvSpPr>
        <p:spPr/>
        <p:txBody>
          <a:bodyPr/>
          <a:lstStyle/>
          <a:p>
            <a:endParaRPr lang="es-SV"/>
          </a:p>
        </p:txBody>
      </p:sp>
      <p:sp>
        <p:nvSpPr>
          <p:cNvPr id="9" name="8 Marcador de número de diapositiva"/>
          <p:cNvSpPr>
            <a:spLocks noGrp="1"/>
          </p:cNvSpPr>
          <p:nvPr>
            <p:ph type="sldNum" sz="quarter" idx="12"/>
          </p:nvPr>
        </p:nvSpPr>
        <p:spPr/>
        <p:txBody>
          <a:bodyPr/>
          <a:lstStyle/>
          <a:p>
            <a:fld id="{0D55244F-28DA-4C5E-B0F3-5756C33C23BD}" type="slidenum">
              <a:rPr lang="es-SV" smtClean="0"/>
              <a:t>‹Nº›</a:t>
            </a:fld>
            <a:endParaRPr lang="es-SV"/>
          </a:p>
        </p:txBody>
      </p:sp>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p:txBody>
          <a:bodyPr/>
          <a:lstStyle/>
          <a:p>
            <a:fld id="{3118304F-5AC6-4305-A5C1-DB49A7311DF4}" type="datetimeFigureOut">
              <a:rPr lang="es-SV" smtClean="0"/>
              <a:t>25/8/2020</a:t>
            </a:fld>
            <a:endParaRPr lang="es-SV"/>
          </a:p>
        </p:txBody>
      </p:sp>
      <p:sp>
        <p:nvSpPr>
          <p:cNvPr id="4" name="3 Marcador de pie de página"/>
          <p:cNvSpPr>
            <a:spLocks noGrp="1"/>
          </p:cNvSpPr>
          <p:nvPr>
            <p:ph type="ftr" sz="quarter" idx="11"/>
          </p:nvPr>
        </p:nvSpPr>
        <p:spPr/>
        <p:txBody>
          <a:bodyPr/>
          <a:lstStyle/>
          <a:p>
            <a:endParaRPr lang="es-SV"/>
          </a:p>
        </p:txBody>
      </p:sp>
      <p:sp>
        <p:nvSpPr>
          <p:cNvPr id="5" name="4 Marcador de número de diapositiva"/>
          <p:cNvSpPr>
            <a:spLocks noGrp="1"/>
          </p:cNvSpPr>
          <p:nvPr>
            <p:ph type="sldNum" sz="quarter" idx="12"/>
          </p:nvPr>
        </p:nvSpPr>
        <p:spPr/>
        <p:txBody>
          <a:bodyPr/>
          <a:lstStyle/>
          <a:p>
            <a:fld id="{0D55244F-28DA-4C5E-B0F3-5756C33C23BD}" type="slidenum">
              <a:rPr lang="es-SV" smtClean="0"/>
              <a:t>‹Nº›</a:t>
            </a:fld>
            <a:endParaRPr lang="es-SV"/>
          </a:p>
        </p:txBody>
      </p:sp>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6 Rectángulo redondeado"/>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1 Marcador de fecha"/>
          <p:cNvSpPr>
            <a:spLocks noGrp="1"/>
          </p:cNvSpPr>
          <p:nvPr>
            <p:ph type="dt" sz="half" idx="10"/>
          </p:nvPr>
        </p:nvSpPr>
        <p:spPr/>
        <p:txBody>
          <a:bodyPr/>
          <a:lstStyle/>
          <a:p>
            <a:fld id="{3118304F-5AC6-4305-A5C1-DB49A7311DF4}" type="datetimeFigureOut">
              <a:rPr lang="es-SV" smtClean="0"/>
              <a:t>25/8/2020</a:t>
            </a:fld>
            <a:endParaRPr lang="es-SV"/>
          </a:p>
        </p:txBody>
      </p:sp>
      <p:sp>
        <p:nvSpPr>
          <p:cNvPr id="3" name="2 Marcador de pie de página"/>
          <p:cNvSpPr>
            <a:spLocks noGrp="1"/>
          </p:cNvSpPr>
          <p:nvPr>
            <p:ph type="ftr" sz="quarter" idx="11"/>
          </p:nvPr>
        </p:nvSpPr>
        <p:spPr/>
        <p:txBody>
          <a:bodyPr/>
          <a:lstStyle/>
          <a:p>
            <a:endParaRPr lang="es-SV"/>
          </a:p>
        </p:txBody>
      </p:sp>
      <p:sp>
        <p:nvSpPr>
          <p:cNvPr id="4" name="3 Marcador de número de diapositiva"/>
          <p:cNvSpPr>
            <a:spLocks noGrp="1"/>
          </p:cNvSpPr>
          <p:nvPr>
            <p:ph type="sldNum" sz="quarter" idx="12"/>
          </p:nvPr>
        </p:nvSpPr>
        <p:spPr/>
        <p:txBody>
          <a:bodyPr/>
          <a:lstStyle/>
          <a:p>
            <a:fld id="{0D55244F-28DA-4C5E-B0F3-5756C33C23BD}" type="slidenum">
              <a:rPr lang="es-SV" smtClean="0"/>
              <a:t>‹Nº›</a:t>
            </a:fld>
            <a:endParaRPr lang="es-SV"/>
          </a:p>
        </p:txBody>
      </p:sp>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5538784" y="533400"/>
            <a:ext cx="2971800" cy="914400"/>
          </a:xfrm>
        </p:spPr>
        <p:txBody>
          <a:bodyPr anchor="b"/>
          <a:lstStyle>
            <a:lvl1pPr algn="l">
              <a:buNone/>
              <a:defRPr sz="2200" b="1">
                <a:solidFill>
                  <a:schemeClr val="accent1"/>
                </a:solidFill>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p>
            <a:fld id="{3118304F-5AC6-4305-A5C1-DB49A7311DF4}" type="datetimeFigureOut">
              <a:rPr lang="es-SV" smtClean="0"/>
              <a:t>25/8/2020</a:t>
            </a:fld>
            <a:endParaRPr lang="es-SV"/>
          </a:p>
        </p:txBody>
      </p:sp>
      <p:sp>
        <p:nvSpPr>
          <p:cNvPr id="6" name="5 Marcador de pie de página"/>
          <p:cNvSpPr>
            <a:spLocks noGrp="1"/>
          </p:cNvSpPr>
          <p:nvPr>
            <p:ph type="ftr" sz="quarter" idx="11"/>
          </p:nvPr>
        </p:nvSpPr>
        <p:spPr/>
        <p:txBody>
          <a:bodyPr/>
          <a:lstStyle/>
          <a:p>
            <a:endParaRPr lang="es-SV"/>
          </a:p>
        </p:txBody>
      </p:sp>
      <p:sp>
        <p:nvSpPr>
          <p:cNvPr id="7" name="6 Marcador de número de diapositiva"/>
          <p:cNvSpPr>
            <a:spLocks noGrp="1"/>
          </p:cNvSpPr>
          <p:nvPr>
            <p:ph type="sldNum" sz="quarter" idx="12"/>
          </p:nvPr>
        </p:nvSpPr>
        <p:spPr/>
        <p:txBody>
          <a:bodyPr/>
          <a:lstStyle/>
          <a:p>
            <a:fld id="{0D55244F-28DA-4C5E-B0F3-5756C33C23BD}" type="slidenum">
              <a:rPr lang="es-SV" smtClean="0"/>
              <a:t>‹Nº›</a:t>
            </a:fld>
            <a:endParaRPr lang="es-SV"/>
          </a:p>
        </p:txBody>
      </p:sp>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15" name="14 Rectángulo redondeado"/>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Redondear rectángulo de esquina sencilla"/>
          <p:cNvSpPr/>
          <p:nvPr/>
        </p:nvSpPr>
        <p:spPr>
          <a:xfrm>
            <a:off x="6400800" y="434162"/>
            <a:ext cx="2324605"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1 Título"/>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kumimoji="0" lang="es-ES" smtClean="0"/>
              <a:t>Haga clic para modificar el estilo de título del patrón</a:t>
            </a:r>
            <a:endParaRPr kumimoji="0" lang="en-US"/>
          </a:p>
        </p:txBody>
      </p:sp>
      <p:sp>
        <p:nvSpPr>
          <p:cNvPr id="4" name="3 Marcador de texto"/>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p>
            <a:fld id="{3118304F-5AC6-4305-A5C1-DB49A7311DF4}" type="datetimeFigureOut">
              <a:rPr lang="es-SV" smtClean="0"/>
              <a:t>25/8/2020</a:t>
            </a:fld>
            <a:endParaRPr lang="es-SV"/>
          </a:p>
        </p:txBody>
      </p:sp>
      <p:sp>
        <p:nvSpPr>
          <p:cNvPr id="6" name="5 Marcador de pie de página"/>
          <p:cNvSpPr>
            <a:spLocks noGrp="1"/>
          </p:cNvSpPr>
          <p:nvPr>
            <p:ph type="ftr" sz="quarter" idx="11"/>
          </p:nvPr>
        </p:nvSpPr>
        <p:spPr/>
        <p:txBody>
          <a:bodyPr/>
          <a:lstStyle/>
          <a:p>
            <a:endParaRPr lang="es-SV"/>
          </a:p>
        </p:txBody>
      </p:sp>
      <p:sp>
        <p:nvSpPr>
          <p:cNvPr id="7" name="6 Marcador de número de diapositiva"/>
          <p:cNvSpPr>
            <a:spLocks noGrp="1"/>
          </p:cNvSpPr>
          <p:nvPr>
            <p:ph type="sldNum" sz="quarter" idx="12"/>
          </p:nvPr>
        </p:nvSpPr>
        <p:spPr/>
        <p:txBody>
          <a:bodyPr/>
          <a:lstStyle/>
          <a:p>
            <a:fld id="{0D55244F-28DA-4C5E-B0F3-5756C33C23BD}" type="slidenum">
              <a:rPr lang="es-SV" smtClean="0"/>
              <a:t>‹Nº›</a:t>
            </a:fld>
            <a:endParaRPr lang="es-SV"/>
          </a:p>
        </p:txBody>
      </p:sp>
      <p:sp>
        <p:nvSpPr>
          <p:cNvPr id="3" name="2 Marcador de posición de imagen"/>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es-ES" smtClean="0"/>
              <a:t>Haga clic en el icono para agregar una imagen</a:t>
            </a:r>
            <a:endParaRPr kumimoji="0" lang="en-US"/>
          </a:p>
        </p:txBody>
      </p:sp>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7" name="6 Rectángulo redondeado"/>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8 Rectángulo redondeado"/>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Marcador de título"/>
          <p:cNvSpPr>
            <a:spLocks noGrp="1"/>
          </p:cNvSpPr>
          <p:nvPr>
            <p:ph type="title"/>
          </p:nvPr>
        </p:nvSpPr>
        <p:spPr>
          <a:xfrm>
            <a:off x="502920" y="4985590"/>
            <a:ext cx="8183880" cy="1051560"/>
          </a:xfrm>
          <a:prstGeom prst="rect">
            <a:avLst/>
          </a:prstGeom>
        </p:spPr>
        <p:txBody>
          <a:bodyPr vert="horz" anchor="b">
            <a:normAutofit/>
          </a:bodyPr>
          <a:lstStyle/>
          <a:p>
            <a:r>
              <a:rPr kumimoji="0" lang="es-ES" smtClean="0"/>
              <a:t>Haga clic para modificar el estilo de título del patrón</a:t>
            </a:r>
            <a:endParaRPr kumimoji="0" lang="en-US"/>
          </a:p>
        </p:txBody>
      </p:sp>
      <p:sp>
        <p:nvSpPr>
          <p:cNvPr id="4" name="3 Marcador de texto"/>
          <p:cNvSpPr>
            <a:spLocks noGrp="1"/>
          </p:cNvSpPr>
          <p:nvPr>
            <p:ph type="body" idx="1"/>
          </p:nvPr>
        </p:nvSpPr>
        <p:spPr>
          <a:xfrm>
            <a:off x="502920" y="530352"/>
            <a:ext cx="8183880" cy="4187952"/>
          </a:xfrm>
          <a:prstGeom prst="rect">
            <a:avLst/>
          </a:prstGeom>
        </p:spPr>
        <p:txBody>
          <a:bodyPr vert="horz" lIns="182880" tIns="91440">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25" name="24 Marcador de fecha"/>
          <p:cNvSpPr>
            <a:spLocks noGrp="1"/>
          </p:cNvSpPr>
          <p:nvPr>
            <p:ph type="dt" sz="half" idx="2"/>
          </p:nvPr>
        </p:nvSpPr>
        <p:spPr>
          <a:xfrm>
            <a:off x="3776328" y="6111875"/>
            <a:ext cx="2286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3118304F-5AC6-4305-A5C1-DB49A7311DF4}" type="datetimeFigureOut">
              <a:rPr lang="es-SV" smtClean="0"/>
              <a:t>25/8/2020</a:t>
            </a:fld>
            <a:endParaRPr lang="es-SV"/>
          </a:p>
        </p:txBody>
      </p:sp>
      <p:sp>
        <p:nvSpPr>
          <p:cNvPr id="18" name="17 Marcador de pie de página"/>
          <p:cNvSpPr>
            <a:spLocks noGrp="1"/>
          </p:cNvSpPr>
          <p:nvPr>
            <p:ph type="ftr" sz="quarter" idx="3"/>
          </p:nvPr>
        </p:nvSpPr>
        <p:spPr>
          <a:xfrm>
            <a:off x="6062328" y="6111875"/>
            <a:ext cx="2286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es-SV"/>
          </a:p>
        </p:txBody>
      </p:sp>
      <p:sp>
        <p:nvSpPr>
          <p:cNvPr id="5" name="4 Marcador de número de diapositiva"/>
          <p:cNvSpPr>
            <a:spLocks noGrp="1"/>
          </p:cNvSpPr>
          <p:nvPr>
            <p:ph type="sldNum" sz="quarter" idx="4"/>
          </p:nvPr>
        </p:nvSpPr>
        <p:spPr>
          <a:xfrm>
            <a:off x="8348328" y="6111875"/>
            <a:ext cx="4572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0D55244F-28DA-4C5E-B0F3-5756C33C23BD}" type="slidenum">
              <a:rPr lang="es-SV" smtClean="0"/>
              <a:t>‹Nº›</a:t>
            </a:fld>
            <a:endParaRPr lang="es-SV"/>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533400" y="914400"/>
            <a:ext cx="7772400" cy="1829761"/>
          </a:xfrm>
          <a:noFill/>
          <a:ln>
            <a:noFill/>
          </a:ln>
        </p:spPr>
        <p:style>
          <a:lnRef idx="0">
            <a:scrgbClr r="0" g="0" b="0"/>
          </a:lnRef>
          <a:fillRef idx="0">
            <a:scrgbClr r="0" g="0" b="0"/>
          </a:fillRef>
          <a:effectRef idx="0">
            <a:scrgbClr r="0" g="0" b="0"/>
          </a:effectRef>
          <a:fontRef idx="minor">
            <a:schemeClr val="accent3"/>
          </a:fontRef>
        </p:style>
        <p:txBody>
          <a:bodyPr>
            <a:normAutofit fontScale="90000"/>
          </a:bodyPr>
          <a:lstStyle/>
          <a:p>
            <a:pPr algn="ctr"/>
            <a:r>
              <a:rPr lang="es-ES" sz="4000" dirty="0" smtClean="0">
                <a:solidFill>
                  <a:srgbClr val="002060"/>
                </a:solidFill>
              </a:rPr>
              <a:t>COMPENDIO DE LA DOCTRINA SOCIAL DE LA IGLESIA</a:t>
            </a:r>
            <a:endParaRPr lang="es-SV" sz="4000" dirty="0">
              <a:solidFill>
                <a:srgbClr val="002060"/>
              </a:solidFill>
            </a:endParaRPr>
          </a:p>
        </p:txBody>
      </p:sp>
      <p:sp>
        <p:nvSpPr>
          <p:cNvPr id="3" name="2 Marcador de contenido"/>
          <p:cNvSpPr>
            <a:spLocks noGrp="1"/>
          </p:cNvSpPr>
          <p:nvPr>
            <p:ph type="subTitle" idx="1"/>
          </p:nvPr>
        </p:nvSpPr>
        <p:spPr>
          <a:xfrm>
            <a:off x="685800" y="2743200"/>
            <a:ext cx="7772400" cy="609600"/>
          </a:xfrm>
        </p:spPr>
        <p:txBody>
          <a:bodyPr/>
          <a:lstStyle/>
          <a:p>
            <a:pPr marL="0" indent="0" algn="ctr">
              <a:buNone/>
            </a:pPr>
            <a:r>
              <a:rPr lang="es-ES" b="1" dirty="0" smtClean="0">
                <a:solidFill>
                  <a:srgbClr val="0070C0"/>
                </a:solidFill>
              </a:rPr>
              <a:t>171-184</a:t>
            </a:r>
            <a:endParaRPr lang="es-SV" dirty="0"/>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7600" y="3886200"/>
            <a:ext cx="2143125" cy="2133600"/>
          </a:xfrm>
          <a:prstGeom prst="rect">
            <a:avLst/>
          </a:prstGeom>
        </p:spPr>
      </p:pic>
    </p:spTree>
    <p:extLst>
      <p:ext uri="{BB962C8B-B14F-4D97-AF65-F5344CB8AC3E}">
        <p14:creationId xmlns:p14="http://schemas.microsoft.com/office/powerpoint/2010/main" val="248540013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477962"/>
          </a:xfrm>
        </p:spPr>
        <p:txBody>
          <a:bodyPr>
            <a:noAutofit/>
          </a:bodyPr>
          <a:lstStyle/>
          <a:p>
            <a:pPr algn="just"/>
            <a:r>
              <a:rPr lang="es-ES" sz="3000" dirty="0" smtClean="0">
                <a:solidFill>
                  <a:srgbClr val="0070C0"/>
                </a:solidFill>
              </a:rPr>
              <a:t>176. La propiedad privada y las otras formas de dominio privado de los bienes:</a:t>
            </a:r>
            <a:endParaRPr lang="es-SV" sz="3000" dirty="0">
              <a:solidFill>
                <a:srgbClr val="0070C0"/>
              </a:solidFill>
            </a:endParaRPr>
          </a:p>
        </p:txBody>
      </p:sp>
      <p:sp>
        <p:nvSpPr>
          <p:cNvPr id="3" name="2 Marcador de contenido"/>
          <p:cNvSpPr>
            <a:spLocks noGrp="1"/>
          </p:cNvSpPr>
          <p:nvPr>
            <p:ph idx="1"/>
          </p:nvPr>
        </p:nvSpPr>
        <p:spPr>
          <a:xfrm>
            <a:off x="3962400" y="1828800"/>
            <a:ext cx="4724400" cy="4648200"/>
          </a:xfrm>
        </p:spPr>
        <p:txBody>
          <a:bodyPr>
            <a:normAutofit fontScale="92500" lnSpcReduction="20000"/>
          </a:bodyPr>
          <a:lstStyle/>
          <a:p>
            <a:pPr marL="0" indent="0" algn="ctr">
              <a:buNone/>
            </a:pPr>
            <a:r>
              <a:rPr lang="es-ES" dirty="0" smtClean="0"/>
              <a:t>“aseguran a cada cual una zona absolutamente necesaria para la autonomía personal y familiar y deben ser considerados como ampliación de la libertad humana es un elemento esencial de una política económica auténticamente social y democrática y es garantía de un recto orden social”</a:t>
            </a:r>
            <a:endParaRPr lang="es-SV" dirty="0"/>
          </a:p>
        </p:txBody>
      </p:sp>
      <p:pic>
        <p:nvPicPr>
          <p:cNvPr id="7170" name="Picture 2" descr="http://t2.gstatic.com/images?q=tbn:ANd9GcThz6VdNrYLZsQ1sQpR9AQPPSTOzBrKeGXNaDhplDtu9dsxHT5PL8NwVnOC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133600"/>
            <a:ext cx="3124200" cy="31103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5783188"/>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381000"/>
            <a:ext cx="8229600" cy="1981200"/>
          </a:xfrm>
        </p:spPr>
        <p:txBody>
          <a:bodyPr>
            <a:normAutofit fontScale="90000"/>
          </a:bodyPr>
          <a:lstStyle/>
          <a:p>
            <a:pPr algn="just"/>
            <a:r>
              <a:rPr lang="es-ES" sz="3200" dirty="0">
                <a:solidFill>
                  <a:srgbClr val="0070C0"/>
                </a:solidFill>
              </a:rPr>
              <a:t>177. La tradición cristiana nunca ha aceptado el derecho a la propiedad privada como absoluto e intocable: </a:t>
            </a:r>
            <a:endParaRPr lang="es-SV" sz="3200" dirty="0">
              <a:solidFill>
                <a:srgbClr val="0070C0"/>
              </a:solidFill>
            </a:endParaRPr>
          </a:p>
        </p:txBody>
      </p:sp>
      <p:sp>
        <p:nvSpPr>
          <p:cNvPr id="3" name="2 Marcador de contenido"/>
          <p:cNvSpPr>
            <a:spLocks noGrp="1"/>
          </p:cNvSpPr>
          <p:nvPr>
            <p:ph idx="1"/>
          </p:nvPr>
        </p:nvSpPr>
        <p:spPr>
          <a:xfrm>
            <a:off x="762000" y="4800600"/>
            <a:ext cx="7848599" cy="1858963"/>
          </a:xfrm>
        </p:spPr>
        <p:txBody>
          <a:bodyPr>
            <a:normAutofit/>
          </a:bodyPr>
          <a:lstStyle/>
          <a:p>
            <a:pPr marL="109728" indent="0" algn="ctr">
              <a:buNone/>
            </a:pPr>
            <a:r>
              <a:rPr lang="es-ES" dirty="0" smtClean="0"/>
              <a:t>Es un medio para conseguir el B.C. pero no un fin en sí mismo, por lo que debe ser reglamentada y subordinada al derecho al uso común y al DUB.</a:t>
            </a:r>
            <a:endParaRPr lang="es-SV"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2251362"/>
            <a:ext cx="3581400" cy="2426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44326422"/>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533400"/>
            <a:ext cx="8229600" cy="1295400"/>
          </a:xfrm>
        </p:spPr>
        <p:txBody>
          <a:bodyPr>
            <a:normAutofit/>
          </a:bodyPr>
          <a:lstStyle/>
          <a:p>
            <a:pPr algn="just"/>
            <a:r>
              <a:rPr lang="es-ES" dirty="0" smtClean="0">
                <a:solidFill>
                  <a:srgbClr val="0070C0"/>
                </a:solidFill>
              </a:rPr>
              <a:t>178. Función social de la propiedad privada:</a:t>
            </a:r>
            <a:endParaRPr lang="es-SV" dirty="0">
              <a:solidFill>
                <a:srgbClr val="0070C0"/>
              </a:solidFill>
            </a:endParaRPr>
          </a:p>
        </p:txBody>
      </p:sp>
      <p:sp>
        <p:nvSpPr>
          <p:cNvPr id="3" name="2 Marcador de contenido"/>
          <p:cNvSpPr>
            <a:spLocks noGrp="1"/>
          </p:cNvSpPr>
          <p:nvPr>
            <p:ph idx="1"/>
          </p:nvPr>
        </p:nvSpPr>
        <p:spPr>
          <a:xfrm>
            <a:off x="685800" y="1905001"/>
            <a:ext cx="8001000" cy="2057400"/>
          </a:xfrm>
        </p:spPr>
        <p:txBody>
          <a:bodyPr>
            <a:normAutofit fontScale="92500" lnSpcReduction="20000"/>
          </a:bodyPr>
          <a:lstStyle/>
          <a:p>
            <a:pPr algn="just"/>
            <a:r>
              <a:rPr lang="es-ES" dirty="0" smtClean="0"/>
              <a:t>El hombre “no debe tener las cosas exteriores que legítimamente posee como exclusivamente suyas, sino también como comunes, en el sentido de que no le aprovechen a él solamente, sino también a los demás”.</a:t>
            </a:r>
            <a:endParaRPr lang="es-SV" dirty="0"/>
          </a:p>
        </p:txBody>
      </p:sp>
      <p:pic>
        <p:nvPicPr>
          <p:cNvPr id="8194" name="Picture 2" descr="http://ella.laprensagrafica.com/wp-content/uploads/2012/04/familia-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3400" y="3872345"/>
            <a:ext cx="3924301" cy="261620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Tree>
    <p:extLst>
      <p:ext uri="{BB962C8B-B14F-4D97-AF65-F5344CB8AC3E}">
        <p14:creationId xmlns:p14="http://schemas.microsoft.com/office/powerpoint/2010/main" val="1538142967"/>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762000"/>
            <a:ext cx="8229600" cy="2252472"/>
          </a:xfrm>
        </p:spPr>
        <p:txBody>
          <a:bodyPr>
            <a:normAutofit fontScale="92500"/>
          </a:bodyPr>
          <a:lstStyle/>
          <a:p>
            <a:pPr algn="just"/>
            <a:r>
              <a:rPr lang="es-ES" dirty="0" smtClean="0"/>
              <a:t>Deriva el deber por parte de los propietarios de no tener inoperantes los bienes poseídos y de destinarlos a la actividad productiva, confiándolos incluso a quien tiene el deseo y la capacidad de hacerlos producir.</a:t>
            </a:r>
            <a:endParaRPr lang="es-SV" dirty="0"/>
          </a:p>
        </p:txBody>
      </p:sp>
      <p:pic>
        <p:nvPicPr>
          <p:cNvPr id="9218" name="Picture 2" descr="http://api.ning.com/files/zlipzAW3bw6W2Q7dI8en7Co11u6aEXnf17udoU4Gs6GoMvt2Gk1gAT6L29XrYRwlrSssgSqv4YVwEhGrdOmFkkx00YkNszpO/a_personas_sembrand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70385" y="3200400"/>
            <a:ext cx="4859215" cy="315849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Tree>
    <p:extLst>
      <p:ext uri="{BB962C8B-B14F-4D97-AF65-F5344CB8AC3E}">
        <p14:creationId xmlns:p14="http://schemas.microsoft.com/office/powerpoint/2010/main" val="472615128"/>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609600"/>
            <a:ext cx="8229600" cy="1752600"/>
          </a:xfrm>
        </p:spPr>
        <p:txBody>
          <a:bodyPr>
            <a:normAutofit/>
          </a:bodyPr>
          <a:lstStyle/>
          <a:p>
            <a:pPr algn="just"/>
            <a:r>
              <a:rPr lang="es-ES" sz="3200" dirty="0">
                <a:solidFill>
                  <a:srgbClr val="0070C0"/>
                </a:solidFill>
              </a:rPr>
              <a:t>179. La actual fase histórica (tecnológica) impone una relectura del principio del D.U.B: </a:t>
            </a:r>
            <a:endParaRPr lang="es-SV" sz="3200" dirty="0">
              <a:solidFill>
                <a:srgbClr val="0070C0"/>
              </a:solidFill>
            </a:endParaRPr>
          </a:p>
        </p:txBody>
      </p:sp>
      <p:sp>
        <p:nvSpPr>
          <p:cNvPr id="3" name="2 Marcador de contenido"/>
          <p:cNvSpPr>
            <a:spLocks noGrp="1"/>
          </p:cNvSpPr>
          <p:nvPr>
            <p:ph idx="1"/>
          </p:nvPr>
        </p:nvSpPr>
        <p:spPr>
          <a:xfrm>
            <a:off x="3733800" y="2438400"/>
            <a:ext cx="4648200" cy="4038600"/>
          </a:xfrm>
        </p:spPr>
        <p:txBody>
          <a:bodyPr>
            <a:normAutofit lnSpcReduction="10000"/>
          </a:bodyPr>
          <a:lstStyle/>
          <a:p>
            <a:pPr algn="ctr"/>
            <a:r>
              <a:rPr lang="es-ES" dirty="0" smtClean="0"/>
              <a:t>Los nuevos conocimientos técnicos y científicos deben ponerse al servicio de las necesidades primarias del hombre, para que pueda aumentarse el patrimonio común de la humanidad.</a:t>
            </a:r>
            <a:endParaRPr lang="es-SV"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0491" y="2895600"/>
            <a:ext cx="2971800" cy="2555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04790037"/>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533400"/>
            <a:ext cx="8229600" cy="1401762"/>
          </a:xfrm>
        </p:spPr>
        <p:txBody>
          <a:bodyPr>
            <a:normAutofit fontScale="90000"/>
          </a:bodyPr>
          <a:lstStyle/>
          <a:p>
            <a:r>
              <a:rPr lang="es-SV" sz="3200" dirty="0">
                <a:solidFill>
                  <a:srgbClr val="0070C0"/>
                </a:solidFill>
              </a:rPr>
              <a:t>180</a:t>
            </a:r>
            <a:r>
              <a:rPr lang="es-SV" sz="3200" dirty="0" smtClean="0">
                <a:solidFill>
                  <a:srgbClr val="0070C0"/>
                </a:solidFill>
              </a:rPr>
              <a:t>. La propiedad individual no es la única forma legítima de posesión:</a:t>
            </a:r>
            <a:endParaRPr lang="es-SV" sz="3200" dirty="0">
              <a:solidFill>
                <a:srgbClr val="0070C0"/>
              </a:solidFill>
            </a:endParaRPr>
          </a:p>
        </p:txBody>
      </p:sp>
      <p:sp>
        <p:nvSpPr>
          <p:cNvPr id="3" name="2 Marcador de contenido"/>
          <p:cNvSpPr>
            <a:spLocks noGrp="1"/>
          </p:cNvSpPr>
          <p:nvPr>
            <p:ph idx="1"/>
          </p:nvPr>
        </p:nvSpPr>
        <p:spPr>
          <a:xfrm>
            <a:off x="533400" y="2057401"/>
            <a:ext cx="8153400" cy="3657600"/>
          </a:xfrm>
        </p:spPr>
        <p:style>
          <a:lnRef idx="2">
            <a:schemeClr val="accent2"/>
          </a:lnRef>
          <a:fillRef idx="1">
            <a:schemeClr val="lt1"/>
          </a:fillRef>
          <a:effectRef idx="0">
            <a:schemeClr val="accent2"/>
          </a:effectRef>
          <a:fontRef idx="minor">
            <a:schemeClr val="dk1"/>
          </a:fontRef>
        </p:style>
        <p:txBody>
          <a:bodyPr>
            <a:normAutofit/>
          </a:bodyPr>
          <a:lstStyle/>
          <a:p>
            <a:pPr marL="0" indent="0" algn="just">
              <a:buNone/>
            </a:pPr>
            <a:r>
              <a:rPr lang="es-ES" sz="3200" dirty="0" smtClean="0"/>
              <a:t>También existe la antigua forma de </a:t>
            </a:r>
            <a:r>
              <a:rPr lang="es-ES" sz="3200" u="sng" dirty="0" smtClean="0">
                <a:solidFill>
                  <a:srgbClr val="00B0F0"/>
                </a:solidFill>
              </a:rPr>
              <a:t>propiedad comunitaria</a:t>
            </a:r>
            <a:r>
              <a:rPr lang="es-ES" sz="3200" dirty="0" smtClean="0"/>
              <a:t> que, presente también en países avanzados, caracteriza de modo peculiar la estructura social de numerosos pueblos indígenas… Aunque esta forma también puede evolucionar.</a:t>
            </a:r>
            <a:endParaRPr lang="es-SV" sz="3200" dirty="0"/>
          </a:p>
        </p:txBody>
      </p:sp>
    </p:spTree>
    <p:extLst>
      <p:ext uri="{BB962C8B-B14F-4D97-AF65-F5344CB8AC3E}">
        <p14:creationId xmlns:p14="http://schemas.microsoft.com/office/powerpoint/2010/main" val="313107249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914400"/>
            <a:ext cx="4267200" cy="5092891"/>
          </a:xfrm>
        </p:spPr>
        <p:txBody>
          <a:bodyPr>
            <a:normAutofit lnSpcReduction="10000"/>
          </a:bodyPr>
          <a:lstStyle/>
          <a:p>
            <a:pPr algn="ctr"/>
            <a:r>
              <a:rPr lang="es-ES" sz="3200" dirty="0" smtClean="0"/>
              <a:t>Sigue siendo vital, especialmente en los países en vías de desarrollo o que han salido de sistemas colectivistas o de colonización, la justa distribución de la tierra.</a:t>
            </a:r>
            <a:endParaRPr lang="es-SV" sz="3200"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0" y="914400"/>
            <a:ext cx="2911882" cy="4394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6786986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57200" y="274638"/>
            <a:ext cx="8229600" cy="1935162"/>
          </a:xfrm>
        </p:spPr>
        <p:txBody>
          <a:bodyPr>
            <a:noAutofit/>
          </a:bodyPr>
          <a:lstStyle/>
          <a:p>
            <a:pPr algn="just"/>
            <a:r>
              <a:rPr lang="es-ES" sz="2800" dirty="0">
                <a:solidFill>
                  <a:srgbClr val="0070C0"/>
                </a:solidFill>
              </a:rPr>
              <a:t>181. De la propiedad deriva para el sujeto poseedor, sea éste un individuo o una comunidad, una serie de ventajas objetivas: </a:t>
            </a:r>
            <a:endParaRPr lang="es-SV" sz="2800" dirty="0">
              <a:solidFill>
                <a:srgbClr val="0070C0"/>
              </a:solidFill>
            </a:endParaRPr>
          </a:p>
        </p:txBody>
      </p:sp>
      <p:sp>
        <p:nvSpPr>
          <p:cNvPr id="2" name="1 Marcador de contenido"/>
          <p:cNvSpPr>
            <a:spLocks noGrp="1"/>
          </p:cNvSpPr>
          <p:nvPr>
            <p:ph idx="1"/>
          </p:nvPr>
        </p:nvSpPr>
        <p:spPr>
          <a:xfrm>
            <a:off x="457200" y="2286000"/>
            <a:ext cx="8229600" cy="3721291"/>
          </a:xfrm>
        </p:spPr>
        <p:txBody>
          <a:bodyPr>
            <a:normAutofit fontScale="92500" lnSpcReduction="10000"/>
          </a:bodyPr>
          <a:lstStyle/>
          <a:p>
            <a:pPr algn="just"/>
            <a:r>
              <a:rPr lang="es-ES" dirty="0" smtClean="0"/>
              <a:t>Mejores </a:t>
            </a:r>
            <a:r>
              <a:rPr lang="es-ES" dirty="0"/>
              <a:t>condiciones de vida, seguridad para el futuro, mayores oportunidades de elección. </a:t>
            </a:r>
            <a:endParaRPr lang="es-ES" dirty="0" smtClean="0"/>
          </a:p>
          <a:p>
            <a:pPr algn="just"/>
            <a:r>
              <a:rPr lang="es-ES" dirty="0" smtClean="0"/>
              <a:t>De </a:t>
            </a:r>
            <a:r>
              <a:rPr lang="es-ES" dirty="0"/>
              <a:t>la propiedad, por otro lado, puede proceder también una serie de promesas ilusorias y tentadoras. </a:t>
            </a:r>
            <a:endParaRPr lang="es-ES" dirty="0" smtClean="0"/>
          </a:p>
          <a:p>
            <a:pPr algn="just"/>
            <a:r>
              <a:rPr lang="es-ES" dirty="0" smtClean="0"/>
              <a:t>El </a:t>
            </a:r>
            <a:r>
              <a:rPr lang="es-ES" dirty="0"/>
              <a:t>hombre o la sociedad que llegan al punto de absolutizar el derecho de propiedad, terminan por experimentar la esclavitud más radical. </a:t>
            </a:r>
            <a:endParaRPr lang="es-ES" dirty="0" smtClean="0"/>
          </a:p>
        </p:txBody>
      </p:sp>
    </p:spTree>
    <p:extLst>
      <p:ext uri="{BB962C8B-B14F-4D97-AF65-F5344CB8AC3E}">
        <p14:creationId xmlns:p14="http://schemas.microsoft.com/office/powerpoint/2010/main" val="2800011756"/>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381000" y="609601"/>
            <a:ext cx="8229600" cy="3657600"/>
          </a:xfrm>
        </p:spPr>
        <p:txBody>
          <a:bodyPr>
            <a:normAutofit fontScale="85000" lnSpcReduction="20000"/>
          </a:bodyPr>
          <a:lstStyle/>
          <a:p>
            <a:pPr algn="just"/>
            <a:r>
              <a:rPr lang="es-ES" dirty="0"/>
              <a:t>Ninguna posesión, en efecto, puede ser considerada indiferente por el influjo que ejerce, tanto sobre los individuos, como sobre las instituciones; el poseedor que incautamente idolatra sus bienes resulta, más que nunca, poseído y subyugado por ellos. </a:t>
            </a:r>
          </a:p>
          <a:p>
            <a:pPr algn="just"/>
            <a:r>
              <a:rPr lang="es-ES" dirty="0"/>
              <a:t>Sólo reconociéndoles la dependencia de Dios creador y, consecuentemente, orientándolos al bien común, es posible conferir a los bienes materiales la función de instrumentos útiles para el crecimiento de los hombres y de los pueblos</a:t>
            </a:r>
            <a:r>
              <a:rPr lang="es-ES" dirty="0" smtClean="0"/>
              <a:t>.</a:t>
            </a:r>
            <a:endParaRPr lang="es-ES"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0" y="4114800"/>
            <a:ext cx="4343400" cy="23278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00291629"/>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57200" y="990600"/>
            <a:ext cx="8229600" cy="1828800"/>
          </a:xfrm>
        </p:spPr>
        <p:style>
          <a:lnRef idx="2">
            <a:schemeClr val="dk1"/>
          </a:lnRef>
          <a:fillRef idx="1">
            <a:schemeClr val="lt1"/>
          </a:fillRef>
          <a:effectRef idx="0">
            <a:schemeClr val="dk1"/>
          </a:effectRef>
          <a:fontRef idx="minor">
            <a:schemeClr val="dk1"/>
          </a:fontRef>
        </p:style>
        <p:txBody>
          <a:bodyPr>
            <a:normAutofit/>
          </a:bodyPr>
          <a:lstStyle/>
          <a:p>
            <a:pPr algn="ctr"/>
            <a:r>
              <a:rPr lang="es-ES" dirty="0">
                <a:solidFill>
                  <a:srgbClr val="7030A0"/>
                </a:solidFill>
              </a:rPr>
              <a:t>c) Destino universal de los bienes y opción preferencial por los pobres</a:t>
            </a:r>
            <a:endParaRPr lang="es-SV" dirty="0">
              <a:solidFill>
                <a:srgbClr val="7030A0"/>
              </a:solidFill>
            </a:endParaRP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3047999"/>
            <a:ext cx="3886200" cy="324752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Tree>
    <p:extLst>
      <p:ext uri="{BB962C8B-B14F-4D97-AF65-F5344CB8AC3E}">
        <p14:creationId xmlns:p14="http://schemas.microsoft.com/office/powerpoint/2010/main" val="3145498736"/>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ctrTitle"/>
          </p:nvPr>
        </p:nvSpPr>
        <p:spPr>
          <a:xfrm>
            <a:off x="304800" y="4343401"/>
            <a:ext cx="8534400" cy="1828800"/>
          </a:xfrm>
        </p:spPr>
        <p:style>
          <a:lnRef idx="2">
            <a:schemeClr val="accent4"/>
          </a:lnRef>
          <a:fillRef idx="1">
            <a:schemeClr val="lt1"/>
          </a:fillRef>
          <a:effectRef idx="0">
            <a:schemeClr val="accent4"/>
          </a:effectRef>
          <a:fontRef idx="minor">
            <a:schemeClr val="dk1"/>
          </a:fontRef>
        </p:style>
        <p:txBody>
          <a:bodyPr/>
          <a:lstStyle/>
          <a:p>
            <a:r>
              <a:rPr lang="es-ES" dirty="0" smtClean="0">
                <a:solidFill>
                  <a:srgbClr val="00B050"/>
                </a:solidFill>
              </a:rPr>
              <a:t> </a:t>
            </a:r>
            <a:r>
              <a:rPr lang="es-ES" dirty="0">
                <a:solidFill>
                  <a:srgbClr val="00B050"/>
                </a:solidFill>
              </a:rPr>
              <a:t>El Destino Universal de los Bienes (DUB)</a:t>
            </a:r>
            <a:endParaRPr lang="es-SV" dirty="0">
              <a:solidFill>
                <a:srgbClr val="00B050"/>
              </a:solidFill>
            </a:endParaRPr>
          </a:p>
        </p:txBody>
      </p:sp>
      <p:pic>
        <p:nvPicPr>
          <p:cNvPr id="1026" name="Picture 2" descr="http://3.bp.blogspot.com/_fgzaH_zgtf8/SOLDo1JPg8I/AAAAAAAAAOw/ZVqvq3tMRd4/s400/2005102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695326"/>
            <a:ext cx="4267200" cy="3467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159928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685867" y="2243847"/>
            <a:ext cx="3833813" cy="4156953"/>
          </a:xfrm>
        </p:spPr>
        <p:txBody>
          <a:bodyPr>
            <a:normAutofit fontScale="92500" lnSpcReduction="10000"/>
          </a:bodyPr>
          <a:lstStyle/>
          <a:p>
            <a:pPr marL="0" indent="0" algn="ctr">
              <a:buNone/>
            </a:pPr>
            <a:r>
              <a:rPr lang="es-ES" dirty="0" smtClean="0"/>
              <a:t>Se debe reafirmar, con toda su fuerza, la opción preferencial por los pobres… “Esta es una forma especial de primacía en el ejercicio de la caridad cristiana, de la cual da testimonio toda la tradición de la Iglesia”.</a:t>
            </a:r>
            <a:endParaRPr lang="es-SV"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514600"/>
            <a:ext cx="3208289"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3 Rectángulo"/>
          <p:cNvSpPr/>
          <p:nvPr/>
        </p:nvSpPr>
        <p:spPr>
          <a:xfrm>
            <a:off x="547254" y="685800"/>
            <a:ext cx="8249516" cy="1338828"/>
          </a:xfrm>
          <a:prstGeom prst="rect">
            <a:avLst/>
          </a:prstGeom>
        </p:spPr>
        <p:txBody>
          <a:bodyPr wrap="square">
            <a:spAutoFit/>
          </a:bodyPr>
          <a:lstStyle/>
          <a:p>
            <a:pPr marL="365760" lvl="0" indent="-256032">
              <a:spcBef>
                <a:spcPts val="400"/>
              </a:spcBef>
              <a:buClr>
                <a:srgbClr val="2DA2BF"/>
              </a:buClr>
              <a:buSzPct val="68000"/>
              <a:buFont typeface="Wingdings 3"/>
              <a:buChar char=""/>
            </a:pPr>
            <a:r>
              <a:rPr lang="es-ES" sz="2700" dirty="0">
                <a:solidFill>
                  <a:prstClr val="black"/>
                </a:solidFill>
              </a:rPr>
              <a:t>182. El D.U.B. exige que se vele con particular solicitud por los pobres, por aquellos que se encuentran en situaciones de marginación:</a:t>
            </a:r>
          </a:p>
        </p:txBody>
      </p:sp>
    </p:spTree>
    <p:extLst>
      <p:ext uri="{BB962C8B-B14F-4D97-AF65-F5344CB8AC3E}">
        <p14:creationId xmlns:p14="http://schemas.microsoft.com/office/powerpoint/2010/main" val="1704843569"/>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4572000"/>
            <a:ext cx="8229600" cy="1435291"/>
          </a:xfrm>
        </p:spPr>
        <p:txBody>
          <a:bodyPr>
            <a:normAutofit fontScale="92500" lnSpcReduction="20000"/>
          </a:bodyPr>
          <a:lstStyle/>
          <a:p>
            <a:pPr algn="ctr"/>
            <a:r>
              <a:rPr lang="es-SV" dirty="0" smtClean="0"/>
              <a:t>183. Cristo reconocerá a los suyos en lo que hayan hecho por los pobres: Cuanto hicisteis con uno de estos pequeños, conmigo lo hicisteis...</a:t>
            </a:r>
          </a:p>
        </p:txBody>
      </p:sp>
      <p:pic>
        <p:nvPicPr>
          <p:cNvPr id="1026" name="Picture 2" descr="http://1.bp.blogspot.com/_66D_NDZpzZk/SYiOr6s_GTI/AAAAAAAAAZw/f0bSyv1CoM0/s400/JESUS+DE+NAZARETH+SANANDO+ENFERMOS+MEGF+200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838200"/>
            <a:ext cx="4470400" cy="3352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4898422"/>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457200"/>
            <a:ext cx="8229600" cy="1143000"/>
          </a:xfrm>
        </p:spPr>
        <p:txBody>
          <a:bodyPr>
            <a:normAutofit fontScale="90000"/>
          </a:bodyPr>
          <a:lstStyle/>
          <a:p>
            <a:r>
              <a:rPr lang="es-ES" dirty="0">
                <a:solidFill>
                  <a:srgbClr val="00B0F0"/>
                </a:solidFill>
              </a:rPr>
              <a:t>184. El amor de la Iglesia por los pobres se inspira </a:t>
            </a:r>
            <a:endParaRPr lang="es-SV" dirty="0">
              <a:solidFill>
                <a:srgbClr val="00B0F0"/>
              </a:solidFill>
            </a:endParaRPr>
          </a:p>
        </p:txBody>
      </p:sp>
      <p:sp>
        <p:nvSpPr>
          <p:cNvPr id="3" name="2 Marcador de contenido"/>
          <p:cNvSpPr>
            <a:spLocks noGrp="1"/>
          </p:cNvSpPr>
          <p:nvPr>
            <p:ph idx="1"/>
          </p:nvPr>
        </p:nvSpPr>
        <p:spPr>
          <a:xfrm>
            <a:off x="457200" y="1981201"/>
            <a:ext cx="8229600" cy="1142999"/>
          </a:xfrm>
        </p:spPr>
        <p:txBody>
          <a:bodyPr>
            <a:normAutofit fontScale="92500" lnSpcReduction="20000"/>
          </a:bodyPr>
          <a:lstStyle/>
          <a:p>
            <a:pPr algn="just"/>
            <a:r>
              <a:rPr lang="es-ES" dirty="0" smtClean="0"/>
              <a:t>En el Evangelio de las bienaventuranzas, en la pobreza de Jesús y en su atención por ellos.</a:t>
            </a:r>
          </a:p>
        </p:txBody>
      </p:sp>
      <p:sp>
        <p:nvSpPr>
          <p:cNvPr id="4" name="3 Rectángulo"/>
          <p:cNvSpPr/>
          <p:nvPr/>
        </p:nvSpPr>
        <p:spPr>
          <a:xfrm>
            <a:off x="4015995" y="2942272"/>
            <a:ext cx="4572000" cy="3108543"/>
          </a:xfrm>
          <a:prstGeom prst="rect">
            <a:avLst/>
          </a:prstGeom>
        </p:spPr>
        <p:txBody>
          <a:bodyPr>
            <a:spAutoFit/>
          </a:bodyPr>
          <a:lstStyle/>
          <a:p>
            <a:pPr algn="ctr"/>
            <a:r>
              <a:rPr lang="es-ES" sz="2800" dirty="0"/>
              <a:t>Este amor se refiere a la pobreza material y también a las numerosas formas de pobreza cultural y religiosa (obras de misericordia corporales y espirituales)</a:t>
            </a: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3332018"/>
            <a:ext cx="3029527" cy="22721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09092069"/>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1143000"/>
            <a:ext cx="4419600" cy="4864291"/>
          </a:xfrm>
        </p:spPr>
        <p:txBody>
          <a:bodyPr>
            <a:normAutofit fontScale="92500" lnSpcReduction="20000"/>
          </a:bodyPr>
          <a:lstStyle/>
          <a:p>
            <a:pPr algn="ctr"/>
            <a:r>
              <a:rPr lang="es-ES" dirty="0" smtClean="0"/>
              <a:t>“Cuando damos a los pobres las cosas indispensables no les hacemos liberalidades personales, sino que les devolvemos lo que es suyo. Más que realizar un acto de caridad, lo que hacemos es cumplir un deber de justicia”(San Gregorio Magno, Regula pastorales, 3, 21: PL 77, 87).</a:t>
            </a:r>
            <a:endParaRPr lang="es-SV"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95876" y="1295400"/>
            <a:ext cx="30861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02723572"/>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533400" y="779463"/>
            <a:ext cx="8229600" cy="3182938"/>
          </a:xfrm>
        </p:spPr>
        <p:txBody>
          <a:bodyPr>
            <a:normAutofit fontScale="92500"/>
          </a:bodyPr>
          <a:lstStyle/>
          <a:p>
            <a:pPr algn="just"/>
            <a:r>
              <a:rPr lang="es-ES" dirty="0" smtClean="0"/>
              <a:t>Sin embargo, hay que estar en guardia frente a posiciones ideológicas y mesianismos que alimentan la ilusión de que se pueda eliminar totalmente de este mundo el problema de la pobreza. Esto sucederá sólo a su regreso, cuando El estará de nuevo con nosotros para siempre.</a:t>
            </a:r>
            <a:endParaRPr lang="es-SV" dirty="0"/>
          </a:p>
        </p:txBody>
      </p:sp>
      <p:pic>
        <p:nvPicPr>
          <p:cNvPr id="4098" name="Picture 2" descr="http://3.bp.blogspot.com/_fDauylRSRIo/ScHLClqxyYI/AAAAAAAACAw/U2nG_Lc0Qbg/s400/260908-pobreza-riquez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8600" y="3633216"/>
            <a:ext cx="4419600" cy="29390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0632"/>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609600"/>
            <a:ext cx="8229600" cy="5397691"/>
          </a:xfrm>
        </p:spPr>
        <p:txBody>
          <a:bodyPr/>
          <a:lstStyle/>
          <a:p>
            <a:endParaRPr lang="es-SV" dirty="0" smtClean="0"/>
          </a:p>
          <a:p>
            <a:pPr marL="109728" indent="0">
              <a:buNone/>
            </a:pPr>
            <a:endParaRPr lang="es-SV"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1219200"/>
            <a:ext cx="365760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0682067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pPr marL="109728" indent="0" algn="ctr">
              <a:buNone/>
            </a:pPr>
            <a:endParaRPr lang="es-SV"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1828800"/>
            <a:ext cx="4495800" cy="3200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84027027"/>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502920" y="3962400"/>
            <a:ext cx="8183880" cy="1066800"/>
          </a:xfrm>
        </p:spPr>
        <p:style>
          <a:lnRef idx="2">
            <a:schemeClr val="dk1"/>
          </a:lnRef>
          <a:fillRef idx="1">
            <a:schemeClr val="lt1"/>
          </a:fillRef>
          <a:effectRef idx="0">
            <a:schemeClr val="dk1"/>
          </a:effectRef>
          <a:fontRef idx="minor">
            <a:schemeClr val="dk1"/>
          </a:fontRef>
        </p:style>
        <p:txBody>
          <a:bodyPr>
            <a:normAutofit/>
          </a:bodyPr>
          <a:lstStyle/>
          <a:p>
            <a:pPr algn="ctr"/>
            <a:r>
              <a:rPr lang="es-SV" dirty="0">
                <a:solidFill>
                  <a:srgbClr val="7030A0"/>
                </a:solidFill>
              </a:rPr>
              <a:t>a) Origen y significado</a:t>
            </a:r>
          </a:p>
        </p:txBody>
      </p:sp>
      <p:pic>
        <p:nvPicPr>
          <p:cNvPr id="2050" name="Picture 2" descr="http://2.bp.blogspot.com/_EhiG7qPF9Yk/TCLEjwQ-7XI/AAAAAAAAABQ/SGFa2jOqt6o/S748/image00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685800"/>
            <a:ext cx="5410200" cy="29718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Tree>
    <p:extLst>
      <p:ext uri="{BB962C8B-B14F-4D97-AF65-F5344CB8AC3E}">
        <p14:creationId xmlns:p14="http://schemas.microsoft.com/office/powerpoint/2010/main" val="877343786"/>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a:xfrm>
            <a:off x="457200" y="274638"/>
            <a:ext cx="8229600" cy="2087562"/>
          </a:xfrm>
        </p:spPr>
        <p:txBody>
          <a:bodyPr>
            <a:normAutofit fontScale="90000"/>
          </a:bodyPr>
          <a:lstStyle/>
          <a:p>
            <a:r>
              <a:rPr lang="es-ES" dirty="0">
                <a:solidFill>
                  <a:srgbClr val="0070C0"/>
                </a:solidFill>
              </a:rPr>
              <a:t>171. Dios ha destinado </a:t>
            </a:r>
            <a:r>
              <a:rPr lang="es-ES">
                <a:solidFill>
                  <a:srgbClr val="0070C0"/>
                </a:solidFill>
              </a:rPr>
              <a:t>la </a:t>
            </a:r>
            <a:r>
              <a:rPr lang="es-ES" smtClean="0">
                <a:solidFill>
                  <a:srgbClr val="0070C0"/>
                </a:solidFill>
              </a:rPr>
              <a:t>Tierra </a:t>
            </a:r>
            <a:r>
              <a:rPr lang="es-ES" dirty="0">
                <a:solidFill>
                  <a:srgbClr val="0070C0"/>
                </a:solidFill>
              </a:rPr>
              <a:t>y cuanto ella contiene para uso de todos los hombres y pueblos</a:t>
            </a:r>
            <a:r>
              <a:rPr lang="es-ES" dirty="0" smtClean="0">
                <a:solidFill>
                  <a:srgbClr val="0070C0"/>
                </a:solidFill>
              </a:rPr>
              <a:t>.</a:t>
            </a:r>
            <a:endParaRPr lang="es-SV" dirty="0">
              <a:solidFill>
                <a:srgbClr val="0070C0"/>
              </a:solidFill>
            </a:endParaRPr>
          </a:p>
        </p:txBody>
      </p:sp>
      <p:sp>
        <p:nvSpPr>
          <p:cNvPr id="3" name="2 Marcador de contenido"/>
          <p:cNvSpPr>
            <a:spLocks noGrp="1"/>
          </p:cNvSpPr>
          <p:nvPr>
            <p:ph idx="1"/>
          </p:nvPr>
        </p:nvSpPr>
        <p:spPr>
          <a:xfrm>
            <a:off x="3810000" y="2362200"/>
            <a:ext cx="4572000" cy="3581400"/>
          </a:xfrm>
        </p:spPr>
        <p:txBody>
          <a:bodyPr>
            <a:normAutofit fontScale="85000" lnSpcReduction="20000"/>
          </a:bodyPr>
          <a:lstStyle/>
          <a:p>
            <a:pPr algn="just"/>
            <a:r>
              <a:rPr lang="es-SV" dirty="0" smtClean="0"/>
              <a:t>Por esto, los bienes creados deben llegar a todos en forma equitativa guiados por la justicia y la caridad.</a:t>
            </a:r>
          </a:p>
          <a:p>
            <a:pPr algn="just"/>
            <a:r>
              <a:rPr lang="es-SV" dirty="0" smtClean="0"/>
              <a:t>Dios ha dado la tierra a todo el género humano para que ella sustente a todos sus habitantes, sin excluir a nadie ni privilegiar a ninguno.</a:t>
            </a:r>
            <a:endParaRPr lang="es-SV"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819400"/>
            <a:ext cx="3048000"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6707216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33400" y="533400"/>
            <a:ext cx="8229600" cy="1143000"/>
          </a:xfrm>
        </p:spPr>
        <p:txBody>
          <a:bodyPr>
            <a:normAutofit fontScale="90000"/>
          </a:bodyPr>
          <a:lstStyle/>
          <a:p>
            <a:pPr algn="just"/>
            <a:r>
              <a:rPr lang="es-ES" dirty="0" smtClean="0">
                <a:solidFill>
                  <a:srgbClr val="0070C0"/>
                </a:solidFill>
              </a:rPr>
              <a:t>172. Derecho universal al uso de los bienes:</a:t>
            </a:r>
            <a:endParaRPr lang="es-SV" dirty="0">
              <a:solidFill>
                <a:srgbClr val="0070C0"/>
              </a:solidFill>
            </a:endParaRPr>
          </a:p>
        </p:txBody>
      </p:sp>
      <p:sp>
        <p:nvSpPr>
          <p:cNvPr id="3" name="2 Marcador de contenido"/>
          <p:cNvSpPr>
            <a:spLocks noGrp="1"/>
          </p:cNvSpPr>
          <p:nvPr>
            <p:ph idx="1"/>
          </p:nvPr>
        </p:nvSpPr>
        <p:spPr>
          <a:xfrm>
            <a:off x="4191000" y="1481328"/>
            <a:ext cx="4495800" cy="4525963"/>
          </a:xfrm>
        </p:spPr>
        <p:txBody>
          <a:bodyPr>
            <a:normAutofit fontScale="92500"/>
          </a:bodyPr>
          <a:lstStyle/>
          <a:p>
            <a:pPr algn="ctr"/>
            <a:r>
              <a:rPr lang="es-ES" dirty="0" smtClean="0"/>
              <a:t>Todo hombre debe tener la posibilidad de gozar del bienestar necesario para su pleno desarrollo. Es un derecho natural, inscrito en la naturaleza del hombre, y no sólo un derecho positivo, ligado a la contingencia histórica.</a:t>
            </a:r>
          </a:p>
          <a:p>
            <a:endParaRPr lang="es-SV" dirty="0"/>
          </a:p>
        </p:txBody>
      </p:sp>
      <p:pic>
        <p:nvPicPr>
          <p:cNvPr id="3074" name="Picture 2" descr="http://4.bp.blogspot.com/-lqDms7sue6c/T3Ag8U5YotI/AAAAAAAACLc/3TD_-BcpkZ8/s1600/mision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905000"/>
            <a:ext cx="3619500" cy="3429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3242168"/>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SV" dirty="0">
                <a:solidFill>
                  <a:srgbClr val="0070C0"/>
                </a:solidFill>
              </a:rPr>
              <a:t>173</a:t>
            </a:r>
            <a:r>
              <a:rPr lang="es-SV" dirty="0" smtClean="0">
                <a:solidFill>
                  <a:srgbClr val="0070C0"/>
                </a:solidFill>
              </a:rPr>
              <a:t>. Destino </a:t>
            </a:r>
            <a:r>
              <a:rPr lang="es-SV" dirty="0">
                <a:solidFill>
                  <a:srgbClr val="0070C0"/>
                </a:solidFill>
              </a:rPr>
              <a:t>y uso universal </a:t>
            </a:r>
          </a:p>
        </p:txBody>
      </p:sp>
      <p:sp>
        <p:nvSpPr>
          <p:cNvPr id="3" name="2 Marcador de contenido"/>
          <p:cNvSpPr>
            <a:spLocks noGrp="1"/>
          </p:cNvSpPr>
          <p:nvPr>
            <p:ph idx="1"/>
          </p:nvPr>
        </p:nvSpPr>
        <p:spPr>
          <a:xfrm>
            <a:off x="457200" y="1481329"/>
            <a:ext cx="8229600" cy="2176272"/>
          </a:xfrm>
        </p:spPr>
        <p:txBody>
          <a:bodyPr>
            <a:normAutofit lnSpcReduction="10000"/>
          </a:bodyPr>
          <a:lstStyle/>
          <a:p>
            <a:pPr algn="just"/>
            <a:r>
              <a:rPr lang="es-ES" dirty="0" smtClean="0"/>
              <a:t>No significan que todo esté a disposición de cada uno o de todos, ni que la misma cosa sirva o pertenezca a c/u o a todos: implica una precisa definición de los modos, de los límites, de los objetos.</a:t>
            </a:r>
            <a:endParaRPr lang="es-SV" dirty="0"/>
          </a:p>
        </p:txBody>
      </p:sp>
      <p:pic>
        <p:nvPicPr>
          <p:cNvPr id="4098" name="Picture 2" descr="http://us.123rf.com/400wm/400/400/lenm/lenm1109/lenm110900039/10560250-ilustracion-de-ninos-desempaquetado-sus-pertenencia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33800" y="3581401"/>
            <a:ext cx="2209800" cy="1752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272449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SV" dirty="0">
                <a:solidFill>
                  <a:srgbClr val="0070C0"/>
                </a:solidFill>
              </a:rPr>
              <a:t>174</a:t>
            </a:r>
            <a:r>
              <a:rPr lang="es-SV" dirty="0" smtClean="0">
                <a:solidFill>
                  <a:srgbClr val="0070C0"/>
                </a:solidFill>
              </a:rPr>
              <a:t>. El </a:t>
            </a:r>
            <a:r>
              <a:rPr lang="es-SV" dirty="0">
                <a:solidFill>
                  <a:srgbClr val="0070C0"/>
                </a:solidFill>
              </a:rPr>
              <a:t>principio del D.U.B. invita </a:t>
            </a:r>
          </a:p>
        </p:txBody>
      </p:sp>
      <p:sp>
        <p:nvSpPr>
          <p:cNvPr id="3" name="2 Marcador de contenido"/>
          <p:cNvSpPr>
            <a:spLocks noGrp="1"/>
          </p:cNvSpPr>
          <p:nvPr>
            <p:ph idx="1"/>
          </p:nvPr>
        </p:nvSpPr>
        <p:spPr>
          <a:xfrm>
            <a:off x="3660774" y="533400"/>
            <a:ext cx="5026025" cy="5473891"/>
          </a:xfrm>
        </p:spPr>
        <p:txBody>
          <a:bodyPr>
            <a:normAutofit/>
          </a:bodyPr>
          <a:lstStyle/>
          <a:p>
            <a:pPr algn="just"/>
            <a:r>
              <a:rPr lang="es-ES" dirty="0" smtClean="0"/>
              <a:t>A cultivar una visión de la economía inspirada en valores morales que permitan tener siempre presente el origen y la finalidad de tales bienes, para así realizar un mundo justo y solidario, en el que la creación de la riqueza pueda asumir una función positiva…</a:t>
            </a:r>
            <a:endParaRPr lang="es-SV" dirty="0"/>
          </a:p>
        </p:txBody>
      </p:sp>
      <p:pic>
        <p:nvPicPr>
          <p:cNvPr id="5122" name="Picture 2" descr="http://4.bp.blogspot.com/-5xa3eg1AxmE/TcI7hlv1AYI/AAAAAAAAALY/UQ8p9saoRu8/s1600/etica-y-ec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2133600"/>
            <a:ext cx="3505200" cy="2790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169959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normAutofit fontScale="90000"/>
          </a:bodyPr>
          <a:lstStyle/>
          <a:p>
            <a:pPr algn="just"/>
            <a:r>
              <a:rPr lang="es-ES" sz="3200" dirty="0">
                <a:solidFill>
                  <a:srgbClr val="0070C0"/>
                </a:solidFill>
              </a:rPr>
              <a:t>175. El destino universal de los bienes comporta un esfuerzo común </a:t>
            </a:r>
            <a:endParaRPr lang="es-SV" sz="3200" dirty="0">
              <a:solidFill>
                <a:srgbClr val="0070C0"/>
              </a:solidFill>
            </a:endParaRPr>
          </a:p>
        </p:txBody>
      </p:sp>
      <p:sp>
        <p:nvSpPr>
          <p:cNvPr id="2" name="1 Marcador de contenido"/>
          <p:cNvSpPr>
            <a:spLocks noGrp="1"/>
          </p:cNvSpPr>
          <p:nvPr>
            <p:ph idx="1"/>
          </p:nvPr>
        </p:nvSpPr>
        <p:spPr>
          <a:xfrm>
            <a:off x="457200" y="1481329"/>
            <a:ext cx="8229600" cy="1185671"/>
          </a:xfrm>
        </p:spPr>
        <p:style>
          <a:lnRef idx="2">
            <a:schemeClr val="accent2"/>
          </a:lnRef>
          <a:fillRef idx="1">
            <a:schemeClr val="lt1"/>
          </a:fillRef>
          <a:effectRef idx="0">
            <a:schemeClr val="accent2"/>
          </a:effectRef>
          <a:fontRef idx="minor">
            <a:schemeClr val="dk1"/>
          </a:fontRef>
        </p:style>
        <p:txBody>
          <a:bodyPr>
            <a:noAutofit/>
          </a:bodyPr>
          <a:lstStyle/>
          <a:p>
            <a:pPr marL="109728" indent="0" algn="just">
              <a:buNone/>
            </a:pPr>
            <a:r>
              <a:rPr lang="es-ES" sz="2400" dirty="0" smtClean="0"/>
              <a:t>Dirigido </a:t>
            </a:r>
            <a:r>
              <a:rPr lang="es-ES" sz="2400" dirty="0"/>
              <a:t>a obtener para cada persona y para todos los pueblos las condiciones necesarias de un desarrollo </a:t>
            </a:r>
            <a:r>
              <a:rPr lang="es-ES" sz="2400" dirty="0" smtClean="0"/>
              <a:t>integral</a:t>
            </a:r>
            <a:r>
              <a:rPr lang="es-ES" sz="2400" dirty="0"/>
              <a:t>.</a:t>
            </a:r>
            <a:r>
              <a:rPr lang="es-ES" sz="2400" dirty="0" smtClean="0"/>
              <a:t> </a:t>
            </a:r>
          </a:p>
        </p:txBody>
      </p:sp>
      <p:sp>
        <p:nvSpPr>
          <p:cNvPr id="4" name="3 Rectángulo"/>
          <p:cNvSpPr/>
          <p:nvPr/>
        </p:nvSpPr>
        <p:spPr>
          <a:xfrm>
            <a:off x="457200" y="4572000"/>
            <a:ext cx="8229600" cy="1569660"/>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algn="just"/>
            <a:r>
              <a:rPr lang="es-ES" sz="2400" dirty="0"/>
              <a:t>Este principio corresponde al llamado que el Evangelio incesantemente dirige a las personas y a las sociedades de todo tiempo, siempre expuestas a las tentaciones del deseo de poseer.</a:t>
            </a:r>
          </a:p>
        </p:txBody>
      </p:sp>
      <p:sp>
        <p:nvSpPr>
          <p:cNvPr id="5" name="4 Rectángulo"/>
          <p:cNvSpPr/>
          <p:nvPr/>
        </p:nvSpPr>
        <p:spPr>
          <a:xfrm>
            <a:off x="457200" y="2633008"/>
            <a:ext cx="8229600" cy="193899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s-ES" sz="2400" dirty="0"/>
              <a:t>De manera que todos puedan contribuir a la promoción de un mundo más humano, «donde cada uno pueda dar y recibir, y donde el progreso de unos no sea obstáculo para el desarrollo de otros ni un pretexto para su servidumbre». </a:t>
            </a:r>
          </a:p>
        </p:txBody>
      </p:sp>
    </p:spTree>
    <p:extLst>
      <p:ext uri="{BB962C8B-B14F-4D97-AF65-F5344CB8AC3E}">
        <p14:creationId xmlns:p14="http://schemas.microsoft.com/office/powerpoint/2010/main" val="3408620501"/>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style>
          <a:lnRef idx="2">
            <a:schemeClr val="dk1"/>
          </a:lnRef>
          <a:fillRef idx="1">
            <a:schemeClr val="lt1"/>
          </a:fillRef>
          <a:effectRef idx="0">
            <a:schemeClr val="dk1"/>
          </a:effectRef>
          <a:fontRef idx="minor">
            <a:schemeClr val="dk1"/>
          </a:fontRef>
        </p:style>
        <p:txBody>
          <a:bodyPr>
            <a:normAutofit fontScale="90000"/>
          </a:bodyPr>
          <a:lstStyle/>
          <a:p>
            <a:pPr algn="ctr"/>
            <a:r>
              <a:rPr lang="es-ES" dirty="0">
                <a:solidFill>
                  <a:srgbClr val="7030A0"/>
                </a:solidFill>
              </a:rPr>
              <a:t>b) Destino universal de los bienes y propiedad privada</a:t>
            </a:r>
            <a:endParaRPr lang="es-SV" dirty="0">
              <a:solidFill>
                <a:srgbClr val="7030A0"/>
              </a:solidFill>
            </a:endParaRPr>
          </a:p>
        </p:txBody>
      </p:sp>
      <p:pic>
        <p:nvPicPr>
          <p:cNvPr id="6146" name="Picture 2" descr="http://1.bp.blogspot.com/_-D3Dq5p0xyM/TRJF3_3lOhI/AAAAAAAABsM/ssZ0rSxxeGU/s1600/propiedad-privad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0404" y="1752600"/>
            <a:ext cx="5398595" cy="404236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Tree>
    <p:extLst>
      <p:ext uri="{BB962C8B-B14F-4D97-AF65-F5344CB8AC3E}">
        <p14:creationId xmlns:p14="http://schemas.microsoft.com/office/powerpoint/2010/main" val="1250111878"/>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o">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specto">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specto">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426</TotalTime>
  <Words>1134</Words>
  <Application>Microsoft Office PowerPoint</Application>
  <PresentationFormat>Presentación en pantalla (4:3)</PresentationFormat>
  <Paragraphs>45</Paragraphs>
  <Slides>26</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26</vt:i4>
      </vt:variant>
    </vt:vector>
  </HeadingPairs>
  <TitlesOfParts>
    <vt:vector size="30" baseType="lpstr">
      <vt:lpstr>Verdana</vt:lpstr>
      <vt:lpstr>Wingdings 2</vt:lpstr>
      <vt:lpstr>Wingdings 3</vt:lpstr>
      <vt:lpstr>Aspecto</vt:lpstr>
      <vt:lpstr>COMPENDIO DE LA DOCTRINA SOCIAL DE LA IGLESIA</vt:lpstr>
      <vt:lpstr> El Destino Universal de los Bienes (DUB)</vt:lpstr>
      <vt:lpstr>a) Origen y significado</vt:lpstr>
      <vt:lpstr>171. Dios ha destinado la Tierra y cuanto ella contiene para uso de todos los hombres y pueblos.</vt:lpstr>
      <vt:lpstr>172. Derecho universal al uso de los bienes:</vt:lpstr>
      <vt:lpstr>173. Destino y uso universal </vt:lpstr>
      <vt:lpstr>174. El principio del D.U.B. invita </vt:lpstr>
      <vt:lpstr>175. El destino universal de los bienes comporta un esfuerzo común </vt:lpstr>
      <vt:lpstr>b) Destino universal de los bienes y propiedad privada</vt:lpstr>
      <vt:lpstr>176. La propiedad privada y las otras formas de dominio privado de los bienes:</vt:lpstr>
      <vt:lpstr>177. La tradición cristiana nunca ha aceptado el derecho a la propiedad privada como absoluto e intocable: </vt:lpstr>
      <vt:lpstr>178. Función social de la propiedad privada:</vt:lpstr>
      <vt:lpstr>Presentación de PowerPoint</vt:lpstr>
      <vt:lpstr>179. La actual fase histórica (tecnológica) impone una relectura del principio del D.U.B: </vt:lpstr>
      <vt:lpstr>180. La propiedad individual no es la única forma legítima de posesión:</vt:lpstr>
      <vt:lpstr>Presentación de PowerPoint</vt:lpstr>
      <vt:lpstr>181. De la propiedad deriva para el sujeto poseedor, sea éste un individuo o una comunidad, una serie de ventajas objetivas: </vt:lpstr>
      <vt:lpstr>Presentación de PowerPoint</vt:lpstr>
      <vt:lpstr>c) Destino universal de los bienes y opción preferencial por los pobres</vt:lpstr>
      <vt:lpstr>Presentación de PowerPoint</vt:lpstr>
      <vt:lpstr>Presentación de PowerPoint</vt:lpstr>
      <vt:lpstr>184. El amor de la Iglesia por los pobres se inspira </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orlando</dc:creator>
  <cp:lastModifiedBy> </cp:lastModifiedBy>
  <cp:revision>25</cp:revision>
  <dcterms:created xsi:type="dcterms:W3CDTF">2012-08-20T00:48:51Z</dcterms:created>
  <dcterms:modified xsi:type="dcterms:W3CDTF">2020-08-25T17:00:36Z</dcterms:modified>
</cp:coreProperties>
</file>