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C11AAA-2180-44F4-9C01-3326154409B1}" type="datetimeFigureOut">
              <a:rPr lang="es-SV" smtClean="0"/>
              <a:t>8/9/2019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9FA375C-6C6E-4DF8-A41B-3F1CA8856303}" type="slidenum">
              <a:rPr lang="es-SV" smtClean="0"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El matrimonio, fundamento de la familia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a) El valor del matrimonio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338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14 claves del éxito del matrimonio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Compartir cuáles crees que serán estas claves </a:t>
            </a:r>
            <a:r>
              <a:rPr lang="es-SV" smtClean="0"/>
              <a:t>del éxito.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326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a) El valor del </a:t>
            </a:r>
            <a:r>
              <a:rPr lang="es-SV" dirty="0" smtClean="0"/>
              <a:t>matrimonio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familia tiene su fundamento en la voluntad libre de los cónyuges, de unirse en matrimonio, respetando el significado y los valores propios de esta institución.</a:t>
            </a:r>
            <a:endParaRPr lang="es-SV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7072"/>
            <a:ext cx="24003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07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Nace también para la sociedad: </a:t>
            </a:r>
          </a:p>
          <a:p>
            <a:pPr marL="68580" indent="0">
              <a:buNone/>
            </a:pPr>
            <a:r>
              <a:rPr lang="es-SV" dirty="0" smtClean="0"/>
              <a:t>“del acto humano por el cual los esposos se dan y se reciben mutuamente”</a:t>
            </a:r>
          </a:p>
          <a:p>
            <a:pPr marL="68580" indent="0">
              <a:buNone/>
            </a:pPr>
            <a:endParaRPr lang="es-SV" dirty="0"/>
          </a:p>
          <a:p>
            <a:pPr marL="68580" indent="0">
              <a:buNone/>
            </a:pPr>
            <a:r>
              <a:rPr lang="es-SV" dirty="0" smtClean="0"/>
              <a:t>Se funda sobre la misma naturaleza del amor conyugal, que en cuanto don total y exclusivo, de persona a persona, comporta un compromiso definitivo.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088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Ningún poder puede abolir el derecho natural al matrimonio ni modificar sus características ni su finalidad.</a:t>
            </a:r>
          </a:p>
          <a:p>
            <a:endParaRPr lang="es-SV" dirty="0"/>
          </a:p>
          <a:p>
            <a:r>
              <a:rPr lang="es-SV" dirty="0" smtClean="0"/>
              <a:t>A pesar de los cambios por culturas o sociedades existe un cierto sentido de la dignidad de la unión matrimonial.</a:t>
            </a:r>
          </a:p>
          <a:p>
            <a:endParaRPr lang="es-SV" dirty="0"/>
          </a:p>
          <a:p>
            <a:pPr marL="68580" indent="0">
              <a:buNone/>
            </a:pPr>
            <a:r>
              <a:rPr lang="es-SV" dirty="0" smtClean="0"/>
              <a:t> </a:t>
            </a:r>
            <a:endParaRPr lang="es-SV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1168"/>
            <a:ext cx="2609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sociedad no puede disponer del vínculo matrimonial, con el cual los esposos se prometen fidelidad, asistencia recíproca y apertura a los hijos, aunque le compete regular afectos civiles.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4739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Rasgos característicos de la familia.</a:t>
            </a:r>
            <a:endParaRPr lang="es-SV" dirty="0"/>
          </a:p>
        </p:txBody>
      </p:sp>
      <p:sp>
        <p:nvSpPr>
          <p:cNvPr id="4" name="3 Elipse"/>
          <p:cNvSpPr/>
          <p:nvPr/>
        </p:nvSpPr>
        <p:spPr>
          <a:xfrm>
            <a:off x="1043608" y="2924944"/>
            <a:ext cx="23042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Totalidad </a:t>
            </a:r>
            <a:endParaRPr lang="es-SV" dirty="0"/>
          </a:p>
        </p:txBody>
      </p:sp>
      <p:sp>
        <p:nvSpPr>
          <p:cNvPr id="5" name="4 Elipse"/>
          <p:cNvSpPr/>
          <p:nvPr/>
        </p:nvSpPr>
        <p:spPr>
          <a:xfrm>
            <a:off x="3467619" y="3624420"/>
            <a:ext cx="23042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Unidad  </a:t>
            </a:r>
            <a:endParaRPr lang="es-SV" dirty="0"/>
          </a:p>
        </p:txBody>
      </p:sp>
      <p:sp>
        <p:nvSpPr>
          <p:cNvPr id="6" name="5 Elipse"/>
          <p:cNvSpPr/>
          <p:nvPr/>
        </p:nvSpPr>
        <p:spPr>
          <a:xfrm>
            <a:off x="5780972" y="3048356"/>
            <a:ext cx="2607452" cy="74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Indisolubilidad </a:t>
            </a:r>
            <a:endParaRPr lang="es-SV" dirty="0"/>
          </a:p>
        </p:txBody>
      </p:sp>
      <p:sp>
        <p:nvSpPr>
          <p:cNvPr id="7" name="6 Elipse"/>
          <p:cNvSpPr/>
          <p:nvPr/>
        </p:nvSpPr>
        <p:spPr>
          <a:xfrm>
            <a:off x="1043608" y="4725144"/>
            <a:ext cx="23042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Fidelidad  </a:t>
            </a:r>
            <a:endParaRPr lang="es-SV" dirty="0"/>
          </a:p>
        </p:txBody>
      </p:sp>
      <p:sp>
        <p:nvSpPr>
          <p:cNvPr id="8" name="7 Elipse"/>
          <p:cNvSpPr/>
          <p:nvPr/>
        </p:nvSpPr>
        <p:spPr>
          <a:xfrm>
            <a:off x="5750706" y="4725144"/>
            <a:ext cx="23042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Fecundidad  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422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poligamia es una negación radical del designio original de Dios.</a:t>
            </a:r>
          </a:p>
          <a:p>
            <a:endParaRPr lang="es-SV" dirty="0"/>
          </a:p>
          <a:p>
            <a:r>
              <a:rPr lang="es-SV" dirty="0" smtClean="0"/>
              <a:t>Es contraria a la igual dignidad personal del hombre y de la mujer, que en el matrimonio se dan en un amor total, único y exclusivo.</a:t>
            </a:r>
            <a:endParaRPr lang="es-SV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70" y="4941168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91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El matrimonio en la verdad objetiva, está ordenada a la procreación y educación de los hijos.</a:t>
            </a:r>
          </a:p>
          <a:p>
            <a:endParaRPr lang="es-SV" dirty="0"/>
          </a:p>
          <a:p>
            <a:r>
              <a:rPr lang="es-SV" dirty="0" smtClean="0"/>
              <a:t>La unión matrimonial, permite vivir en plenitud el don sincero de sí mismo, cuyo fruto son los hijos, son un don para los padres y para la entera familia.</a:t>
            </a:r>
            <a:endParaRPr lang="es-SV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22" y="511492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a) El valor del matrimonio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El matrimonio no ha sido instituido únicamente en orden a la procreación.</a:t>
            </a:r>
          </a:p>
          <a:p>
            <a:endParaRPr lang="es-SV" dirty="0"/>
          </a:p>
          <a:p>
            <a:r>
              <a:rPr lang="es-SV" dirty="0" smtClean="0"/>
              <a:t>Los esposos en este caso “pueden manifestar su generosidad adoptando niños abandonados o realizando servicios abnegados en beneficio del prójimo.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58240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</TotalTime>
  <Words>366</Words>
  <Application>Microsoft Office PowerPoint</Application>
  <PresentationFormat>Presentación en pantalla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Austin</vt:lpstr>
      <vt:lpstr>El matrimonio, fundamento de la familia</vt:lpstr>
      <vt:lpstr>a) El valor del matrimonio</vt:lpstr>
      <vt:lpstr>a) El valor del matrimonio</vt:lpstr>
      <vt:lpstr>a) El valor del matrimonio</vt:lpstr>
      <vt:lpstr>a) El valor del matrimonio</vt:lpstr>
      <vt:lpstr>a) El valor del matrimonio</vt:lpstr>
      <vt:lpstr>a) El valor del matrimonio</vt:lpstr>
      <vt:lpstr>a) El valor del matrimonio</vt:lpstr>
      <vt:lpstr>a) El valor del matrimonio</vt:lpstr>
      <vt:lpstr>14 claves del éxito del matrimonio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matrimonio, fundamento de la familia</dc:title>
  <dc:creator>Moises</dc:creator>
  <cp:lastModifiedBy>Ana</cp:lastModifiedBy>
  <cp:revision>7</cp:revision>
  <dcterms:created xsi:type="dcterms:W3CDTF">2012-03-26T20:51:36Z</dcterms:created>
  <dcterms:modified xsi:type="dcterms:W3CDTF">2019-09-09T03:56:50Z</dcterms:modified>
</cp:coreProperties>
</file>