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298E8E-51A3-4317-8095-B3DFFCE41C93}" type="datetimeFigureOut">
              <a:rPr lang="es-SV" smtClean="0"/>
              <a:t>8/9/2020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4F14F6C-4ABD-4F09-9A4D-5F263D0FB160}" type="slidenum">
              <a:rPr lang="es-SV" smtClean="0"/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El principio de </a:t>
            </a:r>
            <a:r>
              <a:rPr lang="es-SV" dirty="0" smtClean="0"/>
              <a:t>subsidiariedad</a:t>
            </a:r>
            <a:endParaRPr lang="es-SV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 smtClean="0"/>
              <a:t>a) Origen y significado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350476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ausencia o el inadecuado reconocimiento de la iniciativa privada. Incluso económico, y de su función pública, como también los monopolios, contribuyen a dañar el principio de subsidiaridad.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77786101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Ejemplo:</a:t>
            </a:r>
          </a:p>
          <a:p>
            <a:pPr marL="68580" indent="0">
              <a:buNone/>
            </a:pPr>
            <a:r>
              <a:rPr lang="es-SV" dirty="0" smtClean="0"/>
              <a:t>La situación en donde el Estado mismo promueva la economía, a causa de la imposibilidad de que la sociedad civil asuma autónomamente la iniciativa.</a:t>
            </a:r>
            <a:endParaRPr lang="es-SV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65690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Ejemplo: pensar en las realidades de grave desequilibrio e injusticia social, en las que sólo la intervención pública puede crear condiciones de: </a:t>
            </a:r>
            <a:endParaRPr lang="es-SV" dirty="0"/>
          </a:p>
        </p:txBody>
      </p:sp>
      <p:sp>
        <p:nvSpPr>
          <p:cNvPr id="4" name="3 Rectángulo"/>
          <p:cNvSpPr/>
          <p:nvPr/>
        </p:nvSpPr>
        <p:spPr>
          <a:xfrm>
            <a:off x="827584" y="4149080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Mayor igualdad</a:t>
            </a:r>
            <a:endParaRPr lang="es-SV" dirty="0"/>
          </a:p>
        </p:txBody>
      </p:sp>
      <p:sp>
        <p:nvSpPr>
          <p:cNvPr id="5" name="4 Rectángulo"/>
          <p:cNvSpPr/>
          <p:nvPr/>
        </p:nvSpPr>
        <p:spPr>
          <a:xfrm>
            <a:off x="4572000" y="417215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De justicia</a:t>
            </a:r>
            <a:endParaRPr lang="es-SV" dirty="0"/>
          </a:p>
        </p:txBody>
      </p:sp>
      <p:sp>
        <p:nvSpPr>
          <p:cNvPr id="6" name="5 Rectángulo"/>
          <p:cNvSpPr/>
          <p:nvPr/>
        </p:nvSpPr>
        <p:spPr>
          <a:xfrm>
            <a:off x="2699792" y="515719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De paz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4068404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La participación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A) Significado y valor</a:t>
            </a:r>
          </a:p>
          <a:p>
            <a:pPr marL="68580" indent="0">
              <a:buNone/>
            </a:pPr>
            <a:r>
              <a:rPr lang="es-SV" dirty="0" smtClean="0"/>
              <a:t>Se expresa, esencialmente, en una serie de actividades mediante las cuales el ciudadano, como individuo o asociado a otros, contribuye a la vida cultural, económica, política y social de la comunidad civil.</a:t>
            </a:r>
            <a:endParaRPr lang="es-SV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53136"/>
            <a:ext cx="2457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79903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La participación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participación no puede ser delimitada o restringida a algún contenido particular de la vida social.</a:t>
            </a:r>
          </a:p>
          <a:p>
            <a:endParaRPr lang="es-SV" dirty="0"/>
          </a:p>
          <a:p>
            <a:pPr marL="68580" indent="0">
              <a:buNone/>
            </a:pPr>
            <a:endParaRPr lang="es-SV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90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ortar rectángulo de esquina sencilla"/>
          <p:cNvSpPr/>
          <p:nvPr/>
        </p:nvSpPr>
        <p:spPr>
          <a:xfrm>
            <a:off x="1475656" y="4365104"/>
            <a:ext cx="4176464" cy="9361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Todos tenemos distintos trabajos, pero todos podemos contribuir para mejorar la vida social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7003214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La participación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exigencia de favorecer la participación, sobre todos, de los más débiles, así como la alternancia de los dirigentes políticos, con le fin de evitar que se instauren privilegios ocultos.</a:t>
            </a:r>
            <a:endParaRPr lang="es-SV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19600"/>
            <a:ext cx="23050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858132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B)La </a:t>
            </a:r>
            <a:r>
              <a:rPr lang="es-SV" dirty="0"/>
              <a:t>participación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B) Participación y democracia</a:t>
            </a:r>
          </a:p>
          <a:p>
            <a:pPr marL="68580" indent="0">
              <a:buNone/>
            </a:pPr>
            <a:r>
              <a:rPr lang="es-SV" dirty="0" smtClean="0"/>
              <a:t>La participación no es una de las mayores aspiraciones del ciudadano, llamado a ejercitar libre y responsablemente el propio papel cívico con y para los demás.</a:t>
            </a:r>
            <a:endParaRPr lang="es-SV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20020"/>
            <a:ext cx="4176464" cy="253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7444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La participación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El gobierno democrático se define a partir de la atribución, por parte del pueblo de poderes y funciones, que dejan ejercitar en su nombre, por su cuenta y su favor.</a:t>
            </a:r>
            <a:endParaRPr lang="es-SV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54657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83207"/>
            <a:ext cx="2124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09653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La participación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/>
              <a:t>Cuidadosa atención merece, todas las posturas que llevan al ciudadano a formas de participación insuficiente o incorrectas.</a:t>
            </a:r>
          </a:p>
          <a:p>
            <a:endParaRPr lang="es-SV" dirty="0"/>
          </a:p>
          <a:p>
            <a:r>
              <a:rPr lang="es-SV" dirty="0" smtClean="0"/>
              <a:t>Ejemplos: los intentos de los ciudadanos de contratar con las instituciones las condiciones más ventajosas para sí mismos.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10169623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La participación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En el ámbito de la participación  una fuente de preocupación proviene de aquellos países con un régimen totalitario o dictatorial, donde el derecho a participar de la vida pública es negado de raíz.</a:t>
            </a:r>
            <a:endParaRPr lang="es-SV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81128"/>
            <a:ext cx="2371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98996"/>
            <a:ext cx="23145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86876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a) Origen y </a:t>
            </a:r>
            <a:r>
              <a:rPr lang="es-SV" dirty="0" smtClean="0"/>
              <a:t>significado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Es imposible promover la dignidad de la persona si no se cuidan la familia, los grupos, las asociaciones, las realidades territoriales locales, en definitiva, aquellas expresiones agregativas de tipo:</a:t>
            </a:r>
            <a:endParaRPr lang="es-SV" dirty="0"/>
          </a:p>
        </p:txBody>
      </p:sp>
      <p:sp>
        <p:nvSpPr>
          <p:cNvPr id="4" name="3 Elipse"/>
          <p:cNvSpPr/>
          <p:nvPr/>
        </p:nvSpPr>
        <p:spPr>
          <a:xfrm>
            <a:off x="755576" y="4437112"/>
            <a:ext cx="28803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Económico </a:t>
            </a:r>
            <a:endParaRPr lang="es-SV" dirty="0"/>
          </a:p>
        </p:txBody>
      </p:sp>
      <p:sp>
        <p:nvSpPr>
          <p:cNvPr id="5" name="4 Elipse"/>
          <p:cNvSpPr/>
          <p:nvPr/>
        </p:nvSpPr>
        <p:spPr>
          <a:xfrm>
            <a:off x="3995936" y="4437112"/>
            <a:ext cx="28803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Social  </a:t>
            </a:r>
            <a:endParaRPr lang="es-SV" dirty="0"/>
          </a:p>
        </p:txBody>
      </p:sp>
      <p:sp>
        <p:nvSpPr>
          <p:cNvPr id="6" name="5 Elipse"/>
          <p:cNvSpPr/>
          <p:nvPr/>
        </p:nvSpPr>
        <p:spPr>
          <a:xfrm>
            <a:off x="1763688" y="5157192"/>
            <a:ext cx="28803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Cultural  </a:t>
            </a:r>
            <a:endParaRPr lang="es-SV" dirty="0"/>
          </a:p>
        </p:txBody>
      </p:sp>
      <p:sp>
        <p:nvSpPr>
          <p:cNvPr id="7" name="6 Elipse"/>
          <p:cNvSpPr/>
          <p:nvPr/>
        </p:nvSpPr>
        <p:spPr>
          <a:xfrm>
            <a:off x="5004048" y="5157192"/>
            <a:ext cx="28803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Deportivo  </a:t>
            </a:r>
            <a:endParaRPr lang="es-SV" dirty="0"/>
          </a:p>
        </p:txBody>
      </p:sp>
      <p:sp>
        <p:nvSpPr>
          <p:cNvPr id="8" name="7 Elipse"/>
          <p:cNvSpPr/>
          <p:nvPr/>
        </p:nvSpPr>
        <p:spPr>
          <a:xfrm>
            <a:off x="886807" y="5733256"/>
            <a:ext cx="28803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Recreativo </a:t>
            </a:r>
            <a:endParaRPr lang="es-SV" dirty="0"/>
          </a:p>
        </p:txBody>
      </p:sp>
      <p:sp>
        <p:nvSpPr>
          <p:cNvPr id="9" name="8 Elipse"/>
          <p:cNvSpPr/>
          <p:nvPr/>
        </p:nvSpPr>
        <p:spPr>
          <a:xfrm>
            <a:off x="4355976" y="5764622"/>
            <a:ext cx="2880320" cy="544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Profesional y político 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728795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El ámbito de la sociedad civil, entendida como el conjunto de las relaciones entre individuos y entre sociedades intermedias.</a:t>
            </a:r>
          </a:p>
          <a:p>
            <a:endParaRPr lang="es-SV" dirty="0"/>
          </a:p>
          <a:p>
            <a:r>
              <a:rPr lang="es-SV" dirty="0" smtClean="0"/>
              <a:t>La red de estas relaciones forman el tejido social y constituyen la base de una verdadera comunidad de personas.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88192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exigencia de tutelar y de promover las expresiones originarias de la sociabilidad es subrayada por la iglesia en la encíclica “Quadragesimo anno”.</a:t>
            </a:r>
          </a:p>
          <a:p>
            <a:endParaRPr lang="es-SV" dirty="0"/>
          </a:p>
          <a:p>
            <a:r>
              <a:rPr lang="es-SV" dirty="0" smtClean="0"/>
              <a:t>Donde el principio de subsidiaridad se indica como principio importantísimo de la filosofía social. 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353389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“como no se puede quitar a los individuos y darlos a la comunidad, lo que ellos pueden realizar con su propio esfuerzo, así tampoco es justo, quitar a las comunidades menores e inferiores lo que ellas puedan hacer y proporcionar”.</a:t>
            </a:r>
            <a:endParaRPr lang="es-SV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25144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6368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Todas las sociedades de orden superior deben ponerse en una actitud de ayuda (Subsidium), por tanto de apoyo, promoción, desarrollo y respeto a las menores.</a:t>
            </a:r>
            <a:endParaRPr lang="es-SV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4326948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34053"/>
            <a:ext cx="2219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2704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subsidiaridad entendida en sentido positivo, como ayuda económica</a:t>
            </a:r>
            <a:r>
              <a:rPr lang="es-SV" smtClean="0"/>
              <a:t>, institucional, </a:t>
            </a:r>
            <a:r>
              <a:rPr lang="es-SV" dirty="0" smtClean="0"/>
              <a:t>ofrecida a las entidades sociales más pequeñas.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8469370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B) Indicaciones concretas.</a:t>
            </a:r>
          </a:p>
          <a:p>
            <a:pPr marL="68580" indent="0">
              <a:buNone/>
            </a:pPr>
            <a:r>
              <a:rPr lang="es-SV" dirty="0" smtClean="0"/>
              <a:t>El principio de subsidiaridad protege a las personas de los abusos de las instancias sociales.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3715822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Origen y significado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dirty="0" smtClean="0"/>
              <a:t>Las instancias sociales superiores deben ayudar a los particulares y cuerpos intermedios a desarrollar sus tareas.</a:t>
            </a:r>
          </a:p>
          <a:p>
            <a:endParaRPr lang="es-SV" dirty="0"/>
          </a:p>
          <a:p>
            <a:r>
              <a:rPr lang="es-SV" dirty="0" smtClean="0"/>
              <a:t>La negación de la subsidiaridad, o su limitación en nombre de una pretendida democratización o igualdad de todos en la sociedad, anula la libertad e iniciativa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1816429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1294</TotalTime>
  <Words>707</Words>
  <Application>Microsoft Office PowerPoint</Application>
  <PresentationFormat>Presentación en pantalla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Austin</vt:lpstr>
      <vt:lpstr>El principio de subsidiariedad</vt:lpstr>
      <vt:lpstr>a) Origen y significado</vt:lpstr>
      <vt:lpstr>a) Origen y significado</vt:lpstr>
      <vt:lpstr>a) Origen y significado</vt:lpstr>
      <vt:lpstr>a) Origen y significado</vt:lpstr>
      <vt:lpstr>a) Origen y significado</vt:lpstr>
      <vt:lpstr>a) Origen y significado</vt:lpstr>
      <vt:lpstr>a) Origen y significado</vt:lpstr>
      <vt:lpstr>a) Origen y significado</vt:lpstr>
      <vt:lpstr>a) Origen y significado</vt:lpstr>
      <vt:lpstr>a) Origen y significado</vt:lpstr>
      <vt:lpstr>a) Origen y significado</vt:lpstr>
      <vt:lpstr>La participación</vt:lpstr>
      <vt:lpstr>La participación</vt:lpstr>
      <vt:lpstr>La participación</vt:lpstr>
      <vt:lpstr>B)La participación</vt:lpstr>
      <vt:lpstr>La participación</vt:lpstr>
      <vt:lpstr>La participación</vt:lpstr>
      <vt:lpstr>La participación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principio de subsidiaridad</dc:title>
  <dc:creator>Moises</dc:creator>
  <cp:lastModifiedBy> </cp:lastModifiedBy>
  <cp:revision>16</cp:revision>
  <dcterms:created xsi:type="dcterms:W3CDTF">2012-03-01T01:48:31Z</dcterms:created>
  <dcterms:modified xsi:type="dcterms:W3CDTF">2020-09-08T20:13:25Z</dcterms:modified>
</cp:coreProperties>
</file>