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slides/slide2.xml" ContentType="application/vnd.openxmlformats-officedocument.presentationml.slide+xml"/>
  <Override PartName="/ppt/charts/chart2.xml" ContentType="application/vnd.openxmlformats-officedocument.drawingml.chart+xml"/>
  <Override PartName="/ppt/slides/slide3.xml" ContentType="application/vnd.openxmlformats-officedocument.presentationml.slide+xml"/>
  <Override PartName="/ppt/charts/chartEx1.xml" ContentType="application/vnd.ms-office.chartex+xml"/>
  <Override PartName="/ppt/slides/slide4.xml" ContentType="application/vnd.openxmlformats-officedocument.presentationml.slide+xml"/>
  <Override PartName="/ppt/charts/chartEx2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charts/_rels/chartEx1.xml.rels><?xml version="1.0" encoding="UTF-8" standalone="yes"?>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1.xlsx"/></Relationships>
</file>

<file path=ppt/charts/_rels/chartEx2.xml.rels><?xml version="1.0" encoding="UTF-8" standalone="yes"?>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5"/>
          <c:order val="0"/>
          <c:spPr>
            <a:solidFill>
              <a:srgbClr val="BBC8FD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6"/>
                <c:pt idx="4">
                  <c:v>6693</c:v>
                </c:pt>
                <c:pt idx="5">
                  <c:v>6693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4"/>
          <c:order val="1"/>
          <c:spPr>
            <a:solidFill>
              <a:srgbClr val="8499FC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5"/>
                <c:pt idx="3">
                  <c:v>8438</c:v>
                </c:pt>
                <c:pt idx="4">
                  <c:v>6693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3"/>
          <c:order val="2"/>
          <c:spPr>
            <a:solidFill>
              <a:srgbClr val="546AFC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4"/>
                <c:pt idx="2">
                  <c:v>9053</c:v>
                </c:pt>
                <c:pt idx="3">
                  <c:v>8438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2"/>
          <c:order val="3"/>
          <c:spPr>
            <a:solidFill>
              <a:srgbClr val="4051BF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3"/>
                <c:pt idx="1">
                  <c:v>9608</c:v>
                </c:pt>
                <c:pt idx="2">
                  <c:v>9053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1"/>
          <c:order val="4"/>
          <c:spPr>
            <a:solidFill>
              <a:srgbClr val="2B3883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2"/>
                <c:pt idx="0">
                  <c:v>10058</c:v>
                </c:pt>
                <c:pt idx="1">
                  <c:v>9608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0"/>
          <c:order val="5"/>
          <c:spPr>
            <a:solidFill>
              <a:srgbClr val="FFFFFF"/>
            </a:solidFill>
            <a:ln w="0" cap="rnd">
              <a:noFill/>
              <a:round/>
            </a:ln>
            <a:effectLst/>
          </c:spPr>
          <c:val>
            <c:numRef>
              <c:f>Sheet1!$AD$11:$AD$16</c:f>
              <c:numCache>
                <c:formatCode>General</c:formatCode>
                <c:ptCount val="6"/>
                <c:pt idx="0">
                  <c:v>58</c:v>
                </c:pt>
                <c:pt idx="1">
                  <c:v>508</c:v>
                </c:pt>
                <c:pt idx="2">
                  <c:v>1062.9999999999995</c:v>
                </c:pt>
                <c:pt idx="3">
                  <c:v>1678.0000000000005</c:v>
                </c:pt>
                <c:pt idx="4">
                  <c:v>3423</c:v>
                </c:pt>
                <c:pt idx="5">
                  <c:v>3423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6B-3942-BF36-84F747CF6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0962536"/>
        <c:axId val="270962928"/>
      </c:areaChart>
      <c:scatterChart>
        <c:scatterStyle val="lineMarker"/>
        <c:varyColors val="0"/>
        <c:ser>
          <c:idx val="9"/>
          <c:order val="6"/>
          <c:tx>
            <c:v>Percentages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900" b="0">
                        <a:solidFill>
                          <a:schemeClr val="bg1"/>
                        </a:solidFill>
                        <a:latin typeface="+mj-lt"/>
                      </a:defRPr>
                    </a:pPr>
                    <a:fld id="{E8AB60F6-2B2C-AE21-3554-252FA06D1E4A}" type="CELLRANGE">
                      <a:rPr lang="en-US"/>
                      <a:pPr>
                        <a:defRPr sz="900" b="0">
                          <a:solidFill>
                            <a:schemeClr val="bg1"/>
                          </a:solidFill>
                          <a:latin typeface="+mj-lt"/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96B-3942-BF36-84F747CF6E4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C3E958E-C941-C231-9A4B-54304ACC00CE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B22A7E4-2E6E-DC98-DA75-38C1CAC9296F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9C0830E4-122F-6EB8-3BD4-8BF63FD9A561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487F97D-A421-ADFF-3F4A-E754A87E8CF2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B51BA636-1CDE-E745-DA5A-AEDC3E2EDEB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Sheet1!$G$13:$G$16</c:f>
              <c:numCache>
                <c:formatCode>General</c:formatCode>
                <c:ptCount val="6"/>
                <c:pt idx="0">
                  <c:v>1.45</c:v>
                </c:pt>
                <c:pt idx="1">
                  <c:v>2.45</c:v>
                </c:pt>
                <c:pt idx="2">
                  <c:v>3.45</c:v>
                </c:pt>
                <c:pt idx="3">
                  <c:v>4.45</c:v>
                </c:pt>
                <c:pt idx="4">
                  <c:v>5.45</c:v>
                </c:pt>
              </c:numCache>
            </c:numRef>
          </c:xVal>
          <c:yVal>
            <c:numRef>
              <c:f>Sheet1!$J$13:$J$16</c:f>
              <c:numCache>
                <c:formatCode>General</c:formatCode>
                <c:ptCount val="6"/>
                <c:pt idx="0">
                  <c:v>5058</c:v>
                </c:pt>
                <c:pt idx="1">
                  <c:v>5058</c:v>
                </c:pt>
                <c:pt idx="2">
                  <c:v>5058</c:v>
                </c:pt>
                <c:pt idx="3">
                  <c:v>5058</c:v>
                </c:pt>
                <c:pt idx="4">
                  <c:v>5058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Sheet1!$A$1:A6</c15:f>
                <c15:dlblRangeCache>
                  <c:ptCount val="6"/>
                  <c:pt idx="0">
                    <c:v>Total: 100%
Conversion rate: --</c:v>
                  </c:pt>
                  <c:pt idx="1">
                    <c:v>Aided awareness: 91%
Conversion rate: 91%</c:v>
                  </c:pt>
                  <c:pt idx="2">
                    <c:v>Usage: 79.9%
Conversion rate: 87.9%</c:v>
                  </c:pt>
                  <c:pt idx="3">
                    <c:v>Purchase intention: 67.6%
Conversion rate: 84.6%</c:v>
                  </c:pt>
                  <c:pt idx="4">
                    <c:v>First Choice: 32.7%
Conversion rate: 48.3%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096B-3942-BF36-84F747CF6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0962536"/>
        <c:axId val="270962928"/>
      </c:scatterChart>
      <c:catAx>
        <c:axId val="27096253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70962928"/>
        <c:crosses val="autoZero"/>
        <c:auto val="1"/>
        <c:lblAlgn val="ctr"/>
        <c:lblOffset val="100"/>
        <c:noMultiLvlLbl val="1"/>
      </c:catAx>
      <c:valAx>
        <c:axId val="2709629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0962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areaChart>
        <c:grouping val="standard"/>
        <c:varyColors val="0"/>
        <c:ser>
          <c:idx val="10"/>
          <c:order val="0"/>
          <c:spPr>
            <a:solidFill>
              <a:srgbClr val="2B3883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11"/>
                <c:pt idx="9">
                  <c:v>6693</c:v>
                </c:pt>
                <c:pt idx="10">
                  <c:v>6693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9"/>
          <c:order val="1"/>
          <c:spPr>
            <a:solidFill>
              <a:srgbClr val="4051BF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10"/>
                <c:pt idx="8">
                  <c:v>7163</c:v>
                </c:pt>
                <c:pt idx="9">
                  <c:v>6693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8"/>
          <c:order val="2"/>
          <c:spPr>
            <a:solidFill>
              <a:srgbClr val="546AFC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9"/>
                <c:pt idx="7">
                  <c:v>7778</c:v>
                </c:pt>
                <c:pt idx="8">
                  <c:v>7163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7"/>
          <c:order val="3"/>
          <c:spPr>
            <a:solidFill>
              <a:srgbClr val="8499FC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8"/>
                <c:pt idx="6">
                  <c:v>8438</c:v>
                </c:pt>
                <c:pt idx="7">
                  <c:v>7778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6"/>
          <c:order val="4"/>
          <c:spPr>
            <a:solidFill>
              <a:srgbClr val="BBC8FD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7"/>
                <c:pt idx="5">
                  <c:v>8633</c:v>
                </c:pt>
                <c:pt idx="6">
                  <c:v>8438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5"/>
          <c:order val="5"/>
          <c:spPr>
            <a:solidFill>
              <a:srgbClr val="00427B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6"/>
                <c:pt idx="4">
                  <c:v>8723</c:v>
                </c:pt>
                <c:pt idx="5">
                  <c:v>8633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4"/>
          <c:order val="6"/>
          <c:spPr>
            <a:solidFill>
              <a:srgbClr val="AA00AA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5"/>
                <c:pt idx="3">
                  <c:v>9053</c:v>
                </c:pt>
                <c:pt idx="4">
                  <c:v>8723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3"/>
          <c:order val="7"/>
          <c:spPr>
            <a:solidFill>
              <a:srgbClr val="47192C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4"/>
                <c:pt idx="2">
                  <c:v>9308</c:v>
                </c:pt>
                <c:pt idx="3">
                  <c:v>9053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2"/>
          <c:order val="8"/>
          <c:spPr>
            <a:solidFill>
              <a:srgbClr val="8499FC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3"/>
                <c:pt idx="1">
                  <c:v>9608</c:v>
                </c:pt>
                <c:pt idx="2">
                  <c:v>9308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1"/>
          <c:order val="9"/>
          <c:spPr>
            <a:solidFill>
              <a:srgbClr val="BBC8FD"/>
            </a:solidFill>
            <a:ln>
              <a:noFill/>
            </a:ln>
          </c:spPr>
          <c:val>
            <c:numRef>
              <c:f>Sheet1!$AK$11:$AK$16</c:f>
              <c:numCache>
                <c:formatCode>General</c:formatCode>
                <c:ptCount val="2"/>
                <c:pt idx="0">
                  <c:v>10058</c:v>
                </c:pt>
                <c:pt idx="1">
                  <c:v>9608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96B-3942-BF36-84F747CF6E4D}"/>
            </c:ext>
          </c:extLst>
        </c:ser>
        <c:ser>
          <c:idx val="0"/>
          <c:order val="10"/>
          <c:spPr>
            <a:solidFill>
              <a:srgbClr val="FFFFFF"/>
            </a:solidFill>
            <a:ln w="0" cap="rnd">
              <a:noFill/>
              <a:round/>
            </a:ln>
            <a:effectLst/>
          </c:spPr>
          <c:val>
            <c:numRef>
              <c:f>Sheet1!$AD$11:$AD$16</c:f>
              <c:numCache>
                <c:formatCode>General</c:formatCode>
                <c:ptCount val="11"/>
                <c:pt idx="0">
                  <c:v>58</c:v>
                </c:pt>
                <c:pt idx="1">
                  <c:v>508</c:v>
                </c:pt>
                <c:pt idx="2">
                  <c:v>808</c:v>
                </c:pt>
                <c:pt idx="3">
                  <c:v>1062.9999999999995</c:v>
                </c:pt>
                <c:pt idx="4">
                  <c:v>1393</c:v>
                </c:pt>
                <c:pt idx="5">
                  <c:v>1483</c:v>
                </c:pt>
                <c:pt idx="6">
                  <c:v>1678.0000000000005</c:v>
                </c:pt>
                <c:pt idx="7">
                  <c:v>2338</c:v>
                </c:pt>
                <c:pt idx="8">
                  <c:v>2953</c:v>
                </c:pt>
                <c:pt idx="9">
                  <c:v>3423</c:v>
                </c:pt>
                <c:pt idx="10">
                  <c:v>3423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96B-3942-BF36-84F747CF6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0962536"/>
        <c:axId val="270962928"/>
      </c:areaChart>
      <c:scatterChart>
        <c:scatterStyle val="lineMarker"/>
        <c:varyColors val="0"/>
        <c:ser>
          <c:idx val="14"/>
          <c:order val="11"/>
          <c:tx>
            <c:v>Percentages</c:v>
          </c:tx>
          <c:spPr>
            <a:ln>
              <a:noFill/>
            </a:ln>
          </c:spPr>
          <c:marker>
            <c:symbol val="none"/>
          </c:marker>
          <c:dLbls>
            <c:dLbl>
              <c:idx val="0"/>
              <c:tx>
                <c:rich>
                  <a:bodyPr wrap="square" lIns="38100" tIns="19050" rIns="38100" bIns="19050" anchor="ctr">
                    <a:noAutofit/>
                  </a:bodyPr>
                  <a:lstStyle/>
                  <a:p>
                    <a:pPr>
                      <a:defRPr sz="900" b="0">
                        <a:solidFill>
                          <a:schemeClr val="bg1"/>
                        </a:solidFill>
                        <a:latin typeface="+mj-lt"/>
                      </a:defRPr>
                    </a:pPr>
                    <a:fld id="{E7F62617-5E29-EEF9-833E-C1332001ED10}" type="CELLRANGE">
                      <a:rPr lang="en-US"/>
                      <a:pPr>
                        <a:defRPr sz="900" b="0">
                          <a:solidFill>
                            <a:schemeClr val="bg1"/>
                          </a:solidFill>
                          <a:latin typeface="+mj-lt"/>
                        </a:defRPr>
                      </a:pPr>
                      <a:t>[CELLRANGE]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96B-3942-BF36-84F747CF6E4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917AC12E-1712-B3D4-1C9D-83EC39DE678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C043196-84FB-BE29-DB5F-C3C8D3407EB3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7487B17-B6A8-947F-C2B7-EB3D2E34AA8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1E9EE77C-6D07-FD38-1D1B-08CD4604AE67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F2AA0F38-2916-C225-B170-CBE61BE3228D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912362F1-83ED-2772-C761-4FA40A0E6ECC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AA79663-0398-D7FF-9139-9E5557E02B34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8A1A870F-9075-1D3E-31AE-AEEF38FE5139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83F33554-A49D-0CC1-AB8A-BF01E23C3045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710854E2-3038-DEFF-2507-FA724BCC6690}" type="CELLRANGE">
                      <a:rPr lang="en-US"/>
                      <a:pPr/>
                      <a:t>[CELLRANGE]</a:t>
                    </a:fld>
                    <a:endParaRPr 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5103-D54A-AD37-F550271412E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900" b="0">
                    <a:solidFill>
                      <a:schemeClr val="bg1"/>
                    </a:solidFill>
                    <a:latin typeface="+mj-lt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Sheet1!$G$13:$G$16</c:f>
              <c:numCache>
                <c:formatCode>General</c:formatCode>
                <c:ptCount val="11"/>
                <c:pt idx="0">
                  <c:v>1.45</c:v>
                </c:pt>
                <c:pt idx="1">
                  <c:v>2.45</c:v>
                </c:pt>
                <c:pt idx="2">
                  <c:v>3.45</c:v>
                </c:pt>
                <c:pt idx="3">
                  <c:v>4.45</c:v>
                </c:pt>
                <c:pt idx="4">
                  <c:v>5.45</c:v>
                </c:pt>
                <c:pt idx="5">
                  <c:v>6.45</c:v>
                </c:pt>
                <c:pt idx="6">
                  <c:v>7.45</c:v>
                </c:pt>
                <c:pt idx="7">
                  <c:v>8.45</c:v>
                </c:pt>
                <c:pt idx="8">
                  <c:v>9.45</c:v>
                </c:pt>
                <c:pt idx="9">
                  <c:v>10.45</c:v>
                </c:pt>
              </c:numCache>
            </c:numRef>
          </c:xVal>
          <c:yVal>
            <c:numRef>
              <c:f>Sheet1!$J$13:$J$16</c:f>
              <c:numCache>
                <c:formatCode>General</c:formatCode>
                <c:ptCount val="11"/>
                <c:pt idx="0">
                  <c:v>5058</c:v>
                </c:pt>
                <c:pt idx="1">
                  <c:v>5058</c:v>
                </c:pt>
                <c:pt idx="2">
                  <c:v>5058</c:v>
                </c:pt>
                <c:pt idx="3">
                  <c:v>5058</c:v>
                </c:pt>
                <c:pt idx="4">
                  <c:v>5058</c:v>
                </c:pt>
                <c:pt idx="5">
                  <c:v>5058</c:v>
                </c:pt>
                <c:pt idx="6">
                  <c:v>5058</c:v>
                </c:pt>
                <c:pt idx="7">
                  <c:v>5058</c:v>
                </c:pt>
                <c:pt idx="8">
                  <c:v>5058</c:v>
                </c:pt>
                <c:pt idx="9">
                  <c:v>5058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Sheet1!$A$1:A11</c15:f>
                <c15:dlblRangeCache>
                  <c:ptCount val="11"/>
                  <c:pt idx="0">
                    <c:v>Total: 100%
Conversion rate: --</c:v>
                  </c:pt>
                  <c:pt idx="1">
                    <c:v>Aided awareness: 91%
Conversion rate: 91%</c:v>
                  </c:pt>
                  <c:pt idx="2">
                    <c:v>Usage: 79.9%
Conversion rate: 87.9%</c:v>
                  </c:pt>
                  <c:pt idx="3">
                    <c:v>Purchase intention: 67.6%
Conversion rate: 84.6%</c:v>
                  </c:pt>
                  <c:pt idx="4">
                    <c:v>First Choice: 32.7%
Conversion rate: 48.3%</c:v>
                  </c:pt>
                  <c:pt idx="5">
                    <c:v>Total: 100%
Conversion rate: --</c:v>
                  </c:pt>
                  <c:pt idx="6">
                    <c:v>Aided awareness: 91%
Conversion rate: 91%</c:v>
                  </c:pt>
                  <c:pt idx="7">
                    <c:v>Usage: 79.9%
Conversion rate: 87.9%</c:v>
                  </c:pt>
                  <c:pt idx="8">
                    <c:v>Purchase intention: 67.6%
Conversion rate: 84.6%</c:v>
                  </c:pt>
                  <c:pt idx="9">
                    <c:v>First Choice: 32.7%
Conversion rate: 48.3%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D-096B-3942-BF36-84F747CF6E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70962536"/>
        <c:axId val="270962928"/>
      </c:scatterChart>
      <c:catAx>
        <c:axId val="270962536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70962928"/>
        <c:crosses val="autoZero"/>
        <c:auto val="1"/>
        <c:lblAlgn val="ctr"/>
        <c:lblOffset val="100"/>
        <c:noMultiLvlLbl val="1"/>
      </c:catAx>
      <c:valAx>
        <c:axId val="270962928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7096253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Sheet1!$A$2:$A$13</cx:f>
        <cx:lvl ptCount="11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  <cx:pt idx="8">9</cx:pt>
          <cx:pt idx="9">10</cx:pt>
          <cx:pt idx="10">11</cx:pt>
        </cx:lvl>
      </cx:strDim>
      <cx:numDim type="val">
        <cx:f>Sheet1!$B$2:$B$13</cx:f>
        <cx:lvl ptCount="11" formatCode="0%">
          <cx:pt idx="0">0.545</cx:pt>
          <cx:pt idx="1">0.121</cx:pt>
          <cx:pt idx="2">0.035</cx:pt>
          <cx:pt idx="3">0.20199999999999999</cx:pt>
          <cx:pt idx="4">0.05</cx:pt>
          <cx:pt idx="5">0.023</cx:pt>
          <cx:pt idx="6">0.016</cx:pt>
          <cx:pt idx="7">0.005</cx:pt>
          <cx:pt idx="8">0.003</cx:pt>
          <cx:pt idx="9">0</cx:pt>
          <cx:pt idx="10">0</cx:pt>
        </cx:lvl>
      </cx:numDim>
    </cx:data>
  </cx:chartData>
  <cx:clrMapOvr bg1="lt1" tx1="dk1" bg2="lt2" tx2="dk2" accent1="accent1" accent2="accent2" accent3="accent3" accent4="accent4" accent5="accent5" accent6="accent6" hlink="hlink" folHlink="folHlink"/>
  <cx:chart>
    <cx:plotArea>
      <cx:plotAreaRegion>
        <cx:series layoutId="waterfall" uniqueId="{63845D22-DE5B-4E20-B67B-E00AB0598836}">
          <cx:tx>
            <cx:txData>
              <cx:f>Sheet1!$B$1</cx:f>
              <cx:v>Reach</cx:v>
            </cx:txData>
          </cx:tx>
          <cx:spPr>
            <a:ln w="34925">
              <a:schemeClr val="tx1"/>
            </a:ln>
          </cx:spPr>
          <cx:dataId val="0"/>
          <cx:layoutPr>
            <cx:subtotals/>
          </cx:layoutPr>
        </cx:series>
      </cx:plotAreaRegion>
      <cx:axis id="0">
        <cx:catScaling gapWidth="0.409999996"/>
        <cx:title>
          <cx:tx>
            <cx:txData>
              <cx:v>Portfolio Size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marL="0" marR="0" indent="0" algn="l" defTabSz="914400" rtl="0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/>
              </a:pPr>
              <a:r>
                <a:rPr kumimoji="0" lang="de-DE" sz="1500" b="0" i="0" u="none" strike="noStrike" cap="none" spc="19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eonik Regular"/>
                  <a:ea typeface="Inter Semi Bold" panose="02000703000000020004" pitchFamily="2" charset="0"/>
                  <a:cs typeface="Inter Semi Bold" panose="02000703000000020004" pitchFamily="2" charset="0"/>
                  <a:sym typeface="Aeonik Regular"/>
                </a:rPr>
                <a:t>Portfolio Size</a:t>
              </a:r>
            </a:p>
          </cx:txPr>
        </cx:title>
        <cx:tickLabels/>
        <cx:numFmt formatCode="0%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>
                <a:solidFill>
                  <a:schemeClr val="tx1"/>
                </a:solidFill>
                <a:latin typeface="Inter Semi Bold" panose="02000703000000020004" pitchFamily="2" charset="0"/>
                <a:ea typeface="Inter Semi Bold" panose="02000703000000020004" pitchFamily="2" charset="0"/>
                <a:cs typeface="Inter Semi Bold" panose="02000703000000020004" pitchFamily="2" charset="0"/>
              </a:defRPr>
            </a:pPr>
            <a:endParaRPr lang="de-DE" sz="1600" b="0" i="0" u="none" strike="noStrike" baseline="0">
              <a:solidFill>
                <a:schemeClr val="tx1"/>
              </a:solidFill>
              <a:latin typeface="Inter Semi Bold" panose="02000703000000020004" pitchFamily="2" charset="0"/>
              <a:ea typeface="Inter Semi Bold" panose="02000703000000020004" pitchFamily="2" charset="0"/>
              <a:cs typeface="Inter Semi Bold" panose="02000703000000020004" pitchFamily="2" charset="0"/>
            </a:endParaRPr>
          </a:p>
        </cx:txPr>
      </cx:axis>
      <cx:axis id="1">
        <!-- These are for the value scaling -->
        <cx:valScaling max="1.2000000000000002" min="0"/>
        <cx:title>
          <cx:tx>
            <cx:txData>
              <cx:v>Reach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marL="0" marR="0" indent="0" algn="l" defTabSz="914400" rtl="0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/>
              </a:pPr>
              <a:r>
                <a:rPr kumimoji="0" lang="de-DE" sz="1500" b="0" i="0" u="none" strike="noStrike" cap="none" spc="19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eonik Regular"/>
                  <a:ea typeface="Inter Semi Bold" panose="02000703000000020004" pitchFamily="2" charset="0"/>
                  <a:cs typeface="Inter Semi Bold" panose="02000703000000020004" pitchFamily="2" charset="0"/>
                  <a:sym typeface="Aeonik Regular"/>
                </a:rPr>
                <a:t>Reach</a:t>
              </a:r>
            </a:p>
          </cx:txPr>
        </cx:title>
        <cx:tickLabels/>
        <cx:minorTickMarks/>
        <cx:majorTickMarks/>
        <cx:numFmt formatCode="0%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tx1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defRPr>
            </a:pPr>
            <a:endParaRPr lang="de-DE" sz="1400" b="0" i="0" u="none" strike="noStrike" baseline="0">
              <a:solidFill>
                <a:schemeClr val="tx1"/>
              </a:solidFill>
              <a:latin typeface="Inter Medium" panose="02000603000000020004" pitchFamily="2" charset="0"/>
              <a:ea typeface="Inter Medium" panose="02000603000000020004" pitchFamily="2" charset="0"/>
              <a:cs typeface="Inter Medium" panose="02000603000000020004" pitchFamily="2" charset="0"/>
            </a:endParaRPr>
          </a:p>
        </cx:txPr>
      </cx:axis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data id="0">
      <cx:strDim type="cat">
        <cx:f>Sheet1!$A$2:$A$13</cx:f>
        <cx:lvl ptCount="11">
          <cx:pt idx="0">1</cx:pt>
          <cx:pt idx="1">2</cx:pt>
          <cx:pt idx="2">3</cx:pt>
          <cx:pt idx="3">4</cx:pt>
          <cx:pt idx="4">5</cx:pt>
          <cx:pt idx="5">6</cx:pt>
          <cx:pt idx="6">7</cx:pt>
          <cx:pt idx="7">8</cx:pt>
          <cx:pt idx="8">9</cx:pt>
          <cx:pt idx="9">10</cx:pt>
          <cx:pt idx="10">11</cx:pt>
        </cx:lvl>
      </cx:strDim>
      <cx:numDim type="val">
        <cx:f>Sheet1!$B$2:$B$13</cx:f>
        <cx:lvl ptCount="11" formatCode="0%">
          <cx:pt idx="0">0</cx:pt>
          <cx:pt idx="1">0</cx:pt>
          <cx:pt idx="2">0.003</cx:pt>
          <cx:pt idx="3">0.005</cx:pt>
          <cx:pt idx="4">0.016</cx:pt>
          <cx:pt idx="5">0.023</cx:pt>
          <cx:pt idx="6">0.05</cx:pt>
          <cx:pt idx="7">0.20199999999999999</cx:pt>
          <cx:pt idx="8">0.035</cx:pt>
          <cx:pt idx="9">0.121</cx:pt>
          <cx:pt idx="10">0.545</cx:pt>
        </cx:lvl>
      </cx:numDim>
    </cx:data>
  </cx:chartData>
  <cx:clrMapOvr bg1="lt1" tx1="dk1" bg2="lt2" tx2="dk2" accent1="accent1" accent2="accent2" accent3="accent3" accent4="accent4" accent5="accent5" accent6="accent6" hlink="hlink" folHlink="folHlink"/>
  <cx:chart>
    <cx:plotArea>
      <cx:plotAreaRegion>
        <cx:series layoutId="waterfall" uniqueId="{63845D22-DE5B-4E20-B67B-E00AB0598836}">
          <cx:tx>
            <cx:txData>
              <cx:f>Sheet1!$B$1</cx:f>
              <cx:v>Reach</cx:v>
            </cx:txData>
          </cx:tx>
          <cx:spPr>
            <a:ln w="34925">
              <a:schemeClr val="tx1"/>
            </a:ln>
          </cx:spPr>
          <cx:dataId val="0"/>
          <cx:layoutPr>
            <cx:subtotals/>
          </cx:layoutPr>
        </cx:series>
      </cx:plotAreaRegion>
      <cx:axis id="0">
        <cx:catScaling gapWidth="0.409999996"/>
        <cx:title>
          <cx:tx>
            <cx:txData>
              <cx:v>Portfolio Size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marL="0" marR="0" indent="0" algn="l" defTabSz="914400" rtl="0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/>
              </a:pPr>
              <a:r>
                <a:rPr kumimoji="0" lang="de-DE" sz="1500" b="0" i="0" u="none" strike="noStrike" cap="none" spc="19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eonik Regular"/>
                  <a:ea typeface="Inter Semi Bold" panose="02000703000000020004" pitchFamily="2" charset="0"/>
                  <a:cs typeface="Inter Semi Bold" panose="02000703000000020004" pitchFamily="2" charset="0"/>
                  <a:sym typeface="Aeonik Regular"/>
                </a:rPr>
                <a:t>Portfolio Size</a:t>
              </a:r>
            </a:p>
          </cx:txPr>
        </cx:title>
        <cx:tickLabels/>
        <cx:numFmt formatCode="0%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600">
                <a:solidFill>
                  <a:schemeClr val="tx1"/>
                </a:solidFill>
                <a:latin typeface="Inter Semi Bold" panose="02000703000000020004" pitchFamily="2" charset="0"/>
                <a:ea typeface="Inter Semi Bold" panose="02000703000000020004" pitchFamily="2" charset="0"/>
                <a:cs typeface="Inter Semi Bold" panose="02000703000000020004" pitchFamily="2" charset="0"/>
              </a:defRPr>
            </a:pPr>
            <a:endParaRPr lang="de-DE" sz="1600" b="0" i="0" u="none" strike="noStrike" baseline="0">
              <a:solidFill>
                <a:schemeClr val="tx1"/>
              </a:solidFill>
              <a:latin typeface="Inter Semi Bold" panose="02000703000000020004" pitchFamily="2" charset="0"/>
              <a:ea typeface="Inter Semi Bold" panose="02000703000000020004" pitchFamily="2" charset="0"/>
              <a:cs typeface="Inter Semi Bold" panose="02000703000000020004" pitchFamily="2" charset="0"/>
            </a:endParaRPr>
          </a:p>
        </cx:txPr>
      </cx:axis>
      <cx:axis id="1">
        <!-- These are for the value scaling -->
        <cx:valScaling max="1.2000000000000002" min="0"/>
        <cx:title>
          <cx:tx>
            <cx:txData>
              <cx:v>Reach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marL="0" marR="0" indent="0" algn="l" defTabSz="914400" rtl="0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200"/>
              </a:pPr>
              <a:r>
                <a:rPr kumimoji="0" lang="de-DE" sz="1500" b="0" i="0" u="none" strike="noStrike" cap="none" spc="19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Aeonik Regular"/>
                  <a:ea typeface="Inter Semi Bold" panose="02000703000000020004" pitchFamily="2" charset="0"/>
                  <a:cs typeface="Inter Semi Bold" panose="02000703000000020004" pitchFamily="2" charset="0"/>
                  <a:sym typeface="Aeonik Regular"/>
                </a:rPr>
                <a:t>Reach</a:t>
              </a:r>
            </a:p>
          </cx:txPr>
        </cx:title>
        <cx:tickLabels/>
        <cx:minorTickMarks/>
        <cx:majorTickMarks/>
        <cx:numFmt formatCode="0%" sourceLinked="0"/>
        <cx:txPr>
          <a:bodyPr spcFirstLastPara="1" vertOverflow="ellipsis" horzOverflow="overflow" wrap="square" lIns="0" tIns="0" rIns="0" bIns="0" anchor="ctr" anchorCtr="1"/>
          <a:lstStyle/>
          <a:p>
            <a:pPr algn="ctr" rtl="0">
              <a:defRPr sz="1400">
                <a:solidFill>
                  <a:schemeClr val="tx1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defRPr>
            </a:pPr>
            <a:endParaRPr lang="de-DE" sz="1400" b="0" i="0" u="none" strike="noStrike" baseline="0">
              <a:solidFill>
                <a:schemeClr val="tx1"/>
              </a:solidFill>
              <a:latin typeface="Inter Medium" panose="02000603000000020004" pitchFamily="2" charset="0"/>
              <a:ea typeface="Inter Medium" panose="02000603000000020004" pitchFamily="2" charset="0"/>
              <a:cs typeface="Inter Medium" panose="02000603000000020004" pitchFamily="2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9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99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992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microsoft.com/office/2014/relationships/chartEx" Target="../charts/chartEx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microsoft.com/office/2014/relationships/chartEx" Target="../charts/chartEx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0" y="0"/>
          <a:ext cx="91440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extLst>
      <p:ext uri="{BB962C8B-B14F-4D97-AF65-F5344CB8AC3E}">
        <p14:creationId xmlns:p14="http://schemas.microsoft.com/office/powerpoint/2010/main" val="1198992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0" descr=""/>
          <p:cNvGraphicFramePr/>
          <p:nvPr/>
        </p:nvGraphicFramePr>
        <p:xfrm>
          <a:off x="0" y="0"/>
          <a:ext cx="9144000" cy="36576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3" name="Text 0"/>
          <p:cNvSpPr/>
          <p:nvPr/>
        </p:nvSpPr>
        <p:spPr>
          <a:xfrm>
            <a:off x="1371600" y="1371600"/>
            <a:ext cx="5486400" cy="1828800"/>
          </a:xfrm>
          <a:prstGeom prst="rect">
            <a:avLst/>
          </a:prstGeom>
          <a:solidFill>
            <a:srgbClr val="FFFCCC"/>
          </a:solidFill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New Node Presentation</a:t>
            </a:r>
            <a:endParaRPr lang="en-US" dirty="0"/>
          </a:p>
        </p:txBody>
      </p:sp>
      <p:sp>
        <p:nvSpPr>
          <p:cNvPr id="4" name="Shape 1"/>
          <p:cNvSpPr/>
          <p:nvPr/>
        </p:nvSpPr>
        <p:spPr>
          <a:xfrm>
            <a:off x="5486400" y="1828800"/>
            <a:ext cx="2743200" cy="1828800"/>
          </a:xfrm>
          <a:prstGeom prst="wedgeEllipseCallout">
            <a:avLst/>
          </a:prstGeom>
          <a:solidFill>
            <a:srgbClr val="00FF00"/>
          </a:solidFill>
          <a:ln w="12700">
            <a:solidFill>
              <a:srgbClr val="000000"/>
            </a:solidFill>
            <a:prstDash val="solid"/>
          </a:ln>
        </p:spPr>
      </p:sp>
    </p:spTree>
    <p:extLst>
      <p:ext uri="{BB962C8B-B14F-4D97-AF65-F5344CB8AC3E}">
        <p14:creationId xmlns:p14="http://schemas.microsoft.com/office/powerpoint/2010/main" val="1198992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0" descr="">
                <a:extLst>
                  <a:ext uri="{FF2B5EF4-FFF2-40B4-BE49-F238E27FC236}">
                    <a16:creationId xmlns:a16="http://schemas.microsoft.com/office/drawing/2014/main" id="{B42E06F6-D4D4-1613-6DFD-15FA411FE7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6034272"/>
                  </p:ext>
                </p:extLst>
              </p:nvPr>
            </p:nvGraphicFramePr>
            <p:xfrm>
              <a:off x="0" y="0"/>
              <a:ext cx="54864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"/>
              </a:graphicData>
            </a:graphic>
          </p:graphicFrame>
        </mc:Choice>
        <mc:Fallback xmlns="">
          <p:pic>
            <p:nvPicPr>
              <p:cNvPr id="2" name="Chart 0" descr="">
                <a:extLst>
                  <a:ext uri="{FF2B5EF4-FFF2-40B4-BE49-F238E27FC236}">
                    <a16:creationId xmlns:a16="http://schemas.microsoft.com/office/drawing/2014/main" id="{B42E06F6-D4D4-1613-6DFD-15FA411FE7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"/>
              <a:stretch>
                <a:fillRect/>
              </a:stretch>
            </p:blipFill>
            <p:spPr>
              <a:xfrm>
                <a:off x="0" y="0"/>
                <a:ext cx="54864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99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2" name="Chart 0" descr="">
                <a:extLst>
                  <a:ext uri="{FF2B5EF4-FFF2-40B4-BE49-F238E27FC236}">
                    <a16:creationId xmlns:a16="http://schemas.microsoft.com/office/drawing/2014/main" id="{B42E06F6-D4D4-1613-6DFD-15FA411FE73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16034272"/>
                  </p:ext>
                </p:extLst>
              </p:nvPr>
            </p:nvGraphicFramePr>
            <p:xfrm>
              <a:off x="0" y="0"/>
              <a:ext cx="5486400" cy="274320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1"/>
              </a:graphicData>
            </a:graphic>
          </p:graphicFrame>
        </mc:Choice>
        <mc:Fallback xmlns="">
          <p:pic>
            <p:nvPicPr>
              <p:cNvPr id="2" name="Chart 0" descr="">
                <a:extLst>
                  <a:ext uri="{FF2B5EF4-FFF2-40B4-BE49-F238E27FC236}">
                    <a16:creationId xmlns:a16="http://schemas.microsoft.com/office/drawing/2014/main" id="{B42E06F6-D4D4-1613-6DFD-15FA411FE7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"/>
              <a:stretch>
                <a:fillRect/>
              </a:stretch>
            </p:blipFill>
            <p:spPr>
              <a:xfrm>
                <a:off x="0" y="0"/>
                <a:ext cx="5486400" cy="27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8992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2024-11-11T19:42:45Z</dcterms:created>
  <dcterms:modified xsi:type="dcterms:W3CDTF">2024-11-11T19:42:45Z</dcterms:modified>
</cp:coreProperties>
</file>