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1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958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0B16B34-ED2F-4269-81E8-097D50C9027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현/AppData/Roaming/PolarisOffice/ETemp/5496_21702280/fImage690169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/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/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/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/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현/AppData/Roaming/PolarisOffice/ETemp/5496_21702280/fImage690167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/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/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/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/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/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  <a:latin typeface="Calibri Light" charset="0"/>
                <a:ea typeface="맑은 고딕" charset="0"/>
                <a:cs typeface="+mj-cs"/>
              </a:rPr>
              <a:t>제목을</a:t>
            </a:r>
            <a:r>
              <a:rPr lang="ko-KR" altLang="en-US"/>
              <a:t> 입력하십시오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현/AppData/Roaming/PolarisOffice/ETemp/5496_21702280/fImage690170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현/AppData/Roaming/PolarisOffice/ETemp/5496_21702280/fImage690168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cap="none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8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현/AppData/Roaming/PolarisOffice/ETemp/5496_21702280/fImage690167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현/AppData/Roaming/PolarisOffice/ETemp/5496_21702280/fImage690165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현/AppData/Roaming/PolarisOffice/ETemp/5496_21702280/fImage690164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  <a:lvl2pPr marL="0" indent="0" latinLnBrk="0" lvl="1">
              <a:buFontTx/>
              <a:buNone/>
              <a:defRPr lang="en-GB" altLang="en-US" sz="2800">
                <a:solidFill>
                  <a:schemeClr val="tx1"/>
                </a:solidFill>
              </a:defRPr>
            </a:lvl2pPr>
            <a:lvl3pPr marL="0" indent="0" latinLnBrk="0" lvl="2">
              <a:buFontTx/>
              <a:buNone/>
              <a:defRPr lang="en-GB" altLang="en-US" sz="2400">
                <a:solidFill>
                  <a:schemeClr val="tx1"/>
                </a:solidFill>
              </a:defRPr>
            </a:lvl3pPr>
            <a:lvl4pPr marL="0" indent="0" latinLnBrk="0" lvl="3">
              <a:buFontTx/>
              <a:buNone/>
              <a:defRPr lang="en-GB" altLang="en-US" sz="2000">
                <a:solidFill>
                  <a:schemeClr val="tx1"/>
                </a:solidFill>
              </a:defRPr>
            </a:lvl4pPr>
            <a:lvl5pPr marL="0" indent="0" latinLnBrk="0" lvl="4">
              <a:buFontTx/>
              <a:buNone/>
              <a:defRPr lang="en-GB" altLang="en-US" sz="2000">
                <a:solidFill>
                  <a:schemeClr val="tx1"/>
                </a:solidFill>
              </a:defRPr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현/AppData/Roaming/PolarisOffice/ETemp/5496_21702280/fImage690171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image" Target="../media/image9.png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현/AppData/Roaming/PolarisOffice/ETemp/5496_21702280/fImage1089063469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solidFill>
                  <a:schemeClr val="bg1"/>
                </a:solidFill>
                <a:latin typeface="Calibri Light" charset="0"/>
                <a:ea typeface="맑은 고딕" charset="0"/>
                <a:cs typeface="+mj-cs"/>
              </a:rPr>
              <a:t>마스터</a:t>
            </a:r>
            <a:r>
              <a:rPr lang="ko-KR" altLang="en-US"/>
              <a:t> 제목 스타일 편집</a:t>
            </a:r>
            <a:endParaRPr lang="ko-KR" alt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  <a:endParaRPr lang="ko-KR" altLang="en-US"/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1.xml"  /><Relationship Id="rId3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3"/>
          <p:cNvSpPr txBox="1">
            <a:spLocks/>
          </p:cNvSpPr>
          <p:nvPr/>
        </p:nvSpPr>
        <p:spPr>
          <a:xfrm rot="0">
            <a:off x="5894070" y="3233420"/>
            <a:ext cx="306705" cy="923925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hangingPunct="1"/>
            <a:endParaRPr lang="ko-KR" altLang="en-US" sz="5400" b="1">
              <a:ln w="10160" cap="flat" cmpd="sng">
                <a:solidFill>
                  <a:schemeClr val="accent5">
                    <a:alpha val="100000"/>
                  </a:schemeClr>
                </a:solidFill>
                <a:prstDash val="solid"/>
                <a:round/>
              </a:ln>
              <a:solidFill>
                <a:srgbClr val="FFFFFF"/>
              </a:solidFill>
            </a:endParaRPr>
          </a:p>
        </p:txBody>
      </p:sp>
      <p:sp>
        <p:nvSpPr>
          <p:cNvPr id="3" name="텍스트 상자 24"/>
          <p:cNvSpPr txBox="1">
            <a:spLocks/>
          </p:cNvSpPr>
          <p:nvPr/>
        </p:nvSpPr>
        <p:spPr>
          <a:xfrm rot="0">
            <a:off x="5894070" y="3233420"/>
            <a:ext cx="306705" cy="923925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>
            <a:noAutofit/>
            <a:scene3d>
              <a:camera prst="orthographicFront"/>
              <a:lightRig rig="threePt" dir="t">
                <a:rot lat="0" lon="0" rev="6000000"/>
              </a:lightRig>
            </a:scene3d>
            <a:sp3d extrusionH="50800" prstMaterial="warmMatte">
              <a:bevelT w="25400" h="38100" prst="circle"/>
              <a:extrusionClr>
                <a:srgbClr val="000000"/>
              </a:extrusionClr>
              <a:contourClr>
                <a:srgbClr val="000000"/>
              </a:contourClr>
            </a:sp3d>
          </a:bodyPr>
          <a:lstStyle/>
          <a:p>
            <a:pPr marL="0" indent="0" algn="ctr" hangingPunct="1"/>
            <a:endParaRPr lang="ko-KR" altLang="en-US" sz="5400" b="1">
              <a:solidFill>
                <a:schemeClr val="accent4"/>
              </a:solidFill>
            </a:endParaRPr>
          </a:p>
        </p:txBody>
      </p:sp>
      <p:sp>
        <p:nvSpPr>
          <p:cNvPr id="4" name="텍스트 상자 25"/>
          <p:cNvSpPr txBox="1">
            <a:spLocks/>
          </p:cNvSpPr>
          <p:nvPr/>
        </p:nvSpPr>
        <p:spPr>
          <a:xfrm rot="0">
            <a:off x="5879465" y="3233420"/>
            <a:ext cx="306705" cy="923925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hangingPunct="1"/>
            <a:endParaRPr lang="ko-KR" altLang="en-US" sz="5400" b="0">
              <a:solidFill>
                <a:schemeClr val="tx1"/>
              </a:solidFill>
            </a:endParaRPr>
          </a:p>
        </p:txBody>
      </p:sp>
      <p:sp>
        <p:nvSpPr>
          <p:cNvPr id="5" name="텍스트 상자 56"/>
          <p:cNvSpPr txBox="1">
            <a:spLocks/>
          </p:cNvSpPr>
          <p:nvPr/>
        </p:nvSpPr>
        <p:spPr>
          <a:xfrm>
            <a:off x="1957070" y="986790"/>
            <a:ext cx="8188960" cy="1755140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로또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당첨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번호와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통계확인</a:t>
            </a:r>
            <a:endParaRPr lang="ko-KR" altLang="en-US" sz="5400" b="0">
              <a:solidFill>
                <a:schemeClr val="bg1"/>
              </a:solidFill>
              <a:latin typeface="Calibri" charset="0"/>
              <a:ea typeface="맑은 고딕" charset="0"/>
              <a:cs typeface="+mn-cs"/>
            </a:endParaRPr>
          </a:p>
          <a:p>
            <a:pPr marL="0" indent="0" algn="ctr" latinLnBrk="0" hangingPunct="1">
              <a:buFontTx/>
              <a:buNone/>
            </a:pP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프로그램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제작</a:t>
            </a:r>
            <a:endParaRPr lang="ko-KR" altLang="en-US" sz="5400" b="0">
              <a:solidFill>
                <a:schemeClr val="bg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>
            <a:off x="4740275" y="367665"/>
            <a:ext cx="2710180" cy="924560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5400" b="0">
                <a:solidFill>
                  <a:schemeClr val="bg1">
                    <a:lumMod val="95000"/>
                    <a:lumOff val="0"/>
                  </a:schemeClr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목</a:t>
            </a:r>
            <a:r>
              <a:rPr lang="ko-KR" sz="5400" b="0">
                <a:solidFill>
                  <a:schemeClr val="bg1">
                    <a:lumMod val="95000"/>
                    <a:lumOff val="0"/>
                  </a:schemeClr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>
                    <a:lumMod val="95000"/>
                    <a:lumOff val="0"/>
                  </a:schemeClr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	</a:t>
            </a:r>
            <a:r>
              <a:rPr lang="ko-KR" sz="5400" b="0">
                <a:solidFill>
                  <a:schemeClr val="bg1">
                    <a:lumMod val="95000"/>
                    <a:lumOff val="0"/>
                  </a:schemeClr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     </a:t>
            </a:r>
            <a:r>
              <a:rPr lang="ko-KR" sz="5400" b="0">
                <a:solidFill>
                  <a:schemeClr val="bg1">
                    <a:lumMod val="95000"/>
                    <a:lumOff val="0"/>
                  </a:schemeClr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차</a:t>
            </a:r>
            <a:endParaRPr lang="ko-KR" altLang="en-US" sz="5400" b="0">
              <a:solidFill>
                <a:schemeClr val="bg1">
                  <a:lumMod val="95000"/>
                  <a:lumOff val="0"/>
                </a:schemeClr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3" name="텍스트 상자 58"/>
          <p:cNvSpPr txBox="1">
            <a:spLocks/>
          </p:cNvSpPr>
          <p:nvPr/>
        </p:nvSpPr>
        <p:spPr>
          <a:xfrm rot="0">
            <a:off x="1372235" y="1469390"/>
            <a:ext cx="6287770" cy="503047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개발 목적</a:t>
            </a:r>
            <a:endParaRPr lang="ko-KR" altLang="en-US" sz="40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254000" indent="-254000" algn="l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개발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+mn-ea"/>
                <a:cs typeface="+mn-cs"/>
              </a:rPr>
              <a:t> 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환경</a:t>
            </a:r>
            <a:endParaRPr lang="ko-KR" altLang="en-US" sz="40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254000" indent="-254000" algn="l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구현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+mn-ea"/>
                <a:cs typeface="+mn-cs"/>
              </a:rPr>
              <a:t> 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과정 및 기능설명</a:t>
            </a:r>
            <a:endParaRPr lang="ko-KR" altLang="en-US" sz="40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254000" indent="-254000" algn="l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평가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+mn-ea"/>
                <a:cs typeface="+mn-cs"/>
              </a:rPr>
              <a:t> 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및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+mn-ea"/>
                <a:cs typeface="+mn-cs"/>
              </a:rPr>
              <a:t> </a:t>
            </a:r>
            <a:r>
              <a:rPr lang="ko-KR" sz="40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시연</a:t>
            </a:r>
            <a:endParaRPr lang="ko-KR" altLang="en-US" sz="40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254000" indent="-254000" algn="l" latinLnBrk="0" hangingPunct="1">
              <a:lnSpc>
                <a:spcPct val="150000"/>
              </a:lnSpc>
              <a:buFont typeface="Wingdings"/>
              <a:buChar char=""/>
            </a:pPr>
            <a:endParaRPr lang="ko-KR" altLang="en-US" sz="54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9"/>
          <p:cNvSpPr txBox="1">
            <a:spLocks/>
          </p:cNvSpPr>
          <p:nvPr/>
        </p:nvSpPr>
        <p:spPr>
          <a:xfrm>
            <a:off x="827405" y="483235"/>
            <a:ext cx="3853180" cy="924560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개발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목적</a:t>
            </a:r>
            <a:endParaRPr lang="ko-KR" altLang="en-US" sz="5400" b="0">
              <a:solidFill>
                <a:schemeClr val="bg1"/>
              </a:solidFill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3" name="텍스트 상자 60"/>
          <p:cNvSpPr txBox="1">
            <a:spLocks/>
          </p:cNvSpPr>
          <p:nvPr/>
        </p:nvSpPr>
        <p:spPr>
          <a:xfrm rot="0">
            <a:off x="826135" y="1924050"/>
            <a:ext cx="6789420" cy="954405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hangingPunct="1"/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최근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 및 지난 회차 당첨번호와 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당첨금액 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및 </a:t>
            </a:r>
            <a:endParaRPr lang="ko-KR" altLang="en-US" sz="28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  <a:p>
            <a:pPr marL="0" indent="0" algn="l" hangingPunct="1"/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전체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게임 통계를 확인하기 </a:t>
            </a:r>
            <a:endParaRPr lang="ko-KR" altLang="en-US" sz="280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텍스트 상자 61"/>
          <p:cNvSpPr txBox="1">
            <a:spLocks/>
          </p:cNvSpPr>
          <p:nvPr/>
        </p:nvSpPr>
        <p:spPr>
          <a:xfrm rot="0">
            <a:off x="825500" y="3526155"/>
            <a:ext cx="7339330" cy="523875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hangingPunct="1"/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사용자는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프로그램을 통하여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28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손쉽게 확인 가능</a:t>
            </a:r>
            <a:endParaRPr lang="ko-KR" altLang="en-US" sz="28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2"/>
          <p:cNvSpPr txBox="1">
            <a:spLocks/>
          </p:cNvSpPr>
          <p:nvPr/>
        </p:nvSpPr>
        <p:spPr>
          <a:xfrm>
            <a:off x="476250" y="375285"/>
            <a:ext cx="3388360" cy="924560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개발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환경</a:t>
            </a:r>
            <a:endParaRPr lang="ko-KR" altLang="en-US" sz="5400" b="0">
              <a:solidFill>
                <a:schemeClr val="bg1"/>
              </a:solidFill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3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07080" y="2216785"/>
            <a:ext cx="1503680" cy="1938020"/>
          </a:xfrm>
          <a:prstGeom prst="rect"/>
          <a:noFill/>
        </p:spPr>
      </p:pic>
      <p:pic>
        <p:nvPicPr>
          <p:cNvPr id="4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0545" y="2483485"/>
            <a:ext cx="2340610" cy="1470025"/>
          </a:xfrm>
          <a:prstGeom prst="rect"/>
          <a:noFill/>
        </p:spPr>
      </p:pic>
      <p:pic>
        <p:nvPicPr>
          <p:cNvPr id="5" name="그림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83625" y="2447290"/>
            <a:ext cx="2512695" cy="1506220"/>
          </a:xfrm>
          <a:prstGeom prst="rect"/>
          <a:noFill/>
        </p:spPr>
      </p:pic>
      <p:pic>
        <p:nvPicPr>
          <p:cNvPr id="6" name="그림 66" descr="C:/Users/현/AppData/Roaming/PolarisOffice/ETemp/17760_8909672/fImage28586742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78155" y="2392045"/>
            <a:ext cx="1992630" cy="1663065"/>
          </a:xfrm>
          <a:prstGeom prst="rect"/>
          <a:noFill/>
        </p:spPr>
      </p:pic>
      <p:grpSp>
        <p:nvGrpSpPr>
          <p:cNvPr id="9" name="그룹 40"/>
          <p:cNvGrpSpPr>
            <a:grpSpLocks/>
          </p:cNvGrpSpPr>
          <p:nvPr/>
        </p:nvGrpSpPr>
        <p:grpSpPr>
          <a:xfrm rot="0">
            <a:off x="8119110" y="4573905"/>
            <a:ext cx="3077210" cy="995045"/>
            <a:chOff x="8119110" y="4573905"/>
            <a:chExt cx="3077210" cy="995045"/>
          </a:xfrm>
        </p:grpSpPr>
        <p:pic>
          <p:nvPicPr>
            <p:cNvPr id="7" name="그림 1" descr="C:/Users/현/AppData/Roaming/PolarisOffice/ETemp/17760_8909672/fImage356157551942.png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912350" y="4573905"/>
              <a:ext cx="1283970" cy="937895"/>
            </a:xfrm>
            <a:prstGeom prst="rect"/>
            <a:noFill/>
          </p:spPr>
        </p:pic>
        <p:pic>
          <p:nvPicPr>
            <p:cNvPr id="8" name="그림 2" descr="C:/Users/현/AppData/Roaming/PolarisOffice/ETemp/17760_8909672/fImage39947564827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19110" y="4575175"/>
              <a:ext cx="1351280" cy="99377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1" animBg="1"/>
      <p:bldP spid="4" grpId="2" animBg="1"/>
      <p:bldP spid="5" grpId="3" animBg="1"/>
      <p:bldP spid="9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67"/>
          <p:cNvSpPr txBox="1">
            <a:spLocks/>
          </p:cNvSpPr>
          <p:nvPr/>
        </p:nvSpPr>
        <p:spPr>
          <a:xfrm rot="0">
            <a:off x="382905" y="375920"/>
            <a:ext cx="3388360" cy="9245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구현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bg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과정</a:t>
            </a:r>
            <a:endParaRPr lang="ko-KR" altLang="en-US" sz="5400" b="0">
              <a:solidFill>
                <a:schemeClr val="bg1"/>
              </a:solidFill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3" name="그림 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0" y="2273300"/>
            <a:ext cx="1079500" cy="1390015"/>
          </a:xfrm>
          <a:prstGeom prst="rect"/>
          <a:noFill/>
        </p:spPr>
      </p:pic>
      <p:pic>
        <p:nvPicPr>
          <p:cNvPr id="4" name="그림 6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75760" y="2270760"/>
            <a:ext cx="1765300" cy="1243330"/>
          </a:xfrm>
          <a:prstGeom prst="rect"/>
          <a:noFill/>
        </p:spPr>
      </p:pic>
      <p:pic>
        <p:nvPicPr>
          <p:cNvPr id="5" name="그림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8730" y="2212975"/>
            <a:ext cx="2197100" cy="1216025"/>
          </a:xfrm>
          <a:prstGeom prst="rect"/>
          <a:noFill/>
        </p:spPr>
      </p:pic>
      <p:pic>
        <p:nvPicPr>
          <p:cNvPr id="6" name="그림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8155" y="2392045"/>
            <a:ext cx="1374775" cy="1150620"/>
          </a:xfrm>
          <a:prstGeom prst="rect"/>
          <a:noFill/>
        </p:spPr>
      </p:pic>
      <p:sp>
        <p:nvSpPr>
          <p:cNvPr id="7" name="도형 72"/>
          <p:cNvSpPr>
            <a:spLocks/>
          </p:cNvSpPr>
          <p:nvPr/>
        </p:nvSpPr>
        <p:spPr>
          <a:xfrm rot="0">
            <a:off x="1654175" y="1348105"/>
            <a:ext cx="1384300" cy="930910"/>
          </a:xfrm>
          <a:prstGeom prst="uturnArrow"/>
          <a:gradFill rotWithShape="1">
            <a:gsLst>
              <a:gs pos="0">
                <a:srgbClr val="FC4700"/>
              </a:gs>
              <a:gs pos="57000">
                <a:srgbClr val="C8B4A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85"/>
          <p:cNvSpPr>
            <a:spLocks/>
          </p:cNvSpPr>
          <p:nvPr/>
        </p:nvSpPr>
        <p:spPr>
          <a:xfrm rot="0">
            <a:off x="3513455" y="1295400"/>
            <a:ext cx="1647190" cy="805815"/>
          </a:xfrm>
          <a:prstGeom prst="uturnArrow"/>
          <a:gradFill rotWithShape="1">
            <a:gsLst>
              <a:gs pos="0">
                <a:srgbClr val="FC4700"/>
              </a:gs>
              <a:gs pos="57000">
                <a:srgbClr val="C8B4A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6"/>
          <p:cNvSpPr>
            <a:spLocks/>
          </p:cNvSpPr>
          <p:nvPr/>
        </p:nvSpPr>
        <p:spPr>
          <a:xfrm rot="0">
            <a:off x="5592445" y="1167765"/>
            <a:ext cx="1811655" cy="806450"/>
          </a:xfrm>
          <a:prstGeom prst="uturnArrow"/>
          <a:gradFill rotWithShape="1">
            <a:gsLst>
              <a:gs pos="0">
                <a:srgbClr val="FC4700"/>
              </a:gs>
              <a:gs pos="57000">
                <a:srgbClr val="C8B4A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8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1940" y="4457700"/>
            <a:ext cx="1283335" cy="937260"/>
          </a:xfrm>
          <a:prstGeom prst="rect"/>
          <a:noFill/>
        </p:spPr>
      </p:pic>
      <p:pic>
        <p:nvPicPr>
          <p:cNvPr id="11" name="그림 8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3400" y="4458970"/>
            <a:ext cx="1350645" cy="993140"/>
          </a:xfrm>
          <a:prstGeom prst="rect"/>
          <a:noFill/>
        </p:spPr>
      </p:pic>
      <p:sp>
        <p:nvSpPr>
          <p:cNvPr id="12" name="도형 89"/>
          <p:cNvSpPr>
            <a:spLocks/>
          </p:cNvSpPr>
          <p:nvPr/>
        </p:nvSpPr>
        <p:spPr>
          <a:xfrm rot="5400000">
            <a:off x="7274560" y="3569970"/>
            <a:ext cx="533400" cy="724535"/>
          </a:xfrm>
          <a:prstGeom prst="rightArrow"/>
          <a:gradFill rotWithShape="1">
            <a:gsLst>
              <a:gs pos="0">
                <a:srgbClr val="FC4700"/>
              </a:gs>
              <a:gs pos="57000">
                <a:srgbClr val="C8B4A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94"/>
          <p:cNvSpPr>
            <a:spLocks/>
          </p:cNvSpPr>
          <p:nvPr/>
        </p:nvSpPr>
        <p:spPr>
          <a:xfrm rot="0" flipH="1">
            <a:off x="716915" y="3960495"/>
            <a:ext cx="5976620" cy="1327785"/>
          </a:xfrm>
          <a:prstGeom prst="bentUpArrow"/>
          <a:gradFill rotWithShape="1">
            <a:gsLst>
              <a:gs pos="0">
                <a:srgbClr val="FC4700"/>
              </a:gs>
              <a:gs pos="57000">
                <a:srgbClr val="C8B4A2"/>
              </a:gs>
              <a:gs pos="74000">
                <a:srgbClr val="FC6600"/>
              </a:gs>
              <a:gs pos="83000">
                <a:srgbClr val="FCCC00"/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 animBg="1"/>
      <p:bldP spid="12" grpId="3" animBg="1"/>
      <p:bldP spid="13" grpId="4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7143" y="1194722"/>
            <a:ext cx="6303327" cy="4468556"/>
          </a:xfrm>
          <a:prstGeom prst="rect">
            <a:avLst/>
          </a:prstGeom>
        </p:spPr>
      </p:pic>
      <p:sp>
        <p:nvSpPr>
          <p:cNvPr id="3" name="텍스트 상자 4"/>
          <p:cNvSpPr txBox="1"/>
          <p:nvPr/>
        </p:nvSpPr>
        <p:spPr>
          <a:xfrm>
            <a:off x="370840" y="191135"/>
            <a:ext cx="3388360" cy="92456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sz="5400" b="0" mc:Ignorable="hp" hp:hslEmbossed="0">
                <a:solidFill>
                  <a:schemeClr val="bg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맑은 고딕"/>
                <a:cs typeface="+mn-cs"/>
              </a:rPr>
              <a:t>기능 소개</a:t>
            </a:r>
            <a:endParaRPr lang="ko-KR" altLang="en-US" sz="5400" b="0">
              <a:solidFill>
                <a:schemeClr val="bg1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4" name="도형 5"/>
          <p:cNvSpPr/>
          <p:nvPr/>
        </p:nvSpPr>
        <p:spPr>
          <a:xfrm>
            <a:off x="1546225" y="1847215"/>
            <a:ext cx="123634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" name="도형 10"/>
          <p:cNvSpPr/>
          <p:nvPr/>
        </p:nvSpPr>
        <p:spPr>
          <a:xfrm>
            <a:off x="1544320" y="2879725"/>
            <a:ext cx="123634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" name="도형 11"/>
          <p:cNvSpPr/>
          <p:nvPr/>
        </p:nvSpPr>
        <p:spPr>
          <a:xfrm rot="3240000">
            <a:off x="1816735" y="3406775"/>
            <a:ext cx="1205865" cy="1949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" name="도형 12"/>
          <p:cNvSpPr/>
          <p:nvPr/>
        </p:nvSpPr>
        <p:spPr>
          <a:xfrm flipH="1">
            <a:off x="8685530" y="2879725"/>
            <a:ext cx="429260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8" name="도형 13"/>
          <p:cNvSpPr/>
          <p:nvPr/>
        </p:nvSpPr>
        <p:spPr>
          <a:xfrm flipH="1">
            <a:off x="8756015" y="3903345"/>
            <a:ext cx="967740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9" name="도형 14"/>
          <p:cNvSpPr/>
          <p:nvPr/>
        </p:nvSpPr>
        <p:spPr>
          <a:xfrm flipH="1">
            <a:off x="7502525" y="5210175"/>
            <a:ext cx="167830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0" name="도형 15"/>
          <p:cNvSpPr/>
          <p:nvPr/>
        </p:nvSpPr>
        <p:spPr>
          <a:xfrm flipH="1">
            <a:off x="8886825" y="1686560"/>
            <a:ext cx="1357630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1" name="텍스트 상자 16"/>
          <p:cNvSpPr txBox="1"/>
          <p:nvPr/>
        </p:nvSpPr>
        <p:spPr>
          <a:xfrm>
            <a:off x="9025255" y="2775585"/>
            <a:ext cx="2893695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①최신회차</a:t>
            </a:r>
            <a:r>
              <a:rPr lang="ko-KR" sz="2800" b="1">
                <a:solidFill>
                  <a:srgbClr val="ffff00"/>
                </a:solidFill>
                <a:latin typeface="+mn-lt"/>
                <a:ea typeface="+mn-ea"/>
                <a:cs typeface="+mn-cs"/>
              </a:rPr>
              <a:t> 조</a:t>
            </a: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회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12" name="텍스트 상자 17"/>
          <p:cNvSpPr txBox="1"/>
          <p:nvPr/>
        </p:nvSpPr>
        <p:spPr>
          <a:xfrm>
            <a:off x="-105410" y="2159000"/>
            <a:ext cx="2893695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l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②회차출력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13" name="텍스트 상자 18"/>
          <p:cNvSpPr txBox="1"/>
          <p:nvPr/>
        </p:nvSpPr>
        <p:spPr>
          <a:xfrm>
            <a:off x="-199390" y="3124835"/>
            <a:ext cx="2893695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③당첨번호출력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14" name="텍스트 상자 20"/>
          <p:cNvSpPr txBox="1"/>
          <p:nvPr/>
        </p:nvSpPr>
        <p:spPr>
          <a:xfrm>
            <a:off x="9030970" y="5038725"/>
            <a:ext cx="2893695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④1등상금 출력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15" name="텍스트 상자 21"/>
          <p:cNvSpPr txBox="1"/>
          <p:nvPr/>
        </p:nvSpPr>
        <p:spPr>
          <a:xfrm>
            <a:off x="9352280" y="3747135"/>
            <a:ext cx="2893695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⑤입력조회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17" name="텍스트 상자 23"/>
          <p:cNvSpPr txBox="1"/>
          <p:nvPr/>
        </p:nvSpPr>
        <p:spPr>
          <a:xfrm>
            <a:off x="8840470" y="1115695"/>
            <a:ext cx="2893695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⑥오늘날짜 출력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18" name="도형 29"/>
          <p:cNvSpPr/>
          <p:nvPr/>
        </p:nvSpPr>
        <p:spPr>
          <a:xfrm flipH="1">
            <a:off x="8585200" y="2315210"/>
            <a:ext cx="45656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9" name="텍스트 상자 30"/>
          <p:cNvSpPr txBox="1"/>
          <p:nvPr/>
        </p:nvSpPr>
        <p:spPr>
          <a:xfrm>
            <a:off x="8909050" y="2154555"/>
            <a:ext cx="3079750" cy="52387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⑦통계 메뉴 열기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4960" y="1113119"/>
            <a:ext cx="6913460" cy="4631761"/>
          </a:xfrm>
          <a:prstGeom prst="rect">
            <a:avLst/>
          </a:prstGeom>
        </p:spPr>
      </p:pic>
      <p:sp>
        <p:nvSpPr>
          <p:cNvPr id="2" name="텍스트 상자 24"/>
          <p:cNvSpPr txBox="1"/>
          <p:nvPr/>
        </p:nvSpPr>
        <p:spPr>
          <a:xfrm>
            <a:off x="370840" y="191135"/>
            <a:ext cx="3388360" cy="92456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latinLnBrk="0" hangingPunct="1">
              <a:buFontTx/>
              <a:buNone/>
              <a:defRPr/>
            </a:pPr>
            <a:r>
              <a:rPr xmlns:mc="http://schemas.openxmlformats.org/markup-compatibility/2006" xmlns:hp="http://schemas.haansoft.com/office/presentation/8.0" lang="ko-KR" sz="5400" b="0" mc:Ignorable="hp" hp:hslEmbossed="0">
                <a:solidFill>
                  <a:schemeClr val="bg1"/>
                </a:solidFill>
                <a:effectLst>
                  <a:outerShdw blurRad="38100" dist="19050" dir="2700000" algn="ctr" rotWithShape="0">
                    <a:srgbClr val="000000">
                      <a:alpha val="40000"/>
                    </a:srgbClr>
                  </a:outerShdw>
                </a:effectLst>
                <a:latin typeface="Calibri"/>
                <a:ea typeface="맑은 고딕"/>
                <a:cs typeface="+mn-cs"/>
              </a:rPr>
              <a:t>기능 소개</a:t>
            </a:r>
            <a:endParaRPr lang="ko-KR" altLang="en-US" sz="5400" b="0">
              <a:solidFill>
                <a:schemeClr val="bg1"/>
              </a:solidFill>
              <a:latin typeface="Calibri"/>
              <a:ea typeface="맑은 고딕"/>
              <a:cs typeface="+mn-cs"/>
            </a:endParaRPr>
          </a:p>
        </p:txBody>
      </p:sp>
      <p:sp>
        <p:nvSpPr>
          <p:cNvPr id="4" name="도형 26"/>
          <p:cNvSpPr/>
          <p:nvPr/>
        </p:nvSpPr>
        <p:spPr>
          <a:xfrm>
            <a:off x="1773555" y="1979295"/>
            <a:ext cx="123634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" name="도형 27"/>
          <p:cNvSpPr/>
          <p:nvPr/>
        </p:nvSpPr>
        <p:spPr>
          <a:xfrm rot="1860000">
            <a:off x="1681480" y="2409825"/>
            <a:ext cx="1611630" cy="2095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" name="텍스트 상자 28"/>
          <p:cNvSpPr txBox="1"/>
          <p:nvPr/>
        </p:nvSpPr>
        <p:spPr>
          <a:xfrm>
            <a:off x="107950" y="1115695"/>
            <a:ext cx="2893695" cy="95440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⑧게임전체 가장 많이 등장한 숫자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7" name="도형 31"/>
          <p:cNvSpPr/>
          <p:nvPr/>
        </p:nvSpPr>
        <p:spPr>
          <a:xfrm flipH="1">
            <a:off x="9656445" y="1985010"/>
            <a:ext cx="61531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8" name="텍스트 상자 33"/>
          <p:cNvSpPr txBox="1"/>
          <p:nvPr/>
        </p:nvSpPr>
        <p:spPr>
          <a:xfrm>
            <a:off x="9609455" y="1377950"/>
            <a:ext cx="2893695" cy="95440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⑨</a:t>
            </a: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숫자 구간별</a:t>
            </a:r>
            <a:endParaRPr lang="ko-KR" sz="2800" b="1">
              <a:solidFill>
                <a:srgbClr val="ffff00"/>
              </a:solidFill>
              <a:latin typeface="Calibri"/>
              <a:ea typeface="맑은 고딕"/>
              <a:cs typeface="+mn-cs"/>
            </a:endParaRPr>
          </a:p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출현 횟수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  <p:sp>
        <p:nvSpPr>
          <p:cNvPr id="9" name="도형 34"/>
          <p:cNvSpPr/>
          <p:nvPr/>
        </p:nvSpPr>
        <p:spPr>
          <a:xfrm>
            <a:off x="1867535" y="4732655"/>
            <a:ext cx="1236345" cy="2089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0" name="텍스트 상자 35"/>
          <p:cNvSpPr txBox="1"/>
          <p:nvPr/>
        </p:nvSpPr>
        <p:spPr>
          <a:xfrm>
            <a:off x="-38735" y="3882390"/>
            <a:ext cx="2893695" cy="181546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square" lIns="89535" tIns="46355" rIns="89535" bIns="46355" anchor="t">
            <a:noAutofit/>
          </a:bodyPr>
          <a:lstStyle/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⑩숫자 구간별</a:t>
            </a:r>
            <a:endParaRPr lang="ko-KR" sz="2800" b="1">
              <a:solidFill>
                <a:srgbClr val="ffff00"/>
              </a:solidFill>
              <a:latin typeface="Calibri"/>
              <a:ea typeface="맑은 고딕"/>
              <a:cs typeface="+mn-cs"/>
            </a:endParaRPr>
          </a:p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미출현 번호</a:t>
            </a:r>
            <a:endParaRPr lang="ko-KR" sz="2800" b="1">
              <a:solidFill>
                <a:srgbClr val="ffff00"/>
              </a:solidFill>
              <a:latin typeface="Calibri"/>
              <a:ea typeface="맑은 고딕"/>
              <a:cs typeface="+mn-cs"/>
            </a:endParaRPr>
          </a:p>
          <a:p>
            <a:pPr marL="0" indent="0" algn="ctr" hangingPunct="1">
              <a:defRPr/>
            </a:pPr>
            <a:endParaRPr lang="ko-KR" altLang="en-US" sz="2800" b="1">
              <a:solidFill>
                <a:srgbClr val="ffff00"/>
              </a:solidFill>
              <a:latin typeface="Calibri"/>
              <a:ea typeface="맑은 고딕"/>
              <a:cs typeface="+mn-cs"/>
            </a:endParaRPr>
          </a:p>
          <a:p>
            <a:pPr marL="0" indent="0" algn="ctr" hangingPunct="1">
              <a:defRPr/>
            </a:pPr>
            <a:r>
              <a:rPr lang="ko-KR" sz="2800" b="1">
                <a:solidFill>
                  <a:srgbClr val="ffff00"/>
                </a:solidFill>
                <a:latin typeface="Calibri"/>
                <a:ea typeface="맑은 고딕"/>
                <a:cs typeface="+mn-cs"/>
              </a:rPr>
              <a:t>(추가예정)</a:t>
            </a:r>
            <a:endParaRPr lang="ko-KR" altLang="en-US" sz="2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99"/>
          <p:cNvSpPr txBox="1">
            <a:spLocks/>
          </p:cNvSpPr>
          <p:nvPr/>
        </p:nvSpPr>
        <p:spPr>
          <a:xfrm rot="0">
            <a:off x="3945890" y="2640965"/>
            <a:ext cx="3918585" cy="923925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hangingPunct="1"/>
            <a:r>
              <a:rPr lang="ko-KR" sz="54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평가</a:t>
            </a:r>
            <a:r>
              <a:rPr lang="ko-KR" sz="54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sz="54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및 시연</a:t>
            </a:r>
            <a:endParaRPr lang="ko-KR" altLang="en-US" sz="54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4100830" y="2640965"/>
            <a:ext cx="3609340" cy="924560"/>
          </a:xfrm>
          <a:prstGeom prst="rect"/>
          <a:noFill/>
          <a:ln w="0" cap="flat" cmpd="sng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5400" b="0"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Calibri" charset="0"/>
                <a:ea typeface="맑은 고딕" charset="0"/>
                <a:cs typeface="+mn-cs"/>
              </a:rPr>
              <a:t>감사합니다</a:t>
            </a:r>
            <a:endParaRPr lang="ko-KR" altLang="en-US" sz="5400" b="0">
              <a:solidFill>
                <a:schemeClr val="tx1"/>
              </a:solidFill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eme wave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70</ep:Words>
  <ep:PresentationFormat/>
  <ep:Paragraphs>30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theme wave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현</dc:creator>
  <cp:lastModifiedBy>User</cp:lastModifiedBy>
  <dcterms:modified xsi:type="dcterms:W3CDTF">2023-01-09T02:43:18.964</dcterms:modified>
  <cp:revision>5</cp:revision>
  <dc:title>PowerPoint 프레젠테이션</dc:title>
  <cp:version>0906.0100.01</cp:version>
</cp:coreProperties>
</file>