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IBM Plex Sans Thin" charset="1" panose="020B0203050203000203"/>
      <p:regular r:id="rId14"/>
    </p:embeddedFont>
    <p:embeddedFont>
      <p:font typeface="IBM Plex Sans Thin Italics" charset="1" panose="020B0203050203000203"/>
      <p:regular r:id="rId15"/>
    </p:embeddedFont>
    <p:embeddedFont>
      <p:font typeface="IBM Plex Sans Medium" charset="1" panose="020B0603050203000203"/>
      <p:regular r:id="rId16"/>
    </p:embeddedFont>
    <p:embeddedFont>
      <p:font typeface="IBM Plex Sans Medium Italics" charset="1" panose="020B0603050203000203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Canva Sans Italic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Canva Sans Medium" charset="1" panose="020B0603030501040103"/>
      <p:regular r:id="rId22"/>
    </p:embeddedFont>
    <p:embeddedFont>
      <p:font typeface="Canva Sans Medium Italics" charset="1" panose="020B0603030501040103"/>
      <p:regular r:id="rId23"/>
    </p:embeddedFont>
    <p:embeddedFont>
      <p:font typeface="Be Vietnam" charset="1" panose="00000500000000000000"/>
      <p:regular r:id="rId24"/>
    </p:embeddedFont>
    <p:embeddedFont>
      <p:font typeface="Be Vietnam Italics" charset="1" panose="00000500000000000000"/>
      <p:regular r:id="rId25"/>
    </p:embeddedFont>
    <p:embeddedFont>
      <p:font typeface="Be Vietnam Thin" charset="1" panose="00000200000000000000"/>
      <p:regular r:id="rId26"/>
    </p:embeddedFont>
    <p:embeddedFont>
      <p:font typeface="Be Vietnam Thin Italics" charset="1" panose="00000300000000000000"/>
      <p:regular r:id="rId27"/>
    </p:embeddedFont>
    <p:embeddedFont>
      <p:font typeface="Be Vietnam Medium" charset="1" panose="00000600000000000000"/>
      <p:regular r:id="rId28"/>
    </p:embeddedFont>
    <p:embeddedFont>
      <p:font typeface="Be Vietnam Medium Italics" charset="1" panose="00000600000000000000"/>
      <p:regular r:id="rId29"/>
    </p:embeddedFont>
    <p:embeddedFont>
      <p:font typeface="Be Vietnam Ultra-Bold" charset="1" panose="00000900000000000000"/>
      <p:regular r:id="rId30"/>
    </p:embeddedFont>
    <p:embeddedFont>
      <p:font typeface="Be Vietnam Ultra-Bold Italics" charset="1" panose="000009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42" Target="slides/slide11.xml" Type="http://schemas.openxmlformats.org/officeDocument/2006/relationships/slide"/><Relationship Id="rId43" Target="slides/slide12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12547">
            <a:off x="5988273" y="2538105"/>
            <a:ext cx="19626765" cy="7101321"/>
          </a:xfrm>
          <a:custGeom>
            <a:avLst/>
            <a:gdLst/>
            <a:ahLst/>
            <a:cxnLst/>
            <a:rect r="r" b="b" t="t" l="l"/>
            <a:pathLst>
              <a:path h="7101321" w="19626765">
                <a:moveTo>
                  <a:pt x="0" y="0"/>
                </a:moveTo>
                <a:lnTo>
                  <a:pt x="19626765" y="0"/>
                </a:lnTo>
                <a:lnTo>
                  <a:pt x="19626765" y="7101321"/>
                </a:lnTo>
                <a:lnTo>
                  <a:pt x="0" y="71013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5210" y="2870871"/>
            <a:ext cx="16701850" cy="469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17"/>
              </a:lnSpc>
            </a:pPr>
            <a:r>
              <a:rPr lang="en-US" sz="9434">
                <a:solidFill>
                  <a:srgbClr val="F8F8F8"/>
                </a:solidFill>
                <a:latin typeface="Be Vietnam"/>
              </a:rPr>
              <a:t>ALGORITHMIC TRADING MODEL FOR</a:t>
            </a:r>
          </a:p>
          <a:p>
            <a:pPr>
              <a:lnSpc>
                <a:spcPts val="5907"/>
              </a:lnSpc>
            </a:pPr>
            <a:r>
              <a:rPr lang="en-US" sz="5735">
                <a:solidFill>
                  <a:srgbClr val="F8F8F8"/>
                </a:solidFill>
                <a:latin typeface="Be Vietnam"/>
              </a:rPr>
              <a:t>BTC/USDT Crypto Market</a:t>
            </a:r>
          </a:p>
          <a:p>
            <a:pPr>
              <a:lnSpc>
                <a:spcPts val="5907"/>
              </a:lnSpc>
            </a:pPr>
          </a:p>
          <a:p>
            <a:pPr>
              <a:lnSpc>
                <a:spcPts val="5907"/>
              </a:lnSpc>
            </a:pPr>
            <a:r>
              <a:rPr lang="en-US" sz="5735">
                <a:solidFill>
                  <a:srgbClr val="F8F8F8"/>
                </a:solidFill>
                <a:latin typeface="Be Vietnam"/>
              </a:rPr>
              <a:t>TEAM NAME - BORED FROM LUDO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312514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68591" y="2287292"/>
            <a:ext cx="9676487" cy="6747651"/>
          </a:xfrm>
          <a:custGeom>
            <a:avLst/>
            <a:gdLst/>
            <a:ahLst/>
            <a:cxnLst/>
            <a:rect r="r" b="b" t="t" l="l"/>
            <a:pathLst>
              <a:path h="6747651" w="9676487">
                <a:moveTo>
                  <a:pt x="0" y="0"/>
                </a:moveTo>
                <a:lnTo>
                  <a:pt x="9676486" y="0"/>
                </a:lnTo>
                <a:lnTo>
                  <a:pt x="9676486" y="6747650"/>
                </a:lnTo>
                <a:lnTo>
                  <a:pt x="0" y="6747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56465"/>
            <a:ext cx="18288000" cy="28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0"/>
              </a:lnSpc>
            </a:pPr>
            <a:r>
              <a:rPr lang="en-US" sz="5493">
                <a:solidFill>
                  <a:srgbClr val="000000"/>
                </a:solidFill>
                <a:latin typeface="IBM Plex Sans Bold"/>
              </a:rPr>
              <a:t>Trading Strategy</a:t>
            </a:r>
          </a:p>
          <a:p>
            <a:pPr algn="ctr">
              <a:lnSpc>
                <a:spcPts val="7690"/>
              </a:lnSpc>
            </a:pPr>
          </a:p>
          <a:p>
            <a:pPr algn="ctr">
              <a:lnSpc>
                <a:spcPts val="769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022417" y="1792846"/>
            <a:ext cx="5706528" cy="8285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4"/>
              </a:lnSpc>
            </a:pPr>
            <a:r>
              <a:rPr lang="en-US" sz="3146">
                <a:solidFill>
                  <a:srgbClr val="000000"/>
                </a:solidFill>
                <a:latin typeface="IBM Plex Sans Bold"/>
              </a:rPr>
              <a:t>The strategy we implemented is a combination of two strategies which work in parallel with each other. First strategy is EMA crossover</a:t>
            </a:r>
            <a:r>
              <a:rPr lang="en-US" sz="3146">
                <a:solidFill>
                  <a:srgbClr val="000000"/>
                </a:solidFill>
                <a:latin typeface="IBM Plex Sans Bold"/>
              </a:rPr>
              <a:t> with a slow and fast moving EMA and then</a:t>
            </a:r>
          </a:p>
          <a:p>
            <a:pPr algn="ctr">
              <a:lnSpc>
                <a:spcPts val="4404"/>
              </a:lnSpc>
            </a:pPr>
            <a:r>
              <a:rPr lang="en-US" sz="3146">
                <a:solidFill>
                  <a:srgbClr val="000000"/>
                </a:solidFill>
                <a:latin typeface="IBM Plex Sans Bold"/>
              </a:rPr>
              <a:t>MACD and RSI based strategy which looks for trades in oversold or overbought regions. By using two different strategies we were able to capture the market well.</a:t>
            </a:r>
          </a:p>
          <a:p>
            <a:pPr algn="ctr">
              <a:lnSpc>
                <a:spcPts val="44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E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234386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42953" y="1812959"/>
          <a:ext cx="8255843" cy="6852106"/>
        </p:xfrm>
        <a:graphic>
          <a:graphicData uri="http://schemas.openxmlformats.org/drawingml/2006/table">
            <a:tbl>
              <a:tblPr/>
              <a:tblGrid>
                <a:gridCol w="5645960"/>
                <a:gridCol w="2609883"/>
              </a:tblGrid>
              <a:tr h="10248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</a:rPr>
                        <a:t>22866949.74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</a:rPr>
                        <a:t>22766949.74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906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27.04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-35.51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</a:rPr>
                        <a:t>6.67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0.60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628519" y="257497"/>
            <a:ext cx="5298822" cy="99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5"/>
              </a:lnSpc>
              <a:spcBef>
                <a:spcPct val="0"/>
              </a:spcBef>
            </a:pPr>
            <a:r>
              <a:rPr lang="en-US" sz="5789">
                <a:solidFill>
                  <a:srgbClr val="000000"/>
                </a:solidFill>
                <a:latin typeface="IBM Plex Sans Bold"/>
              </a:rPr>
              <a:t>Back Testing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306468" y="1812959"/>
          <a:ext cx="7952832" cy="6932161"/>
        </p:xfrm>
        <a:graphic>
          <a:graphicData uri="http://schemas.openxmlformats.org/drawingml/2006/table">
            <a:tbl>
              <a:tblPr/>
              <a:tblGrid>
                <a:gridCol w="5503368"/>
                <a:gridCol w="2449464"/>
              </a:tblGrid>
              <a:tr h="10248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22766.949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172.22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-3.16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8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20.09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1.09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8.36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 Bold"/>
                        </a:rPr>
                        <a:t>1 Day 11:00:00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442953" y="2108878"/>
            <a:ext cx="5611142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Gross Profit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2953" y="3023913"/>
            <a:ext cx="5611142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Net Profit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2953" y="4059894"/>
            <a:ext cx="5611142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Total Closed Trades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2953" y="5095875"/>
            <a:ext cx="5611142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Win Rate (Profitability %)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953" y="6010911"/>
            <a:ext cx="5611142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Max Drawdown(%)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2953" y="6925946"/>
            <a:ext cx="5611142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Risk Reward Ratio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2953" y="7964807"/>
            <a:ext cx="5611142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Average Winning Trade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06468" y="2105135"/>
            <a:ext cx="5457224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Profit (%)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06468" y="3023913"/>
            <a:ext cx="5457224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Buy and Hold Return of BTC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20176" y="4059894"/>
            <a:ext cx="5443517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Largest Losing Trade(%)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20176" y="5095875"/>
            <a:ext cx="5443517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Largest Winning Trade(%)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20176" y="6010911"/>
            <a:ext cx="5443517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Sharpe Ratio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20176" y="6925946"/>
            <a:ext cx="5443517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Sortino Ratio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20176" y="7736207"/>
            <a:ext cx="5443517" cy="8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Average Holding Duration per Trade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E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312514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-1448448" y="223562"/>
            <a:ext cx="22874222" cy="207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</a:pPr>
            <a:r>
              <a:rPr lang="en-US" sz="5995">
                <a:solidFill>
                  <a:srgbClr val="000000"/>
                </a:solidFill>
                <a:latin typeface="IBM Plex Sans Bold"/>
              </a:rPr>
              <a:t>Risk Management</a:t>
            </a:r>
          </a:p>
          <a:p>
            <a:pPr algn="ctr">
              <a:lnSpc>
                <a:spcPts val="8393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21582"/>
            <a:ext cx="16230600" cy="286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1"/>
              </a:lnSpc>
            </a:pPr>
            <a:r>
              <a:rPr lang="en-US" sz="4101">
                <a:solidFill>
                  <a:srgbClr val="000000"/>
                </a:solidFill>
                <a:latin typeface="Canva Sans"/>
              </a:rPr>
              <a:t>For effective risk management we set up a stop-loss order limit l and take profit limit which helped to manage the risk and finally we  combinined different  technical indicators to avoid false signals and thus lesser risk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2751" y="7552152"/>
            <a:ext cx="16245500" cy="2024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0"/>
              </a:lnSpc>
            </a:pPr>
            <a:r>
              <a:rPr lang="en-US" sz="3864">
                <a:solidFill>
                  <a:srgbClr val="000000"/>
                </a:solidFill>
                <a:latin typeface="Canva Sans"/>
              </a:rPr>
              <a:t>After all the risk management techniques we obtained a reward</a:t>
            </a:r>
          </a:p>
          <a:p>
            <a:pPr algn="ctr">
              <a:lnSpc>
                <a:spcPts val="5410"/>
              </a:lnSpc>
            </a:pPr>
            <a:r>
              <a:rPr lang="en-US" sz="3864">
                <a:solidFill>
                  <a:srgbClr val="000000"/>
                </a:solidFill>
                <a:latin typeface="Canva Sans"/>
              </a:rPr>
              <a:t>to risk ratio 20:3 of Employed RSI, MACD, and various indicators.</a:t>
            </a:r>
          </a:p>
          <a:p>
            <a:pPr algn="ctr">
              <a:lnSpc>
                <a:spcPts val="5410"/>
              </a:lnSpc>
            </a:pPr>
            <a:r>
              <a:rPr lang="en-US" sz="3864">
                <a:solidFill>
                  <a:srgbClr val="000000"/>
                </a:solidFill>
                <a:latin typeface="Canva Sans"/>
              </a:rPr>
              <a:t>  Ensures precise stop-loss levels.</a:t>
            </a:r>
            <a:r>
              <a:rPr lang="en-US" sz="3864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3874" y="5753255"/>
            <a:ext cx="17360253" cy="134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2"/>
              </a:lnSpc>
              <a:spcBef>
                <a:spcPct val="0"/>
              </a:spcBef>
            </a:pPr>
            <a:r>
              <a:rPr lang="en-US" sz="3915">
                <a:solidFill>
                  <a:srgbClr val="000000"/>
                </a:solidFill>
                <a:latin typeface="IBM Plex Sans"/>
              </a:rPr>
              <a:t>In the strategy we used we used a stoploss of 3% from the entry price and a 20% take profit from the entry price.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39555" y="185392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42730" y="1957103"/>
            <a:ext cx="798234" cy="79823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39555" y="3419196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942730" y="3522371"/>
            <a:ext cx="798234" cy="7982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839555" y="4984465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942730" y="5087640"/>
            <a:ext cx="798234" cy="79823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3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665949" y="6505588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93706" y="1853927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596882" y="1940593"/>
            <a:ext cx="798234" cy="79823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4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493706" y="3419196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2596882" y="3547922"/>
            <a:ext cx="798234" cy="79823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5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493706" y="4984465"/>
            <a:ext cx="1004586" cy="1004586"/>
          </a:xfrm>
          <a:custGeom>
            <a:avLst/>
            <a:gdLst/>
            <a:ahLst/>
            <a:cxnLst/>
            <a:rect r="r" b="b" t="t" l="l"/>
            <a:pathLst>
              <a:path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2596882" y="5092415"/>
            <a:ext cx="798234" cy="79823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6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28700" y="1656914"/>
            <a:ext cx="5372705" cy="354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01003B"/>
                </a:solidFill>
                <a:latin typeface="Be Vietnam Ultra-Bold"/>
              </a:rPr>
              <a:t>Table </a:t>
            </a:r>
          </a:p>
          <a:p>
            <a:pPr>
              <a:lnSpc>
                <a:spcPts val="9360"/>
              </a:lnSpc>
            </a:pPr>
            <a:r>
              <a:rPr lang="en-US" sz="7800">
                <a:solidFill>
                  <a:srgbClr val="01003B"/>
                </a:solidFill>
                <a:latin typeface="Be Vietnam Ultra-Bold"/>
              </a:rPr>
              <a:t>Of Contents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388428" y="2113015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</a:rPr>
              <a:t>Introduction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936442" y="3720344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</a:rPr>
              <a:t>Trading Strategy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79292" y="5267788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</a:rPr>
              <a:t>Backtesting Results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1725023">
            <a:off x="13153007" y="-2788654"/>
            <a:ext cx="6908828" cy="5577309"/>
          </a:xfrm>
          <a:custGeom>
            <a:avLst/>
            <a:gdLst/>
            <a:ahLst/>
            <a:cxnLst/>
            <a:rect r="r" b="b" t="t" l="l"/>
            <a:pathLst>
              <a:path h="5577309" w="6908828">
                <a:moveTo>
                  <a:pt x="0" y="0"/>
                </a:moveTo>
                <a:lnTo>
                  <a:pt x="6908828" y="0"/>
                </a:lnTo>
                <a:lnTo>
                  <a:pt x="6908828" y="5577308"/>
                </a:lnTo>
                <a:lnTo>
                  <a:pt x="0" y="5577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2341878">
            <a:off x="-1606505" y="6854775"/>
            <a:ext cx="9518567" cy="3443991"/>
          </a:xfrm>
          <a:custGeom>
            <a:avLst/>
            <a:gdLst/>
            <a:ahLst/>
            <a:cxnLst/>
            <a:rect r="r" b="b" t="t" l="l"/>
            <a:pathLst>
              <a:path h="3443991" w="9518567">
                <a:moveTo>
                  <a:pt x="0" y="0"/>
                </a:moveTo>
                <a:lnTo>
                  <a:pt x="9518567" y="0"/>
                </a:lnTo>
                <a:lnTo>
                  <a:pt x="9518567" y="3443990"/>
                </a:lnTo>
                <a:lnTo>
                  <a:pt x="0" y="34439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3498292" y="2107113"/>
            <a:ext cx="3432363" cy="41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  <a:spcBef>
                <a:spcPct val="0"/>
              </a:spcBef>
            </a:pPr>
            <a:r>
              <a:rPr lang="en-US" sz="2439" u="sng">
                <a:solidFill>
                  <a:srgbClr val="01003B"/>
                </a:solidFill>
                <a:latin typeface="IBM Plex Sans"/>
              </a:rPr>
              <a:t>Training ML Models 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9770487" y="6635034"/>
            <a:ext cx="798234" cy="798234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1003B"/>
                  </a:solidFill>
                  <a:latin typeface="IBM Plex Sans Bold"/>
                </a:rPr>
                <a:t>7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0894603" y="6781185"/>
            <a:ext cx="420279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</a:rPr>
              <a:t>Risk managment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123543" y="5261886"/>
            <a:ext cx="3432363" cy="41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  <a:spcBef>
                <a:spcPct val="0"/>
              </a:spcBef>
            </a:pPr>
            <a:r>
              <a:rPr lang="en-US" sz="2439" u="sng">
                <a:solidFill>
                  <a:srgbClr val="01003B"/>
                </a:solidFill>
                <a:latin typeface="IBM Plex Sans"/>
              </a:rPr>
              <a:t>Feature Engineering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387065" y="3720344"/>
            <a:ext cx="356235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u="sng">
                <a:solidFill>
                  <a:srgbClr val="01003B"/>
                </a:solidFill>
                <a:latin typeface="IBM Plex Sans"/>
              </a:rPr>
              <a:t>EDA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48548">
            <a:off x="-2421740" y="5898379"/>
            <a:ext cx="10103966" cy="8156656"/>
          </a:xfrm>
          <a:custGeom>
            <a:avLst/>
            <a:gdLst/>
            <a:ahLst/>
            <a:cxnLst/>
            <a:rect r="r" b="b" t="t" l="l"/>
            <a:pathLst>
              <a:path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15207" y="846021"/>
            <a:ext cx="6165111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400"/>
              </a:lnSpc>
            </a:pPr>
            <a:r>
              <a:rPr lang="en-US" sz="7000">
                <a:solidFill>
                  <a:srgbClr val="F8F8F8"/>
                </a:solidFill>
                <a:latin typeface="Be Vietnam Ultra-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159446">
            <a:off x="13111917" y="-3539846"/>
            <a:ext cx="7814506" cy="6308438"/>
          </a:xfrm>
          <a:custGeom>
            <a:avLst/>
            <a:gdLst/>
            <a:ahLst/>
            <a:cxnLst/>
            <a:rect r="r" b="b" t="t" l="l"/>
            <a:pathLst>
              <a:path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2350" y="3143250"/>
            <a:ext cx="15523075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F8F8F8"/>
                </a:solidFill>
                <a:latin typeface="Be Vietnam"/>
              </a:rPr>
              <a:t>The problem involves developing algorithmic trading strategies for the BTC/USDT cryptocurrency market, aiming to outperform benchmark(buy and hold) returns. Participants are required to create trading algorithms that can generate returns while managing risk effectively in the specific BTC/USDT market.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86159" y="331846"/>
            <a:ext cx="10037003" cy="96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5"/>
              </a:lnSpc>
              <a:spcBef>
                <a:spcPct val="0"/>
              </a:spcBef>
            </a:pPr>
            <a:r>
              <a:rPr lang="en-US" sz="5689">
                <a:solidFill>
                  <a:srgbClr val="000000"/>
                </a:solidFill>
                <a:latin typeface="IBM Plex Sans Bold"/>
              </a:rPr>
              <a:t>Exploratory Data Analysis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1263481"/>
            <a:ext cx="1810643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104660" y="1301751"/>
            <a:ext cx="0" cy="89852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3177" y="2285979"/>
            <a:ext cx="9765963" cy="6689864"/>
          </a:xfrm>
          <a:custGeom>
            <a:avLst/>
            <a:gdLst/>
            <a:ahLst/>
            <a:cxnLst/>
            <a:rect r="r" b="b" t="t" l="l"/>
            <a:pathLst>
              <a:path h="6689864" w="9765963">
                <a:moveTo>
                  <a:pt x="0" y="0"/>
                </a:moveTo>
                <a:lnTo>
                  <a:pt x="9765963" y="0"/>
                </a:lnTo>
                <a:lnTo>
                  <a:pt x="9765963" y="6689864"/>
                </a:lnTo>
                <a:lnTo>
                  <a:pt x="0" y="668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" t="-2162" r="-487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68740" y="1653514"/>
            <a:ext cx="7343702" cy="1092656"/>
            <a:chOff x="0" y="0"/>
            <a:chExt cx="1934144" cy="287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34144" cy="287778"/>
            </a:xfrm>
            <a:custGeom>
              <a:avLst/>
              <a:gdLst/>
              <a:ahLst/>
              <a:cxnLst/>
              <a:rect r="r" b="b" t="t" l="l"/>
              <a:pathLst>
                <a:path h="287778" w="1934144">
                  <a:moveTo>
                    <a:pt x="53766" y="0"/>
                  </a:moveTo>
                  <a:lnTo>
                    <a:pt x="1880378" y="0"/>
                  </a:lnTo>
                  <a:cubicBezTo>
                    <a:pt x="1894638" y="0"/>
                    <a:pt x="1908313" y="5665"/>
                    <a:pt x="1918396" y="15748"/>
                  </a:cubicBezTo>
                  <a:cubicBezTo>
                    <a:pt x="1928479" y="25831"/>
                    <a:pt x="1934144" y="39506"/>
                    <a:pt x="1934144" y="53766"/>
                  </a:cubicBezTo>
                  <a:lnTo>
                    <a:pt x="1934144" y="234012"/>
                  </a:lnTo>
                  <a:cubicBezTo>
                    <a:pt x="1934144" y="248272"/>
                    <a:pt x="1928479" y="261947"/>
                    <a:pt x="1918396" y="272030"/>
                  </a:cubicBezTo>
                  <a:cubicBezTo>
                    <a:pt x="1908313" y="282113"/>
                    <a:pt x="1894638" y="287778"/>
                    <a:pt x="1880378" y="287778"/>
                  </a:cubicBezTo>
                  <a:lnTo>
                    <a:pt x="53766" y="287778"/>
                  </a:lnTo>
                  <a:cubicBezTo>
                    <a:pt x="39506" y="287778"/>
                    <a:pt x="25831" y="282113"/>
                    <a:pt x="15748" y="272030"/>
                  </a:cubicBezTo>
                  <a:cubicBezTo>
                    <a:pt x="5665" y="261947"/>
                    <a:pt x="0" y="248272"/>
                    <a:pt x="0" y="234012"/>
                  </a:cubicBezTo>
                  <a:lnTo>
                    <a:pt x="0" y="53766"/>
                  </a:lnTo>
                  <a:cubicBezTo>
                    <a:pt x="0" y="39506"/>
                    <a:pt x="5665" y="25831"/>
                    <a:pt x="15748" y="15748"/>
                  </a:cubicBezTo>
                  <a:cubicBezTo>
                    <a:pt x="25831" y="5665"/>
                    <a:pt x="39506" y="0"/>
                    <a:pt x="537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934144" cy="363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99"/>
                </a:lnSpc>
              </a:pPr>
              <a:r>
                <a:rPr lang="en-US" sz="4499">
                  <a:solidFill>
                    <a:srgbClr val="FFFFFF"/>
                  </a:solidFill>
                  <a:latin typeface="IBM Plex Sans Bold"/>
                </a:rPr>
                <a:t>Seasonal Decomposition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798312" y="3607125"/>
            <a:ext cx="6884557" cy="153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0"/>
              </a:lnSpc>
              <a:spcBef>
                <a:spcPct val="0"/>
              </a:spcBef>
            </a:pPr>
            <a:r>
              <a:rPr lang="en-US" sz="2964">
                <a:solidFill>
                  <a:srgbClr val="000000"/>
                </a:solidFill>
                <a:latin typeface="IBM Plex Sans Bold"/>
              </a:rPr>
              <a:t>A seasonal decomposition plot slices time series data into trend, seasonality, and noise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00439" y="6000750"/>
            <a:ext cx="8280304" cy="2975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</a:pPr>
            <a:r>
              <a:rPr lang="en-US" sz="2843">
                <a:solidFill>
                  <a:srgbClr val="000000"/>
                </a:solidFill>
                <a:latin typeface="IBM Plex Sans Bold"/>
              </a:rPr>
              <a:t>Seasonal Decomposition of OHLC dataset revealed that the prices follows a seasonal pattern and thus an approach which utilized seasonality was considered. </a:t>
            </a:r>
          </a:p>
          <a:p>
            <a:pPr algn="ctr">
              <a:lnSpc>
                <a:spcPts val="3980"/>
              </a:lnSpc>
            </a:pPr>
          </a:p>
          <a:p>
            <a:pPr algn="ctr">
              <a:lnSpc>
                <a:spcPts val="39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6671" y="270359"/>
            <a:ext cx="10037003" cy="96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5"/>
              </a:lnSpc>
              <a:spcBef>
                <a:spcPct val="0"/>
              </a:spcBef>
            </a:pPr>
            <a:r>
              <a:rPr lang="en-US" sz="5689">
                <a:solidFill>
                  <a:srgbClr val="000000"/>
                </a:solidFill>
                <a:latin typeface="IBM Plex Sans Bold"/>
              </a:rPr>
              <a:t>Feature Engineering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1263481"/>
            <a:ext cx="1810643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445173" y="1240264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29726" y="2833566"/>
            <a:ext cx="8317391" cy="6071695"/>
          </a:xfrm>
          <a:custGeom>
            <a:avLst/>
            <a:gdLst/>
            <a:ahLst/>
            <a:cxnLst/>
            <a:rect r="r" b="b" t="t" l="l"/>
            <a:pathLst>
              <a:path h="6071695" w="8317391">
                <a:moveTo>
                  <a:pt x="0" y="0"/>
                </a:moveTo>
                <a:lnTo>
                  <a:pt x="8317391" y="0"/>
                </a:lnTo>
                <a:lnTo>
                  <a:pt x="8317391" y="6071696"/>
                </a:lnTo>
                <a:lnTo>
                  <a:pt x="0" y="6071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757079" y="1804898"/>
            <a:ext cx="8127865" cy="3779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6"/>
              </a:lnSpc>
            </a:pPr>
            <a:r>
              <a:rPr lang="en-US" sz="3061">
                <a:solidFill>
                  <a:srgbClr val="000000"/>
                </a:solidFill>
                <a:latin typeface="IBM Plex Sans Bold"/>
              </a:rPr>
              <a:t>Autocorrelation measures the linear relationship between a time series data </a:t>
            </a:r>
          </a:p>
          <a:p>
            <a:pPr algn="ctr">
              <a:lnSpc>
                <a:spcPts val="4286"/>
              </a:lnSpc>
              <a:spcBef>
                <a:spcPct val="0"/>
              </a:spcBef>
            </a:pPr>
            <a:r>
              <a:rPr lang="en-US" sz="3061">
                <a:solidFill>
                  <a:srgbClr val="000000"/>
                </a:solidFill>
                <a:latin typeface="IBM Plex Sans Bold"/>
              </a:rPr>
              <a:t>and its lagged values, while partial autocorrelation quantifies the direct association between a time series and its lag, excluding indirect influences from shorter lags.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54023" y="6250656"/>
            <a:ext cx="8933977" cy="317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2"/>
              </a:lnSpc>
            </a:pPr>
            <a:r>
              <a:rPr lang="en-US" sz="3023">
                <a:solidFill>
                  <a:srgbClr val="000000"/>
                </a:solidFill>
                <a:latin typeface="IBM Plex Sans Bold"/>
              </a:rPr>
              <a:t>For training the Machine Learning Models we</a:t>
            </a:r>
          </a:p>
          <a:p>
            <a:pPr algn="ctr">
              <a:lnSpc>
                <a:spcPts val="4232"/>
              </a:lnSpc>
            </a:pPr>
            <a:r>
              <a:rPr lang="en-US" sz="3023">
                <a:solidFill>
                  <a:srgbClr val="000000"/>
                </a:solidFill>
                <a:latin typeface="IBM Plex Sans Bold"/>
              </a:rPr>
              <a:t> created lag features starting from the lag 1 till lag 24. Since we trained the models</a:t>
            </a:r>
          </a:p>
          <a:p>
            <a:pPr algn="ctr">
              <a:lnSpc>
                <a:spcPts val="4232"/>
              </a:lnSpc>
            </a:pPr>
            <a:r>
              <a:rPr lang="en-US" sz="3023">
                <a:solidFill>
                  <a:srgbClr val="000000"/>
                </a:solidFill>
                <a:latin typeface="IBM Plex Sans Bold"/>
              </a:rPr>
              <a:t>on 1 Hour timeframe data, we found that the</a:t>
            </a:r>
          </a:p>
          <a:p>
            <a:pPr algn="ctr">
              <a:lnSpc>
                <a:spcPts val="4232"/>
              </a:lnSpc>
            </a:pPr>
            <a:r>
              <a:rPr lang="en-US" sz="3023">
                <a:solidFill>
                  <a:srgbClr val="000000"/>
                </a:solidFill>
                <a:latin typeface="IBM Plex Sans Bold"/>
              </a:rPr>
              <a:t>last 1 day of values were highly correlated </a:t>
            </a:r>
          </a:p>
          <a:p>
            <a:pPr algn="ctr">
              <a:lnSpc>
                <a:spcPts val="4232"/>
              </a:lnSpc>
              <a:spcBef>
                <a:spcPct val="0"/>
              </a:spcBef>
            </a:pPr>
            <a:r>
              <a:rPr lang="en-US" sz="3023">
                <a:solidFill>
                  <a:srgbClr val="000000"/>
                </a:solidFill>
                <a:latin typeface="IBM Plex Sans Bold"/>
              </a:rPr>
              <a:t>and thus we choose to use 24 period lag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010284">
            <a:off x="11274917" y="-2976531"/>
            <a:ext cx="11342890" cy="9156806"/>
          </a:xfrm>
          <a:custGeom>
            <a:avLst/>
            <a:gdLst/>
            <a:ahLst/>
            <a:cxnLst/>
            <a:rect r="r" b="b" t="t" l="l"/>
            <a:pathLst>
              <a:path h="9156806" w="11342890">
                <a:moveTo>
                  <a:pt x="0" y="0"/>
                </a:moveTo>
                <a:lnTo>
                  <a:pt x="11342890" y="0"/>
                </a:lnTo>
                <a:lnTo>
                  <a:pt x="11342890" y="9156806"/>
                </a:lnTo>
                <a:lnTo>
                  <a:pt x="0" y="9156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23232" y="3724668"/>
            <a:ext cx="8960935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4"/>
              </a:lnSpc>
            </a:pPr>
            <a:r>
              <a:rPr lang="en-US" sz="8029">
                <a:solidFill>
                  <a:srgbClr val="F8F8F8"/>
                </a:solidFill>
                <a:latin typeface="Be Vietnam Ultra-Bold"/>
              </a:rPr>
              <a:t>Training ML Models</a:t>
            </a:r>
            <a:r>
              <a:rPr lang="en-US" sz="8029">
                <a:solidFill>
                  <a:srgbClr val="F8F8F8"/>
                </a:solidFill>
                <a:latin typeface="Be Vietnam Ultra-Bold"/>
              </a:rPr>
              <a:t>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700000">
            <a:off x="-4189596" y="6598554"/>
            <a:ext cx="9057365" cy="8085757"/>
          </a:xfrm>
          <a:custGeom>
            <a:avLst/>
            <a:gdLst/>
            <a:ahLst/>
            <a:cxnLst/>
            <a:rect r="r" b="b" t="t" l="l"/>
            <a:pathLst>
              <a:path h="8085757" w="9057365">
                <a:moveTo>
                  <a:pt x="0" y="0"/>
                </a:moveTo>
                <a:lnTo>
                  <a:pt x="9057366" y="0"/>
                </a:lnTo>
                <a:lnTo>
                  <a:pt x="9057366" y="8085757"/>
                </a:lnTo>
                <a:lnTo>
                  <a:pt x="0" y="8085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083" y="4864338"/>
            <a:ext cx="10375865" cy="5261523"/>
          </a:xfrm>
          <a:custGeom>
            <a:avLst/>
            <a:gdLst/>
            <a:ahLst/>
            <a:cxnLst/>
            <a:rect r="r" b="b" t="t" l="l"/>
            <a:pathLst>
              <a:path h="5261523" w="10375865">
                <a:moveTo>
                  <a:pt x="0" y="0"/>
                </a:moveTo>
                <a:lnTo>
                  <a:pt x="10375865" y="0"/>
                </a:lnTo>
                <a:lnTo>
                  <a:pt x="10375865" y="5261523"/>
                </a:lnTo>
                <a:lnTo>
                  <a:pt x="0" y="526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2" t="-2967" r="-118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10571" y="5560786"/>
            <a:ext cx="3066086" cy="1064718"/>
            <a:chOff x="0" y="0"/>
            <a:chExt cx="807529" cy="2804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7529" cy="280420"/>
            </a:xfrm>
            <a:custGeom>
              <a:avLst/>
              <a:gdLst/>
              <a:ahLst/>
              <a:cxnLst/>
              <a:rect r="r" b="b" t="t" l="l"/>
              <a:pathLst>
                <a:path h="280420" w="807529">
                  <a:moveTo>
                    <a:pt x="128776" y="0"/>
                  </a:moveTo>
                  <a:lnTo>
                    <a:pt x="678753" y="0"/>
                  </a:lnTo>
                  <a:cubicBezTo>
                    <a:pt x="749874" y="0"/>
                    <a:pt x="807529" y="57655"/>
                    <a:pt x="807529" y="128776"/>
                  </a:cubicBezTo>
                  <a:lnTo>
                    <a:pt x="807529" y="151644"/>
                  </a:lnTo>
                  <a:cubicBezTo>
                    <a:pt x="807529" y="222765"/>
                    <a:pt x="749874" y="280420"/>
                    <a:pt x="678753" y="280420"/>
                  </a:cubicBezTo>
                  <a:lnTo>
                    <a:pt x="128776" y="280420"/>
                  </a:lnTo>
                  <a:cubicBezTo>
                    <a:pt x="57655" y="280420"/>
                    <a:pt x="0" y="222765"/>
                    <a:pt x="0" y="151644"/>
                  </a:cubicBezTo>
                  <a:lnTo>
                    <a:pt x="0" y="128776"/>
                  </a:lnTo>
                  <a:cubicBezTo>
                    <a:pt x="0" y="57655"/>
                    <a:pt x="57655" y="0"/>
                    <a:pt x="128776" y="0"/>
                  </a:cubicBezTo>
                  <a:close/>
                </a:path>
              </a:pathLst>
            </a:custGeom>
            <a:solidFill>
              <a:srgbClr val="0100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07529" cy="328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70635" y="6915090"/>
            <a:ext cx="1160019" cy="1160019"/>
          </a:xfrm>
          <a:custGeom>
            <a:avLst/>
            <a:gdLst/>
            <a:ahLst/>
            <a:cxnLst/>
            <a:rect r="r" b="b" t="t" l="l"/>
            <a:pathLst>
              <a:path h="1160019" w="1160019">
                <a:moveTo>
                  <a:pt x="0" y="0"/>
                </a:moveTo>
                <a:lnTo>
                  <a:pt x="1160018" y="0"/>
                </a:lnTo>
                <a:lnTo>
                  <a:pt x="1160018" y="1160019"/>
                </a:lnTo>
                <a:lnTo>
                  <a:pt x="0" y="11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40328" y="7044605"/>
            <a:ext cx="1295641" cy="1036513"/>
          </a:xfrm>
          <a:custGeom>
            <a:avLst/>
            <a:gdLst/>
            <a:ahLst/>
            <a:cxnLst/>
            <a:rect r="r" b="b" t="t" l="l"/>
            <a:pathLst>
              <a:path h="1036513" w="1295641">
                <a:moveTo>
                  <a:pt x="0" y="0"/>
                </a:moveTo>
                <a:lnTo>
                  <a:pt x="1295641" y="0"/>
                </a:lnTo>
                <a:lnTo>
                  <a:pt x="1295641" y="1036513"/>
                </a:lnTo>
                <a:lnTo>
                  <a:pt x="0" y="103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45644" y="6992914"/>
            <a:ext cx="956099" cy="1008488"/>
          </a:xfrm>
          <a:custGeom>
            <a:avLst/>
            <a:gdLst/>
            <a:ahLst/>
            <a:cxnLst/>
            <a:rect r="r" b="b" t="t" l="l"/>
            <a:pathLst>
              <a:path h="1008488" w="956099">
                <a:moveTo>
                  <a:pt x="0" y="0"/>
                </a:moveTo>
                <a:lnTo>
                  <a:pt x="956099" y="0"/>
                </a:lnTo>
                <a:lnTo>
                  <a:pt x="956099" y="1008489"/>
                </a:lnTo>
                <a:lnTo>
                  <a:pt x="0" y="1008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08641" y="293576"/>
            <a:ext cx="5298822" cy="96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5"/>
              </a:lnSpc>
              <a:spcBef>
                <a:spcPct val="0"/>
              </a:spcBef>
            </a:pPr>
            <a:r>
              <a:rPr lang="en-US" sz="5689">
                <a:solidFill>
                  <a:srgbClr val="000000"/>
                </a:solidFill>
                <a:latin typeface="IBM Plex Sans Bold"/>
              </a:rPr>
              <a:t>LSTM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39051" y="1635126"/>
            <a:ext cx="8948949" cy="350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IBM Plex Sans Bold"/>
              </a:rPr>
              <a:t>Long Short-Term Memory (LSTM) networks are a type of recurrent neural network capable of learning order dependence in sequence prediction problems.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15796" y="5725247"/>
            <a:ext cx="13745905" cy="67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1"/>
              </a:lnSpc>
              <a:spcBef>
                <a:spcPct val="0"/>
              </a:spcBef>
            </a:pPr>
            <a:r>
              <a:rPr lang="en-US" sz="3993">
                <a:solidFill>
                  <a:srgbClr val="FFFFFF"/>
                </a:solidFill>
                <a:latin typeface="IBM Plex Sans Bold"/>
              </a:rPr>
              <a:t>         Why LSTM?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65123" y="8541834"/>
            <a:ext cx="2371042" cy="8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Long-Term Dependencies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88749" y="8541834"/>
            <a:ext cx="2187951" cy="8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Handling Noisy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76658" y="8541834"/>
            <a:ext cx="2629780" cy="8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IBM Plex Sans Bold"/>
              </a:rPr>
              <a:t>Variable Time Lags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2142426"/>
            <a:ext cx="5247577" cy="1585074"/>
            <a:chOff x="0" y="0"/>
            <a:chExt cx="6996770" cy="211343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6996770" cy="2113432"/>
              <a:chOff x="0" y="0"/>
              <a:chExt cx="1382078" cy="41746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82078" cy="417468"/>
              </a:xfrm>
              <a:custGeom>
                <a:avLst/>
                <a:gdLst/>
                <a:ahLst/>
                <a:cxnLst/>
                <a:rect r="r" b="b" t="t" l="l"/>
                <a:pathLst>
                  <a:path h="417468" w="1382078">
                    <a:moveTo>
                      <a:pt x="75242" y="0"/>
                    </a:moveTo>
                    <a:lnTo>
                      <a:pt x="1306836" y="0"/>
                    </a:lnTo>
                    <a:cubicBezTo>
                      <a:pt x="1326791" y="0"/>
                      <a:pt x="1345929" y="7927"/>
                      <a:pt x="1360040" y="22038"/>
                    </a:cubicBezTo>
                    <a:cubicBezTo>
                      <a:pt x="1374151" y="36148"/>
                      <a:pt x="1382078" y="55287"/>
                      <a:pt x="1382078" y="75242"/>
                    </a:cubicBezTo>
                    <a:lnTo>
                      <a:pt x="1382078" y="342226"/>
                    </a:lnTo>
                    <a:cubicBezTo>
                      <a:pt x="1382078" y="383781"/>
                      <a:pt x="1348391" y="417468"/>
                      <a:pt x="1306836" y="417468"/>
                    </a:cubicBezTo>
                    <a:lnTo>
                      <a:pt x="75242" y="417468"/>
                    </a:lnTo>
                    <a:cubicBezTo>
                      <a:pt x="33687" y="417468"/>
                      <a:pt x="0" y="383781"/>
                      <a:pt x="0" y="342226"/>
                    </a:cubicBezTo>
                    <a:lnTo>
                      <a:pt x="0" y="75242"/>
                    </a:lnTo>
                    <a:cubicBezTo>
                      <a:pt x="0" y="33687"/>
                      <a:pt x="33687" y="0"/>
                      <a:pt x="75242" y="0"/>
                    </a:cubicBezTo>
                    <a:close/>
                  </a:path>
                </a:pathLst>
              </a:custGeom>
              <a:solidFill>
                <a:srgbClr val="0100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382078" cy="4650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578242"/>
              <a:ext cx="6996770" cy="880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1"/>
                </a:lnSpc>
                <a:spcBef>
                  <a:spcPct val="0"/>
                </a:spcBef>
              </a:pPr>
              <a:r>
                <a:rPr lang="en-US" sz="3993">
                  <a:solidFill>
                    <a:srgbClr val="FFFFFF"/>
                  </a:solidFill>
                  <a:latin typeface="IBM Plex Sans Bold"/>
                </a:rPr>
                <a:t>RMSE = 618.8062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0" y="1263481"/>
            <a:ext cx="1810643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20763" y="5570793"/>
            <a:ext cx="4458538" cy="1064718"/>
            <a:chOff x="0" y="0"/>
            <a:chExt cx="1174265" cy="280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4265" cy="280420"/>
            </a:xfrm>
            <a:custGeom>
              <a:avLst/>
              <a:gdLst/>
              <a:ahLst/>
              <a:cxnLst/>
              <a:rect r="r" b="b" t="t" l="l"/>
              <a:pathLst>
                <a:path h="280420" w="1174265">
                  <a:moveTo>
                    <a:pt x="88558" y="0"/>
                  </a:moveTo>
                  <a:lnTo>
                    <a:pt x="1085707" y="0"/>
                  </a:lnTo>
                  <a:cubicBezTo>
                    <a:pt x="1134616" y="0"/>
                    <a:pt x="1174265" y="39649"/>
                    <a:pt x="1174265" y="88558"/>
                  </a:cubicBezTo>
                  <a:lnTo>
                    <a:pt x="1174265" y="191862"/>
                  </a:lnTo>
                  <a:cubicBezTo>
                    <a:pt x="1174265" y="240771"/>
                    <a:pt x="1134616" y="280420"/>
                    <a:pt x="1085707" y="280420"/>
                  </a:cubicBezTo>
                  <a:lnTo>
                    <a:pt x="88558" y="280420"/>
                  </a:lnTo>
                  <a:cubicBezTo>
                    <a:pt x="65071" y="280420"/>
                    <a:pt x="42546" y="271089"/>
                    <a:pt x="25938" y="254482"/>
                  </a:cubicBezTo>
                  <a:cubicBezTo>
                    <a:pt x="9330" y="237874"/>
                    <a:pt x="0" y="215349"/>
                    <a:pt x="0" y="191862"/>
                  </a:cubicBezTo>
                  <a:lnTo>
                    <a:pt x="0" y="88558"/>
                  </a:lnTo>
                  <a:cubicBezTo>
                    <a:pt x="0" y="65071"/>
                    <a:pt x="9330" y="42546"/>
                    <a:pt x="25938" y="25938"/>
                  </a:cubicBezTo>
                  <a:cubicBezTo>
                    <a:pt x="42546" y="9330"/>
                    <a:pt x="65071" y="0"/>
                    <a:pt x="88558" y="0"/>
                  </a:cubicBezTo>
                  <a:close/>
                </a:path>
              </a:pathLst>
            </a:custGeom>
            <a:solidFill>
              <a:srgbClr val="0100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4265" cy="328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2454" y="5143500"/>
            <a:ext cx="10637337" cy="4481459"/>
          </a:xfrm>
          <a:custGeom>
            <a:avLst/>
            <a:gdLst/>
            <a:ahLst/>
            <a:cxnLst/>
            <a:rect r="r" b="b" t="t" l="l"/>
            <a:pathLst>
              <a:path h="4481459" w="10637337">
                <a:moveTo>
                  <a:pt x="0" y="0"/>
                </a:moveTo>
                <a:lnTo>
                  <a:pt x="10637336" y="0"/>
                </a:lnTo>
                <a:lnTo>
                  <a:pt x="10637336" y="4481459"/>
                </a:lnTo>
                <a:lnTo>
                  <a:pt x="0" y="4481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7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07463" y="6873637"/>
            <a:ext cx="6355984" cy="2314316"/>
          </a:xfrm>
          <a:custGeom>
            <a:avLst/>
            <a:gdLst/>
            <a:ahLst/>
            <a:cxnLst/>
            <a:rect r="r" b="b" t="t" l="l"/>
            <a:pathLst>
              <a:path h="2314316" w="6355984">
                <a:moveTo>
                  <a:pt x="0" y="0"/>
                </a:moveTo>
                <a:lnTo>
                  <a:pt x="6355984" y="0"/>
                </a:lnTo>
                <a:lnTo>
                  <a:pt x="6355984" y="2314316"/>
                </a:lnTo>
                <a:lnTo>
                  <a:pt x="0" y="2314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08641" y="293576"/>
            <a:ext cx="5298822" cy="96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5"/>
              </a:lnSpc>
              <a:spcBef>
                <a:spcPct val="0"/>
              </a:spcBef>
            </a:pPr>
            <a:r>
              <a:rPr lang="en-US" sz="5689">
                <a:solidFill>
                  <a:srgbClr val="000000"/>
                </a:solidFill>
                <a:latin typeface="IBM Plex Sans Bold"/>
              </a:rPr>
              <a:t>FB Prophet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37973" y="1425491"/>
            <a:ext cx="8325474" cy="3906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9"/>
              </a:lnSpc>
              <a:spcBef>
                <a:spcPct val="0"/>
              </a:spcBef>
            </a:pPr>
            <a:r>
              <a:rPr lang="en-US" sz="3721">
                <a:solidFill>
                  <a:srgbClr val="000000"/>
                </a:solidFill>
                <a:latin typeface="IBM Plex Sans Bold"/>
              </a:rPr>
              <a:t>Prophet accommodates known holidays or events by incorporating custom holiday dates and effects into the forecast. Its ease of use and its ability to handle irregularities and outliers in Data.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03299" y="5734691"/>
            <a:ext cx="13327302" cy="66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0"/>
              </a:lnSpc>
              <a:spcBef>
                <a:spcPct val="0"/>
              </a:spcBef>
            </a:pPr>
            <a:r>
              <a:rPr lang="en-US" sz="3864">
                <a:solidFill>
                  <a:srgbClr val="FFFFFF"/>
                </a:solidFill>
                <a:latin typeface="IBM Plex Sans Bold"/>
              </a:rPr>
              <a:t>         Why FB Prophet?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093205"/>
            <a:ext cx="5247577" cy="1585074"/>
            <a:chOff x="0" y="0"/>
            <a:chExt cx="6996770" cy="2113432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996770" cy="2113432"/>
              <a:chOff x="0" y="0"/>
              <a:chExt cx="1382078" cy="41746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382078" cy="417468"/>
              </a:xfrm>
              <a:custGeom>
                <a:avLst/>
                <a:gdLst/>
                <a:ahLst/>
                <a:cxnLst/>
                <a:rect r="r" b="b" t="t" l="l"/>
                <a:pathLst>
                  <a:path h="417468" w="1382078">
                    <a:moveTo>
                      <a:pt x="75242" y="0"/>
                    </a:moveTo>
                    <a:lnTo>
                      <a:pt x="1306836" y="0"/>
                    </a:lnTo>
                    <a:cubicBezTo>
                      <a:pt x="1326791" y="0"/>
                      <a:pt x="1345929" y="7927"/>
                      <a:pt x="1360040" y="22038"/>
                    </a:cubicBezTo>
                    <a:cubicBezTo>
                      <a:pt x="1374151" y="36148"/>
                      <a:pt x="1382078" y="55287"/>
                      <a:pt x="1382078" y="75242"/>
                    </a:cubicBezTo>
                    <a:lnTo>
                      <a:pt x="1382078" y="342226"/>
                    </a:lnTo>
                    <a:cubicBezTo>
                      <a:pt x="1382078" y="383781"/>
                      <a:pt x="1348391" y="417468"/>
                      <a:pt x="1306836" y="417468"/>
                    </a:cubicBezTo>
                    <a:lnTo>
                      <a:pt x="75242" y="417468"/>
                    </a:lnTo>
                    <a:cubicBezTo>
                      <a:pt x="33687" y="417468"/>
                      <a:pt x="0" y="383781"/>
                      <a:pt x="0" y="342226"/>
                    </a:cubicBezTo>
                    <a:lnTo>
                      <a:pt x="0" y="75242"/>
                    </a:lnTo>
                    <a:cubicBezTo>
                      <a:pt x="0" y="33687"/>
                      <a:pt x="33687" y="0"/>
                      <a:pt x="75242" y="0"/>
                    </a:cubicBezTo>
                    <a:close/>
                  </a:path>
                </a:pathLst>
              </a:custGeom>
              <a:solidFill>
                <a:srgbClr val="01004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1382078" cy="4650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578242"/>
              <a:ext cx="6996770" cy="8807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1"/>
                </a:lnSpc>
                <a:spcBef>
                  <a:spcPct val="0"/>
                </a:spcBef>
              </a:pPr>
              <a:r>
                <a:rPr lang="en-US" sz="3993">
                  <a:solidFill>
                    <a:srgbClr val="FFFFFF"/>
                  </a:solidFill>
                  <a:latin typeface="IBM Plex Sans Bold"/>
                </a:rPr>
                <a:t>RMSE = 599.8186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424573" y="1282531"/>
            <a:ext cx="1871255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946" y="4822433"/>
            <a:ext cx="9818579" cy="5143500"/>
          </a:xfrm>
          <a:custGeom>
            <a:avLst/>
            <a:gdLst/>
            <a:ahLst/>
            <a:cxnLst/>
            <a:rect r="r" b="b" t="t" l="l"/>
            <a:pathLst>
              <a:path h="5143500" w="9818579">
                <a:moveTo>
                  <a:pt x="0" y="0"/>
                </a:moveTo>
                <a:lnTo>
                  <a:pt x="9818580" y="0"/>
                </a:lnTo>
                <a:lnTo>
                  <a:pt x="981858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7" r="-3291" b="-287"/>
            </a:stretch>
          </a:blipFill>
          <a:ln w="38100" cap="sq">
            <a:solidFill>
              <a:srgbClr val="000000"/>
            </a:solidFill>
            <a:prstDash val="dash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1260622" y="6329464"/>
            <a:ext cx="5729281" cy="1064718"/>
            <a:chOff x="0" y="0"/>
            <a:chExt cx="1508946" cy="2804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8946" cy="280420"/>
            </a:xfrm>
            <a:custGeom>
              <a:avLst/>
              <a:gdLst/>
              <a:ahLst/>
              <a:cxnLst/>
              <a:rect r="r" b="b" t="t" l="l"/>
              <a:pathLst>
                <a:path h="280420" w="1508946">
                  <a:moveTo>
                    <a:pt x="68916" y="0"/>
                  </a:moveTo>
                  <a:lnTo>
                    <a:pt x="1440031" y="0"/>
                  </a:lnTo>
                  <a:cubicBezTo>
                    <a:pt x="1458308" y="0"/>
                    <a:pt x="1475837" y="7261"/>
                    <a:pt x="1488761" y="20185"/>
                  </a:cubicBezTo>
                  <a:cubicBezTo>
                    <a:pt x="1501686" y="33109"/>
                    <a:pt x="1508946" y="50638"/>
                    <a:pt x="1508946" y="68916"/>
                  </a:cubicBezTo>
                  <a:lnTo>
                    <a:pt x="1508946" y="211504"/>
                  </a:lnTo>
                  <a:cubicBezTo>
                    <a:pt x="1508946" y="249565"/>
                    <a:pt x="1478092" y="280420"/>
                    <a:pt x="1440031" y="280420"/>
                  </a:cubicBezTo>
                  <a:lnTo>
                    <a:pt x="68916" y="280420"/>
                  </a:lnTo>
                  <a:cubicBezTo>
                    <a:pt x="50638" y="280420"/>
                    <a:pt x="33109" y="273159"/>
                    <a:pt x="20185" y="260235"/>
                  </a:cubicBezTo>
                  <a:cubicBezTo>
                    <a:pt x="7261" y="247310"/>
                    <a:pt x="0" y="229781"/>
                    <a:pt x="0" y="211504"/>
                  </a:cubicBezTo>
                  <a:lnTo>
                    <a:pt x="0" y="68916"/>
                  </a:lnTo>
                  <a:cubicBezTo>
                    <a:pt x="0" y="50638"/>
                    <a:pt x="7261" y="33109"/>
                    <a:pt x="20185" y="20185"/>
                  </a:cubicBezTo>
                  <a:cubicBezTo>
                    <a:pt x="33109" y="7261"/>
                    <a:pt x="50638" y="0"/>
                    <a:pt x="689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508946" cy="356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EEEFEF"/>
                  </a:solidFill>
                  <a:latin typeface="IBM Plex Sans Bold"/>
                </a:rPr>
                <a:t>Why Random Forest?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44323" y="2255261"/>
            <a:ext cx="5630839" cy="1064718"/>
            <a:chOff x="0" y="0"/>
            <a:chExt cx="1483019" cy="2804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83019" cy="280420"/>
            </a:xfrm>
            <a:custGeom>
              <a:avLst/>
              <a:gdLst/>
              <a:ahLst/>
              <a:cxnLst/>
              <a:rect r="r" b="b" t="t" l="l"/>
              <a:pathLst>
                <a:path h="280420" w="1483019">
                  <a:moveTo>
                    <a:pt x="70121" y="0"/>
                  </a:moveTo>
                  <a:lnTo>
                    <a:pt x="1412899" y="0"/>
                  </a:lnTo>
                  <a:cubicBezTo>
                    <a:pt x="1431496" y="0"/>
                    <a:pt x="1449331" y="7388"/>
                    <a:pt x="1462482" y="20538"/>
                  </a:cubicBezTo>
                  <a:cubicBezTo>
                    <a:pt x="1475632" y="33688"/>
                    <a:pt x="1483019" y="51523"/>
                    <a:pt x="1483019" y="70121"/>
                  </a:cubicBezTo>
                  <a:lnTo>
                    <a:pt x="1483019" y="210299"/>
                  </a:lnTo>
                  <a:cubicBezTo>
                    <a:pt x="1483019" y="249026"/>
                    <a:pt x="1451625" y="280420"/>
                    <a:pt x="1412899" y="280420"/>
                  </a:cubicBezTo>
                  <a:lnTo>
                    <a:pt x="70121" y="280420"/>
                  </a:lnTo>
                  <a:cubicBezTo>
                    <a:pt x="51523" y="280420"/>
                    <a:pt x="33688" y="273032"/>
                    <a:pt x="20538" y="259882"/>
                  </a:cubicBezTo>
                  <a:cubicBezTo>
                    <a:pt x="7388" y="246732"/>
                    <a:pt x="0" y="228896"/>
                    <a:pt x="0" y="210299"/>
                  </a:cubicBezTo>
                  <a:lnTo>
                    <a:pt x="0" y="70121"/>
                  </a:lnTo>
                  <a:cubicBezTo>
                    <a:pt x="0" y="51523"/>
                    <a:pt x="7388" y="33688"/>
                    <a:pt x="20538" y="20538"/>
                  </a:cubicBezTo>
                  <a:cubicBezTo>
                    <a:pt x="33688" y="7388"/>
                    <a:pt x="51523" y="0"/>
                    <a:pt x="70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483019" cy="356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EEEFEF"/>
                  </a:solidFill>
                  <a:latin typeface="IBM Plex Sans Bold"/>
                </a:rPr>
                <a:t>RMSE = 1107.1096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626024" y="7615182"/>
            <a:ext cx="6998477" cy="1994477"/>
          </a:xfrm>
          <a:custGeom>
            <a:avLst/>
            <a:gdLst/>
            <a:ahLst/>
            <a:cxnLst/>
            <a:rect r="r" b="b" t="t" l="l"/>
            <a:pathLst>
              <a:path h="1994477" w="6998477">
                <a:moveTo>
                  <a:pt x="0" y="0"/>
                </a:moveTo>
                <a:lnTo>
                  <a:pt x="6998478" y="0"/>
                </a:lnTo>
                <a:lnTo>
                  <a:pt x="6998478" y="1994477"/>
                </a:lnTo>
                <a:lnTo>
                  <a:pt x="0" y="1994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628519" y="257497"/>
            <a:ext cx="5298822" cy="99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5"/>
              </a:lnSpc>
              <a:spcBef>
                <a:spcPct val="0"/>
              </a:spcBef>
            </a:pPr>
            <a:r>
              <a:rPr lang="en-US" sz="5789">
                <a:solidFill>
                  <a:srgbClr val="000000"/>
                </a:solidFill>
                <a:latin typeface="IBM Plex Sans Bold"/>
              </a:rPr>
              <a:t>Random Forest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62526" y="1335130"/>
            <a:ext cx="8071496" cy="4781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9"/>
              </a:lnSpc>
              <a:spcBef>
                <a:spcPct val="0"/>
              </a:spcBef>
            </a:pPr>
            <a:r>
              <a:rPr lang="en-US" sz="3413">
                <a:solidFill>
                  <a:srgbClr val="000000"/>
                </a:solidFill>
                <a:latin typeface="IBM Plex Sans Bold"/>
              </a:rPr>
              <a:t>A Random forest is an ensemble learning method that combines the predictions from multiple decision trees to produce a more accurate and stable prediction. It is a type of supervised learning algorithm that can be used for both classification and regression tasks.</a:t>
            </a:r>
          </a:p>
        </p:txBody>
      </p:sp>
      <p:sp>
        <p:nvSpPr>
          <p:cNvPr name="AutoShape 12" id="12"/>
          <p:cNvSpPr/>
          <p:nvPr/>
        </p:nvSpPr>
        <p:spPr>
          <a:xfrm>
            <a:off x="0" y="1272486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DAF5e_Hu3_4</dc:identifier>
  <dcterms:modified xsi:type="dcterms:W3CDTF">2011-08-01T06:04:30Z</dcterms:modified>
  <cp:revision>1</cp:revision>
  <dc:title>Project Proposal Presentation</dc:title>
</cp:coreProperties>
</file>