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9" r:id="rId4"/>
    <p:sldId id="260" r:id="rId5"/>
    <p:sldId id="264" r:id="rId6"/>
    <p:sldId id="263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icius Pierote" initials="VP" lastIdx="1" clrIdx="0">
    <p:extLst>
      <p:ext uri="{19B8F6BF-5375-455C-9EA6-DF929625EA0E}">
        <p15:presenceInfo xmlns:p15="http://schemas.microsoft.com/office/powerpoint/2012/main" userId="f6b115481ec871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C8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674" autoAdjust="0"/>
  </p:normalViewPr>
  <p:slideViewPr>
    <p:cSldViewPr snapToGrid="0">
      <p:cViewPr>
        <p:scale>
          <a:sx n="75" d="100"/>
          <a:sy n="75" d="100"/>
        </p:scale>
        <p:origin x="18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18T08:13:53.511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AA598-339D-42DA-BD84-ED55B68A13E2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CF3A1-D182-4C08-AC64-4B3AC780EC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493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F3A1-D182-4C08-AC64-4B3AC780EC1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982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F3A1-D182-4C08-AC64-4B3AC780EC1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777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1. Portais Imobiliários e </a:t>
            </a:r>
            <a:r>
              <a:rPr lang="pt-BR" b="1" dirty="0" err="1"/>
              <a:t>Marketplaces</a:t>
            </a:r>
            <a:r>
              <a:rPr lang="pt-BR" b="1" dirty="0"/>
              <a:t> de Imóveis</a:t>
            </a:r>
          </a:p>
          <a:p>
            <a:endParaRPr lang="pt-BR" dirty="0"/>
          </a:p>
          <a:p>
            <a:r>
              <a:rPr lang="pt-BR" dirty="0"/>
              <a:t>Essas plataformas são populares para compra, venda e aluguel de imóveis, mas seus serviços são limitados a </a:t>
            </a:r>
            <a:r>
              <a:rPr lang="pt-BR" b="1" dirty="0"/>
              <a:t>filtros básicos</a:t>
            </a:r>
            <a:r>
              <a:rPr lang="pt-BR" dirty="0"/>
              <a:t> e não personalizam as opções com base em preferências profundas ou aprendizado automático.</a:t>
            </a:r>
            <a:br>
              <a:rPr lang="pt-BR" dirty="0"/>
            </a:br>
            <a:r>
              <a:rPr lang="pt-BR" b="1" dirty="0"/>
              <a:t>Exemplos: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Zap Imóveis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err="1"/>
              <a:t>VivaReal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err="1"/>
              <a:t>QuintoAndar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OLX Imóveis</a:t>
            </a:r>
            <a:endParaRPr lang="pt-BR" dirty="0"/>
          </a:p>
          <a:p>
            <a:endParaRPr lang="pt-BR" dirty="0"/>
          </a:p>
          <a:p>
            <a:r>
              <a:rPr lang="pt-BR" b="1" dirty="0"/>
              <a:t>Diferença para a </a:t>
            </a:r>
            <a:r>
              <a:rPr lang="pt-BR" b="1" dirty="0" err="1"/>
              <a:t>VisionLar</a:t>
            </a:r>
            <a:r>
              <a:rPr lang="pt-BR" b="1" dirty="0"/>
              <a:t>:</a:t>
            </a:r>
            <a:br>
              <a:rPr lang="pt-BR" dirty="0"/>
            </a:br>
            <a:r>
              <a:rPr lang="pt-BR" dirty="0"/>
              <a:t>Esses portais oferecem pesquisa baseada em critérios como preço e localização, mas </a:t>
            </a:r>
            <a:r>
              <a:rPr lang="pt-BR" b="1" dirty="0"/>
              <a:t>não utilizam IA para personalizar recomendações</a:t>
            </a:r>
            <a:r>
              <a:rPr lang="pt-BR" dirty="0"/>
              <a:t> ou focam em sustentabilidade.</a:t>
            </a:r>
          </a:p>
          <a:p>
            <a:endParaRPr lang="pt-BR" dirty="0"/>
          </a:p>
          <a:p>
            <a:r>
              <a:rPr lang="pt-BR" b="1" dirty="0"/>
              <a:t>2. Aplicativos de Moradia Temporária ou Longa</a:t>
            </a:r>
          </a:p>
          <a:p>
            <a:r>
              <a:rPr lang="pt-BR" dirty="0"/>
              <a:t>Essas plataformas facilitam a </a:t>
            </a:r>
            <a:r>
              <a:rPr lang="pt-BR" b="1" dirty="0"/>
              <a:t>busca por moradias temporárias ou de curta duração</a:t>
            </a:r>
            <a:r>
              <a:rPr lang="pt-BR" dirty="0"/>
              <a:t> (e.g., aluguel por temporada), mas também não trabalham com a personalização profunda que a </a:t>
            </a:r>
            <a:r>
              <a:rPr lang="pt-BR" dirty="0" err="1"/>
              <a:t>VisionLar</a:t>
            </a:r>
            <a:r>
              <a:rPr lang="pt-BR" dirty="0"/>
              <a:t> promete.</a:t>
            </a:r>
          </a:p>
          <a:p>
            <a:r>
              <a:rPr lang="pt-BR" b="1" dirty="0"/>
              <a:t>Exemplos: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err="1"/>
              <a:t>Airbnb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Booking.com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Casai</a:t>
            </a:r>
            <a:endParaRPr lang="pt-BR" dirty="0"/>
          </a:p>
          <a:p>
            <a:r>
              <a:rPr lang="pt-BR" b="1" dirty="0"/>
              <a:t>Diferença para a </a:t>
            </a:r>
            <a:r>
              <a:rPr lang="pt-BR" b="1" dirty="0" err="1"/>
              <a:t>VisionLar</a:t>
            </a:r>
            <a:r>
              <a:rPr lang="pt-BR" b="1" dirty="0"/>
              <a:t>:</a:t>
            </a:r>
            <a:br>
              <a:rPr lang="pt-BR" dirty="0"/>
            </a:br>
            <a:r>
              <a:rPr lang="pt-BR" dirty="0"/>
              <a:t>Embora algumas dessas plataformas ofereçam moradia temporária, </a:t>
            </a:r>
            <a:r>
              <a:rPr lang="pt-BR" b="1" dirty="0"/>
              <a:t>não atendem o público de mudanças definitivas</a:t>
            </a:r>
            <a:r>
              <a:rPr lang="pt-BR" dirty="0"/>
              <a:t> e não integram recursos de IA para decisões estratégicas.</a:t>
            </a:r>
          </a:p>
          <a:p>
            <a:endParaRPr lang="pt-BR" dirty="0"/>
          </a:p>
          <a:p>
            <a:r>
              <a:rPr lang="pt-BR" b="1" dirty="0"/>
              <a:t>3. Ferramentas de Avaliação de Qualidade de Vida e Sustentabilidade</a:t>
            </a:r>
          </a:p>
          <a:p>
            <a:r>
              <a:rPr lang="pt-BR" dirty="0"/>
              <a:t>Algumas ferramentas ajudam os usuários a entender </a:t>
            </a:r>
            <a:r>
              <a:rPr lang="pt-BR" b="1" dirty="0"/>
              <a:t>indicadores de qualidade de vida</a:t>
            </a:r>
            <a:r>
              <a:rPr lang="pt-BR" dirty="0"/>
              <a:t> (como segurança e saneamento), mas não combinam esses dados com a busca por imóveis em tempo real.</a:t>
            </a:r>
          </a:p>
          <a:p>
            <a:r>
              <a:rPr lang="pt-BR" b="1" dirty="0"/>
              <a:t>Exemplos: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err="1"/>
              <a:t>Numbeo</a:t>
            </a:r>
            <a:r>
              <a:rPr lang="pt-BR" dirty="0"/>
              <a:t> (Índices de qualidade de vida e segurança por cidade)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err="1"/>
              <a:t>FipeZap</a:t>
            </a:r>
            <a:r>
              <a:rPr lang="pt-BR" dirty="0"/>
              <a:t> (Monitoramento de preços de aluguel e vendas)</a:t>
            </a:r>
          </a:p>
          <a:p>
            <a:r>
              <a:rPr lang="pt-BR" b="1" dirty="0"/>
              <a:t>Diferença para a </a:t>
            </a:r>
            <a:r>
              <a:rPr lang="pt-BR" b="1" dirty="0" err="1"/>
              <a:t>VisionLar</a:t>
            </a:r>
            <a:r>
              <a:rPr lang="pt-BR" b="1" dirty="0"/>
              <a:t>:</a:t>
            </a:r>
            <a:br>
              <a:rPr lang="pt-BR" dirty="0"/>
            </a:br>
            <a:r>
              <a:rPr lang="pt-BR" dirty="0"/>
              <a:t>Essas plataformas oferecem apenas </a:t>
            </a:r>
            <a:r>
              <a:rPr lang="pt-BR" b="1" dirty="0"/>
              <a:t>dados específicos</a:t>
            </a:r>
            <a:r>
              <a:rPr lang="pt-BR" dirty="0"/>
              <a:t>; </a:t>
            </a:r>
            <a:r>
              <a:rPr lang="pt-BR" dirty="0" err="1"/>
              <a:t>VisionLar</a:t>
            </a:r>
            <a:r>
              <a:rPr lang="pt-BR" dirty="0"/>
              <a:t> pretende </a:t>
            </a:r>
            <a:r>
              <a:rPr lang="pt-BR" b="1" dirty="0"/>
              <a:t>integrar vários fatores</a:t>
            </a:r>
            <a:r>
              <a:rPr lang="pt-BR" dirty="0"/>
              <a:t> (preço, transporte, sustentabilidade) em uma </a:t>
            </a:r>
            <a:r>
              <a:rPr lang="pt-BR" b="1" dirty="0"/>
              <a:t>plataforma única e automatizada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b="1" dirty="0"/>
              <a:t>4. Concorrentes Indiretos – </a:t>
            </a:r>
            <a:r>
              <a:rPr lang="pt-BR" b="1" dirty="0" err="1"/>
              <a:t>Proptechs</a:t>
            </a:r>
            <a:r>
              <a:rPr lang="pt-BR" b="1" dirty="0"/>
              <a:t> e Inovação Imobiliária</a:t>
            </a:r>
          </a:p>
          <a:p>
            <a:r>
              <a:rPr lang="pt-BR" dirty="0" err="1"/>
              <a:t>Proptechs</a:t>
            </a:r>
            <a:r>
              <a:rPr lang="pt-BR" dirty="0"/>
              <a:t> são startups que usam tecnologia para inovar no mercado imobiliário, mas muitas delas se concentram em aspectos financeiros (financiamento) ou processos específicos (gestão de contratos).</a:t>
            </a:r>
          </a:p>
          <a:p>
            <a:r>
              <a:rPr lang="pt-BR" b="1" dirty="0"/>
              <a:t>Exemplos: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err="1"/>
              <a:t>QuintoAndar</a:t>
            </a:r>
            <a:r>
              <a:rPr lang="pt-BR" dirty="0"/>
              <a:t> (aluguel residencial sem fiador)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err="1"/>
              <a:t>Housi</a:t>
            </a:r>
            <a:r>
              <a:rPr lang="pt-BR" dirty="0"/>
              <a:t> (moradia sob demanda)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err="1"/>
              <a:t>EmCasa</a:t>
            </a:r>
            <a:r>
              <a:rPr lang="pt-BR" dirty="0"/>
              <a:t> (compra de imóveis com tour virtual)</a:t>
            </a:r>
          </a:p>
          <a:p>
            <a:r>
              <a:rPr lang="pt-BR" b="1" dirty="0"/>
              <a:t>Diferença para a </a:t>
            </a:r>
            <a:r>
              <a:rPr lang="pt-BR" b="1" dirty="0" err="1"/>
              <a:t>VisionLar</a:t>
            </a:r>
            <a:r>
              <a:rPr lang="pt-BR" b="1" dirty="0"/>
              <a:t>:</a:t>
            </a:r>
            <a:br>
              <a:rPr lang="pt-BR" dirty="0"/>
            </a:br>
            <a:r>
              <a:rPr lang="pt-BR" dirty="0"/>
              <a:t>Embora algumas dessas empresas tragam inovações pontuais, </a:t>
            </a:r>
            <a:r>
              <a:rPr lang="pt-BR" dirty="0" err="1"/>
              <a:t>VisionLar</a:t>
            </a:r>
            <a:r>
              <a:rPr lang="pt-BR" dirty="0"/>
              <a:t> busca </a:t>
            </a:r>
            <a:r>
              <a:rPr lang="pt-BR" b="1" dirty="0"/>
              <a:t>personalização integral</a:t>
            </a:r>
            <a:r>
              <a:rPr lang="pt-BR" dirty="0"/>
              <a:t> da experiência com uma combinação de IA, sustentabilidade e segurança.</a:t>
            </a:r>
          </a:p>
          <a:p>
            <a:endParaRPr lang="pt-BR" dirty="0"/>
          </a:p>
          <a:p>
            <a:r>
              <a:rPr lang="pt-BR" b="1" dirty="0"/>
              <a:t>5. Agências Imobiliárias Tradicionais</a:t>
            </a:r>
          </a:p>
          <a:p>
            <a:r>
              <a:rPr lang="pt-BR" dirty="0"/>
              <a:t>As </a:t>
            </a:r>
            <a:r>
              <a:rPr lang="pt-BR" b="1" dirty="0"/>
              <a:t>imobiliárias tradicionais</a:t>
            </a:r>
            <a:r>
              <a:rPr lang="pt-BR" dirty="0"/>
              <a:t> oferecem um serviço mais personalizado com o apoio de corretores, mas são menos escaláveis e não utilizam IA para automatizar processos.</a:t>
            </a:r>
          </a:p>
          <a:p>
            <a:r>
              <a:rPr lang="pt-BR" b="1" dirty="0"/>
              <a:t>Exemplos: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Lopes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RE/MAX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Brasil Brokers</a:t>
            </a:r>
          </a:p>
          <a:p>
            <a:r>
              <a:rPr lang="pt-BR" b="1" dirty="0"/>
              <a:t>Diferença para a </a:t>
            </a:r>
            <a:r>
              <a:rPr lang="pt-BR" b="1" dirty="0" err="1"/>
              <a:t>VisionLar</a:t>
            </a:r>
            <a:r>
              <a:rPr lang="pt-BR" b="1" dirty="0"/>
              <a:t>:</a:t>
            </a:r>
            <a:br>
              <a:rPr lang="pt-BR" dirty="0"/>
            </a:br>
            <a:r>
              <a:rPr lang="pt-BR" dirty="0"/>
              <a:t>O foco da </a:t>
            </a:r>
            <a:r>
              <a:rPr lang="pt-BR" dirty="0" err="1"/>
              <a:t>VisionLar</a:t>
            </a:r>
            <a:r>
              <a:rPr lang="pt-BR" dirty="0"/>
              <a:t> está em uma </a:t>
            </a:r>
            <a:r>
              <a:rPr lang="pt-BR" b="1" dirty="0"/>
              <a:t>experiência digital eficiente e personalizada</a:t>
            </a:r>
            <a:r>
              <a:rPr lang="pt-BR" dirty="0"/>
              <a:t>, eliminando a necessidade de intervenção humana contínua.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F3A1-D182-4C08-AC64-4B3AC780EC1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703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b="1" dirty="0"/>
              <a:t>diferenciação da </a:t>
            </a:r>
            <a:r>
              <a:rPr lang="pt-BR" b="1" dirty="0" err="1"/>
              <a:t>VisionLar</a:t>
            </a:r>
            <a:r>
              <a:rPr lang="pt-BR" dirty="0"/>
              <a:t> em relação às demais ferramentas no mercado é explicada no documento por meio de vários aspectos estratégicos, que visam explorar um nicho ainda pouco saturado e entregar valor agregado aos usuários. Aqui estão os principais pontos de diferenciação:</a:t>
            </a:r>
          </a:p>
          <a:p>
            <a:r>
              <a:rPr lang="pt-BR" b="1" dirty="0"/>
              <a:t>1. Personalização por IA e </a:t>
            </a:r>
            <a:r>
              <a:rPr lang="pt-BR" b="1" dirty="0" err="1"/>
              <a:t>Machine</a:t>
            </a:r>
            <a:r>
              <a:rPr lang="pt-BR" b="1" dirty="0"/>
              <a:t>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 plataforma utiliza </a:t>
            </a:r>
            <a:r>
              <a:rPr lang="pt-BR" b="1" dirty="0"/>
              <a:t>algoritmos de aprendizado profundo</a:t>
            </a:r>
            <a:r>
              <a:rPr lang="pt-BR" dirty="0"/>
              <a:t> para adaptar recomendações às </a:t>
            </a:r>
            <a:r>
              <a:rPr lang="pt-BR" b="1" dirty="0"/>
              <a:t>preferências específicas de cada usuário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 IA correlaciona dados como custo, segurança, distância do trabalho e transporte público para oferecer </a:t>
            </a:r>
            <a:r>
              <a:rPr lang="pt-BR" b="1" dirty="0"/>
              <a:t>soluções personalizadas</a:t>
            </a:r>
            <a:r>
              <a:rPr lang="pt-BR" dirty="0"/>
              <a:t>.</a:t>
            </a:r>
          </a:p>
          <a:p>
            <a:r>
              <a:rPr lang="pt-BR" b="1" dirty="0"/>
              <a:t>Diferencial:</a:t>
            </a:r>
            <a:r>
              <a:rPr lang="pt-BR" dirty="0"/>
              <a:t> Ferramentas tradicionais de busca imobiliária fornecem filtros estáticos, enquanto a </a:t>
            </a:r>
            <a:r>
              <a:rPr lang="pt-BR" dirty="0" err="1"/>
              <a:t>VisionLar</a:t>
            </a:r>
            <a:r>
              <a:rPr lang="pt-BR" dirty="0"/>
              <a:t> faz sugestões dinâmicas e automatizadas.</a:t>
            </a:r>
          </a:p>
          <a:p>
            <a:r>
              <a:rPr lang="pt-BR" b="1" dirty="0"/>
              <a:t>2. Enfoque em Novos Perfis e Tendências Contemporâneas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 </a:t>
            </a:r>
            <a:r>
              <a:rPr lang="pt-BR" dirty="0" err="1"/>
              <a:t>VisionLar</a:t>
            </a:r>
            <a:r>
              <a:rPr lang="pt-BR" dirty="0"/>
              <a:t> foca em </a:t>
            </a:r>
            <a:r>
              <a:rPr lang="pt-BR" b="1" dirty="0"/>
              <a:t>públicos emergentes</a:t>
            </a:r>
            <a:r>
              <a:rPr lang="pt-BR" dirty="0"/>
              <a:t>, como: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Profissionais que trabalham em home office.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Jovens em busca de sua primeira moradia.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Empreendedores procurando locais estratégicos para negócios.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Explora novas tendências, como </a:t>
            </a:r>
            <a:r>
              <a:rPr lang="pt-BR" b="1" dirty="0"/>
              <a:t>mudança de comportamento pós-pandemia</a:t>
            </a:r>
            <a:r>
              <a:rPr lang="pt-BR" dirty="0"/>
              <a:t>, onde se busca maior flexibilidade e espaços mais amplos.</a:t>
            </a:r>
          </a:p>
          <a:p>
            <a:r>
              <a:rPr lang="pt-BR" b="1" dirty="0"/>
              <a:t>Diferencial:</a:t>
            </a:r>
            <a:r>
              <a:rPr lang="pt-BR" dirty="0"/>
              <a:t> Grande parte das plataformas do mercado não está totalmente adaptada a essa nova demanda gerada pelo trabalho remoto e a necessidade de qualidade de vida.</a:t>
            </a:r>
          </a:p>
          <a:p>
            <a:r>
              <a:rPr lang="pt-BR" b="1" dirty="0"/>
              <a:t>3. Experiência do Usuário e Praticidade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 interface foi projetada para ser </a:t>
            </a:r>
            <a:r>
              <a:rPr lang="pt-BR" b="1" dirty="0"/>
              <a:t>intuitiva</a:t>
            </a:r>
            <a:r>
              <a:rPr lang="pt-BR" dirty="0"/>
              <a:t> e </a:t>
            </a:r>
            <a:r>
              <a:rPr lang="pt-BR" b="1" dirty="0"/>
              <a:t>tecnologicamente amigável</a:t>
            </a:r>
            <a:r>
              <a:rPr lang="pt-BR" dirty="0"/>
              <a:t>, reduzindo o tempo necessário para encontrar a propriedade ideal.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Processos como criação de conta e configuração de preferências são otimizados e seguem </a:t>
            </a:r>
            <a:r>
              <a:rPr lang="pt-BR" b="1" dirty="0"/>
              <a:t>boas práticas de UX</a:t>
            </a:r>
            <a:r>
              <a:rPr lang="pt-BR" dirty="0"/>
              <a:t>.</a:t>
            </a:r>
          </a:p>
          <a:p>
            <a:r>
              <a:rPr lang="pt-BR" b="1" dirty="0"/>
              <a:t>Diferencial:</a:t>
            </a:r>
            <a:r>
              <a:rPr lang="pt-BR" dirty="0"/>
              <a:t> Enquanto outras plataformas podem ser complicadas e exigir tempo para aprender, </a:t>
            </a:r>
            <a:r>
              <a:rPr lang="pt-BR" dirty="0" err="1"/>
              <a:t>VisionLar</a:t>
            </a:r>
            <a:r>
              <a:rPr lang="pt-BR" dirty="0"/>
              <a:t> foca em simplicidade e rapidez na experiência do usuário.</a:t>
            </a:r>
          </a:p>
          <a:p>
            <a:r>
              <a:rPr lang="pt-BR" b="1" dirty="0"/>
              <a:t>4. Sustentabilidade como Ponto Central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Incentiva a busca por </a:t>
            </a:r>
            <a:r>
              <a:rPr lang="pt-BR" b="1" dirty="0"/>
              <a:t>locais que respeitam práticas ecológicas</a:t>
            </a:r>
            <a:r>
              <a:rPr lang="pt-BR" dirty="0"/>
              <a:t> e promovem o desenvolvimento sustentável.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 plataforma conecta usuários a </a:t>
            </a:r>
            <a:r>
              <a:rPr lang="pt-BR" b="1" dirty="0"/>
              <a:t>comunidades que incentivam o uso consciente dos recursos</a:t>
            </a:r>
            <a:r>
              <a:rPr lang="pt-BR" dirty="0"/>
              <a:t>.</a:t>
            </a:r>
          </a:p>
          <a:p>
            <a:r>
              <a:rPr lang="pt-BR" b="1" dirty="0"/>
              <a:t>Diferencial:</a:t>
            </a:r>
            <a:r>
              <a:rPr lang="pt-BR" dirty="0"/>
              <a:t> Poucas plataformas oferecem funcionalidades ou filtros orientados a sustentabilidade e impacto ambiental nas escolhas.</a:t>
            </a:r>
          </a:p>
          <a:p>
            <a:r>
              <a:rPr lang="pt-BR" b="1" dirty="0"/>
              <a:t>5. Segurança de Dados e </a:t>
            </a:r>
            <a:r>
              <a:rPr lang="pt-BR" b="1" dirty="0" err="1"/>
              <a:t>Compliance</a:t>
            </a:r>
            <a:r>
              <a:rPr lang="pt-BR" b="1" dirty="0"/>
              <a:t> Rigoroso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 </a:t>
            </a:r>
            <a:r>
              <a:rPr lang="pt-BR" dirty="0" err="1"/>
              <a:t>VisionLar</a:t>
            </a:r>
            <a:r>
              <a:rPr lang="pt-BR" dirty="0"/>
              <a:t> investe em </a:t>
            </a:r>
            <a:r>
              <a:rPr lang="pt-BR" b="1" dirty="0"/>
              <a:t>proteção de dados</a:t>
            </a:r>
            <a:r>
              <a:rPr lang="pt-BR" dirty="0"/>
              <a:t> e implementa controles rigorosos de </a:t>
            </a:r>
            <a:r>
              <a:rPr lang="pt-BR" dirty="0" err="1"/>
              <a:t>compliance</a:t>
            </a:r>
            <a:r>
              <a:rPr lang="pt-BR" dirty="0"/>
              <a:t> para garantir integridade e privacidade.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Oferece </a:t>
            </a:r>
            <a:r>
              <a:rPr lang="pt-BR" b="1" dirty="0"/>
              <a:t>canais anônimos de denúncia</a:t>
            </a:r>
            <a:r>
              <a:rPr lang="pt-BR" dirty="0"/>
              <a:t> e adota medidas severas contra violações éticas.</a:t>
            </a:r>
          </a:p>
          <a:p>
            <a:r>
              <a:rPr lang="pt-BR" b="1" dirty="0"/>
              <a:t>Diferencial:</a:t>
            </a:r>
            <a:r>
              <a:rPr lang="pt-BR" dirty="0"/>
              <a:t> Em contraste, algumas plataformas concorrentes ainda carecem de políticas claras de </a:t>
            </a:r>
            <a:r>
              <a:rPr lang="pt-BR" dirty="0" err="1"/>
              <a:t>compliance</a:t>
            </a:r>
            <a:r>
              <a:rPr lang="pt-BR" dirty="0"/>
              <a:t> e proteção ao usuário.</a:t>
            </a:r>
          </a:p>
          <a:p>
            <a:r>
              <a:rPr lang="pt-BR" b="1" dirty="0"/>
              <a:t>6. Exploração de um Nicho Não Saturado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 análise de mercado aponta que </a:t>
            </a:r>
            <a:r>
              <a:rPr lang="pt-BR" b="1" dirty="0"/>
              <a:t>não há concorrente direto</a:t>
            </a:r>
            <a:r>
              <a:rPr lang="pt-BR" dirty="0"/>
              <a:t> com exatamente a mesma proposta. Ferramentas existentes atuam em áreas correlatas, mas nenhuma oferece </a:t>
            </a:r>
            <a:r>
              <a:rPr lang="pt-BR" b="1" dirty="0"/>
              <a:t>a combinação de personalização por IA, sustentabilidade e adaptação ao trabalho remoto</a:t>
            </a:r>
            <a:r>
              <a:rPr lang="pt-BR" dirty="0"/>
              <a:t>.</a:t>
            </a:r>
          </a:p>
          <a:p>
            <a:r>
              <a:rPr lang="pt-BR" b="1" dirty="0"/>
              <a:t>Diferencial:</a:t>
            </a:r>
            <a:r>
              <a:rPr lang="pt-BR" dirty="0"/>
              <a:t> Essa combinação estratégica permite à </a:t>
            </a:r>
            <a:r>
              <a:rPr lang="pt-BR" dirty="0" err="1"/>
              <a:t>VisionLar</a:t>
            </a:r>
            <a:r>
              <a:rPr lang="pt-BR" dirty="0"/>
              <a:t> explorar um </a:t>
            </a:r>
            <a:r>
              <a:rPr lang="pt-BR" b="1" dirty="0"/>
              <a:t>nicho inovador</a:t>
            </a:r>
            <a:r>
              <a:rPr lang="pt-BR" dirty="0"/>
              <a:t>, com potencial para se destacar sem enfrentar uma concorrência saturada.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F3A1-D182-4C08-AC64-4B3AC780EC1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597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D41EE-EDB8-4BA7-B142-709368B80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1E2A32-C623-4A5C-947E-36947D05B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BCCF39-5B62-49A8-802F-31FD3E8B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EE88-FCEA-45BA-B6DD-3D2CF2603A50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813051-7324-4FCC-BCF0-311A460A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D3559F-5872-4ADC-94C8-C59236275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3A68-32FC-4BD1-B6BE-992D7B83E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23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959A7-A97A-4A9D-BFCB-BB209021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878C1F-170C-4C42-A74D-A3B34C07C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00B999-5192-40C4-9525-49C59295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EE88-FCEA-45BA-B6DD-3D2CF2603A50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A75D81-8165-4455-ADB3-DC696032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28CB1D-9DD3-4DE9-B2E0-F16B6730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3A68-32FC-4BD1-B6BE-992D7B83E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32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57BE11-BB29-4126-9618-80C7B77D4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B4FE53-19DB-455C-8C31-BC0D0E1DB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E09B34-F35C-4737-98AD-1813C2A61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EE88-FCEA-45BA-B6DD-3D2CF2603A50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0CA123-8049-4430-ADB5-485D57F45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953ECA-0732-46EB-B4F6-9990B235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3A68-32FC-4BD1-B6BE-992D7B83E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4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E05B3-7962-4DD9-B59F-DBE68EE0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2005AF-3CFC-41BD-9B22-5A32566F7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8AE5B5-4264-4FFB-9606-3FFBBA493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EE88-FCEA-45BA-B6DD-3D2CF2603A50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4B3EB7-BB8D-428D-9CC7-51AC531A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F2B1BD-B0A5-4BE5-B744-217BB92DE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3A68-32FC-4BD1-B6BE-992D7B83E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85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91059-0DF0-4F05-8AB0-A686F802B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E878E6-122B-4D33-A2EF-F81BA2D93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CF0A31-E35A-49DC-9776-CD4D0DBEC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EE88-FCEA-45BA-B6DD-3D2CF2603A50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6DC922-D3FB-4E75-AEC3-F17F37AE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B28F3E-94A0-4580-96D9-69E7631D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3A68-32FC-4BD1-B6BE-992D7B83E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39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501B5-02D9-446B-9D11-14260FF1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F21874-24EF-4E06-A3E1-610710620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3F42CD-80D1-42A7-9B1B-80477EB8B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8547B1-0A5C-4877-8E68-16EDEAE0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EE88-FCEA-45BA-B6DD-3D2CF2603A50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3F6E17-ACD6-42AE-8452-96B30816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BD58E2-10EA-411B-9B68-76B851827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3A68-32FC-4BD1-B6BE-992D7B83E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22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5759E-2817-4277-860B-A6D89847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81D829-A1E8-4556-999F-81141016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CF1631-1512-4E39-BAE7-CAE5CD4FA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FFD2D46-3A5B-4FB2-B28C-95D02C381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164CD46-B41C-4FFF-BF64-58B94DFEC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8CC586F-83E8-4F30-A6FF-6238ABB19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EE88-FCEA-45BA-B6DD-3D2CF2603A50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F7BF4D3-D114-4385-96A3-205F0E52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8311D5A-0978-471C-B52F-570364AA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3A68-32FC-4BD1-B6BE-992D7B83E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93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BD5DA-0ACB-4F90-AAF9-337B97947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DEF0C27-B076-4A9F-A479-B3890BEE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EE88-FCEA-45BA-B6DD-3D2CF2603A50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71A3E3-09CE-4AAC-8F39-4267115FA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7449448-3EFE-4EFA-B8E7-00920875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3A68-32FC-4BD1-B6BE-992D7B83E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07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8DAF828-4269-485C-A6F3-A2EA0E44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EE88-FCEA-45BA-B6DD-3D2CF2603A50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D35D50D-391C-4708-AEBB-6161F48E2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2C6BDE-DC13-45EE-8BCF-19DA5ACE1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3A68-32FC-4BD1-B6BE-992D7B83E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75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7BCBA-6FF7-4782-9A4D-E9B7A5DE5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B02139-F3EC-43B7-BD6B-4D39E5916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D7B62A-D57B-489F-88AC-2E0C625BC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428EF5-B93C-40CD-B384-A12B76B70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EE88-FCEA-45BA-B6DD-3D2CF2603A50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2ABC55-65F9-4383-AEAE-1E7A2C24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62A937-32C2-4649-A35B-9DB20075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3A68-32FC-4BD1-B6BE-992D7B83E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39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7420E-F47E-4E19-9D58-97786393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CF6D35F-8857-4B23-80D7-A529493F0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6FAED1-4641-4405-B04E-3948CDF9F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C26D65-AFB2-441F-AF40-7E63FBE30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EE88-FCEA-45BA-B6DD-3D2CF2603A50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C641F1-31EA-4916-981E-CABAB8587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6660CA-06C0-4C00-B0CF-97516DBF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3A68-32FC-4BD1-B6BE-992D7B83E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10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575DD4-E49C-40F9-80C7-92DE869EA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D716F9-4E47-45D2-BDCC-CD24382EB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03C09F-269A-4AE8-90AD-0BD5C19F7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EE88-FCEA-45BA-B6DD-3D2CF2603A50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374983-59DE-41A4-861E-55C50BCFA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E749E6-3189-4E5A-8640-ECA08D811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B3A68-32FC-4BD1-B6BE-992D7B83E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85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C8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142876EC-AEF9-4AF1-9A6C-0F670C286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102" y="-9331"/>
            <a:ext cx="12223102" cy="686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79E4D1B2-5088-47D8-89FD-FF03CD0579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0253629-50B0-4F1C-90A3-A45B6A312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259" y="1405061"/>
            <a:ext cx="1798281" cy="319195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6A9807B0-BBF7-4AE5-BFBA-869AD0D78821}"/>
              </a:ext>
            </a:extLst>
          </p:cNvPr>
          <p:cNvSpPr txBox="1">
            <a:spLocks/>
          </p:cNvSpPr>
          <p:nvPr/>
        </p:nvSpPr>
        <p:spPr>
          <a:xfrm>
            <a:off x="-31101" y="-1"/>
            <a:ext cx="9589988" cy="392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800" dirty="0"/>
              <a:t>&lt;</a:t>
            </a:r>
            <a:r>
              <a:rPr lang="pt-BR" sz="1800" dirty="0" err="1"/>
              <a:t>VisionLar</a:t>
            </a:r>
            <a:r>
              <a:rPr lang="pt-BR" sz="1800" dirty="0"/>
              <a:t>&gt;  &lt;O Problema&gt;  &lt;o problema&gt;  &lt;solução proposta&gt;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786B67D-DC42-481B-923F-9403EBC75B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007" y="93859"/>
            <a:ext cx="2140940" cy="513184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E8C9E07B-684D-40C3-92CD-3E7775EC4246}"/>
              </a:ext>
            </a:extLst>
          </p:cNvPr>
          <p:cNvSpPr txBox="1">
            <a:spLocks/>
          </p:cNvSpPr>
          <p:nvPr/>
        </p:nvSpPr>
        <p:spPr>
          <a:xfrm>
            <a:off x="1929284" y="373732"/>
            <a:ext cx="8946160" cy="1031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Biome" panose="020B0503030204020804" pitchFamily="34" charset="0"/>
                <a:cs typeface="Biome" panose="020B0503030204020804" pitchFamily="34" charset="0"/>
              </a:rPr>
              <a:t>Inteligência que guia.</a:t>
            </a:r>
          </a:p>
        </p:txBody>
      </p:sp>
    </p:spTree>
    <p:extLst>
      <p:ext uri="{BB962C8B-B14F-4D97-AF65-F5344CB8AC3E}">
        <p14:creationId xmlns:p14="http://schemas.microsoft.com/office/powerpoint/2010/main" val="114200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C8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9B8235A-745C-4E01-9ADF-0413D9390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79E4D1B2-5088-47D8-89FD-FF03CD0579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0253629-50B0-4F1C-90A3-A45B6A312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76" y="71757"/>
            <a:ext cx="629796" cy="1117888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2E83A9A-613D-422C-8A37-724E72B11A4D}"/>
              </a:ext>
            </a:extLst>
          </p:cNvPr>
          <p:cNvSpPr txBox="1">
            <a:spLocks/>
          </p:cNvSpPr>
          <p:nvPr/>
        </p:nvSpPr>
        <p:spPr>
          <a:xfrm>
            <a:off x="2140941" y="1122947"/>
            <a:ext cx="9874596" cy="5104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 	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Achar um local adequado para morar se tornou um desafio complexo. 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É preciso conciliar a busca por uma região com boas escolas e infraestrutura de comércio com a preocupação em evitar áreas afetadas por problemas como violência e locais de riscos. 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combinação de segurança, qualidade de vida e acessibilidade parece cada vez mais difícil, e o processo de seleção exige pesquisa detalhada e, muitas vezes, sacrifícios em algum aspecto importante.</a:t>
            </a:r>
          </a:p>
        </p:txBody>
      </p:sp>
      <p:pic>
        <p:nvPicPr>
          <p:cNvPr id="7" name="Picture 2" descr="duvida">
            <a:extLst>
              <a:ext uri="{FF2B5EF4-FFF2-40B4-BE49-F238E27FC236}">
                <a16:creationId xmlns:a16="http://schemas.microsoft.com/office/drawing/2014/main" id="{5132C881-A742-4B9C-AD19-698B590BF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2288" y="3429000"/>
            <a:ext cx="2713228" cy="338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3252F8C-A721-457A-8D13-028E7A5AB3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829" y="6206361"/>
            <a:ext cx="2140940" cy="513184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78876388-14E5-4AE6-80EC-821DAB422778}"/>
              </a:ext>
            </a:extLst>
          </p:cNvPr>
          <p:cNvSpPr txBox="1">
            <a:spLocks/>
          </p:cNvSpPr>
          <p:nvPr/>
        </p:nvSpPr>
        <p:spPr>
          <a:xfrm>
            <a:off x="1071660" y="183882"/>
            <a:ext cx="6559420" cy="1161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Segoe UI Variable Display" pitchFamily="2" charset="0"/>
              </a:rPr>
              <a:t>O PROBLEMA</a:t>
            </a:r>
          </a:p>
        </p:txBody>
      </p:sp>
    </p:spTree>
    <p:extLst>
      <p:ext uri="{BB962C8B-B14F-4D97-AF65-F5344CB8AC3E}">
        <p14:creationId xmlns:p14="http://schemas.microsoft.com/office/powerpoint/2010/main" val="95582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C8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ep Learning: Um Tutorial Completo Sobre o Tema">
            <a:extLst>
              <a:ext uri="{FF2B5EF4-FFF2-40B4-BE49-F238E27FC236}">
                <a16:creationId xmlns:a16="http://schemas.microsoft.com/office/drawing/2014/main" id="{84D91B5F-3430-4229-B34E-F91FA6FC1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4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56DFEF8-051D-499E-B80F-4589DB9A7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" y="0"/>
            <a:ext cx="788502" cy="139959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A57B1B5-D917-4E07-B46F-EA5F46B3B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634" y="0"/>
            <a:ext cx="2140940" cy="51318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57A4DF3-6560-402A-BF4A-CE11A71ED9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7538"/>
            <a:ext cx="3065436" cy="3860462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3751E6C3-5909-41CB-9ABF-E62BFBB3B3DD}"/>
              </a:ext>
            </a:extLst>
          </p:cNvPr>
          <p:cNvSpPr txBox="1">
            <a:spLocks/>
          </p:cNvSpPr>
          <p:nvPr/>
        </p:nvSpPr>
        <p:spPr>
          <a:xfrm>
            <a:off x="3065436" y="1134836"/>
            <a:ext cx="8927899" cy="5535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>
                <a:latin typeface="Arial" panose="020B0604020202020204" pitchFamily="34" charset="0"/>
                <a:ea typeface="Calibri" panose="020F0502020204030204" pitchFamily="34" charset="0"/>
              </a:rPr>
              <a:t>	</a:t>
            </a:r>
            <a:r>
              <a:rPr lang="pt-BR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pt-BR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 plataforma denominada </a:t>
            </a:r>
            <a:r>
              <a:rPr lang="pt-BR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VisionLar</a:t>
            </a:r>
            <a:r>
              <a:rPr lang="pt-BR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que utiliza tecnologias de inteligência artificial (IA) e aprendizado profundo (</a:t>
            </a:r>
            <a:r>
              <a:rPr lang="pt-BR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deep</a:t>
            </a:r>
            <a:r>
              <a:rPr lang="pt-BR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pt-BR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para otimizar o processo de seleção de locais para convivência e negócios. O sistema proposto realiza análises de conjunto de dados, correlacionando variáveis como custo, índices de segurança, distância do local de trabalho, disponibilidade de transporte público e indicadores de qualidade de vida.</a:t>
            </a:r>
            <a:endParaRPr lang="pt-BR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ACBDE402-8CB1-4557-A2CE-DD80D06920DF}"/>
              </a:ext>
            </a:extLst>
          </p:cNvPr>
          <p:cNvSpPr txBox="1">
            <a:spLocks/>
          </p:cNvSpPr>
          <p:nvPr/>
        </p:nvSpPr>
        <p:spPr>
          <a:xfrm>
            <a:off x="1071660" y="183882"/>
            <a:ext cx="6559420" cy="1161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Segoe UI Variable Display" pitchFamily="2" charset="0"/>
              </a:rPr>
              <a:t>Solução proposta</a:t>
            </a:r>
          </a:p>
        </p:txBody>
      </p:sp>
    </p:spTree>
    <p:extLst>
      <p:ext uri="{BB962C8B-B14F-4D97-AF65-F5344CB8AC3E}">
        <p14:creationId xmlns:p14="http://schemas.microsoft.com/office/powerpoint/2010/main" val="338069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C8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tartup e empresa tradicional: entenda quais são as diferenças!">
            <a:extLst>
              <a:ext uri="{FF2B5EF4-FFF2-40B4-BE49-F238E27FC236}">
                <a16:creationId xmlns:a16="http://schemas.microsoft.com/office/drawing/2014/main" id="{7595E315-17C0-45BC-92BC-ACFBB2A22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966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56DFEF8-051D-499E-B80F-4589DB9A7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" y="0"/>
            <a:ext cx="788502" cy="139959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A57B1B5-D917-4E07-B46F-EA5F46B3BA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634" y="0"/>
            <a:ext cx="2140940" cy="513184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C7A4A283-2B2B-48CC-A22B-C1CC929DC521}"/>
              </a:ext>
            </a:extLst>
          </p:cNvPr>
          <p:cNvSpPr txBox="1">
            <a:spLocks/>
          </p:cNvSpPr>
          <p:nvPr/>
        </p:nvSpPr>
        <p:spPr>
          <a:xfrm>
            <a:off x="953354" y="1399592"/>
            <a:ext cx="9874596" cy="5104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3900" dirty="0"/>
              <a:t> 	</a:t>
            </a:r>
            <a:endParaRPr lang="pt-BR" sz="3900" b="1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3900" b="1" dirty="0"/>
              <a:t>  Modelo:</a:t>
            </a:r>
            <a:r>
              <a:rPr lang="pt-BR" sz="3900" dirty="0"/>
              <a:t> A plataforma pode monetizar através de </a:t>
            </a:r>
            <a:r>
              <a:rPr lang="pt-BR" sz="3900" b="1" dirty="0"/>
              <a:t>publicidade direcionada</a:t>
            </a:r>
            <a:r>
              <a:rPr lang="pt-BR" sz="3900" dirty="0"/>
              <a:t> de empresas relevantes, como imobiliárias, lojas de móveis e serviços de mudança.</a:t>
            </a:r>
          </a:p>
          <a:p>
            <a:pPr>
              <a:lnSpc>
                <a:spcPct val="100000"/>
              </a:lnSpc>
            </a:pPr>
            <a:endParaRPr lang="pt-BR" sz="39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3900" b="1" dirty="0"/>
              <a:t>  Como:</a:t>
            </a:r>
            <a:r>
              <a:rPr lang="pt-BR" sz="3900" dirty="0"/>
              <a:t> Utilizar </a:t>
            </a:r>
            <a:r>
              <a:rPr lang="pt-BR" sz="3900" b="1" dirty="0"/>
              <a:t>anúncios segmentados</a:t>
            </a:r>
            <a:r>
              <a:rPr lang="pt-BR" sz="3900" dirty="0"/>
              <a:t> com base nas preferências dos usuários (como localização ou tipo de imóvel) para garantir relevância.</a:t>
            </a:r>
          </a:p>
          <a:p>
            <a:pPr>
              <a:lnSpc>
                <a:spcPct val="100000"/>
              </a:lnSpc>
            </a:pPr>
            <a:r>
              <a:rPr lang="pt-BR" sz="3900" b="1" dirty="0"/>
              <a:t>Vantagem:</a:t>
            </a:r>
            <a:r>
              <a:rPr lang="pt-BR" sz="3900" dirty="0"/>
              <a:t> Maximiza a receita ao integrar publicidade sem prejudicar a experiência do usuário.</a:t>
            </a:r>
          </a:p>
          <a:p>
            <a:endParaRPr lang="pt-BR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6013425D-6FCB-4B8E-ABA1-D4DBA3B71E04}"/>
              </a:ext>
            </a:extLst>
          </p:cNvPr>
          <p:cNvSpPr txBox="1">
            <a:spLocks/>
          </p:cNvSpPr>
          <p:nvPr/>
        </p:nvSpPr>
        <p:spPr>
          <a:xfrm>
            <a:off x="1071660" y="183882"/>
            <a:ext cx="8814548" cy="1161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Segoe UI Variable Display" pitchFamily="2" charset="0"/>
              </a:rPr>
              <a:t>Receita através de publicidade segmentada</a:t>
            </a:r>
          </a:p>
        </p:txBody>
      </p:sp>
    </p:spTree>
    <p:extLst>
      <p:ext uri="{BB962C8B-B14F-4D97-AF65-F5344CB8AC3E}">
        <p14:creationId xmlns:p14="http://schemas.microsoft.com/office/powerpoint/2010/main" val="2093781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C8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tartup e empresa tradicional: entenda quais são as diferenças!">
            <a:extLst>
              <a:ext uri="{FF2B5EF4-FFF2-40B4-BE49-F238E27FC236}">
                <a16:creationId xmlns:a16="http://schemas.microsoft.com/office/drawing/2014/main" id="{7595E315-17C0-45BC-92BC-ACFBB2A22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966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56DFEF8-051D-499E-B80F-4589DB9A7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" y="0"/>
            <a:ext cx="788502" cy="139959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A57B1B5-D917-4E07-B46F-EA5F46B3BA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634" y="0"/>
            <a:ext cx="2140940" cy="513184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C7A4A283-2B2B-48CC-A22B-C1CC929DC521}"/>
              </a:ext>
            </a:extLst>
          </p:cNvPr>
          <p:cNvSpPr txBox="1">
            <a:spLocks/>
          </p:cNvSpPr>
          <p:nvPr/>
        </p:nvSpPr>
        <p:spPr>
          <a:xfrm>
            <a:off x="953354" y="1399592"/>
            <a:ext cx="9874596" cy="5104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3900" dirty="0"/>
              <a:t> 	</a:t>
            </a:r>
            <a:endParaRPr lang="pt-BR" sz="3900" b="1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3900" b="1" dirty="0"/>
              <a:t>Modelo: </a:t>
            </a:r>
            <a:r>
              <a:rPr lang="pt-BR" sz="3900" b="1" dirty="0" err="1"/>
              <a:t>VisionLar</a:t>
            </a:r>
            <a:r>
              <a:rPr lang="pt-BR" sz="3900" b="1" dirty="0"/>
              <a:t> pode oferecer dados consolidados e análises preditivas para empresas do setor imobiliário, governos ou consultorias.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3900" b="1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3900" b="1" dirty="0"/>
              <a:t>Exemplo: Relatórios de tendências de mercado, comportamento do consumidor e valorização de regiões específicas.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3900" b="1" dirty="0"/>
              <a:t>Vantagem: Explora o poder dos dados da plataforma, agregando valor para outros negócios.</a:t>
            </a:r>
          </a:p>
          <a:p>
            <a:endParaRPr lang="pt-BR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6013425D-6FCB-4B8E-ABA1-D4DBA3B71E04}"/>
              </a:ext>
            </a:extLst>
          </p:cNvPr>
          <p:cNvSpPr txBox="1">
            <a:spLocks/>
          </p:cNvSpPr>
          <p:nvPr/>
        </p:nvSpPr>
        <p:spPr>
          <a:xfrm>
            <a:off x="1071660" y="183882"/>
            <a:ext cx="8814548" cy="1161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4400" b="1" dirty="0"/>
              <a:t>Venda de Dados e Relatórios de Mercado (B2B)</a:t>
            </a:r>
          </a:p>
        </p:txBody>
      </p:sp>
    </p:spTree>
    <p:extLst>
      <p:ext uri="{BB962C8B-B14F-4D97-AF65-F5344CB8AC3E}">
        <p14:creationId xmlns:p14="http://schemas.microsoft.com/office/powerpoint/2010/main" val="121189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C8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Como um corretor de imóveis ajuda em uma negociação imobiliária?">
            <a:extLst>
              <a:ext uri="{FF2B5EF4-FFF2-40B4-BE49-F238E27FC236}">
                <a16:creationId xmlns:a16="http://schemas.microsoft.com/office/drawing/2014/main" id="{AD2B1B75-37DD-423F-8D7C-C20C0F606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044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56DFEF8-051D-499E-B80F-4589DB9A7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" y="0"/>
            <a:ext cx="788502" cy="139959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A57B1B5-D917-4E07-B46F-EA5F46B3BA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634" y="0"/>
            <a:ext cx="2140940" cy="51318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5B884B4-CF21-4F90-A666-81D6F92625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" y="1847850"/>
            <a:ext cx="4146451" cy="3749352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6DB89BF1-67B0-4100-8916-9AE4B3A377B1}"/>
              </a:ext>
            </a:extLst>
          </p:cNvPr>
          <p:cNvSpPr txBox="1">
            <a:spLocks/>
          </p:cNvSpPr>
          <p:nvPr/>
        </p:nvSpPr>
        <p:spPr>
          <a:xfrm>
            <a:off x="1071660" y="183882"/>
            <a:ext cx="6559420" cy="1161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Segoe UI Variable Display" pitchFamily="2" charset="0"/>
              </a:rPr>
              <a:t>Concorrentes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3F8D4698-A6E3-480C-8C5C-5290026D93DB}"/>
              </a:ext>
            </a:extLst>
          </p:cNvPr>
          <p:cNvSpPr txBox="1">
            <a:spLocks/>
          </p:cNvSpPr>
          <p:nvPr/>
        </p:nvSpPr>
        <p:spPr>
          <a:xfrm>
            <a:off x="4660900" y="1066800"/>
            <a:ext cx="7448674" cy="579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10000"/>
              </a:lnSpc>
            </a:pPr>
            <a:r>
              <a:rPr lang="pt-BR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Portais Imobiliários e </a:t>
            </a:r>
            <a:r>
              <a:rPr lang="pt-BR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Marketplaces</a:t>
            </a:r>
            <a:r>
              <a:rPr lang="pt-BR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Imóveis.</a:t>
            </a:r>
          </a:p>
          <a:p>
            <a:pPr>
              <a:lnSpc>
                <a:spcPct val="210000"/>
              </a:lnSpc>
            </a:pPr>
            <a:r>
              <a:rPr lang="pt-BR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Aplicativos de Moradia Temporária ou Longa.</a:t>
            </a:r>
          </a:p>
          <a:p>
            <a:pPr>
              <a:lnSpc>
                <a:spcPct val="210000"/>
              </a:lnSpc>
            </a:pPr>
            <a:r>
              <a:rPr lang="pt-BR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Ferramentas de Avaliação de Qualidade de Vida e Sustentabilidade.</a:t>
            </a:r>
          </a:p>
          <a:p>
            <a:pPr>
              <a:lnSpc>
                <a:spcPct val="210000"/>
              </a:lnSpc>
            </a:pPr>
            <a:r>
              <a:rPr lang="pt-BR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Concorrentes Indiretos – </a:t>
            </a:r>
            <a:r>
              <a:rPr lang="pt-BR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Proptechs</a:t>
            </a:r>
            <a:r>
              <a:rPr lang="pt-BR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Inovação Imobiliária</a:t>
            </a:r>
          </a:p>
          <a:p>
            <a:pPr>
              <a:lnSpc>
                <a:spcPct val="210000"/>
              </a:lnSpc>
            </a:pPr>
            <a:r>
              <a:rPr lang="pt-BR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Agências Imobiliárias Tradicionais</a:t>
            </a:r>
          </a:p>
          <a:p>
            <a:endParaRPr lang="pt-BR" sz="19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3152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C8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86C1FB1-3A82-4D8B-9686-3BDCCD903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3F39B08-CB36-43FA-B8A1-4DF530E4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295" y="118965"/>
            <a:ext cx="6559420" cy="1161661"/>
          </a:xfrm>
        </p:spPr>
        <p:txBody>
          <a:bodyPr/>
          <a:lstStyle/>
          <a:p>
            <a:r>
              <a:rPr lang="pt-BR" dirty="0">
                <a:latin typeface="Segoe UI Variable Display" pitchFamily="2" charset="0"/>
              </a:rPr>
              <a:t>Diferenciação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56DFEF8-051D-499E-B80F-4589DB9A7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" y="0"/>
            <a:ext cx="788502" cy="139959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A57B1B5-D917-4E07-B46F-EA5F46B3BA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634" y="0"/>
            <a:ext cx="2140940" cy="513184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5ABF9BC2-7D37-4392-8893-D9881CFD7480}"/>
              </a:ext>
            </a:extLst>
          </p:cNvPr>
          <p:cNvSpPr txBox="1">
            <a:spLocks/>
          </p:cNvSpPr>
          <p:nvPr/>
        </p:nvSpPr>
        <p:spPr>
          <a:xfrm>
            <a:off x="381000" y="1134837"/>
            <a:ext cx="11612335" cy="4808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 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recomendações automáticas e personalizadas.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Foco em tendências emergentes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necessidades pós-pandemia.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simplificada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foco na experiência do usuário.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Sustentabilidade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integrada às recomendações de moradia.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Alta segurança 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compliance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ético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uso de dados.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Posição de mercado pioneira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um nicho de soluções integradas para moradia e negócios</a:t>
            </a:r>
            <a:r>
              <a:rPr lang="pt-BR" sz="1100" dirty="0"/>
              <a:t>.</a:t>
            </a:r>
          </a:p>
          <a:p>
            <a:pPr>
              <a:lnSpc>
                <a:spcPct val="150000"/>
              </a:lnSpc>
            </a:pPr>
            <a:endParaRPr lang="pt-BR" sz="1100" dirty="0"/>
          </a:p>
          <a:p>
            <a:endParaRPr lang="pt-B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35BB24D-A66D-4ADC-8A0E-E617F16DE152}"/>
              </a:ext>
            </a:extLst>
          </p:cNvPr>
          <p:cNvSpPr txBox="1"/>
          <p:nvPr/>
        </p:nvSpPr>
        <p:spPr>
          <a:xfrm>
            <a:off x="381000" y="5122998"/>
            <a:ext cx="1143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Essa estratégia coloca a </a:t>
            </a:r>
            <a:r>
              <a:rPr lang="pt-BR" sz="2400" dirty="0" err="1"/>
              <a:t>VisionLar</a:t>
            </a:r>
            <a:r>
              <a:rPr lang="pt-BR" sz="2400" dirty="0"/>
              <a:t> em uma posição vantajosa para capturar um público moderno e exigente, oferecendo mais do que simples filtros de busca imobiliária: uma solução inteligente e proativa para tomadas de decisão eficazes.</a:t>
            </a:r>
          </a:p>
        </p:txBody>
      </p:sp>
    </p:spTree>
    <p:extLst>
      <p:ext uri="{BB962C8B-B14F-4D97-AF65-F5344CB8AC3E}">
        <p14:creationId xmlns:p14="http://schemas.microsoft.com/office/powerpoint/2010/main" val="21206117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1334</Words>
  <Application>Microsoft Office PowerPoint</Application>
  <PresentationFormat>Widescreen</PresentationFormat>
  <Paragraphs>105</Paragraphs>
  <Slides>7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Biome</vt:lpstr>
      <vt:lpstr>Calibri</vt:lpstr>
      <vt:lpstr>Calibri Light</vt:lpstr>
      <vt:lpstr>Segoe UI Variable Display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Diferenciação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 Pierote</dc:creator>
  <cp:lastModifiedBy>Vinicius Pierote</cp:lastModifiedBy>
  <cp:revision>22</cp:revision>
  <dcterms:created xsi:type="dcterms:W3CDTF">2024-10-14T17:54:31Z</dcterms:created>
  <dcterms:modified xsi:type="dcterms:W3CDTF">2024-10-18T11:43:08Z</dcterms:modified>
</cp:coreProperties>
</file>