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63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4E37"/>
    <a:srgbClr val="B67152"/>
    <a:srgbClr val="C895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E4AA7-496B-4730-8277-ECB19FC92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050043-C1F0-4259-A111-2A01157D0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E423E1-A0DE-43A0-968C-5C45047A0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028C-98DB-4834-AA8A-F279226C60C1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9A790B-122B-4D77-9702-0FCB5846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4FC4DE-37A5-46D4-914C-9772AEDEB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8BAD-3C17-4E2B-8A16-BE13FD8B30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83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BCA0A-335E-499F-8842-B3F01A863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918AE9-4C9F-412C-A99E-BFAE6CAAA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3C2C0B-A35C-48C7-BB49-CA031E06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028C-98DB-4834-AA8A-F279226C60C1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AAB604-2674-4891-B191-A82372A2C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F9F075-8700-426D-BAA3-14684B55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8BAD-3C17-4E2B-8A16-BE13FD8B30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50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5361A2-5684-456C-9A25-732CD4D4FC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F19886-EFB0-4D2E-A571-B2FE9F8E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FC5877-D74C-4581-B521-6326CBBA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028C-98DB-4834-AA8A-F279226C60C1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D779BE-C232-4260-8A1C-9974BCDC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8E0425-E37F-4598-A621-EAAED0D7C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8BAD-3C17-4E2B-8A16-BE13FD8B30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56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8D003-A7FA-4113-827C-2D58784E2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FAB37C-5927-4445-8538-20C56DEB7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B27C23-46B9-4898-8735-8DAD3594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028C-98DB-4834-AA8A-F279226C60C1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EA2CE6-DBE9-4C7D-B0DA-2DCE2C3C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FE6C17-46E8-4668-9092-4A48F4D98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8BAD-3C17-4E2B-8A16-BE13FD8B30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12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5C55D-E08B-4042-8311-1F470FD4A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6AF127-8B28-4B30-9071-392ADF38E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46D89A-3413-4A5D-9B8B-E9995DBEA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028C-98DB-4834-AA8A-F279226C60C1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69FF1F-349B-49B6-96CF-55E1DF85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AFF0D7-D940-4884-89CF-DD38EB2C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8BAD-3C17-4E2B-8A16-BE13FD8B30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43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6316E-4725-4424-B897-5C9D1ED0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5E41DC-DD4C-4931-B436-0771C641C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175A7F-8179-41BB-8A6F-4929369FD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3C7A65-7A9E-430D-A7DD-5AC75E5B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028C-98DB-4834-AA8A-F279226C60C1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AD6BFD-3761-426A-AAAE-306AC8D8C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BE6495-49A8-4455-BC0F-AE37C74C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8BAD-3C17-4E2B-8A16-BE13FD8B30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91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C90FB-CD32-479C-8998-9AFFF828E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1524EA-50D5-4E0C-94D4-FAAAEA748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0CFD2E-C16F-4D2C-9858-EACC2CFBA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065ADDF-78CD-427A-A2C0-48C4836CE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5043218-9FBC-461C-B659-19C93B93D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2A94871-B5FC-42D3-B187-C54549EC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028C-98DB-4834-AA8A-F279226C60C1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45E64A-A5A9-41C8-A383-0D310922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434B27C-CECF-4540-825D-398D34A4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8BAD-3C17-4E2B-8A16-BE13FD8B30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947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AF55D-FC3D-4169-A452-D642BBDBB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522921-73B2-4E05-9DA0-3DE2C7452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028C-98DB-4834-AA8A-F279226C60C1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3A7B1CF-F19D-4CA8-9C60-908140C5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272EAD-EA0E-490A-B02B-5E0AE0FB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8BAD-3C17-4E2B-8A16-BE13FD8B30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08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C790ECD-804D-406F-B31F-CA8F9E4D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028C-98DB-4834-AA8A-F279226C60C1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0D5F6BE-3BEA-482A-9DD5-B845E1A4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D04C5C-13AB-4555-BE50-AF419C33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8BAD-3C17-4E2B-8A16-BE13FD8B30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91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9E864-9D41-46B4-B07C-043A6A312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305563-304C-4788-BED4-69753143A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1437A3-BA6B-454E-A6CA-36C1C9574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51B27F-94B6-4739-BBE1-88ED714B9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028C-98DB-4834-AA8A-F279226C60C1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68AE15-8029-4AAF-B578-3707F382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C9DF93-BBA7-4EA1-B25C-BD8CE42F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8BAD-3C17-4E2B-8A16-BE13FD8B30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85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797D1-DEBC-4899-A4EC-4D8E14A42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B6C8ED-90B8-4F05-B76F-4AD6997C8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826449-10E2-4DA0-A3FE-60CB3D342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3E0B4C-AF8E-4476-BFDE-9459611EF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028C-98DB-4834-AA8A-F279226C60C1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400063-EEEB-4D23-8B16-E8BBC233A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366318-D335-4176-B959-F136C2A3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28BAD-3C17-4E2B-8A16-BE13FD8B30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91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DC27330-E558-45E8-92E9-1104708B0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DDA91D-C8E2-47E0-BD05-D937BFB43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DEA1B3-34F5-4D7F-A91A-827C5DCF9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5028C-98DB-4834-AA8A-F279226C60C1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12F539-DE1D-471F-8A6B-F4B61D3ED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B4BC13-7FD7-44CE-BE17-D7C19A59B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28BAD-3C17-4E2B-8A16-BE13FD8B30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34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senhodg.com/2011/07/o-mundo-da-tecnologia-ilustracao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pngall.com/google-maps-png/download/55474/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50329/bussola---compass-by-erne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bservatoriodacomunicacao.org.br/colunas/pode-existir-humanizacao-na-tecnologia-por-naomi-tatekawa/" TargetMode="Externa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41EFC2C-F8C6-45C1-AE72-4485BED0B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2305"/>
            <a:ext cx="9144000" cy="1655762"/>
          </a:xfrm>
        </p:spPr>
        <p:txBody>
          <a:bodyPr/>
          <a:lstStyle/>
          <a:p>
            <a:r>
              <a:rPr lang="pt-BR" sz="8000" dirty="0">
                <a:solidFill>
                  <a:srgbClr val="814E37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SEMIÓTICA</a:t>
            </a:r>
            <a:endParaRPr lang="pt-BR" dirty="0">
              <a:solidFill>
                <a:srgbClr val="814E37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650FF89-4FD3-4607-8D2D-219D236CDD37}"/>
              </a:ext>
            </a:extLst>
          </p:cNvPr>
          <p:cNvSpPr/>
          <p:nvPr/>
        </p:nvSpPr>
        <p:spPr>
          <a:xfrm>
            <a:off x="0" y="0"/>
            <a:ext cx="2717800" cy="6858000"/>
          </a:xfrm>
          <a:prstGeom prst="rect">
            <a:avLst/>
          </a:prstGeom>
          <a:solidFill>
            <a:srgbClr val="814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666C9FA-55AA-4D00-AA33-77DF5B7C0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0" y="1964267"/>
            <a:ext cx="4889500" cy="4889500"/>
          </a:xfrm>
          <a:prstGeom prst="rect">
            <a:avLst/>
          </a:prstGeom>
        </p:spPr>
      </p:pic>
      <p:sp>
        <p:nvSpPr>
          <p:cNvPr id="9" name="Subtítulo 2">
            <a:extLst>
              <a:ext uri="{FF2B5EF4-FFF2-40B4-BE49-F238E27FC236}">
                <a16:creationId xmlns:a16="http://schemas.microsoft.com/office/drawing/2014/main" id="{C926D7BA-AF45-4E2A-B554-7B777C532EF4}"/>
              </a:ext>
            </a:extLst>
          </p:cNvPr>
          <p:cNvSpPr txBox="1">
            <a:spLocks/>
          </p:cNvSpPr>
          <p:nvPr/>
        </p:nvSpPr>
        <p:spPr>
          <a:xfrm>
            <a:off x="3014133" y="1805253"/>
            <a:ext cx="6163733" cy="102922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VISIONLAR</a:t>
            </a:r>
            <a:endParaRPr lang="pt-BR" sz="9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8ECA0BC-867B-4125-AB44-E842BE916620}"/>
              </a:ext>
            </a:extLst>
          </p:cNvPr>
          <p:cNvSpPr txBox="1"/>
          <p:nvPr/>
        </p:nvSpPr>
        <p:spPr>
          <a:xfrm>
            <a:off x="0" y="6095999"/>
            <a:ext cx="25061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MesloLGS NF" panose="020B0709030604020204" pitchFamily="49" charset="0"/>
                <a:ea typeface="MesloLGS NF" panose="020B0709030604020204" pitchFamily="49" charset="0"/>
                <a:cs typeface="MesloLGS NF" panose="020B0709030604020204" pitchFamily="49" charset="0"/>
              </a:rPr>
              <a:t>“INTELIGÊNCIA QUE GUIA”</a:t>
            </a:r>
          </a:p>
        </p:txBody>
      </p:sp>
    </p:spTree>
    <p:extLst>
      <p:ext uri="{BB962C8B-B14F-4D97-AF65-F5344CB8AC3E}">
        <p14:creationId xmlns:p14="http://schemas.microsoft.com/office/powerpoint/2010/main" val="3529103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29F265A-9B96-4C2A-876A-27DC94B56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5314750" cy="522328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650FF89-4FD3-4607-8D2D-219D236CDD37}"/>
              </a:ext>
            </a:extLst>
          </p:cNvPr>
          <p:cNvSpPr/>
          <p:nvPr/>
        </p:nvSpPr>
        <p:spPr>
          <a:xfrm>
            <a:off x="0" y="1"/>
            <a:ext cx="12192000" cy="1600199"/>
          </a:xfrm>
          <a:prstGeom prst="rect">
            <a:avLst/>
          </a:prstGeom>
          <a:solidFill>
            <a:srgbClr val="814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dirty="0">
                <a:latin typeface="Arial Black" panose="020B0A04020102020204" pitchFamily="34" charset="0"/>
              </a:rPr>
              <a:t>CONCLUSÃO</a:t>
            </a:r>
            <a:endParaRPr lang="pt-BR" sz="6600" b="1" dirty="0">
              <a:latin typeface="Arial Black" panose="020B0A040201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EE26991-77BF-46C6-B6EF-4B53B394E403}"/>
              </a:ext>
            </a:extLst>
          </p:cNvPr>
          <p:cNvSpPr txBox="1"/>
          <p:nvPr/>
        </p:nvSpPr>
        <p:spPr>
          <a:xfrm>
            <a:off x="6096000" y="2503683"/>
            <a:ext cx="5314750" cy="34163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pt-BR" sz="2400" spc="-1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marca </a:t>
            </a:r>
            <a:r>
              <a:rPr lang="pt-BR" sz="2400" spc="-1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VisionLar</a:t>
            </a:r>
            <a:r>
              <a:rPr lang="pt-BR" sz="2400" spc="-1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 um design minimalista e cores que provocam ações e segurança para comunicar sua missão de guiar clientes com inteligência e confiança. </a:t>
            </a:r>
          </a:p>
          <a:p>
            <a:pPr algn="just"/>
            <a:r>
              <a:rPr lang="pt-BR" sz="2400" spc="-1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 o símbolo de um alfinete representando precisão e orientação e detalhes minimalistas que humanizam a tecnologia, a identidade visual da </a:t>
            </a:r>
            <a:r>
              <a:rPr lang="pt-BR" sz="2400" spc="-1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VisionLar</a:t>
            </a:r>
            <a:r>
              <a:rPr lang="pt-BR" sz="2400" spc="-1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equilibra inovação e acessibilidade, alinhada ao lema “Inteligência que guia.”</a:t>
            </a:r>
          </a:p>
        </p:txBody>
      </p:sp>
    </p:spTree>
    <p:extLst>
      <p:ext uri="{BB962C8B-B14F-4D97-AF65-F5344CB8AC3E}">
        <p14:creationId xmlns:p14="http://schemas.microsoft.com/office/powerpoint/2010/main" val="144568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650FF89-4FD3-4607-8D2D-219D236CDD37}"/>
              </a:ext>
            </a:extLst>
          </p:cNvPr>
          <p:cNvSpPr/>
          <p:nvPr/>
        </p:nvSpPr>
        <p:spPr>
          <a:xfrm>
            <a:off x="0" y="0"/>
            <a:ext cx="1286933" cy="6858000"/>
          </a:xfrm>
          <a:prstGeom prst="rect">
            <a:avLst/>
          </a:prstGeom>
          <a:solidFill>
            <a:srgbClr val="814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51DD7D7-2DFB-4C5F-B292-9BA6BB7A6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116" y="0"/>
            <a:ext cx="1606550" cy="1606550"/>
          </a:xfrm>
          <a:prstGeom prst="rect">
            <a:avLst/>
          </a:prstGeom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8B1D2B35-1305-44E1-ACA2-E83BD26BB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567" y="1606550"/>
            <a:ext cx="976206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ORIGEM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Criada em 2024 a partir de um projeto da Fatec Sorocaba.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b="1" dirty="0">
                <a:latin typeface="Arial" panose="020B0604020202020204" pitchFamily="34" charset="0"/>
              </a:rPr>
              <a:t>I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NSPIRAÇÃO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Baseada nas experiências negativas de um dos membros ao buscar moradia.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OBJETIVO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Ajudar clientes a encontrar o lar ideal na cidade de Sorocaba.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DIFERENCIAL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Plataforma interativa que oferece orientação baseada em dados.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PROPÓSITO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Garantir uma experiência positiva e eficiente na escolha de um novo lar. </a:t>
            </a:r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EB8E283F-7886-49EF-B392-93E85F267CD7}"/>
              </a:ext>
            </a:extLst>
          </p:cNvPr>
          <p:cNvSpPr txBox="1">
            <a:spLocks/>
          </p:cNvSpPr>
          <p:nvPr/>
        </p:nvSpPr>
        <p:spPr>
          <a:xfrm>
            <a:off x="2960158" y="577322"/>
            <a:ext cx="6163733" cy="102922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dirty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VISIONLAR</a:t>
            </a:r>
            <a:endParaRPr lang="pt-BR" sz="9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85227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650FF89-4FD3-4607-8D2D-219D236CDD37}"/>
              </a:ext>
            </a:extLst>
          </p:cNvPr>
          <p:cNvSpPr/>
          <p:nvPr/>
        </p:nvSpPr>
        <p:spPr>
          <a:xfrm>
            <a:off x="0" y="0"/>
            <a:ext cx="1286933" cy="6858000"/>
          </a:xfrm>
          <a:prstGeom prst="rect">
            <a:avLst/>
          </a:prstGeom>
          <a:solidFill>
            <a:srgbClr val="814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51DD7D7-2DFB-4C5F-B292-9BA6BB7A6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116" y="0"/>
            <a:ext cx="1606550" cy="1606550"/>
          </a:xfrm>
          <a:prstGeom prst="rect">
            <a:avLst/>
          </a:prstGeom>
        </p:spPr>
      </p:pic>
      <p:sp>
        <p:nvSpPr>
          <p:cNvPr id="16" name="Subtítulo 2">
            <a:extLst>
              <a:ext uri="{FF2B5EF4-FFF2-40B4-BE49-F238E27FC236}">
                <a16:creationId xmlns:a16="http://schemas.microsoft.com/office/drawing/2014/main" id="{EB8E283F-7886-49EF-B392-93E85F267CD7}"/>
              </a:ext>
            </a:extLst>
          </p:cNvPr>
          <p:cNvSpPr txBox="1">
            <a:spLocks/>
          </p:cNvSpPr>
          <p:nvPr/>
        </p:nvSpPr>
        <p:spPr>
          <a:xfrm>
            <a:off x="2960158" y="577322"/>
            <a:ext cx="6163733" cy="102922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900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E2B83C3-C51F-484C-AE5D-74E0D5D0F3ED}"/>
              </a:ext>
            </a:extLst>
          </p:cNvPr>
          <p:cNvSpPr txBox="1"/>
          <p:nvPr/>
        </p:nvSpPr>
        <p:spPr>
          <a:xfrm>
            <a:off x="3092451" y="3009668"/>
            <a:ext cx="62018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Sujeito = cliente </a:t>
            </a:r>
          </a:p>
          <a:p>
            <a:r>
              <a:rPr lang="pt-BR" dirty="0"/>
              <a:t>Objeto = Local ideal  </a:t>
            </a:r>
          </a:p>
          <a:p>
            <a:r>
              <a:rPr lang="pt-BR" dirty="0"/>
              <a:t>Destinador </a:t>
            </a:r>
          </a:p>
          <a:p>
            <a:r>
              <a:rPr lang="pt-BR" dirty="0"/>
              <a:t>Objetivo = algoritmo</a:t>
            </a:r>
          </a:p>
          <a:p>
            <a:r>
              <a:rPr lang="pt-BR" dirty="0"/>
              <a:t>Destinatário = clientes </a:t>
            </a:r>
          </a:p>
          <a:p>
            <a:r>
              <a:rPr lang="pt-BR" dirty="0"/>
              <a:t>Adjuvante = plataforma </a:t>
            </a:r>
          </a:p>
          <a:p>
            <a:r>
              <a:rPr lang="pt-BR" dirty="0"/>
              <a:t>Oponente = falta de informação</a:t>
            </a:r>
          </a:p>
        </p:txBody>
      </p:sp>
    </p:spTree>
    <p:extLst>
      <p:ext uri="{BB962C8B-B14F-4D97-AF65-F5344CB8AC3E}">
        <p14:creationId xmlns:p14="http://schemas.microsoft.com/office/powerpoint/2010/main" val="118366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650FF89-4FD3-4607-8D2D-219D236CDD37}"/>
              </a:ext>
            </a:extLst>
          </p:cNvPr>
          <p:cNvSpPr/>
          <p:nvPr/>
        </p:nvSpPr>
        <p:spPr>
          <a:xfrm>
            <a:off x="-1" y="0"/>
            <a:ext cx="2401455" cy="6858000"/>
          </a:xfrm>
          <a:prstGeom prst="rect">
            <a:avLst/>
          </a:prstGeom>
          <a:solidFill>
            <a:srgbClr val="814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7516F75D-D289-49CD-A880-95E1720B7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5127" y="129310"/>
            <a:ext cx="9144000" cy="2272145"/>
          </a:xfrm>
        </p:spPr>
        <p:txBody>
          <a:bodyPr>
            <a:normAutofit/>
          </a:bodyPr>
          <a:lstStyle/>
          <a:p>
            <a:r>
              <a:rPr lang="pt-BR" sz="6600" dirty="0">
                <a:ln>
                  <a:solidFill>
                    <a:schemeClr val="bg1"/>
                  </a:solidFill>
                </a:ln>
                <a:solidFill>
                  <a:srgbClr val="814E37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MISSÃO, VISÃO E VALORES</a:t>
            </a:r>
            <a:endParaRPr lang="pt-BR" sz="1800" dirty="0">
              <a:ln>
                <a:solidFill>
                  <a:schemeClr val="bg1"/>
                </a:solidFill>
              </a:ln>
              <a:solidFill>
                <a:srgbClr val="814E37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A1CDBEE-954F-43EC-9C3A-4F15C3B3E06F}"/>
              </a:ext>
            </a:extLst>
          </p:cNvPr>
          <p:cNvSpPr txBox="1"/>
          <p:nvPr/>
        </p:nvSpPr>
        <p:spPr>
          <a:xfrm>
            <a:off x="3140363" y="1755660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Missão</a:t>
            </a:r>
          </a:p>
          <a:p>
            <a:r>
              <a:rPr lang="pt-BR" dirty="0"/>
              <a:t>Oferecer uma plataforma tecnológica e acessível para ajudar pessoas a encontrar os melhores lugares em Sorocaba e Votorantim, identificando e atendendo as necessidades dos clientes com soluções eficazes.</a:t>
            </a:r>
          </a:p>
          <a:p>
            <a:endParaRPr lang="pt-BR" dirty="0"/>
          </a:p>
          <a:p>
            <a:r>
              <a:rPr lang="pt-BR" b="1" dirty="0"/>
              <a:t>Visão</a:t>
            </a:r>
          </a:p>
          <a:p>
            <a:r>
              <a:rPr lang="pt-BR" dirty="0"/>
              <a:t>Ser referência em proporcionar uma experiência segura e prática para as pessoas encontrarem seu lugar, com um compromisso em diversidade, responsabilidade e tecnologia.</a:t>
            </a:r>
          </a:p>
          <a:p>
            <a:endParaRPr lang="pt-BR" dirty="0"/>
          </a:p>
          <a:p>
            <a:r>
              <a:rPr lang="pt-BR" b="1" dirty="0"/>
              <a:t>Valores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Inovação</a:t>
            </a:r>
            <a:r>
              <a:rPr lang="pt-BR" dirty="0"/>
              <a:t>: Utilização da tecnologia de ponta para criar soluções eficientes.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Foco no Cliente</a:t>
            </a:r>
            <a:r>
              <a:rPr lang="pt-BR" dirty="0"/>
              <a:t>: Atendimento personalizado, atendendo necessidades individuais.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Sustentabilidade</a:t>
            </a:r>
            <a:r>
              <a:rPr lang="pt-BR" dirty="0"/>
              <a:t>: Práticas sustentáveis que beneficiam a comunidade e o meio ambiente.</a:t>
            </a:r>
          </a:p>
        </p:txBody>
      </p:sp>
    </p:spTree>
    <p:extLst>
      <p:ext uri="{BB962C8B-B14F-4D97-AF65-F5344CB8AC3E}">
        <p14:creationId xmlns:p14="http://schemas.microsoft.com/office/powerpoint/2010/main" val="243898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650FF89-4FD3-4607-8D2D-219D236CDD37}"/>
              </a:ext>
            </a:extLst>
          </p:cNvPr>
          <p:cNvSpPr/>
          <p:nvPr/>
        </p:nvSpPr>
        <p:spPr>
          <a:xfrm>
            <a:off x="-1" y="0"/>
            <a:ext cx="2401455" cy="6858000"/>
          </a:xfrm>
          <a:prstGeom prst="rect">
            <a:avLst/>
          </a:prstGeom>
          <a:solidFill>
            <a:srgbClr val="814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7516F75D-D289-49CD-A880-95E1720B7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5127" y="129310"/>
            <a:ext cx="9144000" cy="2272145"/>
          </a:xfrm>
        </p:spPr>
        <p:txBody>
          <a:bodyPr>
            <a:normAutofit/>
          </a:bodyPr>
          <a:lstStyle/>
          <a:p>
            <a:r>
              <a:rPr lang="pt-BR" sz="6600" dirty="0">
                <a:ln>
                  <a:solidFill>
                    <a:schemeClr val="bg1"/>
                  </a:solidFill>
                </a:ln>
                <a:solidFill>
                  <a:srgbClr val="814E37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VISIONLAR</a:t>
            </a:r>
            <a:endParaRPr lang="pt-BR" sz="1800" dirty="0">
              <a:ln>
                <a:solidFill>
                  <a:schemeClr val="bg1"/>
                </a:solidFill>
              </a:ln>
              <a:solidFill>
                <a:srgbClr val="814E37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FF155C1-2804-4E32-95A5-EE8570B3B524}"/>
              </a:ext>
            </a:extLst>
          </p:cNvPr>
          <p:cNvSpPr txBox="1"/>
          <p:nvPr/>
        </p:nvSpPr>
        <p:spPr>
          <a:xfrm>
            <a:off x="3084946" y="1351508"/>
            <a:ext cx="859058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   </a:t>
            </a:r>
            <a:r>
              <a:rPr lang="pt-BR" sz="2400" dirty="0" err="1"/>
              <a:t>VisionLar</a:t>
            </a:r>
            <a:r>
              <a:rPr lang="pt-BR" sz="2400" dirty="0"/>
              <a:t> é uma plataforma que emprega inteligência artificial (IA) e aprendizado profundo (</a:t>
            </a:r>
            <a:r>
              <a:rPr lang="pt-BR" sz="2400" dirty="0" err="1"/>
              <a:t>deep</a:t>
            </a:r>
            <a:r>
              <a:rPr lang="pt-BR" sz="2400" dirty="0"/>
              <a:t> </a:t>
            </a:r>
            <a:r>
              <a:rPr lang="pt-BR" sz="2400" dirty="0" err="1"/>
              <a:t>learning</a:t>
            </a:r>
            <a:r>
              <a:rPr lang="pt-BR" sz="2400" dirty="0"/>
              <a:t>) para otimizar a escolha de locais para convivência e negócios. O sistema analisa conjuntos de dados. Como: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Custo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Segurança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Proximidade ao trabalho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Disponibilidade de transporte público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Qualidade de vida.</a:t>
            </a:r>
          </a:p>
        </p:txBody>
      </p:sp>
    </p:spTree>
    <p:extLst>
      <p:ext uri="{BB962C8B-B14F-4D97-AF65-F5344CB8AC3E}">
        <p14:creationId xmlns:p14="http://schemas.microsoft.com/office/powerpoint/2010/main" val="32347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F79DCB0-FE71-4627-AFF2-3BD05EF36698}"/>
              </a:ext>
            </a:extLst>
          </p:cNvPr>
          <p:cNvSpPr/>
          <p:nvPr/>
        </p:nvSpPr>
        <p:spPr>
          <a:xfrm>
            <a:off x="2364509" y="1939636"/>
            <a:ext cx="2854036" cy="314026"/>
          </a:xfrm>
          <a:prstGeom prst="roundRect">
            <a:avLst/>
          </a:prstGeom>
          <a:solidFill>
            <a:srgbClr val="814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D63FA2F9-8392-4CE1-BFB4-7D8289A787E0}"/>
              </a:ext>
            </a:extLst>
          </p:cNvPr>
          <p:cNvSpPr/>
          <p:nvPr/>
        </p:nvSpPr>
        <p:spPr>
          <a:xfrm>
            <a:off x="2459952" y="4361766"/>
            <a:ext cx="2463030" cy="321067"/>
          </a:xfrm>
          <a:prstGeom prst="roundRect">
            <a:avLst/>
          </a:prstGeom>
          <a:solidFill>
            <a:srgbClr val="814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650FF89-4FD3-4607-8D2D-219D236CDD37}"/>
              </a:ext>
            </a:extLst>
          </p:cNvPr>
          <p:cNvSpPr/>
          <p:nvPr/>
        </p:nvSpPr>
        <p:spPr>
          <a:xfrm>
            <a:off x="0" y="0"/>
            <a:ext cx="12192000" cy="1600199"/>
          </a:xfrm>
          <a:prstGeom prst="rect">
            <a:avLst/>
          </a:prstGeom>
          <a:solidFill>
            <a:srgbClr val="814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>
                <a:latin typeface="Arial Black" panose="020B0A04020102020204" pitchFamily="34" charset="0"/>
              </a:rPr>
              <a:t>CROMÁTICO</a:t>
            </a:r>
            <a:endParaRPr lang="pt-BR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FA5296-6BFB-4495-A4EF-310C67354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21020"/>
            <a:ext cx="7407564" cy="466450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                       FUNDO NEUTRO 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 Marrom claro transmite neutralidade, acolhimento e aconchego.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 Remete à ideia de "lar", associada ao nome da empresa.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 Cor neutra permite destaque da logo sem exagero.</a:t>
            </a:r>
          </a:p>
          <a:p>
            <a:pPr algn="just"/>
            <a:endParaRPr lang="pt-BR" dirty="0"/>
          </a:p>
          <a:p>
            <a:pPr algn="just"/>
            <a:r>
              <a:rPr lang="pt-BR" b="1" dirty="0">
                <a:solidFill>
                  <a:schemeClr val="bg1"/>
                </a:solidFill>
                <a:latin typeface="Arial Black" panose="020B0A04020102020204" pitchFamily="34" charset="0"/>
              </a:rPr>
              <a:t>                        COR DA LOGO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 Vermelho do "alfinete" simboliza atenção, energia e urgência.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 Referência a marcas de localização, como mapas antigos.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 Contraste com o fundo neutro sugere ação e liderança, reforçando a   ideia de guiar os clientes.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5ECED75-A152-4AF5-89FE-70F100070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686" y="4262510"/>
            <a:ext cx="2826712" cy="282671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295D1EB-98CB-4616-BF20-24B44E7008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066" y="1717928"/>
            <a:ext cx="2459952" cy="2417618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309D0CD9-4D30-46B0-A2E6-34B4B9E5A020}"/>
              </a:ext>
            </a:extLst>
          </p:cNvPr>
          <p:cNvCxnSpPr>
            <a:cxnSpLocks/>
          </p:cNvCxnSpPr>
          <p:nvPr/>
        </p:nvCxnSpPr>
        <p:spPr>
          <a:xfrm>
            <a:off x="0" y="4253274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979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4045692-BA91-4299-B0C3-85D5E2487BC8}"/>
              </a:ext>
            </a:extLst>
          </p:cNvPr>
          <p:cNvSpPr/>
          <p:nvPr/>
        </p:nvSpPr>
        <p:spPr>
          <a:xfrm>
            <a:off x="292100" y="1816487"/>
            <a:ext cx="11607799" cy="30225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650FF89-4FD3-4607-8D2D-219D236CDD37}"/>
              </a:ext>
            </a:extLst>
          </p:cNvPr>
          <p:cNvSpPr/>
          <p:nvPr/>
        </p:nvSpPr>
        <p:spPr>
          <a:xfrm>
            <a:off x="0" y="1"/>
            <a:ext cx="12192000" cy="1600199"/>
          </a:xfrm>
          <a:prstGeom prst="rect">
            <a:avLst/>
          </a:prstGeom>
          <a:solidFill>
            <a:srgbClr val="814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>
                <a:latin typeface="Arial Black" panose="020B0A04020102020204" pitchFamily="34" charset="0"/>
              </a:rPr>
              <a:t>EIDÉTICO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FA5296-6BFB-4495-A4EF-310C67354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099" y="1948531"/>
            <a:ext cx="5088474" cy="2584293"/>
          </a:xfrm>
        </p:spPr>
        <p:txBody>
          <a:bodyPr>
            <a:normAutofit lnSpcReduction="10000"/>
          </a:bodyPr>
          <a:lstStyle/>
          <a:p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FORMA DE ALFINETE/LOCALIZADOR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Alfinete similar ao ícone do Google Maps sugere orientação e localização precisa.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Reflete a ideia de “guiar” e posiciona a 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VisionLar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como referência segura e confiável.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B288A9-5540-4CC3-B5F6-12E4FE8E3976}"/>
              </a:ext>
            </a:extLst>
          </p:cNvPr>
          <p:cNvSpPr txBox="1"/>
          <p:nvPr/>
        </p:nvSpPr>
        <p:spPr>
          <a:xfrm>
            <a:off x="5740440" y="1948531"/>
            <a:ext cx="604088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DESENHOS DE TECNOLOGIA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Detalhes minimalistas no topo do alfinete representam tecnologia e inovação.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estilo de “desenho” transmite acessibilidade e simplicidade, humanizando a marca e reforçando um toque moderno e despojado.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E77D8950-D481-4EE5-B56D-7589B82F4678}"/>
              </a:ext>
            </a:extLst>
          </p:cNvPr>
          <p:cNvCxnSpPr>
            <a:cxnSpLocks/>
          </p:cNvCxnSpPr>
          <p:nvPr/>
        </p:nvCxnSpPr>
        <p:spPr>
          <a:xfrm>
            <a:off x="5621867" y="1816487"/>
            <a:ext cx="0" cy="300566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m 15">
            <a:extLst>
              <a:ext uri="{FF2B5EF4-FFF2-40B4-BE49-F238E27FC236}">
                <a16:creationId xmlns:a16="http://schemas.microsoft.com/office/drawing/2014/main" id="{28943C83-F523-43AF-918B-17C5ADDB97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4652"/>
          <a:stretch/>
        </p:blipFill>
        <p:spPr>
          <a:xfrm>
            <a:off x="4288515" y="4881155"/>
            <a:ext cx="2666703" cy="1908851"/>
          </a:xfrm>
          <a:prstGeom prst="round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9AD60C7-3C30-4A5E-865C-265426DB5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732937">
            <a:off x="5809199" y="5510801"/>
            <a:ext cx="396982" cy="69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22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650FF89-4FD3-4607-8D2D-219D236CDD37}"/>
              </a:ext>
            </a:extLst>
          </p:cNvPr>
          <p:cNvSpPr/>
          <p:nvPr/>
        </p:nvSpPr>
        <p:spPr>
          <a:xfrm>
            <a:off x="0" y="1"/>
            <a:ext cx="12192000" cy="1600199"/>
          </a:xfrm>
          <a:prstGeom prst="rect">
            <a:avLst/>
          </a:prstGeom>
          <a:solidFill>
            <a:srgbClr val="814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>
                <a:latin typeface="Arial Black" panose="020B0A04020102020204" pitchFamily="34" charset="0"/>
              </a:rPr>
              <a:t>TOPOLÓGICO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4A26A24-E842-4ECD-AB3E-72F7B41189E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69636" y="2173483"/>
            <a:ext cx="1085272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CENTRALIZAÇÃO DA LOGO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Colocada no centro, enfatiza solidez e presença, facilitando a identificação e reforçando o conceito de orientação e localização.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MINIMALISMO DOS DETALHES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Rabiscos minimalistas dentro do alfinete representam uma abordagem simples e inteligente, sugerindo soluções tecnológicas avançadas e acessíveis, com foco em clareza e facilidade para o usuário.</a:t>
            </a:r>
          </a:p>
        </p:txBody>
      </p:sp>
    </p:spTree>
    <p:extLst>
      <p:ext uri="{BB962C8B-B14F-4D97-AF65-F5344CB8AC3E}">
        <p14:creationId xmlns:p14="http://schemas.microsoft.com/office/powerpoint/2010/main" val="196996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3B28729-A1BE-46AD-A987-BAE05B88DD0C}"/>
              </a:ext>
            </a:extLst>
          </p:cNvPr>
          <p:cNvSpPr/>
          <p:nvPr/>
        </p:nvSpPr>
        <p:spPr>
          <a:xfrm>
            <a:off x="1524000" y="1864783"/>
            <a:ext cx="9144000" cy="4749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650FF89-4FD3-4607-8D2D-219D236CDD37}"/>
              </a:ext>
            </a:extLst>
          </p:cNvPr>
          <p:cNvSpPr/>
          <p:nvPr/>
        </p:nvSpPr>
        <p:spPr>
          <a:xfrm>
            <a:off x="0" y="1"/>
            <a:ext cx="12192000" cy="1600199"/>
          </a:xfrm>
          <a:prstGeom prst="rect">
            <a:avLst/>
          </a:prstGeom>
          <a:solidFill>
            <a:srgbClr val="814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>
                <a:latin typeface="Arial Black" panose="020B0A04020102020204" pitchFamily="34" charset="0"/>
              </a:rPr>
              <a:t>POLARIDADE SEMÂNTICA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FA5296-6BFB-4495-A4EF-310C67354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26358"/>
            <a:ext cx="9144000" cy="4876799"/>
          </a:xfrm>
        </p:spPr>
        <p:txBody>
          <a:bodyPr>
            <a:normAutofit/>
          </a:bodyPr>
          <a:lstStyle/>
          <a:p>
            <a:pPr algn="just"/>
            <a:r>
              <a:rPr lang="pt-BR" b="1" dirty="0">
                <a:highlight>
                  <a:srgbClr val="C0C0C0"/>
                </a:highlight>
              </a:rPr>
              <a:t>ORIENTAÇÃO VS. DESORIENTAÇÃO</a:t>
            </a:r>
            <a:r>
              <a:rPr lang="pt-BR" dirty="0"/>
              <a:t>: O alfinete como símbolo de localização representa um ponto fixo e confiável, reforçando o lema “Inteligência que guia” e a ideia de orientação segura.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 algn="just"/>
            <a:r>
              <a:rPr lang="pt-BR" b="1" dirty="0">
                <a:highlight>
                  <a:srgbClr val="C0C0C0"/>
                </a:highlight>
              </a:rPr>
              <a:t>TECNOLOGIA VS. HUMANIZAÇÃO</a:t>
            </a:r>
            <a:r>
              <a:rPr lang="pt-BR" dirty="0"/>
              <a:t>: A combinação de tecnologia com rabiscos minimalistas e despojados humaniza a marca, demonstrando o foco da </a:t>
            </a:r>
            <a:r>
              <a:rPr lang="pt-BR" dirty="0" err="1"/>
              <a:t>VisionLar</a:t>
            </a:r>
            <a:r>
              <a:rPr lang="pt-BR" dirty="0"/>
              <a:t> no bem-estar e compreensão das necessidades humanas, aliando simplicidade à inovação tecnológica.</a:t>
            </a:r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75981C0-4AD8-4FA3-BEBC-D29D7CA0F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15874" y="2652184"/>
            <a:ext cx="1828792" cy="1828792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DFB77C3-A9CC-4F7D-96CE-1E752C8E2E3B}"/>
              </a:ext>
            </a:extLst>
          </p:cNvPr>
          <p:cNvSpPr/>
          <p:nvPr/>
        </p:nvSpPr>
        <p:spPr>
          <a:xfrm>
            <a:off x="4161035" y="5817943"/>
            <a:ext cx="3729898" cy="7196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2F3416C-4411-4E78-990F-67A7D376AD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04" b="89623" l="260" r="97865">
                        <a14:foregroundMark x1="5208" y1="45148" x2="7031" y2="54313"/>
                        <a14:foregroundMark x1="67135" y1="44609" x2="84688" y2="49730"/>
                        <a14:foregroundMark x1="84688" y1="49730" x2="91510" y2="49326"/>
                        <a14:foregroundMark x1="98073" y1="43396" x2="94115" y2="44879"/>
                        <a14:foregroundMark x1="94115" y1="44879" x2="95156" y2="46361"/>
                        <a14:foregroundMark x1="97865" y1="56873" x2="94219" y2="66712"/>
                        <a14:foregroundMark x1="94219" y1="66712" x2="88125" y2="65499"/>
                        <a14:foregroundMark x1="88125" y1="65499" x2="87344" y2="62803"/>
                        <a14:foregroundMark x1="469" y1="37736" x2="260" y2="53639"/>
                        <a14:backgroundMark x1="38958" y1="53504" x2="38958" y2="53504"/>
                        <a14:backgroundMark x1="51875" y1="50000" x2="51875" y2="50000"/>
                        <a14:backgroundMark x1="52344" y1="49730" x2="52344" y2="49730"/>
                        <a14:backgroundMark x1="62083" y1="46765" x2="62083" y2="46765"/>
                        <a14:backgroundMark x1="52344" y1="43935" x2="52344" y2="43935"/>
                        <a14:backgroundMark x1="26458" y1="67925" x2="26458" y2="679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161035" y="5457051"/>
            <a:ext cx="3729898" cy="144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298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604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MesloLGS NF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 Pierote</dc:creator>
  <cp:lastModifiedBy>Vinicius Pierote</cp:lastModifiedBy>
  <cp:revision>12</cp:revision>
  <dcterms:created xsi:type="dcterms:W3CDTF">2024-10-31T22:40:47Z</dcterms:created>
  <dcterms:modified xsi:type="dcterms:W3CDTF">2024-11-01T01:06:15Z</dcterms:modified>
</cp:coreProperties>
</file>