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A4A3A4"/>
          </p15:clr>
        </p15:guide>
        <p15:guide id="2" pos="29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295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2"/>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2"/>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2"/>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2"/>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4" name="Google Shape;84;p12"/>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5" name="Google Shape;85;p12"/>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6" name="Google Shape;86;p12"/>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7" name="Google Shape;87;p1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p:nvPr>
            <p:ph idx="2" type="pic"/>
          </p:nvPr>
        </p:nvSpPr>
        <p:spPr>
          <a:xfrm>
            <a:off x="1560576" y="0"/>
            <a:ext cx="7583424" cy="4568952"/>
          </a:xfrm>
          <a:prstGeom prst="rect">
            <a:avLst/>
          </a:prstGeom>
          <a:solidFill>
            <a:srgbClr val="CAD4EA"/>
          </a:solidFill>
          <a:ln>
            <a:noFill/>
          </a:ln>
        </p:spPr>
      </p:sp>
      <p:sp>
        <p:nvSpPr>
          <p:cNvPr id="90" name="Google Shape;90;p1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4"/>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1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0" name="Google Shape;100;p1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1" name="Google Shape;101;p1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9" name="Shape 39"/>
        <p:cNvGrpSpPr/>
        <p:nvPr/>
      </p:nvGrpSpPr>
      <p:grpSpPr>
        <a:xfrm>
          <a:off x="0" y="0"/>
          <a:ext cx="0" cy="0"/>
          <a:chOff x="0" y="0"/>
          <a:chExt cx="0" cy="0"/>
        </a:xfrm>
      </p:grpSpPr>
      <p:sp>
        <p:nvSpPr>
          <p:cNvPr id="40" name="Google Shape;40;p5"/>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1" name="Google Shape;41;p5"/>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2" name="Google Shape;42;p5"/>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3" name="Google Shape;43;p5"/>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5"/>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4" name="Google Shape;54;p7"/>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5" name="Google Shape;55;p7"/>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6" name="Google Shape;56;p7"/>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8"/>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wentieth Century"/>
                <a:ea typeface="Twentieth Century"/>
                <a:cs typeface="Twentieth Century"/>
                <a:sym typeface="Twentieth Century"/>
              </a:defRPr>
            </a:lvl1pPr>
            <a:lvl2pPr indent="0" lvl="1" marL="0" algn="ctr">
              <a:spcBef>
                <a:spcPts val="0"/>
              </a:spcBef>
              <a:buNone/>
              <a:defRPr b="1" sz="1400">
                <a:solidFill>
                  <a:schemeClr val="dk2"/>
                </a:solidFill>
                <a:latin typeface="Twentieth Century"/>
                <a:ea typeface="Twentieth Century"/>
                <a:cs typeface="Twentieth Century"/>
                <a:sym typeface="Twentieth Century"/>
              </a:defRPr>
            </a:lvl2pPr>
            <a:lvl3pPr indent="0" lvl="2" marL="0" algn="ctr">
              <a:spcBef>
                <a:spcPts val="0"/>
              </a:spcBef>
              <a:buNone/>
              <a:defRPr b="1" sz="1400">
                <a:solidFill>
                  <a:schemeClr val="dk2"/>
                </a:solidFill>
                <a:latin typeface="Twentieth Century"/>
                <a:ea typeface="Twentieth Century"/>
                <a:cs typeface="Twentieth Century"/>
                <a:sym typeface="Twentieth Century"/>
              </a:defRPr>
            </a:lvl3pPr>
            <a:lvl4pPr indent="0" lvl="3" marL="0" algn="ctr">
              <a:spcBef>
                <a:spcPts val="0"/>
              </a:spcBef>
              <a:buNone/>
              <a:defRPr b="1" sz="1400">
                <a:solidFill>
                  <a:schemeClr val="dk2"/>
                </a:solidFill>
                <a:latin typeface="Twentieth Century"/>
                <a:ea typeface="Twentieth Century"/>
                <a:cs typeface="Twentieth Century"/>
                <a:sym typeface="Twentieth Century"/>
              </a:defRPr>
            </a:lvl4pPr>
            <a:lvl5pPr indent="0" lvl="4" marL="0" algn="ctr">
              <a:spcBef>
                <a:spcPts val="0"/>
              </a:spcBef>
              <a:buNone/>
              <a:defRPr b="1" sz="1400">
                <a:solidFill>
                  <a:schemeClr val="dk2"/>
                </a:solidFill>
                <a:latin typeface="Twentieth Century"/>
                <a:ea typeface="Twentieth Century"/>
                <a:cs typeface="Twentieth Century"/>
                <a:sym typeface="Twentieth Century"/>
              </a:defRPr>
            </a:lvl5pPr>
            <a:lvl6pPr indent="0" lvl="5" marL="0" algn="ctr">
              <a:spcBef>
                <a:spcPts val="0"/>
              </a:spcBef>
              <a:buNone/>
              <a:defRPr b="1" sz="1400">
                <a:solidFill>
                  <a:schemeClr val="dk2"/>
                </a:solidFill>
                <a:latin typeface="Twentieth Century"/>
                <a:ea typeface="Twentieth Century"/>
                <a:cs typeface="Twentieth Century"/>
                <a:sym typeface="Twentieth Century"/>
              </a:defRPr>
            </a:lvl6pPr>
            <a:lvl7pPr indent="0" lvl="6" marL="0" algn="ctr">
              <a:spcBef>
                <a:spcPts val="0"/>
              </a:spcBef>
              <a:buNone/>
              <a:defRPr b="1" sz="1400">
                <a:solidFill>
                  <a:schemeClr val="dk2"/>
                </a:solidFill>
                <a:latin typeface="Twentieth Century"/>
                <a:ea typeface="Twentieth Century"/>
                <a:cs typeface="Twentieth Century"/>
                <a:sym typeface="Twentieth Century"/>
              </a:defRPr>
            </a:lvl7pPr>
            <a:lvl8pPr indent="0" lvl="7" marL="0" algn="ctr">
              <a:spcBef>
                <a:spcPts val="0"/>
              </a:spcBef>
              <a:buNone/>
              <a:defRPr b="1" sz="1400">
                <a:solidFill>
                  <a:schemeClr val="dk2"/>
                </a:solidFill>
                <a:latin typeface="Twentieth Century"/>
                <a:ea typeface="Twentieth Century"/>
                <a:cs typeface="Twentieth Century"/>
                <a:sym typeface="Twentieth Century"/>
              </a:defRPr>
            </a:lvl8pPr>
            <a:lvl9pPr indent="0" lvl="8" marL="0" algn="ctr">
              <a:spcBef>
                <a:spcPts val="0"/>
              </a:spcBef>
              <a:buNone/>
              <a:defRPr b="1" sz="14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1"/>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3"/>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400">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3"/>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 name="Google Shape;30;p3"/>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 name="Google Shape;31;p3"/>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 name="Google Shape;32;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sz="1400" u="none">
                <a:solidFill>
                  <a:srgbClr val="FFFFFF"/>
                </a:solidFill>
                <a:latin typeface="Twentieth Century"/>
                <a:ea typeface="Twentieth Century"/>
                <a:cs typeface="Twentieth Century"/>
                <a:sym typeface="Twentieth Century"/>
              </a:defRPr>
            </a:lvl1pPr>
            <a:lvl2pPr indent="0" lvl="1" marL="0" marR="0" rtl="0" algn="ctr">
              <a:spcBef>
                <a:spcPts val="0"/>
              </a:spcBef>
              <a:buNone/>
              <a:defRPr b="1" sz="1400" u="none">
                <a:solidFill>
                  <a:srgbClr val="FFFFFF"/>
                </a:solidFill>
                <a:latin typeface="Twentieth Century"/>
                <a:ea typeface="Twentieth Century"/>
                <a:cs typeface="Twentieth Century"/>
                <a:sym typeface="Twentieth Century"/>
              </a:defRPr>
            </a:lvl2pPr>
            <a:lvl3pPr indent="0" lvl="2" marL="0" marR="0" rtl="0" algn="ctr">
              <a:spcBef>
                <a:spcPts val="0"/>
              </a:spcBef>
              <a:buNone/>
              <a:defRPr b="1" sz="1400" u="none">
                <a:solidFill>
                  <a:srgbClr val="FFFFFF"/>
                </a:solidFill>
                <a:latin typeface="Twentieth Century"/>
                <a:ea typeface="Twentieth Century"/>
                <a:cs typeface="Twentieth Century"/>
                <a:sym typeface="Twentieth Century"/>
              </a:defRPr>
            </a:lvl3pPr>
            <a:lvl4pPr indent="0" lvl="3" marL="0" marR="0" rtl="0" algn="ctr">
              <a:spcBef>
                <a:spcPts val="0"/>
              </a:spcBef>
              <a:buNone/>
              <a:defRPr b="1" sz="1400" u="none">
                <a:solidFill>
                  <a:srgbClr val="FFFFFF"/>
                </a:solidFill>
                <a:latin typeface="Twentieth Century"/>
                <a:ea typeface="Twentieth Century"/>
                <a:cs typeface="Twentieth Century"/>
                <a:sym typeface="Twentieth Century"/>
              </a:defRPr>
            </a:lvl4pPr>
            <a:lvl5pPr indent="0" lvl="4" marL="0" marR="0" rtl="0" algn="ctr">
              <a:spcBef>
                <a:spcPts val="0"/>
              </a:spcBef>
              <a:buNone/>
              <a:defRPr b="1" sz="1400" u="none">
                <a:solidFill>
                  <a:srgbClr val="FFFFFF"/>
                </a:solidFill>
                <a:latin typeface="Twentieth Century"/>
                <a:ea typeface="Twentieth Century"/>
                <a:cs typeface="Twentieth Century"/>
                <a:sym typeface="Twentieth Century"/>
              </a:defRPr>
            </a:lvl5pPr>
            <a:lvl6pPr indent="0" lvl="5" marL="0" marR="0" rtl="0" algn="ctr">
              <a:spcBef>
                <a:spcPts val="0"/>
              </a:spcBef>
              <a:buNone/>
              <a:defRPr b="1" sz="1400" u="none">
                <a:solidFill>
                  <a:srgbClr val="FFFFFF"/>
                </a:solidFill>
                <a:latin typeface="Twentieth Century"/>
                <a:ea typeface="Twentieth Century"/>
                <a:cs typeface="Twentieth Century"/>
                <a:sym typeface="Twentieth Century"/>
              </a:defRPr>
            </a:lvl6pPr>
            <a:lvl7pPr indent="0" lvl="6" marL="0" marR="0" rtl="0" algn="ctr">
              <a:spcBef>
                <a:spcPts val="0"/>
              </a:spcBef>
              <a:buNone/>
              <a:defRPr b="1" sz="1400" u="none">
                <a:solidFill>
                  <a:srgbClr val="FFFFFF"/>
                </a:solidFill>
                <a:latin typeface="Twentieth Century"/>
                <a:ea typeface="Twentieth Century"/>
                <a:cs typeface="Twentieth Century"/>
                <a:sym typeface="Twentieth Century"/>
              </a:defRPr>
            </a:lvl7pPr>
            <a:lvl8pPr indent="0" lvl="7" marL="0" marR="0" rtl="0" algn="ctr">
              <a:spcBef>
                <a:spcPts val="0"/>
              </a:spcBef>
              <a:buNone/>
              <a:defRPr b="1" sz="1400" u="none">
                <a:solidFill>
                  <a:srgbClr val="FFFFFF"/>
                </a:solidFill>
                <a:latin typeface="Twentieth Century"/>
                <a:ea typeface="Twentieth Century"/>
                <a:cs typeface="Twentieth Century"/>
                <a:sym typeface="Twentieth Century"/>
              </a:defRPr>
            </a:lvl8pPr>
            <a:lvl9pPr indent="0" lvl="8" marL="0" marR="0" rtl="0" algn="ctr">
              <a:spcBef>
                <a:spcPts val="0"/>
              </a:spcBef>
              <a:buNone/>
              <a:defRPr b="1"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cuemath.com/data/types-of-statistics/" TargetMode="External"/><Relationship Id="rId4" Type="http://schemas.openxmlformats.org/officeDocument/2006/relationships/hyperlink" Target="https://www.cuemath.com/data/descriptive-statistics/" TargetMode="External"/><Relationship Id="rId10" Type="http://schemas.openxmlformats.org/officeDocument/2006/relationships/hyperlink" Target="https://medium.com/swlh/the-art-of-exploratory-data-analysis-eda-94a24320d3bd" TargetMode="External"/><Relationship Id="rId9" Type="http://schemas.openxmlformats.org/officeDocument/2006/relationships/hyperlink" Target="https://towardsdatascience.com/statistics-02-measuring-and-visualizing-the-spread-of-data-2fc31d928830" TargetMode="External"/><Relationship Id="rId5" Type="http://schemas.openxmlformats.org/officeDocument/2006/relationships/hyperlink" Target="https://towardsdatascience.com/mean-median-mode-which-central-tendency-measure-to-use-when-9fb3ebbe3006" TargetMode="External"/><Relationship Id="rId6" Type="http://schemas.openxmlformats.org/officeDocument/2006/relationships/hyperlink" Target="https://www.analyticsvidhya.com/blog/2021/04/3-central-tendency-measures-mean-mode-median/" TargetMode="External"/><Relationship Id="rId7" Type="http://schemas.openxmlformats.org/officeDocument/2006/relationships/hyperlink" Target="https://www.cuemath.com/data/measures-of-dispersion/" TargetMode="External"/><Relationship Id="rId8" Type="http://schemas.openxmlformats.org/officeDocument/2006/relationships/hyperlink" Target="https://www.cuemath.com/data/measures-of-central-tendenc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medium.com/analytics-vidhya/correlation-and-machine-learning-fee0ffc5faac" TargetMode="External"/><Relationship Id="rId4" Type="http://schemas.openxmlformats.org/officeDocument/2006/relationships/hyperlink" Target="https://www.ncl.ac.uk/webtemplate/ask-assets/external/maths-resources/statistics/regression-and-correlation/types-of-correlation.html" TargetMode="External"/><Relationship Id="rId5" Type="http://schemas.openxmlformats.org/officeDocument/2006/relationships/hyperlink" Target="https://www.datacamp.com/tutorial/tutorial-datails-on-correl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turing.com/kb/covariance-vs-correlation" TargetMode="External"/><Relationship Id="rId4" Type="http://schemas.openxmlformats.org/officeDocument/2006/relationships/hyperlink" Target="https://www.simplilearn.com/covariance-vs-correlation-article#:~:text=Covariance%20is%20an%20indicator%20of,strongly%20two%20variables%20are%20related.&amp;text=The%20value%20of%20covariance%20lies,of%20%2D%E2%88%9E%20and%20%2B%E2%88%9E" TargetMode="External"/><Relationship Id="rId5" Type="http://schemas.openxmlformats.org/officeDocument/2006/relationships/hyperlink" Target="https://towardsdatascience.com/statistics-in-python-understanding-variance-covariance-and-correlation-4729b528db0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geeksforgeeks.org/degrees-of-freedom-formula/" TargetMode="External"/><Relationship Id="rId4" Type="http://schemas.openxmlformats.org/officeDocument/2006/relationships/hyperlink" Target="https://medium.com/analytics-vidhya/an-introduction-of-degrees-of-freedom-in-machine-learning-and-statistics-8453d765d95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wallstreetmojo.com/statistical-analysis/" TargetMode="External"/><Relationship Id="rId4" Type="http://schemas.openxmlformats.org/officeDocument/2006/relationships/hyperlink" Target="https://www.indeed.com/career-advice/career-development/types-of-statistical-analysis" TargetMode="External"/><Relationship Id="rId5" Type="http://schemas.openxmlformats.org/officeDocument/2006/relationships/hyperlink" Target="https://www.simplilearn.com/what-is-statistical-analysis-article" TargetMode="External"/><Relationship Id="rId6" Type="http://schemas.openxmlformats.org/officeDocument/2006/relationships/hyperlink" Target="https://www.wallstreetmojo.com/hypothesis-testing/" TargetMode="External"/><Relationship Id="rId7" Type="http://schemas.openxmlformats.org/officeDocument/2006/relationships/hyperlink" Target="https://www.questionpro.com/blog/types-of-sampling-for-social-research/" TargetMode="External"/><Relationship Id="rId8" Type="http://schemas.openxmlformats.org/officeDocument/2006/relationships/hyperlink" Target="https://www.questionpro.com/blog/determining-sample-siz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cuemath.com/anova-formula/" TargetMode="External"/><Relationship Id="rId4" Type="http://schemas.openxmlformats.org/officeDocument/2006/relationships/hyperlink" Target="https://www.statisticshowto.com/tables/f-t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167005" y="4038600"/>
            <a:ext cx="8672195"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ITDO6014</a:t>
            </a:r>
            <a:br>
              <a:rPr lang="en-US"/>
            </a:br>
            <a:r>
              <a:rPr lang="en-US"/>
              <a:t>AI AND DS-1</a:t>
            </a:r>
            <a:endParaRPr/>
          </a:p>
        </p:txBody>
      </p:sp>
      <p:sp>
        <p:nvSpPr>
          <p:cNvPr id="110" name="Google Shape;110;p15"/>
          <p:cNvSpPr txBox="1"/>
          <p:nvPr>
            <p:ph idx="1" type="subTitle"/>
          </p:nvPr>
        </p:nvSpPr>
        <p:spPr>
          <a:xfrm>
            <a:off x="2362200" y="6050037"/>
            <a:ext cx="6477000"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560"/>
              <a:buNone/>
            </a:pPr>
            <a:r>
              <a:rPr lang="en-US"/>
              <a:t>Module 5: Exploratory Data Analysis </a:t>
            </a:r>
            <a:endParaRPr/>
          </a:p>
        </p:txBody>
      </p:sp>
      <p:sp>
        <p:nvSpPr>
          <p:cNvPr id="111" name="Google Shape;111;p15"/>
          <p:cNvSpPr txBox="1"/>
          <p:nvPr>
            <p:ph idx="11" type="ftr"/>
          </p:nvPr>
        </p:nvSpPr>
        <p:spPr>
          <a:xfrm>
            <a:off x="2085975" y="236538"/>
            <a:ext cx="58674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CS380</a:t>
            </a:r>
            <a:endParaRPr sz="1800">
              <a:solidFill>
                <a:schemeClr val="lt1"/>
              </a:solidFill>
              <a:latin typeface="Twentieth Century"/>
              <a:ea typeface="Twentieth Century"/>
              <a:cs typeface="Twentieth Century"/>
              <a:sym typeface="Twentieth Century"/>
            </a:endParaRPr>
          </a:p>
        </p:txBody>
      </p:sp>
      <p:sp>
        <p:nvSpPr>
          <p:cNvPr id="112" name="Google Shape;112;p15"/>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186" name="Google Shape;186;p24"/>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Central Tendency: </a:t>
            </a:r>
            <a:r>
              <a:rPr lang="en-US" sz="2400"/>
              <a:t>This term refers to values located at the data's central position or middle zone. The three generally estimated parameters of central tendency are mean, median, and mode. Mean is the average of all values in data, while the mode is the value that occurs the maximum number of times. The Median is the middle value with equal observations to its left and right. </a:t>
            </a:r>
            <a:endParaRPr/>
          </a:p>
        </p:txBody>
      </p:sp>
      <p:sp>
        <p:nvSpPr>
          <p:cNvPr id="187" name="Google Shape;187;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194" name="Google Shape;194;p25"/>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Range:</a:t>
            </a:r>
            <a:r>
              <a:rPr lang="en-US" sz="2400"/>
              <a:t> The range is the difference between the maximum and minimum value in the data, thus indicating how much the data is away from the central value on the higher and lower side. </a:t>
            </a:r>
            <a:endParaRPr/>
          </a:p>
          <a:p>
            <a:pPr indent="-319405" lvl="0" marL="319405" rtl="0" algn="l">
              <a:spcBef>
                <a:spcPts val="700"/>
              </a:spcBef>
              <a:spcAft>
                <a:spcPts val="0"/>
              </a:spcAft>
              <a:buSzPts val="1440"/>
              <a:buChar char="◻"/>
            </a:pPr>
            <a:r>
              <a:rPr b="1" lang="en-US" sz="2400"/>
              <a:t>Variance and </a:t>
            </a:r>
            <a:r>
              <a:rPr b="1" lang="en-US" sz="2400" u="sng"/>
              <a:t>Standard Deviation</a:t>
            </a:r>
            <a:r>
              <a:rPr b="1" lang="en-US" sz="2400"/>
              <a:t>:</a:t>
            </a:r>
            <a:r>
              <a:rPr lang="en-US" sz="2400"/>
              <a:t> Two more useful parameters are standard deviation and variance. Variance is a measure of dispersion that indicates the spread of all data points in a data set. It is the measure of dispersion mostly used and is the mean squared difference between each data point and mean, while </a:t>
            </a:r>
            <a:r>
              <a:rPr lang="en-US" sz="2400" u="sng"/>
              <a:t>standard deviation</a:t>
            </a:r>
            <a:r>
              <a:rPr lang="en-US" sz="2400"/>
              <a:t> is the square root value of it. The larger the value of standard deviation, the farther the spread of data, while a low value indicates more values clustering near the mean. </a:t>
            </a:r>
            <a:endParaRPr/>
          </a:p>
        </p:txBody>
      </p:sp>
      <p:sp>
        <p:nvSpPr>
          <p:cNvPr id="195" name="Google Shape;195;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202" name="Google Shape;202;p26"/>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2. Univariate Graphical:</a:t>
            </a:r>
            <a:endParaRPr/>
          </a:p>
          <a:p>
            <a:pPr indent="-319405" lvl="0" marL="319405" rtl="0" algn="l">
              <a:spcBef>
                <a:spcPts val="700"/>
              </a:spcBef>
              <a:spcAft>
                <a:spcPts val="0"/>
              </a:spcAft>
              <a:buSzPts val="1440"/>
              <a:buChar char="◻"/>
            </a:pPr>
            <a:r>
              <a:rPr b="1" lang="en-US" sz="2400"/>
              <a:t>Stem-and-leaf Plots:</a:t>
            </a:r>
            <a:r>
              <a:rPr lang="en-US" sz="2400"/>
              <a:t> This is a very simple but powerful EDA method used to display quantitative data but in a shortened format. It displays the values in the data set, keeping each observation intact but separating them as stem (the leading digits) and remaining or trailing digits as leaves. But histogram is mostly used in its place now.</a:t>
            </a:r>
            <a:endParaRPr/>
          </a:p>
          <a:p>
            <a:pPr indent="-227965" lvl="0" marL="319405" rtl="0" algn="l">
              <a:spcBef>
                <a:spcPts val="700"/>
              </a:spcBef>
              <a:spcAft>
                <a:spcPts val="0"/>
              </a:spcAft>
              <a:buSzPts val="1440"/>
              <a:buNone/>
            </a:pPr>
            <a:r>
              <a:t/>
            </a:r>
            <a:endParaRPr b="1" sz="2400"/>
          </a:p>
        </p:txBody>
      </p:sp>
      <p:sp>
        <p:nvSpPr>
          <p:cNvPr id="203" name="Google Shape;203;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descr="Stem plot using Python and Matplotlib | Pythontic.com" id="204" name="Google Shape;204;p26"/>
          <p:cNvPicPr preferRelativeResize="0"/>
          <p:nvPr/>
        </p:nvPicPr>
        <p:blipFill rotWithShape="1">
          <a:blip r:embed="rId3">
            <a:alphaModFix/>
          </a:blip>
          <a:srcRect b="0" l="0" r="0" t="0"/>
          <a:stretch/>
        </p:blipFill>
        <p:spPr>
          <a:xfrm>
            <a:off x="4876801" y="3915358"/>
            <a:ext cx="3886200" cy="29099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211" name="Google Shape;211;p27"/>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Histograms (Bar Charts):</a:t>
            </a:r>
            <a:r>
              <a:rPr lang="en-US" sz="2400"/>
              <a:t> These plots are used to display both grouped or ungrouped data. On the x-axis, values of variables are plotted, while on the y-axis are the number of observations or frequencies. Histograms are very simple to quickly understand your data, which tell about values of data like central tendency, dispersion, outliers, etc. The simplest fundamental graph is a histogram, which is a bar plot with each bar representing the frequency, i.e., the count or proportion (the ratio of count to the total count of occurrences) for various values. </a:t>
            </a:r>
            <a:endParaRPr/>
          </a:p>
        </p:txBody>
      </p:sp>
      <p:sp>
        <p:nvSpPr>
          <p:cNvPr id="212" name="Google Shape;212;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219" name="Google Shape;219;p28"/>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There are many types of histograms, a few of which are listed below: </a:t>
            </a:r>
            <a:endParaRPr/>
          </a:p>
          <a:p>
            <a:pPr indent="-319405" lvl="0" marL="319405" rtl="0" algn="l">
              <a:spcBef>
                <a:spcPts val="700"/>
              </a:spcBef>
              <a:spcAft>
                <a:spcPts val="0"/>
              </a:spcAft>
              <a:buSzPts val="1440"/>
              <a:buChar char="◻"/>
            </a:pPr>
            <a:r>
              <a:rPr b="1" lang="en-US" sz="2400"/>
              <a:t>Simple Bar Charts:</a:t>
            </a:r>
            <a:r>
              <a:rPr lang="en-US" sz="2400"/>
              <a:t> These are used to represent categorical variables with rectangular bars, where the different lengths correspond to the values of the variables. </a:t>
            </a:r>
            <a:endParaRPr/>
          </a:p>
          <a:p>
            <a:pPr indent="-319405" lvl="0" marL="319405" rtl="0" algn="l">
              <a:spcBef>
                <a:spcPts val="700"/>
              </a:spcBef>
              <a:spcAft>
                <a:spcPts val="0"/>
              </a:spcAft>
              <a:buSzPts val="1440"/>
              <a:buChar char="◻"/>
            </a:pPr>
            <a:r>
              <a:rPr b="1" lang="en-US" sz="2400"/>
              <a:t>Multiple or Grouped charts: </a:t>
            </a:r>
            <a:r>
              <a:rPr lang="en-US" sz="2400"/>
              <a:t>Grouped bar charts are bar charts representing multiple sets of data items for comparison where a single color is used to denote one specific series in the dataset. </a:t>
            </a:r>
            <a:endParaRPr/>
          </a:p>
        </p:txBody>
      </p:sp>
      <p:sp>
        <p:nvSpPr>
          <p:cNvPr id="220" name="Google Shape;220;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227" name="Google Shape;227;p29"/>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Percentage Bar Charts:</a:t>
            </a:r>
            <a:r>
              <a:rPr lang="en-US" sz="2400"/>
              <a:t> These are bar graphs that depict the data in the form of percentages for each observation. The following image shows a percentage bar chart with dummy values.  </a:t>
            </a:r>
            <a:endParaRPr/>
          </a:p>
          <a:p>
            <a:pPr indent="-227965" lvl="0" marL="319405" rtl="0" algn="l">
              <a:spcBef>
                <a:spcPts val="700"/>
              </a:spcBef>
              <a:spcAft>
                <a:spcPts val="0"/>
              </a:spcAft>
              <a:buSzPts val="1440"/>
              <a:buNone/>
            </a:pPr>
            <a:r>
              <a:t/>
            </a:r>
            <a:endParaRPr sz="2400"/>
          </a:p>
        </p:txBody>
      </p:sp>
      <p:sp>
        <p:nvSpPr>
          <p:cNvPr id="228" name="Google Shape;228;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235" name="Google Shape;235;p30"/>
          <p:cNvSpPr txBox="1"/>
          <p:nvPr>
            <p:ph idx="1" type="body"/>
          </p:nvPr>
        </p:nvSpPr>
        <p:spPr>
          <a:xfrm>
            <a:off x="309881" y="1589405"/>
            <a:ext cx="4643120"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Box plots</a:t>
            </a:r>
            <a:endParaRPr sz="2200"/>
          </a:p>
          <a:p>
            <a:pPr indent="-319405" lvl="0" marL="319405" rtl="0" algn="l">
              <a:spcBef>
                <a:spcPts val="700"/>
              </a:spcBef>
              <a:spcAft>
                <a:spcPts val="0"/>
              </a:spcAft>
              <a:buSzPts val="1320"/>
              <a:buChar char="◻"/>
            </a:pPr>
            <a:r>
              <a:rPr lang="en-US" sz="2200"/>
              <a:t>Box plot shows us the median of the data, which represents where the middle data point is. The upper and lower quartiles represent the 75 and 25 percentile of the data respectively. The upper and lower extremes shows us the extreme ends of the distribution of our data. Finally, it also represents outliers, which occur outside the upper and lower extremes.</a:t>
            </a:r>
            <a:endParaRPr/>
          </a:p>
          <a:p>
            <a:pPr indent="-235584" lvl="0" marL="319405" rtl="0" algn="l">
              <a:spcBef>
                <a:spcPts val="700"/>
              </a:spcBef>
              <a:spcAft>
                <a:spcPts val="0"/>
              </a:spcAft>
              <a:buSzPts val="1320"/>
              <a:buNone/>
            </a:pPr>
            <a:r>
              <a:t/>
            </a:r>
            <a:endParaRPr sz="2200"/>
          </a:p>
        </p:txBody>
      </p:sp>
      <p:sp>
        <p:nvSpPr>
          <p:cNvPr id="236" name="Google Shape;236;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237" name="Google Shape;237;p30"/>
          <p:cNvPicPr preferRelativeResize="0"/>
          <p:nvPr/>
        </p:nvPicPr>
        <p:blipFill rotWithShape="1">
          <a:blip r:embed="rId3">
            <a:alphaModFix/>
          </a:blip>
          <a:srcRect b="0" l="0" r="0" t="0"/>
          <a:stretch/>
        </p:blipFill>
        <p:spPr>
          <a:xfrm>
            <a:off x="4821618" y="2045698"/>
            <a:ext cx="4287548" cy="44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244" name="Google Shape;244;p31"/>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3.  Multivariate Non-Graphical </a:t>
            </a:r>
            <a:endParaRPr b="1" sz="2400"/>
          </a:p>
          <a:p>
            <a:pPr indent="-319405" lvl="0" marL="319405" rtl="0" algn="l">
              <a:spcBef>
                <a:spcPts val="700"/>
              </a:spcBef>
              <a:spcAft>
                <a:spcPts val="0"/>
              </a:spcAft>
              <a:buSzPts val="1440"/>
              <a:buChar char="◻"/>
            </a:pPr>
            <a:r>
              <a:rPr lang="en-US" sz="2400"/>
              <a:t>The multivariate non-graphical exploratory data analysis technique is usually used to show the connection between two or more variables with the help of either cross-tabulation or statistics.   </a:t>
            </a:r>
            <a:endParaRPr/>
          </a:p>
          <a:p>
            <a:pPr indent="-319405" lvl="0" marL="319405" rtl="0" algn="l">
              <a:spcBef>
                <a:spcPts val="700"/>
              </a:spcBef>
              <a:spcAft>
                <a:spcPts val="0"/>
              </a:spcAft>
              <a:buSzPts val="1440"/>
              <a:buChar char="◻"/>
            </a:pPr>
            <a:r>
              <a:rPr lang="en-US" sz="2400"/>
              <a:t>For categorical data, an extension of tabulation called cross-tabulation is extremely useful. For two variables, cross-tabulation is preferred by making a two-way table with column headings that match the amount of one variable and row headings that match the amount of the opposite two variables, then filling the counts with all subjects that share an equivalent pair of levels. </a:t>
            </a:r>
            <a:endParaRPr/>
          </a:p>
          <a:p>
            <a:pPr indent="-227965" lvl="0" marL="319405" rtl="0" algn="l">
              <a:spcBef>
                <a:spcPts val="700"/>
              </a:spcBef>
              <a:spcAft>
                <a:spcPts val="0"/>
              </a:spcAft>
              <a:buSzPts val="1440"/>
              <a:buNone/>
            </a:pPr>
            <a:r>
              <a:t/>
            </a:r>
            <a:endParaRPr b="1" sz="2400"/>
          </a:p>
        </p:txBody>
      </p:sp>
      <p:sp>
        <p:nvSpPr>
          <p:cNvPr id="245" name="Google Shape;245;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252" name="Google Shape;252;p32"/>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4. Multivariate Graphical:</a:t>
            </a:r>
            <a:endParaRPr/>
          </a:p>
          <a:p>
            <a:pPr indent="-319405" lvl="0" marL="319405" rtl="0" algn="l">
              <a:spcBef>
                <a:spcPts val="700"/>
              </a:spcBef>
              <a:spcAft>
                <a:spcPts val="0"/>
              </a:spcAft>
              <a:buSzPts val="1440"/>
              <a:buChar char="◻"/>
            </a:pPr>
            <a:r>
              <a:rPr lang="en-US" sz="2400"/>
              <a:t>Graphics are used in multivariate graphical data to show the relationships between two or more variables. Here the outcome depends on more than two variables, while the change-causing variables can also be multiple.  </a:t>
            </a:r>
            <a:endParaRPr/>
          </a:p>
          <a:p>
            <a:pPr indent="-319405" lvl="0" marL="319405" rtl="0" algn="l">
              <a:spcBef>
                <a:spcPts val="700"/>
              </a:spcBef>
              <a:spcAft>
                <a:spcPts val="0"/>
              </a:spcAft>
              <a:buSzPts val="1440"/>
              <a:buChar char="◻"/>
            </a:pPr>
            <a:r>
              <a:rPr lang="en-US" sz="2400"/>
              <a:t>Some common types of multivariate graphics include:</a:t>
            </a:r>
            <a:endParaRPr/>
          </a:p>
          <a:p>
            <a:pPr indent="-319405" lvl="0" marL="319405" rtl="0" algn="l">
              <a:spcBef>
                <a:spcPts val="700"/>
              </a:spcBef>
              <a:spcAft>
                <a:spcPts val="0"/>
              </a:spcAft>
              <a:buSzPts val="1440"/>
              <a:buChar char="◻"/>
            </a:pPr>
            <a:r>
              <a:rPr b="1" lang="en-US" sz="2400"/>
              <a:t>Scatter Plot  </a:t>
            </a:r>
            <a:endParaRPr sz="2400"/>
          </a:p>
          <a:p>
            <a:pPr indent="-319405" lvl="0" marL="319405" rtl="0" algn="l">
              <a:spcBef>
                <a:spcPts val="700"/>
              </a:spcBef>
              <a:spcAft>
                <a:spcPts val="0"/>
              </a:spcAft>
              <a:buSzPts val="1440"/>
              <a:buChar char="◻"/>
            </a:pPr>
            <a:r>
              <a:rPr lang="en-US" sz="2400"/>
              <a:t>The essential graphical EDA technique for two quantitative variables is the scatter plot, so one variable appears on the x-axis and the other on the y-axis and, therefore, the point for every case in your dataset. This can be used for bivariate analysis. </a:t>
            </a:r>
            <a:endParaRPr/>
          </a:p>
          <a:p>
            <a:pPr indent="-319405" lvl="0" marL="319405" rtl="0" algn="l">
              <a:spcBef>
                <a:spcPts val="700"/>
              </a:spcBef>
              <a:spcAft>
                <a:spcPts val="0"/>
              </a:spcAft>
              <a:buSzPts val="1440"/>
              <a:buChar char="◻"/>
            </a:pPr>
            <a:r>
              <a:rPr b="1" lang="en-US" sz="2400"/>
              <a:t>  </a:t>
            </a:r>
            <a:endParaRPr/>
          </a:p>
        </p:txBody>
      </p:sp>
      <p:sp>
        <p:nvSpPr>
          <p:cNvPr id="253" name="Google Shape;253;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260" name="Google Shape;260;p33"/>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D) Bubble Chart  </a:t>
            </a:r>
            <a:endParaRPr sz="2200"/>
          </a:p>
          <a:p>
            <a:pPr indent="-319405" lvl="0" marL="319405" rtl="0" algn="l">
              <a:spcBef>
                <a:spcPts val="700"/>
              </a:spcBef>
              <a:spcAft>
                <a:spcPts val="0"/>
              </a:spcAft>
              <a:buSzPts val="1320"/>
              <a:buChar char="◻"/>
            </a:pPr>
            <a:r>
              <a:rPr lang="en-US" sz="2200"/>
              <a:t>Bubble charts scatter plots that display multiple circles (bubbles) in a two-dimensional plot. These are used to assess the relationships between three or more numeric variables. In a bubble chart, every single dot corresponds to one data point, and the values of the variables for each point are indicated by different positions such as horizontal, vertical, dot size, and dot colors.</a:t>
            </a:r>
            <a:endParaRPr/>
          </a:p>
          <a:p>
            <a:pPr indent="-319405" lvl="0" marL="319405" rtl="0" algn="l">
              <a:spcBef>
                <a:spcPts val="700"/>
              </a:spcBef>
              <a:spcAft>
                <a:spcPts val="0"/>
              </a:spcAft>
              <a:buSzPts val="1320"/>
              <a:buChar char="◻"/>
            </a:pPr>
            <a:r>
              <a:rPr b="1" lang="en-US" sz="2200"/>
              <a:t>E) Heat Map  </a:t>
            </a:r>
            <a:endParaRPr sz="2200"/>
          </a:p>
          <a:p>
            <a:pPr indent="-319405" lvl="0" marL="319405" rtl="0" algn="l">
              <a:spcBef>
                <a:spcPts val="700"/>
              </a:spcBef>
              <a:spcAft>
                <a:spcPts val="0"/>
              </a:spcAft>
              <a:buSzPts val="1320"/>
              <a:buChar char="◻"/>
            </a:pPr>
            <a:r>
              <a:rPr lang="en-US" sz="2200"/>
              <a:t>A heat map is a colored graphical representation of multivariate data structured as a matrix of columns and rows. The heat map transforms the correlation matrix into color coding and represents these coefficients to visualize the strength of correlation among variables. It assists in finding the best features suitable for building accurate Machine Learning models.</a:t>
            </a:r>
            <a:endParaRPr/>
          </a:p>
        </p:txBody>
      </p:sp>
      <p:sp>
        <p:nvSpPr>
          <p:cNvPr id="261" name="Google Shape;261;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Exploratory Data Analysis </a:t>
            </a:r>
            <a:endParaRPr/>
          </a:p>
        </p:txBody>
      </p:sp>
      <p:pic>
        <p:nvPicPr>
          <p:cNvPr id="119" name="Google Shape;119;p16"/>
          <p:cNvPicPr preferRelativeResize="0"/>
          <p:nvPr>
            <p:ph idx="1" type="body"/>
          </p:nvPr>
        </p:nvPicPr>
        <p:blipFill rotWithShape="1">
          <a:blip r:embed="rId3">
            <a:alphaModFix/>
          </a:blip>
          <a:srcRect b="0" l="0" r="0" t="0"/>
          <a:stretch/>
        </p:blipFill>
        <p:spPr>
          <a:xfrm>
            <a:off x="511629" y="2590800"/>
            <a:ext cx="8303827" cy="2894806"/>
          </a:xfrm>
          <a:prstGeom prst="rect">
            <a:avLst/>
          </a:prstGeom>
          <a:noFill/>
          <a:ln>
            <a:noFill/>
          </a:ln>
        </p:spPr>
      </p:pic>
      <p:sp>
        <p:nvSpPr>
          <p:cNvPr id="120" name="Google Shape;120;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268" name="Google Shape;268;p34"/>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lang="en-US" sz="2200"/>
              <a:t>Extremely useful external resources:</a:t>
            </a:r>
            <a:endParaRPr/>
          </a:p>
          <a:p>
            <a:pPr indent="-319405" lvl="0" marL="319405" rtl="0" algn="l">
              <a:spcBef>
                <a:spcPts val="700"/>
              </a:spcBef>
              <a:spcAft>
                <a:spcPts val="0"/>
              </a:spcAft>
              <a:buSzPts val="1320"/>
              <a:buChar char="◻"/>
            </a:pPr>
            <a:r>
              <a:rPr lang="en-US" sz="2200" u="sng">
                <a:solidFill>
                  <a:schemeClr val="hlink"/>
                </a:solidFill>
                <a:hlinkClick r:id="rId3"/>
              </a:rPr>
              <a:t>https://www.cuemath.com/data/types-of-statistics/</a:t>
            </a:r>
            <a:endParaRPr sz="2200"/>
          </a:p>
          <a:p>
            <a:pPr indent="-319405" lvl="0" marL="319405" rtl="0" algn="l">
              <a:spcBef>
                <a:spcPts val="700"/>
              </a:spcBef>
              <a:spcAft>
                <a:spcPts val="0"/>
              </a:spcAft>
              <a:buSzPts val="1320"/>
              <a:buChar char="◻"/>
            </a:pPr>
            <a:r>
              <a:rPr lang="en-US" sz="2200" u="sng">
                <a:solidFill>
                  <a:schemeClr val="hlink"/>
                </a:solidFill>
                <a:hlinkClick r:id="rId4"/>
              </a:rPr>
              <a:t>https://www.cuemath.com/data/descriptive-statistics/</a:t>
            </a:r>
            <a:endParaRPr sz="2200"/>
          </a:p>
          <a:p>
            <a:pPr indent="-319405" lvl="0" marL="319405" rtl="0" algn="l">
              <a:spcBef>
                <a:spcPts val="700"/>
              </a:spcBef>
              <a:spcAft>
                <a:spcPts val="0"/>
              </a:spcAft>
              <a:buSzPts val="1320"/>
              <a:buChar char="◻"/>
            </a:pPr>
            <a:r>
              <a:rPr lang="en-US" sz="2200" u="sng">
                <a:solidFill>
                  <a:schemeClr val="hlink"/>
                </a:solidFill>
                <a:hlinkClick r:id="rId5"/>
              </a:rPr>
              <a:t>https://towardsdatascience.com/mean-median-mode-which-central-tendency-measure-to-use-when-9fb3ebbe3006</a:t>
            </a:r>
            <a:endParaRPr sz="2200"/>
          </a:p>
          <a:p>
            <a:pPr indent="-319405" lvl="0" marL="319405" rtl="0" algn="l">
              <a:spcBef>
                <a:spcPts val="700"/>
              </a:spcBef>
              <a:spcAft>
                <a:spcPts val="0"/>
              </a:spcAft>
              <a:buSzPts val="1320"/>
              <a:buChar char="◻"/>
            </a:pPr>
            <a:r>
              <a:rPr lang="en-US" sz="2200" u="sng">
                <a:solidFill>
                  <a:schemeClr val="hlink"/>
                </a:solidFill>
                <a:hlinkClick r:id="rId6"/>
              </a:rPr>
              <a:t>https://www.analyticsvidhya.com/blog/2021/04/3-central-tendency-measures-mean-mode-median/</a:t>
            </a:r>
            <a:endParaRPr sz="2200"/>
          </a:p>
          <a:p>
            <a:pPr indent="-319405" lvl="0" marL="319405" rtl="0" algn="l">
              <a:spcBef>
                <a:spcPts val="700"/>
              </a:spcBef>
              <a:spcAft>
                <a:spcPts val="0"/>
              </a:spcAft>
              <a:buSzPts val="1320"/>
              <a:buChar char="◻"/>
            </a:pPr>
            <a:r>
              <a:rPr lang="en-US" sz="2200" u="sng">
                <a:solidFill>
                  <a:schemeClr val="hlink"/>
                </a:solidFill>
                <a:hlinkClick r:id="rId7"/>
              </a:rPr>
              <a:t>https://www.cuemath.com/data/measures-of-dispersion/</a:t>
            </a:r>
            <a:endParaRPr sz="2200"/>
          </a:p>
          <a:p>
            <a:pPr indent="-319405" lvl="0" marL="319405" rtl="0" algn="l">
              <a:spcBef>
                <a:spcPts val="700"/>
              </a:spcBef>
              <a:spcAft>
                <a:spcPts val="0"/>
              </a:spcAft>
              <a:buSzPts val="1320"/>
              <a:buChar char="◻"/>
            </a:pPr>
            <a:r>
              <a:rPr lang="en-US" sz="2200" u="sng">
                <a:solidFill>
                  <a:schemeClr val="hlink"/>
                </a:solidFill>
                <a:hlinkClick r:id="rId8"/>
              </a:rPr>
              <a:t>https://www.cuemath.com/data/measures-of-central-tendency/</a:t>
            </a:r>
            <a:endParaRPr sz="2200"/>
          </a:p>
          <a:p>
            <a:pPr indent="-319405" lvl="0" marL="319405" rtl="0" algn="l">
              <a:spcBef>
                <a:spcPts val="700"/>
              </a:spcBef>
              <a:spcAft>
                <a:spcPts val="0"/>
              </a:spcAft>
              <a:buSzPts val="1320"/>
              <a:buChar char="◻"/>
            </a:pPr>
            <a:r>
              <a:rPr lang="en-US" sz="2200" u="sng">
                <a:solidFill>
                  <a:schemeClr val="hlink"/>
                </a:solidFill>
                <a:hlinkClick r:id="rId9"/>
              </a:rPr>
              <a:t>https://towardsdatascience.com/statistics-02-measuring-and-visualizing-the-spread-of-data-2fc31d928830</a:t>
            </a:r>
            <a:endParaRPr sz="2200"/>
          </a:p>
          <a:p>
            <a:pPr indent="-319405" lvl="0" marL="319405" rtl="0" algn="l">
              <a:spcBef>
                <a:spcPts val="700"/>
              </a:spcBef>
              <a:spcAft>
                <a:spcPts val="0"/>
              </a:spcAft>
              <a:buSzPts val="1320"/>
              <a:buChar char="◻"/>
            </a:pPr>
            <a:r>
              <a:rPr lang="en-US" sz="2200" u="sng">
                <a:solidFill>
                  <a:schemeClr val="hlink"/>
                </a:solidFill>
                <a:hlinkClick r:id="rId10"/>
              </a:rPr>
              <a:t>https://medium.com/swlh/the-art-of-exploratory-data-analysis-eda-94a24320d3bd</a:t>
            </a:r>
            <a:endParaRPr sz="2200"/>
          </a:p>
          <a:p>
            <a:pPr indent="-235584" lvl="0" marL="319405" rtl="0" algn="l">
              <a:spcBef>
                <a:spcPts val="700"/>
              </a:spcBef>
              <a:spcAft>
                <a:spcPts val="0"/>
              </a:spcAft>
              <a:buSzPts val="1320"/>
              <a:buNone/>
            </a:pPr>
            <a:r>
              <a:t/>
            </a:r>
            <a:endParaRPr sz="2200"/>
          </a:p>
          <a:p>
            <a:pPr indent="-235584" lvl="0" marL="319405" rtl="0" algn="l">
              <a:spcBef>
                <a:spcPts val="700"/>
              </a:spcBef>
              <a:spcAft>
                <a:spcPts val="0"/>
              </a:spcAft>
              <a:buSzPts val="1320"/>
              <a:buNone/>
            </a:pPr>
            <a:r>
              <a:t/>
            </a:r>
            <a:endParaRPr sz="2200"/>
          </a:p>
        </p:txBody>
      </p:sp>
      <p:sp>
        <p:nvSpPr>
          <p:cNvPr id="269" name="Google Shape;269;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Correlation and Covariance</a:t>
            </a:r>
            <a:endParaRPr/>
          </a:p>
        </p:txBody>
      </p:sp>
      <p:sp>
        <p:nvSpPr>
          <p:cNvPr id="276" name="Google Shape;276;p35"/>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Correlation:</a:t>
            </a:r>
            <a:endParaRPr/>
          </a:p>
          <a:p>
            <a:pPr indent="-319405" lvl="0" marL="319405" rtl="0" algn="l">
              <a:spcBef>
                <a:spcPts val="700"/>
              </a:spcBef>
              <a:spcAft>
                <a:spcPts val="0"/>
              </a:spcAft>
              <a:buSzPts val="1320"/>
              <a:buChar char="◻"/>
            </a:pPr>
            <a:r>
              <a:rPr b="1" lang="en-US" sz="2200" u="sng">
                <a:solidFill>
                  <a:schemeClr val="hlink"/>
                </a:solidFill>
                <a:hlinkClick r:id="rId3"/>
              </a:rPr>
              <a:t>https://medium.com/analytics-vidhya/correlation-and-machine-learning-fee0ffc5faac</a:t>
            </a:r>
            <a:endParaRPr b="1" sz="2200"/>
          </a:p>
          <a:p>
            <a:pPr indent="-319405" lvl="0" marL="319405" rtl="0" algn="l">
              <a:spcBef>
                <a:spcPts val="700"/>
              </a:spcBef>
              <a:spcAft>
                <a:spcPts val="0"/>
              </a:spcAft>
              <a:buSzPts val="1320"/>
              <a:buChar char="◻"/>
            </a:pPr>
            <a:r>
              <a:rPr b="1" lang="en-US" sz="2200" u="sng">
                <a:solidFill>
                  <a:schemeClr val="hlink"/>
                </a:solidFill>
                <a:hlinkClick r:id="rId4"/>
              </a:rPr>
              <a:t>https://www.ncl.ac.uk/webtemplate/ask-assets/external/maths-resources/statistics/regression-and-correlation/types-of-correlation.html</a:t>
            </a:r>
            <a:endParaRPr b="1" sz="2200"/>
          </a:p>
          <a:p>
            <a:pPr indent="-319405" lvl="0" marL="319405" rtl="0" algn="l">
              <a:spcBef>
                <a:spcPts val="700"/>
              </a:spcBef>
              <a:spcAft>
                <a:spcPts val="0"/>
              </a:spcAft>
              <a:buSzPts val="1320"/>
              <a:buChar char="◻"/>
            </a:pPr>
            <a:r>
              <a:rPr b="1" lang="en-US" sz="2200" u="sng">
                <a:solidFill>
                  <a:schemeClr val="hlink"/>
                </a:solidFill>
                <a:hlinkClick r:id="rId5"/>
              </a:rPr>
              <a:t>https://www.datacamp.com/tutorial/tutorial-datails-on-correlation</a:t>
            </a:r>
            <a:endParaRPr b="1" sz="2200"/>
          </a:p>
          <a:p>
            <a:pPr indent="-319405" lvl="0" marL="319405" rtl="0" algn="l">
              <a:spcBef>
                <a:spcPts val="700"/>
              </a:spcBef>
              <a:spcAft>
                <a:spcPts val="0"/>
              </a:spcAft>
              <a:buSzPts val="1320"/>
              <a:buChar char="◻"/>
            </a:pPr>
            <a:r>
              <a:rPr b="1" lang="en-US" sz="2200"/>
              <a:t>  </a:t>
            </a:r>
            <a:endParaRPr sz="2200"/>
          </a:p>
        </p:txBody>
      </p:sp>
      <p:sp>
        <p:nvSpPr>
          <p:cNvPr id="277" name="Google Shape;277;p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Correlation and Covariance</a:t>
            </a:r>
            <a:endParaRPr/>
          </a:p>
        </p:txBody>
      </p:sp>
      <p:sp>
        <p:nvSpPr>
          <p:cNvPr id="284" name="Google Shape;284;p36"/>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Covariance, variance vs. covariance vs. correlation:</a:t>
            </a:r>
            <a:endParaRPr/>
          </a:p>
          <a:p>
            <a:pPr indent="-319405" lvl="0" marL="319405" rtl="0" algn="l">
              <a:spcBef>
                <a:spcPts val="700"/>
              </a:spcBef>
              <a:spcAft>
                <a:spcPts val="0"/>
              </a:spcAft>
              <a:buSzPts val="1320"/>
              <a:buChar char="◻"/>
            </a:pPr>
            <a:r>
              <a:rPr b="1" lang="en-US" sz="2200" u="sng">
                <a:solidFill>
                  <a:schemeClr val="hlink"/>
                </a:solidFill>
                <a:hlinkClick r:id="rId3"/>
              </a:rPr>
              <a:t>https://www.turing.com/kb/covariance-vs-correlation</a:t>
            </a:r>
            <a:endParaRPr b="1" sz="2200"/>
          </a:p>
          <a:p>
            <a:pPr indent="-319405" lvl="0" marL="319405" rtl="0" algn="l">
              <a:spcBef>
                <a:spcPts val="700"/>
              </a:spcBef>
              <a:spcAft>
                <a:spcPts val="0"/>
              </a:spcAft>
              <a:buSzPts val="1320"/>
              <a:buChar char="◻"/>
            </a:pPr>
            <a:r>
              <a:rPr b="1" lang="en-US" sz="2200" u="sng">
                <a:solidFill>
                  <a:schemeClr val="hlink"/>
                </a:solidFill>
                <a:hlinkClick r:id="rId4"/>
              </a:rPr>
              <a:t>https://www.simplilearn.com/covariance-vs-correlation-article#:~:text=Covariance%20is%20an%20indicator%20of,strongly%20two%20variables%20are%20related.&amp;text=The%20value%20of%20covariance%20lies,of%20%2D%E2%88%9E%20and%20%2B%E2%88%9E</a:t>
            </a:r>
            <a:r>
              <a:rPr b="1" lang="en-US" sz="2200"/>
              <a:t>.</a:t>
            </a:r>
            <a:endParaRPr/>
          </a:p>
          <a:p>
            <a:pPr indent="-319405" lvl="0" marL="319405" rtl="0" algn="l">
              <a:spcBef>
                <a:spcPts val="700"/>
              </a:spcBef>
              <a:spcAft>
                <a:spcPts val="0"/>
              </a:spcAft>
              <a:buSzPts val="1320"/>
              <a:buChar char="◻"/>
            </a:pPr>
            <a:r>
              <a:rPr b="1" lang="en-US" sz="2200" u="sng">
                <a:solidFill>
                  <a:schemeClr val="hlink"/>
                </a:solidFill>
                <a:hlinkClick r:id="rId5"/>
              </a:rPr>
              <a:t>https://towardsdatascience.com/statistics-in-python-understanding-variance-covariance-and-correlation-4729b528db01</a:t>
            </a:r>
            <a:endParaRPr b="1" sz="2200"/>
          </a:p>
          <a:p>
            <a:pPr indent="-235584" lvl="0" marL="319405" rtl="0" algn="l">
              <a:spcBef>
                <a:spcPts val="700"/>
              </a:spcBef>
              <a:spcAft>
                <a:spcPts val="0"/>
              </a:spcAft>
              <a:buSzPts val="1320"/>
              <a:buNone/>
            </a:pPr>
            <a:r>
              <a:t/>
            </a:r>
            <a:endParaRPr b="1" sz="2200"/>
          </a:p>
          <a:p>
            <a:pPr indent="-235584" lvl="0" marL="319405" rtl="0" algn="l">
              <a:spcBef>
                <a:spcPts val="700"/>
              </a:spcBef>
              <a:spcAft>
                <a:spcPts val="0"/>
              </a:spcAft>
              <a:buSzPts val="1320"/>
              <a:buNone/>
            </a:pPr>
            <a:r>
              <a:t/>
            </a:r>
            <a:endParaRPr sz="2200"/>
          </a:p>
        </p:txBody>
      </p:sp>
      <p:sp>
        <p:nvSpPr>
          <p:cNvPr id="285" name="Google Shape;285;p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Degree of Freedom</a:t>
            </a:r>
            <a:endParaRPr/>
          </a:p>
        </p:txBody>
      </p:sp>
      <p:sp>
        <p:nvSpPr>
          <p:cNvPr id="292" name="Google Shape;292;p37"/>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u="sng">
                <a:solidFill>
                  <a:schemeClr val="hlink"/>
                </a:solidFill>
                <a:hlinkClick r:id="rId3"/>
              </a:rPr>
              <a:t>https://www.geeksforgeeks.org/degrees-of-freedom-formula/</a:t>
            </a:r>
            <a:r>
              <a:rPr b="1" lang="en-US" sz="2200"/>
              <a:t>  (very important) </a:t>
            </a:r>
            <a:endParaRPr b="1" sz="2200"/>
          </a:p>
          <a:p>
            <a:pPr indent="-319405" lvl="0" marL="319405" rtl="0" algn="l">
              <a:spcBef>
                <a:spcPts val="700"/>
              </a:spcBef>
              <a:spcAft>
                <a:spcPts val="0"/>
              </a:spcAft>
              <a:buSzPts val="1320"/>
              <a:buChar char="◻"/>
            </a:pPr>
            <a:r>
              <a:rPr b="1" lang="en-US" sz="2200" u="sng">
                <a:solidFill>
                  <a:schemeClr val="hlink"/>
                </a:solidFill>
                <a:hlinkClick r:id="rId4"/>
              </a:rPr>
              <a:t>https://medium.com/analytics-vidhya/an-introduction-of-degrees-of-freedom-in-machine-learning-and-statistics-8453d765d95e</a:t>
            </a:r>
            <a:endParaRPr b="1" sz="2200"/>
          </a:p>
          <a:p>
            <a:pPr indent="-235584" lvl="0" marL="319405" rtl="0" algn="l">
              <a:spcBef>
                <a:spcPts val="700"/>
              </a:spcBef>
              <a:spcAft>
                <a:spcPts val="0"/>
              </a:spcAft>
              <a:buSzPts val="1320"/>
              <a:buNone/>
            </a:pPr>
            <a:r>
              <a:t/>
            </a:r>
            <a:endParaRPr b="1" sz="2200"/>
          </a:p>
          <a:p>
            <a:pPr indent="-235584" lvl="0" marL="319405" rtl="0" algn="l">
              <a:spcBef>
                <a:spcPts val="700"/>
              </a:spcBef>
              <a:spcAft>
                <a:spcPts val="0"/>
              </a:spcAft>
              <a:buSzPts val="1320"/>
              <a:buNone/>
            </a:pPr>
            <a:r>
              <a:t/>
            </a:r>
            <a:endParaRPr sz="2200"/>
          </a:p>
        </p:txBody>
      </p:sp>
      <p:sp>
        <p:nvSpPr>
          <p:cNvPr id="293" name="Google Shape;293;p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Statistical Methods for Evaluation </a:t>
            </a:r>
            <a:endParaRPr/>
          </a:p>
        </p:txBody>
      </p:sp>
      <p:sp>
        <p:nvSpPr>
          <p:cNvPr id="300" name="Google Shape;300;p38"/>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u="sng">
                <a:solidFill>
                  <a:schemeClr val="hlink"/>
                </a:solidFill>
                <a:hlinkClick r:id="rId3"/>
              </a:rPr>
              <a:t>https://www.wallstreetmojo.com/statistical-analysis/</a:t>
            </a:r>
            <a:endParaRPr b="1" sz="2200"/>
          </a:p>
          <a:p>
            <a:pPr indent="-319405" lvl="0" marL="319405" rtl="0" algn="l">
              <a:spcBef>
                <a:spcPts val="700"/>
              </a:spcBef>
              <a:spcAft>
                <a:spcPts val="0"/>
              </a:spcAft>
              <a:buSzPts val="1320"/>
              <a:buChar char="◻"/>
            </a:pPr>
            <a:r>
              <a:rPr b="1" lang="en-US" sz="2200" u="sng">
                <a:solidFill>
                  <a:schemeClr val="hlink"/>
                </a:solidFill>
                <a:hlinkClick r:id="rId4"/>
              </a:rPr>
              <a:t>https://www.indeed.com/career-advice/career-development/types-of-statistical-analysis</a:t>
            </a:r>
            <a:endParaRPr b="1" sz="2200"/>
          </a:p>
          <a:p>
            <a:pPr indent="-319405" lvl="0" marL="319405" rtl="0" algn="l">
              <a:spcBef>
                <a:spcPts val="700"/>
              </a:spcBef>
              <a:spcAft>
                <a:spcPts val="0"/>
              </a:spcAft>
              <a:buSzPts val="1320"/>
              <a:buChar char="◻"/>
            </a:pPr>
            <a:r>
              <a:rPr b="1" lang="en-US" sz="2200" u="sng">
                <a:solidFill>
                  <a:schemeClr val="hlink"/>
                </a:solidFill>
                <a:hlinkClick r:id="rId5"/>
              </a:rPr>
              <a:t>https://www.simplilearn.com/what-is-statistical-analysis-article</a:t>
            </a:r>
            <a:endParaRPr b="1" sz="2200"/>
          </a:p>
          <a:p>
            <a:pPr indent="-319405" lvl="0" marL="319405" rtl="0" algn="l">
              <a:spcBef>
                <a:spcPts val="700"/>
              </a:spcBef>
              <a:spcAft>
                <a:spcPts val="0"/>
              </a:spcAft>
              <a:buSzPts val="1320"/>
              <a:buChar char="◻"/>
            </a:pPr>
            <a:r>
              <a:rPr b="1" lang="en-US" sz="2200" u="sng">
                <a:solidFill>
                  <a:schemeClr val="hlink"/>
                </a:solidFill>
                <a:hlinkClick r:id="rId6"/>
              </a:rPr>
              <a:t>https://www.wallstreetmojo.com/hypothesis-testing/</a:t>
            </a:r>
            <a:endParaRPr b="1" sz="2200"/>
          </a:p>
          <a:p>
            <a:pPr indent="-319405" lvl="0" marL="319405" rtl="0" algn="l">
              <a:spcBef>
                <a:spcPts val="700"/>
              </a:spcBef>
              <a:spcAft>
                <a:spcPts val="0"/>
              </a:spcAft>
              <a:buSzPts val="1320"/>
              <a:buChar char="◻"/>
            </a:pPr>
            <a:r>
              <a:rPr b="1" lang="en-US" sz="2200" u="sng">
                <a:solidFill>
                  <a:schemeClr val="hlink"/>
                </a:solidFill>
                <a:hlinkClick r:id="rId7"/>
              </a:rPr>
              <a:t>https://www.questionpro.com/blog/types-of-sampling-for-social-research/</a:t>
            </a:r>
            <a:endParaRPr b="1" sz="2200"/>
          </a:p>
          <a:p>
            <a:pPr indent="-319405" lvl="0" marL="319405" rtl="0" algn="l">
              <a:spcBef>
                <a:spcPts val="700"/>
              </a:spcBef>
              <a:spcAft>
                <a:spcPts val="0"/>
              </a:spcAft>
              <a:buSzPts val="1320"/>
              <a:buChar char="◻"/>
            </a:pPr>
            <a:r>
              <a:rPr b="1" lang="en-US" sz="2200" u="sng">
                <a:solidFill>
                  <a:schemeClr val="hlink"/>
                </a:solidFill>
                <a:hlinkClick r:id="rId8"/>
              </a:rPr>
              <a:t>https://www.questionpro.com/blog/determining-sample-size/</a:t>
            </a:r>
            <a:endParaRPr b="1" sz="2200"/>
          </a:p>
          <a:p>
            <a:pPr indent="-235584" lvl="0" marL="319405" rtl="0" algn="l">
              <a:spcBef>
                <a:spcPts val="700"/>
              </a:spcBef>
              <a:spcAft>
                <a:spcPts val="0"/>
              </a:spcAft>
              <a:buSzPts val="1320"/>
              <a:buNone/>
            </a:pPr>
            <a:r>
              <a:t/>
            </a:r>
            <a:endParaRPr b="1" sz="2200"/>
          </a:p>
          <a:p>
            <a:pPr indent="-235584" lvl="0" marL="319405" rtl="0" algn="l">
              <a:spcBef>
                <a:spcPts val="700"/>
              </a:spcBef>
              <a:spcAft>
                <a:spcPts val="0"/>
              </a:spcAft>
              <a:buSzPts val="1320"/>
              <a:buNone/>
            </a:pPr>
            <a:r>
              <a:t/>
            </a:r>
            <a:endParaRPr sz="2200"/>
          </a:p>
        </p:txBody>
      </p:sp>
      <p:sp>
        <p:nvSpPr>
          <p:cNvPr id="301" name="Google Shape;301;p3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ANOVA Test</a:t>
            </a:r>
            <a:endParaRPr/>
          </a:p>
        </p:txBody>
      </p:sp>
      <p:sp>
        <p:nvSpPr>
          <p:cNvPr id="308" name="Google Shape;308;p39"/>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u="sng">
                <a:solidFill>
                  <a:schemeClr val="hlink"/>
                </a:solidFill>
                <a:hlinkClick r:id="rId3"/>
              </a:rPr>
              <a:t>https://www.cuemath.com/anova-formula/</a:t>
            </a:r>
            <a:endParaRPr b="1" sz="2200"/>
          </a:p>
          <a:p>
            <a:pPr indent="-319405" lvl="0" marL="319405" rtl="0" algn="l">
              <a:spcBef>
                <a:spcPts val="700"/>
              </a:spcBef>
              <a:spcAft>
                <a:spcPts val="0"/>
              </a:spcAft>
              <a:buSzPts val="1320"/>
              <a:buChar char="◻"/>
            </a:pPr>
            <a:r>
              <a:rPr b="1" lang="en-US" sz="2200" u="sng">
                <a:solidFill>
                  <a:schemeClr val="hlink"/>
                </a:solidFill>
                <a:hlinkClick r:id="rId4"/>
              </a:rPr>
              <a:t>https://www.statisticshowto.com/tables/f-table/</a:t>
            </a:r>
            <a:endParaRPr b="1" sz="2200"/>
          </a:p>
          <a:p>
            <a:pPr indent="-235584" lvl="0" marL="319405" rtl="0" algn="l">
              <a:spcBef>
                <a:spcPts val="700"/>
              </a:spcBef>
              <a:spcAft>
                <a:spcPts val="0"/>
              </a:spcAft>
              <a:buSzPts val="1320"/>
              <a:buNone/>
            </a:pPr>
            <a:r>
              <a:t/>
            </a:r>
            <a:endParaRPr b="1" sz="2200"/>
          </a:p>
          <a:p>
            <a:pPr indent="-235584" lvl="0" marL="319405" rtl="0" algn="l">
              <a:spcBef>
                <a:spcPts val="700"/>
              </a:spcBef>
              <a:spcAft>
                <a:spcPts val="0"/>
              </a:spcAft>
              <a:buSzPts val="1320"/>
              <a:buNone/>
            </a:pPr>
            <a:r>
              <a:t/>
            </a:r>
            <a:endParaRPr b="1" sz="2200"/>
          </a:p>
          <a:p>
            <a:pPr indent="-235584" lvl="0" marL="319405" rtl="0" algn="l">
              <a:spcBef>
                <a:spcPts val="700"/>
              </a:spcBef>
              <a:spcAft>
                <a:spcPts val="0"/>
              </a:spcAft>
              <a:buSzPts val="1320"/>
              <a:buNone/>
            </a:pPr>
            <a:r>
              <a:t/>
            </a:r>
            <a:endParaRPr sz="2200"/>
          </a:p>
        </p:txBody>
      </p:sp>
      <p:sp>
        <p:nvSpPr>
          <p:cNvPr id="309" name="Google Shape;309;p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Exploratory Data Analysis </a:t>
            </a:r>
            <a:endParaRPr/>
          </a:p>
        </p:txBody>
      </p:sp>
      <p:sp>
        <p:nvSpPr>
          <p:cNvPr id="127" name="Google Shape;127;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28" name="Google Shape;128;p17"/>
          <p:cNvPicPr preferRelativeResize="0"/>
          <p:nvPr>
            <p:ph idx="1" type="body"/>
          </p:nvPr>
        </p:nvPicPr>
        <p:blipFill rotWithShape="1">
          <a:blip r:embed="rId3">
            <a:alphaModFix/>
          </a:blip>
          <a:srcRect b="0" l="0" r="0" t="0"/>
          <a:stretch/>
        </p:blipFill>
        <p:spPr>
          <a:xfrm>
            <a:off x="1676400" y="2133600"/>
            <a:ext cx="5867400" cy="38144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Exploratory Data Analysis </a:t>
            </a:r>
            <a:endParaRPr/>
          </a:p>
        </p:txBody>
      </p:sp>
      <p:sp>
        <p:nvSpPr>
          <p:cNvPr id="135" name="Google Shape;135;p18"/>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“Torture the data, and it will confess to anything.”</a:t>
            </a:r>
            <a:endParaRPr/>
          </a:p>
          <a:p>
            <a:pPr indent="-319405" lvl="0" marL="319405" rtl="0" algn="l">
              <a:spcBef>
                <a:spcPts val="700"/>
              </a:spcBef>
              <a:spcAft>
                <a:spcPts val="0"/>
              </a:spcAft>
              <a:buSzPts val="1440"/>
              <a:buChar char="◻"/>
            </a:pPr>
            <a:r>
              <a:rPr lang="en-US" sz="2400"/>
              <a:t>— Ronald Coase</a:t>
            </a:r>
            <a:endParaRPr sz="2400"/>
          </a:p>
          <a:p>
            <a:pPr indent="-319405" lvl="0" marL="319405" rtl="0" algn="l">
              <a:spcBef>
                <a:spcPts val="700"/>
              </a:spcBef>
              <a:spcAft>
                <a:spcPts val="0"/>
              </a:spcAft>
              <a:buSzPts val="1440"/>
              <a:buChar char="◻"/>
            </a:pPr>
            <a:r>
              <a:rPr lang="en-US" sz="2400"/>
              <a:t>With proper use of data one could rule the entire world as well!</a:t>
            </a:r>
            <a:endParaRPr/>
          </a:p>
          <a:p>
            <a:pPr indent="-319405" lvl="0" marL="319405" rtl="0" algn="l">
              <a:spcBef>
                <a:spcPts val="700"/>
              </a:spcBef>
              <a:spcAft>
                <a:spcPts val="0"/>
              </a:spcAft>
              <a:buSzPts val="1440"/>
              <a:buChar char="◻"/>
            </a:pPr>
            <a:r>
              <a:rPr lang="en-US" sz="2400"/>
              <a:t>But, raw, unprocessed data isn’t of much use unless you derive insights from it.</a:t>
            </a:r>
            <a:endParaRPr/>
          </a:p>
          <a:p>
            <a:pPr indent="-319405" lvl="0" marL="319405" rtl="0" algn="l">
              <a:spcBef>
                <a:spcPts val="700"/>
              </a:spcBef>
              <a:spcAft>
                <a:spcPts val="0"/>
              </a:spcAft>
              <a:buSzPts val="1440"/>
              <a:buChar char="◻"/>
            </a:pPr>
            <a:r>
              <a:rPr lang="en-US" sz="2400"/>
              <a:t>Exploratory Data Analysis (EDA) is the process of visualizing and analyzing data to extract insights from it. In other words, EDA is the process of summarizing important characteristics of data in order to gain better understanding of the dataset.</a:t>
            </a:r>
            <a:endParaRPr/>
          </a:p>
        </p:txBody>
      </p:sp>
      <p:sp>
        <p:nvSpPr>
          <p:cNvPr id="136" name="Google Shape;136;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Exploratory Data Analysis </a:t>
            </a:r>
            <a:endParaRPr/>
          </a:p>
        </p:txBody>
      </p:sp>
      <p:sp>
        <p:nvSpPr>
          <p:cNvPr id="143" name="Google Shape;143;p19"/>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80"/>
              <a:buChar char="◻"/>
            </a:pPr>
            <a:r>
              <a:rPr lang="en-US" sz="2300"/>
              <a:t>With EDA, you can find anomalies in your data, such as outliers or unusual observations, uncover patterns, understand potential relationships among variables, and generate interesting questions or hypotheses that you can test later using more formal statistical methods.</a:t>
            </a:r>
            <a:endParaRPr/>
          </a:p>
          <a:p>
            <a:pPr indent="-319405" lvl="0" marL="319405" rtl="0" algn="l">
              <a:spcBef>
                <a:spcPts val="700"/>
              </a:spcBef>
              <a:spcAft>
                <a:spcPts val="0"/>
              </a:spcAft>
              <a:buSzPts val="1380"/>
              <a:buChar char="◻"/>
            </a:pPr>
            <a:r>
              <a:rPr lang="en-US" sz="2300"/>
              <a:t>Exploratory data analysis is like detective work: you're searching for clues and insights that can lead to the identification of potential root causes of the problem you are trying to solve. You explore one variable at a time, then two variables at a time, and then many variables at a time</a:t>
            </a:r>
            <a:endParaRPr/>
          </a:p>
          <a:p>
            <a:pPr indent="-319405" lvl="0" marL="319405" rtl="0" algn="l">
              <a:spcBef>
                <a:spcPts val="700"/>
              </a:spcBef>
              <a:spcAft>
                <a:spcPts val="0"/>
              </a:spcAft>
              <a:buSzPts val="1380"/>
              <a:buChar char="◻"/>
            </a:pPr>
            <a:r>
              <a:rPr lang="en-US" sz="2300"/>
              <a:t>EDA is generally classified into two methods, non-graphical or graphical. And each method can be applied to one variable/column (univariate) or a combination of variables/columns(bivariate).</a:t>
            </a:r>
            <a:endParaRPr/>
          </a:p>
          <a:p>
            <a:pPr indent="-231775" lvl="0" marL="319405" rtl="0" algn="l">
              <a:spcBef>
                <a:spcPts val="700"/>
              </a:spcBef>
              <a:spcAft>
                <a:spcPts val="0"/>
              </a:spcAft>
              <a:buSzPts val="1380"/>
              <a:buNone/>
            </a:pPr>
            <a:r>
              <a:t/>
            </a:r>
            <a:endParaRPr sz="2300"/>
          </a:p>
        </p:txBody>
      </p:sp>
      <p:sp>
        <p:nvSpPr>
          <p:cNvPr id="144" name="Google Shape;144;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Exploratory Data Analysis </a:t>
            </a:r>
            <a:endParaRPr/>
          </a:p>
        </p:txBody>
      </p:sp>
      <p:sp>
        <p:nvSpPr>
          <p:cNvPr id="151" name="Google Shape;151;p20"/>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Typical Data Formats:</a:t>
            </a:r>
            <a:endParaRPr/>
          </a:p>
          <a:p>
            <a:pPr indent="-227965" lvl="0" marL="319405" rtl="0" algn="l">
              <a:spcBef>
                <a:spcPts val="700"/>
              </a:spcBef>
              <a:spcAft>
                <a:spcPts val="0"/>
              </a:spcAft>
              <a:buSzPts val="1440"/>
              <a:buNone/>
            </a:pPr>
            <a:r>
              <a:t/>
            </a:r>
            <a:endParaRPr sz="2400"/>
          </a:p>
        </p:txBody>
      </p:sp>
      <p:sp>
        <p:nvSpPr>
          <p:cNvPr id="152" name="Google Shape;152;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53" name="Google Shape;153;p20"/>
          <p:cNvPicPr preferRelativeResize="0"/>
          <p:nvPr/>
        </p:nvPicPr>
        <p:blipFill rotWithShape="1">
          <a:blip r:embed="rId3">
            <a:alphaModFix/>
          </a:blip>
          <a:srcRect b="0" l="0" r="0" t="0"/>
          <a:stretch/>
        </p:blipFill>
        <p:spPr>
          <a:xfrm>
            <a:off x="4415155" y="1826260"/>
            <a:ext cx="4495800" cy="4495800"/>
          </a:xfrm>
          <a:prstGeom prst="rect">
            <a:avLst/>
          </a:prstGeom>
          <a:noFill/>
          <a:ln>
            <a:noFill/>
          </a:ln>
        </p:spPr>
      </p:pic>
      <p:sp>
        <p:nvSpPr>
          <p:cNvPr id="154" name="Google Shape;154;p20"/>
          <p:cNvSpPr/>
          <p:nvPr/>
        </p:nvSpPr>
        <p:spPr>
          <a:xfrm>
            <a:off x="566057" y="2209800"/>
            <a:ext cx="2352675" cy="4247317"/>
          </a:xfrm>
          <a:prstGeom prst="rect">
            <a:avLst/>
          </a:prstGeom>
          <a:noFill/>
          <a:ln>
            <a:noFill/>
          </a:ln>
        </p:spPr>
        <p:txBody>
          <a:bodyPr anchorCtr="0" anchor="t" bIns="45700" lIns="91425" spcFirstLastPara="1" rIns="91425" wrap="square" tIns="45700">
            <a:noAutofit/>
          </a:bodyPr>
          <a:lstStyle/>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CSV</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Text Files</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JSON</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Microsoft Excel File</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SAS</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SQL</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Python Pickle File</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Stata</a:t>
            </a:r>
            <a:endParaRPr sz="1800">
              <a:solidFill>
                <a:srgbClr val="222222"/>
              </a:solidFill>
              <a:latin typeface="Arial"/>
              <a:ea typeface="Arial"/>
              <a:cs typeface="Arial"/>
              <a:sym typeface="Arial"/>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HDF5</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HTML</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ZIP</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PDF</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DOCX</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Images</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Google Bigquery</a:t>
            </a:r>
            <a:endParaRPr b="0" i="0" sz="1800">
              <a:solidFill>
                <a:srgbClr val="222222"/>
              </a:solidFill>
              <a:latin typeface="Arial"/>
              <a:ea typeface="Arial"/>
              <a:cs typeface="Arial"/>
              <a:sym typeface="Arial"/>
            </a:endParaRPr>
          </a:p>
        </p:txBody>
      </p:sp>
      <p:sp>
        <p:nvSpPr>
          <p:cNvPr id="155" name="Google Shape;155;p20"/>
          <p:cNvSpPr/>
          <p:nvPr/>
        </p:nvSpPr>
        <p:spPr>
          <a:xfrm>
            <a:off x="4377055" y="1456055"/>
            <a:ext cx="457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https://www.weirdgeek.com/2018/12/common-file-formats-used-in-data-science/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Exploratory Data Analysis </a:t>
            </a:r>
            <a:endParaRPr/>
          </a:p>
        </p:txBody>
      </p:sp>
      <p:sp>
        <p:nvSpPr>
          <p:cNvPr id="162" name="Google Shape;162;p21"/>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Objective of Exploratory Data Analysis:</a:t>
            </a:r>
            <a:endParaRPr/>
          </a:p>
          <a:p>
            <a:pPr indent="-319405" lvl="0" marL="319405" rtl="0" algn="l">
              <a:spcBef>
                <a:spcPts val="700"/>
              </a:spcBef>
              <a:spcAft>
                <a:spcPts val="0"/>
              </a:spcAft>
              <a:buSzPts val="1440"/>
              <a:buChar char="◻"/>
            </a:pPr>
            <a:r>
              <a:rPr lang="en-US" sz="2400"/>
              <a:t>Identifying and removing data outliers</a:t>
            </a:r>
            <a:endParaRPr/>
          </a:p>
          <a:p>
            <a:pPr indent="-319405" lvl="0" marL="319405" rtl="0" algn="l">
              <a:spcBef>
                <a:spcPts val="700"/>
              </a:spcBef>
              <a:spcAft>
                <a:spcPts val="0"/>
              </a:spcAft>
              <a:buSzPts val="1440"/>
              <a:buChar char="◻"/>
            </a:pPr>
            <a:r>
              <a:rPr lang="en-US" sz="2400"/>
              <a:t>Identifying trends in time and space</a:t>
            </a:r>
            <a:endParaRPr/>
          </a:p>
          <a:p>
            <a:pPr indent="-319405" lvl="0" marL="319405" rtl="0" algn="l">
              <a:spcBef>
                <a:spcPts val="700"/>
              </a:spcBef>
              <a:spcAft>
                <a:spcPts val="0"/>
              </a:spcAft>
              <a:buSzPts val="1440"/>
              <a:buChar char="◻"/>
            </a:pPr>
            <a:r>
              <a:rPr lang="en-US" sz="2400"/>
              <a:t>Uncover patterns related to the target</a:t>
            </a:r>
            <a:endParaRPr/>
          </a:p>
          <a:p>
            <a:pPr indent="-319405" lvl="0" marL="319405" rtl="0" algn="l">
              <a:spcBef>
                <a:spcPts val="700"/>
              </a:spcBef>
              <a:spcAft>
                <a:spcPts val="0"/>
              </a:spcAft>
              <a:buSzPts val="1440"/>
              <a:buChar char="◻"/>
            </a:pPr>
            <a:r>
              <a:rPr lang="en-US" sz="2400"/>
              <a:t>Creating hypotheses and testing them through experiments</a:t>
            </a:r>
            <a:endParaRPr/>
          </a:p>
          <a:p>
            <a:pPr indent="-319405" lvl="0" marL="319405" rtl="0" algn="l">
              <a:spcBef>
                <a:spcPts val="700"/>
              </a:spcBef>
              <a:spcAft>
                <a:spcPts val="0"/>
              </a:spcAft>
              <a:buSzPts val="1440"/>
              <a:buChar char="◻"/>
            </a:pPr>
            <a:r>
              <a:rPr lang="en-US" sz="2400"/>
              <a:t>Identifying new sources of data </a:t>
            </a:r>
            <a:endParaRPr/>
          </a:p>
          <a:p>
            <a:pPr indent="-227965" lvl="0" marL="319405" rtl="0" algn="l">
              <a:spcBef>
                <a:spcPts val="700"/>
              </a:spcBef>
              <a:spcAft>
                <a:spcPts val="0"/>
              </a:spcAft>
              <a:buSzPts val="1440"/>
              <a:buNone/>
            </a:pPr>
            <a:r>
              <a:t/>
            </a:r>
            <a:endParaRPr b="1" sz="2400"/>
          </a:p>
        </p:txBody>
      </p:sp>
      <p:sp>
        <p:nvSpPr>
          <p:cNvPr id="163" name="Google Shape;163;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Exploratory Data Analysis </a:t>
            </a:r>
            <a:endParaRPr/>
          </a:p>
        </p:txBody>
      </p:sp>
      <p:sp>
        <p:nvSpPr>
          <p:cNvPr id="170" name="Google Shape;170;p22"/>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Steps Involved in Exploratory Data Analysis (EDA)</a:t>
            </a:r>
            <a:endParaRPr/>
          </a:p>
          <a:p>
            <a:pPr indent="-319405" lvl="0" marL="319405" rtl="0" algn="l">
              <a:spcBef>
                <a:spcPts val="700"/>
              </a:spcBef>
              <a:spcAft>
                <a:spcPts val="0"/>
              </a:spcAft>
              <a:buSzPts val="1440"/>
              <a:buChar char="◻"/>
            </a:pPr>
            <a:r>
              <a:rPr b="1" lang="en-US" sz="2400"/>
              <a:t>1. Data Collection</a:t>
            </a:r>
            <a:endParaRPr/>
          </a:p>
          <a:p>
            <a:pPr indent="-319405" lvl="0" marL="319405" rtl="0" algn="l">
              <a:spcBef>
                <a:spcPts val="700"/>
              </a:spcBef>
              <a:spcAft>
                <a:spcPts val="0"/>
              </a:spcAft>
              <a:buSzPts val="1440"/>
              <a:buChar char="◻"/>
            </a:pPr>
            <a:r>
              <a:rPr b="1" lang="en-US" sz="2400"/>
              <a:t>2. Finding all Variables and Understanding Them</a:t>
            </a:r>
            <a:endParaRPr/>
          </a:p>
          <a:p>
            <a:pPr indent="-319405" lvl="0" marL="319405" rtl="0" algn="l">
              <a:spcBef>
                <a:spcPts val="700"/>
              </a:spcBef>
              <a:spcAft>
                <a:spcPts val="0"/>
              </a:spcAft>
              <a:buSzPts val="1440"/>
              <a:buChar char="◻"/>
            </a:pPr>
            <a:r>
              <a:rPr b="1" lang="en-US" sz="2400"/>
              <a:t>3. Cleaning the Dataset</a:t>
            </a:r>
            <a:endParaRPr/>
          </a:p>
          <a:p>
            <a:pPr indent="-319405" lvl="0" marL="319405" rtl="0" algn="l">
              <a:spcBef>
                <a:spcPts val="700"/>
              </a:spcBef>
              <a:spcAft>
                <a:spcPts val="0"/>
              </a:spcAft>
              <a:buSzPts val="1440"/>
              <a:buChar char="◻"/>
            </a:pPr>
            <a:r>
              <a:rPr b="1" lang="en-US" sz="2400"/>
              <a:t>4. Identify Correlated Variables</a:t>
            </a:r>
            <a:endParaRPr/>
          </a:p>
          <a:p>
            <a:pPr indent="-319405" lvl="0" marL="319405" rtl="0" algn="l">
              <a:spcBef>
                <a:spcPts val="700"/>
              </a:spcBef>
              <a:spcAft>
                <a:spcPts val="0"/>
              </a:spcAft>
              <a:buSzPts val="1440"/>
              <a:buChar char="◻"/>
            </a:pPr>
            <a:r>
              <a:rPr b="1" lang="en-US" sz="2400"/>
              <a:t>5. Choosing the Right Statistical Methods</a:t>
            </a:r>
            <a:endParaRPr/>
          </a:p>
          <a:p>
            <a:pPr indent="-319405" lvl="0" marL="319405" rtl="0" algn="l">
              <a:spcBef>
                <a:spcPts val="700"/>
              </a:spcBef>
              <a:spcAft>
                <a:spcPts val="0"/>
              </a:spcAft>
              <a:buSzPts val="1440"/>
              <a:buChar char="◻"/>
            </a:pPr>
            <a:r>
              <a:rPr b="1" lang="en-US" sz="2400"/>
              <a:t>6. Visualizing and Analyzing Results</a:t>
            </a:r>
            <a:endParaRPr/>
          </a:p>
          <a:p>
            <a:pPr indent="-319405" lvl="0" marL="319405" rtl="0" algn="l">
              <a:spcBef>
                <a:spcPts val="700"/>
              </a:spcBef>
              <a:spcAft>
                <a:spcPts val="0"/>
              </a:spcAft>
              <a:buSzPts val="1440"/>
              <a:buChar char="◻"/>
            </a:pPr>
            <a:br>
              <a:rPr lang="en-US" sz="2400"/>
            </a:br>
            <a:endParaRPr b="1" sz="2400"/>
          </a:p>
        </p:txBody>
      </p:sp>
      <p:sp>
        <p:nvSpPr>
          <p:cNvPr id="171" name="Google Shape;171;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Exploratory Data Analysis </a:t>
            </a:r>
            <a:endParaRPr/>
          </a:p>
        </p:txBody>
      </p:sp>
      <p:sp>
        <p:nvSpPr>
          <p:cNvPr id="178" name="Google Shape;178;p23"/>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1. Univariate Non-Graphical</a:t>
            </a:r>
            <a:endParaRPr/>
          </a:p>
          <a:p>
            <a:pPr indent="-319405" lvl="0" marL="319405" rtl="0" algn="l">
              <a:spcBef>
                <a:spcPts val="700"/>
              </a:spcBef>
              <a:spcAft>
                <a:spcPts val="0"/>
              </a:spcAft>
              <a:buSzPts val="1440"/>
              <a:buChar char="◻"/>
            </a:pPr>
            <a:r>
              <a:rPr lang="en-US" sz="2400"/>
              <a:t>It is the simplest of all types of data analysis used in practice. As the name suggests, uni means only one variable is considered whose data (referred to as population) is compiled and studied. The main aim of univariate non-graphical EDA is to find out the details about the distribution of the population data and to know some specific parameters of statistics. The significant parameters which are estimated from a distribution point of view are as follows: </a:t>
            </a:r>
            <a:endParaRPr/>
          </a:p>
        </p:txBody>
      </p:sp>
      <p:sp>
        <p:nvSpPr>
          <p:cNvPr id="179" name="Google Shape;179;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