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verlock"/>
      <p:regular r:id="rId16"/>
      <p:bold r:id="rId17"/>
      <p:italic r:id="rId18"/>
      <p:boldItalic r:id="rId19"/>
    </p:embeddedFont>
    <p:embeddedFont>
      <p:font typeface="Nunito"/>
      <p:regular r:id="rId20"/>
      <p:bold r:id="rId21"/>
      <p:italic r:id="rId22"/>
      <p:boldItalic r:id="rId23"/>
    </p:embeddedFon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135C49-2B9A-420F-B085-B87ECE1F74AD}">
  <a:tblStyle styleId="{8B135C49-2B9A-420F-B085-B87ECE1F74A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7F3F0A5-F62E-43CE-8288-083C4A1B224A}" styleName="Table_1">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Tahoma-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verlock-bold.fntdata"/><Relationship Id="rId16" Type="http://schemas.openxmlformats.org/officeDocument/2006/relationships/font" Target="fonts/Overlock-regular.fntdata"/><Relationship Id="rId19" Type="http://schemas.openxmlformats.org/officeDocument/2006/relationships/font" Target="fonts/Overlock-boldItalic.fntdata"/><Relationship Id="rId18" Type="http://schemas.openxmlformats.org/officeDocument/2006/relationships/font" Target="fonts/Overlock-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nvSpPr>
        <p:spPr>
          <a:xfrm>
            <a:off x="3886466" y="8685161"/>
            <a:ext cx="2971500" cy="455700"/>
          </a:xfrm>
          <a:prstGeom prst="rect">
            <a:avLst/>
          </a:prstGeom>
          <a:noFill/>
          <a:ln>
            <a:noFill/>
          </a:ln>
        </p:spPr>
        <p:txBody>
          <a:bodyPr anchorCtr="0" anchor="b" bIns="45600" lIns="91575" spcFirstLastPara="1" rIns="91575" wrap="square" tIns="456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58" name="Google Shape;58;p2:notes"/>
          <p:cNvSpPr/>
          <p:nvPr>
            <p:ph idx="2" type="sldImg"/>
          </p:nvPr>
        </p:nvSpPr>
        <p:spPr>
          <a:xfrm>
            <a:off x="416283" y="685133"/>
            <a:ext cx="6027000" cy="34287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9" name="Google Shape;59;p2:notes"/>
          <p:cNvSpPr txBox="1"/>
          <p:nvPr>
            <p:ph idx="1" type="body"/>
          </p:nvPr>
        </p:nvSpPr>
        <p:spPr>
          <a:xfrm>
            <a:off x="914919" y="4343367"/>
            <a:ext cx="5029500" cy="4114200"/>
          </a:xfrm>
          <a:prstGeom prst="rect">
            <a:avLst/>
          </a:prstGeom>
          <a:noFill/>
          <a:ln>
            <a:noFill/>
          </a:ln>
        </p:spPr>
        <p:txBody>
          <a:bodyPr anchorCtr="0" anchor="ctr" bIns="45600" lIns="91575" spcFirstLastPara="1" rIns="91575" wrap="square" tIns="456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Assignment No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152400" y="228600"/>
            <a:ext cx="8763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Overlock"/>
              <a:buNone/>
            </a:pPr>
            <a:r>
              <a:rPr b="1" i="0" lang="en" sz="3600" u="none" cap="none" strike="noStrike">
                <a:solidFill>
                  <a:srgbClr val="333399"/>
                </a:solidFill>
                <a:latin typeface="Overlock"/>
                <a:ea typeface="Overlock"/>
                <a:cs typeface="Overlock"/>
                <a:sym typeface="Overlock"/>
              </a:rPr>
              <a:t>Q1.</a:t>
            </a:r>
            <a:endParaRPr b="0" i="0" sz="1400" u="none" cap="none" strike="noStrike">
              <a:solidFill>
                <a:srgbClr val="000000"/>
              </a:solidFill>
              <a:latin typeface="Arial"/>
              <a:ea typeface="Arial"/>
              <a:cs typeface="Arial"/>
              <a:sym typeface="Arial"/>
            </a:endParaRPr>
          </a:p>
        </p:txBody>
      </p:sp>
      <p:sp>
        <p:nvSpPr>
          <p:cNvPr id="62" name="Google Shape;62;p14"/>
          <p:cNvSpPr txBox="1"/>
          <p:nvPr/>
        </p:nvSpPr>
        <p:spPr>
          <a:xfrm>
            <a:off x="7239000" y="4857750"/>
            <a:ext cx="1905000" cy="285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pic>
        <p:nvPicPr>
          <p:cNvPr id="63" name="Google Shape;63;p14"/>
          <p:cNvPicPr preferRelativeResize="0"/>
          <p:nvPr/>
        </p:nvPicPr>
        <p:blipFill rotWithShape="1">
          <a:blip r:embed="rId3">
            <a:alphaModFix/>
          </a:blip>
          <a:srcRect b="0" l="0" r="0" t="0"/>
          <a:stretch/>
        </p:blipFill>
        <p:spPr>
          <a:xfrm>
            <a:off x="1066800" y="1028700"/>
            <a:ext cx="6572250" cy="3143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210200" y="633825"/>
            <a:ext cx="7611774" cy="3089175"/>
          </a:xfrm>
          <a:prstGeom prst="rect">
            <a:avLst/>
          </a:prstGeom>
          <a:noFill/>
          <a:ln>
            <a:noFill/>
          </a:ln>
        </p:spPr>
      </p:pic>
      <p:sp>
        <p:nvSpPr>
          <p:cNvPr id="69" name="Google Shape;69;p15"/>
          <p:cNvSpPr txBox="1"/>
          <p:nvPr/>
        </p:nvSpPr>
        <p:spPr>
          <a:xfrm>
            <a:off x="152400" y="228600"/>
            <a:ext cx="8763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Overlock"/>
              <a:buNone/>
            </a:pPr>
            <a:r>
              <a:rPr b="1" i="0" lang="en" sz="3600" u="none" cap="none" strike="noStrike">
                <a:solidFill>
                  <a:srgbClr val="333399"/>
                </a:solidFill>
                <a:latin typeface="Overlock"/>
                <a:ea typeface="Overlock"/>
                <a:cs typeface="Overlock"/>
                <a:sym typeface="Overlock"/>
              </a:rPr>
              <a:t>Q2.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0" l="0" r="0" t="0"/>
          <a:stretch/>
        </p:blipFill>
        <p:spPr>
          <a:xfrm>
            <a:off x="1042987" y="1066800"/>
            <a:ext cx="7058024" cy="2590800"/>
          </a:xfrm>
          <a:prstGeom prst="rect">
            <a:avLst/>
          </a:prstGeom>
          <a:noFill/>
          <a:ln>
            <a:noFill/>
          </a:ln>
        </p:spPr>
      </p:pic>
      <p:sp>
        <p:nvSpPr>
          <p:cNvPr id="75" name="Google Shape;75;p16"/>
          <p:cNvSpPr txBox="1"/>
          <p:nvPr/>
        </p:nvSpPr>
        <p:spPr>
          <a:xfrm>
            <a:off x="152400" y="228600"/>
            <a:ext cx="8763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333399"/>
              </a:buClr>
              <a:buSzPts val="3600"/>
              <a:buFont typeface="Overlock"/>
              <a:buNone/>
            </a:pPr>
            <a:r>
              <a:rPr b="1" i="0" lang="en" sz="3600" u="none" cap="none" strike="noStrike">
                <a:solidFill>
                  <a:srgbClr val="333399"/>
                </a:solidFill>
                <a:latin typeface="Overlock"/>
                <a:ea typeface="Overlock"/>
                <a:cs typeface="Overlock"/>
                <a:sym typeface="Overlock"/>
              </a:rPr>
              <a:t>Q3.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79475" y="709425"/>
            <a:ext cx="8115300" cy="112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FFFFF"/>
                </a:highlight>
                <a:latin typeface="Nunito"/>
                <a:ea typeface="Nunito"/>
                <a:cs typeface="Nunito"/>
                <a:sym typeface="Nunito"/>
              </a:rPr>
              <a:t>Find the similarity between two documents represented by vectors – </a:t>
            </a:r>
            <a:r>
              <a:rPr b="1" i="0" lang="en" sz="1800" u="none" cap="none" strike="noStrike">
                <a:solidFill>
                  <a:schemeClr val="dk1"/>
                </a:solidFill>
                <a:highlight>
                  <a:srgbClr val="FFFFFF"/>
                </a:highlight>
                <a:latin typeface="Nunito"/>
                <a:ea typeface="Nunito"/>
                <a:cs typeface="Nunito"/>
                <a:sym typeface="Nunito"/>
              </a:rPr>
              <a:t>‘x’</a:t>
            </a:r>
            <a:r>
              <a:rPr b="0" i="0" lang="en" sz="1800" u="none" cap="none" strike="noStrike">
                <a:solidFill>
                  <a:schemeClr val="dk1"/>
                </a:solidFill>
                <a:highlight>
                  <a:srgbClr val="FFFFFF"/>
                </a:highlight>
                <a:latin typeface="Nunito"/>
                <a:ea typeface="Nunito"/>
                <a:cs typeface="Nunito"/>
                <a:sym typeface="Nunito"/>
              </a:rPr>
              <a:t> and</a:t>
            </a:r>
            <a:r>
              <a:rPr b="1" i="0" lang="en" sz="1800" u="none" cap="none" strike="noStrike">
                <a:solidFill>
                  <a:schemeClr val="dk1"/>
                </a:solidFill>
                <a:highlight>
                  <a:srgbClr val="FFFFFF"/>
                </a:highlight>
                <a:latin typeface="Nunito"/>
                <a:ea typeface="Nunito"/>
                <a:cs typeface="Nunito"/>
                <a:sym typeface="Nunito"/>
              </a:rPr>
              <a:t> ‘y’</a:t>
            </a:r>
            <a:r>
              <a:rPr b="0" i="0" lang="en" sz="1800" u="none" cap="none" strike="noStrike">
                <a:solidFill>
                  <a:schemeClr val="dk1"/>
                </a:solidFill>
                <a:highlight>
                  <a:srgbClr val="FFFFFF"/>
                </a:highlight>
                <a:latin typeface="Nunito"/>
                <a:ea typeface="Nunito"/>
                <a:cs typeface="Nunito"/>
                <a:sym typeface="Nunito"/>
              </a:rPr>
              <a:t>, using Cosine Similarity. The ‘x’ vector has values, </a:t>
            </a:r>
            <a:r>
              <a:rPr b="1" i="0" lang="en" sz="1800" u="none" cap="none" strike="noStrike">
                <a:solidFill>
                  <a:schemeClr val="dk1"/>
                </a:solidFill>
                <a:highlight>
                  <a:srgbClr val="FFFFFF"/>
                </a:highlight>
                <a:latin typeface="Nunito"/>
                <a:ea typeface="Nunito"/>
                <a:cs typeface="Nunito"/>
                <a:sym typeface="Nunito"/>
              </a:rPr>
              <a:t>x = { 3, 2, 0, 5 }</a:t>
            </a:r>
            <a:r>
              <a:rPr b="0" i="0" lang="en" sz="1800" u="none" cap="none" strike="noStrike">
                <a:solidFill>
                  <a:schemeClr val="dk1"/>
                </a:solidFill>
                <a:highlight>
                  <a:srgbClr val="FFFFFF"/>
                </a:highlight>
                <a:latin typeface="Nunito"/>
                <a:ea typeface="Nunito"/>
                <a:cs typeface="Nunito"/>
                <a:sym typeface="Nunito"/>
              </a:rPr>
              <a:t> </a:t>
            </a:r>
            <a:endParaRPr b="0" i="0" sz="1800" u="none" cap="none" strike="noStrike">
              <a:solidFill>
                <a:schemeClr val="dk1"/>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highlight>
                  <a:srgbClr val="FFFFFF"/>
                </a:highlight>
                <a:latin typeface="Nunito"/>
                <a:ea typeface="Nunito"/>
                <a:cs typeface="Nunito"/>
                <a:sym typeface="Nunito"/>
              </a:rPr>
              <a:t>The ‘y’ vector has values, </a:t>
            </a:r>
            <a:r>
              <a:rPr b="1" i="0" lang="en" sz="1800" u="none" cap="none" strike="noStrike">
                <a:solidFill>
                  <a:schemeClr val="dk1"/>
                </a:solidFill>
                <a:highlight>
                  <a:srgbClr val="FFFFFF"/>
                </a:highlight>
                <a:latin typeface="Nunito"/>
                <a:ea typeface="Nunito"/>
                <a:cs typeface="Nunito"/>
                <a:sym typeface="Nunito"/>
              </a:rPr>
              <a:t>y = { 1, 0, 0, 0 }</a:t>
            </a:r>
            <a:r>
              <a:rPr b="0" i="0" lang="en" sz="1800" u="none" cap="none" strike="noStrike">
                <a:solidFill>
                  <a:schemeClr val="dk1"/>
                </a:solidFill>
                <a:highlight>
                  <a:srgbClr val="FFFFFF"/>
                </a:highlight>
                <a:latin typeface="Nunito"/>
                <a:ea typeface="Nunito"/>
                <a:cs typeface="Nunito"/>
                <a:sym typeface="Nunito"/>
              </a:rPr>
              <a:t> </a:t>
            </a:r>
            <a:endParaRPr b="0" i="0" sz="2300" u="none" cap="none" strike="noStrike">
              <a:solidFill>
                <a:schemeClr val="dk1"/>
              </a:solidFill>
              <a:latin typeface="Arial"/>
              <a:ea typeface="Arial"/>
              <a:cs typeface="Arial"/>
              <a:sym typeface="Arial"/>
            </a:endParaRPr>
          </a:p>
        </p:txBody>
      </p:sp>
      <p:sp>
        <p:nvSpPr>
          <p:cNvPr id="81" name="Google Shape;81;p17"/>
          <p:cNvSpPr txBox="1"/>
          <p:nvPr/>
        </p:nvSpPr>
        <p:spPr>
          <a:xfrm>
            <a:off x="128025" y="61725"/>
            <a:ext cx="8858400" cy="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Q4.</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0" y="1143000"/>
            <a:ext cx="9144000" cy="1900200"/>
          </a:xfrm>
          <a:prstGeom prst="rect">
            <a:avLst/>
          </a:prstGeom>
          <a:noFill/>
          <a:ln>
            <a:noFill/>
          </a:ln>
        </p:spPr>
        <p:txBody>
          <a:bodyPr anchorCtr="0" anchor="t" bIns="91425" lIns="91425" spcFirstLastPara="1" rIns="91425" wrap="square" tIns="91425">
            <a:spAutoFit/>
          </a:bodyPr>
          <a:lstStyle/>
          <a:p>
            <a:pPr indent="-228600" lvl="0" marL="393700" marR="1669415"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Group of 12 sales price record as follows: 5,10,11,13,15,35,50,55,72,92,204,215 Partition them into 3 bins by each of   the following methods:</a:t>
            </a:r>
            <a:endParaRPr b="0" i="0" sz="1800" u="none" cap="none" strike="noStrike">
              <a:solidFill>
                <a:schemeClr val="dk1"/>
              </a:solidFill>
              <a:latin typeface="Calibri"/>
              <a:ea typeface="Calibri"/>
              <a:cs typeface="Calibri"/>
              <a:sym typeface="Calibri"/>
            </a:endParaRPr>
          </a:p>
          <a:p>
            <a:pPr indent="-342900" lvl="0" marL="622300" marR="0" rtl="0" algn="l">
              <a:lnSpc>
                <a:spcPct val="100000"/>
              </a:lnSpc>
              <a:spcBef>
                <a:spcPts val="10"/>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Equal –frequency (equal – depth) partitioning</a:t>
            </a:r>
            <a:endParaRPr b="0" i="0" sz="1800" u="none" cap="none" strike="noStrike">
              <a:solidFill>
                <a:schemeClr val="dk1"/>
              </a:solidFill>
              <a:latin typeface="Calibri"/>
              <a:ea typeface="Calibri"/>
              <a:cs typeface="Calibri"/>
              <a:sym typeface="Calibri"/>
            </a:endParaRPr>
          </a:p>
          <a:p>
            <a:pPr indent="-342900" lvl="0" marL="622300" marR="0" rtl="0" algn="l">
              <a:lnSpc>
                <a:spcPct val="100000"/>
              </a:lnSpc>
              <a:spcBef>
                <a:spcPts val="200"/>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Smoothing by bin mean</a:t>
            </a:r>
            <a:endParaRPr b="0" i="0" sz="1800" u="none" cap="none" strike="noStrike">
              <a:solidFill>
                <a:schemeClr val="dk1"/>
              </a:solidFill>
              <a:latin typeface="Calibri"/>
              <a:ea typeface="Calibri"/>
              <a:cs typeface="Calibri"/>
              <a:sym typeface="Calibri"/>
            </a:endParaRPr>
          </a:p>
          <a:p>
            <a:pPr indent="-342900" lvl="0" marL="622300" marR="0" rtl="0" algn="l">
              <a:lnSpc>
                <a:spcPct val="100000"/>
              </a:lnSpc>
              <a:spcBef>
                <a:spcPts val="205"/>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Equal width Partitioning</a:t>
            </a:r>
            <a:endParaRPr b="0" i="0" sz="1800" u="none" cap="none" strike="noStrike">
              <a:solidFill>
                <a:schemeClr val="dk1"/>
              </a:solidFill>
              <a:latin typeface="Calibri"/>
              <a:ea typeface="Calibri"/>
              <a:cs typeface="Calibri"/>
              <a:sym typeface="Calibri"/>
            </a:endParaRPr>
          </a:p>
        </p:txBody>
      </p:sp>
      <p:sp>
        <p:nvSpPr>
          <p:cNvPr id="87" name="Google Shape;87;p18"/>
          <p:cNvSpPr txBox="1"/>
          <p:nvPr/>
        </p:nvSpPr>
        <p:spPr>
          <a:xfrm>
            <a:off x="-20575" y="16000"/>
            <a:ext cx="9164700" cy="5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Q5.</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0" y="1371600"/>
            <a:ext cx="8826300" cy="1673400"/>
          </a:xfrm>
          <a:prstGeom prst="rect">
            <a:avLst/>
          </a:prstGeom>
          <a:noFill/>
          <a:ln>
            <a:noFill/>
          </a:ln>
        </p:spPr>
        <p:txBody>
          <a:bodyPr anchorCtr="0" anchor="t" bIns="91425" lIns="91425" spcFirstLastPara="1" rIns="91425" wrap="square" tIns="91425">
            <a:spAutoFit/>
          </a:bodyPr>
          <a:lstStyle/>
          <a:p>
            <a:pPr indent="0" lvl="0" marL="456565" marR="0" rtl="0" algn="l">
              <a:lnSpc>
                <a:spcPct val="100000"/>
              </a:lnSpc>
              <a:spcBef>
                <a:spcPts val="125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Normalize the following group of data: 200,300,400,600,1000</a:t>
            </a:r>
            <a:endParaRPr b="0" i="0" sz="1800" u="none" cap="none" strike="noStrike">
              <a:solidFill>
                <a:schemeClr val="dk1"/>
              </a:solidFill>
              <a:latin typeface="Calibri"/>
              <a:ea typeface="Calibri"/>
              <a:cs typeface="Calibri"/>
              <a:sym typeface="Calibri"/>
            </a:endParaRPr>
          </a:p>
          <a:p>
            <a:pPr indent="-342900" lvl="1" marL="622300" marR="0" rtl="0" algn="l">
              <a:lnSpc>
                <a:spcPct val="100000"/>
              </a:lnSpc>
              <a:spcBef>
                <a:spcPts val="200"/>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Min max normalization by setting new min=0 and max=1</a:t>
            </a:r>
            <a:endParaRPr b="0" i="0" sz="1800" u="none" cap="none" strike="noStrike">
              <a:solidFill>
                <a:schemeClr val="dk1"/>
              </a:solidFill>
              <a:latin typeface="Calibri"/>
              <a:ea typeface="Calibri"/>
              <a:cs typeface="Calibri"/>
              <a:sym typeface="Calibri"/>
            </a:endParaRPr>
          </a:p>
          <a:p>
            <a:pPr indent="-342900" lvl="1" marL="622300" marR="0" rtl="0" algn="l">
              <a:lnSpc>
                <a:spcPct val="100000"/>
              </a:lnSpc>
              <a:spcBef>
                <a:spcPts val="205"/>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Z-Score normalization</a:t>
            </a:r>
            <a:endParaRPr b="0" i="0" sz="1800" u="none" cap="none" strike="noStrike">
              <a:solidFill>
                <a:schemeClr val="dk1"/>
              </a:solidFill>
              <a:latin typeface="Calibri"/>
              <a:ea typeface="Calibri"/>
              <a:cs typeface="Calibri"/>
              <a:sym typeface="Calibri"/>
            </a:endParaRPr>
          </a:p>
          <a:p>
            <a:pPr indent="-342900" lvl="1" marL="622300" marR="0" rtl="0" algn="l">
              <a:lnSpc>
                <a:spcPct val="100000"/>
              </a:lnSpc>
              <a:spcBef>
                <a:spcPts val="200"/>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Z-score using mean absolute deviation</a:t>
            </a:r>
            <a:endParaRPr b="0" i="0" sz="1800" u="none" cap="none" strike="noStrike">
              <a:solidFill>
                <a:schemeClr val="dk1"/>
              </a:solidFill>
              <a:latin typeface="Calibri"/>
              <a:ea typeface="Calibri"/>
              <a:cs typeface="Calibri"/>
              <a:sym typeface="Calibri"/>
            </a:endParaRPr>
          </a:p>
          <a:p>
            <a:pPr indent="-342900" lvl="1" marL="622300" marR="0" rtl="0" algn="l">
              <a:lnSpc>
                <a:spcPct val="100000"/>
              </a:lnSpc>
              <a:spcBef>
                <a:spcPts val="200"/>
              </a:spcBef>
              <a:spcAft>
                <a:spcPts val="0"/>
              </a:spcAft>
              <a:buClr>
                <a:schemeClr val="dk1"/>
              </a:buClr>
              <a:buSzPts val="1800"/>
              <a:buFont typeface="Calibri"/>
              <a:buAutoNum type="alphaLcParenR"/>
            </a:pPr>
            <a:r>
              <a:rPr b="0" i="0" lang="en" sz="1800" u="none" cap="none" strike="noStrike">
                <a:solidFill>
                  <a:schemeClr val="dk1"/>
                </a:solidFill>
                <a:latin typeface="Calibri"/>
                <a:ea typeface="Calibri"/>
                <a:cs typeface="Calibri"/>
                <a:sym typeface="Calibri"/>
              </a:rPr>
              <a:t>Normalize by decimal scale</a:t>
            </a:r>
            <a:endParaRPr b="0" i="0" sz="1800" u="none" cap="none" strike="noStrike">
              <a:solidFill>
                <a:schemeClr val="dk1"/>
              </a:solidFill>
              <a:latin typeface="Calibri"/>
              <a:ea typeface="Calibri"/>
              <a:cs typeface="Calibri"/>
              <a:sym typeface="Calibri"/>
            </a:endParaRPr>
          </a:p>
        </p:txBody>
      </p:sp>
      <p:sp>
        <p:nvSpPr>
          <p:cNvPr id="93" name="Google Shape;93;p19"/>
          <p:cNvSpPr txBox="1"/>
          <p:nvPr/>
        </p:nvSpPr>
        <p:spPr>
          <a:xfrm>
            <a:off x="-20575" y="16000"/>
            <a:ext cx="9164700" cy="5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Q6.</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0" y="838200"/>
            <a:ext cx="8940600" cy="1417500"/>
          </a:xfrm>
          <a:prstGeom prst="rect">
            <a:avLst/>
          </a:prstGeom>
          <a:noFill/>
          <a:ln>
            <a:noFill/>
          </a:ln>
        </p:spPr>
        <p:txBody>
          <a:bodyPr anchorCtr="0" anchor="t" bIns="91425" lIns="91425" spcFirstLastPara="1" rIns="91425" wrap="square" tIns="91425">
            <a:spAutoFit/>
          </a:bodyPr>
          <a:lstStyle/>
          <a:p>
            <a:pPr indent="0" lvl="0" marL="393700" marR="1102360" rtl="0" algn="l">
              <a:lnSpc>
                <a:spcPct val="115000"/>
              </a:lnSpc>
              <a:spcBef>
                <a:spcPts val="275"/>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A group of students were classified in terms of personality (introvert or extrovert) and in terms of color preference (red, yellow, green or blue) with the purpose of seeing whether there is an association (relationship) between personality and color preference</a:t>
            </a:r>
            <a:endParaRPr b="0" i="0" sz="1800" u="none" cap="none" strike="noStrike">
              <a:solidFill>
                <a:srgbClr val="000000"/>
              </a:solidFill>
              <a:latin typeface="Arial"/>
              <a:ea typeface="Arial"/>
              <a:cs typeface="Arial"/>
              <a:sym typeface="Arial"/>
            </a:endParaRPr>
          </a:p>
        </p:txBody>
      </p:sp>
      <p:sp>
        <p:nvSpPr>
          <p:cNvPr id="99" name="Google Shape;99;p20"/>
          <p:cNvSpPr txBox="1"/>
          <p:nvPr/>
        </p:nvSpPr>
        <p:spPr>
          <a:xfrm>
            <a:off x="-20575" y="16000"/>
            <a:ext cx="9164700" cy="5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Q7.</a:t>
            </a:r>
            <a:endParaRPr b="0" i="0" sz="1800" u="none" cap="none" strike="noStrike">
              <a:solidFill>
                <a:schemeClr val="dk2"/>
              </a:solidFill>
              <a:latin typeface="Arial"/>
              <a:ea typeface="Arial"/>
              <a:cs typeface="Arial"/>
              <a:sym typeface="Arial"/>
            </a:endParaRPr>
          </a:p>
        </p:txBody>
      </p:sp>
      <p:graphicFrame>
        <p:nvGraphicFramePr>
          <p:cNvPr id="100" name="Google Shape;100;p20"/>
          <p:cNvGraphicFramePr/>
          <p:nvPr/>
        </p:nvGraphicFramePr>
        <p:xfrm>
          <a:off x="457200" y="2514600"/>
          <a:ext cx="3000000" cy="3000000"/>
        </p:xfrm>
        <a:graphic>
          <a:graphicData uri="http://schemas.openxmlformats.org/drawingml/2006/table">
            <a:tbl>
              <a:tblPr>
                <a:noFill/>
                <a:tableStyleId>{8B135C49-2B9A-420F-B085-B87ECE1F74AD}</a:tableStyleId>
              </a:tblPr>
              <a:tblGrid>
                <a:gridCol w="2054225"/>
                <a:gridCol w="1035050"/>
                <a:gridCol w="1287450"/>
                <a:gridCol w="1287450"/>
                <a:gridCol w="1287450"/>
                <a:gridCol w="1287450"/>
              </a:tblGrid>
              <a:tr h="365125">
                <a:tc>
                  <a:txBody>
                    <a:bodyPr/>
                    <a:lstStyle/>
                    <a:p>
                      <a:pPr indent="0" lvl="0" marL="0" marR="0" rtl="0" algn="l">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(Observed counts)</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gridSpan="5">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Colors</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hMerge="1"/>
                <a:tc hMerge="1"/>
                <a:tc hMerge="1"/>
                <a:tc hMerge="1"/>
              </a:tr>
              <a:tr h="3667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000000"/>
                        </a:solidFill>
                        <a:latin typeface="Tahoma"/>
                        <a:ea typeface="Tahoma"/>
                        <a:cs typeface="Tahoma"/>
                        <a:sym typeface="Tahoma"/>
                      </a:endParaRPr>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Red</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Yellow</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Green</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Blue</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Totals</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DEDEDE"/>
                    </a:solidFill>
                  </a:tcPr>
                </a:tc>
              </a:tr>
              <a:tr h="639750">
                <a:tc>
                  <a:txBody>
                    <a:bodyPr/>
                    <a:lstStyle/>
                    <a:p>
                      <a:pPr indent="0" lvl="0" marL="0" marR="0" rtl="0" algn="l">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Introvert personality</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20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6</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30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44</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100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r>
              <a:tr h="641350">
                <a:tc>
                  <a:txBody>
                    <a:bodyPr/>
                    <a:lstStyle/>
                    <a:p>
                      <a:pPr indent="0" lvl="0" marL="0" marR="0" rtl="0" algn="l">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Extrovert personality</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180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34</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50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36</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300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r>
              <a:tr h="365125">
                <a:tc>
                  <a:txBody>
                    <a:bodyPr/>
                    <a:lstStyle/>
                    <a:p>
                      <a:pPr indent="0" lvl="0" marL="0" marR="0" rtl="0" algn="l">
                        <a:lnSpc>
                          <a:spcPct val="100000"/>
                        </a:lnSpc>
                        <a:spcBef>
                          <a:spcPts val="0"/>
                        </a:spcBef>
                        <a:spcAft>
                          <a:spcPts val="0"/>
                        </a:spcAft>
                        <a:buClr>
                          <a:srgbClr val="000000"/>
                        </a:buClr>
                        <a:buSzPts val="1800"/>
                        <a:buFont typeface="Tahoma"/>
                        <a:buNone/>
                      </a:pPr>
                      <a:r>
                        <a:rPr b="1" i="0" lang="en" sz="1400" u="none" cap="none" strike="noStrike">
                          <a:solidFill>
                            <a:srgbClr val="000000"/>
                          </a:solidFill>
                          <a:latin typeface="Tahoma"/>
                          <a:ea typeface="Tahoma"/>
                          <a:cs typeface="Tahoma"/>
                          <a:sym typeface="Tahoma"/>
                        </a:rPr>
                        <a:t>Totals</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200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40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80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80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800"/>
                        <a:buFont typeface="Tahoma"/>
                        <a:buNone/>
                      </a:pPr>
                      <a:r>
                        <a:rPr b="0" i="0" lang="en" sz="1400" u="none" cap="none" strike="noStrike">
                          <a:solidFill>
                            <a:srgbClr val="000000"/>
                          </a:solidFill>
                          <a:latin typeface="Tahoma"/>
                          <a:ea typeface="Tahoma"/>
                          <a:cs typeface="Tahoma"/>
                          <a:sym typeface="Tahoma"/>
                        </a:rPr>
                        <a:t>400</a:t>
                      </a:r>
                      <a:endParaRPr sz="1000" u="none" cap="none" strike="noStrike"/>
                    </a:p>
                  </a:txBody>
                  <a:tcPr marT="45725" marB="457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EEEE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0" y="1066800"/>
            <a:ext cx="6883200" cy="446400"/>
          </a:xfrm>
          <a:prstGeom prst="rect">
            <a:avLst/>
          </a:prstGeom>
          <a:noFill/>
          <a:ln>
            <a:noFill/>
          </a:ln>
        </p:spPr>
        <p:txBody>
          <a:bodyPr anchorCtr="0" anchor="t" bIns="91425" lIns="91425" spcFirstLastPara="1" rIns="91425" wrap="square" tIns="91425">
            <a:spAutoFit/>
          </a:bodyPr>
          <a:lstStyle/>
          <a:p>
            <a:pPr indent="0" lvl="0" marL="39370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alibri"/>
                <a:ea typeface="Calibri"/>
                <a:cs typeface="Calibri"/>
                <a:sym typeface="Calibri"/>
              </a:rPr>
              <a:t>Find Karl Pearson’s Coefficient of correlation for :</a:t>
            </a:r>
            <a:endParaRPr b="0" i="0" sz="1700" u="none" cap="none" strike="noStrike">
              <a:solidFill>
                <a:srgbClr val="000000"/>
              </a:solidFill>
              <a:latin typeface="Arial"/>
              <a:ea typeface="Arial"/>
              <a:cs typeface="Arial"/>
              <a:sym typeface="Arial"/>
            </a:endParaRPr>
          </a:p>
        </p:txBody>
      </p:sp>
      <p:sp>
        <p:nvSpPr>
          <p:cNvPr id="106" name="Google Shape;106;p21"/>
          <p:cNvSpPr txBox="1"/>
          <p:nvPr/>
        </p:nvSpPr>
        <p:spPr>
          <a:xfrm>
            <a:off x="-20575" y="16000"/>
            <a:ext cx="9164700" cy="54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Q8.</a:t>
            </a:r>
            <a:endParaRPr b="0" i="0" sz="1800" u="none" cap="none" strike="noStrike">
              <a:solidFill>
                <a:schemeClr val="dk2"/>
              </a:solidFill>
              <a:latin typeface="Arial"/>
              <a:ea typeface="Arial"/>
              <a:cs typeface="Arial"/>
              <a:sym typeface="Arial"/>
            </a:endParaRPr>
          </a:p>
        </p:txBody>
      </p:sp>
      <p:graphicFrame>
        <p:nvGraphicFramePr>
          <p:cNvPr id="107" name="Google Shape;107;p21"/>
          <p:cNvGraphicFramePr/>
          <p:nvPr/>
        </p:nvGraphicFramePr>
        <p:xfrm>
          <a:off x="304800" y="2057400"/>
          <a:ext cx="3000000" cy="3000000"/>
        </p:xfrm>
        <a:graphic>
          <a:graphicData uri="http://schemas.openxmlformats.org/drawingml/2006/table">
            <a:tbl>
              <a:tblPr bandCol="1" bandRow="1">
                <a:noFill/>
                <a:tableStyleId>{57F3F0A5-F62E-43CE-8288-083C4A1B224A}</a:tableStyleId>
              </a:tblPr>
              <a:tblGrid>
                <a:gridCol w="1259175"/>
                <a:gridCol w="1234975"/>
                <a:gridCol w="1234975"/>
                <a:gridCol w="1234975"/>
                <a:gridCol w="1234975"/>
                <a:gridCol w="1234975"/>
              </a:tblGrid>
              <a:tr h="430150">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Student</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1</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2</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3</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4</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5</a:t>
                      </a:r>
                      <a:endParaRPr sz="1700" u="none" cap="none" strike="noStrike">
                        <a:latin typeface="Calibri"/>
                        <a:ea typeface="Calibri"/>
                        <a:cs typeface="Calibri"/>
                        <a:sym typeface="Calibri"/>
                      </a:endParaRPr>
                    </a:p>
                  </a:txBody>
                  <a:tcPr marT="0" marB="0" marR="0" marL="0"/>
                </a:tc>
              </a:tr>
              <a:tr h="430150">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Maths</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5</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7</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9</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3</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6</a:t>
                      </a:r>
                      <a:endParaRPr sz="1700" u="none" cap="none" strike="noStrike">
                        <a:latin typeface="Calibri"/>
                        <a:ea typeface="Calibri"/>
                        <a:cs typeface="Calibri"/>
                        <a:sym typeface="Calibri"/>
                      </a:endParaRPr>
                    </a:p>
                  </a:txBody>
                  <a:tcPr marT="0" marB="0" marR="0" marL="0"/>
                </a:tc>
              </a:tr>
              <a:tr h="430150">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Science</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6</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6</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8</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1</a:t>
                      </a:r>
                      <a:endParaRPr sz="1700" u="none" cap="none" strike="noStrike">
                        <a:latin typeface="Calibri"/>
                        <a:ea typeface="Calibri"/>
                        <a:cs typeface="Calibri"/>
                        <a:sym typeface="Calibri"/>
                      </a:endParaRPr>
                    </a:p>
                  </a:txBody>
                  <a:tcPr marT="0" marB="0" marR="0" marL="0"/>
                </a:tc>
                <a:tc>
                  <a:txBody>
                    <a:bodyPr/>
                    <a:lstStyle/>
                    <a:p>
                      <a:pPr indent="0" lvl="0" marL="66675" marR="0" rtl="0" algn="l">
                        <a:lnSpc>
                          <a:spcPct val="100833"/>
                        </a:lnSpc>
                        <a:spcBef>
                          <a:spcPts val="0"/>
                        </a:spcBef>
                        <a:spcAft>
                          <a:spcPts val="0"/>
                        </a:spcAft>
                        <a:buClr>
                          <a:srgbClr val="000000"/>
                        </a:buClr>
                        <a:buSzPts val="1700"/>
                        <a:buFont typeface="Arial"/>
                        <a:buNone/>
                      </a:pPr>
                      <a:r>
                        <a:rPr lang="en" sz="1700" u="none" cap="none" strike="noStrike">
                          <a:latin typeface="Calibri"/>
                          <a:ea typeface="Calibri"/>
                          <a:cs typeface="Calibri"/>
                          <a:sym typeface="Calibri"/>
                        </a:rPr>
                        <a:t>5</a:t>
                      </a:r>
                      <a:endParaRPr sz="1700" u="none" cap="none" strike="noStrike">
                        <a:latin typeface="Calibri"/>
                        <a:ea typeface="Calibri"/>
                        <a:cs typeface="Calibri"/>
                        <a:sym typeface="Calibri"/>
                      </a:endParaRPr>
                    </a:p>
                  </a:txBody>
                  <a:tcPr marT="0" marB="0" marR="0" marL="0"/>
                </a:tc>
              </a:tr>
            </a:tbl>
          </a:graphicData>
        </a:graphic>
      </p:graphicFrame>
      <p:sp>
        <p:nvSpPr>
          <p:cNvPr id="108" name="Google Shape;108;p21"/>
          <p:cNvSpPr txBox="1"/>
          <p:nvPr/>
        </p:nvSpPr>
        <p:spPr>
          <a:xfrm>
            <a:off x="457200" y="2209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000000"/>
              </a:buClr>
              <a:buSzPts val="1050"/>
              <a:buFont typeface="Arial"/>
              <a:buNone/>
            </a:pPr>
            <a:r>
              <a:t/>
            </a:r>
            <a:endParaRPr b="0" i="0" sz="105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