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7010400" cy="9296400"/>
  <p:embeddedFontLs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 rot="5400000">
            <a:off x="4619625" y="2333625"/>
            <a:ext cx="63246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 rot="5400000">
            <a:off x="314325" y="295275"/>
            <a:ext cx="63246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2057400" y="-2286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10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6863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4294967295" type="title"/>
          </p:nvPr>
        </p:nvSpPr>
        <p:spPr>
          <a:xfrm>
            <a:off x="152400" y="65314"/>
            <a:ext cx="87630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Warehousing and Mining </a:t>
            </a:r>
            <a:b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— Module 1.2—</a:t>
            </a:r>
            <a:endParaRPr b="1" i="0" sz="28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ahoma"/>
              <a:buNone/>
            </a:pPr>
            <a:r>
              <a:rPr lang="en-US" sz="2800"/>
              <a:t>Introduction to Data Mining</a:t>
            </a:r>
            <a:endParaRPr sz="28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On What Kinds of Data?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381000" y="1295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Database-oriented data sets and applications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database, data warehouse, transactional database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Advanced data sets and advanced applications 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streams and sensor data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Time-series data, temporal data, sequence data 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 data, graphs, social networks and multi-linked data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Object-relational databases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Spatial data </a:t>
            </a:r>
            <a:endParaRPr sz="1800"/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Multimedia database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databases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World-Wide Web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Patterns Can Be Mined?</a:t>
            </a:r>
            <a:endParaRPr sz="3600"/>
          </a:p>
        </p:txBody>
      </p:sp>
      <p:sp>
        <p:nvSpPr>
          <p:cNvPr id="215" name="Google Shape;215;p22"/>
          <p:cNvSpPr txBox="1"/>
          <p:nvPr/>
        </p:nvSpPr>
        <p:spPr>
          <a:xfrm>
            <a:off x="307900" y="1362281"/>
            <a:ext cx="855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mining functionalities are used to specify the kinds of patterns to be found in data mining tasks.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 mining tasks : Deals with the General characteristics and converts them into relevant and useful information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38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mining tasks:  Predicts future values by analyzing data patterns and their outcomes based on past data.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DM Functionalities</a:t>
            </a:r>
            <a:endParaRPr sz="4100"/>
          </a:p>
        </p:txBody>
      </p:sp>
      <p:sp>
        <p:nvSpPr>
          <p:cNvPr id="223" name="Google Shape;223;p23"/>
          <p:cNvSpPr txBox="1"/>
          <p:nvPr/>
        </p:nvSpPr>
        <p:spPr>
          <a:xfrm>
            <a:off x="0" y="1590875"/>
            <a:ext cx="9144000" cy="499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Class/Concept Description: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entries can be associated with the classes or concepts.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descriptions can be derived using</a:t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(1)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characterization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summarizing the data of the class under study (often called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general terms,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❏"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 At electronic store a Customer relationship manager asks to Summarize the characteristics of customers who spend more than Rs.10000 a year at the store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or  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(2)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discrimination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comparison of the target class with one or a set of</a:t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00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comparative classes (often called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contrasting classes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❏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A customer relationship manager at Electronics store  may want to</a:t>
            </a:r>
            <a:endParaRPr b="0" i="1" sz="2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6172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two groups of customers—those who shop for computer products regularly (e.g., more than twice a month) and those who rarely shop for such products (e.g. less than three times a year).</a:t>
            </a:r>
            <a:endParaRPr b="0" i="1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00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00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(3) both data characterization and discrimination.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DM Functionalities</a:t>
            </a:r>
            <a:endParaRPr sz="4100"/>
          </a:p>
        </p:txBody>
      </p:sp>
      <p:sp>
        <p:nvSpPr>
          <p:cNvPr id="231" name="Google Shape;231;p24"/>
          <p:cNvSpPr txBox="1"/>
          <p:nvPr/>
        </p:nvSpPr>
        <p:spPr>
          <a:xfrm>
            <a:off x="0" y="1590875"/>
            <a:ext cx="9144000" cy="4887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Mining of frequent patterns: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that occur frequently in data.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includes--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015" lvl="1" marL="685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Noto Sans Symbols"/>
              <a:buChar char="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itemset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refers to a set of items that often appear together in a transactional data set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015" lvl="1" marL="685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Noto Sans Symbols"/>
              <a:buChar char="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subsequences (also known as sequential patterns):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frequently occurring subsequence like laptop🡪digital camera🡪 memory card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015" lvl="1" marL="685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Arial"/>
              <a:buChar char="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substructures: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2" marL="685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substructure can refer to different structural forms (e.g., graphs, trees, or lattices) that may be combined with itemsets or subsequences.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015" lvl="1" marL="685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substructure occurs frequently, it is called a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pattern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Mining frequent patterns leads to the discovery of interesting associations and  correlations within data.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810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b="1" i="0" lang="en-US" sz="2200" u="none" strike="noStrike">
                <a:latin typeface="Arial"/>
                <a:ea typeface="Arial"/>
                <a:cs typeface="Arial"/>
                <a:sym typeface="Arial"/>
              </a:rPr>
              <a:t>Association Analysis</a:t>
            </a:r>
            <a:endParaRPr b="1" i="0" sz="2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7813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780"/>
              <a:buChar char="■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Defines relationships between the data and predefined association rules.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Suppose that, as a marketing manager at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Electronics store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, you want to know which items are frequently purchased together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 A rule, mined from the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Electronics store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transactional database 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Association rules that contain a single predicate are referred to as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single-dimensional association rules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Suppose, instead, that we are given the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Electronics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relational database related to  purchases. A data mining system may find association rules like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Association rules that contain a more than one predicate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/attributes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 are referred to as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multi-dimensional association rules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220" y="2724050"/>
            <a:ext cx="5709560" cy="3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7597" y="4734939"/>
            <a:ext cx="4708803" cy="6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>
            <p:ph type="title"/>
          </p:nvPr>
        </p:nvSpPr>
        <p:spPr>
          <a:xfrm>
            <a:off x="533400" y="762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DM Functionalities</a:t>
            </a:r>
            <a:endParaRPr sz="41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0" y="12954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0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i="0" lang="en-US" sz="2000" u="none" strike="noStrike">
                <a:latin typeface="Arial"/>
                <a:ea typeface="Arial"/>
                <a:cs typeface="Arial"/>
                <a:sym typeface="Arial"/>
              </a:rPr>
              <a:t>4. Clustering :</a:t>
            </a:r>
            <a:r>
              <a:rPr b="0" i="0" lang="en-US" sz="2000" u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can be used to generate </a:t>
            </a:r>
            <a:r>
              <a:rPr b="0" i="0" lang="en-US" sz="2000" u="none" strike="noStrike">
                <a:latin typeface="Arial"/>
                <a:ea typeface="Arial"/>
                <a:cs typeface="Arial"/>
                <a:sym typeface="Arial"/>
              </a:rPr>
              <a:t>class labels for a group of data. The objects are clustered or grouped based on the principle of </a:t>
            </a:r>
            <a:r>
              <a:rPr b="0" i="1" lang="en-US" sz="2000" u="none" strike="noStrike">
                <a:latin typeface="Arial"/>
                <a:ea typeface="Arial"/>
                <a:cs typeface="Arial"/>
                <a:sym typeface="Arial"/>
              </a:rPr>
              <a:t>maximizing the intraclass similarity and minimizing the interclass similarity</a:t>
            </a:r>
            <a:r>
              <a:rPr b="0" i="0" lang="en-US" sz="2000" u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i.e. clusters of objects are formed so that objects within a cluster have high similarity , but are rather dissimilar to objects in other clusters.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98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80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Clustering can also facilitate taxonomy formation 🡪 Organization of observations into a hierarchy of classes that group similar events together.</a:t>
            </a:r>
            <a:endParaRPr b="0" i="0" sz="20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20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098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80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000" u="none" strike="noStrike">
                <a:latin typeface="Arial"/>
                <a:ea typeface="Arial"/>
                <a:cs typeface="Arial"/>
                <a:sym typeface="Arial"/>
              </a:rPr>
              <a:t>Cluster analysis can be performed on </a:t>
            </a:r>
            <a:r>
              <a:rPr b="0" i="1" lang="en-US" sz="2000" u="none" strike="noStrike">
                <a:latin typeface="Arial"/>
                <a:ea typeface="Arial"/>
                <a:cs typeface="Arial"/>
                <a:sym typeface="Arial"/>
              </a:rPr>
              <a:t>Electronics store </a:t>
            </a:r>
            <a:r>
              <a:rPr b="0" i="0" lang="en-US" sz="2000" u="none" strike="noStrike">
                <a:latin typeface="Arial"/>
                <a:ea typeface="Arial"/>
                <a:cs typeface="Arial"/>
                <a:sym typeface="Arial"/>
              </a:rPr>
              <a:t>customer data to identify homogeneous subpopulations of customers. These clusters may represent individual target groups for marketing</a:t>
            </a:r>
            <a:endParaRPr sz="3000"/>
          </a:p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533400" y="762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DM Functionalities</a:t>
            </a:r>
            <a:endParaRPr sz="41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  Data mining functionalities</a:t>
            </a:r>
            <a:endParaRPr sz="4200"/>
          </a:p>
        </p:txBody>
      </p:sp>
      <p:sp>
        <p:nvSpPr>
          <p:cNvPr id="260" name="Google Shape;260;p27"/>
          <p:cNvSpPr txBox="1"/>
          <p:nvPr/>
        </p:nvSpPr>
        <p:spPr>
          <a:xfrm>
            <a:off x="307910" y="1590869"/>
            <a:ext cx="8556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Predicts future values by analyzing data patterns and their outcomes based on past data.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6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6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6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analysis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6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3810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Classification: 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is the process of finding a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(or function) that describes and distinguishes data classes or concepts.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The models are derived based on the analysis of a set of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training data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(i.e., data objects for which the class labels are known).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The model is used to predict the class label of objects for which the class label is unknown.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The derived model may be represented in various forms, such as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classification rules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(i.e.,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IF-THEN rules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decision trees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mathematical formulae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neural networks</a:t>
            </a:r>
            <a:endParaRPr b="0" i="1"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066" y="3472774"/>
            <a:ext cx="5968043" cy="338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>
            <p:ph type="title"/>
          </p:nvPr>
        </p:nvSpPr>
        <p:spPr>
          <a:xfrm>
            <a:off x="609600" y="1524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  Data mining functionalities</a:t>
            </a:r>
            <a:endParaRPr sz="42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3810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2.    Regression: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Whereas classification predicts categorical (discrete, unordered) labels,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regression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odels continuous-valued functions. That is, regression is used to predict missing or unavailable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numerical data values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rather than (discrete) class labels.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The term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prediction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refers to both numeric prediction and class label prediction.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Regression analysis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is a statistical methodology that is most often used for numeric prediction.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Regression also encompasses the identification of distribution </a:t>
            </a:r>
            <a:r>
              <a:rPr b="0" i="1" lang="en-US" sz="1800" u="none" strike="noStrike">
                <a:latin typeface="Arial"/>
                <a:ea typeface="Arial"/>
                <a:cs typeface="Arial"/>
                <a:sym typeface="Arial"/>
              </a:rPr>
              <a:t>trends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based on the available data.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  Data mining functionalities</a:t>
            </a:r>
            <a:endParaRPr sz="420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304800" y="1295400"/>
            <a:ext cx="8839200" cy="535876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3. 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Analysis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Outlier: A data object that does not comply with the general behavior of the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Many data mining methods discard outliers as noise or exceptions. However, in some applications (e.g., fraud detection), the rare events can be more interesting than the more regularly occurring ones.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Outliers may be detected using statistical tests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that assume a distribution or probability model for the data, or using distance measures where objects that are remote from any other cluster are considered outliers.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Example: Outlier analysis may </a:t>
            </a:r>
            <a:r>
              <a:rPr b="0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uncover fraudulent usage of credit cards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 by detecting purchases of unusually large amounts for a given account number in comparison to regular charges incurred by the same account.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Outlier values may also be detected with respect to the locations and types of purchase, or the purchase frequency.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is used in observing the change in trends of buying patterns of a customer.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  Data mining functionalities</a:t>
            </a:r>
            <a:endParaRPr sz="42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533400" y="3048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Why Data Mining? 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810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Explosive Growth of Data: from terabytes to petabytes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collection and data availability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Automated data collection tools, database systems, Web, computerized society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sources of abundant data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Business: Web, e-commerce, sale transactions, stocks, …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Science: Remote sensing, bioinformatics, scientific simulation, …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Society and everyone: news, digital cameras, YouTube  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are drowning in data, but starving for knowledge!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“Necessity is the mother of invention”—Data mining—Automated analysis of massive data sets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474306" y="4656306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Statistics:</a:t>
            </a:r>
            <a:endParaRPr b="1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the mathematical analysis to express representations, model and summarize empirical data or real world observations.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involves the collection of methods, applicable to  large amount of data to conclude and report the trend.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Technologies used in Data Mining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08" y="1324948"/>
            <a:ext cx="6736701" cy="306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222379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Machine learning</a:t>
            </a:r>
            <a:endParaRPr b="1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Arthur Samuel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defined machine learning as a field of study that gives computers the ability to learn without being programmed.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new data is entered in the computer, algorithms help the data to grow or change due to machine learning.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machine learning, an algorithm is constructed to predict the data from the available database 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(Predictive analysis).</a:t>
            </a:r>
            <a:endParaRPr b="1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related to computational statistics.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Technologies used in Data Mining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222379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four types of machine learning are: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Supervised learning </a:t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based on the classification.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also called as 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inductive learning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this method, the desired outputs are     included in the training dataset.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Unsupervised learning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 is based on clustering. Clusters are formed on the basis of similarity measures and desired outputs are not included in the training dataset.</a:t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Semi-supervised learning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Semi-supervised learning includes some desired outputs to the training dataset to generate the appropriate functions. This method generally avoids the large number of labeled examples (i.e. desired outputs) .</a:t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Active learning</a:t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learning is a powerful approach in analyzing the data efficiently.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is designed in such a way that, the desired output should be decided by the algorithm itself (the user plays important role in this type).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Technologies used in Data Mining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systems and data warehouses</a:t>
            </a:r>
            <a:endParaRPr b="1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 are used for the purpose of recording the data as well as data warehousing.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Transactional Processing (OLTP) uses databases for day to day transaction</a:t>
            </a: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remove the redundant data and save the storage space, data is normalized and stored in the form of tables.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ntity-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elational modeling techniques are used for relational database management system design.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warehouses are used to store historical data which helps to take strategical decision for business.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used for online analytical processing (OALP), which helps to analyze the data.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Technologies used in Data Mining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  <a:endParaRPr b="1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deals with uncertain representations of the semantics of objects (text, images).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Finding relevant information from a large document.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5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Technologies used in Data Mining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support system</a:t>
            </a:r>
            <a:endParaRPr b="1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support system is a category of information system. It is very useful in decision making for organizations.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interactive software based system which helps decision makers to extract useful information from the data, documents to make the decision.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Technologies used in Data Mining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>
            <p:ph type="title"/>
          </p:nvPr>
        </p:nvSpPr>
        <p:spPr>
          <a:xfrm>
            <a:off x="381000" y="3048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Applications</a:t>
            </a:r>
            <a:endParaRPr b="1" i="0" sz="28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Lightbox" id="339" name="Google Shape;3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3138"/>
            <a:ext cx="9144000" cy="491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381000" y="3048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Applications</a:t>
            </a:r>
            <a:endParaRPr b="1" i="0" sz="28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43550" y="1300850"/>
            <a:ext cx="84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0" y="1382475"/>
            <a:ext cx="91440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Marketing and CRM: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identify most likely buyers of new products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identify root causes of customer attrition so as to improve customer retention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discover time variant associations between products and services to maximize sale and find most profitable customers.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Banking and Finance: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detect fraudulent credit card and online banking transactions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optimize the cash return by forecasting cash flow on banking entities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streamline and automate the processing of loan applications by accurately predicting most probable defaulters.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maximize the customer value by identifying and selling the products and services that customers are most likely to buy.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Retailing and Logistics: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identify accurate sales volume at specific retail locations in order to determine correct inventory levels.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do MBA to improve store layout and optimize sales promotions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forecast consumption levels for different product  types.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discover interesting patterns in the movement of products in a supply chain by analyzing sensory and RFID data.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381000" y="3048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Applications</a:t>
            </a:r>
            <a:endParaRPr b="1" i="0" sz="28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43550" y="1300850"/>
            <a:ext cx="84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0" y="1382475"/>
            <a:ext cx="91440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 startAt="4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Manufacturing: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predict machine failures using sensory data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discover novel patterns to identify and improve product quality.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5.    Brokerages and Security Tradings: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predict when and how much certain stock / bond prices will change.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forecast range of market fluctuations,direction of fluctuations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assess effect of particular issues/events on market movements.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-To identify and prevent fraudulent activities in security trading.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6.    Insurance: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predict which customers will buy new policies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Identify fraudulent behavior of customers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Prevent incorrect claim payments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7.    Computer Hardware and Software:  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-To predict disk failure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identify and filter unwanted web contents and email messages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-To identify potentially unsecured software products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8.    Government and Defense: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-To forecast the cost of moving military personnel and equipments.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-To predict resource consumption for better planning and budgeting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"/>
          <p:cNvSpPr txBox="1"/>
          <p:nvPr>
            <p:ph type="title"/>
          </p:nvPr>
        </p:nvSpPr>
        <p:spPr>
          <a:xfrm>
            <a:off x="381000" y="3048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Mining: Applications</a:t>
            </a:r>
            <a:endParaRPr b="1" i="0" sz="28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43550" y="1300850"/>
            <a:ext cx="84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0" y="1382475"/>
            <a:ext cx="94053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 startAt="9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Travel and Lodging: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predict sales of different services to optimally price these services.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forecast demand at different locations to better allocate limited organizational                       resources. 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identify most profitable customers and provide them with personalised services.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- To retain valuable employees by identifying and acting on the root causes for attrition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 startAt="9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Health and Healthcare: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-  To identify successful medical therapies for different illnesses.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-  To identify people without health insurance and reasons behind it.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-  To forecast the time of demand at different service locations to optimally allocate    organizational resources.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retain valuable employees by identifying root causes for attrition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 startAt="9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Entertainment: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analyze viewer data to determine which programs to show during prime time.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decide where to insert advertisements so as to maximize the returns.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predict financial success of the movies before they are produced.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 startAt="9"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Sports: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improve performance of NBA teams in US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increase the chances of winning.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685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990600" y="347662"/>
            <a:ext cx="72390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Evolution of Sciences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3048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Before 1600,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empirical science</a:t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1600-1950s,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theoretical science</a:t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discipline has grown a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theoretical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component. Theoretical models often motivate experiments and generalize our understanding. 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1950s-1990s,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science</a:t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 the last 50 years, most disciplines have grown a third,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branch (e.g. empirical, theoretical, and computational ecology, or physics, or linguistics.)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Science traditionally meant simulation. It grew out of our inability to find closed-form solutions for complex mathematical models. 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1990-now,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science</a:t>
            </a:r>
            <a:endParaRPr b="1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flood of data from new scientific instruments and simulations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ability to economically store and manage petabytes of data online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Internet and computing Grid that makes all these archives universally accessible 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Scientific info. management, acquisition, organization, query, and visualization tasks scale almost linearly with data volumes.  </a:t>
            </a:r>
            <a:r>
              <a:rPr b="0" i="0" lang="en-US" sz="1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major new challenge!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Jim Gray and Alex Szalay, 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World Wide Telescope: An Archetype for Online Science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Comm. ACM, 45(11): 50-54, Nov. 2002 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1. Data Marts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6002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2. Major issues in Data Mining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Self Learning Topics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Mining Issues</a:t>
            </a:r>
            <a:endParaRPr/>
          </a:p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ata Mining issues" id="380" name="Google Shape;3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5" y="1404938"/>
            <a:ext cx="8910735" cy="522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990600" y="347662"/>
            <a:ext cx="72390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Evolution of Database Technology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81000" y="12192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1960s: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collection, database creation, IMS and network DBMS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1970s: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data model, relational DBMS implementation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1980s: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RDBMS, advanced data models (extended-relational, OO</a:t>
            </a:r>
            <a:r>
              <a:rPr lang="en-US" sz="1800"/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etc.) 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Application-oriented DBMS (spatial, scientific, engineering, etc.)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1990s: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mining, data warehousing, multimedia databases, and Web databases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Stream data management and mining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and its applications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technology (XML, data integration) and global information systems</a:t>
            </a:r>
            <a:r>
              <a:rPr b="0" i="0" lang="en-US" sz="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901700" y="300037"/>
            <a:ext cx="67945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0" y="1273625"/>
            <a:ext cx="9144000" cy="5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84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■"/>
            </a:pPr>
            <a:r>
              <a:rPr lang="en-US" sz="2000">
                <a:highlight>
                  <a:srgbClr val="FFFFFF"/>
                </a:highlight>
              </a:rPr>
              <a:t>Data mining is the process of converting data into information and then into knowledge.</a:t>
            </a:r>
            <a:endParaRPr sz="2000">
              <a:highlight>
                <a:srgbClr val="FFFFFF"/>
              </a:highlight>
            </a:endParaRPr>
          </a:p>
          <a:p>
            <a:pPr indent="-44450" lvl="0" marL="44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■"/>
            </a:pPr>
            <a:r>
              <a:rPr lang="en-US" sz="2000">
                <a:highlight>
                  <a:srgbClr val="FFFFFF"/>
                </a:highlight>
              </a:rPr>
              <a:t>Knowledge is very distinct from data and information </a:t>
            </a:r>
            <a:endParaRPr sz="2000">
              <a:highlight>
                <a:srgbClr val="FFFFFF"/>
              </a:highlight>
            </a:endParaRPr>
          </a:p>
          <a:p>
            <a:pPr indent="-1270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■"/>
            </a:pPr>
            <a:r>
              <a:rPr lang="en-US" sz="2000">
                <a:highlight>
                  <a:srgbClr val="FFFFFF"/>
                </a:highlight>
              </a:rPr>
              <a:t>Knowledge is information that is contextual, relevant, and actionable.</a:t>
            </a:r>
            <a:endParaRPr sz="2000">
              <a:highlight>
                <a:srgbClr val="FFFFFF"/>
              </a:highlight>
            </a:endParaRPr>
          </a:p>
          <a:p>
            <a:pPr indent="-1270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■"/>
            </a:pPr>
            <a:r>
              <a:rPr lang="en-US" sz="2000">
                <a:highlight>
                  <a:srgbClr val="FFFFFF"/>
                </a:highlight>
              </a:rPr>
              <a:t>knowledge has strong experiential and reflective elements that distinguish it from information in a given context.</a:t>
            </a:r>
            <a:endParaRPr sz="2000">
              <a:highlight>
                <a:srgbClr val="FFFFFF"/>
              </a:highlight>
            </a:endParaRPr>
          </a:p>
          <a:p>
            <a:pPr indent="-571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" y="3585750"/>
            <a:ext cx="7336875" cy="32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901700" y="300037"/>
            <a:ext cx="6794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222200" y="1295400"/>
            <a:ext cx="8921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■"/>
            </a:pPr>
            <a:r>
              <a:rPr lang="en-US" sz="2000">
                <a:highlight>
                  <a:srgbClr val="FFFFFF"/>
                </a:highlight>
              </a:rPr>
              <a:t>Data mining is a process that involves using statistical, mathematical, and artificial intelligence techniques and algorithms to extract and identify useful information and subsequent knowledge (or patterns) from large sets of data. </a:t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-254700" y="152400"/>
            <a:ext cx="9398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highlight>
                  <a:schemeClr val="lt1"/>
                </a:highlight>
              </a:rPr>
              <a:t>Fayyad et al. (1996) defined data mining as “the nontrivial process of identifying valid, novel, potentially useful, and ultimately understandable patterns in data stored in structured databases,”</a:t>
            </a:r>
            <a:endParaRPr sz="2000">
              <a:highlight>
                <a:schemeClr val="lt1"/>
              </a:highlight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8490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highlight>
                  <a:srgbClr val="FFFFFF"/>
                </a:highlight>
              </a:rPr>
              <a:t>Ø</a:t>
            </a:r>
            <a:r>
              <a:rPr b="1" lang="en-US" sz="1800">
                <a:highlight>
                  <a:srgbClr val="FFFFFF"/>
                </a:highlight>
              </a:rPr>
              <a:t> Process </a:t>
            </a:r>
            <a:r>
              <a:rPr lang="en-US" sz="1800">
                <a:highlight>
                  <a:srgbClr val="FFFFFF"/>
                </a:highlight>
              </a:rPr>
              <a:t>implies that data mining comprises many iterative steps.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000"/>
              </a:lnSpc>
              <a:spcBef>
                <a:spcPts val="11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highlight>
                  <a:srgbClr val="FFFFFF"/>
                </a:highlight>
              </a:rPr>
              <a:t>Ø </a:t>
            </a:r>
            <a:r>
              <a:rPr b="1" lang="en-US" sz="1800">
                <a:highlight>
                  <a:srgbClr val="FFFFFF"/>
                </a:highlight>
              </a:rPr>
              <a:t> Nontrivial </a:t>
            </a:r>
            <a:r>
              <a:rPr lang="en-US" sz="1800">
                <a:highlight>
                  <a:srgbClr val="FFFFFF"/>
                </a:highlight>
              </a:rPr>
              <a:t>means that some experimentation-type search or inference is involved;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000"/>
              </a:lnSpc>
              <a:spcBef>
                <a:spcPts val="11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highlight>
                  <a:srgbClr val="FFFFFF"/>
                </a:highlight>
              </a:rPr>
              <a:t>Ø </a:t>
            </a:r>
            <a:r>
              <a:rPr b="1" lang="en-US" sz="1800">
                <a:highlight>
                  <a:srgbClr val="FFFFFF"/>
                </a:highlight>
              </a:rPr>
              <a:t> Valid </a:t>
            </a:r>
            <a:r>
              <a:rPr lang="en-US" sz="1800">
                <a:highlight>
                  <a:srgbClr val="FFFFFF"/>
                </a:highlight>
              </a:rPr>
              <a:t>means that the discovered patterns should hold true on new data with a sufficient degree of certainty.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000"/>
              </a:lnSpc>
              <a:spcBef>
                <a:spcPts val="11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highlight>
                  <a:srgbClr val="FFFFFF"/>
                </a:highlight>
              </a:rPr>
              <a:t>Ø </a:t>
            </a:r>
            <a:r>
              <a:rPr b="1" lang="en-US" sz="1800">
                <a:highlight>
                  <a:srgbClr val="FFFFFF"/>
                </a:highlight>
              </a:rPr>
              <a:t> Novel</a:t>
            </a:r>
            <a:r>
              <a:rPr lang="en-US" sz="1800">
                <a:highlight>
                  <a:srgbClr val="FFFFFF"/>
                </a:highlight>
              </a:rPr>
              <a:t> means that the patterns were not previously known to the user in the context of the system being analyzed.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000"/>
              </a:lnSpc>
              <a:spcBef>
                <a:spcPts val="11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highlight>
                  <a:srgbClr val="FFFFFF"/>
                </a:highlight>
              </a:rPr>
              <a:t>Ø</a:t>
            </a:r>
            <a:r>
              <a:rPr b="1" lang="en-US" sz="1800">
                <a:highlight>
                  <a:srgbClr val="FFFFFF"/>
                </a:highlight>
              </a:rPr>
              <a:t>  Potentially useful </a:t>
            </a:r>
            <a:r>
              <a:rPr lang="en-US" sz="1800">
                <a:highlight>
                  <a:srgbClr val="FFFFFF"/>
                </a:highlight>
              </a:rPr>
              <a:t>means that the discovered patterns should lead to some benefit to the user or task.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000"/>
              </a:lnSpc>
              <a:spcBef>
                <a:spcPts val="11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highlight>
                  <a:srgbClr val="FFFFFF"/>
                </a:highlight>
              </a:rPr>
              <a:t>Ø  </a:t>
            </a:r>
            <a:r>
              <a:rPr b="1" lang="en-US" sz="1800">
                <a:highlight>
                  <a:srgbClr val="FFFFFF"/>
                </a:highlight>
              </a:rPr>
              <a:t>Ultimately understandable</a:t>
            </a:r>
            <a:r>
              <a:rPr lang="en-US" sz="1800">
                <a:highlight>
                  <a:srgbClr val="FFFFFF"/>
                </a:highlight>
              </a:rPr>
              <a:t> means that the pattern should make business sense that leads to users saying “This makes sense. Why didn’t I think of that?”—if not immediately at least after some processing.</a:t>
            </a:r>
            <a:endParaRPr sz="1800">
              <a:highlight>
                <a:srgbClr val="FFFFFF"/>
              </a:highlight>
            </a:endParaRPr>
          </a:p>
          <a:p>
            <a:pPr indent="-228600" lvl="0" marL="3429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901700" y="300037"/>
            <a:ext cx="6794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latin typeface="Tahoma"/>
                <a:ea typeface="Tahoma"/>
                <a:cs typeface="Tahoma"/>
                <a:sym typeface="Tahoma"/>
              </a:rPr>
              <a:t>Data Mining</a:t>
            </a:r>
            <a:r>
              <a:rPr lang="en-US" sz="3200"/>
              <a:t>: Alternative names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t/>
            </a:r>
            <a:endParaRPr sz="3200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81000" y="13716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 names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discovery (mining) in databases (KDD),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extraction,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data/pattern analysis,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archeology, data dredging,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harvesting,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business intelligence, etc.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0" y="0"/>
            <a:ext cx="1087436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Knowledge Discovery (KDD) Process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52400" y="1295400"/>
            <a:ext cx="441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 view from typical database systems and data warehousing communities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plays an essential role in the knowledge discovery process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flipH="1" rot="10800000">
            <a:off x="1219200" y="51054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0" name="Google Shape;160;p20"/>
          <p:cNvCxnSpPr/>
          <p:nvPr/>
        </p:nvCxnSpPr>
        <p:spPr>
          <a:xfrm flipH="1" rot="10800000">
            <a:off x="6781800" y="16002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1" name="Google Shape;161;p20"/>
          <p:cNvCxnSpPr/>
          <p:nvPr/>
        </p:nvCxnSpPr>
        <p:spPr>
          <a:xfrm flipH="1" rot="10800000">
            <a:off x="5105400" y="26670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2" name="Google Shape;162;p20"/>
          <p:cNvCxnSpPr/>
          <p:nvPr/>
        </p:nvCxnSpPr>
        <p:spPr>
          <a:xfrm flipH="1" rot="10800000">
            <a:off x="3276600" y="37338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3" name="Google Shape;163;p20"/>
          <p:cNvSpPr/>
          <p:nvPr/>
        </p:nvSpPr>
        <p:spPr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600200" y="5410200"/>
            <a:ext cx="28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Warehouse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629400" y="2362200"/>
            <a:ext cx="76200" cy="228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7086600" y="990600"/>
            <a:ext cx="1743075" cy="612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Knowledge </a:t>
            </a:r>
          </a:p>
        </p:txBody>
      </p:sp>
      <p:sp>
        <p:nvSpPr>
          <p:cNvPr id="185" name="Google Shape;185;p20"/>
          <p:cNvSpPr txBox="1"/>
          <p:nvPr/>
        </p:nvSpPr>
        <p:spPr>
          <a:xfrm>
            <a:off x="2514600" y="3276600"/>
            <a:ext cx="22780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Task-relevant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641725" y="4052875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257800" y="1676400"/>
            <a:ext cx="2249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5638800" y="3124200"/>
            <a:ext cx="0" cy="21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0" name="Google Shape;190;p20"/>
          <p:cNvCxnSpPr/>
          <p:nvPr/>
        </p:nvCxnSpPr>
        <p:spPr>
          <a:xfrm>
            <a:off x="7315200" y="2057400"/>
            <a:ext cx="0" cy="320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20"/>
          <p:cNvCxnSpPr/>
          <p:nvPr/>
        </p:nvCxnSpPr>
        <p:spPr>
          <a:xfrm rot="10800000">
            <a:off x="3962400" y="5257800"/>
            <a:ext cx="335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20"/>
          <p:cNvCxnSpPr/>
          <p:nvPr/>
        </p:nvCxnSpPr>
        <p:spPr>
          <a:xfrm rot="10800000">
            <a:off x="3962400" y="4343400"/>
            <a:ext cx="0" cy="9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7315200" y="5257800"/>
            <a:ext cx="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20"/>
          <p:cNvCxnSpPr/>
          <p:nvPr/>
        </p:nvCxnSpPr>
        <p:spPr>
          <a:xfrm rot="10800000">
            <a:off x="2286000" y="6096000"/>
            <a:ext cx="5029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20"/>
          <p:cNvCxnSpPr/>
          <p:nvPr/>
        </p:nvCxnSpPr>
        <p:spPr>
          <a:xfrm rot="10800000">
            <a:off x="1905000" y="5410200"/>
            <a:ext cx="3810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20"/>
          <p:cNvCxnSpPr/>
          <p:nvPr/>
        </p:nvCxnSpPr>
        <p:spPr>
          <a:xfrm>
            <a:off x="2057400" y="54102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20"/>
          <p:cNvCxnSpPr/>
          <p:nvPr/>
        </p:nvCxnSpPr>
        <p:spPr>
          <a:xfrm rot="10800000">
            <a:off x="3657600" y="4191000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