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6858000" cx="9144000"/>
  <p:notesSz cx="7008475" cy="9237325"/>
  <p:embeddedFontLst>
    <p:embeddedFont>
      <p:font typeface="Overlock"/>
      <p:regular r:id="rId63"/>
      <p:bold r:id="rId64"/>
      <p:italic r:id="rId65"/>
      <p:boldItalic r:id="rId66"/>
    </p:embeddedFont>
    <p:embeddedFont>
      <p:font typeface="Tahoma"/>
      <p:regular r:id="rId67"/>
      <p:bold r:id="rId68"/>
    </p:embeddedFont>
    <p:embeddedFont>
      <p:font typeface="Noto Sans Symbol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000000"/>
          </p15:clr>
        </p15:guide>
        <p15:guide id="2" pos="2152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ED876-C458-4702-8425-46FC25EF3FD5}">
  <a:tblStyle styleId="{1D3ED876-C458-4702-8425-46FC25EF3F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5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0" Type="http://schemas.openxmlformats.org/officeDocument/2006/relationships/font" Target="fonts/NotoSansSymbols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Overlock-bold.fntdata"/><Relationship Id="rId63" Type="http://schemas.openxmlformats.org/officeDocument/2006/relationships/font" Target="fonts/Overlock-regular.fntdata"/><Relationship Id="rId22" Type="http://schemas.openxmlformats.org/officeDocument/2006/relationships/slide" Target="slides/slide16.xml"/><Relationship Id="rId66" Type="http://schemas.openxmlformats.org/officeDocument/2006/relationships/font" Target="fonts/Overlock-boldItalic.fntdata"/><Relationship Id="rId21" Type="http://schemas.openxmlformats.org/officeDocument/2006/relationships/slide" Target="slides/slide15.xml"/><Relationship Id="rId65" Type="http://schemas.openxmlformats.org/officeDocument/2006/relationships/font" Target="fonts/Overlock-italic.fntdata"/><Relationship Id="rId24" Type="http://schemas.openxmlformats.org/officeDocument/2006/relationships/slide" Target="slides/slide18.xml"/><Relationship Id="rId68" Type="http://schemas.openxmlformats.org/officeDocument/2006/relationships/font" Target="fonts/Tahoma-bold.fntdata"/><Relationship Id="rId23" Type="http://schemas.openxmlformats.org/officeDocument/2006/relationships/slide" Target="slides/slide17.xml"/><Relationship Id="rId67" Type="http://schemas.openxmlformats.org/officeDocument/2006/relationships/font" Target="fonts/Tahoma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NotoSansSymbols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008812" cy="923766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" name="Google Shape;4;n"/>
          <p:cNvSpPr txBox="1"/>
          <p:nvPr/>
        </p:nvSpPr>
        <p:spPr>
          <a:xfrm>
            <a:off x="0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3971925" y="0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6;n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/>
        </p:nvSpPr>
        <p:spPr>
          <a:xfrm>
            <a:off x="0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Google Shape;65;p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6" name="Google Shape;66;p1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3" name="Google Shape;153;p1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10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5" name="Google Shape;165;p11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1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2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" name="Google Shape;185;p13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7" name="Google Shape;197;p14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95387" y="692150"/>
            <a:ext cx="46179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935037" y="4387850"/>
            <a:ext cx="51387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07" name="Google Shape;207;p15:notes"/>
          <p:cNvSpPr txBox="1"/>
          <p:nvPr>
            <p:ph idx="12" type="sldNum"/>
          </p:nvPr>
        </p:nvSpPr>
        <p:spPr>
          <a:xfrm>
            <a:off x="3971925" y="8774112"/>
            <a:ext cx="303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5" name="Google Shape;215;p16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16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5" name="Google Shape;225;p17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1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6" name="Google Shape;236;p18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18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" name="Google Shape;73;p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" name="Google Shape;75;p2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2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2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3" name="Google Shape;253;p20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2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1" name="Google Shape;271;p21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2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9" name="Google Shape;279;p2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1" name="Google Shape;281;p22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0" name="Google Shape;290;p2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2" name="Google Shape;292;p23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2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3" name="Google Shape;303;p24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4" name="Google Shape;314;p2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1158875" y="673100"/>
            <a:ext cx="4692650" cy="3519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6" name="Google Shape;316;p25:notes"/>
          <p:cNvSpPr txBox="1"/>
          <p:nvPr/>
        </p:nvSpPr>
        <p:spPr>
          <a:xfrm>
            <a:off x="925512" y="4418012"/>
            <a:ext cx="5159375" cy="4117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195387" y="692150"/>
            <a:ext cx="4617900" cy="3462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28:notes"/>
          <p:cNvSpPr txBox="1"/>
          <p:nvPr>
            <p:ph idx="1" type="body"/>
          </p:nvPr>
        </p:nvSpPr>
        <p:spPr>
          <a:xfrm>
            <a:off x="935037" y="4387850"/>
            <a:ext cx="51387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345" name="Google Shape;345;p28:notes"/>
          <p:cNvSpPr txBox="1"/>
          <p:nvPr>
            <p:ph idx="12" type="sldNum"/>
          </p:nvPr>
        </p:nvSpPr>
        <p:spPr>
          <a:xfrm>
            <a:off x="3971925" y="8774112"/>
            <a:ext cx="303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9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1208087" y="700087"/>
            <a:ext cx="4598987" cy="3449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2" name="Google Shape;352;p29:notes"/>
          <p:cNvSpPr txBox="1"/>
          <p:nvPr/>
        </p:nvSpPr>
        <p:spPr>
          <a:xfrm>
            <a:off x="933450" y="4387850"/>
            <a:ext cx="5141912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4" name="Google Shape;84;p3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5" name="Google Shape;85;p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0" name="Google Shape;360;p30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2" name="Google Shape;362;p30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1" name="Google Shape;371;p3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3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3" name="Google Shape;373;p31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4" name="Google Shape;374;p3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2" name="Google Shape;382;p3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3" name="Google Shape;383;p3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4" name="Google Shape;384;p32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3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3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33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5" name="Google Shape;395;p33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3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1" name="Google Shape;411;p34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34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0" name="Google Shape;420;p3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35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2" name="Google Shape;422;p35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5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6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3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3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5" name="Google Shape;435;p36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6" name="Google Shape;436;p36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1" name="Google Shape;451;p3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2" name="Google Shape;452;p3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3" name="Google Shape;453;p37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4" name="Google Shape;454;p37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3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8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38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7" name="Google Shape;467;p38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:notes"/>
          <p:cNvSpPr txBox="1"/>
          <p:nvPr/>
        </p:nvSpPr>
        <p:spPr>
          <a:xfrm>
            <a:off x="3971925" y="8774112"/>
            <a:ext cx="303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7" name="Google Shape;477;p39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8" name="Google Shape;478;p39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9" name="Google Shape;479;p39:notes"/>
          <p:cNvSpPr txBox="1"/>
          <p:nvPr/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39:notes"/>
          <p:cNvSpPr txBox="1"/>
          <p:nvPr>
            <p:ph idx="1" type="body"/>
          </p:nvPr>
        </p:nvSpPr>
        <p:spPr>
          <a:xfrm>
            <a:off x="935037" y="4387850"/>
            <a:ext cx="51387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" name="Google Shape;94;p4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4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0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488" name="Google Shape;488;p40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4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5" name="Google Shape;495;p4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96" name="Google Shape;496;p41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7" name="Google Shape;497;p4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5" name="Google Shape;505;p42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6" name="Google Shape;506;p42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7" name="Google Shape;507;p42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FF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CCCC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8" name="Google Shape;508;p4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3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9" name="Google Shape;519;p43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0" name="Google Shape;520;p43:notes"/>
          <p:cNvSpPr/>
          <p:nvPr>
            <p:ph idx="2" type="sldImg"/>
          </p:nvPr>
        </p:nvSpPr>
        <p:spPr>
          <a:xfrm>
            <a:off x="1208087" y="700087"/>
            <a:ext cx="4598987" cy="3449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1" name="Google Shape;521;p43:notes"/>
          <p:cNvSpPr txBox="1"/>
          <p:nvPr/>
        </p:nvSpPr>
        <p:spPr>
          <a:xfrm>
            <a:off x="933450" y="4387850"/>
            <a:ext cx="5141912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4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4:notes"/>
          <p:cNvSpPr txBox="1"/>
          <p:nvPr/>
        </p:nvSpPr>
        <p:spPr>
          <a:xfrm>
            <a:off x="3971925" y="8774112"/>
            <a:ext cx="3036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7" name="Google Shape;537;p44:notes"/>
          <p:cNvSpPr txBox="1"/>
          <p:nvPr/>
        </p:nvSpPr>
        <p:spPr>
          <a:xfrm>
            <a:off x="3971925" y="8774112"/>
            <a:ext cx="30384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8" name="Google Shape;538;p44:notes"/>
          <p:cNvSpPr/>
          <p:nvPr>
            <p:ph idx="2" type="sldImg"/>
          </p:nvPr>
        </p:nvSpPr>
        <p:spPr>
          <a:xfrm>
            <a:off x="1195387" y="692150"/>
            <a:ext cx="4619700" cy="346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9" name="Google Shape;539;p44:notes"/>
          <p:cNvSpPr txBox="1"/>
          <p:nvPr/>
        </p:nvSpPr>
        <p:spPr>
          <a:xfrm>
            <a:off x="935037" y="4387850"/>
            <a:ext cx="5140200" cy="4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0" name="Google Shape;540;p44:notes"/>
          <p:cNvSpPr txBox="1"/>
          <p:nvPr>
            <p:ph idx="1" type="body"/>
          </p:nvPr>
        </p:nvSpPr>
        <p:spPr>
          <a:xfrm>
            <a:off x="935037" y="4387850"/>
            <a:ext cx="5138700" cy="4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5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8" name="Google Shape;548;p45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49" name="Google Shape;549;p45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6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59" name="Google Shape;559;p4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0" name="Google Shape;560;p46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1" name="Google Shape;561;p46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2" name="Google Shape;562;p46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2" name="Google Shape;572;p4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3" name="Google Shape;573;p47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4" name="Google Shape;574;p47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5" name="Google Shape;575;p47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48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594" name="Google Shape;594;p48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1" name="Google Shape;611;p4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2" name="Google Shape;612;p49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3" name="Google Shape;613;p49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4" name="Google Shape;614;p49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3" name="Google Shape;103;p5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" name="Google Shape;105;p5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0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23" name="Google Shape;623;p50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1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8" name="Google Shape;628;p51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9" name="Google Shape;629;p51:notes"/>
          <p:cNvSpPr/>
          <p:nvPr>
            <p:ph idx="2" type="sldImg"/>
          </p:nvPr>
        </p:nvSpPr>
        <p:spPr>
          <a:xfrm>
            <a:off x="1195387" y="692150"/>
            <a:ext cx="4619625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30" name="Google Shape;630;p51:notes"/>
          <p:cNvSpPr txBox="1"/>
          <p:nvPr/>
        </p:nvSpPr>
        <p:spPr>
          <a:xfrm>
            <a:off x="935037" y="4387850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1" name="Google Shape;631;p51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2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38" name="Google Shape;638;p52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3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44" name="Google Shape;644;p53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4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0" name="Google Shape;650;p54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5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56" name="Google Shape;656;p55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6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663" name="Google Shape;663;p56:notes"/>
          <p:cNvSpPr/>
          <p:nvPr>
            <p:ph idx="2" type="sldImg"/>
          </p:nvPr>
        </p:nvSpPr>
        <p:spPr>
          <a:xfrm>
            <a:off x="1195387" y="692150"/>
            <a:ext cx="4618037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6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6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7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5" name="Google Shape;125;p7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8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5" name="Google Shape;135;p8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/>
        </p:nvSpPr>
        <p:spPr>
          <a:xfrm>
            <a:off x="3971925" y="8774112"/>
            <a:ext cx="30368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9:notes"/>
          <p:cNvSpPr txBox="1"/>
          <p:nvPr/>
        </p:nvSpPr>
        <p:spPr>
          <a:xfrm>
            <a:off x="3971925" y="8774112"/>
            <a:ext cx="30384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3225" spcFirstLastPara="1" rIns="9322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fld id="{00000000-1234-1234-1234-123412341234}" type="slidenum">
              <a:rPr b="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98562" y="693737"/>
            <a:ext cx="4616450" cy="34623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Google Shape;145;p9:notes"/>
          <p:cNvSpPr txBox="1"/>
          <p:nvPr/>
        </p:nvSpPr>
        <p:spPr>
          <a:xfrm>
            <a:off x="935037" y="4386262"/>
            <a:ext cx="5140325" cy="415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935037" y="4387850"/>
            <a:ext cx="5138737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3225" spcFirstLastPara="1" rIns="9322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152400" y="304800"/>
            <a:ext cx="8761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04800" y="1295400"/>
            <a:ext cx="8380412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3925" y="2295525"/>
            <a:ext cx="6170613" cy="21891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277018" y="180182"/>
            <a:ext cx="6170613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52400" y="304800"/>
            <a:ext cx="8761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1905000" y="-304800"/>
            <a:ext cx="5180012" cy="838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52400" y="304800"/>
            <a:ext cx="8761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152400" y="304800"/>
            <a:ext cx="8761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304800" y="1295400"/>
            <a:ext cx="4113213" cy="51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570413" y="1295400"/>
            <a:ext cx="4114800" cy="51800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304800" y="1143000"/>
            <a:ext cx="8226425" cy="4603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008080">
                  <a:alpha val="95294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152400" y="304800"/>
            <a:ext cx="8761412" cy="6080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304800" y="1295400"/>
            <a:ext cx="8380412" cy="518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239000" y="6477000"/>
            <a:ext cx="1903412" cy="379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jpg"/><Relationship Id="rId4" Type="http://schemas.openxmlformats.org/officeDocument/2006/relationships/image" Target="../media/image28.jpg"/><Relationship Id="rId5" Type="http://schemas.openxmlformats.org/officeDocument/2006/relationships/image" Target="../media/image31.jpg"/><Relationship Id="rId6" Type="http://schemas.openxmlformats.org/officeDocument/2006/relationships/image" Target="../media/image2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5" Type="http://schemas.openxmlformats.org/officeDocument/2006/relationships/image" Target="../media/image3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Relationship Id="rId4" Type="http://schemas.openxmlformats.org/officeDocument/2006/relationships/image" Target="../media/image57.png"/><Relationship Id="rId5" Type="http://schemas.openxmlformats.org/officeDocument/2006/relationships/image" Target="../media/image29.png"/><Relationship Id="rId6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26.png"/><Relationship Id="rId6" Type="http://schemas.openxmlformats.org/officeDocument/2006/relationships/image" Target="../media/image34.png"/><Relationship Id="rId7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Relationship Id="rId4" Type="http://schemas.openxmlformats.org/officeDocument/2006/relationships/image" Target="../media/image52.png"/><Relationship Id="rId5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Relationship Id="rId4" Type="http://schemas.openxmlformats.org/officeDocument/2006/relationships/image" Target="../media/image62.png"/><Relationship Id="rId9" Type="http://schemas.openxmlformats.org/officeDocument/2006/relationships/image" Target="../media/image69.png"/><Relationship Id="rId5" Type="http://schemas.openxmlformats.org/officeDocument/2006/relationships/image" Target="../media/image46.png"/><Relationship Id="rId6" Type="http://schemas.openxmlformats.org/officeDocument/2006/relationships/image" Target="../media/image50.png"/><Relationship Id="rId7" Type="http://schemas.openxmlformats.org/officeDocument/2006/relationships/image" Target="../media/image74.png"/><Relationship Id="rId8" Type="http://schemas.openxmlformats.org/officeDocument/2006/relationships/image" Target="../media/image5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0.png"/><Relationship Id="rId4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7.png"/><Relationship Id="rId12" Type="http://schemas.openxmlformats.org/officeDocument/2006/relationships/image" Target="../media/image74.png"/><Relationship Id="rId9" Type="http://schemas.openxmlformats.org/officeDocument/2006/relationships/image" Target="../media/image66.png"/><Relationship Id="rId5" Type="http://schemas.openxmlformats.org/officeDocument/2006/relationships/image" Target="../media/image65.png"/><Relationship Id="rId6" Type="http://schemas.openxmlformats.org/officeDocument/2006/relationships/image" Target="../media/image67.png"/><Relationship Id="rId7" Type="http://schemas.openxmlformats.org/officeDocument/2006/relationships/image" Target="../media/image50.png"/><Relationship Id="rId8" Type="http://schemas.openxmlformats.org/officeDocument/2006/relationships/image" Target="../media/image7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1.jpg"/><Relationship Id="rId4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7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33400" y="-161100"/>
            <a:ext cx="8077200" cy="26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6000"/>
              <a:buFont typeface="Overlock"/>
              <a:buNone/>
            </a:pPr>
            <a:r>
              <a:rPr b="1" i="0" lang="en-US" sz="60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Module 2</a:t>
            </a:r>
            <a:br>
              <a:rPr b="1" i="0" lang="en-US" sz="60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</a:br>
            <a:r>
              <a:rPr b="1" i="0" lang="en-US" sz="60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Know Your Data</a:t>
            </a:r>
            <a:r>
              <a:rPr b="1" i="0" lang="en-US" sz="60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br>
              <a:rPr b="1" i="0" lang="en-US" sz="60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 b="1" i="0" sz="60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Discrete vs. Continuous Attributes 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Discrete</a:t>
            </a:r>
            <a:r>
              <a:rPr b="0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Attribute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Has only a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finite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or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countably infinite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set of values which may or may not be represented as integers. 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Tahoma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zip codes, profession, or the set of words in a collection of documents 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3694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Sometimes, represented as integer variables</a:t>
            </a:r>
            <a:endParaRPr b="1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3694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Note: Binary attributes are a special case of discrete attributes 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Discrete vs. Continuous Attributes 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04800" y="1219200"/>
            <a:ext cx="8534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Continuous</a:t>
            </a:r>
            <a:r>
              <a:rPr b="0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2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Attribute</a:t>
            </a:r>
            <a:endParaRPr b="1" i="0" sz="2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Has real numbers as attribute values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2" marL="1143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Tahoma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temperature, height, or weight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Practically, real values can only be measured and represented using a finite number of digits</a:t>
            </a:r>
            <a:endParaRPr b="1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1" marL="74104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Continuous attributes are typically represented as floating-point variables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0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Basic Statistical Descriptions of Data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19100" y="1409700"/>
            <a:ext cx="8305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200"/>
              <a:buFont typeface="Tahoma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Used to identify properties and identify which data values can be treated as noise or outliers.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areas of statistical descriptions: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1944" lvl="1" marL="7410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Measuring central tendencies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1944" lvl="1" marL="7410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Measuring dispersion of data(How data spread out?)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1944" lvl="1" marL="74104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Tahoma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Graphic display of basic statistical description</a:t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1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Central Tendency:Mean</a:t>
            </a:r>
            <a:endParaRPr b="1" i="0" sz="31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0" y="1166812"/>
            <a:ext cx="9361500" cy="50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(algebraic measure) (sample vs. population):</a:t>
            </a:r>
            <a:endParaRPr b="1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were to plot the observations for attribute, where would most of the values fall?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most common and effective numeric measure of the “center” of a set of data is the (arithmetic) mean.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91440" lvl="0" marL="0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Let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….. x</a:t>
            </a:r>
            <a:r>
              <a:rPr b="0" baseline="-2500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a set of N values or observations, such as for some numeric attribute X, like salary.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this set of values 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Weighted mean is :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Problem with mean is its sensitivity to extreme values.</a:t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 skewed (asymmetric) data, a better measure of the center of data is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median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328300"/>
            <a:ext cx="2362202" cy="9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425" y="4525750"/>
            <a:ext cx="1905000" cy="107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Central Tendency:Median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228600" y="1143000"/>
            <a:ext cx="9372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555" lvl="0" marL="34099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640"/>
              <a:buFont typeface="Noto Sans Symbols"/>
              <a:buChar char="■"/>
            </a:pPr>
            <a:r>
              <a:rPr b="1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Median: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Middle value if odd number of values, or average of the middle two values otherwise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median is expensive to compute when we have a large number of observations.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Estimated by interpolation (for </a:t>
            </a:r>
            <a:r>
              <a:rPr b="1" i="1" lang="en-US" sz="1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grouped data</a:t>
            </a: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134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69850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= lower limit of median class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 = total number of observations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 = cumulative frequency of the preceding class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 = frequency of each class     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6985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Arial"/>
              <a:buChar char="●"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 = class size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1294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280"/>
              <a:buFont typeface="Noto Sans Symbols"/>
              <a:buNone/>
            </a:pPr>
            <a:r>
              <a:t/>
            </a:r>
            <a:endParaRPr b="1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650" y="3824300"/>
            <a:ext cx="2850425" cy="119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27"/>
          <p:cNvGraphicFramePr/>
          <p:nvPr/>
        </p:nvGraphicFramePr>
        <p:xfrm>
          <a:off x="304800" y="2286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7DB"/>
                </a:solidFill>
                <a:tableStyleId>{1D3ED876-C458-4702-8425-46FC25EF3FD5}</a:tableStyleId>
              </a:tblPr>
              <a:tblGrid>
                <a:gridCol w="2025300"/>
                <a:gridCol w="2025300"/>
                <a:gridCol w="2025300"/>
                <a:gridCol w="2025300"/>
              </a:tblGrid>
              <a:tr h="63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Marks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Number of students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Cumulative frequency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0 - 20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6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0 + 6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6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20 - 40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20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6 + 20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26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40 - 60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37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26 + 37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63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60 - 80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10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63 + 10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73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highlight>
                            <a:srgbClr val="FFF7DB"/>
                          </a:highlight>
                        </a:rPr>
                        <a:t>80 - 100</a:t>
                      </a:r>
                      <a:endParaRPr b="1"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7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73 + 7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highlight>
                            <a:srgbClr val="FFF7DB"/>
                          </a:highlight>
                        </a:rPr>
                        <a:t>80</a:t>
                      </a:r>
                      <a:endParaRPr sz="1100" u="none" cap="none" strike="noStrike">
                        <a:highlight>
                          <a:srgbClr val="FFF7DB"/>
                        </a:highlight>
                      </a:endParaRPr>
                    </a:p>
                  </a:txBody>
                  <a:tcPr marT="114300" marB="114300" marR="85725" marL="1428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27"/>
          <p:cNvSpPr txBox="1"/>
          <p:nvPr/>
        </p:nvSpPr>
        <p:spPr>
          <a:xfrm>
            <a:off x="152400" y="3513900"/>
            <a:ext cx="89916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Solution:</a:t>
            </a:r>
            <a:endParaRPr b="1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need to calculate the cumulative frequencies to find the median.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 = sum of f = 80, N/2 = 80/2 = 40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n is even, we will find the average of the n/2</a:t>
            </a:r>
            <a:r>
              <a:rPr b="0" baseline="30000" i="0" lang="en-US" sz="2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and the (n/2 +1)</a:t>
            </a:r>
            <a:r>
              <a:rPr b="0" baseline="30000" i="0" lang="en-US" sz="26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observation i.e. the cumulative frequency greater than 40 is 63 and the class is 40 - 60. Hence, the median class is 40 - 60.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= 40, f = 37, c = 26, h = 20 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Median = l + [(n/2−c)/f] × h  == 40 + [(37 - 26)/40] × 20 == 40 + (11/40) × 20 = = 40 + (220/40) =  40 + 5.5 == 45.5</a:t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29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Central Tendency:Mode and midrange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228600" y="11430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555" lvl="0" marL="34099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that occurs most frequently in the data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Unimodal, bimodal, trimodal,multimodal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the other extreme, if each data value occurs only once, then there is no mode.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134" lvl="1" marL="741045" marR="0" rtl="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Midrange</a:t>
            </a:r>
            <a:endParaRPr b="0" i="0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midrange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also be used to assess the central tendency of a numeric data set.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average of the largest and smallest values in the set.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Central Tendency: Example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228600" y="11430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555" lvl="0" marL="34099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have the following values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 thousands of dollars), shown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increasing order: 30, 36, 47, 50, 52, 52, 56, 60, 63, 70, 70, 110.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Claculate mean, median,mode and midrange</a:t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334962" y="2743200"/>
            <a:ext cx="88392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Mean=58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Median=54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Modes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bimodal. The two modes are 52 and 70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Midrange=70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Mean=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0" y="354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27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Dispersion of Data</a:t>
            </a:r>
            <a:endParaRPr b="1" i="0" sz="27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2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(Range, Quartiles, Variance ,Standard Deviation, and Interquartile Range)</a:t>
            </a:r>
            <a:endParaRPr b="1" i="0" sz="2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304800" y="1169987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Range, Quartiles, and Interquartile Range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data set is the difference between the largest (max()) and smallest (min()) values.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Quantiles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points taken at regular intervals of a data distribution, dividing it into essentially equal size consecutive sets.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quantile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given data distribution is the value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that at most k/q of the data values are less than x and at the most 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q-k)/q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data values are more than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an integer such that 0 &lt;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There are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q-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-quantiles.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2-quantile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data point dividing the lower and upper halves of the data distribution.It corresponds to the median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4-quantiles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three data points that split the data distribution into four equal parts; each part represents one-fourth of the data distribution. They are more commonly referred to as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quartiles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100-quantiles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more commonly referred to as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percentiles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they divide the data distribution into 100 equal-sized consecutive sets.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74295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median, quartiles, and percentiles are the most widely used forms of quantiles.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908050"/>
            <a:ext cx="4584700" cy="25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1"/>
          <p:cNvSpPr txBox="1"/>
          <p:nvPr/>
        </p:nvSpPr>
        <p:spPr>
          <a:xfrm>
            <a:off x="-69850" y="3429000"/>
            <a:ext cx="9144000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quartiles give an indication of a distribution’s center, spread, and shape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 is the 25th percentile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 is the 75th percentile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quartile Q2 is, the 50th percentile. As the median, it gives the center of the data distribution.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InterQuartile Range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IQR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:The distance between the first and third quartiles is a simple measure of spread that gives the range covered by the middle half of the data.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IQR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3 -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30, 36,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47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50, 52,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56, 60, </a:t>
            </a: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63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70, 70, 110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quartiles for this data are the third, sixth, and ninth values respectively, in the sorted list Therefore,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=47 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=63. Thus, the IQR=63-47 =16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381000" y="304800"/>
            <a:ext cx="86931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Quartiles:The quartiles are the three values that split the sorted data set into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equal parts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52400" y="152400"/>
            <a:ext cx="8839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Getting to Know Your Data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1000" y="14478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0995" lvl="0" marL="34099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Objects and Attribute Types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Statistical Descriptions of Data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Measuring Data Similarity and Dissimilarity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1524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*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124200" y="64770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Data Mining: Concepts and Techniques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-533400" y="-304800"/>
            <a:ext cx="9748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Median, mean and mode of symmetric, positively and negatively skewed data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0" y="1143000"/>
            <a:ext cx="53340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symmetric distribution, the median (and other measures of central tendency) splits the data into equal-size halves.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2819400"/>
            <a:ext cx="48006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86100"/>
            <a:ext cx="4876800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0" y="457200"/>
            <a:ext cx="3810000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2362200" y="5181600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995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positively skewed</a:t>
            </a:r>
            <a:endParaRPr b="0" i="0" sz="1600" u="none" cap="none" strike="noStrike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5257800" y="5181600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995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negatively skewed</a:t>
            </a:r>
            <a:endParaRPr b="0" i="0" sz="1600" u="none" cap="none" strike="noStrike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5791200" y="1447800"/>
            <a:ext cx="198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0995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rgbClr val="333399"/>
                </a:solidFill>
                <a:latin typeface="Tahoma"/>
                <a:ea typeface="Tahoma"/>
                <a:cs typeface="Tahoma"/>
                <a:sym typeface="Tahoma"/>
              </a:rPr>
              <a:t>symmetric</a:t>
            </a:r>
            <a:endParaRPr b="0" i="0" sz="1600" u="none" cap="none" strike="noStrike">
              <a:solidFill>
                <a:srgbClr val="3333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152400" y="304800"/>
            <a:ext cx="518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Five Number Summary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0" y="13716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1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Five-number summary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 distribution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Minimum, Q1, Median, Q3, Maximum)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more informative to also provide the two quartiles Q1 and Q3, along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with the median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■"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common rule of thumb for identifying suspected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to single out values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falling at least 1.5</a:t>
            </a: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IQR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above the third quartile or below the first quartile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the median,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together contain no information about the endpoints (e.g., tails) of the data, a fuller summary of the shape of a distribution can be obtained by providing the lowest and highest data values as well. This is known as the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five-number summary.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five-number summary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a distribution consists of the median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2), the quartiles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and the smallest and largest individual observations, written in the order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0979" lvl="1" marL="74104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99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152400" y="304800"/>
            <a:ext cx="518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Boxplot Analysis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381000" y="1371600"/>
            <a:ext cx="8763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Boxplots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a popular way of visualizing a distribution.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boxplot incorporates the five-number summary as follows: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Typically, the ends of the box are at the quartiles so that the box length is the interquartile range.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median is marked by a line within the box.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lines (called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whiskers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outside the box extend to the smallest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largest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observations.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dealing with a moderate number of observations, it is worthwhile to plot potential outliers individually. To do this in a box plot, the whiskers are extended to the extreme low and high observations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if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values are less than 1.5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beyond the quartiles. Otherwise, the whiskers terminate at the most extreme observations occurring within 1.5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quartiles. The remaining cases are plotted individually.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34925"/>
            <a:ext cx="3933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152400" y="304800"/>
            <a:ext cx="739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Boxplot Analysis: Example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67056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381000" y="4800600"/>
            <a:ext cx="83820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boxplot :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branch 1, we see that the median price of items sold is $80,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is $60,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is $100.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that two outlying observations for this branch were plotted individually, as their values of 175 and 202 are more than 1.5 times the IQR here of 40.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152400" y="304800"/>
            <a:ext cx="7391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Variance and Standard Deviation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8" name="Google Shape;308;p36"/>
          <p:cNvSpPr txBox="1"/>
          <p:nvPr/>
        </p:nvSpPr>
        <p:spPr>
          <a:xfrm>
            <a:off x="152400" y="1198562"/>
            <a:ext cx="838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indicate how spread out a data distribution is.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 deviation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  ,    of the observations is the square root of the variance,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 standard deviation means that the data observations  tend to be very close to the mean, while a high standard deviation indicates that the data are spread out over a large range of values.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variance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 : : : ,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a numeric attribute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3243262"/>
            <a:ext cx="3408360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00" y="1492250"/>
            <a:ext cx="304799" cy="2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6062" y="4267200"/>
            <a:ext cx="7983537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Measuring the Central Tendency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228600" y="1143000"/>
            <a:ext cx="8915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9555" lvl="0" marL="34099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None/>
            </a:pPr>
            <a:r>
              <a:t/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we have the following values for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 thousands of dollars), shown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increasing order: 30, 36, 47, 50, 52, 52, 56, 60, 63, 70, 70, 110.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Claculate variance and standard deviation.</a:t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7"/>
          <p:cNvSpPr txBox="1"/>
          <p:nvPr/>
        </p:nvSpPr>
        <p:spPr>
          <a:xfrm>
            <a:off x="304800" y="2743200"/>
            <a:ext cx="8839200" cy="157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Mean=58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Median=54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Modes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bimodal. The two modes are 52 and 70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Midrange=70</a:t>
            </a:r>
            <a:r>
              <a:rPr b="0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Mean=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3" name="Google Shape;323;p37"/>
          <p:cNvSpPr txBox="1"/>
          <p:nvPr/>
        </p:nvSpPr>
        <p:spPr>
          <a:xfrm>
            <a:off x="304800" y="4827587"/>
            <a:ext cx="54864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Variance= 379.17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Std. Deviation= 19.47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Problems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1" name="Google Shape;3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371600"/>
            <a:ext cx="8763000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8"/>
          <p:cNvSpPr txBox="1"/>
          <p:nvPr/>
        </p:nvSpPr>
        <p:spPr>
          <a:xfrm>
            <a:off x="6019800" y="2743200"/>
            <a:ext cx="1295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30,25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38"/>
          <p:cNvSpPr txBox="1"/>
          <p:nvPr/>
        </p:nvSpPr>
        <p:spPr>
          <a:xfrm>
            <a:off x="2514600" y="3429000"/>
            <a:ext cx="2362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25,35, Bimodal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4" name="Google Shape;334;p38"/>
          <p:cNvSpPr txBox="1"/>
          <p:nvPr/>
        </p:nvSpPr>
        <p:spPr>
          <a:xfrm>
            <a:off x="4343400" y="3886200"/>
            <a:ext cx="1295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41.5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38"/>
          <p:cNvSpPr txBox="1"/>
          <p:nvPr/>
        </p:nvSpPr>
        <p:spPr>
          <a:xfrm>
            <a:off x="8077200" y="4511675"/>
            <a:ext cx="12954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20,35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5105400" y="4724400"/>
            <a:ext cx="2362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13,20,25,35,70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16125"/>
            <a:ext cx="9144000" cy="28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/>
        </p:nvSpPr>
        <p:spPr>
          <a:xfrm>
            <a:off x="397325" y="280300"/>
            <a:ext cx="7837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Measuring Data Similarity and Dissimilarity</a:t>
            </a:r>
            <a:endParaRPr b="1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Proximity(Similarity and Dissimilarity)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-84250" y="1295400"/>
            <a:ext cx="92283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measure of how alike two data objects are.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is higher when objects are more alike</a:t>
            </a:r>
            <a:endParaRPr b="0" i="0" sz="2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1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falls in the range [0,1]</a:t>
            </a:r>
            <a:endParaRPr b="0" i="0" sz="2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Dissimilarity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distance)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Numerical measure of how different two data objects are.</a:t>
            </a:r>
            <a:endParaRPr b="0" i="0" sz="2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when objects are more alike.</a:t>
            </a:r>
            <a:endParaRPr b="0" i="0" sz="2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Minimum dissimilarity is often 0.</a:t>
            </a:r>
            <a:endParaRPr b="0" i="0" sz="22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limit varies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Data Objects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0" y="12954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sets are made up of data objects.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object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represents an entity.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database:  customers, store items, sales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medical database: patients, treatments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844" lvl="1" marL="74104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132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database: students, professors, courses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samples , examples, instances, data points, objects, tuples.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objects are described by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rows -&gt; data objects; columns -&gt;attributes.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457200" y="3048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Data Matrix and Dissimilarity Matrix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304800" y="1295400"/>
            <a:ext cx="84237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2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matrix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-by-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attributes) : 2 mode matrix.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None/>
            </a:pPr>
            <a:r>
              <a:t/>
            </a:r>
            <a:endParaRPr b="0" i="1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1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8500" y="2157000"/>
            <a:ext cx="3124201" cy="205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457200" y="304800"/>
            <a:ext cx="8001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Data Matrix and Dissimilarity Matrix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78" name="Google Shape;378;p43"/>
          <p:cNvSpPr txBox="1"/>
          <p:nvPr/>
        </p:nvSpPr>
        <p:spPr>
          <a:xfrm>
            <a:off x="304800" y="1295400"/>
            <a:ext cx="88392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"/>
              <a:buFont typeface="Noto Sans Symbols"/>
              <a:buChar char="■"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Dissimilarity matrix :  n X n Matrix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general,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non-negative number that is close to 0 when objects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highly similar or “near” each other, and becomes larger the more they differ. 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)= 0;  i.e. the difference between an object and itself is 0. Furthermore,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i)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85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of similarity can often be expressed as a function of measures of dissimilarity.      For example, for nominal data,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= 1 –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d(i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where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sim(i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is the similarity between objects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as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one-mode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3581400"/>
            <a:ext cx="27432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152400" y="228600"/>
            <a:ext cx="8763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Proximity Measure for Nominal Attributes</a:t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304800" y="12192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39725" lvl="0" marL="339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nominal attribute Can take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 more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states,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9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“How is dissimilarity computed between objects described by nominal attributes?”</a:t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1: Simple matching 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dissimilarity between two objects i and j can be computed based on the ratio of mismatches: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is the total number of attributes describing the objects.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73977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is the number of matches (i.e., the number of attributes for which i and j are in the same state)</a:t>
            </a:r>
            <a:endParaRPr b="0" i="0" sz="26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43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505200"/>
            <a:ext cx="217169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152400" y="228600"/>
            <a:ext cx="8763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Proximity Measure for Nominal Attributes Example 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Dissimilarity between nominal attributes.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4219575"/>
            <a:ext cx="2362199" cy="15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341812"/>
            <a:ext cx="2035175" cy="144938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4081575" y="2014800"/>
            <a:ext cx="514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 p=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evaluates to 0 if objects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match, and 1 if the objects differ.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5"/>
          <p:cNvSpPr txBox="1"/>
          <p:nvPr/>
        </p:nvSpPr>
        <p:spPr>
          <a:xfrm>
            <a:off x="84250" y="5991225"/>
            <a:ext cx="90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this, we see that all objects are dissimilar except objects 1 and 4 (i.e.,d(4,1)= 0.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45800" y="3425037"/>
            <a:ext cx="183038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5"/>
          <p:cNvSpPr txBox="1"/>
          <p:nvPr/>
        </p:nvSpPr>
        <p:spPr>
          <a:xfrm>
            <a:off x="168500" y="1280600"/>
            <a:ext cx="31848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8500" y="1435888"/>
            <a:ext cx="2999325" cy="233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46"/>
          <p:cNvSpPr txBox="1"/>
          <p:nvPr/>
        </p:nvSpPr>
        <p:spPr>
          <a:xfrm>
            <a:off x="152400" y="228600"/>
            <a:ext cx="8763000" cy="782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Proximity Measure for Nominal Attributes Example :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Dissimilarity between nominal attributes.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075" y="1231900"/>
            <a:ext cx="6324600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6"/>
          <p:cNvSpPr txBox="1"/>
          <p:nvPr/>
        </p:nvSpPr>
        <p:spPr>
          <a:xfrm>
            <a:off x="152400" y="2755900"/>
            <a:ext cx="8915400" cy="727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35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2: Use a large number of binary attributes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1" marL="742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 a new binary attribute for each of the M nominal states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0" y="457200"/>
            <a:ext cx="96213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1" lang="en-US" sz="3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can we compute the dissimilarity between two binary attributes?</a:t>
            </a:r>
            <a:endParaRPr b="1" i="0" sz="3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t/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228600" y="1295400"/>
            <a:ext cx="89154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approach involves computing a dissimilarity matrix from the given binary data. If all binary attributes are thought of as having the same weight, we have the 2 x 2 contingency table as shown below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the number of attributes that equal 1 for both objects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=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number of attributes that equal 1 for 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equal 0 for 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number of attributes that equal 0 for 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equal 1 for 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                        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t =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number of attributes that equal 0 for both objects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p = The total number of attributes 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+ r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7"/>
          <p:cNvSpPr txBox="1"/>
          <p:nvPr/>
        </p:nvSpPr>
        <p:spPr>
          <a:xfrm>
            <a:off x="2178050" y="3590925"/>
            <a:ext cx="1311275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="0" i="1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47"/>
          <p:cNvSpPr txBox="1"/>
          <p:nvPr/>
        </p:nvSpPr>
        <p:spPr>
          <a:xfrm>
            <a:off x="4903787" y="2667000"/>
            <a:ext cx="150495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 b="0" i="1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0" name="Google Shape;4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3209925"/>
            <a:ext cx="39624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48"/>
          <p:cNvSpPr txBox="1"/>
          <p:nvPr/>
        </p:nvSpPr>
        <p:spPr>
          <a:xfrm>
            <a:off x="304800" y="228600"/>
            <a:ext cx="861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Proximity Measure for Binary Attributes</a:t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40" name="Google Shape;440;p48"/>
          <p:cNvSpPr txBox="1"/>
          <p:nvPr/>
        </p:nvSpPr>
        <p:spPr>
          <a:xfrm>
            <a:off x="228600" y="1295400"/>
            <a:ext cx="46482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39725" lvl="0" marL="339725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contingency table for binary data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1" sz="2000" u="sng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measure for symmetric binary variables: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1" sz="2000" u="sng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Distance measure for asymmetric binary variables: 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Jaccard coefficient (</a:t>
            </a:r>
            <a:r>
              <a:rPr b="0" i="1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measure for asymmetric binary variables): </a:t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228600" y="5181600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42" name="Google Shape;4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486400"/>
            <a:ext cx="4343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749550"/>
            <a:ext cx="3048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76800" y="4002087"/>
            <a:ext cx="29718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91100" y="1268412"/>
            <a:ext cx="342900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8"/>
          <p:cNvSpPr txBox="1"/>
          <p:nvPr/>
        </p:nvSpPr>
        <p:spPr>
          <a:xfrm>
            <a:off x="4038600" y="1690687"/>
            <a:ext cx="12620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</a:t>
            </a:r>
            <a:endParaRPr b="0" i="1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6705600" y="928687"/>
            <a:ext cx="12954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</a:t>
            </a:r>
            <a:endParaRPr b="0" i="1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6887925" y="6335475"/>
            <a:ext cx="1374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1- d(i,j)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7" name="Google Shape;457;p49"/>
          <p:cNvSpPr txBox="1"/>
          <p:nvPr/>
        </p:nvSpPr>
        <p:spPr>
          <a:xfrm>
            <a:off x="304800" y="228600"/>
            <a:ext cx="8631237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Dissimilarity between Binary Attributes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58" name="Google Shape;458;p49"/>
          <p:cNvSpPr txBox="1"/>
          <p:nvPr/>
        </p:nvSpPr>
        <p:spPr>
          <a:xfrm>
            <a:off x="304800" y="1066800"/>
            <a:ext cx="8839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 is a symmetric attribute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remaining attributes are asymmetric binary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 the values Y and P be 1, and the value N be 0</a:t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"/>
              <a:buFont typeface="Noto Sans Symbols"/>
              <a:buChar char="■"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distance is computed based on only asymmetric attributes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70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measurements suggest that Jim and Mary are unlikely to have a similar disease because they have the highest dissimilarity value among the three pairs. </a:t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the three patients, Jack and Mary are most likely to have a similar disease.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4112" y="1447800"/>
            <a:ext cx="6932612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794125"/>
            <a:ext cx="4190999" cy="169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4002075"/>
            <a:ext cx="281940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50"/>
          <p:cNvSpPr txBox="1"/>
          <p:nvPr/>
        </p:nvSpPr>
        <p:spPr>
          <a:xfrm>
            <a:off x="0" y="5334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t/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t/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t/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Dissimilarity of Numeric Data: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71" name="Google Shape;471;p50"/>
          <p:cNvSpPr txBox="1"/>
          <p:nvPr/>
        </p:nvSpPr>
        <p:spPr>
          <a:xfrm>
            <a:off x="0" y="1219200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3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Euclidean distance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The most popular distance measure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838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838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i = (x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j = (x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j1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j2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1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are two objects described by numeric attributes.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Manhattan (or city block) distance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named so because it is the distance in blocks between any two points in a city (such as 2 blocks down and 3 blocks over for a total of 5 blocks).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▪"/>
            </a:pPr>
            <a:r>
              <a:rPr b="0" i="0" lang="en-US" sz="2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distance between two points measured along axes at right angles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72" name="Google Shape;47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550" y="5943000"/>
            <a:ext cx="58754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1600200"/>
            <a:ext cx="5056350" cy="7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0"/>
          <p:cNvSpPr txBox="1"/>
          <p:nvPr/>
        </p:nvSpPr>
        <p:spPr>
          <a:xfrm>
            <a:off x="228600" y="4125912"/>
            <a:ext cx="891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3" name="Google Shape;483;p51"/>
          <p:cNvSpPr txBox="1"/>
          <p:nvPr/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Dissimilarity of Numeric Data: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Minkowski Distance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3429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5" name="Google Shape;485;p51"/>
          <p:cNvSpPr txBox="1"/>
          <p:nvPr/>
        </p:nvSpPr>
        <p:spPr>
          <a:xfrm>
            <a:off x="-185350" y="1396175"/>
            <a:ext cx="93294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Euclidean and the Manhattan distance satisfy the following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mathematical properties: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Non-negativity: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j) &gt;=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0: Distance is a non-negative number.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0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Identity of indiscernibles: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j) =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0:The distance of an object to itself is 0.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0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Symmetry: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j)  = 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i)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Distance is a symmetric function.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001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9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Triangle inequality: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j) &lt;=d(i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k)+d(k,j)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Going directly from object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object      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space is no more than making a detour over any other object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measure that satisfies these conditions is known as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metric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Attributes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0" y="1285875"/>
            <a:ext cx="95229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995" lvl="0" marL="3409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(</a:t>
            </a:r>
            <a:r>
              <a:rPr b="0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dimensions, features, variables</a:t>
            </a:r>
            <a:r>
              <a:rPr b="0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endParaRPr b="0" i="0" sz="2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data field, representing a characteristic or feature of a data object.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5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e.g., customer _ID, name, address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observed values for a given attribute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vector/feature vector: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set of attributes that define an object.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0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univariate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.vs Bivariate Distribution vs Multivariate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995" lvl="0" marL="34099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Types:</a:t>
            </a:r>
            <a:endParaRPr b="1" i="0" sz="2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5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5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5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Interval-scaled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544" lvl="1" marL="74104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Ratio-scaled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81248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2"/>
          <p:cNvSpPr txBox="1"/>
          <p:nvPr/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Example: Euclidean and Manhattan distance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53"/>
          <p:cNvSpPr txBox="1"/>
          <p:nvPr/>
        </p:nvSpPr>
        <p:spPr>
          <a:xfrm>
            <a:off x="0" y="22860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Dissimilarity of Numeric Data: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 Minkowski Distance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01" name="Google Shape;501;p53"/>
          <p:cNvSpPr txBox="1"/>
          <p:nvPr/>
        </p:nvSpPr>
        <p:spPr>
          <a:xfrm>
            <a:off x="0" y="1236662"/>
            <a:ext cx="9144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7825" lvl="0" marL="3778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0" lang="en-US" sz="20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Minkowski distance</a:t>
            </a: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 generalization of Euclidean and Manhattan distances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838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838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  i = 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and j = (x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j1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j2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are two objects described by p numeric attributes and h is a real number such that h &gt;= 1.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as L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norm where p refers to h.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7825" lvl="1" marL="838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77825" lvl="0" marL="37782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Char char="❏"/>
            </a:pPr>
            <a:r>
              <a:rPr b="1" i="0" lang="en-US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It represents the Manhattan distance when h = 1 (i.e., L1 norm) and Euclidean distance when h = 2 (i.e., L2 norm).</a:t>
            </a:r>
            <a:endParaRPr b="1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02" name="Google Shape;50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787" y="2057400"/>
            <a:ext cx="6400801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1" name="Google Shape;511;p54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Special Cases of Minkowski Distance</a:t>
            </a:r>
            <a:endParaRPr b="1" i="0" sz="32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12" name="Google Shape;512;p54"/>
          <p:cNvSpPr txBox="1"/>
          <p:nvPr/>
        </p:nvSpPr>
        <p:spPr>
          <a:xfrm>
            <a:off x="17175" y="1295400"/>
            <a:ext cx="9144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= 1: 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Manhattan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(city block, L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norm)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distance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3977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= 2:  (L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norm)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Euclidean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distance</a:t>
            </a:r>
            <a:endParaRPr b="0" i="1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4" marL="2057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1" sz="2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r>
              <a:rPr b="0" i="1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“supremum”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norm, L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∞</a:t>
            </a:r>
            <a:r>
              <a:rPr b="0" baseline="-2500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norm,Chebyshev distance) distance.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 compute it, we find the attribute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gives the maximum difference in values  between the two objects.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difference is the supremum distance, defined more formally as: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3" name="Google Shape;51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475" y="2871787"/>
            <a:ext cx="5005387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475" y="1743075"/>
            <a:ext cx="4114800" cy="41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62100" y="4648200"/>
            <a:ext cx="6054152" cy="1002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6350" y="5778500"/>
            <a:ext cx="763905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5" name="Google Shape;525;p55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333399"/>
                </a:solidFill>
                <a:latin typeface="Overlock"/>
                <a:ea typeface="Overlock"/>
                <a:cs typeface="Overlock"/>
                <a:sym typeface="Overlock"/>
              </a:rPr>
              <a:t>Example: Minkowski Distance</a:t>
            </a:r>
            <a:endParaRPr b="1" i="0" sz="3600" u="none" cap="none" strike="noStrike">
              <a:solidFill>
                <a:srgbClr val="333399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26" name="Google Shape;526;p55"/>
          <p:cNvSpPr txBox="1"/>
          <p:nvPr/>
        </p:nvSpPr>
        <p:spPr>
          <a:xfrm>
            <a:off x="5334000" y="838200"/>
            <a:ext cx="2895600" cy="39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Dissimilarity Matrices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19200"/>
            <a:ext cx="2962275" cy="13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1600200"/>
            <a:ext cx="4948237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3429000"/>
            <a:ext cx="4948237" cy="13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5254625"/>
            <a:ext cx="4872037" cy="13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55"/>
          <p:cNvSpPr txBox="1"/>
          <p:nvPr/>
        </p:nvSpPr>
        <p:spPr>
          <a:xfrm>
            <a:off x="3595687" y="1066800"/>
            <a:ext cx="2576512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Manhattan (L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2" name="Google Shape;532;p55"/>
          <p:cNvSpPr txBox="1"/>
          <p:nvPr/>
        </p:nvSpPr>
        <p:spPr>
          <a:xfrm>
            <a:off x="3581400" y="2895600"/>
            <a:ext cx="30067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Euclidean </a:t>
            </a:r>
            <a:r>
              <a:rPr b="1" i="0" lang="en-US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</a:t>
            </a:r>
            <a:r>
              <a:rPr b="1" baseline="-25000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33" name="Google Shape;533;p55"/>
          <p:cNvSpPr txBox="1"/>
          <p:nvPr/>
        </p:nvSpPr>
        <p:spPr>
          <a:xfrm>
            <a:off x="3657600" y="4800600"/>
            <a:ext cx="19431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Supremum </a:t>
            </a:r>
            <a:endParaRPr b="1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34" name="Google Shape;534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5112" y="2819400"/>
            <a:ext cx="30067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6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43" name="Google Shape;543;p56"/>
          <p:cNvSpPr txBox="1"/>
          <p:nvPr/>
        </p:nvSpPr>
        <p:spPr>
          <a:xfrm>
            <a:off x="1371600" y="457200"/>
            <a:ext cx="65532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Ordinal Variables</a:t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44" name="Google Shape;544;p56"/>
          <p:cNvSpPr txBox="1"/>
          <p:nvPr/>
        </p:nvSpPr>
        <p:spPr>
          <a:xfrm>
            <a:off x="42150" y="1289625"/>
            <a:ext cx="9059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❏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f is an attribute from a set of ordinal attributes describing n  objects.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"/>
              <a:buFont typeface="Noto Sans Symbol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dissimilarity computation with respect to f involves the following 3 steps: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54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1. Let the value of f for the i-th object is xif , and f has Mf ordered states, representing the ranking: 1, 2, …. , Mf . Replace each xif by its corresponding rank, rif  = {1,2 f1,.... , Mf }.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2. Map the range of each attribute onto [0.0, 1.0] so that each attribute has equal weight. Perform such data normalization by replacing the rank rif of the i-th object in the f th attribute by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3. Dissimilarity can then be computed using any of the distance measures for numeric attributes, using zif to represent the f value for the i-th object.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5" name="Google Shape;5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575" y="3582400"/>
            <a:ext cx="1347250" cy="7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7"/>
          <p:cNvSpPr txBox="1"/>
          <p:nvPr/>
        </p:nvSpPr>
        <p:spPr>
          <a:xfrm>
            <a:off x="417512" y="457200"/>
            <a:ext cx="8510587" cy="630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Example: Dissimilarity for Ordinal Variables</a:t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52" name="Google Shape;552;p57"/>
          <p:cNvSpPr txBox="1"/>
          <p:nvPr/>
        </p:nvSpPr>
        <p:spPr>
          <a:xfrm>
            <a:off x="417500" y="1087425"/>
            <a:ext cx="87756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Step 1:  There are three states for test-2: fair, good, 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excellent, that is, Mf = 3.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                                      Replace each value for test-2 by its rank, So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objects 1 to 4 will be assigned ranks  3, 1, 2, and 3 resp 3sp.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ahom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Normalize the ranking by mapping rank 1 to 0.0, rank 2 to 0.5, and rank 3 to 1.0.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ahom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3:  we can use, say, the Euclidean distance , which results in the following dissimilarity matrix: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3" name="Google Shape;5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100" y="4257675"/>
            <a:ext cx="18573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7"/>
          <p:cNvSpPr txBox="1"/>
          <p:nvPr/>
        </p:nvSpPr>
        <p:spPr>
          <a:xfrm>
            <a:off x="215900" y="5557837"/>
            <a:ext cx="877570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Objects 1 and 2 are the most dissimilar, as are objects 2 and 4 (i.e., d(2,1)=1.0 and d(4,2)= 1.0).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sim(i, j)=  1 - d(i,,j ).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5" name="Google Shape;55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6275" y="4098925"/>
            <a:ext cx="177165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375" y="1415402"/>
            <a:ext cx="2687125" cy="21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65" name="Google Shape;565;p58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200"/>
              <a:buFont typeface="Overlock"/>
              <a:buNone/>
            </a:pPr>
            <a:r>
              <a:rPr b="1" i="0" lang="en-US" sz="32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Attributes of Mixed Type</a:t>
            </a:r>
            <a:endParaRPr b="1" i="0" sz="32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66" name="Google Shape;566;p58"/>
          <p:cNvSpPr txBox="1"/>
          <p:nvPr/>
        </p:nvSpPr>
        <p:spPr>
          <a:xfrm>
            <a:off x="304800" y="1295400"/>
            <a:ext cx="8534400" cy="185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Tahoma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that the data set contains p attributes of mixed type. The dissimilarity d(i, j) between objects i and j is defined as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"/>
              <a:buFont typeface="Tahoma"/>
              <a:buNone/>
            </a:pPr>
            <a:r>
              <a:t/>
            </a:r>
            <a:endParaRPr b="0" i="1" sz="1800" u="sng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1" sz="1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Google Shape;56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3201987" cy="979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5748337"/>
            <a:ext cx="1371600" cy="72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4987" y="3036887"/>
            <a:ext cx="8074025" cy="39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59"/>
          <p:cNvSpPr txBox="1"/>
          <p:nvPr/>
        </p:nvSpPr>
        <p:spPr>
          <a:xfrm>
            <a:off x="152400" y="304800"/>
            <a:ext cx="8991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2900"/>
              <a:buFont typeface="Overlock"/>
              <a:buNone/>
            </a:pPr>
            <a:r>
              <a:rPr b="1" i="0" lang="en-US" sz="29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Example: Dissimilarity between attributes of mixed type</a:t>
            </a:r>
            <a:endParaRPr b="1" i="0" sz="29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579" name="Google Shape;579;p59"/>
          <p:cNvSpPr txBox="1"/>
          <p:nvPr/>
        </p:nvSpPr>
        <p:spPr>
          <a:xfrm>
            <a:off x="369887" y="1295400"/>
            <a:ext cx="911701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computed Dissimilarity matrix for test-1 (which is nominal) and test-2 (which is ordinal),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ahoma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us compute the dissimilarity matrix for the third attribute, test-3 (which is numeric).That is, we must compute 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337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Tahoma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above case of numeric attributes, let maxhxh = 64  and minhxh = 22.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        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difference between the two is used  below to normalize the values of the dissimilarity matrix. The resulting dissimilarity matrix for test-3 is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08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0" name="Google Shape;5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2" y="1212850"/>
            <a:ext cx="319881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066800"/>
            <a:ext cx="80962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762" y="1066800"/>
            <a:ext cx="80962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91500" y="1981200"/>
            <a:ext cx="4032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0575" y="2387600"/>
            <a:ext cx="57689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5089525"/>
            <a:ext cx="24415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" y="4800600"/>
            <a:ext cx="21812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5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19075" y="4708525"/>
            <a:ext cx="2089150" cy="13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9"/>
          <p:cNvSpPr txBox="1"/>
          <p:nvPr/>
        </p:nvSpPr>
        <p:spPr>
          <a:xfrm>
            <a:off x="134800" y="6150300"/>
            <a:ext cx="39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Dissimilarity matrix for test-3 attribute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3409950"/>
            <a:ext cx="2286000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1487" y="77787"/>
            <a:ext cx="3198812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9525" y="1304925"/>
            <a:ext cx="54197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9525" y="2309812"/>
            <a:ext cx="50577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3850" y="3424237"/>
            <a:ext cx="2441575" cy="7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6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62075" y="5692775"/>
            <a:ext cx="228600" cy="1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6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025" y="3178175"/>
            <a:ext cx="20891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6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925" y="5024437"/>
            <a:ext cx="2035175" cy="1449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6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581400" y="5095875"/>
            <a:ext cx="18573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60"/>
          <p:cNvSpPr txBox="1"/>
          <p:nvPr/>
        </p:nvSpPr>
        <p:spPr>
          <a:xfrm>
            <a:off x="285750" y="648335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Test1 (Nominal)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06" name="Google Shape;606;p60"/>
          <p:cNvSpPr txBox="1"/>
          <p:nvPr/>
        </p:nvSpPr>
        <p:spPr>
          <a:xfrm>
            <a:off x="3276600" y="647700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Test2 (Ordinal)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07" name="Google Shape;607;p6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621462" y="5024437"/>
            <a:ext cx="2181225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0"/>
          <p:cNvSpPr txBox="1"/>
          <p:nvPr/>
        </p:nvSpPr>
        <p:spPr>
          <a:xfrm>
            <a:off x="6324600" y="6477000"/>
            <a:ext cx="2590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Test3 (Numeric)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7" name="Google Shape;617;p61"/>
          <p:cNvSpPr txBox="1"/>
          <p:nvPr/>
        </p:nvSpPr>
        <p:spPr>
          <a:xfrm>
            <a:off x="75247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 Cosine Similarity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18" name="Google Shape;618;p61"/>
          <p:cNvSpPr txBox="1"/>
          <p:nvPr/>
        </p:nvSpPr>
        <p:spPr>
          <a:xfrm>
            <a:off x="0" y="10668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be represented by thousands of attributes, each recording the frequency of a particular word (such as keywords) or phrase in the document.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337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Applications: information retrieval, biologic taxonomy, gene feature mapping, ...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Cosine measure: If x and y are two vectors (e.g., term-frequency vectors), then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cos(x, y) =  (x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y) /||x|| ||y|| , </a:t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where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vector dot product, ||x||:  the Euclidean norm of vector x, defined as         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= length of vector x         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362200"/>
            <a:ext cx="822960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350" y="6315075"/>
            <a:ext cx="2040298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Attribute Types – Categorical/Qualitative</a:t>
            </a:r>
            <a:r>
              <a:rPr b="1" i="0" lang="en-US" sz="36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3600" u="none" cap="none" strike="noStrike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0" y="1295400"/>
            <a:ext cx="9067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Nominal:</a:t>
            </a: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categories, states, or “names of things”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Hair_color = {auburn, black, blond, brown, grey, red, white}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marital status, occupation, ID numbers, zip codes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305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5" lvl="0" marL="2901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cases of nominal attributes with numeric values e.g. Cust_ID, the numbers are not intended to be used quantitatively.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3995" lvl="0" marL="2901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5" lvl="0" marL="2901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in case of numeric nominal attributes , values do not have any meaningful order about them.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2"/>
          <p:cNvSpPr txBox="1"/>
          <p:nvPr/>
        </p:nvSpPr>
        <p:spPr>
          <a:xfrm>
            <a:off x="152400" y="1536700"/>
            <a:ext cx="9144000" cy="304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Cosine measure computes the cosine of the angle between vectors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x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2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cosine value of 0 means that the two vectors are at 90 degrees to each other (orthogonal) and have no match.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closer the cosine value to 1, the smaller the angle and the greater the match between vectors.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63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4" name="Google Shape;634;p63"/>
          <p:cNvSpPr txBox="1"/>
          <p:nvPr/>
        </p:nvSpPr>
        <p:spPr>
          <a:xfrm>
            <a:off x="75247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 Example: Cosine Similarity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635" name="Google Shape;635;p63"/>
          <p:cNvSpPr txBox="1"/>
          <p:nvPr/>
        </p:nvSpPr>
        <p:spPr>
          <a:xfrm>
            <a:off x="152400" y="1143000"/>
            <a:ext cx="876300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75" lIns="92150" spcFirstLastPara="1" rIns="92150" wrap="square" tIns="46075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cos(x, y ) = =  (x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y)  /  ||x|| ||y|| , 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where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indicates vector dot product, ||d|: the length of vector d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Find the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similarity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documents 1 and 2.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9725" lvl="0" marL="3397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 (5, 0, 3, 0, 2, 0, 0, 2, 0, 0)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=  (3, 0, 2, 0, 1, 1, 0, 1, 0, 1)</a:t>
            </a:r>
            <a:endParaRPr b="0" i="0" sz="24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∙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-25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5*3+0*0+3*2+0*0+2*1+0*1+0*1+2*1+0*0+0*1 = 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||x||= (5*5+0*0+3*3+0*0+2*2+0*0+0*0+2*2+0*0+0*0)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=(42)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6.481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||y||= (3*3+0*0+2*2+0*0+1*1+1*1+0*0+1*1+0*0+1*1)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=(17)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4.12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82575" lvl="1" marL="74295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cos(x, y ) = 0.94    -----Quite similar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752600"/>
            <a:ext cx="7058025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4"/>
          <p:cNvSpPr txBox="1"/>
          <p:nvPr/>
        </p:nvSpPr>
        <p:spPr>
          <a:xfrm>
            <a:off x="75247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Problem 1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5"/>
          <p:cNvSpPr txBox="1"/>
          <p:nvPr/>
        </p:nvSpPr>
        <p:spPr>
          <a:xfrm>
            <a:off x="75882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Solution-Problem 1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647" name="Google Shape;64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487" y="1295400"/>
            <a:ext cx="896302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"/>
          <p:cNvSpPr txBox="1"/>
          <p:nvPr/>
        </p:nvSpPr>
        <p:spPr>
          <a:xfrm>
            <a:off x="75247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Problem 2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pic>
        <p:nvPicPr>
          <p:cNvPr id="653" name="Google Shape;65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371600"/>
            <a:ext cx="8963025" cy="50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8" name="Google Shape;65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" y="1371600"/>
            <a:ext cx="7521575" cy="300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125" y="1330325"/>
            <a:ext cx="133350" cy="234950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7"/>
          <p:cNvSpPr txBox="1"/>
          <p:nvPr/>
        </p:nvSpPr>
        <p:spPr>
          <a:xfrm>
            <a:off x="75882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Solution –Problem2(a) 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" y="1447800"/>
            <a:ext cx="9013825" cy="45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68"/>
          <p:cNvSpPr txBox="1"/>
          <p:nvPr/>
        </p:nvSpPr>
        <p:spPr>
          <a:xfrm>
            <a:off x="758825" y="304800"/>
            <a:ext cx="762635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75" lIns="92150" spcFirstLastPara="1" rIns="92150" wrap="square" tIns="46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Solution-Problem 2(b)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Attribute Types – Categorical/Qualitative</a:t>
            </a:r>
            <a:r>
              <a:rPr b="1" i="0" lang="en-US" sz="36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3600" u="none" cap="none" strike="noStrike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Binary attributes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Nominal attribute with only 2 categories/states (0 or 1)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9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0: attribute is absent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19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attribute is present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Symmetric binary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both outcomes equally important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gender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747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Noto Sans Symbols"/>
              <a:buChar char="■"/>
            </a:pPr>
            <a:r>
              <a:rPr b="1" i="0" lang="en-US" sz="2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Asymmetric binary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outcomes not equally important. 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medical test (positive vs. negative)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Convention: assign 1 to most important outcome (e.g., HIV positive)</a:t>
            </a:r>
            <a:endParaRPr b="0" i="0" sz="22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880745" lvl="2" marL="12553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two states are True and False ,then called as Boolean Attribute</a:t>
            </a:r>
            <a:endParaRPr b="0" i="0" sz="2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Attribute Types – Categorical/Qualitative</a:t>
            </a:r>
            <a:r>
              <a:rPr b="1" i="0" lang="en-US" sz="36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3600" u="none" cap="none" strike="noStrike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Ordinal Attributes: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44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have a meaningful order or a ranking among them  but magnitude between successive values is not known.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44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 Size = {small, medium, large}, grades, professor rankings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0449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registering subjective assessments of qualities that cannot be measured objectively; thus often used in surveys for ratings.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 Customer satisfaction survey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compute mean and median but not mode for the ordinal attributes 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06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Noto Sans Symbols"/>
              <a:buChar char="▪"/>
            </a:pPr>
            <a:r>
              <a:rPr b="0" i="0" lang="en-US" sz="19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Note:nominal, binary, and ordinal attributes are qualitative attributes.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Numeric/Quantitative Attribute</a:t>
            </a:r>
            <a:endParaRPr b="1" i="0" sz="3600" u="none" cap="none" strike="noStrike">
              <a:solidFill>
                <a:srgbClr val="17098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-76200" y="1295400"/>
            <a:ext cx="9144000" cy="57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Numeric Attributes /Quantitative Attributes</a:t>
            </a:r>
            <a:endParaRPr b="1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measurable quantity in integer or real values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4.1 Interval scaled attributes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25539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Measured on a scale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equal-sized units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25539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have order and can be positive, 0, or negative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0250" lvl="0" marL="1187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CF01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temperature in C˚or F˚, calendar dates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25539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obtain a ranking of objects by ordering the values.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25539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allow us to compare and quantify the difference between values.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2" marL="125539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Char char="■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true zero-point -We can not speak of values in terms of ratio.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e.g without a true zero point, we can’t say that 10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C˚ is twice as warm as 5C˚.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,Median and Mode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0981"/>
              </a:buClr>
              <a:buSzPts val="3600"/>
              <a:buFont typeface="Overlock"/>
              <a:buNone/>
            </a:pPr>
            <a:r>
              <a:rPr b="1" i="0" lang="en-US" sz="3600" u="none" cap="none" strike="noStrike">
                <a:solidFill>
                  <a:srgbClr val="170981"/>
                </a:solidFill>
                <a:latin typeface="Overlock"/>
                <a:ea typeface="Overlock"/>
                <a:cs typeface="Overlock"/>
                <a:sym typeface="Overlock"/>
              </a:rPr>
              <a:t>Numeric Attribute Types</a:t>
            </a:r>
            <a:r>
              <a:rPr b="1" i="0" lang="en-US" sz="3600" u="none" cap="none" strike="noStrike">
                <a:solidFill>
                  <a:srgbClr val="FF0000"/>
                </a:solidFill>
                <a:latin typeface="Overlock"/>
                <a:ea typeface="Overlock"/>
                <a:cs typeface="Overlock"/>
                <a:sym typeface="Overlock"/>
              </a:rPr>
              <a:t> </a:t>
            </a:r>
            <a:endParaRPr b="1" i="0" sz="3600" u="none" cap="none" strike="noStrike">
              <a:solidFill>
                <a:srgbClr val="FF000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163200" y="1295400"/>
            <a:ext cx="9144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Ratio scaled attributes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Inherent </a:t>
            </a:r>
            <a:r>
              <a:rPr b="1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zero-point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values are ordered, and we can also compute the difference between values, as well as the mean, median,and mode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Examples: Count attributes such as years of experience and number of words attribute for a document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2" marL="125539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attributes to measure age, weight, height and monetary quantities (e.g., you are 100 times richer with $100 than with $1).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