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Roboto"/>
      <p:regular r:id="rId14"/>
      <p:bold r:id="rId15"/>
      <p:italic r:id="rId16"/>
      <p:boldItalic r:id="rId17"/>
    </p:embeddedFont>
    <p:embeddedFont>
      <p:font typeface="Tahom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19" Type="http://schemas.openxmlformats.org/officeDocument/2006/relationships/font" Target="fonts/Tahoma-bold.fntdata"/><Relationship Id="rId6" Type="http://schemas.openxmlformats.org/officeDocument/2006/relationships/slide" Target="slides/slide2.xml"/><Relationship Id="rId18" Type="http://schemas.openxmlformats.org/officeDocument/2006/relationships/font" Target="fonts/Tahoma-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27100" y="4422775"/>
            <a:ext cx="5100637" cy="4187825"/>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86" name="Google Shape;86;p1:notes"/>
          <p:cNvSpPr/>
          <p:nvPr>
            <p:ph idx="2" type="sldImg"/>
          </p:nvPr>
        </p:nvSpPr>
        <p:spPr>
          <a:xfrm>
            <a:off x="1149350" y="696912"/>
            <a:ext cx="4656137" cy="3492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94" name="Google Shape;94;p2:notes"/>
          <p:cNvSpPr txBox="1"/>
          <p:nvPr>
            <p:ph idx="12" type="sldNum"/>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3: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02" name="Google Shape;102;p3:notes"/>
          <p:cNvSpPr txBox="1"/>
          <p:nvPr>
            <p:ph idx="12" type="sldNum"/>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4: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12" name="Google Shape;112;p4:notes"/>
          <p:cNvSpPr txBox="1"/>
          <p:nvPr>
            <p:ph idx="12" type="sldNum"/>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5: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21" name="Google Shape;121;p5:notes"/>
          <p:cNvSpPr txBox="1"/>
          <p:nvPr>
            <p:ph idx="12" type="sldNum"/>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6: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31" name="Google Shape;131;p6:notes"/>
          <p:cNvSpPr txBox="1"/>
          <p:nvPr>
            <p:ph idx="12" type="sldNum"/>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7: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39" name="Google Shape;139;p7:notes"/>
          <p:cNvSpPr txBox="1"/>
          <p:nvPr>
            <p:ph idx="12" type="sldNum"/>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8: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46" name="Google Shape;146;p8:notes"/>
          <p:cNvSpPr txBox="1"/>
          <p:nvPr>
            <p:ph idx="12" type="sldNum"/>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p:nvPr>
            <p:ph idx="2" type="sldImg"/>
          </p:nvPr>
        </p:nvSpPr>
        <p:spPr>
          <a:xfrm>
            <a:off x="1149350" y="696912"/>
            <a:ext cx="4656000" cy="3492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9:notes"/>
          <p:cNvSpPr txBox="1"/>
          <p:nvPr>
            <p:ph idx="1" type="body"/>
          </p:nvPr>
        </p:nvSpPr>
        <p:spPr>
          <a:xfrm>
            <a:off x="927100" y="4422775"/>
            <a:ext cx="5100600" cy="4187700"/>
          </a:xfrm>
          <a:prstGeom prst="rect">
            <a:avLst/>
          </a:prstGeom>
          <a:noFill/>
          <a:ln>
            <a:noFill/>
          </a:ln>
        </p:spPr>
        <p:txBody>
          <a:bodyPr anchorCtr="0" anchor="t" bIns="46575" lIns="93150" spcFirstLastPara="1" rIns="93150" wrap="square" tIns="46575">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57" name="Google Shape;157;p9:notes"/>
          <p:cNvSpPr txBox="1"/>
          <p:nvPr>
            <p:ph idx="12" type="sldNum"/>
          </p:nvPr>
        </p:nvSpPr>
        <p:spPr>
          <a:xfrm>
            <a:off x="3941762" y="8843962"/>
            <a:ext cx="3013200" cy="46500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nvSpPr>
        <p:spPr>
          <a:xfrm>
            <a:off x="8763000" y="6477000"/>
            <a:ext cx="1905000" cy="381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ahoma"/>
              <a:buNone/>
            </a:pPr>
            <a:fld id="{00000000-1234-1234-1234-123412341234}" type="slidenum">
              <a:rPr b="0" i="0" lang="en-US" sz="1200" u="none" cap="none" strike="noStrike">
                <a:solidFill>
                  <a:schemeClr val="dk1"/>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89" name="Google Shape;89;p13"/>
          <p:cNvSpPr txBox="1"/>
          <p:nvPr>
            <p:ph type="title"/>
          </p:nvPr>
        </p:nvSpPr>
        <p:spPr>
          <a:xfrm>
            <a:off x="1828800" y="381000"/>
            <a:ext cx="8402637"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Bayesian Belief Networks</a:t>
            </a:r>
            <a:endParaRPr b="1" i="0" sz="3600" u="none">
              <a:solidFill>
                <a:schemeClr val="dk2"/>
              </a:solidFill>
              <a:latin typeface="Tahoma"/>
              <a:ea typeface="Tahoma"/>
              <a:cs typeface="Tahoma"/>
              <a:sym typeface="Tahoma"/>
            </a:endParaRPr>
          </a:p>
        </p:txBody>
      </p:sp>
      <p:sp>
        <p:nvSpPr>
          <p:cNvPr id="90" name="Google Shape;90;p13"/>
          <p:cNvSpPr txBox="1"/>
          <p:nvPr>
            <p:ph idx="1" type="body"/>
          </p:nvPr>
        </p:nvSpPr>
        <p:spPr>
          <a:xfrm>
            <a:off x="1524000" y="1305025"/>
            <a:ext cx="9144000" cy="5248200"/>
          </a:xfrm>
          <a:prstGeom prst="rect">
            <a:avLst/>
          </a:prstGeom>
          <a:noFill/>
          <a:ln>
            <a:noFill/>
          </a:ln>
        </p:spPr>
        <p:txBody>
          <a:bodyPr anchorCtr="0" anchor="t" bIns="45700" lIns="91425" spcFirstLastPara="1" rIns="91425" wrap="square" tIns="45700">
            <a:noAutofit/>
          </a:bodyPr>
          <a:lstStyle/>
          <a:p>
            <a:pPr indent="-381000" lvl="0" marL="457200" rtl="0" algn="l">
              <a:lnSpc>
                <a:spcPct val="13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Bayesian belief network allows a </a:t>
            </a:r>
            <a:r>
              <a:rPr b="0" i="1" lang="en-US" sz="2400" u="none">
                <a:solidFill>
                  <a:schemeClr val="dk1"/>
                </a:solidFill>
                <a:latin typeface="Tahoma"/>
                <a:ea typeface="Tahoma"/>
                <a:cs typeface="Tahoma"/>
                <a:sym typeface="Tahoma"/>
              </a:rPr>
              <a:t>subset</a:t>
            </a:r>
            <a:r>
              <a:rPr b="0" i="0" lang="en-US" sz="2400" u="none">
                <a:solidFill>
                  <a:schemeClr val="dk1"/>
                </a:solidFill>
                <a:latin typeface="Tahoma"/>
                <a:ea typeface="Tahoma"/>
                <a:cs typeface="Tahoma"/>
                <a:sym typeface="Tahoma"/>
              </a:rPr>
              <a:t> of the variables/ attributes  to be conditionally independent.</a:t>
            </a:r>
            <a:endParaRPr b="0" i="0" sz="2400" u="none">
              <a:solidFill>
                <a:schemeClr val="dk1"/>
              </a:solidFill>
              <a:latin typeface="Tahoma"/>
              <a:ea typeface="Tahoma"/>
              <a:cs typeface="Tahoma"/>
              <a:sym typeface="Tahoma"/>
            </a:endParaRPr>
          </a:p>
          <a:p>
            <a:pPr indent="0" lvl="0" marL="457200" rtl="0" algn="l">
              <a:lnSpc>
                <a:spcPct val="130000"/>
              </a:lnSpc>
              <a:spcBef>
                <a:spcPts val="0"/>
              </a:spcBef>
              <a:spcAft>
                <a:spcPts val="0"/>
              </a:spcAft>
              <a:buClr>
                <a:schemeClr val="dk1"/>
              </a:buClr>
              <a:buSzPts val="2400"/>
              <a:buNone/>
            </a:pPr>
            <a:r>
              <a:t/>
            </a:r>
            <a:endParaRPr sz="2400"/>
          </a:p>
          <a:p>
            <a:pPr indent="-381000" lvl="0" marL="457200" rtl="0" algn="l">
              <a:lnSpc>
                <a:spcPct val="90000"/>
              </a:lnSpc>
              <a:spcBef>
                <a:spcPts val="480"/>
              </a:spcBef>
              <a:spcAft>
                <a:spcPts val="0"/>
              </a:spcAft>
              <a:buClr>
                <a:schemeClr val="dk1"/>
              </a:buClr>
              <a:buSzPts val="2400"/>
              <a:buChar char="■"/>
            </a:pPr>
            <a:r>
              <a:rPr lang="en-US" sz="2400"/>
              <a:t>Gives a specification of joint probability distribution. </a:t>
            </a:r>
            <a:endParaRPr sz="2400"/>
          </a:p>
          <a:p>
            <a:pPr indent="0" lvl="0" marL="457200" rtl="0" algn="l">
              <a:lnSpc>
                <a:spcPct val="90000"/>
              </a:lnSpc>
              <a:spcBef>
                <a:spcPts val="480"/>
              </a:spcBef>
              <a:spcAft>
                <a:spcPts val="0"/>
              </a:spcAft>
              <a:buClr>
                <a:schemeClr val="dk1"/>
              </a:buClr>
              <a:buSzPts val="2400"/>
              <a:buNone/>
            </a:pPr>
            <a:r>
              <a:t/>
            </a:r>
            <a:endParaRPr sz="2400"/>
          </a:p>
          <a:p>
            <a:pPr indent="-381000" lvl="0" marL="457200" rtl="0" algn="l">
              <a:lnSpc>
                <a:spcPct val="130000"/>
              </a:lnSpc>
              <a:spcBef>
                <a:spcPts val="480"/>
              </a:spcBef>
              <a:spcAft>
                <a:spcPts val="0"/>
              </a:spcAft>
              <a:buClr>
                <a:schemeClr val="dk1"/>
              </a:buClr>
              <a:buSzPts val="2400"/>
              <a:buChar char="■"/>
            </a:pPr>
            <a:r>
              <a:rPr lang="en-US" sz="2400"/>
              <a:t>They provide a graphical model of causal relationships, on which learning can be performed.</a:t>
            </a:r>
            <a:endParaRPr sz="2400"/>
          </a:p>
          <a:p>
            <a:pPr indent="0" lvl="0" marL="457200" rtl="0" algn="l">
              <a:lnSpc>
                <a:spcPct val="130000"/>
              </a:lnSpc>
              <a:spcBef>
                <a:spcPts val="480"/>
              </a:spcBef>
              <a:spcAft>
                <a:spcPts val="0"/>
              </a:spcAft>
              <a:buClr>
                <a:schemeClr val="dk1"/>
              </a:buClr>
              <a:buSzPts val="2400"/>
              <a:buNone/>
            </a:pPr>
            <a:r>
              <a:t/>
            </a:r>
            <a:endParaRPr sz="2400"/>
          </a:p>
          <a:p>
            <a:pPr indent="-381000" lvl="0" marL="457200" rtl="0" algn="l">
              <a:lnSpc>
                <a:spcPct val="130000"/>
              </a:lnSpc>
              <a:spcBef>
                <a:spcPts val="480"/>
              </a:spcBef>
              <a:spcAft>
                <a:spcPts val="0"/>
              </a:spcAft>
              <a:buClr>
                <a:schemeClr val="dk1"/>
              </a:buClr>
              <a:buSzPts val="2400"/>
              <a:buChar char="■"/>
            </a:pPr>
            <a:r>
              <a:rPr lang="en-US" sz="2400"/>
              <a:t> Trained Bayesian belief networks can be used for classification</a:t>
            </a:r>
            <a:endParaRPr sz="2400"/>
          </a:p>
          <a:p>
            <a:pPr indent="0" lvl="0" marL="914400" rtl="0" algn="l">
              <a:lnSpc>
                <a:spcPct val="100000"/>
              </a:lnSpc>
              <a:spcBef>
                <a:spcPts val="480"/>
              </a:spcBef>
              <a:spcAft>
                <a:spcPts val="0"/>
              </a:spcAft>
              <a:buClr>
                <a:schemeClr val="dk1"/>
              </a:buClr>
              <a:buSzPts val="2400"/>
              <a:buNone/>
            </a:pPr>
            <a:r>
              <a:t/>
            </a:r>
            <a:endParaRPr sz="240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idx="1" type="body"/>
          </p:nvPr>
        </p:nvSpPr>
        <p:spPr>
          <a:xfrm>
            <a:off x="1828800" y="1371600"/>
            <a:ext cx="8458200" cy="5105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360"/>
              </a:spcBef>
              <a:spcAft>
                <a:spcPts val="0"/>
              </a:spcAft>
              <a:buClr>
                <a:srgbClr val="333333"/>
              </a:buClr>
              <a:buSzPts val="2000"/>
              <a:buNone/>
            </a:pPr>
            <a:r>
              <a:rPr lang="en-US" sz="2000">
                <a:solidFill>
                  <a:srgbClr val="333333"/>
                </a:solidFill>
                <a:highlight>
                  <a:srgbClr val="FFFFFF"/>
                </a:highlight>
              </a:rPr>
              <a:t>A Bayesian network graph is made up of nodes and Arcs (directed links), where:</a:t>
            </a:r>
            <a:endParaRPr sz="2000">
              <a:solidFill>
                <a:srgbClr val="333333"/>
              </a:solidFill>
              <a:highlight>
                <a:srgbClr val="FFFFFF"/>
              </a:highlight>
            </a:endParaRPr>
          </a:p>
          <a:p>
            <a:pPr indent="-355600" lvl="0" marL="457200" marR="25400" rtl="0" algn="l">
              <a:lnSpc>
                <a:spcPct val="156000"/>
              </a:lnSpc>
              <a:spcBef>
                <a:spcPts val="1500"/>
              </a:spcBef>
              <a:spcAft>
                <a:spcPts val="0"/>
              </a:spcAft>
              <a:buClr>
                <a:schemeClr val="dk1"/>
              </a:buClr>
              <a:buSzPts val="2000"/>
              <a:buFont typeface="Roboto"/>
              <a:buChar char="●"/>
            </a:pPr>
            <a:r>
              <a:rPr lang="en-US" sz="2000">
                <a:highlight>
                  <a:srgbClr val="FFFFFF"/>
                </a:highlight>
              </a:rPr>
              <a:t>Each </a:t>
            </a:r>
            <a:r>
              <a:rPr b="1" lang="en-US" sz="2000">
                <a:highlight>
                  <a:srgbClr val="FFFFFF"/>
                </a:highlight>
              </a:rPr>
              <a:t>node</a:t>
            </a:r>
            <a:r>
              <a:rPr lang="en-US" sz="2000">
                <a:highlight>
                  <a:srgbClr val="FFFFFF"/>
                </a:highlight>
              </a:rPr>
              <a:t> corresponds to the random variables, and a variable can be </a:t>
            </a:r>
            <a:r>
              <a:rPr b="1" lang="en-US" sz="2000">
                <a:highlight>
                  <a:srgbClr val="FFFFFF"/>
                </a:highlight>
              </a:rPr>
              <a:t>continuous</a:t>
            </a:r>
            <a:r>
              <a:rPr lang="en-US" sz="2000">
                <a:highlight>
                  <a:srgbClr val="FFFFFF"/>
                </a:highlight>
              </a:rPr>
              <a:t> or </a:t>
            </a:r>
            <a:r>
              <a:rPr b="1" lang="en-US" sz="2000">
                <a:highlight>
                  <a:srgbClr val="FFFFFF"/>
                </a:highlight>
              </a:rPr>
              <a:t>discrete</a:t>
            </a:r>
            <a:r>
              <a:rPr lang="en-US" sz="2000">
                <a:highlight>
                  <a:srgbClr val="FFFFFF"/>
                </a:highlight>
              </a:rPr>
              <a:t>.</a:t>
            </a:r>
            <a:endParaRPr sz="2000">
              <a:highlight>
                <a:srgbClr val="FFFFFF"/>
              </a:highlight>
            </a:endParaRPr>
          </a:p>
          <a:p>
            <a:pPr indent="-355600" lvl="0" marL="457200" marR="25400" rtl="0" algn="l">
              <a:lnSpc>
                <a:spcPct val="156000"/>
              </a:lnSpc>
              <a:spcBef>
                <a:spcPts val="0"/>
              </a:spcBef>
              <a:spcAft>
                <a:spcPts val="0"/>
              </a:spcAft>
              <a:buClr>
                <a:srgbClr val="333333"/>
              </a:buClr>
              <a:buSzPts val="2000"/>
              <a:buFont typeface="Roboto"/>
              <a:buChar char="●"/>
            </a:pPr>
            <a:r>
              <a:rPr lang="en-US" sz="2000">
                <a:highlight>
                  <a:srgbClr val="FFFFFF"/>
                </a:highlight>
              </a:rPr>
              <a:t> </a:t>
            </a:r>
            <a:r>
              <a:rPr b="1" lang="en-US" sz="2000">
                <a:highlight>
                  <a:srgbClr val="FFFFFF"/>
                </a:highlight>
              </a:rPr>
              <a:t>Arc or directed arrows</a:t>
            </a:r>
            <a:r>
              <a:rPr lang="en-US" sz="2000">
                <a:highlight>
                  <a:srgbClr val="FFFFFF"/>
                </a:highlight>
              </a:rPr>
              <a:t> represent the causal relationship or conditional probabilities between random variables..These links represent that one node directly influence the other node, and if there is no directed link that means that nodes are independent with each other</a:t>
            </a:r>
            <a:endParaRPr sz="2000">
              <a:solidFill>
                <a:srgbClr val="333333"/>
              </a:solidFill>
              <a:highlight>
                <a:srgbClr val="FFFFFF"/>
              </a:highlight>
            </a:endParaRPr>
          </a:p>
        </p:txBody>
      </p:sp>
      <p:sp>
        <p:nvSpPr>
          <p:cNvPr id="97" name="Google Shape;97;p14"/>
          <p:cNvSpPr txBox="1"/>
          <p:nvPr>
            <p:ph idx="12" type="sldNum"/>
          </p:nvPr>
        </p:nvSpPr>
        <p:spPr>
          <a:xfrm>
            <a:off x="8763000" y="6477000"/>
            <a:ext cx="1905000" cy="381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Tahoma"/>
              <a:buNone/>
            </a:pPr>
            <a:fld id="{00000000-1234-1234-1234-123412341234}" type="slidenum">
              <a:rPr lang="en-US"/>
              <a:t>‹#›</a:t>
            </a:fld>
            <a:endParaRPr/>
          </a:p>
        </p:txBody>
      </p:sp>
      <p:sp>
        <p:nvSpPr>
          <p:cNvPr id="98" name="Google Shape;98;p14"/>
          <p:cNvSpPr txBox="1"/>
          <p:nvPr>
            <p:ph type="title"/>
          </p:nvPr>
        </p:nvSpPr>
        <p:spPr>
          <a:xfrm>
            <a:off x="1828800" y="4572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Bayesian Belief Network</a:t>
            </a:r>
            <a:r>
              <a:rPr lang="en-US"/>
              <a: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1828800" y="-762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Belief Network Graph</a:t>
            </a:r>
            <a:endParaRPr/>
          </a:p>
        </p:txBody>
      </p:sp>
      <p:sp>
        <p:nvSpPr>
          <p:cNvPr id="105" name="Google Shape;105;p15"/>
          <p:cNvSpPr txBox="1"/>
          <p:nvPr>
            <p:ph idx="1" type="body"/>
          </p:nvPr>
        </p:nvSpPr>
        <p:spPr>
          <a:xfrm>
            <a:off x="5326000" y="533400"/>
            <a:ext cx="5276100" cy="3750300"/>
          </a:xfrm>
          <a:prstGeom prst="rect">
            <a:avLst/>
          </a:prstGeom>
          <a:noFill/>
          <a:ln>
            <a:noFill/>
          </a:ln>
        </p:spPr>
        <p:txBody>
          <a:bodyPr anchorCtr="0" anchor="t" bIns="45700" lIns="91425" spcFirstLastPara="1" rIns="91425" wrap="square" tIns="45700">
            <a:noAutofit/>
          </a:bodyPr>
          <a:lstStyle/>
          <a:p>
            <a:pPr indent="-355600" lvl="0" marL="457200" marR="25400" rtl="0" algn="l">
              <a:lnSpc>
                <a:spcPct val="100000"/>
              </a:lnSpc>
              <a:spcBef>
                <a:spcPts val="1500"/>
              </a:spcBef>
              <a:spcAft>
                <a:spcPts val="0"/>
              </a:spcAft>
              <a:buClr>
                <a:schemeClr val="dk1"/>
              </a:buClr>
              <a:buSzPts val="2000"/>
              <a:buFont typeface="Arial"/>
              <a:buChar char="●"/>
            </a:pPr>
            <a:r>
              <a:rPr b="1" lang="en-US" sz="2000">
                <a:highlight>
                  <a:srgbClr val="FFFFFF"/>
                </a:highlight>
                <a:latin typeface="Arial"/>
                <a:ea typeface="Arial"/>
                <a:cs typeface="Arial"/>
                <a:sym typeface="Arial"/>
              </a:rPr>
              <a:t>In the diagram, A, B, C, and D are random variables represented by the nodes of the network graph.</a:t>
            </a:r>
            <a:endParaRPr b="1" sz="2000">
              <a:highlight>
                <a:srgbClr val="FFFFFF"/>
              </a:highlight>
              <a:latin typeface="Arial"/>
              <a:ea typeface="Arial"/>
              <a:cs typeface="Arial"/>
              <a:sym typeface="Arial"/>
            </a:endParaRPr>
          </a:p>
          <a:p>
            <a:pPr indent="-355600" lvl="0" marL="457200" marR="25400" rtl="0" algn="l">
              <a:lnSpc>
                <a:spcPct val="100000"/>
              </a:lnSpc>
              <a:spcBef>
                <a:spcPts val="0"/>
              </a:spcBef>
              <a:spcAft>
                <a:spcPts val="0"/>
              </a:spcAft>
              <a:buClr>
                <a:schemeClr val="dk1"/>
              </a:buClr>
              <a:buSzPts val="2000"/>
              <a:buFont typeface="Arial"/>
              <a:buChar char="●"/>
            </a:pPr>
            <a:r>
              <a:rPr b="1" lang="en-US" sz="2000">
                <a:highlight>
                  <a:srgbClr val="FFFFFF"/>
                </a:highlight>
                <a:latin typeface="Arial"/>
                <a:ea typeface="Arial"/>
                <a:cs typeface="Arial"/>
                <a:sym typeface="Arial"/>
              </a:rPr>
              <a:t>If we are considering node B, which is connected with node A by a directed arrow, then node A is called the parent of Node B.</a:t>
            </a:r>
            <a:endParaRPr b="1" sz="2000">
              <a:highlight>
                <a:srgbClr val="FFFFFF"/>
              </a:highlight>
              <a:latin typeface="Arial"/>
              <a:ea typeface="Arial"/>
              <a:cs typeface="Arial"/>
              <a:sym typeface="Arial"/>
            </a:endParaRPr>
          </a:p>
          <a:p>
            <a:pPr indent="-355600" lvl="0" marL="457200" marR="25400" rtl="0" algn="l">
              <a:lnSpc>
                <a:spcPct val="100000"/>
              </a:lnSpc>
              <a:spcBef>
                <a:spcPts val="0"/>
              </a:spcBef>
              <a:spcAft>
                <a:spcPts val="0"/>
              </a:spcAft>
              <a:buClr>
                <a:schemeClr val="dk1"/>
              </a:buClr>
              <a:buSzPts val="2000"/>
              <a:buFont typeface="Arial"/>
              <a:buChar char="●"/>
            </a:pPr>
            <a:r>
              <a:rPr b="1" lang="en-US" sz="2000">
                <a:highlight>
                  <a:srgbClr val="FFFFFF"/>
                </a:highlight>
                <a:latin typeface="Arial"/>
                <a:ea typeface="Arial"/>
                <a:cs typeface="Arial"/>
                <a:sym typeface="Arial"/>
              </a:rPr>
              <a:t>Node C is independent of node A.</a:t>
            </a:r>
            <a:endParaRPr b="1" sz="2000">
              <a:highlight>
                <a:srgbClr val="FFFFFF"/>
              </a:highlight>
              <a:latin typeface="Arial"/>
              <a:ea typeface="Arial"/>
              <a:cs typeface="Arial"/>
              <a:sym typeface="Arial"/>
            </a:endParaRPr>
          </a:p>
          <a:p>
            <a:pPr indent="-342900" lvl="0" marL="457200" marR="25400" rtl="0" algn="l">
              <a:lnSpc>
                <a:spcPct val="90000"/>
              </a:lnSpc>
              <a:spcBef>
                <a:spcPts val="0"/>
              </a:spcBef>
              <a:spcAft>
                <a:spcPts val="0"/>
              </a:spcAft>
              <a:buClr>
                <a:schemeClr val="dk1"/>
              </a:buClr>
              <a:buSzPts val="1800"/>
              <a:buFont typeface="Arial"/>
              <a:buChar char="●"/>
            </a:pPr>
            <a:r>
              <a:rPr b="1" lang="en-US" sz="1800">
                <a:highlight>
                  <a:schemeClr val="lt1"/>
                </a:highlight>
                <a:latin typeface="Arial"/>
                <a:ea typeface="Arial"/>
                <a:cs typeface="Arial"/>
                <a:sym typeface="Arial"/>
              </a:rPr>
              <a:t>The Bayesian network has mainly two components: Causal Component and Actual numbers</a:t>
            </a:r>
            <a:endParaRPr b="1" sz="1800">
              <a:highlight>
                <a:schemeClr val="lt1"/>
              </a:highlight>
              <a:latin typeface="Arial"/>
              <a:ea typeface="Arial"/>
              <a:cs typeface="Arial"/>
              <a:sym typeface="Arial"/>
            </a:endParaRPr>
          </a:p>
          <a:p>
            <a:pPr indent="0" lvl="0" marL="457200" marR="25400" rtl="0" algn="l">
              <a:lnSpc>
                <a:spcPct val="100000"/>
              </a:lnSpc>
              <a:spcBef>
                <a:spcPts val="1500"/>
              </a:spcBef>
              <a:spcAft>
                <a:spcPts val="0"/>
              </a:spcAft>
              <a:buClr>
                <a:schemeClr val="dk1"/>
              </a:buClr>
              <a:buSzPts val="2000"/>
              <a:buNone/>
            </a:pPr>
            <a:r>
              <a:t/>
            </a:r>
            <a:endParaRPr b="1" sz="2000">
              <a:highlight>
                <a:srgbClr val="FFFFFF"/>
              </a:highlight>
              <a:latin typeface="Arial"/>
              <a:ea typeface="Arial"/>
              <a:cs typeface="Arial"/>
              <a:sym typeface="Arial"/>
            </a:endParaRPr>
          </a:p>
          <a:p>
            <a:pPr indent="0" lvl="0" marL="457200" marR="25400" rtl="0" algn="l">
              <a:lnSpc>
                <a:spcPct val="100000"/>
              </a:lnSpc>
              <a:spcBef>
                <a:spcPts val="1500"/>
              </a:spcBef>
              <a:spcAft>
                <a:spcPts val="0"/>
              </a:spcAft>
              <a:buClr>
                <a:schemeClr val="dk1"/>
              </a:buClr>
              <a:buSzPts val="2000"/>
              <a:buNone/>
            </a:pPr>
            <a:r>
              <a:t/>
            </a:r>
            <a:endParaRPr b="1" sz="2000">
              <a:highlight>
                <a:srgbClr val="FFFFFF"/>
              </a:highlight>
              <a:latin typeface="Arial"/>
              <a:ea typeface="Arial"/>
              <a:cs typeface="Arial"/>
              <a:sym typeface="Arial"/>
            </a:endParaRPr>
          </a:p>
          <a:p>
            <a:pPr indent="0" lvl="0" marL="0" rtl="0" algn="l">
              <a:lnSpc>
                <a:spcPct val="100000"/>
              </a:lnSpc>
              <a:spcBef>
                <a:spcPts val="1200"/>
              </a:spcBef>
              <a:spcAft>
                <a:spcPts val="0"/>
              </a:spcAft>
              <a:buClr>
                <a:schemeClr val="dk1"/>
              </a:buClr>
              <a:buSzPts val="2000"/>
              <a:buNone/>
            </a:pPr>
            <a:r>
              <a:t/>
            </a:r>
            <a:endParaRPr sz="2000">
              <a:latin typeface="Arial"/>
              <a:ea typeface="Arial"/>
              <a:cs typeface="Arial"/>
              <a:sym typeface="Arial"/>
            </a:endParaRPr>
          </a:p>
        </p:txBody>
      </p:sp>
      <p:sp>
        <p:nvSpPr>
          <p:cNvPr id="106" name="Google Shape;106;p15"/>
          <p:cNvSpPr txBox="1"/>
          <p:nvPr>
            <p:ph idx="12" type="sldNum"/>
          </p:nvPr>
        </p:nvSpPr>
        <p:spPr>
          <a:xfrm>
            <a:off x="8763000" y="6477000"/>
            <a:ext cx="1905000" cy="381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Tahoma"/>
              <a:buNone/>
            </a:pPr>
            <a:fld id="{00000000-1234-1234-1234-123412341234}" type="slidenum">
              <a:rPr lang="en-US"/>
              <a:t>‹#›</a:t>
            </a:fld>
            <a:endParaRPr/>
          </a:p>
        </p:txBody>
      </p:sp>
      <p:pic>
        <p:nvPicPr>
          <p:cNvPr id="107" name="Google Shape;107;p15"/>
          <p:cNvPicPr preferRelativeResize="0"/>
          <p:nvPr/>
        </p:nvPicPr>
        <p:blipFill rotWithShape="1">
          <a:blip r:embed="rId3">
            <a:alphaModFix/>
          </a:blip>
          <a:srcRect b="0" l="0" r="0" t="0"/>
          <a:stretch/>
        </p:blipFill>
        <p:spPr>
          <a:xfrm>
            <a:off x="1524000" y="672950"/>
            <a:ext cx="3941025" cy="3152820"/>
          </a:xfrm>
          <a:prstGeom prst="rect">
            <a:avLst/>
          </a:prstGeom>
          <a:noFill/>
          <a:ln>
            <a:noFill/>
          </a:ln>
        </p:spPr>
      </p:pic>
      <p:sp>
        <p:nvSpPr>
          <p:cNvPr id="108" name="Google Shape;108;p15"/>
          <p:cNvSpPr txBox="1"/>
          <p:nvPr/>
        </p:nvSpPr>
        <p:spPr>
          <a:xfrm>
            <a:off x="1458150" y="4409650"/>
            <a:ext cx="9144000" cy="3181985"/>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15000"/>
              </a:lnSpc>
              <a:spcBef>
                <a:spcPts val="1200"/>
              </a:spcBef>
              <a:spcAft>
                <a:spcPts val="0"/>
              </a:spcAft>
              <a:buClr>
                <a:schemeClr val="dk1"/>
              </a:buClr>
              <a:buSzPts val="2000"/>
              <a:buFont typeface="Tahoma"/>
              <a:buChar char="●"/>
            </a:pPr>
            <a:r>
              <a:rPr b="0" i="0" lang="en-US" sz="2000" u="none" cap="none" strike="noStrike">
                <a:solidFill>
                  <a:schemeClr val="dk1"/>
                </a:solidFill>
                <a:highlight>
                  <a:srgbClr val="FFFFFF"/>
                </a:highlight>
                <a:latin typeface="Calibri"/>
                <a:ea typeface="Calibri"/>
                <a:cs typeface="Calibri"/>
                <a:sym typeface="Calibri"/>
              </a:rPr>
              <a:t>Each node in the Bayesian network has conditional probability distribution </a:t>
            </a:r>
            <a:r>
              <a:rPr b="1" i="0" lang="en-US" sz="2000" u="none" cap="none" strike="noStrike">
                <a:solidFill>
                  <a:schemeClr val="dk1"/>
                </a:solidFill>
                <a:highlight>
                  <a:srgbClr val="FFFFFF"/>
                </a:highlight>
                <a:latin typeface="Calibri"/>
                <a:ea typeface="Calibri"/>
                <a:cs typeface="Calibri"/>
                <a:sym typeface="Calibri"/>
              </a:rPr>
              <a:t>P(X</a:t>
            </a:r>
            <a:r>
              <a:rPr b="1" baseline="-25000" i="0" lang="en-US" sz="2000" u="none" cap="none" strike="noStrike">
                <a:solidFill>
                  <a:schemeClr val="dk1"/>
                </a:solidFill>
                <a:highlight>
                  <a:srgbClr val="FFFFFF"/>
                </a:highlight>
                <a:latin typeface="Calibri"/>
                <a:ea typeface="Calibri"/>
                <a:cs typeface="Calibri"/>
                <a:sym typeface="Calibri"/>
              </a:rPr>
              <a:t>i</a:t>
            </a:r>
            <a:r>
              <a:rPr b="1" i="0" lang="en-US" sz="2000" u="none" cap="none" strike="noStrike">
                <a:solidFill>
                  <a:schemeClr val="dk1"/>
                </a:solidFill>
                <a:highlight>
                  <a:srgbClr val="FFFFFF"/>
                </a:highlight>
                <a:latin typeface="Calibri"/>
                <a:ea typeface="Calibri"/>
                <a:cs typeface="Calibri"/>
                <a:sym typeface="Calibri"/>
              </a:rPr>
              <a:t> |Parent(X</a:t>
            </a:r>
            <a:r>
              <a:rPr b="1" baseline="-25000" i="0" lang="en-US" sz="2000" u="none" cap="none" strike="noStrike">
                <a:solidFill>
                  <a:schemeClr val="dk1"/>
                </a:solidFill>
                <a:highlight>
                  <a:srgbClr val="FFFFFF"/>
                </a:highlight>
                <a:latin typeface="Calibri"/>
                <a:ea typeface="Calibri"/>
                <a:cs typeface="Calibri"/>
                <a:sym typeface="Calibri"/>
              </a:rPr>
              <a:t>i</a:t>
            </a:r>
            <a:r>
              <a:rPr b="1" i="0" lang="en-US" sz="2000" u="none" cap="none" strike="noStrike">
                <a:solidFill>
                  <a:schemeClr val="dk1"/>
                </a:solidFill>
                <a:highlight>
                  <a:srgbClr val="FFFFFF"/>
                </a:highlight>
                <a:latin typeface="Calibri"/>
                <a:ea typeface="Calibri"/>
                <a:cs typeface="Calibri"/>
                <a:sym typeface="Calibri"/>
              </a:rPr>
              <a:t>) )</a:t>
            </a:r>
            <a:r>
              <a:rPr b="0" i="0" lang="en-US" sz="2000" u="none" cap="none" strike="noStrike">
                <a:solidFill>
                  <a:schemeClr val="dk1"/>
                </a:solidFill>
                <a:highlight>
                  <a:srgbClr val="FFFFFF"/>
                </a:highlight>
                <a:latin typeface="Calibri"/>
                <a:ea typeface="Calibri"/>
                <a:cs typeface="Calibri"/>
                <a:sym typeface="Calibri"/>
              </a:rPr>
              <a:t>, which determines the effect of the parent on that node.</a:t>
            </a:r>
            <a:endParaRPr b="0" i="0" sz="2000" u="none" cap="none" strike="noStrike">
              <a:solidFill>
                <a:schemeClr val="dk1"/>
              </a:solidFill>
              <a:highlight>
                <a:srgbClr val="FFFFFF"/>
              </a:highlight>
              <a:latin typeface="Calibri"/>
              <a:ea typeface="Calibri"/>
              <a:cs typeface="Calibri"/>
              <a:sym typeface="Calibri"/>
            </a:endParaRPr>
          </a:p>
          <a:p>
            <a:pPr indent="-355600" lvl="0" marL="457200" marR="0" rtl="0" algn="just">
              <a:lnSpc>
                <a:spcPct val="115000"/>
              </a:lnSpc>
              <a:spcBef>
                <a:spcPts val="0"/>
              </a:spcBef>
              <a:spcAft>
                <a:spcPts val="0"/>
              </a:spcAft>
              <a:buClr>
                <a:schemeClr val="dk1"/>
              </a:buClr>
              <a:buSzPts val="2000"/>
              <a:buFont typeface="Calibri"/>
              <a:buChar char="●"/>
            </a:pPr>
            <a:r>
              <a:rPr b="0" i="0" lang="en-US" sz="2000" u="none" cap="none" strike="noStrike">
                <a:solidFill>
                  <a:schemeClr val="dk1"/>
                </a:solidFill>
                <a:highlight>
                  <a:srgbClr val="FFFFFF"/>
                </a:highlight>
                <a:latin typeface="Calibri"/>
                <a:ea typeface="Calibri"/>
                <a:cs typeface="Calibri"/>
                <a:sym typeface="Calibri"/>
              </a:rPr>
              <a:t>Bayesian network is based on Joint probability distribution and conditional probability.</a:t>
            </a:r>
            <a:endParaRPr b="0" i="0" sz="2000" u="none" cap="none" strike="noStrike">
              <a:solidFill>
                <a:schemeClr val="dk1"/>
              </a:solidFill>
              <a:highlight>
                <a:srgbClr val="FFFFFF"/>
              </a:highlight>
              <a:latin typeface="Calibri"/>
              <a:ea typeface="Calibri"/>
              <a:cs typeface="Calibri"/>
              <a:sym typeface="Calibri"/>
            </a:endParaRPr>
          </a:p>
          <a:p>
            <a:pPr indent="-355600" lvl="0" marL="457200" marR="0" rtl="0" algn="l">
              <a:spcBef>
                <a:spcPts val="0"/>
              </a:spcBef>
              <a:spcAft>
                <a:spcPts val="0"/>
              </a:spcAft>
              <a:buClr>
                <a:schemeClr val="folHlink"/>
              </a:buClr>
              <a:buSzPts val="2000"/>
              <a:buFont typeface="Noto Sans Symbols"/>
              <a:buChar char="●"/>
            </a:pPr>
            <a:r>
              <a:rPr b="0" i="0" lang="en-US" sz="2000" u="none" cap="none" strike="noStrike">
                <a:solidFill>
                  <a:schemeClr val="dk1"/>
                </a:solidFill>
                <a:latin typeface="Tahoma"/>
                <a:ea typeface="Tahoma"/>
                <a:cs typeface="Tahoma"/>
                <a:sym typeface="Tahoma"/>
              </a:rPr>
              <a:t>A belief network is defined by two components—a directed acyclic graph and a set of conditional probability tables</a:t>
            </a:r>
            <a:endParaRPr b="0" i="0" sz="2000" u="none" cap="none" strike="noStrike">
              <a:solidFill>
                <a:schemeClr val="dk1"/>
              </a:solidFill>
              <a:latin typeface="Tahoma"/>
              <a:ea typeface="Tahoma"/>
              <a:cs typeface="Tahoma"/>
              <a:sym typeface="Tahoma"/>
            </a:endParaRPr>
          </a:p>
          <a:p>
            <a:pPr indent="0" lvl="0" marL="457200" marR="0" rtl="0" algn="just">
              <a:lnSpc>
                <a:spcPct val="115000"/>
              </a:lnSpc>
              <a:spcBef>
                <a:spcPts val="1200"/>
              </a:spcBef>
              <a:spcAft>
                <a:spcPts val="0"/>
              </a:spcAft>
              <a:buClr>
                <a:schemeClr val="dk1"/>
              </a:buClr>
              <a:buSzPts val="2000"/>
              <a:buFont typeface="Calibri"/>
              <a:buNone/>
            </a:pPr>
            <a:r>
              <a:t/>
            </a:r>
            <a:endParaRPr b="0" i="0" sz="2000" u="none" cap="none" strike="noStrike">
              <a:solidFill>
                <a:schemeClr val="dk1"/>
              </a:solidFill>
              <a:highlight>
                <a:srgbClr val="FFFFFF"/>
              </a:highlight>
              <a:latin typeface="Calibri"/>
              <a:ea typeface="Calibri"/>
              <a:cs typeface="Calibri"/>
              <a:sym typeface="Calibri"/>
            </a:endParaRPr>
          </a:p>
          <a:p>
            <a:pPr indent="0" lvl="0" marL="0" marR="0" rtl="0" algn="l">
              <a:spcBef>
                <a:spcPts val="12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1828800" y="-762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Belief Network Graph</a:t>
            </a:r>
            <a:endParaRPr/>
          </a:p>
        </p:txBody>
      </p:sp>
      <p:sp>
        <p:nvSpPr>
          <p:cNvPr id="115" name="Google Shape;115;p16"/>
          <p:cNvSpPr txBox="1"/>
          <p:nvPr>
            <p:ph idx="12" type="sldNum"/>
          </p:nvPr>
        </p:nvSpPr>
        <p:spPr>
          <a:xfrm>
            <a:off x="8763000" y="6477000"/>
            <a:ext cx="1905000" cy="381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Tahoma"/>
              <a:buNone/>
            </a:pPr>
            <a:fld id="{00000000-1234-1234-1234-123412341234}" type="slidenum">
              <a:rPr lang="en-US"/>
              <a:t>‹#›</a:t>
            </a:fld>
            <a:endParaRPr/>
          </a:p>
        </p:txBody>
      </p:sp>
      <p:pic>
        <p:nvPicPr>
          <p:cNvPr id="116" name="Google Shape;116;p16"/>
          <p:cNvPicPr preferRelativeResize="0"/>
          <p:nvPr/>
        </p:nvPicPr>
        <p:blipFill rotWithShape="1">
          <a:blip r:embed="rId3">
            <a:alphaModFix/>
          </a:blip>
          <a:srcRect b="0" l="0" r="0" t="0"/>
          <a:stretch/>
        </p:blipFill>
        <p:spPr>
          <a:xfrm>
            <a:off x="3048000" y="672950"/>
            <a:ext cx="3941025" cy="3152820"/>
          </a:xfrm>
          <a:prstGeom prst="rect">
            <a:avLst/>
          </a:prstGeom>
          <a:noFill/>
          <a:ln>
            <a:noFill/>
          </a:ln>
        </p:spPr>
      </p:pic>
      <p:sp>
        <p:nvSpPr>
          <p:cNvPr id="117" name="Google Shape;117;p16"/>
          <p:cNvSpPr txBox="1"/>
          <p:nvPr/>
        </p:nvSpPr>
        <p:spPr>
          <a:xfrm>
            <a:off x="1458150" y="4409650"/>
            <a:ext cx="9144000" cy="3181985"/>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15000"/>
              </a:lnSpc>
              <a:spcBef>
                <a:spcPts val="1200"/>
              </a:spcBef>
              <a:spcAft>
                <a:spcPts val="0"/>
              </a:spcAft>
              <a:buClr>
                <a:schemeClr val="dk1"/>
              </a:buClr>
              <a:buSzPts val="2000"/>
              <a:buFont typeface="Tahoma"/>
              <a:buChar char="●"/>
            </a:pPr>
            <a:r>
              <a:rPr b="0" i="0" lang="en-US" sz="2000" u="none" cap="none" strike="noStrike">
                <a:solidFill>
                  <a:schemeClr val="dk1"/>
                </a:solidFill>
                <a:highlight>
                  <a:srgbClr val="FFFFFF"/>
                </a:highlight>
                <a:latin typeface="Calibri"/>
                <a:ea typeface="Calibri"/>
                <a:cs typeface="Calibri"/>
                <a:sym typeface="Calibri"/>
              </a:rPr>
              <a:t>Each node in the Bayesian network has conditional probability distribution </a:t>
            </a:r>
            <a:r>
              <a:rPr b="1" i="0" lang="en-US" sz="2000" u="none" cap="none" strike="noStrike">
                <a:solidFill>
                  <a:schemeClr val="dk1"/>
                </a:solidFill>
                <a:highlight>
                  <a:srgbClr val="FFFFFF"/>
                </a:highlight>
                <a:latin typeface="Calibri"/>
                <a:ea typeface="Calibri"/>
                <a:cs typeface="Calibri"/>
                <a:sym typeface="Calibri"/>
              </a:rPr>
              <a:t>P(X</a:t>
            </a:r>
            <a:r>
              <a:rPr b="1" baseline="-25000" i="0" lang="en-US" sz="2000" u="none" cap="none" strike="noStrike">
                <a:solidFill>
                  <a:schemeClr val="dk1"/>
                </a:solidFill>
                <a:highlight>
                  <a:srgbClr val="FFFFFF"/>
                </a:highlight>
                <a:latin typeface="Calibri"/>
                <a:ea typeface="Calibri"/>
                <a:cs typeface="Calibri"/>
                <a:sym typeface="Calibri"/>
              </a:rPr>
              <a:t>i</a:t>
            </a:r>
            <a:r>
              <a:rPr b="1" i="0" lang="en-US" sz="2000" u="none" cap="none" strike="noStrike">
                <a:solidFill>
                  <a:schemeClr val="dk1"/>
                </a:solidFill>
                <a:highlight>
                  <a:srgbClr val="FFFFFF"/>
                </a:highlight>
                <a:latin typeface="Calibri"/>
                <a:ea typeface="Calibri"/>
                <a:cs typeface="Calibri"/>
                <a:sym typeface="Calibri"/>
              </a:rPr>
              <a:t> |Parent(X</a:t>
            </a:r>
            <a:r>
              <a:rPr b="1" baseline="-25000" i="0" lang="en-US" sz="2000" u="none" cap="none" strike="noStrike">
                <a:solidFill>
                  <a:schemeClr val="dk1"/>
                </a:solidFill>
                <a:highlight>
                  <a:srgbClr val="FFFFFF"/>
                </a:highlight>
                <a:latin typeface="Calibri"/>
                <a:ea typeface="Calibri"/>
                <a:cs typeface="Calibri"/>
                <a:sym typeface="Calibri"/>
              </a:rPr>
              <a:t>i</a:t>
            </a:r>
            <a:r>
              <a:rPr b="1" i="0" lang="en-US" sz="2000" u="none" cap="none" strike="noStrike">
                <a:solidFill>
                  <a:schemeClr val="dk1"/>
                </a:solidFill>
                <a:highlight>
                  <a:srgbClr val="FFFFFF"/>
                </a:highlight>
                <a:latin typeface="Calibri"/>
                <a:ea typeface="Calibri"/>
                <a:cs typeface="Calibri"/>
                <a:sym typeface="Calibri"/>
              </a:rPr>
              <a:t>) )</a:t>
            </a:r>
            <a:r>
              <a:rPr b="0" i="0" lang="en-US" sz="2000" u="none" cap="none" strike="noStrike">
                <a:solidFill>
                  <a:schemeClr val="dk1"/>
                </a:solidFill>
                <a:highlight>
                  <a:srgbClr val="FFFFFF"/>
                </a:highlight>
                <a:latin typeface="Calibri"/>
                <a:ea typeface="Calibri"/>
                <a:cs typeface="Calibri"/>
                <a:sym typeface="Calibri"/>
              </a:rPr>
              <a:t>, which determines the effect of the parent on that node.</a:t>
            </a:r>
            <a:endParaRPr b="0" i="0" sz="2000" u="none" cap="none" strike="noStrike">
              <a:solidFill>
                <a:schemeClr val="dk1"/>
              </a:solidFill>
              <a:highlight>
                <a:srgbClr val="FFFFFF"/>
              </a:highlight>
              <a:latin typeface="Calibri"/>
              <a:ea typeface="Calibri"/>
              <a:cs typeface="Calibri"/>
              <a:sym typeface="Calibri"/>
            </a:endParaRPr>
          </a:p>
          <a:p>
            <a:pPr indent="-355600" lvl="0" marL="457200" marR="0" rtl="0" algn="just">
              <a:lnSpc>
                <a:spcPct val="115000"/>
              </a:lnSpc>
              <a:spcBef>
                <a:spcPts val="0"/>
              </a:spcBef>
              <a:spcAft>
                <a:spcPts val="0"/>
              </a:spcAft>
              <a:buClr>
                <a:schemeClr val="dk1"/>
              </a:buClr>
              <a:buSzPts val="2000"/>
              <a:buFont typeface="Calibri"/>
              <a:buChar char="●"/>
            </a:pPr>
            <a:r>
              <a:rPr b="0" i="0" lang="en-US" sz="2000" u="none" cap="none" strike="noStrike">
                <a:solidFill>
                  <a:schemeClr val="dk1"/>
                </a:solidFill>
                <a:highlight>
                  <a:srgbClr val="FFFFFF"/>
                </a:highlight>
                <a:latin typeface="Calibri"/>
                <a:ea typeface="Calibri"/>
                <a:cs typeface="Calibri"/>
                <a:sym typeface="Calibri"/>
              </a:rPr>
              <a:t>Bayesian network is based on Joint probability distribution and conditional probability.</a:t>
            </a:r>
            <a:endParaRPr b="0" i="0" sz="2000" u="none" cap="none" strike="noStrike">
              <a:solidFill>
                <a:schemeClr val="dk1"/>
              </a:solidFill>
              <a:highlight>
                <a:srgbClr val="FFFFFF"/>
              </a:highlight>
              <a:latin typeface="Calibri"/>
              <a:ea typeface="Calibri"/>
              <a:cs typeface="Calibri"/>
              <a:sym typeface="Calibri"/>
            </a:endParaRPr>
          </a:p>
          <a:p>
            <a:pPr indent="-355600" lvl="0" marL="457200" marR="0" rtl="0" algn="l">
              <a:spcBef>
                <a:spcPts val="0"/>
              </a:spcBef>
              <a:spcAft>
                <a:spcPts val="0"/>
              </a:spcAft>
              <a:buClr>
                <a:schemeClr val="folHlink"/>
              </a:buClr>
              <a:buSzPts val="2000"/>
              <a:buFont typeface="Noto Sans Symbols"/>
              <a:buChar char="●"/>
            </a:pPr>
            <a:r>
              <a:rPr b="0" i="0" lang="en-US" sz="2000" u="none" cap="none" strike="noStrike">
                <a:solidFill>
                  <a:schemeClr val="dk1"/>
                </a:solidFill>
                <a:latin typeface="Tahoma"/>
                <a:ea typeface="Tahoma"/>
                <a:cs typeface="Tahoma"/>
                <a:sym typeface="Tahoma"/>
              </a:rPr>
              <a:t>A belief network is defined by two components—a directed acyclic graph and a set of conditional probability tables</a:t>
            </a:r>
            <a:endParaRPr b="0" i="0" sz="2000" u="none" cap="none" strike="noStrike">
              <a:solidFill>
                <a:schemeClr val="dk1"/>
              </a:solidFill>
              <a:latin typeface="Tahoma"/>
              <a:ea typeface="Tahoma"/>
              <a:cs typeface="Tahoma"/>
              <a:sym typeface="Tahoma"/>
            </a:endParaRPr>
          </a:p>
          <a:p>
            <a:pPr indent="0" lvl="0" marL="457200" marR="0" rtl="0" algn="just">
              <a:lnSpc>
                <a:spcPct val="115000"/>
              </a:lnSpc>
              <a:spcBef>
                <a:spcPts val="1200"/>
              </a:spcBef>
              <a:spcAft>
                <a:spcPts val="0"/>
              </a:spcAft>
              <a:buClr>
                <a:schemeClr val="dk1"/>
              </a:buClr>
              <a:buSzPts val="2000"/>
              <a:buFont typeface="Calibri"/>
              <a:buNone/>
            </a:pPr>
            <a:r>
              <a:t/>
            </a:r>
            <a:endParaRPr b="0" i="0" sz="2000" u="none" cap="none" strike="noStrike">
              <a:solidFill>
                <a:schemeClr val="dk1"/>
              </a:solidFill>
              <a:highlight>
                <a:srgbClr val="FFFFFF"/>
              </a:highlight>
              <a:latin typeface="Calibri"/>
              <a:ea typeface="Calibri"/>
              <a:cs typeface="Calibri"/>
              <a:sym typeface="Calibri"/>
            </a:endParaRPr>
          </a:p>
          <a:p>
            <a:pPr indent="0" lvl="0" marL="0" marR="0" rtl="0" algn="l">
              <a:spcBef>
                <a:spcPts val="12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title="Joint probability distribution:"/>
          <p:cNvSpPr txBox="1"/>
          <p:nvPr>
            <p:ph type="title"/>
          </p:nvPr>
        </p:nvSpPr>
        <p:spPr>
          <a:xfrm>
            <a:off x="1828800" y="1066800"/>
            <a:ext cx="8402700" cy="609600"/>
          </a:xfrm>
          <a:prstGeom prst="rect">
            <a:avLst/>
          </a:prstGeom>
          <a:noFill/>
          <a:ln>
            <a:noFill/>
          </a:ln>
        </p:spPr>
        <p:txBody>
          <a:bodyPr anchorCtr="0" anchor="b" bIns="45700" lIns="91425" spcFirstLastPara="1" rIns="91425" wrap="square" tIns="45700">
            <a:noAutofit/>
          </a:bodyPr>
          <a:lstStyle/>
          <a:p>
            <a:pPr indent="0" lvl="0" marL="0" rtl="0" algn="just">
              <a:lnSpc>
                <a:spcPct val="130000"/>
              </a:lnSpc>
              <a:spcBef>
                <a:spcPts val="1800"/>
              </a:spcBef>
              <a:spcAft>
                <a:spcPts val="0"/>
              </a:spcAft>
              <a:buClr>
                <a:schemeClr val="dk1"/>
              </a:buClr>
              <a:buSzPts val="1100"/>
              <a:buFont typeface="Arial"/>
              <a:buNone/>
            </a:pPr>
            <a:r>
              <a:rPr lang="en-US">
                <a:solidFill>
                  <a:srgbClr val="610B38"/>
                </a:solidFill>
                <a:highlight>
                  <a:srgbClr val="FFFFFF"/>
                </a:highlight>
                <a:latin typeface="Arial"/>
                <a:ea typeface="Arial"/>
                <a:cs typeface="Arial"/>
                <a:sym typeface="Arial"/>
              </a:rPr>
              <a:t>Joint probability distribution:</a:t>
            </a:r>
            <a:endParaRPr>
              <a:solidFill>
                <a:srgbClr val="610B38"/>
              </a:solidFill>
              <a:highlight>
                <a:srgbClr val="FFFFFF"/>
              </a:highlight>
              <a:latin typeface="Arial"/>
              <a:ea typeface="Arial"/>
              <a:cs typeface="Arial"/>
              <a:sym typeface="Arial"/>
            </a:endParaRPr>
          </a:p>
          <a:p>
            <a:pPr indent="0" lvl="0" marL="0" rtl="0" algn="ctr">
              <a:lnSpc>
                <a:spcPct val="90000"/>
              </a:lnSpc>
              <a:spcBef>
                <a:spcPts val="400"/>
              </a:spcBef>
              <a:spcAft>
                <a:spcPts val="0"/>
              </a:spcAft>
              <a:buClr>
                <a:schemeClr val="dk1"/>
              </a:buClr>
              <a:buSzPts val="4400"/>
              <a:buFont typeface="Calibri"/>
              <a:buNone/>
            </a:pPr>
            <a:r>
              <a:t/>
            </a:r>
            <a:endParaRPr>
              <a:solidFill>
                <a:schemeClr val="dk1"/>
              </a:solidFill>
              <a:latin typeface="Arial"/>
              <a:ea typeface="Arial"/>
              <a:cs typeface="Arial"/>
              <a:sym typeface="Arial"/>
            </a:endParaRPr>
          </a:p>
        </p:txBody>
      </p:sp>
      <p:sp>
        <p:nvSpPr>
          <p:cNvPr id="124" name="Google Shape;124;p17"/>
          <p:cNvSpPr txBox="1"/>
          <p:nvPr>
            <p:ph idx="1" type="body"/>
          </p:nvPr>
        </p:nvSpPr>
        <p:spPr>
          <a:xfrm>
            <a:off x="1828800" y="1371600"/>
            <a:ext cx="8458200" cy="51054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360"/>
              </a:spcBef>
              <a:spcAft>
                <a:spcPts val="0"/>
              </a:spcAft>
              <a:buClr>
                <a:srgbClr val="333333"/>
              </a:buClr>
              <a:buSzPts val="2000"/>
              <a:buFont typeface="Arial"/>
              <a:buChar char="■"/>
            </a:pPr>
            <a:r>
              <a:rPr lang="en-US" sz="2000">
                <a:solidFill>
                  <a:srgbClr val="333333"/>
                </a:solidFill>
                <a:highlight>
                  <a:srgbClr val="FFFFFF"/>
                </a:highlight>
                <a:latin typeface="Arial"/>
                <a:ea typeface="Arial"/>
                <a:cs typeface="Arial"/>
                <a:sym typeface="Arial"/>
              </a:rPr>
              <a:t>If we have variables x1, x2, x3,....., xn, then the probabilities of a different combination of x1, x2, x3.. xn, are known as Joint probability distribution.</a:t>
            </a:r>
            <a:endParaRPr sz="2000">
              <a:solidFill>
                <a:srgbClr val="333333"/>
              </a:solidFill>
              <a:highlight>
                <a:srgbClr val="FFFFFF"/>
              </a:highlight>
              <a:latin typeface="Arial"/>
              <a:ea typeface="Arial"/>
              <a:cs typeface="Arial"/>
              <a:sym typeface="Arial"/>
            </a:endParaRPr>
          </a:p>
          <a:p>
            <a:pPr indent="-355600" lvl="0" marL="457200" rtl="0" algn="l">
              <a:lnSpc>
                <a:spcPct val="90000"/>
              </a:lnSpc>
              <a:spcBef>
                <a:spcPts val="0"/>
              </a:spcBef>
              <a:spcAft>
                <a:spcPts val="0"/>
              </a:spcAft>
              <a:buClr>
                <a:srgbClr val="333333"/>
              </a:buClr>
              <a:buSzPts val="2000"/>
              <a:buFont typeface="Arial"/>
              <a:buChar char="■"/>
            </a:pPr>
            <a:r>
              <a:rPr b="1" lang="en-US" sz="2000">
                <a:solidFill>
                  <a:srgbClr val="333333"/>
                </a:solidFill>
                <a:highlight>
                  <a:srgbClr val="FFFFFF"/>
                </a:highlight>
                <a:latin typeface="Arial"/>
                <a:ea typeface="Arial"/>
                <a:cs typeface="Arial"/>
                <a:sym typeface="Arial"/>
              </a:rPr>
              <a:t>P[x</a:t>
            </a:r>
            <a:r>
              <a:rPr b="1" baseline="-25000" lang="en-US" sz="2000">
                <a:solidFill>
                  <a:srgbClr val="333333"/>
                </a:solidFill>
                <a:highlight>
                  <a:srgbClr val="FFFFFF"/>
                </a:highlight>
                <a:latin typeface="Arial"/>
                <a:ea typeface="Arial"/>
                <a:cs typeface="Arial"/>
                <a:sym typeface="Arial"/>
              </a:rPr>
              <a:t>1</a:t>
            </a:r>
            <a:r>
              <a:rPr b="1" lang="en-US" sz="2000">
                <a:solidFill>
                  <a:srgbClr val="333333"/>
                </a:solidFill>
                <a:highlight>
                  <a:srgbClr val="FFFFFF"/>
                </a:highlight>
                <a:latin typeface="Arial"/>
                <a:ea typeface="Arial"/>
                <a:cs typeface="Arial"/>
                <a:sym typeface="Arial"/>
              </a:rPr>
              <a:t>, x</a:t>
            </a:r>
            <a:r>
              <a:rPr b="1" baseline="-25000" lang="en-US" sz="2000">
                <a:solidFill>
                  <a:srgbClr val="333333"/>
                </a:solidFill>
                <a:highlight>
                  <a:srgbClr val="FFFFFF"/>
                </a:highlight>
                <a:latin typeface="Arial"/>
                <a:ea typeface="Arial"/>
                <a:cs typeface="Arial"/>
                <a:sym typeface="Arial"/>
              </a:rPr>
              <a:t>2</a:t>
            </a:r>
            <a:r>
              <a:rPr b="1" lang="en-US" sz="2000">
                <a:solidFill>
                  <a:srgbClr val="333333"/>
                </a:solidFill>
                <a:highlight>
                  <a:srgbClr val="FFFFFF"/>
                </a:highlight>
                <a:latin typeface="Arial"/>
                <a:ea typeface="Arial"/>
                <a:cs typeface="Arial"/>
                <a:sym typeface="Arial"/>
              </a:rPr>
              <a:t>, x</a:t>
            </a:r>
            <a:r>
              <a:rPr b="1" baseline="-25000" lang="en-US" sz="2000">
                <a:solidFill>
                  <a:srgbClr val="333333"/>
                </a:solidFill>
                <a:highlight>
                  <a:srgbClr val="FFFFFF"/>
                </a:highlight>
                <a:latin typeface="Arial"/>
                <a:ea typeface="Arial"/>
                <a:cs typeface="Arial"/>
                <a:sym typeface="Arial"/>
              </a:rPr>
              <a:t>3</a:t>
            </a:r>
            <a:r>
              <a:rPr b="1" lang="en-US" sz="2000">
                <a:solidFill>
                  <a:srgbClr val="333333"/>
                </a:solidFill>
                <a:highlight>
                  <a:srgbClr val="FFFFFF"/>
                </a:highlight>
                <a:latin typeface="Arial"/>
                <a:ea typeface="Arial"/>
                <a:cs typeface="Arial"/>
                <a:sym typeface="Arial"/>
              </a:rPr>
              <a:t>,....., x</a:t>
            </a:r>
            <a:r>
              <a:rPr b="1" baseline="-25000" lang="en-US" sz="2000">
                <a:solidFill>
                  <a:srgbClr val="333333"/>
                </a:solidFill>
                <a:highlight>
                  <a:srgbClr val="FFFFFF"/>
                </a:highlight>
                <a:latin typeface="Arial"/>
                <a:ea typeface="Arial"/>
                <a:cs typeface="Arial"/>
                <a:sym typeface="Arial"/>
              </a:rPr>
              <a:t>n</a:t>
            </a:r>
            <a:r>
              <a:rPr b="1" lang="en-US" sz="2000">
                <a:solidFill>
                  <a:srgbClr val="333333"/>
                </a:solidFill>
                <a:highlight>
                  <a:srgbClr val="FFFFFF"/>
                </a:highlight>
                <a:latin typeface="Arial"/>
                <a:ea typeface="Arial"/>
                <a:cs typeface="Arial"/>
                <a:sym typeface="Arial"/>
              </a:rPr>
              <a:t>]</a:t>
            </a:r>
            <a:r>
              <a:rPr lang="en-US" sz="2000">
                <a:solidFill>
                  <a:srgbClr val="333333"/>
                </a:solidFill>
                <a:highlight>
                  <a:srgbClr val="FFFFFF"/>
                </a:highlight>
                <a:latin typeface="Arial"/>
                <a:ea typeface="Arial"/>
                <a:cs typeface="Arial"/>
                <a:sym typeface="Arial"/>
              </a:rPr>
              <a:t>, can be written in terms of the joint probability distribution as below:</a:t>
            </a:r>
            <a:endParaRPr sz="2000">
              <a:solidFill>
                <a:srgbClr val="333333"/>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US" sz="2000">
                <a:solidFill>
                  <a:srgbClr val="333333"/>
                </a:solidFill>
                <a:highlight>
                  <a:srgbClr val="FFFFFF"/>
                </a:highlight>
                <a:latin typeface="Arial"/>
                <a:ea typeface="Arial"/>
                <a:cs typeface="Arial"/>
                <a:sym typeface="Arial"/>
              </a:rPr>
              <a:t>P[x</a:t>
            </a:r>
            <a:r>
              <a:rPr b="1" baseline="-25000" lang="en-US" sz="2000">
                <a:solidFill>
                  <a:srgbClr val="333333"/>
                </a:solidFill>
                <a:highlight>
                  <a:srgbClr val="FFFFFF"/>
                </a:highlight>
                <a:latin typeface="Arial"/>
                <a:ea typeface="Arial"/>
                <a:cs typeface="Arial"/>
                <a:sym typeface="Arial"/>
              </a:rPr>
              <a:t>1</a:t>
            </a:r>
            <a:r>
              <a:rPr b="1" lang="en-US" sz="2000">
                <a:solidFill>
                  <a:srgbClr val="333333"/>
                </a:solidFill>
                <a:highlight>
                  <a:srgbClr val="FFFFFF"/>
                </a:highlight>
                <a:latin typeface="Arial"/>
                <a:ea typeface="Arial"/>
                <a:cs typeface="Arial"/>
                <a:sym typeface="Arial"/>
              </a:rPr>
              <a:t>, x</a:t>
            </a:r>
            <a:r>
              <a:rPr b="1" baseline="-25000" lang="en-US" sz="2000">
                <a:solidFill>
                  <a:srgbClr val="333333"/>
                </a:solidFill>
                <a:highlight>
                  <a:srgbClr val="FFFFFF"/>
                </a:highlight>
                <a:latin typeface="Arial"/>
                <a:ea typeface="Arial"/>
                <a:cs typeface="Arial"/>
                <a:sym typeface="Arial"/>
              </a:rPr>
              <a:t>2</a:t>
            </a:r>
            <a:r>
              <a:rPr b="1" lang="en-US" sz="2000">
                <a:solidFill>
                  <a:srgbClr val="333333"/>
                </a:solidFill>
                <a:highlight>
                  <a:srgbClr val="FFFFFF"/>
                </a:highlight>
                <a:latin typeface="Arial"/>
                <a:ea typeface="Arial"/>
                <a:cs typeface="Arial"/>
                <a:sym typeface="Arial"/>
              </a:rPr>
              <a:t>, x</a:t>
            </a:r>
            <a:r>
              <a:rPr b="1" baseline="-25000" lang="en-US" sz="2000">
                <a:solidFill>
                  <a:srgbClr val="333333"/>
                </a:solidFill>
                <a:highlight>
                  <a:srgbClr val="FFFFFF"/>
                </a:highlight>
                <a:latin typeface="Arial"/>
                <a:ea typeface="Arial"/>
                <a:cs typeface="Arial"/>
                <a:sym typeface="Arial"/>
              </a:rPr>
              <a:t>3</a:t>
            </a:r>
            <a:r>
              <a:rPr b="1" lang="en-US" sz="2000">
                <a:solidFill>
                  <a:srgbClr val="333333"/>
                </a:solidFill>
                <a:highlight>
                  <a:srgbClr val="FFFFFF"/>
                </a:highlight>
                <a:latin typeface="Arial"/>
                <a:ea typeface="Arial"/>
                <a:cs typeface="Arial"/>
                <a:sym typeface="Arial"/>
              </a:rPr>
              <a:t>,....., x</a:t>
            </a:r>
            <a:r>
              <a:rPr b="1" baseline="-25000" lang="en-US" sz="2000">
                <a:solidFill>
                  <a:srgbClr val="333333"/>
                </a:solidFill>
                <a:highlight>
                  <a:srgbClr val="FFFFFF"/>
                </a:highlight>
                <a:latin typeface="Arial"/>
                <a:ea typeface="Arial"/>
                <a:cs typeface="Arial"/>
                <a:sym typeface="Arial"/>
              </a:rPr>
              <a:t>n</a:t>
            </a:r>
            <a:r>
              <a:rPr b="1" lang="en-US" sz="2000">
                <a:solidFill>
                  <a:srgbClr val="333333"/>
                </a:solidFill>
                <a:highlight>
                  <a:srgbClr val="FFFFFF"/>
                </a:highlight>
                <a:latin typeface="Arial"/>
                <a:ea typeface="Arial"/>
                <a:cs typeface="Arial"/>
                <a:sym typeface="Arial"/>
              </a:rPr>
              <a:t>]= P[x</a:t>
            </a:r>
            <a:r>
              <a:rPr b="1" baseline="-25000" lang="en-US" sz="2000">
                <a:solidFill>
                  <a:srgbClr val="333333"/>
                </a:solidFill>
                <a:highlight>
                  <a:srgbClr val="FFFFFF"/>
                </a:highlight>
                <a:latin typeface="Arial"/>
                <a:ea typeface="Arial"/>
                <a:cs typeface="Arial"/>
                <a:sym typeface="Arial"/>
              </a:rPr>
              <a:t>1</a:t>
            </a:r>
            <a:r>
              <a:rPr b="1" lang="en-US" sz="2000">
                <a:solidFill>
                  <a:srgbClr val="333333"/>
                </a:solidFill>
                <a:highlight>
                  <a:srgbClr val="FFFFFF"/>
                </a:highlight>
                <a:latin typeface="Arial"/>
                <a:ea typeface="Arial"/>
                <a:cs typeface="Arial"/>
                <a:sym typeface="Arial"/>
              </a:rPr>
              <a:t>| x</a:t>
            </a:r>
            <a:r>
              <a:rPr b="1" baseline="-25000" lang="en-US" sz="2000">
                <a:solidFill>
                  <a:srgbClr val="333333"/>
                </a:solidFill>
                <a:highlight>
                  <a:srgbClr val="FFFFFF"/>
                </a:highlight>
                <a:latin typeface="Arial"/>
                <a:ea typeface="Arial"/>
                <a:cs typeface="Arial"/>
                <a:sym typeface="Arial"/>
              </a:rPr>
              <a:t>2</a:t>
            </a:r>
            <a:r>
              <a:rPr b="1" lang="en-US" sz="2000">
                <a:solidFill>
                  <a:srgbClr val="333333"/>
                </a:solidFill>
                <a:highlight>
                  <a:srgbClr val="FFFFFF"/>
                </a:highlight>
                <a:latin typeface="Arial"/>
                <a:ea typeface="Arial"/>
                <a:cs typeface="Arial"/>
                <a:sym typeface="Arial"/>
              </a:rPr>
              <a:t>, x</a:t>
            </a:r>
            <a:r>
              <a:rPr b="1" baseline="-25000" lang="en-US" sz="2000">
                <a:solidFill>
                  <a:srgbClr val="333333"/>
                </a:solidFill>
                <a:highlight>
                  <a:srgbClr val="FFFFFF"/>
                </a:highlight>
                <a:latin typeface="Arial"/>
                <a:ea typeface="Arial"/>
                <a:cs typeface="Arial"/>
                <a:sym typeface="Arial"/>
              </a:rPr>
              <a:t>3</a:t>
            </a:r>
            <a:r>
              <a:rPr b="1" lang="en-US" sz="2000">
                <a:solidFill>
                  <a:srgbClr val="333333"/>
                </a:solidFill>
                <a:highlight>
                  <a:srgbClr val="FFFFFF"/>
                </a:highlight>
                <a:latin typeface="Arial"/>
                <a:ea typeface="Arial"/>
                <a:cs typeface="Arial"/>
                <a:sym typeface="Arial"/>
              </a:rPr>
              <a:t>,....., x</a:t>
            </a:r>
            <a:r>
              <a:rPr b="1" baseline="-25000" lang="en-US" sz="2000">
                <a:solidFill>
                  <a:srgbClr val="333333"/>
                </a:solidFill>
                <a:highlight>
                  <a:srgbClr val="FFFFFF"/>
                </a:highlight>
                <a:latin typeface="Arial"/>
                <a:ea typeface="Arial"/>
                <a:cs typeface="Arial"/>
                <a:sym typeface="Arial"/>
              </a:rPr>
              <a:t>n</a:t>
            </a:r>
            <a:r>
              <a:rPr b="1" lang="en-US" sz="2000">
                <a:solidFill>
                  <a:srgbClr val="333333"/>
                </a:solidFill>
                <a:highlight>
                  <a:srgbClr val="FFFFFF"/>
                </a:highlight>
                <a:latin typeface="Arial"/>
                <a:ea typeface="Arial"/>
                <a:cs typeface="Arial"/>
                <a:sym typeface="Arial"/>
              </a:rPr>
              <a:t>]P[x</a:t>
            </a:r>
            <a:r>
              <a:rPr b="1" baseline="-25000" lang="en-US" sz="2000">
                <a:solidFill>
                  <a:srgbClr val="333333"/>
                </a:solidFill>
                <a:highlight>
                  <a:srgbClr val="FFFFFF"/>
                </a:highlight>
                <a:latin typeface="Arial"/>
                <a:ea typeface="Arial"/>
                <a:cs typeface="Arial"/>
                <a:sym typeface="Arial"/>
              </a:rPr>
              <a:t>2</a:t>
            </a:r>
            <a:r>
              <a:rPr b="1" lang="en-US" sz="2000">
                <a:solidFill>
                  <a:srgbClr val="333333"/>
                </a:solidFill>
                <a:highlight>
                  <a:srgbClr val="FFFFFF"/>
                </a:highlight>
                <a:latin typeface="Arial"/>
                <a:ea typeface="Arial"/>
                <a:cs typeface="Arial"/>
                <a:sym typeface="Arial"/>
              </a:rPr>
              <a:t>, x</a:t>
            </a:r>
            <a:r>
              <a:rPr b="1" baseline="-25000" lang="en-US" sz="2000">
                <a:solidFill>
                  <a:srgbClr val="333333"/>
                </a:solidFill>
                <a:highlight>
                  <a:srgbClr val="FFFFFF"/>
                </a:highlight>
                <a:latin typeface="Arial"/>
                <a:ea typeface="Arial"/>
                <a:cs typeface="Arial"/>
                <a:sym typeface="Arial"/>
              </a:rPr>
              <a:t>3</a:t>
            </a:r>
            <a:r>
              <a:rPr b="1" lang="en-US" sz="2000">
                <a:solidFill>
                  <a:srgbClr val="333333"/>
                </a:solidFill>
                <a:highlight>
                  <a:srgbClr val="FFFFFF"/>
                </a:highlight>
                <a:latin typeface="Arial"/>
                <a:ea typeface="Arial"/>
                <a:cs typeface="Arial"/>
                <a:sym typeface="Arial"/>
              </a:rPr>
              <a:t>,....., x</a:t>
            </a:r>
            <a:r>
              <a:rPr b="1" baseline="-25000" lang="en-US" sz="2000">
                <a:solidFill>
                  <a:srgbClr val="333333"/>
                </a:solidFill>
                <a:highlight>
                  <a:srgbClr val="FFFFFF"/>
                </a:highlight>
                <a:latin typeface="Arial"/>
                <a:ea typeface="Arial"/>
                <a:cs typeface="Arial"/>
                <a:sym typeface="Arial"/>
              </a:rPr>
              <a:t>n</a:t>
            </a:r>
            <a:r>
              <a:rPr b="1" lang="en-US" sz="2000">
                <a:solidFill>
                  <a:srgbClr val="333333"/>
                </a:solidFill>
                <a:highlight>
                  <a:srgbClr val="FFFFFF"/>
                </a:highlight>
                <a:latin typeface="Arial"/>
                <a:ea typeface="Arial"/>
                <a:cs typeface="Arial"/>
                <a:sym typeface="Arial"/>
              </a:rPr>
              <a:t>]</a:t>
            </a:r>
            <a:endParaRPr b="1" sz="2000">
              <a:solidFill>
                <a:srgbClr val="333333"/>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Clr>
                <a:srgbClr val="333333"/>
              </a:buClr>
              <a:buSzPts val="2000"/>
              <a:buNone/>
            </a:pPr>
            <a:r>
              <a:rPr b="1" lang="en-US" sz="2000">
                <a:solidFill>
                  <a:srgbClr val="333333"/>
                </a:solidFill>
                <a:highlight>
                  <a:srgbClr val="FFFFFF"/>
                </a:highlight>
                <a:latin typeface="Arial"/>
                <a:ea typeface="Arial"/>
                <a:cs typeface="Arial"/>
                <a:sym typeface="Arial"/>
              </a:rPr>
              <a:t>                              = P[x</a:t>
            </a:r>
            <a:r>
              <a:rPr b="1" baseline="-25000" lang="en-US" sz="2000">
                <a:solidFill>
                  <a:srgbClr val="333333"/>
                </a:solidFill>
                <a:highlight>
                  <a:srgbClr val="FFFFFF"/>
                </a:highlight>
                <a:latin typeface="Arial"/>
                <a:ea typeface="Arial"/>
                <a:cs typeface="Arial"/>
                <a:sym typeface="Arial"/>
              </a:rPr>
              <a:t>1</a:t>
            </a:r>
            <a:r>
              <a:rPr b="1" lang="en-US" sz="2000">
                <a:solidFill>
                  <a:srgbClr val="333333"/>
                </a:solidFill>
                <a:highlight>
                  <a:srgbClr val="FFFFFF"/>
                </a:highlight>
                <a:latin typeface="Arial"/>
                <a:ea typeface="Arial"/>
                <a:cs typeface="Arial"/>
                <a:sym typeface="Arial"/>
              </a:rPr>
              <a:t>| x</a:t>
            </a:r>
            <a:r>
              <a:rPr b="1" baseline="-25000" lang="en-US" sz="2000">
                <a:solidFill>
                  <a:srgbClr val="333333"/>
                </a:solidFill>
                <a:highlight>
                  <a:srgbClr val="FFFFFF"/>
                </a:highlight>
                <a:latin typeface="Arial"/>
                <a:ea typeface="Arial"/>
                <a:cs typeface="Arial"/>
                <a:sym typeface="Arial"/>
              </a:rPr>
              <a:t>2</a:t>
            </a:r>
            <a:r>
              <a:rPr b="1" lang="en-US" sz="2000">
                <a:solidFill>
                  <a:srgbClr val="333333"/>
                </a:solidFill>
                <a:highlight>
                  <a:srgbClr val="FFFFFF"/>
                </a:highlight>
                <a:latin typeface="Arial"/>
                <a:ea typeface="Arial"/>
                <a:cs typeface="Arial"/>
                <a:sym typeface="Arial"/>
              </a:rPr>
              <a:t>, x</a:t>
            </a:r>
            <a:r>
              <a:rPr b="1" baseline="-25000" lang="en-US" sz="2000">
                <a:solidFill>
                  <a:srgbClr val="333333"/>
                </a:solidFill>
                <a:highlight>
                  <a:srgbClr val="FFFFFF"/>
                </a:highlight>
                <a:latin typeface="Arial"/>
                <a:ea typeface="Arial"/>
                <a:cs typeface="Arial"/>
                <a:sym typeface="Arial"/>
              </a:rPr>
              <a:t>3</a:t>
            </a:r>
            <a:r>
              <a:rPr b="1" lang="en-US" sz="2000">
                <a:solidFill>
                  <a:srgbClr val="333333"/>
                </a:solidFill>
                <a:highlight>
                  <a:srgbClr val="FFFFFF"/>
                </a:highlight>
                <a:latin typeface="Arial"/>
                <a:ea typeface="Arial"/>
                <a:cs typeface="Arial"/>
                <a:sym typeface="Arial"/>
              </a:rPr>
              <a:t>,....., x</a:t>
            </a:r>
            <a:r>
              <a:rPr b="1" baseline="-25000" lang="en-US" sz="2000">
                <a:solidFill>
                  <a:srgbClr val="333333"/>
                </a:solidFill>
                <a:highlight>
                  <a:srgbClr val="FFFFFF"/>
                </a:highlight>
                <a:latin typeface="Arial"/>
                <a:ea typeface="Arial"/>
                <a:cs typeface="Arial"/>
                <a:sym typeface="Arial"/>
              </a:rPr>
              <a:t>n</a:t>
            </a:r>
            <a:r>
              <a:rPr b="1" lang="en-US" sz="2000">
                <a:solidFill>
                  <a:srgbClr val="333333"/>
                </a:solidFill>
                <a:highlight>
                  <a:srgbClr val="FFFFFF"/>
                </a:highlight>
                <a:latin typeface="Arial"/>
                <a:ea typeface="Arial"/>
                <a:cs typeface="Arial"/>
                <a:sym typeface="Arial"/>
              </a:rPr>
              <a:t>]P[x</a:t>
            </a:r>
            <a:r>
              <a:rPr b="1" baseline="-25000" lang="en-US" sz="2000">
                <a:solidFill>
                  <a:srgbClr val="333333"/>
                </a:solidFill>
                <a:highlight>
                  <a:srgbClr val="FFFFFF"/>
                </a:highlight>
                <a:latin typeface="Arial"/>
                <a:ea typeface="Arial"/>
                <a:cs typeface="Arial"/>
                <a:sym typeface="Arial"/>
              </a:rPr>
              <a:t>2</a:t>
            </a:r>
            <a:r>
              <a:rPr b="1" lang="en-US" sz="2000">
                <a:solidFill>
                  <a:srgbClr val="333333"/>
                </a:solidFill>
                <a:highlight>
                  <a:srgbClr val="FFFFFF"/>
                </a:highlight>
                <a:latin typeface="Arial"/>
                <a:ea typeface="Arial"/>
                <a:cs typeface="Arial"/>
                <a:sym typeface="Arial"/>
              </a:rPr>
              <a:t>|x</a:t>
            </a:r>
            <a:r>
              <a:rPr b="1" baseline="-25000" lang="en-US" sz="2000">
                <a:solidFill>
                  <a:srgbClr val="333333"/>
                </a:solidFill>
                <a:highlight>
                  <a:srgbClr val="FFFFFF"/>
                </a:highlight>
                <a:latin typeface="Arial"/>
                <a:ea typeface="Arial"/>
                <a:cs typeface="Arial"/>
                <a:sym typeface="Arial"/>
              </a:rPr>
              <a:t>3</a:t>
            </a:r>
            <a:r>
              <a:rPr b="1" lang="en-US" sz="2000">
                <a:solidFill>
                  <a:srgbClr val="333333"/>
                </a:solidFill>
                <a:highlight>
                  <a:srgbClr val="FFFFFF"/>
                </a:highlight>
                <a:latin typeface="Arial"/>
                <a:ea typeface="Arial"/>
                <a:cs typeface="Arial"/>
                <a:sym typeface="Arial"/>
              </a:rPr>
              <a:t>,....., x</a:t>
            </a:r>
            <a:r>
              <a:rPr b="1" baseline="-25000" lang="en-US" sz="2000">
                <a:solidFill>
                  <a:srgbClr val="333333"/>
                </a:solidFill>
                <a:highlight>
                  <a:srgbClr val="FFFFFF"/>
                </a:highlight>
                <a:latin typeface="Arial"/>
                <a:ea typeface="Arial"/>
                <a:cs typeface="Arial"/>
                <a:sym typeface="Arial"/>
              </a:rPr>
              <a:t>n</a:t>
            </a:r>
            <a:r>
              <a:rPr b="1" lang="en-US" sz="2000">
                <a:solidFill>
                  <a:srgbClr val="333333"/>
                </a:solidFill>
                <a:highlight>
                  <a:srgbClr val="FFFFFF"/>
                </a:highlight>
                <a:latin typeface="Arial"/>
                <a:ea typeface="Arial"/>
                <a:cs typeface="Arial"/>
                <a:sym typeface="Arial"/>
              </a:rPr>
              <a:t>]....P[x</a:t>
            </a:r>
            <a:r>
              <a:rPr b="1" baseline="-25000" lang="en-US" sz="2000">
                <a:solidFill>
                  <a:srgbClr val="333333"/>
                </a:solidFill>
                <a:highlight>
                  <a:srgbClr val="FFFFFF"/>
                </a:highlight>
                <a:latin typeface="Arial"/>
                <a:ea typeface="Arial"/>
                <a:cs typeface="Arial"/>
                <a:sym typeface="Arial"/>
              </a:rPr>
              <a:t>n-1</a:t>
            </a:r>
            <a:r>
              <a:rPr b="1" lang="en-US" sz="2000">
                <a:solidFill>
                  <a:srgbClr val="333333"/>
                </a:solidFill>
                <a:highlight>
                  <a:srgbClr val="FFFFFF"/>
                </a:highlight>
                <a:latin typeface="Arial"/>
                <a:ea typeface="Arial"/>
                <a:cs typeface="Arial"/>
                <a:sym typeface="Arial"/>
              </a:rPr>
              <a:t>|x</a:t>
            </a:r>
            <a:r>
              <a:rPr b="1" baseline="-25000" lang="en-US" sz="2000">
                <a:solidFill>
                  <a:srgbClr val="333333"/>
                </a:solidFill>
                <a:highlight>
                  <a:srgbClr val="FFFFFF"/>
                </a:highlight>
                <a:latin typeface="Arial"/>
                <a:ea typeface="Arial"/>
                <a:cs typeface="Arial"/>
                <a:sym typeface="Arial"/>
              </a:rPr>
              <a:t>n</a:t>
            </a:r>
            <a:r>
              <a:rPr b="1" lang="en-US" sz="2000">
                <a:solidFill>
                  <a:srgbClr val="333333"/>
                </a:solidFill>
                <a:highlight>
                  <a:srgbClr val="FFFFFF"/>
                </a:highlight>
                <a:latin typeface="Arial"/>
                <a:ea typeface="Arial"/>
                <a:cs typeface="Arial"/>
                <a:sym typeface="Arial"/>
              </a:rPr>
              <a:t>]P[x</a:t>
            </a:r>
            <a:r>
              <a:rPr b="1" baseline="-25000" lang="en-US" sz="2000">
                <a:solidFill>
                  <a:srgbClr val="333333"/>
                </a:solidFill>
                <a:highlight>
                  <a:srgbClr val="FFFFFF"/>
                </a:highlight>
                <a:latin typeface="Arial"/>
                <a:ea typeface="Arial"/>
                <a:cs typeface="Arial"/>
                <a:sym typeface="Arial"/>
              </a:rPr>
              <a:t>n</a:t>
            </a:r>
            <a:r>
              <a:rPr b="1" lang="en-US" sz="2000">
                <a:solidFill>
                  <a:srgbClr val="333333"/>
                </a:solidFill>
                <a:highlight>
                  <a:srgbClr val="FFFFFF"/>
                </a:highlight>
                <a:latin typeface="Arial"/>
                <a:ea typeface="Arial"/>
                <a:cs typeface="Arial"/>
                <a:sym typeface="Arial"/>
              </a:rPr>
              <a:t>].</a:t>
            </a:r>
            <a:endParaRPr b="1" sz="2000">
              <a:solidFill>
                <a:srgbClr val="333333"/>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Clr>
                <a:schemeClr val="dk1"/>
              </a:buClr>
              <a:buSzPts val="2000"/>
              <a:buNone/>
            </a:pPr>
            <a:r>
              <a:t/>
            </a:r>
            <a:endParaRPr b="1" sz="2000">
              <a:solidFill>
                <a:srgbClr val="333333"/>
              </a:solidFill>
              <a:highlight>
                <a:srgbClr val="FFFFFF"/>
              </a:highlight>
              <a:latin typeface="Arial"/>
              <a:ea typeface="Arial"/>
              <a:cs typeface="Arial"/>
              <a:sym typeface="Arial"/>
            </a:endParaRPr>
          </a:p>
          <a:p>
            <a:pPr indent="-355600" lvl="0" marL="457200" rtl="0" algn="just">
              <a:lnSpc>
                <a:spcPct val="115000"/>
              </a:lnSpc>
              <a:spcBef>
                <a:spcPts val="1200"/>
              </a:spcBef>
              <a:spcAft>
                <a:spcPts val="0"/>
              </a:spcAft>
              <a:buClr>
                <a:srgbClr val="FF0000"/>
              </a:buClr>
              <a:buSzPts val="2000"/>
              <a:buFont typeface="Arial"/>
              <a:buChar char="■"/>
            </a:pPr>
            <a:r>
              <a:rPr b="1" lang="en-US" sz="2000">
                <a:solidFill>
                  <a:srgbClr val="FF0000"/>
                </a:solidFill>
                <a:highlight>
                  <a:srgbClr val="FFFFFF"/>
                </a:highlight>
                <a:latin typeface="Arial"/>
                <a:ea typeface="Arial"/>
                <a:cs typeface="Arial"/>
                <a:sym typeface="Arial"/>
              </a:rPr>
              <a:t>In general for each variable Xi, we can write the equation as:</a:t>
            </a:r>
            <a:endParaRPr b="1" sz="2000">
              <a:solidFill>
                <a:srgbClr val="FF0000"/>
              </a:solidFill>
              <a:highlight>
                <a:srgbClr val="FFFFFF"/>
              </a:highlight>
              <a:latin typeface="Arial"/>
              <a:ea typeface="Arial"/>
              <a:cs typeface="Arial"/>
              <a:sym typeface="Arial"/>
            </a:endParaRPr>
          </a:p>
          <a:p>
            <a:pPr indent="0" lvl="0" marL="101600" rtl="0" algn="just">
              <a:lnSpc>
                <a:spcPct val="115000"/>
              </a:lnSpc>
              <a:spcBef>
                <a:spcPts val="1200"/>
              </a:spcBef>
              <a:spcAft>
                <a:spcPts val="0"/>
              </a:spcAft>
              <a:buClr>
                <a:srgbClr val="FF0000"/>
              </a:buClr>
              <a:buSzPts val="2000"/>
              <a:buNone/>
            </a:pPr>
            <a:r>
              <a:rPr b="1" lang="en-US" sz="2000">
                <a:solidFill>
                  <a:srgbClr val="FF0000"/>
                </a:solidFill>
                <a:latin typeface="Arial"/>
                <a:ea typeface="Arial"/>
                <a:cs typeface="Arial"/>
                <a:sym typeface="Arial"/>
              </a:rPr>
              <a:t>P(X</a:t>
            </a:r>
            <a:r>
              <a:rPr b="1" baseline="-25000" lang="en-US" sz="2000">
                <a:solidFill>
                  <a:srgbClr val="FF0000"/>
                </a:solidFill>
                <a:latin typeface="Arial"/>
                <a:ea typeface="Arial"/>
                <a:cs typeface="Arial"/>
                <a:sym typeface="Arial"/>
              </a:rPr>
              <a:t>i </a:t>
            </a:r>
            <a:r>
              <a:rPr b="1" lang="en-US" sz="2000">
                <a:solidFill>
                  <a:srgbClr val="FF0000"/>
                </a:solidFill>
                <a:latin typeface="Arial"/>
                <a:ea typeface="Arial"/>
                <a:cs typeface="Arial"/>
                <a:sym typeface="Arial"/>
              </a:rPr>
              <a:t>| X</a:t>
            </a:r>
            <a:r>
              <a:rPr b="1" baseline="-25000" lang="en-US" sz="2000">
                <a:solidFill>
                  <a:srgbClr val="FF0000"/>
                </a:solidFill>
                <a:latin typeface="Arial"/>
                <a:ea typeface="Arial"/>
                <a:cs typeface="Arial"/>
                <a:sym typeface="Arial"/>
              </a:rPr>
              <a:t>i-1</a:t>
            </a:r>
            <a:r>
              <a:rPr b="1" lang="en-US" sz="2000">
                <a:solidFill>
                  <a:srgbClr val="FF0000"/>
                </a:solidFill>
                <a:latin typeface="Arial"/>
                <a:ea typeface="Arial"/>
                <a:cs typeface="Arial"/>
                <a:sym typeface="Arial"/>
              </a:rPr>
              <a:t>,........., X</a:t>
            </a:r>
            <a:r>
              <a:rPr b="1" baseline="-25000" lang="en-US" sz="2000">
                <a:solidFill>
                  <a:srgbClr val="FF0000"/>
                </a:solidFill>
                <a:latin typeface="Arial"/>
                <a:ea typeface="Arial"/>
                <a:cs typeface="Arial"/>
                <a:sym typeface="Arial"/>
              </a:rPr>
              <a:t>1</a:t>
            </a:r>
            <a:r>
              <a:rPr b="1" lang="en-US" sz="2000">
                <a:solidFill>
                  <a:srgbClr val="FF0000"/>
                </a:solidFill>
                <a:latin typeface="Arial"/>
                <a:ea typeface="Arial"/>
                <a:cs typeface="Arial"/>
                <a:sym typeface="Arial"/>
              </a:rPr>
              <a:t>) = P(X</a:t>
            </a:r>
            <a:r>
              <a:rPr b="1" baseline="-25000" lang="en-US" sz="2000">
                <a:solidFill>
                  <a:srgbClr val="FF0000"/>
                </a:solidFill>
                <a:latin typeface="Arial"/>
                <a:ea typeface="Arial"/>
                <a:cs typeface="Arial"/>
                <a:sym typeface="Arial"/>
              </a:rPr>
              <a:t>i</a:t>
            </a:r>
            <a:r>
              <a:rPr b="1" lang="en-US" sz="2000">
                <a:solidFill>
                  <a:srgbClr val="FF0000"/>
                </a:solidFill>
                <a:latin typeface="Arial"/>
                <a:ea typeface="Arial"/>
                <a:cs typeface="Arial"/>
                <a:sym typeface="Arial"/>
              </a:rPr>
              <a:t> |Parents(X</a:t>
            </a:r>
            <a:r>
              <a:rPr b="1" baseline="-25000" lang="en-US" sz="2000">
                <a:solidFill>
                  <a:srgbClr val="FF0000"/>
                </a:solidFill>
                <a:latin typeface="Arial"/>
                <a:ea typeface="Arial"/>
                <a:cs typeface="Arial"/>
                <a:sym typeface="Arial"/>
              </a:rPr>
              <a:t>i</a:t>
            </a:r>
            <a:r>
              <a:rPr b="1" lang="en-US" sz="2000">
                <a:solidFill>
                  <a:srgbClr val="FF0000"/>
                </a:solidFill>
                <a:latin typeface="Arial"/>
                <a:ea typeface="Arial"/>
                <a:cs typeface="Arial"/>
                <a:sym typeface="Arial"/>
              </a:rPr>
              <a:t>))</a:t>
            </a:r>
            <a:endParaRPr b="1" sz="2000">
              <a:solidFill>
                <a:srgbClr val="FF0000"/>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t/>
            </a:r>
            <a:endParaRPr sz="1200">
              <a:solidFill>
                <a:srgbClr val="FF0000"/>
              </a:solidFill>
              <a:highlight>
                <a:srgbClr val="FFFFFF"/>
              </a:highlight>
              <a:latin typeface="Roboto"/>
              <a:ea typeface="Roboto"/>
              <a:cs typeface="Roboto"/>
              <a:sym typeface="Roboto"/>
            </a:endParaRPr>
          </a:p>
          <a:p>
            <a:pPr indent="0" lvl="0" marL="0" rtl="0" algn="l">
              <a:lnSpc>
                <a:spcPct val="90000"/>
              </a:lnSpc>
              <a:spcBef>
                <a:spcPts val="1200"/>
              </a:spcBef>
              <a:spcAft>
                <a:spcPts val="0"/>
              </a:spcAft>
              <a:buClr>
                <a:schemeClr val="dk1"/>
              </a:buClr>
              <a:buSzPts val="2000"/>
              <a:buNone/>
            </a:pPr>
            <a:r>
              <a:t/>
            </a:r>
            <a:endParaRPr sz="2000">
              <a:solidFill>
                <a:srgbClr val="333333"/>
              </a:solidFill>
              <a:highlight>
                <a:srgbClr val="FFFFFF"/>
              </a:highlight>
              <a:latin typeface="Arial"/>
              <a:ea typeface="Arial"/>
              <a:cs typeface="Arial"/>
              <a:sym typeface="Arial"/>
            </a:endParaRPr>
          </a:p>
        </p:txBody>
      </p:sp>
      <p:sp>
        <p:nvSpPr>
          <p:cNvPr id="125" name="Google Shape;125;p17"/>
          <p:cNvSpPr txBox="1"/>
          <p:nvPr>
            <p:ph idx="12" type="sldNum"/>
          </p:nvPr>
        </p:nvSpPr>
        <p:spPr>
          <a:xfrm>
            <a:off x="8763000" y="6477000"/>
            <a:ext cx="1905000" cy="381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Tahoma"/>
              <a:buNone/>
            </a:pPr>
            <a:fld id="{00000000-1234-1234-1234-123412341234}" type="slidenum">
              <a:rPr lang="en-US"/>
              <a:t>‹#›</a:t>
            </a:fld>
            <a:endParaRPr/>
          </a:p>
        </p:txBody>
      </p:sp>
      <p:pic>
        <p:nvPicPr>
          <p:cNvPr id="126" name="Google Shape;126;p17"/>
          <p:cNvPicPr preferRelativeResize="0"/>
          <p:nvPr/>
        </p:nvPicPr>
        <p:blipFill rotWithShape="1">
          <a:blip r:embed="rId3">
            <a:alphaModFix/>
          </a:blip>
          <a:srcRect b="0" l="0" r="0" t="0"/>
          <a:stretch/>
        </p:blipFill>
        <p:spPr>
          <a:xfrm>
            <a:off x="2819400" y="5673400"/>
            <a:ext cx="5888827" cy="819475"/>
          </a:xfrm>
          <a:prstGeom prst="rect">
            <a:avLst/>
          </a:prstGeom>
          <a:noFill/>
          <a:ln>
            <a:noFill/>
          </a:ln>
        </p:spPr>
      </p:pic>
      <p:sp>
        <p:nvSpPr>
          <p:cNvPr id="127" name="Google Shape;127;p17"/>
          <p:cNvSpPr txBox="1"/>
          <p:nvPr/>
        </p:nvSpPr>
        <p:spPr>
          <a:xfrm>
            <a:off x="7968350" y="5897475"/>
            <a:ext cx="272100" cy="427355"/>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chemeClr val="dk1"/>
              </a:buClr>
              <a:buSzPts val="1600"/>
              <a:buFont typeface="Tahoma"/>
              <a:buNone/>
            </a:pPr>
            <a:r>
              <a:rPr b="1" i="1" lang="en-US" sz="1600" u="none" cap="none" strike="noStrike">
                <a:solidFill>
                  <a:schemeClr val="dk1"/>
                </a:solidFill>
                <a:highlight>
                  <a:schemeClr val="lt1"/>
                </a:highlight>
                <a:latin typeface="Tahoma"/>
                <a:ea typeface="Tahoma"/>
                <a:cs typeface="Tahoma"/>
                <a:sym typeface="Tahoma"/>
              </a:rPr>
              <a:t>X</a:t>
            </a:r>
            <a:endParaRPr b="1" i="1" sz="1600" u="none" cap="none" strike="noStrike">
              <a:solidFill>
                <a:schemeClr val="dk1"/>
              </a:solidFill>
              <a:highlight>
                <a:schemeClr val="lt1"/>
              </a:highlight>
              <a:latin typeface="Tahoma"/>
              <a:ea typeface="Tahoma"/>
              <a:cs typeface="Tahoma"/>
              <a:sym typeface="Tahoma"/>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idx="1" type="body"/>
          </p:nvPr>
        </p:nvSpPr>
        <p:spPr>
          <a:xfrm>
            <a:off x="1411100" y="0"/>
            <a:ext cx="8875800" cy="2930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360"/>
              </a:spcBef>
              <a:spcAft>
                <a:spcPts val="0"/>
              </a:spcAft>
              <a:buClr>
                <a:srgbClr val="333333"/>
              </a:buClr>
              <a:buSzPts val="2200"/>
              <a:buNone/>
            </a:pPr>
            <a:r>
              <a:rPr lang="en-US" sz="2200">
                <a:solidFill>
                  <a:srgbClr val="333333"/>
                </a:solidFill>
                <a:highlight>
                  <a:srgbClr val="FFFFFF"/>
                </a:highlight>
                <a:latin typeface="Arial"/>
                <a:ea typeface="Arial"/>
                <a:cs typeface="Arial"/>
                <a:sym typeface="Arial"/>
              </a:rPr>
              <a:t>Example:</a:t>
            </a:r>
            <a:endParaRPr sz="2200">
              <a:solidFill>
                <a:srgbClr val="333333"/>
              </a:solidFill>
              <a:highlight>
                <a:srgbClr val="FFFFFF"/>
              </a:highlight>
              <a:latin typeface="Arial"/>
              <a:ea typeface="Arial"/>
              <a:cs typeface="Arial"/>
              <a:sym typeface="Arial"/>
            </a:endParaRPr>
          </a:p>
          <a:p>
            <a:pPr indent="-368300" lvl="0" marL="457200" rtl="0" algn="l">
              <a:lnSpc>
                <a:spcPct val="90000"/>
              </a:lnSpc>
              <a:spcBef>
                <a:spcPts val="360"/>
              </a:spcBef>
              <a:spcAft>
                <a:spcPts val="0"/>
              </a:spcAft>
              <a:buClr>
                <a:srgbClr val="333333"/>
              </a:buClr>
              <a:buSzPts val="2200"/>
              <a:buFont typeface="Arial"/>
              <a:buChar char="■"/>
            </a:pPr>
            <a:r>
              <a:rPr lang="en-US" sz="2200">
                <a:solidFill>
                  <a:srgbClr val="333333"/>
                </a:solidFill>
                <a:highlight>
                  <a:srgbClr val="FFFFFF"/>
                </a:highlight>
                <a:latin typeface="Arial"/>
                <a:ea typeface="Arial"/>
                <a:cs typeface="Arial"/>
                <a:sym typeface="Arial"/>
              </a:rPr>
              <a:t> Harry installed a new burglar alarm at his home to detect burglary. The alarm reliably responds at detecting a burglary but also responds for minor earthquakes. </a:t>
            </a:r>
            <a:endParaRPr sz="2200">
              <a:solidFill>
                <a:srgbClr val="333333"/>
              </a:solidFill>
              <a:highlight>
                <a:srgbClr val="FFFFFF"/>
              </a:highlight>
              <a:latin typeface="Arial"/>
              <a:ea typeface="Arial"/>
              <a:cs typeface="Arial"/>
              <a:sym typeface="Arial"/>
            </a:endParaRPr>
          </a:p>
          <a:p>
            <a:pPr indent="-368300" lvl="0" marL="457200" rtl="0" algn="l">
              <a:lnSpc>
                <a:spcPct val="90000"/>
              </a:lnSpc>
              <a:spcBef>
                <a:spcPts val="0"/>
              </a:spcBef>
              <a:spcAft>
                <a:spcPts val="0"/>
              </a:spcAft>
              <a:buClr>
                <a:srgbClr val="333333"/>
              </a:buClr>
              <a:buSzPts val="2200"/>
              <a:buFont typeface="Arial"/>
              <a:buChar char="■"/>
            </a:pPr>
            <a:r>
              <a:rPr lang="en-US" sz="2200">
                <a:solidFill>
                  <a:srgbClr val="333333"/>
                </a:solidFill>
                <a:highlight>
                  <a:srgbClr val="FFFFFF"/>
                </a:highlight>
                <a:latin typeface="Arial"/>
                <a:ea typeface="Arial"/>
                <a:cs typeface="Arial"/>
                <a:sym typeface="Arial"/>
              </a:rPr>
              <a:t>Harry has two neighbors David and Sophia, who have taken a responsibility to inform Harry at work when they hear the alarm. </a:t>
            </a:r>
            <a:endParaRPr sz="2200">
              <a:solidFill>
                <a:srgbClr val="333333"/>
              </a:solidFill>
              <a:highlight>
                <a:srgbClr val="FFFFFF"/>
              </a:highlight>
              <a:latin typeface="Arial"/>
              <a:ea typeface="Arial"/>
              <a:cs typeface="Arial"/>
              <a:sym typeface="Arial"/>
            </a:endParaRPr>
          </a:p>
          <a:p>
            <a:pPr indent="-368300" lvl="0" marL="457200" rtl="0" algn="l">
              <a:lnSpc>
                <a:spcPct val="90000"/>
              </a:lnSpc>
              <a:spcBef>
                <a:spcPts val="0"/>
              </a:spcBef>
              <a:spcAft>
                <a:spcPts val="0"/>
              </a:spcAft>
              <a:buClr>
                <a:srgbClr val="333333"/>
              </a:buClr>
              <a:buSzPts val="2200"/>
              <a:buFont typeface="Arial"/>
              <a:buChar char="■"/>
            </a:pPr>
            <a:r>
              <a:rPr lang="en-US" sz="2200">
                <a:solidFill>
                  <a:srgbClr val="333333"/>
                </a:solidFill>
                <a:highlight>
                  <a:srgbClr val="FFFFFF"/>
                </a:highlight>
                <a:latin typeface="Arial"/>
                <a:ea typeface="Arial"/>
                <a:cs typeface="Arial"/>
                <a:sym typeface="Arial"/>
              </a:rPr>
              <a:t>David always calls Harry when he hears the alarm, but sometimes he got confused with the phone ringing and calls at that time too. On the other hand, </a:t>
            </a:r>
            <a:endParaRPr sz="2200">
              <a:solidFill>
                <a:srgbClr val="333333"/>
              </a:solidFill>
              <a:highlight>
                <a:srgbClr val="FFFFFF"/>
              </a:highlight>
              <a:latin typeface="Arial"/>
              <a:ea typeface="Arial"/>
              <a:cs typeface="Arial"/>
              <a:sym typeface="Arial"/>
            </a:endParaRPr>
          </a:p>
          <a:p>
            <a:pPr indent="-368300" lvl="0" marL="457200" rtl="0" algn="l">
              <a:lnSpc>
                <a:spcPct val="90000"/>
              </a:lnSpc>
              <a:spcBef>
                <a:spcPts val="0"/>
              </a:spcBef>
              <a:spcAft>
                <a:spcPts val="0"/>
              </a:spcAft>
              <a:buClr>
                <a:srgbClr val="333333"/>
              </a:buClr>
              <a:buSzPts val="2200"/>
              <a:buFont typeface="Arial"/>
              <a:buChar char="■"/>
            </a:pPr>
            <a:r>
              <a:rPr lang="en-US" sz="2200">
                <a:solidFill>
                  <a:srgbClr val="333333"/>
                </a:solidFill>
                <a:highlight>
                  <a:srgbClr val="FFFFFF"/>
                </a:highlight>
                <a:latin typeface="Arial"/>
                <a:ea typeface="Arial"/>
                <a:cs typeface="Arial"/>
                <a:sym typeface="Arial"/>
              </a:rPr>
              <a:t>Sophia likes to listen to high music, so sometimes she misses to hear the alarm. </a:t>
            </a:r>
            <a:endParaRPr sz="2200">
              <a:solidFill>
                <a:srgbClr val="333333"/>
              </a:solidFill>
              <a:highlight>
                <a:srgbClr val="FFFFFF"/>
              </a:highlight>
              <a:latin typeface="Arial"/>
              <a:ea typeface="Arial"/>
              <a:cs typeface="Arial"/>
              <a:sym typeface="Arial"/>
            </a:endParaRPr>
          </a:p>
          <a:p>
            <a:pPr indent="-368300" lvl="0" marL="457200" rtl="0" algn="l">
              <a:lnSpc>
                <a:spcPct val="90000"/>
              </a:lnSpc>
              <a:spcBef>
                <a:spcPts val="0"/>
              </a:spcBef>
              <a:spcAft>
                <a:spcPts val="0"/>
              </a:spcAft>
              <a:buClr>
                <a:srgbClr val="333333"/>
              </a:buClr>
              <a:buSzPts val="2200"/>
              <a:buFont typeface="Arial"/>
              <a:buChar char="■"/>
            </a:pPr>
            <a:r>
              <a:rPr lang="en-US" sz="2200">
                <a:solidFill>
                  <a:srgbClr val="333333"/>
                </a:solidFill>
                <a:highlight>
                  <a:srgbClr val="FFFFFF"/>
                </a:highlight>
                <a:latin typeface="Arial"/>
                <a:ea typeface="Arial"/>
                <a:cs typeface="Arial"/>
                <a:sym typeface="Arial"/>
              </a:rPr>
              <a:t>Here we would like to compute the probability of Burglary Alarm.</a:t>
            </a:r>
            <a:endParaRPr sz="2200">
              <a:latin typeface="Arial"/>
              <a:ea typeface="Arial"/>
              <a:cs typeface="Arial"/>
              <a:sym typeface="Arial"/>
            </a:endParaRPr>
          </a:p>
        </p:txBody>
      </p:sp>
      <p:sp>
        <p:nvSpPr>
          <p:cNvPr id="134" name="Google Shape;134;p18"/>
          <p:cNvSpPr txBox="1"/>
          <p:nvPr>
            <p:ph idx="12" type="sldNum"/>
          </p:nvPr>
        </p:nvSpPr>
        <p:spPr>
          <a:xfrm>
            <a:off x="8763000" y="6477000"/>
            <a:ext cx="1905000" cy="381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Tahoma"/>
              <a:buNone/>
            </a:pPr>
            <a:fld id="{00000000-1234-1234-1234-123412341234}" type="slidenum">
              <a:rPr lang="en-US"/>
              <a:t>‹#›</a:t>
            </a:fld>
            <a:endParaRPr/>
          </a:p>
        </p:txBody>
      </p:sp>
      <p:sp>
        <p:nvSpPr>
          <p:cNvPr id="135" name="Google Shape;135;p18"/>
          <p:cNvSpPr txBox="1"/>
          <p:nvPr/>
        </p:nvSpPr>
        <p:spPr>
          <a:xfrm>
            <a:off x="1588050" y="4324700"/>
            <a:ext cx="8875800" cy="18415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chemeClr val="dk1"/>
              </a:buClr>
              <a:buSzPts val="1100"/>
              <a:buFont typeface="Arial"/>
              <a:buNone/>
            </a:pPr>
            <a:r>
              <a:rPr b="1" i="0" lang="en-US" sz="2200" u="none" cap="none" strike="noStrike">
                <a:solidFill>
                  <a:srgbClr val="333333"/>
                </a:solidFill>
                <a:highlight>
                  <a:srgbClr val="FFFFFF"/>
                </a:highlight>
                <a:latin typeface="Calibri"/>
                <a:ea typeface="Calibri"/>
                <a:cs typeface="Calibri"/>
                <a:sym typeface="Calibri"/>
              </a:rPr>
              <a:t>Problem:Calculate the probability that alarm has sounded, but there is neither a burglary, nor an earthquake occurred, and David and Sophia both called the Harry.</a:t>
            </a:r>
            <a:endParaRPr b="1" i="0" sz="2200" u="none" cap="none" strike="noStrike">
              <a:solidFill>
                <a:srgbClr val="333333"/>
              </a:solidFill>
              <a:highlight>
                <a:srgbClr val="FFFFFF"/>
              </a:highlight>
              <a:latin typeface="Calibri"/>
              <a:ea typeface="Calibri"/>
              <a:cs typeface="Calibri"/>
              <a:sym typeface="Calibri"/>
            </a:endParaRPr>
          </a:p>
          <a:p>
            <a:pPr indent="0" lvl="0" marL="0" marR="0" rtl="0" algn="l">
              <a:spcBef>
                <a:spcPts val="1200"/>
              </a:spcBef>
              <a:spcAft>
                <a:spcPts val="0"/>
              </a:spcAft>
              <a:buClr>
                <a:schemeClr val="dk1"/>
              </a:buClr>
              <a:buSzPts val="2200"/>
              <a:buFont typeface="Calibri"/>
              <a:buNone/>
            </a:pPr>
            <a:r>
              <a:t/>
            </a:r>
            <a:endParaRPr b="1" i="0" sz="2200" u="none" cap="none" strike="noStrike">
              <a:solidFill>
                <a:srgbClr val="333333"/>
              </a:solidFill>
              <a:highlight>
                <a:srgbClr val="FFFFFF"/>
              </a:highlight>
              <a:latin typeface="Calibri"/>
              <a:ea typeface="Calibri"/>
              <a:cs typeface="Calibri"/>
              <a:sym typeface="Calibri"/>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idx="1" type="body"/>
          </p:nvPr>
        </p:nvSpPr>
        <p:spPr>
          <a:xfrm>
            <a:off x="1828800" y="457200"/>
            <a:ext cx="8458200" cy="5105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200"/>
              </a:spcBef>
              <a:spcAft>
                <a:spcPts val="0"/>
              </a:spcAft>
              <a:buClr>
                <a:schemeClr val="dk1"/>
              </a:buClr>
              <a:buSzPts val="1100"/>
              <a:buFont typeface="Arial"/>
              <a:buNone/>
            </a:pPr>
            <a:r>
              <a:rPr b="1" lang="en-US" sz="2200">
                <a:solidFill>
                  <a:srgbClr val="333333"/>
                </a:solidFill>
                <a:highlight>
                  <a:srgbClr val="FFFFFF"/>
                </a:highlight>
                <a:latin typeface="Arial"/>
                <a:ea typeface="Arial"/>
                <a:cs typeface="Arial"/>
                <a:sym typeface="Arial"/>
              </a:rPr>
              <a:t>List of all events occurring in this network:</a:t>
            </a:r>
            <a:endParaRPr b="1" sz="2200">
              <a:solidFill>
                <a:srgbClr val="333333"/>
              </a:solidFill>
              <a:highlight>
                <a:srgbClr val="FFFFFF"/>
              </a:highlight>
              <a:latin typeface="Arial"/>
              <a:ea typeface="Arial"/>
              <a:cs typeface="Arial"/>
              <a:sym typeface="Arial"/>
            </a:endParaRPr>
          </a:p>
          <a:p>
            <a:pPr indent="-368300" lvl="0" marL="457200" marR="25400" rtl="0" algn="l">
              <a:lnSpc>
                <a:spcPct val="100000"/>
              </a:lnSpc>
              <a:spcBef>
                <a:spcPts val="1500"/>
              </a:spcBef>
              <a:spcAft>
                <a:spcPts val="0"/>
              </a:spcAft>
              <a:buClr>
                <a:schemeClr val="dk1"/>
              </a:buClr>
              <a:buSzPts val="2200"/>
              <a:buFont typeface="Arial"/>
              <a:buChar char="●"/>
            </a:pPr>
            <a:r>
              <a:rPr b="1" lang="en-US" sz="2200">
                <a:highlight>
                  <a:srgbClr val="FFFFFF"/>
                </a:highlight>
                <a:latin typeface="Arial"/>
                <a:ea typeface="Arial"/>
                <a:cs typeface="Arial"/>
                <a:sym typeface="Arial"/>
              </a:rPr>
              <a:t>Burglary (B)</a:t>
            </a:r>
            <a:endParaRPr b="1" sz="2200">
              <a:highlight>
                <a:srgbClr val="FFFFFF"/>
              </a:highlight>
              <a:latin typeface="Arial"/>
              <a:ea typeface="Arial"/>
              <a:cs typeface="Arial"/>
              <a:sym typeface="Arial"/>
            </a:endParaRPr>
          </a:p>
          <a:p>
            <a:pPr indent="-368300" lvl="0" marL="457200" marR="25400" rtl="0" algn="l">
              <a:lnSpc>
                <a:spcPct val="100000"/>
              </a:lnSpc>
              <a:spcBef>
                <a:spcPts val="0"/>
              </a:spcBef>
              <a:spcAft>
                <a:spcPts val="0"/>
              </a:spcAft>
              <a:buClr>
                <a:schemeClr val="dk1"/>
              </a:buClr>
              <a:buSzPts val="2200"/>
              <a:buFont typeface="Arial"/>
              <a:buChar char="●"/>
            </a:pPr>
            <a:r>
              <a:rPr b="1" lang="en-US" sz="2200">
                <a:highlight>
                  <a:srgbClr val="FFFFFF"/>
                </a:highlight>
                <a:latin typeface="Arial"/>
                <a:ea typeface="Arial"/>
                <a:cs typeface="Arial"/>
                <a:sym typeface="Arial"/>
              </a:rPr>
              <a:t>Earthquake(E)</a:t>
            </a:r>
            <a:endParaRPr b="1" sz="2200">
              <a:highlight>
                <a:srgbClr val="FFFFFF"/>
              </a:highlight>
              <a:latin typeface="Arial"/>
              <a:ea typeface="Arial"/>
              <a:cs typeface="Arial"/>
              <a:sym typeface="Arial"/>
            </a:endParaRPr>
          </a:p>
          <a:p>
            <a:pPr indent="-368300" lvl="0" marL="457200" marR="25400" rtl="0" algn="l">
              <a:lnSpc>
                <a:spcPct val="100000"/>
              </a:lnSpc>
              <a:spcBef>
                <a:spcPts val="0"/>
              </a:spcBef>
              <a:spcAft>
                <a:spcPts val="0"/>
              </a:spcAft>
              <a:buClr>
                <a:schemeClr val="dk1"/>
              </a:buClr>
              <a:buSzPts val="2200"/>
              <a:buFont typeface="Arial"/>
              <a:buChar char="●"/>
            </a:pPr>
            <a:r>
              <a:rPr b="1" lang="en-US" sz="2200">
                <a:highlight>
                  <a:srgbClr val="FFFFFF"/>
                </a:highlight>
                <a:latin typeface="Arial"/>
                <a:ea typeface="Arial"/>
                <a:cs typeface="Arial"/>
                <a:sym typeface="Arial"/>
              </a:rPr>
              <a:t>Alarm(A)</a:t>
            </a:r>
            <a:endParaRPr b="1" sz="2200">
              <a:highlight>
                <a:srgbClr val="FFFFFF"/>
              </a:highlight>
              <a:latin typeface="Arial"/>
              <a:ea typeface="Arial"/>
              <a:cs typeface="Arial"/>
              <a:sym typeface="Arial"/>
            </a:endParaRPr>
          </a:p>
          <a:p>
            <a:pPr indent="-368300" lvl="0" marL="457200" marR="25400" rtl="0" algn="l">
              <a:lnSpc>
                <a:spcPct val="100000"/>
              </a:lnSpc>
              <a:spcBef>
                <a:spcPts val="0"/>
              </a:spcBef>
              <a:spcAft>
                <a:spcPts val="0"/>
              </a:spcAft>
              <a:buClr>
                <a:schemeClr val="dk1"/>
              </a:buClr>
              <a:buSzPts val="2200"/>
              <a:buFont typeface="Arial"/>
              <a:buChar char="●"/>
            </a:pPr>
            <a:r>
              <a:rPr b="1" lang="en-US" sz="2200">
                <a:highlight>
                  <a:srgbClr val="FFFFFF"/>
                </a:highlight>
                <a:latin typeface="Arial"/>
                <a:ea typeface="Arial"/>
                <a:cs typeface="Arial"/>
                <a:sym typeface="Arial"/>
              </a:rPr>
              <a:t>David Calls(D)</a:t>
            </a:r>
            <a:endParaRPr b="1" sz="2200">
              <a:highlight>
                <a:srgbClr val="FFFFFF"/>
              </a:highlight>
              <a:latin typeface="Arial"/>
              <a:ea typeface="Arial"/>
              <a:cs typeface="Arial"/>
              <a:sym typeface="Arial"/>
            </a:endParaRPr>
          </a:p>
          <a:p>
            <a:pPr indent="-368300" lvl="0" marL="457200" marR="25400" rtl="0" algn="l">
              <a:lnSpc>
                <a:spcPct val="156000"/>
              </a:lnSpc>
              <a:spcBef>
                <a:spcPts val="0"/>
              </a:spcBef>
              <a:spcAft>
                <a:spcPts val="0"/>
              </a:spcAft>
              <a:buClr>
                <a:schemeClr val="dk1"/>
              </a:buClr>
              <a:buSzPts val="2200"/>
              <a:buFont typeface="Arial"/>
              <a:buChar char="●"/>
            </a:pPr>
            <a:r>
              <a:rPr b="1" lang="en-US" sz="2200">
                <a:highlight>
                  <a:srgbClr val="FFFFFF"/>
                </a:highlight>
                <a:latin typeface="Arial"/>
                <a:ea typeface="Arial"/>
                <a:cs typeface="Arial"/>
                <a:sym typeface="Arial"/>
              </a:rPr>
              <a:t>Sophia calls(S)</a:t>
            </a:r>
            <a:endParaRPr b="1" sz="2200">
              <a:highlight>
                <a:srgbClr val="FFFFFF"/>
              </a:highlight>
              <a:latin typeface="Arial"/>
              <a:ea typeface="Arial"/>
              <a:cs typeface="Arial"/>
              <a:sym typeface="Arial"/>
            </a:endParaRPr>
          </a:p>
          <a:p>
            <a:pPr indent="0" lvl="0" marL="0" rtl="0" algn="l">
              <a:lnSpc>
                <a:spcPct val="90000"/>
              </a:lnSpc>
              <a:spcBef>
                <a:spcPts val="1200"/>
              </a:spcBef>
              <a:spcAft>
                <a:spcPts val="0"/>
              </a:spcAft>
              <a:buClr>
                <a:schemeClr val="dk1"/>
              </a:buClr>
              <a:buSzPts val="2200"/>
              <a:buNone/>
            </a:pPr>
            <a:r>
              <a:t/>
            </a:r>
            <a:endParaRPr b="1" sz="2200">
              <a:highlight>
                <a:srgbClr val="FFFFFF"/>
              </a:highlight>
              <a:latin typeface="Arial"/>
              <a:ea typeface="Arial"/>
              <a:cs typeface="Arial"/>
              <a:sym typeface="Arial"/>
            </a:endParaRPr>
          </a:p>
        </p:txBody>
      </p:sp>
      <p:sp>
        <p:nvSpPr>
          <p:cNvPr id="142" name="Google Shape;142;p19"/>
          <p:cNvSpPr txBox="1"/>
          <p:nvPr>
            <p:ph idx="12" type="sldNum"/>
          </p:nvPr>
        </p:nvSpPr>
        <p:spPr>
          <a:xfrm>
            <a:off x="8763000" y="6477000"/>
            <a:ext cx="1905000" cy="381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Tahoma"/>
              <a:buNone/>
            </a:pPr>
            <a:fld id="{00000000-1234-1234-1234-123412341234}" type="slidenum">
              <a:rPr lang="en-US"/>
              <a:t>‹#›</a:t>
            </a:fld>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1828800" y="304800"/>
            <a:ext cx="8402700" cy="609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lang="en-US"/>
              <a:t>Belief Network</a:t>
            </a:r>
            <a:endParaRPr/>
          </a:p>
        </p:txBody>
      </p:sp>
      <p:sp>
        <p:nvSpPr>
          <p:cNvPr id="149" name="Google Shape;149;p20"/>
          <p:cNvSpPr txBox="1"/>
          <p:nvPr>
            <p:ph idx="12" type="sldNum"/>
          </p:nvPr>
        </p:nvSpPr>
        <p:spPr>
          <a:xfrm>
            <a:off x="8763000" y="6477000"/>
            <a:ext cx="1905000" cy="381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Tahoma"/>
              <a:buNone/>
            </a:pPr>
            <a:fld id="{00000000-1234-1234-1234-123412341234}" type="slidenum">
              <a:rPr lang="en-US"/>
              <a:t>‹#›</a:t>
            </a:fld>
            <a:endParaRPr/>
          </a:p>
        </p:txBody>
      </p:sp>
      <p:sp>
        <p:nvSpPr>
          <p:cNvPr id="150" name="Google Shape;150;p20"/>
          <p:cNvSpPr txBox="1"/>
          <p:nvPr/>
        </p:nvSpPr>
        <p:spPr>
          <a:xfrm>
            <a:off x="8464400" y="4889600"/>
            <a:ext cx="862200" cy="45847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0.001</a:t>
            </a:r>
            <a:endParaRPr b="0" i="0" sz="1800" u="none" cap="none" strike="noStrike">
              <a:solidFill>
                <a:schemeClr val="dk1"/>
              </a:solidFill>
              <a:latin typeface="Tahoma"/>
              <a:ea typeface="Tahoma"/>
              <a:cs typeface="Tahoma"/>
              <a:sym typeface="Tahoma"/>
            </a:endParaRPr>
          </a:p>
        </p:txBody>
      </p:sp>
      <p:pic>
        <p:nvPicPr>
          <p:cNvPr id="151" name="Google Shape;151;p20"/>
          <p:cNvPicPr preferRelativeResize="0"/>
          <p:nvPr/>
        </p:nvPicPr>
        <p:blipFill rotWithShape="1">
          <a:blip r:embed="rId3">
            <a:alphaModFix/>
          </a:blip>
          <a:srcRect b="0" l="0" r="0" t="0"/>
          <a:stretch/>
        </p:blipFill>
        <p:spPr>
          <a:xfrm>
            <a:off x="1721775" y="1676400"/>
            <a:ext cx="8509726" cy="4952750"/>
          </a:xfrm>
          <a:prstGeom prst="rect">
            <a:avLst/>
          </a:prstGeom>
          <a:noFill/>
          <a:ln>
            <a:noFill/>
          </a:ln>
        </p:spPr>
      </p:pic>
      <p:sp>
        <p:nvSpPr>
          <p:cNvPr id="152" name="Google Shape;152;p20"/>
          <p:cNvSpPr txBox="1"/>
          <p:nvPr/>
        </p:nvSpPr>
        <p:spPr>
          <a:xfrm>
            <a:off x="9165775" y="4014100"/>
            <a:ext cx="925200" cy="45847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chemeClr val="dk1"/>
              </a:buClr>
              <a:buSzPts val="1800"/>
              <a:buFont typeface="Tahoma"/>
              <a:buNone/>
            </a:pPr>
            <a:r>
              <a:rPr b="1" i="0" lang="en-US" sz="1800" u="none" cap="none" strike="noStrike">
                <a:solidFill>
                  <a:schemeClr val="dk1"/>
                </a:solidFill>
                <a:highlight>
                  <a:schemeClr val="lt1"/>
                </a:highlight>
                <a:latin typeface="Tahoma"/>
                <a:ea typeface="Tahoma"/>
                <a:cs typeface="Tahoma"/>
                <a:sym typeface="Tahoma"/>
              </a:rPr>
              <a:t>0.05</a:t>
            </a:r>
            <a:endParaRPr b="1" i="0" sz="1800" u="none" cap="none" strike="noStrike">
              <a:solidFill>
                <a:schemeClr val="dk1"/>
              </a:solidFill>
              <a:highlight>
                <a:schemeClr val="lt1"/>
              </a:highlight>
              <a:latin typeface="Tahoma"/>
              <a:ea typeface="Tahoma"/>
              <a:cs typeface="Tahoma"/>
              <a:sym typeface="Tahoma"/>
            </a:endParaRPr>
          </a:p>
        </p:txBody>
      </p:sp>
      <p:sp>
        <p:nvSpPr>
          <p:cNvPr id="153" name="Google Shape;153;p20"/>
          <p:cNvSpPr txBox="1"/>
          <p:nvPr/>
        </p:nvSpPr>
        <p:spPr>
          <a:xfrm>
            <a:off x="9165775" y="4242700"/>
            <a:ext cx="925200" cy="45847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chemeClr val="dk1"/>
              </a:buClr>
              <a:buSzPts val="1800"/>
              <a:buFont typeface="Tahoma"/>
              <a:buNone/>
            </a:pPr>
            <a:r>
              <a:rPr b="1" i="0" lang="en-US" sz="1800" u="none" cap="none" strike="noStrike">
                <a:solidFill>
                  <a:schemeClr val="dk1"/>
                </a:solidFill>
                <a:highlight>
                  <a:schemeClr val="lt1"/>
                </a:highlight>
                <a:latin typeface="Tahoma"/>
                <a:ea typeface="Tahoma"/>
                <a:cs typeface="Tahoma"/>
                <a:sym typeface="Tahoma"/>
              </a:rPr>
              <a:t>0.31</a:t>
            </a:r>
            <a:endParaRPr b="1" i="0" sz="1800" u="none" cap="none" strike="noStrike">
              <a:solidFill>
                <a:schemeClr val="dk1"/>
              </a:solidFill>
              <a:highlight>
                <a:schemeClr val="lt1"/>
              </a:highlight>
              <a:latin typeface="Tahoma"/>
              <a:ea typeface="Tahoma"/>
              <a:cs typeface="Tahoma"/>
              <a:sym typeface="Tahoma"/>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idx="1" type="body"/>
          </p:nvPr>
        </p:nvSpPr>
        <p:spPr>
          <a:xfrm>
            <a:off x="1664250" y="1371600"/>
            <a:ext cx="8622900" cy="51054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rgbClr val="333333"/>
                </a:solidFill>
                <a:highlight>
                  <a:srgbClr val="FFFFFF"/>
                </a:highlight>
                <a:latin typeface="Arial"/>
                <a:ea typeface="Arial"/>
                <a:cs typeface="Arial"/>
                <a:sym typeface="Arial"/>
              </a:rPr>
              <a:t>From the formula of joint distribution , write the problem statement in the form of probability distribution:</a:t>
            </a:r>
            <a:endParaRPr sz="2000">
              <a:solidFill>
                <a:srgbClr val="333333"/>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US" sz="2000">
                <a:solidFill>
                  <a:srgbClr val="333333"/>
                </a:solidFill>
                <a:highlight>
                  <a:srgbClr val="FFFFFF"/>
                </a:highlight>
                <a:latin typeface="Arial"/>
                <a:ea typeface="Arial"/>
                <a:cs typeface="Arial"/>
                <a:sym typeface="Arial"/>
              </a:rPr>
              <a:t>P(S, D, A, ¬B, ¬E) = P (S|A) *P (D|A)*P (A|¬B ^ ¬E) *P (¬B) *P (¬E).</a:t>
            </a:r>
            <a:endParaRPr b="1" sz="2000">
              <a:solidFill>
                <a:srgbClr val="333333"/>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US" sz="2000">
                <a:solidFill>
                  <a:srgbClr val="333333"/>
                </a:solidFill>
                <a:highlight>
                  <a:srgbClr val="FFFFFF"/>
                </a:highlight>
                <a:latin typeface="Arial"/>
                <a:ea typeface="Arial"/>
                <a:cs typeface="Arial"/>
                <a:sym typeface="Arial"/>
              </a:rPr>
              <a:t>= 0.75* 0.91* 0.001* 0.998*0.999</a:t>
            </a:r>
            <a:endParaRPr b="1" sz="2000">
              <a:solidFill>
                <a:srgbClr val="333333"/>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Clr>
                <a:srgbClr val="333333"/>
              </a:buClr>
              <a:buSzPts val="2000"/>
              <a:buNone/>
            </a:pPr>
            <a:r>
              <a:rPr b="1" lang="en-US" sz="2000">
                <a:solidFill>
                  <a:srgbClr val="333333"/>
                </a:solidFill>
                <a:highlight>
                  <a:srgbClr val="FFFFFF"/>
                </a:highlight>
                <a:latin typeface="Arial"/>
                <a:ea typeface="Arial"/>
                <a:cs typeface="Arial"/>
                <a:sym typeface="Arial"/>
              </a:rPr>
              <a:t>= 0.00068045.</a:t>
            </a:r>
            <a:endParaRPr b="1" sz="2000">
              <a:solidFill>
                <a:srgbClr val="333333"/>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Clr>
                <a:schemeClr val="dk1"/>
              </a:buClr>
              <a:buSzPts val="2000"/>
              <a:buNone/>
            </a:pPr>
            <a:r>
              <a:t/>
            </a:r>
            <a:endParaRPr b="1" sz="2000">
              <a:solidFill>
                <a:srgbClr val="333333"/>
              </a:solidFill>
              <a:highlight>
                <a:srgbClr val="FFFFFF"/>
              </a:highlight>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b="1" lang="en-US" sz="2000">
                <a:solidFill>
                  <a:srgbClr val="333333"/>
                </a:solidFill>
                <a:highlight>
                  <a:srgbClr val="FFFFFF"/>
                </a:highlight>
                <a:latin typeface="Arial"/>
                <a:ea typeface="Arial"/>
                <a:cs typeface="Arial"/>
                <a:sym typeface="Arial"/>
              </a:rPr>
              <a:t>Hence, a Bayesian network can answer any query about the domain by using Joint distribution.</a:t>
            </a:r>
            <a:endParaRPr b="1" sz="2000">
              <a:solidFill>
                <a:srgbClr val="333333"/>
              </a:solidFill>
              <a:highlight>
                <a:srgbClr val="FFFFFF"/>
              </a:highlight>
              <a:latin typeface="Arial"/>
              <a:ea typeface="Arial"/>
              <a:cs typeface="Arial"/>
              <a:sym typeface="Arial"/>
            </a:endParaRPr>
          </a:p>
          <a:p>
            <a:pPr indent="0" lvl="0" marL="0" rtl="0" algn="l">
              <a:lnSpc>
                <a:spcPct val="90000"/>
              </a:lnSpc>
              <a:spcBef>
                <a:spcPts val="1200"/>
              </a:spcBef>
              <a:spcAft>
                <a:spcPts val="0"/>
              </a:spcAft>
              <a:buClr>
                <a:schemeClr val="dk1"/>
              </a:buClr>
              <a:buSzPts val="2000"/>
              <a:buNone/>
            </a:pPr>
            <a:r>
              <a:t/>
            </a:r>
            <a:endParaRPr sz="2000">
              <a:latin typeface="Arial"/>
              <a:ea typeface="Arial"/>
              <a:cs typeface="Arial"/>
              <a:sym typeface="Arial"/>
            </a:endParaRPr>
          </a:p>
        </p:txBody>
      </p:sp>
      <p:sp>
        <p:nvSpPr>
          <p:cNvPr id="160" name="Google Shape;160;p21"/>
          <p:cNvSpPr txBox="1"/>
          <p:nvPr>
            <p:ph idx="12" type="sldNum"/>
          </p:nvPr>
        </p:nvSpPr>
        <p:spPr>
          <a:xfrm>
            <a:off x="8763000" y="6477000"/>
            <a:ext cx="1905000" cy="381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Tahoma"/>
              <a:buNone/>
            </a:pPr>
            <a:fld id="{00000000-1234-1234-1234-123412341234}" type="slidenum">
              <a:rPr lang="en-US"/>
              <a:t>‹#›</a:t>
            </a:fld>
            <a:endParaRPr/>
          </a:p>
        </p:txBody>
      </p:sp>
      <p:sp>
        <p:nvSpPr>
          <p:cNvPr id="161" name="Google Shape;161;p21"/>
          <p:cNvSpPr txBox="1"/>
          <p:nvPr/>
        </p:nvSpPr>
        <p:spPr>
          <a:xfrm>
            <a:off x="1588050" y="133700"/>
            <a:ext cx="8875800" cy="124841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0"/>
              </a:spcAft>
              <a:buClr>
                <a:schemeClr val="dk1"/>
              </a:buClr>
              <a:buSzPts val="1100"/>
              <a:buFont typeface="Arial"/>
              <a:buNone/>
            </a:pPr>
            <a:r>
              <a:rPr b="1" i="0" lang="en-US" sz="1800" u="none" cap="none" strike="noStrike">
                <a:solidFill>
                  <a:srgbClr val="333333"/>
                </a:solidFill>
                <a:highlight>
                  <a:srgbClr val="FFFFFF"/>
                </a:highlight>
                <a:latin typeface="Calibri"/>
                <a:ea typeface="Calibri"/>
                <a:cs typeface="Calibri"/>
                <a:sym typeface="Calibri"/>
              </a:rPr>
              <a:t>Problem:Calculate the probability that alarm has sounded, but there is neither a burglary, nor an earthquake occurred, and David and Sophia both called the Harry.</a:t>
            </a:r>
            <a:endParaRPr b="1" i="0" sz="1800" u="none" cap="none" strike="noStrike">
              <a:solidFill>
                <a:srgbClr val="333333"/>
              </a:solidFill>
              <a:highlight>
                <a:srgbClr val="FFFFFF"/>
              </a:highlight>
              <a:latin typeface="Calibri"/>
              <a:ea typeface="Calibri"/>
              <a:cs typeface="Calibri"/>
              <a:sym typeface="Calibri"/>
            </a:endParaRPr>
          </a:p>
          <a:p>
            <a:pPr indent="0" lvl="0" marL="0" marR="0" rtl="0" algn="l">
              <a:spcBef>
                <a:spcPts val="1200"/>
              </a:spcBef>
              <a:spcAft>
                <a:spcPts val="0"/>
              </a:spcAft>
              <a:buClr>
                <a:schemeClr val="dk1"/>
              </a:buClr>
              <a:buSzPts val="1800"/>
              <a:buFont typeface="Calibri"/>
              <a:buNone/>
            </a:pPr>
            <a:r>
              <a:t/>
            </a:r>
            <a:endParaRPr b="1" i="0" sz="1800" u="none" cap="none" strike="noStrike">
              <a:solidFill>
                <a:srgbClr val="333333"/>
              </a:solidFill>
              <a:highlight>
                <a:srgbClr val="FFFFFF"/>
              </a:highlight>
              <a:latin typeface="Calibri"/>
              <a:ea typeface="Calibri"/>
              <a:cs typeface="Calibri"/>
              <a:sym typeface="Calibri"/>
            </a:endParaRPr>
          </a:p>
        </p:txBody>
      </p:sp>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