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954500" cy="9309100"/>
  <p:embeddedFontLst>
    <p:embeddedFont>
      <p:font typeface="Tahoma"/>
      <p:regular r:id="rId23"/>
      <p:bold r:id="rId24"/>
    </p:embeddedFon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933">
          <p15:clr>
            <a:srgbClr val="000000"/>
          </p15:clr>
        </p15:guide>
        <p15:guide id="2" pos="219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3D83F3-B84D-410A-88CD-C6A1F4B8CA8D}">
  <a:tblStyle styleId="{4A3D83F3-B84D-410A-88CD-C6A1F4B8CA8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CA2A752-E5B0-460E-A096-8D5F17FA0178}"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933" orient="horz"/>
        <p:guide pos="219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41762"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43962"/>
            <a:ext cx="3013075" cy="465137"/>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17" name="Google Shape;117;p1: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0" name="Google Shape;200;p1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7" name="Google Shape;207;p1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16" name="Google Shape;216;p12: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23" name="Google Shape;223;p1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30" name="Google Shape;230;p14: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7" name="Google Shape;237;p15: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38" name="Google Shape;238;p15: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4" name="Google Shape;244;p16:notes"/>
          <p:cNvSpPr/>
          <p:nvPr>
            <p:ph idx="2" type="sldImg"/>
          </p:nvPr>
        </p:nvSpPr>
        <p:spPr>
          <a:xfrm>
            <a:off x="1116012" y="703262"/>
            <a:ext cx="4630737" cy="3473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5" name="Google Shape;245;p16:notes"/>
          <p:cNvSpPr txBox="1"/>
          <p:nvPr>
            <p:ph idx="1" type="body"/>
          </p:nvPr>
        </p:nvSpPr>
        <p:spPr>
          <a:xfrm>
            <a:off x="914400" y="4416425"/>
            <a:ext cx="5029200" cy="418465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2: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25" name="Google Shape;125;p2: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32" name="Google Shape;132;p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3" name="Google Shape;143;p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5: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5" name="Google Shape;155;p5: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6: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3" name="Google Shape;163;p6: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0" name="Google Shape;170;p7:notes"/>
          <p:cNvSpPr/>
          <p:nvPr>
            <p:ph idx="2" type="sldImg"/>
          </p:nvPr>
        </p:nvSpPr>
        <p:spPr>
          <a:xfrm>
            <a:off x="1131887" y="704850"/>
            <a:ext cx="4695825" cy="34782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1" name="Google Shape;171;p7:notes"/>
          <p:cNvSpPr txBox="1"/>
          <p:nvPr>
            <p:ph idx="1" type="body"/>
          </p:nvPr>
        </p:nvSpPr>
        <p:spPr>
          <a:xfrm>
            <a:off x="927100" y="4422775"/>
            <a:ext cx="5100637" cy="4189412"/>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1" name="Google Shape;181;p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9: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93" name="Google Shape;193;p9: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1"/>
          <p:cNvSpPr txBox="1"/>
          <p:nvPr>
            <p:ph idx="1" type="body"/>
          </p:nvPr>
        </p:nvSpPr>
        <p:spPr>
          <a:xfrm rot="5400000">
            <a:off x="1981200" y="-304800"/>
            <a:ext cx="5105400" cy="84582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2"/>
          <p:cNvSpPr/>
          <p:nvPr>
            <p:ph idx="2" type="pic"/>
          </p:nvPr>
        </p:nvSpPr>
        <p:spPr>
          <a:xfrm>
            <a:off x="3887788" y="987425"/>
            <a:ext cx="4629150" cy="4873625"/>
          </a:xfrm>
          <a:prstGeom prst="rect">
            <a:avLst/>
          </a:prstGeom>
          <a:noFill/>
          <a:ln>
            <a:noFill/>
          </a:ln>
        </p:spPr>
      </p:sp>
      <p:sp>
        <p:nvSpPr>
          <p:cNvPr id="84" name="Google Shape;84;p1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1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1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4"/>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1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15"/>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1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1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1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1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1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440"/>
              <a:buNone/>
              <a:defRPr sz="2400"/>
            </a:lvl1pPr>
            <a:lvl2pPr indent="-228600" lvl="1" marL="914400" algn="l">
              <a:lnSpc>
                <a:spcPct val="100000"/>
              </a:lnSpc>
              <a:spcBef>
                <a:spcPts val="400"/>
              </a:spcBef>
              <a:spcAft>
                <a:spcPts val="0"/>
              </a:spcAft>
              <a:buSzPts val="1100"/>
              <a:buNone/>
              <a:defRPr sz="2000"/>
            </a:lvl2pPr>
            <a:lvl3pPr indent="-228600" lvl="2" marL="1371600" algn="l">
              <a:lnSpc>
                <a:spcPct val="100000"/>
              </a:lnSpc>
              <a:spcBef>
                <a:spcPts val="360"/>
              </a:spcBef>
              <a:spcAft>
                <a:spcPts val="0"/>
              </a:spcAft>
              <a:buSzPts val="900"/>
              <a:buNone/>
              <a:defRPr sz="1800"/>
            </a:lvl3pPr>
            <a:lvl4pPr indent="-228600" lvl="3" marL="1828800" algn="l">
              <a:lnSpc>
                <a:spcPct val="100000"/>
              </a:lnSpc>
              <a:spcBef>
                <a:spcPts val="320"/>
              </a:spcBef>
              <a:spcAft>
                <a:spcPts val="0"/>
              </a:spcAft>
              <a:buSzPts val="880"/>
              <a:buNone/>
              <a:defRPr sz="1600"/>
            </a:lvl4pPr>
            <a:lvl5pPr indent="-228600" lvl="4" marL="2286000" algn="l">
              <a:lnSpc>
                <a:spcPct val="100000"/>
              </a:lnSpc>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2" name="Google Shape;112;p1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2" name="Shape 22"/>
        <p:cNvGrpSpPr/>
        <p:nvPr/>
      </p:nvGrpSpPr>
      <p:grpSpPr>
        <a:xfrm>
          <a:off x="0" y="0"/>
          <a:ext cx="0" cy="0"/>
          <a:chOff x="0" y="0"/>
          <a:chExt cx="0" cy="0"/>
        </a:xfrm>
      </p:grpSpPr>
      <p:sp>
        <p:nvSpPr>
          <p:cNvPr id="23" name="Google Shape;23;p3"/>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5"/>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1" name="Shape 41"/>
        <p:cNvGrpSpPr/>
        <p:nvPr/>
      </p:nvGrpSpPr>
      <p:grpSpPr>
        <a:xfrm>
          <a:off x="0" y="0"/>
          <a:ext cx="0" cy="0"/>
          <a:chOff x="0" y="0"/>
          <a:chExt cx="0" cy="0"/>
        </a:xfrm>
      </p:grpSpPr>
      <p:sp>
        <p:nvSpPr>
          <p:cNvPr id="42" name="Google Shape;42;p6"/>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6"/>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48" name="Shape 48"/>
        <p:cNvGrpSpPr/>
        <p:nvPr/>
      </p:nvGrpSpPr>
      <p:grpSpPr>
        <a:xfrm>
          <a:off x="0" y="0"/>
          <a:ext cx="0" cy="0"/>
          <a:chOff x="0" y="0"/>
          <a:chExt cx="0" cy="0"/>
        </a:xfrm>
      </p:grpSpPr>
      <p:sp>
        <p:nvSpPr>
          <p:cNvPr id="49" name="Google Shape;49;p7"/>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53" name="Shape 53"/>
        <p:cNvGrpSpPr/>
        <p:nvPr/>
      </p:nvGrpSpPr>
      <p:grpSpPr>
        <a:xfrm>
          <a:off x="0" y="0"/>
          <a:ext cx="0" cy="0"/>
          <a:chOff x="0" y="0"/>
          <a:chExt cx="0" cy="0"/>
        </a:xfrm>
      </p:grpSpPr>
      <p:sp>
        <p:nvSpPr>
          <p:cNvPr id="54" name="Google Shape;54;p8"/>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
          <p:cNvSpPr/>
          <p:nvPr>
            <p:ph idx="2" type="clipArt"/>
          </p:nvPr>
        </p:nvSpPr>
        <p:spPr>
          <a:xfrm>
            <a:off x="304800" y="1371600"/>
            <a:ext cx="4152900" cy="5105400"/>
          </a:xfrm>
          <a:prstGeom prst="rect">
            <a:avLst/>
          </a:prstGeom>
          <a:noFill/>
          <a:ln>
            <a:noFill/>
          </a:ln>
        </p:spPr>
      </p:sp>
      <p:sp>
        <p:nvSpPr>
          <p:cNvPr id="56" name="Google Shape;56;p8"/>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60" name="Shape 60"/>
        <p:cNvGrpSpPr/>
        <p:nvPr/>
      </p:nvGrpSpPr>
      <p:grpSpPr>
        <a:xfrm>
          <a:off x="0" y="0"/>
          <a:ext cx="0" cy="0"/>
          <a:chOff x="0" y="0"/>
          <a:chExt cx="0" cy="0"/>
        </a:xfrm>
      </p:grpSpPr>
      <p:sp>
        <p:nvSpPr>
          <p:cNvPr id="61" name="Google Shape;61;p9"/>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9"/>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0"/>
          <p:cNvSpPr txBox="1"/>
          <p:nvPr>
            <p:ph type="title"/>
          </p:nvPr>
        </p:nvSpPr>
        <p:spPr>
          <a:xfrm rot="5400000">
            <a:off x="4657725" y="2371725"/>
            <a:ext cx="6096000" cy="21145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 type="body"/>
          </p:nvPr>
        </p:nvSpPr>
        <p:spPr>
          <a:xfrm rot="5400000">
            <a:off x="352425" y="333375"/>
            <a:ext cx="6096000" cy="61912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0"/>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219200"/>
            <a:ext cx="8410575" cy="46037"/>
          </a:xfrm>
          <a:prstGeom prst="rect">
            <a:avLst/>
          </a:prstGeom>
          <a:gradFill>
            <a:gsLst>
              <a:gs pos="0">
                <a:srgbClr val="00CE98">
                  <a:alpha val="49019"/>
                </a:srgbClr>
              </a:gs>
              <a:gs pos="100000">
                <a:srgbClr val="8FF9EF">
                  <a:alpha val="5098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1" name="Google Shape;11;p1"/>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5" name="Google Shape;15;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0" name="Google Shape;120;p17"/>
          <p:cNvSpPr txBox="1"/>
          <p:nvPr>
            <p:ph type="title"/>
          </p:nvPr>
        </p:nvSpPr>
        <p:spPr>
          <a:xfrm>
            <a:off x="228600" y="596265"/>
            <a:ext cx="87075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ill Sans"/>
              <a:buNone/>
            </a:pPr>
            <a:r>
              <a:rPr b="1" i="0" lang="en-US" sz="3600" u="none">
                <a:solidFill>
                  <a:schemeClr val="dk2"/>
                </a:solidFill>
                <a:latin typeface="Gill Sans"/>
                <a:ea typeface="Gill Sans"/>
                <a:cs typeface="Gill Sans"/>
                <a:sym typeface="Gill Sans"/>
              </a:rPr>
              <a:t>Metrics for Evaluating Classifier Performance</a:t>
            </a:r>
            <a:endParaRPr b="1" i="0" sz="3600" u="none">
              <a:solidFill>
                <a:schemeClr val="dk2"/>
              </a:solidFill>
              <a:latin typeface="Gill Sans"/>
              <a:ea typeface="Gill Sans"/>
              <a:cs typeface="Gill Sans"/>
              <a:sym typeface="Gill Sans"/>
            </a:endParaRPr>
          </a:p>
        </p:txBody>
      </p:sp>
      <p:sp>
        <p:nvSpPr>
          <p:cNvPr id="121" name="Google Shape;121;p17"/>
          <p:cNvSpPr txBox="1"/>
          <p:nvPr>
            <p:ph idx="1" type="body"/>
          </p:nvPr>
        </p:nvSpPr>
        <p:spPr>
          <a:xfrm>
            <a:off x="0" y="1295400"/>
            <a:ext cx="9144000" cy="5568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1800" u="none">
                <a:solidFill>
                  <a:schemeClr val="dk1"/>
                </a:solidFill>
                <a:latin typeface="Tahoma"/>
                <a:ea typeface="Tahoma"/>
                <a:cs typeface="Tahoma"/>
                <a:sym typeface="Tahoma"/>
              </a:rPr>
              <a:t>Terminologies:</a:t>
            </a:r>
            <a:endParaRPr sz="1800"/>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Positive Tuples:</a:t>
            </a:r>
            <a:r>
              <a:rPr b="0" i="0" lang="en-US" sz="1800" u="none">
                <a:solidFill>
                  <a:schemeClr val="dk1"/>
                </a:solidFill>
                <a:latin typeface="Tahoma"/>
                <a:ea typeface="Tahoma"/>
                <a:cs typeface="Tahoma"/>
                <a:sym typeface="Tahoma"/>
              </a:rPr>
              <a:t> tuples of the main class of interest </a:t>
            </a:r>
            <a:endParaRPr b="0" i="0" sz="1800" u="none">
              <a:solidFill>
                <a:schemeClr val="dk1"/>
              </a:solidFill>
              <a:latin typeface="Tahoma"/>
              <a:ea typeface="Tahoma"/>
              <a:cs typeface="Tahoma"/>
              <a:sym typeface="Tahoma"/>
            </a:endParaRPr>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Negative Tuples:</a:t>
            </a:r>
            <a:r>
              <a:rPr b="0" i="0" lang="en-US" sz="1800" u="none">
                <a:solidFill>
                  <a:schemeClr val="dk1"/>
                </a:solidFill>
                <a:latin typeface="Tahoma"/>
                <a:ea typeface="Tahoma"/>
                <a:cs typeface="Tahoma"/>
                <a:sym typeface="Tahoma"/>
              </a:rPr>
              <a:t> All other tuples.</a:t>
            </a:r>
            <a:endParaRPr b="0" i="0" sz="1800" u="none">
              <a:solidFill>
                <a:schemeClr val="dk1"/>
              </a:solidFill>
              <a:latin typeface="Tahoma"/>
              <a:ea typeface="Tahoma"/>
              <a:cs typeface="Tahoma"/>
              <a:sym typeface="Tahoma"/>
            </a:endParaRPr>
          </a:p>
          <a:p>
            <a:pPr indent="0" lvl="0" marL="914400" rtl="0" algn="l">
              <a:lnSpc>
                <a:spcPct val="100000"/>
              </a:lnSpc>
              <a:spcBef>
                <a:spcPts val="480"/>
              </a:spcBef>
              <a:spcAft>
                <a:spcPts val="0"/>
              </a:spcAft>
              <a:buSzPts val="1080"/>
              <a:buNone/>
            </a:pPr>
            <a:r>
              <a:rPr lang="en-US" sz="1800">
                <a:solidFill>
                  <a:srgbClr val="FF0000"/>
                </a:solidFill>
              </a:rPr>
              <a:t>(e.g. Given two classes , the positive tuples may be buys computer = yes while the negative tuples are buys computer = no.)</a:t>
            </a:r>
            <a:endParaRPr sz="1800">
              <a:solidFill>
                <a:srgbClr val="FF0000"/>
              </a:solidFill>
            </a:endParaRPr>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True Positives(TP):</a:t>
            </a:r>
            <a:r>
              <a:rPr b="0" i="0" lang="en-US" sz="1800" u="none">
                <a:solidFill>
                  <a:schemeClr val="dk1"/>
                </a:solidFill>
                <a:latin typeface="Tahoma"/>
                <a:ea typeface="Tahoma"/>
                <a:cs typeface="Tahoma"/>
                <a:sym typeface="Tahoma"/>
              </a:rPr>
              <a:t>These refer to the positive tuples that were correctly labeled by the classifier.</a:t>
            </a:r>
            <a:endParaRPr b="0" i="0" sz="1800" u="none">
              <a:solidFill>
                <a:schemeClr val="dk1"/>
              </a:solidFill>
              <a:latin typeface="Tahoma"/>
              <a:ea typeface="Tahoma"/>
              <a:cs typeface="Tahoma"/>
              <a:sym typeface="Tahoma"/>
            </a:endParaRPr>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True Negatives(TN):</a:t>
            </a:r>
            <a:r>
              <a:rPr b="0" i="0" lang="en-US" sz="1800" u="none">
                <a:solidFill>
                  <a:schemeClr val="dk1"/>
                </a:solidFill>
                <a:latin typeface="Tahoma"/>
                <a:ea typeface="Tahoma"/>
                <a:cs typeface="Tahoma"/>
                <a:sym typeface="Tahoma"/>
              </a:rPr>
              <a:t> These are the negative tuples that were correctly labeled by the classifier.</a:t>
            </a:r>
            <a:endParaRPr b="0" i="0" sz="1800" u="none">
              <a:solidFill>
                <a:schemeClr val="dk1"/>
              </a:solidFill>
              <a:latin typeface="Tahoma"/>
              <a:ea typeface="Tahoma"/>
              <a:cs typeface="Tahoma"/>
              <a:sym typeface="Tahoma"/>
            </a:endParaRPr>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False Positives(FP):</a:t>
            </a:r>
            <a:r>
              <a:rPr b="0" i="0" lang="en-US" sz="1800" u="none">
                <a:solidFill>
                  <a:schemeClr val="dk1"/>
                </a:solidFill>
                <a:latin typeface="Tahoma"/>
                <a:ea typeface="Tahoma"/>
                <a:cs typeface="Tahoma"/>
                <a:sym typeface="Tahoma"/>
              </a:rPr>
              <a:t>These are the negative tuples that were incorrectly labeled as positive</a:t>
            </a:r>
            <a:endParaRPr b="0" i="0" sz="1800" u="none">
              <a:solidFill>
                <a:schemeClr val="dk1"/>
              </a:solidFill>
              <a:latin typeface="Tahoma"/>
              <a:ea typeface="Tahoma"/>
              <a:cs typeface="Tahoma"/>
              <a:sym typeface="Tahoma"/>
            </a:endParaRPr>
          </a:p>
          <a:p>
            <a:pPr indent="0" lvl="0" marL="914400" rtl="0" algn="l">
              <a:lnSpc>
                <a:spcPct val="100000"/>
              </a:lnSpc>
              <a:spcBef>
                <a:spcPts val="480"/>
              </a:spcBef>
              <a:spcAft>
                <a:spcPts val="0"/>
              </a:spcAft>
              <a:buSzPts val="1080"/>
              <a:buNone/>
            </a:pPr>
            <a:r>
              <a:rPr b="0" i="0" lang="en-US" sz="1800" u="none">
                <a:solidFill>
                  <a:schemeClr val="dk1"/>
                </a:solidFill>
                <a:latin typeface="Tahoma"/>
                <a:ea typeface="Tahoma"/>
                <a:cs typeface="Tahoma"/>
                <a:sym typeface="Tahoma"/>
              </a:rPr>
              <a:t> </a:t>
            </a:r>
            <a:r>
              <a:rPr b="0" i="0" lang="en-US" sz="1800" u="none">
                <a:solidFill>
                  <a:srgbClr val="FF0000"/>
                </a:solidFill>
                <a:latin typeface="Tahoma"/>
                <a:ea typeface="Tahoma"/>
                <a:cs typeface="Tahoma"/>
                <a:sym typeface="Tahoma"/>
              </a:rPr>
              <a:t>(e.g., tuples of class buys computer </a:t>
            </a:r>
            <a:r>
              <a:rPr lang="en-US" sz="1800">
                <a:solidFill>
                  <a:srgbClr val="FF0000"/>
                </a:solidFill>
              </a:rPr>
              <a:t>= </a:t>
            </a:r>
            <a:r>
              <a:rPr b="0" i="0" lang="en-US" sz="1800" u="none">
                <a:solidFill>
                  <a:srgbClr val="FF0000"/>
                </a:solidFill>
                <a:latin typeface="Tahoma"/>
                <a:ea typeface="Tahoma"/>
                <a:cs typeface="Tahoma"/>
                <a:sym typeface="Tahoma"/>
              </a:rPr>
              <a:t>no for which the classifier predicted buys computer </a:t>
            </a:r>
            <a:r>
              <a:rPr lang="en-US" sz="1800">
                <a:solidFill>
                  <a:srgbClr val="FF0000"/>
                </a:solidFill>
              </a:rPr>
              <a:t>=</a:t>
            </a:r>
            <a:r>
              <a:rPr b="0" i="0" lang="en-US" sz="1800" u="none">
                <a:solidFill>
                  <a:srgbClr val="FF0000"/>
                </a:solidFill>
                <a:latin typeface="Tahoma"/>
                <a:ea typeface="Tahoma"/>
                <a:cs typeface="Tahoma"/>
                <a:sym typeface="Tahoma"/>
              </a:rPr>
              <a:t> yes).</a:t>
            </a:r>
            <a:endParaRPr b="0" i="0" sz="1800" u="none">
              <a:solidFill>
                <a:srgbClr val="FF0000"/>
              </a:solidFill>
              <a:latin typeface="Tahoma"/>
              <a:ea typeface="Tahoma"/>
              <a:cs typeface="Tahoma"/>
              <a:sym typeface="Tahoma"/>
            </a:endParaRPr>
          </a:p>
          <a:p>
            <a:pPr indent="-316230" lvl="1" marL="742950" rtl="0" algn="l">
              <a:lnSpc>
                <a:spcPct val="100000"/>
              </a:lnSpc>
              <a:spcBef>
                <a:spcPts val="480"/>
              </a:spcBef>
              <a:spcAft>
                <a:spcPts val="0"/>
              </a:spcAft>
              <a:buClr>
                <a:schemeClr val="hlink"/>
              </a:buClr>
              <a:buSzPts val="1800"/>
              <a:buFont typeface="Noto Sans Symbols"/>
              <a:buChar char="■"/>
            </a:pPr>
            <a:r>
              <a:rPr b="1" i="0" lang="en-US" sz="1800" u="none">
                <a:solidFill>
                  <a:schemeClr val="dk2"/>
                </a:solidFill>
                <a:latin typeface="Tahoma"/>
                <a:ea typeface="Tahoma"/>
                <a:cs typeface="Tahoma"/>
                <a:sym typeface="Tahoma"/>
              </a:rPr>
              <a:t>False Negatives(FN):</a:t>
            </a:r>
            <a:r>
              <a:rPr b="0" i="0" lang="en-US" sz="1800" u="none">
                <a:solidFill>
                  <a:schemeClr val="dk1"/>
                </a:solidFill>
                <a:latin typeface="Tahoma"/>
                <a:ea typeface="Tahoma"/>
                <a:cs typeface="Tahoma"/>
                <a:sym typeface="Tahoma"/>
              </a:rPr>
              <a:t>These are the positive tuples that were mislabeled as negative </a:t>
            </a:r>
            <a:r>
              <a:rPr b="0" i="0" lang="en-US" sz="1800" u="none">
                <a:solidFill>
                  <a:srgbClr val="FF0000"/>
                </a:solidFill>
                <a:latin typeface="Tahoma"/>
                <a:ea typeface="Tahoma"/>
                <a:cs typeface="Tahoma"/>
                <a:sym typeface="Tahoma"/>
              </a:rPr>
              <a:t>(e.g., tuples of class buys computer </a:t>
            </a:r>
            <a:r>
              <a:rPr lang="en-US" sz="1800">
                <a:solidFill>
                  <a:srgbClr val="FF0000"/>
                </a:solidFill>
              </a:rPr>
              <a:t>=</a:t>
            </a:r>
            <a:r>
              <a:rPr b="0" i="0" lang="en-US" sz="1800" u="none">
                <a:solidFill>
                  <a:srgbClr val="FF0000"/>
                </a:solidFill>
                <a:latin typeface="Tahoma"/>
                <a:ea typeface="Tahoma"/>
                <a:cs typeface="Tahoma"/>
                <a:sym typeface="Tahoma"/>
              </a:rPr>
              <a:t> yes for which the classifier predicted buys computer </a:t>
            </a:r>
            <a:r>
              <a:rPr lang="en-US" sz="1800">
                <a:solidFill>
                  <a:srgbClr val="FF0000"/>
                </a:solidFill>
              </a:rPr>
              <a:t>=</a:t>
            </a:r>
            <a:r>
              <a:rPr b="0" i="0" lang="en-US" sz="1800" u="none">
                <a:solidFill>
                  <a:srgbClr val="FF0000"/>
                </a:solidFill>
                <a:latin typeface="Tahoma"/>
                <a:ea typeface="Tahoma"/>
                <a:cs typeface="Tahoma"/>
                <a:sym typeface="Tahoma"/>
              </a:rPr>
              <a:t> no).</a:t>
            </a:r>
            <a:endParaRPr b="0" i="0" sz="1800" u="none">
              <a:solidFill>
                <a:srgbClr val="FF0000"/>
              </a:solidFill>
              <a:latin typeface="Tahoma"/>
              <a:ea typeface="Tahoma"/>
              <a:cs typeface="Tahoma"/>
              <a:sym typeface="Tahoma"/>
            </a:endParaRPr>
          </a:p>
          <a:p>
            <a:pPr indent="-285750" lvl="1" marL="742950" rtl="0" algn="l">
              <a:lnSpc>
                <a:spcPct val="100000"/>
              </a:lnSpc>
              <a:spcBef>
                <a:spcPts val="480"/>
              </a:spcBef>
              <a:spcAft>
                <a:spcPts val="0"/>
              </a:spcAft>
              <a:buSzPts val="1320"/>
              <a:buNone/>
            </a:pPr>
            <a:r>
              <a:rPr b="0" i="0" lang="en-US" sz="1800" u="none">
                <a:solidFill>
                  <a:schemeClr val="dk1"/>
                </a:solidFill>
                <a:latin typeface="Tahoma"/>
                <a:ea typeface="Tahoma"/>
                <a:cs typeface="Tahoma"/>
                <a:sym typeface="Tahoma"/>
              </a:rPr>
              <a:t>These terms are summarized in a </a:t>
            </a:r>
            <a:r>
              <a:rPr b="1" i="0" lang="en-US" sz="1900" u="none">
                <a:solidFill>
                  <a:schemeClr val="dk1"/>
                </a:solidFill>
              </a:rPr>
              <a:t>Confusion Matrix</a:t>
            </a:r>
            <a:endParaRPr b="1" sz="19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3" name="Google Shape;203;p26"/>
          <p:cNvSpPr txBox="1"/>
          <p:nvPr>
            <p:ph type="title"/>
          </p:nvPr>
        </p:nvSpPr>
        <p:spPr>
          <a:xfrm>
            <a:off x="228600" y="381000"/>
            <a:ext cx="87074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Precision and Recall</a:t>
            </a:r>
            <a:endParaRPr b="1" i="0" sz="3600" u="none">
              <a:solidFill>
                <a:schemeClr val="dk2"/>
              </a:solidFill>
              <a:latin typeface="Tahoma"/>
              <a:ea typeface="Tahoma"/>
              <a:cs typeface="Tahoma"/>
              <a:sym typeface="Tahoma"/>
            </a:endParaRPr>
          </a:p>
        </p:txBody>
      </p:sp>
      <p:sp>
        <p:nvSpPr>
          <p:cNvPr id="204" name="Google Shape;204;p26"/>
          <p:cNvSpPr txBox="1"/>
          <p:nvPr>
            <p:ph idx="1" type="body"/>
          </p:nvPr>
        </p:nvSpPr>
        <p:spPr>
          <a:xfrm>
            <a:off x="0" y="1371600"/>
            <a:ext cx="9296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perfect precision score of 1.0 for a class </a:t>
            </a:r>
            <a:r>
              <a:rPr b="0" i="1" lang="en-US" sz="1800" u="none">
                <a:solidFill>
                  <a:schemeClr val="dk1"/>
                </a:solidFill>
                <a:latin typeface="Arial"/>
                <a:ea typeface="Arial"/>
                <a:cs typeface="Arial"/>
                <a:sym typeface="Arial"/>
              </a:rPr>
              <a:t>C </a:t>
            </a:r>
            <a:r>
              <a:rPr b="0" i="0" lang="en-US" sz="1800" u="none">
                <a:solidFill>
                  <a:schemeClr val="dk1"/>
                </a:solidFill>
                <a:latin typeface="Arial"/>
                <a:ea typeface="Arial"/>
                <a:cs typeface="Arial"/>
                <a:sym typeface="Arial"/>
              </a:rPr>
              <a:t>means that every tuple that the classifier labeled as belonging to class </a:t>
            </a:r>
            <a:r>
              <a:rPr b="0" i="1" lang="en-US" sz="1800" u="none">
                <a:solidFill>
                  <a:schemeClr val="dk1"/>
                </a:solidFill>
                <a:latin typeface="Arial"/>
                <a:ea typeface="Arial"/>
                <a:cs typeface="Arial"/>
                <a:sym typeface="Arial"/>
              </a:rPr>
              <a:t>C </a:t>
            </a:r>
            <a:r>
              <a:rPr b="0" i="0" lang="en-US" sz="1800" u="none">
                <a:solidFill>
                  <a:schemeClr val="dk1"/>
                </a:solidFill>
                <a:latin typeface="Arial"/>
                <a:ea typeface="Arial"/>
                <a:cs typeface="Arial"/>
                <a:sym typeface="Arial"/>
              </a:rPr>
              <a:t>does indeed belong to class </a:t>
            </a:r>
            <a:r>
              <a:rPr b="0" i="1" lang="en-US" sz="1800" u="none">
                <a:solidFill>
                  <a:schemeClr val="dk1"/>
                </a:solidFill>
                <a:latin typeface="Arial"/>
                <a:ea typeface="Arial"/>
                <a:cs typeface="Arial"/>
                <a:sym typeface="Arial"/>
              </a:rPr>
              <a:t>C</a:t>
            </a:r>
            <a:r>
              <a:rPr b="0" i="0" lang="en-US" sz="1800" u="none">
                <a:solidFill>
                  <a:schemeClr val="dk1"/>
                </a:solidFill>
                <a:latin typeface="Arial"/>
                <a:ea typeface="Arial"/>
                <a:cs typeface="Arial"/>
                <a:sym typeface="Arial"/>
              </a:rPr>
              <a:t>. However, it does not tell us anything about the number of class </a:t>
            </a:r>
            <a:r>
              <a:rPr b="0" i="1" lang="en-US" sz="1800" u="none">
                <a:solidFill>
                  <a:schemeClr val="dk1"/>
                </a:solidFill>
                <a:latin typeface="Arial"/>
                <a:ea typeface="Arial"/>
                <a:cs typeface="Arial"/>
                <a:sym typeface="Arial"/>
              </a:rPr>
              <a:t>C </a:t>
            </a:r>
            <a:r>
              <a:rPr b="0" i="0" lang="en-US" sz="1800" u="none">
                <a:solidFill>
                  <a:schemeClr val="dk1"/>
                </a:solidFill>
                <a:latin typeface="Arial"/>
                <a:ea typeface="Arial"/>
                <a:cs typeface="Arial"/>
                <a:sym typeface="Arial"/>
              </a:rPr>
              <a:t>tuples that the classifier mislabeled.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perfect recall score of 1.0 for </a:t>
            </a:r>
            <a:r>
              <a:rPr b="0" i="1" lang="en-US" sz="1800" u="none">
                <a:solidFill>
                  <a:schemeClr val="dk1"/>
                </a:solidFill>
                <a:latin typeface="Arial"/>
                <a:ea typeface="Arial"/>
                <a:cs typeface="Arial"/>
                <a:sym typeface="Arial"/>
              </a:rPr>
              <a:t>C </a:t>
            </a:r>
            <a:r>
              <a:rPr b="0" i="0" lang="en-US" sz="1800" u="none">
                <a:solidFill>
                  <a:schemeClr val="dk1"/>
                </a:solidFill>
                <a:latin typeface="Arial"/>
                <a:ea typeface="Arial"/>
                <a:cs typeface="Arial"/>
                <a:sym typeface="Arial"/>
              </a:rPr>
              <a:t>means that every item from class </a:t>
            </a:r>
            <a:r>
              <a:rPr b="0" i="1" lang="en-US" sz="1800" u="none">
                <a:solidFill>
                  <a:schemeClr val="dk1"/>
                </a:solidFill>
                <a:latin typeface="Arial"/>
                <a:ea typeface="Arial"/>
                <a:cs typeface="Arial"/>
                <a:sym typeface="Arial"/>
              </a:rPr>
              <a:t>C </a:t>
            </a:r>
            <a:r>
              <a:rPr b="0" i="0" lang="en-US" sz="1800" u="none">
                <a:solidFill>
                  <a:schemeClr val="dk1"/>
                </a:solidFill>
                <a:latin typeface="Arial"/>
                <a:ea typeface="Arial"/>
                <a:cs typeface="Arial"/>
                <a:sym typeface="Arial"/>
              </a:rPr>
              <a:t>was labeled as such, but it does not tell us how many other tuples were incorrectly labeled as belonging to class </a:t>
            </a:r>
            <a:r>
              <a:rPr b="0" i="1" lang="en-US" sz="1800" u="none">
                <a:solidFill>
                  <a:schemeClr val="dk1"/>
                </a:solidFill>
                <a:latin typeface="Arial"/>
                <a:ea typeface="Arial"/>
                <a:cs typeface="Arial"/>
                <a:sym typeface="Arial"/>
              </a:rPr>
              <a:t>C</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There tends to be an inverse relationship between precision and recall, where it is possible to increase one at the cost of reducing the other.</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Precision and recall scores are typically used together, where precision values are compared for a fixed value of recall, or vice versa. For example, we may compare precision values at a recall value of, say, 0.75.</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249237" y="381000"/>
            <a:ext cx="8742362"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ill Sans"/>
              <a:buNone/>
            </a:pPr>
            <a:r>
              <a:rPr b="1" i="0" lang="en-US" sz="3600" u="none">
                <a:solidFill>
                  <a:schemeClr val="dk2"/>
                </a:solidFill>
                <a:latin typeface="Gill Sans"/>
                <a:ea typeface="Gill Sans"/>
                <a:cs typeface="Gill Sans"/>
                <a:sym typeface="Gill Sans"/>
              </a:rPr>
              <a:t>Metrics for Evaluating Classifier Performance</a:t>
            </a:r>
            <a:endParaRPr b="1" i="0" sz="3600" u="none">
              <a:solidFill>
                <a:schemeClr val="dk2"/>
              </a:solidFill>
              <a:latin typeface="Gill Sans"/>
              <a:ea typeface="Gill Sans"/>
              <a:cs typeface="Gill Sans"/>
              <a:sym typeface="Gill Sans"/>
            </a:endParaRPr>
          </a:p>
        </p:txBody>
      </p:sp>
      <p:sp>
        <p:nvSpPr>
          <p:cNvPr id="210" name="Google Shape;210;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211" name="Google Shape;211;p27"/>
          <p:cNvPicPr preferRelativeResize="0"/>
          <p:nvPr/>
        </p:nvPicPr>
        <p:blipFill rotWithShape="1">
          <a:blip r:embed="rId3">
            <a:alphaModFix/>
          </a:blip>
          <a:srcRect b="0" l="0" r="0" t="0"/>
          <a:stretch/>
        </p:blipFill>
        <p:spPr>
          <a:xfrm>
            <a:off x="990600" y="990600"/>
            <a:ext cx="6248400" cy="3124200"/>
          </a:xfrm>
          <a:prstGeom prst="rect">
            <a:avLst/>
          </a:prstGeom>
          <a:noFill/>
          <a:ln>
            <a:noFill/>
          </a:ln>
        </p:spPr>
      </p:pic>
      <p:pic>
        <p:nvPicPr>
          <p:cNvPr id="212" name="Google Shape;212;p27"/>
          <p:cNvPicPr preferRelativeResize="0"/>
          <p:nvPr/>
        </p:nvPicPr>
        <p:blipFill rotWithShape="1">
          <a:blip r:embed="rId4">
            <a:alphaModFix/>
          </a:blip>
          <a:srcRect b="0" l="0" r="0" t="0"/>
          <a:stretch/>
        </p:blipFill>
        <p:spPr>
          <a:xfrm>
            <a:off x="811212" y="4191000"/>
            <a:ext cx="7620000" cy="1066800"/>
          </a:xfrm>
          <a:prstGeom prst="rect">
            <a:avLst/>
          </a:prstGeom>
          <a:noFill/>
          <a:ln>
            <a:noFill/>
          </a:ln>
        </p:spPr>
      </p:pic>
      <p:sp>
        <p:nvSpPr>
          <p:cNvPr id="213" name="Google Shape;213;p27"/>
          <p:cNvSpPr txBox="1"/>
          <p:nvPr/>
        </p:nvSpPr>
        <p:spPr>
          <a:xfrm>
            <a:off x="509587" y="5410200"/>
            <a:ext cx="81248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accuracy measure works best when the data classes are fairly evenly distributed. Other measures, such as sensitivity (or recall), specificity, precision, </a:t>
            </a:r>
            <a:r>
              <a:rPr b="0" i="1" lang="en-US" sz="1800" u="none" cap="none" strike="noStrike">
                <a:solidFill>
                  <a:schemeClr val="dk1"/>
                </a:solidFill>
                <a:latin typeface="Arial"/>
                <a:ea typeface="Arial"/>
                <a:cs typeface="Arial"/>
                <a:sym typeface="Arial"/>
              </a:rPr>
              <a:t>F</a:t>
            </a:r>
            <a:r>
              <a:rPr b="0" i="0" lang="en-US" sz="1800" u="none" cap="none" strike="noStrike">
                <a:solidFill>
                  <a:schemeClr val="dk1"/>
                </a:solidFill>
                <a:latin typeface="Arial"/>
                <a:ea typeface="Arial"/>
                <a:cs typeface="Arial"/>
                <a:sym typeface="Arial"/>
              </a:rPr>
              <a:t>, and </a:t>
            </a:r>
            <a:r>
              <a:rPr b="0" i="1" lang="en-US" sz="1800" u="none" cap="none" strike="noStrike">
                <a:solidFill>
                  <a:schemeClr val="dk1"/>
                </a:solidFill>
                <a:latin typeface="Arial"/>
                <a:ea typeface="Arial"/>
                <a:cs typeface="Arial"/>
                <a:sym typeface="Arial"/>
              </a:rPr>
              <a:t>F</a:t>
            </a:r>
            <a:r>
              <a:rPr b="0" i="0" lang="en-US" sz="1800" u="none" cap="none" strike="noStrike">
                <a:solidFill>
                  <a:schemeClr val="dk1"/>
                </a:solidFill>
                <a:latin typeface="Arial"/>
                <a:ea typeface="Arial"/>
                <a:cs typeface="Arial"/>
                <a:sym typeface="Arial"/>
              </a:rPr>
              <a:t>, are better suited to the class imbalance problem, where the main class of interest is rare.</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Other classifier evaluation aspects</a:t>
            </a:r>
            <a:endParaRPr b="1" sz="3600">
              <a:solidFill>
                <a:schemeClr val="dk2"/>
              </a:solidFill>
              <a:latin typeface="Tahoma"/>
              <a:ea typeface="Tahoma"/>
              <a:cs typeface="Tahoma"/>
              <a:sym typeface="Tahoma"/>
            </a:endParaRPr>
          </a:p>
        </p:txBody>
      </p:sp>
      <p:sp>
        <p:nvSpPr>
          <p:cNvPr id="219" name="Google Shape;219;p28"/>
          <p:cNvSpPr txBox="1"/>
          <p:nvPr>
            <p:ph idx="1" type="body"/>
          </p:nvPr>
        </p:nvSpPr>
        <p:spPr>
          <a:xfrm>
            <a:off x="0" y="1371600"/>
            <a:ext cx="9051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In addition to accuracy-based measures, classifiers can also be compared with respect to the following additional aspects:</a:t>
            </a:r>
            <a:endParaRPr b="0" i="0" sz="1800" u="non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Speed: </a:t>
            </a:r>
            <a:r>
              <a:rPr b="0" i="0" lang="en-US" sz="1800" u="none" cap="none" strike="noStrike">
                <a:solidFill>
                  <a:schemeClr val="dk1"/>
                </a:solidFill>
                <a:latin typeface="Arial"/>
                <a:ea typeface="Arial"/>
                <a:cs typeface="Arial"/>
                <a:sym typeface="Arial"/>
              </a:rPr>
              <a:t>This refers to the computational costs involved in generating and using the given classifier.</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360"/>
              </a:spcBef>
              <a:spcAft>
                <a:spcPts val="0"/>
              </a:spcAft>
              <a:buSzPts val="1080"/>
              <a:buNone/>
            </a:pPr>
            <a:r>
              <a:t/>
            </a:r>
            <a:endParaRPr sz="1800">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Robustness: </a:t>
            </a:r>
            <a:r>
              <a:rPr b="0" i="0" lang="en-US" sz="1800" u="none" cap="none" strike="noStrike">
                <a:solidFill>
                  <a:schemeClr val="dk1"/>
                </a:solidFill>
                <a:latin typeface="Arial"/>
                <a:ea typeface="Arial"/>
                <a:cs typeface="Arial"/>
                <a:sym typeface="Arial"/>
              </a:rPr>
              <a:t>This is the ability of the classifier to make correct predictions given noisy data or data with missing values. </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360"/>
              </a:spcBef>
              <a:spcAft>
                <a:spcPts val="0"/>
              </a:spcAft>
              <a:buSzPts val="1080"/>
              <a:buNone/>
            </a:pPr>
            <a:r>
              <a:t/>
            </a:r>
            <a:endParaRPr sz="1800">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Scalability: </a:t>
            </a:r>
            <a:r>
              <a:rPr b="0" i="0" lang="en-US" sz="1800" u="none" cap="none" strike="noStrike">
                <a:solidFill>
                  <a:schemeClr val="dk1"/>
                </a:solidFill>
                <a:latin typeface="Arial"/>
                <a:ea typeface="Arial"/>
                <a:cs typeface="Arial"/>
                <a:sym typeface="Arial"/>
              </a:rPr>
              <a:t>This refers to the ability to construct the classifier efficiently </a:t>
            </a:r>
            <a:r>
              <a:rPr lang="en-US" sz="1800">
                <a:latin typeface="Arial"/>
                <a:ea typeface="Arial"/>
                <a:cs typeface="Arial"/>
                <a:sym typeface="Arial"/>
              </a:rPr>
              <a:t>for the </a:t>
            </a:r>
            <a:r>
              <a:rPr b="0" i="0" lang="en-US" sz="1800" u="none" cap="none" strike="noStrike">
                <a:solidFill>
                  <a:schemeClr val="dk1"/>
                </a:solidFill>
                <a:latin typeface="Arial"/>
                <a:ea typeface="Arial"/>
                <a:cs typeface="Arial"/>
                <a:sym typeface="Arial"/>
              </a:rPr>
              <a:t>given large amount of data.</a:t>
            </a:r>
            <a:endParaRPr sz="1800">
              <a:latin typeface="Arial"/>
              <a:ea typeface="Arial"/>
              <a:cs typeface="Arial"/>
              <a:sym typeface="Arial"/>
            </a:endParaRPr>
          </a:p>
          <a:p>
            <a:pPr indent="0" lvl="0" marL="914400" marR="0" rtl="0" algn="l">
              <a:lnSpc>
                <a:spcPct val="100000"/>
              </a:lnSpc>
              <a:spcBef>
                <a:spcPts val="360"/>
              </a:spcBef>
              <a:spcAft>
                <a:spcPts val="0"/>
              </a:spcAft>
              <a:buSzPts val="1080"/>
              <a:buNone/>
            </a:pPr>
            <a:r>
              <a:t/>
            </a:r>
            <a:endParaRPr sz="1800">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Interpretability: </a:t>
            </a:r>
            <a:r>
              <a:rPr b="0" i="0" lang="en-US" sz="1800" u="none" cap="none" strike="noStrike">
                <a:solidFill>
                  <a:schemeClr val="dk1"/>
                </a:solidFill>
                <a:latin typeface="Arial"/>
                <a:ea typeface="Arial"/>
                <a:cs typeface="Arial"/>
                <a:sym typeface="Arial"/>
              </a:rPr>
              <a:t>This refers to the level of understanding and insight that is provided by the classifier or predictor. </a:t>
            </a:r>
            <a:endParaRPr b="0" i="0" sz="1800" u="none" cap="none" strike="noStrike">
              <a:solidFill>
                <a:schemeClr val="dk1"/>
              </a:solidFill>
              <a:latin typeface="Arial"/>
              <a:ea typeface="Arial"/>
              <a:cs typeface="Arial"/>
              <a:sym typeface="Arial"/>
            </a:endParaRPr>
          </a:p>
        </p:txBody>
      </p:sp>
      <p:sp>
        <p:nvSpPr>
          <p:cNvPr id="220" name="Google Shape;220;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b="1" sz="3600">
              <a:solidFill>
                <a:schemeClr val="dk2"/>
              </a:solidFill>
              <a:latin typeface="Tahoma"/>
              <a:ea typeface="Tahoma"/>
              <a:cs typeface="Tahoma"/>
              <a:sym typeface="Tahoma"/>
            </a:endParaRPr>
          </a:p>
        </p:txBody>
      </p:sp>
      <p:sp>
        <p:nvSpPr>
          <p:cNvPr id="226" name="Google Shape;226;p29"/>
          <p:cNvSpPr txBox="1"/>
          <p:nvPr>
            <p:ph idx="1" type="body"/>
          </p:nvPr>
        </p:nvSpPr>
        <p:spPr>
          <a:xfrm>
            <a:off x="0" y="1371600"/>
            <a:ext cx="9051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In addition to accuracy-based measures, classifiers can also be compared with respect to the following additional aspects:</a:t>
            </a:r>
            <a:endParaRPr b="0" i="0" sz="1800" u="non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Speed: </a:t>
            </a:r>
            <a:r>
              <a:rPr b="0" i="0" lang="en-US" sz="1800" u="none" cap="none" strike="noStrike">
                <a:solidFill>
                  <a:schemeClr val="dk1"/>
                </a:solidFill>
                <a:latin typeface="Arial"/>
                <a:ea typeface="Arial"/>
                <a:cs typeface="Arial"/>
                <a:sym typeface="Arial"/>
              </a:rPr>
              <a:t>This refers to the computational costs involved in generating and using the given classifier.</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Robustness: </a:t>
            </a:r>
            <a:r>
              <a:rPr b="0" i="0" lang="en-US" sz="1800" u="none" cap="none" strike="noStrike">
                <a:solidFill>
                  <a:schemeClr val="dk1"/>
                </a:solidFill>
                <a:latin typeface="Arial"/>
                <a:ea typeface="Arial"/>
                <a:cs typeface="Arial"/>
                <a:sym typeface="Arial"/>
              </a:rPr>
              <a:t>This is the ability of the classifier to make correct predictions given noisy data or data with missing values. Robustness is typically assessed with a series of synthetic data sets representing increasing degrees of noise and missing values.</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Scalability: </a:t>
            </a:r>
            <a:r>
              <a:rPr b="0" i="0" lang="en-US" sz="1800" u="none" cap="none" strike="noStrike">
                <a:solidFill>
                  <a:schemeClr val="dk1"/>
                </a:solidFill>
                <a:latin typeface="Arial"/>
                <a:ea typeface="Arial"/>
                <a:cs typeface="Arial"/>
                <a:sym typeface="Arial"/>
              </a:rPr>
              <a:t>This refers to the ability to construct the classifier efficiently given large amounts of data. Scalability is typically assessed with a series of data sets of increasing size.</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hlink"/>
              </a:buClr>
              <a:buSzPts val="990"/>
              <a:buFont typeface="Noto Sans Symbols"/>
              <a:buChar char="■"/>
            </a:pPr>
            <a:r>
              <a:rPr b="1" i="0" lang="en-US" sz="1800" u="none" cap="none" strike="noStrike">
                <a:solidFill>
                  <a:schemeClr val="dk1"/>
                </a:solidFill>
                <a:latin typeface="Arial"/>
                <a:ea typeface="Arial"/>
                <a:cs typeface="Arial"/>
                <a:sym typeface="Arial"/>
              </a:rPr>
              <a:t>Interpretability: </a:t>
            </a:r>
            <a:r>
              <a:rPr b="0" i="0" lang="en-US" sz="1800" u="none" cap="none" strike="noStrike">
                <a:solidFill>
                  <a:schemeClr val="dk1"/>
                </a:solidFill>
                <a:latin typeface="Arial"/>
                <a:ea typeface="Arial"/>
                <a:cs typeface="Arial"/>
                <a:sym typeface="Arial"/>
              </a:rPr>
              <a:t>This refers to the level of understanding and insight that is provided by the classifier or predictor. Interpretability is subjective and therefore more difficult to assess. Decision trees and classification rules can be easy to interpret, yet their interpretability may diminish the more they become complex.</a:t>
            </a:r>
            <a:endParaRPr b="0" i="0" sz="1800" u="none" cap="none" strike="noStrike">
              <a:solidFill>
                <a:schemeClr val="dk1"/>
              </a:solidFill>
              <a:latin typeface="Arial"/>
              <a:ea typeface="Arial"/>
              <a:cs typeface="Arial"/>
              <a:sym typeface="Arial"/>
            </a:endParaRPr>
          </a:p>
        </p:txBody>
      </p:sp>
      <p:sp>
        <p:nvSpPr>
          <p:cNvPr id="227" name="Google Shape;227;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pic>
        <p:nvPicPr>
          <p:cNvPr id="232" name="Google Shape;232;p30"/>
          <p:cNvPicPr preferRelativeResize="0"/>
          <p:nvPr>
            <p:ph idx="1" type="body"/>
          </p:nvPr>
        </p:nvPicPr>
        <p:blipFill rotWithShape="1">
          <a:blip r:embed="rId3">
            <a:alphaModFix/>
          </a:blip>
          <a:srcRect b="0" l="0" r="0" t="0"/>
          <a:stretch/>
        </p:blipFill>
        <p:spPr>
          <a:xfrm>
            <a:off x="1808162" y="1981200"/>
            <a:ext cx="4460875" cy="2260600"/>
          </a:xfrm>
          <a:prstGeom prst="rect">
            <a:avLst/>
          </a:prstGeom>
          <a:noFill/>
          <a:ln>
            <a:noFill/>
          </a:ln>
        </p:spPr>
      </p:pic>
      <p:sp>
        <p:nvSpPr>
          <p:cNvPr id="233" name="Google Shape;233;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34" name="Google Shape;234;p30"/>
          <p:cNvSpPr txBox="1"/>
          <p:nvPr/>
        </p:nvSpPr>
        <p:spPr>
          <a:xfrm>
            <a:off x="304800" y="1447800"/>
            <a:ext cx="7467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Calculate Accuracy, Precision and Recall for following confusion matrix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graphicFrame>
        <p:nvGraphicFramePr>
          <p:cNvPr id="241" name="Google Shape;241;p31"/>
          <p:cNvGraphicFramePr/>
          <p:nvPr/>
        </p:nvGraphicFramePr>
        <p:xfrm>
          <a:off x="114675" y="0"/>
          <a:ext cx="3000000" cy="3000000"/>
        </p:xfrm>
        <a:graphic>
          <a:graphicData uri="http://schemas.openxmlformats.org/drawingml/2006/table">
            <a:tbl>
              <a:tblPr>
                <a:noFill/>
                <a:tableStyleId>{1CA2A752-E5B0-460E-A096-8D5F17FA0178}</a:tableStyleId>
              </a:tblPr>
              <a:tblGrid>
                <a:gridCol w="1323725"/>
                <a:gridCol w="2750500"/>
                <a:gridCol w="4798725"/>
              </a:tblGrid>
              <a:tr h="5358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Measure</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Important when</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Used when</a:t>
                      </a:r>
                      <a:endParaRPr b="1" sz="2000" u="none" cap="none" strike="noStrike"/>
                    </a:p>
                  </a:txBody>
                  <a:tcPr marT="91425" marB="91425" marR="91425" marL="91425"/>
                </a:tc>
              </a:tr>
              <a:tr h="865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Accuracy</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you have symmetric datasets (FN &amp; FP counts are close)</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false negatives &amp; false positives have similar costs.</a:t>
                      </a:r>
                      <a:endParaRPr sz="1800" u="none" cap="none" strike="noStrike"/>
                    </a:p>
                  </a:txBody>
                  <a:tcPr marT="91425" marB="91425" marR="91425" marL="91425"/>
                </a:tc>
              </a:tr>
              <a:tr h="179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Sensitivity/Recall</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identifying the positives is crucial.</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the occurrence of false negatives is unacceptable/intolerable.</a:t>
                      </a:r>
                      <a:endParaRPr sz="18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You’d rather have some extra false positives (false alarms) over saving some false negatives. For example, when predicting financial default or a deadly disease.</a:t>
                      </a:r>
                      <a:endParaRPr sz="1800" u="none" cap="none" strike="noStrike">
                        <a:solidFill>
                          <a:srgbClr val="292929"/>
                        </a:solidFill>
                        <a:highlight>
                          <a:srgbClr val="FFFFFF"/>
                        </a:highlight>
                        <a:latin typeface="Georgia"/>
                        <a:ea typeface="Georgia"/>
                        <a:cs typeface="Georgia"/>
                        <a:sym typeface="Georgia"/>
                      </a:endParaRPr>
                    </a:p>
                  </a:txBody>
                  <a:tcPr marT="91425" marB="91425" marR="91425" marL="91425"/>
                </a:tc>
              </a:tr>
              <a:tr h="179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Precision</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you want to be more confident of your predicted positives.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the occurrence of false positives is unacceptable/intolerable. For example, Spam emails. You’d rather have some spam emails in your inbox than miss out some regular emails that were incorrectly sent to your spam box.</a:t>
                      </a:r>
                      <a:endParaRPr sz="1800" u="none" cap="none" strike="noStrike"/>
                    </a:p>
                  </a:txBody>
                  <a:tcPr marT="91425" marB="91425" marR="91425" marL="91425"/>
                </a:tc>
              </a:tr>
              <a:tr h="1174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Specificity</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you want to cover all true negatives.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92929"/>
                          </a:solidFill>
                          <a:highlight>
                            <a:srgbClr val="FFFFFF"/>
                          </a:highlight>
                          <a:latin typeface="Georgia"/>
                          <a:ea typeface="Georgia"/>
                          <a:cs typeface="Georgia"/>
                          <a:sym typeface="Georgia"/>
                        </a:rPr>
                        <a:t>you don’t want to raise false alarms. For example, you’re running a drug test in which all people who test positive will immediately go to jail.</a:t>
                      </a:r>
                      <a:endParaRPr sz="1800" u="none" cap="none" strike="noStrike"/>
                    </a:p>
                  </a:txBody>
                  <a:tcPr marT="91425" marB="91425" marR="91425" marL="91425"/>
                </a:tc>
              </a:tr>
              <a:tr h="5358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48" name="Google Shape;248;p32"/>
          <p:cNvSpPr txBox="1"/>
          <p:nvPr>
            <p:ph type="title"/>
          </p:nvPr>
        </p:nvSpPr>
        <p:spPr>
          <a:xfrm>
            <a:off x="304800" y="381000"/>
            <a:ext cx="8402637" cy="609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Predictor Error Measures</a:t>
            </a:r>
            <a:endParaRPr b="1" i="0" sz="3200" u="none">
              <a:solidFill>
                <a:schemeClr val="dk2"/>
              </a:solidFill>
              <a:latin typeface="Tahoma"/>
              <a:ea typeface="Tahoma"/>
              <a:cs typeface="Tahoma"/>
              <a:sym typeface="Tahoma"/>
            </a:endParaRPr>
          </a:p>
        </p:txBody>
      </p:sp>
      <p:sp>
        <p:nvSpPr>
          <p:cNvPr id="249" name="Google Shape;249;p32"/>
          <p:cNvSpPr txBox="1"/>
          <p:nvPr>
            <p:ph idx="1" type="body"/>
          </p:nvPr>
        </p:nvSpPr>
        <p:spPr>
          <a:xfrm>
            <a:off x="304800" y="1371600"/>
            <a:ext cx="86106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Measure predictor accuracy: measure how far off the predicted value is from the actual known value</a:t>
            </a:r>
            <a:endParaRPr b="0" i="0" sz="2000" u="none">
              <a:solidFill>
                <a:schemeClr val="dk1"/>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Loss function</a:t>
            </a:r>
            <a:r>
              <a:rPr b="0" i="0" lang="en-US" sz="2000" u="none">
                <a:solidFill>
                  <a:schemeClr val="dk1"/>
                </a:solidFill>
                <a:latin typeface="Tahoma"/>
                <a:ea typeface="Tahoma"/>
                <a:cs typeface="Tahoma"/>
                <a:sym typeface="Tahoma"/>
              </a:rPr>
              <a:t>: measures the error betw.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and the predicted value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Absolute error: |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Squared error: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 y</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a:t>
            </a:r>
            <a:r>
              <a:rPr b="0" baseline="30000" i="0" lang="en-US" sz="2000" u="none">
                <a:solidFill>
                  <a:schemeClr val="dk1"/>
                </a:solidFill>
                <a:latin typeface="Tahoma"/>
                <a:ea typeface="Tahoma"/>
                <a:cs typeface="Tahoma"/>
                <a:sym typeface="Tahoma"/>
              </a:rPr>
              <a:t>2</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Test error (generalization error): the average loss over the test set</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Mean absolute error:                  Mean squared error:</a:t>
            </a:r>
            <a:endParaRPr b="0" i="0" sz="2000" u="none">
              <a:solidFill>
                <a:schemeClr val="dk1"/>
              </a:solidFill>
              <a:latin typeface="Tahoma"/>
              <a:ea typeface="Tahoma"/>
              <a:cs typeface="Tahoma"/>
              <a:sym typeface="Tahoma"/>
            </a:endParaRPr>
          </a:p>
          <a:p>
            <a:pPr indent="-215900" lvl="1" marL="742950" rtl="0" algn="l">
              <a:lnSpc>
                <a:spcPct val="110000"/>
              </a:lnSpc>
              <a:spcBef>
                <a:spcPts val="400"/>
              </a:spcBef>
              <a:spcAft>
                <a:spcPts val="0"/>
              </a:spcAft>
              <a:buClr>
                <a:schemeClr val="hlink"/>
              </a:buClr>
              <a:buSzPts val="1100"/>
              <a:buFont typeface="Noto Sans Symbols"/>
              <a:buNone/>
            </a:pPr>
            <a:r>
              <a:t/>
            </a:r>
            <a:endParaRPr b="0" i="0" sz="2000" u="none">
              <a:solidFill>
                <a:schemeClr val="dk1"/>
              </a:solidFill>
              <a:latin typeface="Tahoma"/>
              <a:ea typeface="Tahoma"/>
              <a:cs typeface="Tahoma"/>
              <a:sym typeface="Tahoma"/>
            </a:endParaRPr>
          </a:p>
          <a:p>
            <a:pPr indent="0" lvl="0" marL="914400" rtl="0" algn="l">
              <a:lnSpc>
                <a:spcPct val="110000"/>
              </a:lnSpc>
              <a:spcBef>
                <a:spcPts val="400"/>
              </a:spcBef>
              <a:spcAft>
                <a:spcPts val="0"/>
              </a:spcAft>
              <a:buSzPts val="1080"/>
              <a:buNone/>
            </a:pPr>
            <a:r>
              <a:t/>
            </a:r>
            <a:endParaRPr sz="2000"/>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Relative absolute error:               Relative squared error:</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The mean squared-error exaggerates the presence of outliers</a:t>
            </a:r>
            <a:endParaRPr b="0"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Popularly use (square) root mean-square error, similarly, root relative squared error</a:t>
            </a:r>
            <a:endParaRPr b="0" i="0" sz="2000" u="none">
              <a:solidFill>
                <a:schemeClr val="dk1"/>
              </a:solidFill>
              <a:latin typeface="Tahoma"/>
              <a:ea typeface="Tahoma"/>
              <a:cs typeface="Tahoma"/>
              <a:sym typeface="Tahoma"/>
            </a:endParaRPr>
          </a:p>
        </p:txBody>
      </p:sp>
      <p:pic>
        <p:nvPicPr>
          <p:cNvPr id="250" name="Google Shape;250;p32"/>
          <p:cNvPicPr preferRelativeResize="0"/>
          <p:nvPr>
            <p:ph idx="1" type="body"/>
          </p:nvPr>
        </p:nvPicPr>
        <p:blipFill rotWithShape="1">
          <a:blip r:embed="rId3">
            <a:alphaModFix/>
          </a:blip>
          <a:srcRect b="0" l="0" r="0" t="0"/>
          <a:stretch/>
        </p:blipFill>
        <p:spPr>
          <a:xfrm>
            <a:off x="3581400" y="3581400"/>
            <a:ext cx="1030287" cy="838200"/>
          </a:xfrm>
          <a:prstGeom prst="rect">
            <a:avLst/>
          </a:prstGeom>
          <a:noFill/>
          <a:ln>
            <a:noFill/>
          </a:ln>
        </p:spPr>
      </p:pic>
      <p:pic>
        <p:nvPicPr>
          <p:cNvPr id="251" name="Google Shape;251;p32"/>
          <p:cNvPicPr preferRelativeResize="0"/>
          <p:nvPr/>
        </p:nvPicPr>
        <p:blipFill rotWithShape="1">
          <a:blip r:embed="rId4">
            <a:alphaModFix/>
          </a:blip>
          <a:srcRect b="0" l="0" r="0" t="0"/>
          <a:stretch/>
        </p:blipFill>
        <p:spPr>
          <a:xfrm>
            <a:off x="7315200" y="3581400"/>
            <a:ext cx="1169987" cy="838200"/>
          </a:xfrm>
          <a:prstGeom prst="rect">
            <a:avLst/>
          </a:prstGeom>
          <a:noFill/>
          <a:ln>
            <a:noFill/>
          </a:ln>
        </p:spPr>
      </p:pic>
      <p:pic>
        <p:nvPicPr>
          <p:cNvPr id="252" name="Google Shape;252;p32"/>
          <p:cNvPicPr preferRelativeResize="0"/>
          <p:nvPr>
            <p:ph idx="2" type="body"/>
          </p:nvPr>
        </p:nvPicPr>
        <p:blipFill rotWithShape="1">
          <a:blip r:embed="rId5">
            <a:alphaModFix/>
          </a:blip>
          <a:srcRect b="0" l="0" r="0" t="0"/>
          <a:stretch/>
        </p:blipFill>
        <p:spPr>
          <a:xfrm>
            <a:off x="3810000" y="4648200"/>
            <a:ext cx="1066800" cy="914400"/>
          </a:xfrm>
          <a:prstGeom prst="rect">
            <a:avLst/>
          </a:prstGeom>
          <a:noFill/>
          <a:ln>
            <a:noFill/>
          </a:ln>
        </p:spPr>
      </p:pic>
      <p:pic>
        <p:nvPicPr>
          <p:cNvPr id="253" name="Google Shape;253;p32"/>
          <p:cNvPicPr preferRelativeResize="0"/>
          <p:nvPr/>
        </p:nvPicPr>
        <p:blipFill rotWithShape="1">
          <a:blip r:embed="rId6">
            <a:alphaModFix/>
          </a:blip>
          <a:srcRect b="0" l="0" r="0" t="0"/>
          <a:stretch/>
        </p:blipFill>
        <p:spPr>
          <a:xfrm>
            <a:off x="7620000" y="4495800"/>
            <a:ext cx="1169988" cy="11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Classifier Evaluation Measures</a:t>
            </a:r>
            <a:endParaRPr/>
          </a:p>
        </p:txBody>
      </p:sp>
      <p:sp>
        <p:nvSpPr>
          <p:cNvPr id="128" name="Google Shape;128;p1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pic>
        <p:nvPicPr>
          <p:cNvPr id="129" name="Google Shape;129;p18"/>
          <p:cNvPicPr preferRelativeResize="0"/>
          <p:nvPr/>
        </p:nvPicPr>
        <p:blipFill rotWithShape="1">
          <a:blip r:embed="rId3">
            <a:alphaModFix/>
          </a:blip>
          <a:srcRect b="0" l="0" r="0" t="0"/>
          <a:stretch/>
        </p:blipFill>
        <p:spPr>
          <a:xfrm>
            <a:off x="547000" y="1338950"/>
            <a:ext cx="7987399" cy="519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5" name="Google Shape;135;p19"/>
          <p:cNvSpPr txBox="1"/>
          <p:nvPr>
            <p:ph type="title"/>
          </p:nvPr>
        </p:nvSpPr>
        <p:spPr>
          <a:xfrm>
            <a:off x="228600" y="152400"/>
            <a:ext cx="87075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ill Sans"/>
              <a:buNone/>
            </a:pPr>
            <a:r>
              <a:rPr b="1" i="0" lang="en-US" sz="3100" u="none">
                <a:solidFill>
                  <a:schemeClr val="dk2"/>
                </a:solidFill>
                <a:latin typeface="Gill Sans"/>
                <a:ea typeface="Gill Sans"/>
                <a:cs typeface="Gill Sans"/>
                <a:sym typeface="Gill Sans"/>
              </a:rPr>
              <a:t>Metrics for Evaluating Classifier Performance</a:t>
            </a:r>
            <a:endParaRPr sz="3100"/>
          </a:p>
        </p:txBody>
      </p:sp>
      <p:sp>
        <p:nvSpPr>
          <p:cNvPr id="136" name="Google Shape;136;p19"/>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Confusion Matrix (CM): </a:t>
            </a:r>
            <a:r>
              <a:rPr b="0" i="0" lang="en-US" sz="2000" u="none">
                <a:solidFill>
                  <a:schemeClr val="dk1"/>
                </a:solidFill>
                <a:latin typeface="Tahoma"/>
                <a:ea typeface="Tahoma"/>
                <a:cs typeface="Tahoma"/>
                <a:sym typeface="Tahoma"/>
              </a:rPr>
              <a:t>The confusion matrix is a useful tool for analyzing how well your classifier can recognize tuples of different classes. </a:t>
            </a:r>
            <a:endParaRPr b="0" i="0" sz="2000" u="none">
              <a:solidFill>
                <a:schemeClr val="dk1"/>
              </a:solidFill>
              <a:latin typeface="Tahoma"/>
              <a:ea typeface="Tahoma"/>
              <a:cs typeface="Tahoma"/>
              <a:sym typeface="Tahoma"/>
            </a:endParaRPr>
          </a:p>
        </p:txBody>
      </p:sp>
      <p:pic>
        <p:nvPicPr>
          <p:cNvPr id="137" name="Google Shape;137;p19"/>
          <p:cNvPicPr preferRelativeResize="0"/>
          <p:nvPr/>
        </p:nvPicPr>
        <p:blipFill rotWithShape="1">
          <a:blip r:embed="rId3">
            <a:alphaModFix/>
          </a:blip>
          <a:srcRect b="0" l="0" r="0" t="0"/>
          <a:stretch/>
        </p:blipFill>
        <p:spPr>
          <a:xfrm>
            <a:off x="152400" y="2438400"/>
            <a:ext cx="3886201" cy="1828801"/>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2998775" y="4668825"/>
            <a:ext cx="3175274" cy="1078926"/>
          </a:xfrm>
          <a:prstGeom prst="rect">
            <a:avLst/>
          </a:prstGeom>
          <a:noFill/>
          <a:ln>
            <a:noFill/>
          </a:ln>
        </p:spPr>
      </p:pic>
      <p:sp>
        <p:nvSpPr>
          <p:cNvPr id="139" name="Google Shape;139;p19"/>
          <p:cNvSpPr txBox="1"/>
          <p:nvPr/>
        </p:nvSpPr>
        <p:spPr>
          <a:xfrm>
            <a:off x="3975100" y="2533650"/>
            <a:ext cx="4961100" cy="12006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Given </a:t>
            </a:r>
            <a:r>
              <a:rPr b="0" i="1" lang="en-US" sz="1800" u="none" cap="none" strike="noStrike">
                <a:solidFill>
                  <a:schemeClr val="dk1"/>
                </a:solidFill>
                <a:latin typeface="Tahoma"/>
                <a:ea typeface="Tahoma"/>
                <a:cs typeface="Tahoma"/>
                <a:sym typeface="Tahoma"/>
              </a:rPr>
              <a:t>m</a:t>
            </a:r>
            <a:r>
              <a:rPr b="0" i="0" lang="en-US" sz="1800" u="none" cap="none" strike="noStrike">
                <a:solidFill>
                  <a:schemeClr val="dk1"/>
                </a:solidFill>
                <a:latin typeface="Tahoma"/>
                <a:ea typeface="Tahoma"/>
                <a:cs typeface="Tahoma"/>
                <a:sym typeface="Tahoma"/>
              </a:rPr>
              <a:t> classes, </a:t>
            </a:r>
            <a:r>
              <a:rPr b="0" i="1" lang="en-US" sz="1800" u="none" cap="none" strike="noStrike">
                <a:solidFill>
                  <a:schemeClr val="dk1"/>
                </a:solidFill>
                <a:latin typeface="Tahoma"/>
                <a:ea typeface="Tahoma"/>
                <a:cs typeface="Tahoma"/>
                <a:sym typeface="Tahoma"/>
              </a:rPr>
              <a:t>CM</a:t>
            </a:r>
            <a:r>
              <a:rPr b="0" baseline="-25000" i="1" lang="en-US" sz="1800" u="none" cap="none" strike="noStrike">
                <a:solidFill>
                  <a:schemeClr val="dk1"/>
                </a:solidFill>
                <a:latin typeface="Tahoma"/>
                <a:ea typeface="Tahoma"/>
                <a:cs typeface="Tahoma"/>
                <a:sym typeface="Tahoma"/>
              </a:rPr>
              <a:t>i,j</a:t>
            </a:r>
            <a:r>
              <a:rPr b="0" i="0" lang="en-US" sz="1800" u="none" cap="none" strike="noStrike">
                <a:solidFill>
                  <a:schemeClr val="dk1"/>
                </a:solidFill>
                <a:latin typeface="Tahoma"/>
                <a:ea typeface="Tahoma"/>
                <a:cs typeface="Tahoma"/>
                <a:sym typeface="Tahoma"/>
              </a:rPr>
              <a:t>, an entry in a </a:t>
            </a:r>
            <a:r>
              <a:rPr b="1" i="0" lang="en-US" sz="1800" u="none" cap="none" strike="noStrike">
                <a:solidFill>
                  <a:schemeClr val="dk1"/>
                </a:solidFill>
                <a:latin typeface="Tahoma"/>
                <a:ea typeface="Tahoma"/>
                <a:cs typeface="Tahoma"/>
                <a:sym typeface="Tahoma"/>
              </a:rPr>
              <a:t>confusion matrix</a:t>
            </a:r>
            <a:r>
              <a:rPr b="0" i="0" lang="en-US" sz="1800" u="none" cap="none" strike="noStrike">
                <a:solidFill>
                  <a:schemeClr val="dk1"/>
                </a:solidFill>
                <a:latin typeface="Tahoma"/>
                <a:ea typeface="Tahoma"/>
                <a:cs typeface="Tahoma"/>
                <a:sym typeface="Tahoma"/>
              </a:rPr>
              <a:t>, indicates # of tuples in class </a:t>
            </a:r>
            <a:r>
              <a:rPr b="0" i="1" lang="en-US" sz="1800" u="none" cap="none" strike="noStrike">
                <a:solidFill>
                  <a:schemeClr val="dk1"/>
                </a:solidFill>
                <a:latin typeface="Tahoma"/>
                <a:ea typeface="Tahoma"/>
                <a:cs typeface="Tahoma"/>
                <a:sym typeface="Tahoma"/>
              </a:rPr>
              <a:t>i</a:t>
            </a:r>
            <a:r>
              <a:rPr b="0" i="0" lang="en-US" sz="1800" u="none" cap="none" strike="noStrike">
                <a:solidFill>
                  <a:schemeClr val="dk1"/>
                </a:solidFill>
                <a:latin typeface="Tahoma"/>
                <a:ea typeface="Tahoma"/>
                <a:cs typeface="Tahoma"/>
                <a:sym typeface="Tahoma"/>
              </a:rPr>
              <a:t>  that are labeled by the classifier as class </a:t>
            </a:r>
            <a:r>
              <a:rPr b="0" i="1" lang="en-US" sz="1800" u="none" cap="none" strike="noStrike">
                <a:solidFill>
                  <a:schemeClr val="dk1"/>
                </a:solidFill>
                <a:latin typeface="Tahoma"/>
                <a:ea typeface="Tahoma"/>
                <a:cs typeface="Tahoma"/>
                <a:sym typeface="Tahoma"/>
              </a:rPr>
              <a:t>j</a:t>
            </a:r>
            <a:endParaRPr b="0" i="0" sz="1400" u="none" cap="none" strike="noStrik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5">
            <a:alphaModFix/>
          </a:blip>
          <a:srcRect b="0" l="0" r="0" t="0"/>
          <a:stretch/>
        </p:blipFill>
        <p:spPr>
          <a:xfrm>
            <a:off x="3124200" y="5864975"/>
            <a:ext cx="3480899" cy="859674"/>
          </a:xfrm>
          <a:prstGeom prst="rect">
            <a:avLst/>
          </a:prstGeom>
          <a:noFill/>
          <a:ln>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6" name="Google Shape;146;p20"/>
          <p:cNvSpPr txBox="1"/>
          <p:nvPr>
            <p:ph type="title"/>
          </p:nvPr>
        </p:nvSpPr>
        <p:spPr>
          <a:xfrm>
            <a:off x="228600" y="381000"/>
            <a:ext cx="87075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ill Sans"/>
              <a:buNone/>
            </a:pPr>
            <a:r>
              <a:rPr b="1" i="0" lang="en-US" sz="3000" u="none">
                <a:solidFill>
                  <a:schemeClr val="dk2"/>
                </a:solidFill>
                <a:latin typeface="Gill Sans"/>
                <a:ea typeface="Gill Sans"/>
                <a:cs typeface="Gill Sans"/>
                <a:sym typeface="Gill Sans"/>
              </a:rPr>
              <a:t>Metrics for Evaluating Classifier Performance</a:t>
            </a:r>
            <a:endParaRPr sz="3000"/>
          </a:p>
        </p:txBody>
      </p:sp>
      <p:pic>
        <p:nvPicPr>
          <p:cNvPr id="147" name="Google Shape;147;p20"/>
          <p:cNvPicPr preferRelativeResize="0"/>
          <p:nvPr/>
        </p:nvPicPr>
        <p:blipFill rotWithShape="1">
          <a:blip r:embed="rId3">
            <a:alphaModFix/>
          </a:blip>
          <a:srcRect b="0" l="0" r="0" t="0"/>
          <a:stretch/>
        </p:blipFill>
        <p:spPr>
          <a:xfrm>
            <a:off x="685800" y="1143000"/>
            <a:ext cx="4802450" cy="2137837"/>
          </a:xfrm>
          <a:prstGeom prst="rect">
            <a:avLst/>
          </a:prstGeom>
          <a:noFill/>
          <a:ln>
            <a:noFill/>
          </a:ln>
        </p:spPr>
      </p:pic>
      <p:graphicFrame>
        <p:nvGraphicFramePr>
          <p:cNvPr id="148" name="Google Shape;148;p20"/>
          <p:cNvGraphicFramePr/>
          <p:nvPr/>
        </p:nvGraphicFramePr>
        <p:xfrm>
          <a:off x="304800" y="3280805"/>
          <a:ext cx="3000000" cy="3000000"/>
        </p:xfrm>
        <a:graphic>
          <a:graphicData uri="http://schemas.openxmlformats.org/drawingml/2006/table">
            <a:tbl>
              <a:tblPr>
                <a:noFill/>
                <a:tableStyleId>{4A3D83F3-B84D-410A-88CD-C6A1F4B8CA8D}</a:tableStyleId>
              </a:tblPr>
              <a:tblGrid>
                <a:gridCol w="2152650"/>
                <a:gridCol w="2076450"/>
                <a:gridCol w="1998650"/>
                <a:gridCol w="782625"/>
                <a:gridCol w="1600200"/>
              </a:tblGrid>
              <a:tr h="4834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classes</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buy_computer = yes</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buy_computer = no</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total</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recognition(%)</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4075">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buy_computer = yes</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6954</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46</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7000</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99.34</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5175">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buy_computer = no</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412</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2588</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3000</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86.27</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34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total</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7366</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2634</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10000</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95.52</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9" name="Google Shape;149;p20"/>
          <p:cNvSpPr txBox="1"/>
          <p:nvPr/>
        </p:nvSpPr>
        <p:spPr>
          <a:xfrm>
            <a:off x="228600" y="5438775"/>
            <a:ext cx="9024900" cy="147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Accuracy of a classifier M, acc(M): percentage of test set tuples that are correctly classified by the model</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 Error rate (misclassification rate) of M = 1 – acc(M)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p:txBody>
      </p:sp>
      <p:pic>
        <p:nvPicPr>
          <p:cNvPr id="150" name="Google Shape;150;p20"/>
          <p:cNvPicPr preferRelativeResize="0"/>
          <p:nvPr/>
        </p:nvPicPr>
        <p:blipFill rotWithShape="1">
          <a:blip r:embed="rId4">
            <a:alphaModFix/>
          </a:blip>
          <a:srcRect b="0" l="0" r="0" t="0"/>
          <a:stretch/>
        </p:blipFill>
        <p:spPr>
          <a:xfrm>
            <a:off x="2998775" y="5735627"/>
            <a:ext cx="1951048" cy="609601"/>
          </a:xfrm>
          <a:prstGeom prst="rect">
            <a:avLst/>
          </a:prstGeom>
          <a:noFill/>
          <a:ln>
            <a:noFill/>
          </a:ln>
        </p:spPr>
      </p:pic>
      <p:pic>
        <p:nvPicPr>
          <p:cNvPr id="151" name="Google Shape;151;p20"/>
          <p:cNvPicPr preferRelativeResize="0"/>
          <p:nvPr/>
        </p:nvPicPr>
        <p:blipFill rotWithShape="1">
          <a:blip r:embed="rId5">
            <a:alphaModFix/>
          </a:blip>
          <a:srcRect b="0" l="0" r="0" t="0"/>
          <a:stretch/>
        </p:blipFill>
        <p:spPr>
          <a:xfrm>
            <a:off x="6248400" y="6060925"/>
            <a:ext cx="1750998" cy="73992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Class Imbalance Problem</a:t>
            </a:r>
            <a:endParaRPr/>
          </a:p>
        </p:txBody>
      </p:sp>
      <p:sp>
        <p:nvSpPr>
          <p:cNvPr id="158" name="Google Shape;158;p21"/>
          <p:cNvSpPr txBox="1"/>
          <p:nvPr>
            <p:ph idx="1" type="body"/>
          </p:nvPr>
        </p:nvSpPr>
        <p:spPr>
          <a:xfrm>
            <a:off x="0" y="1295400"/>
            <a:ext cx="9144000" cy="51054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360"/>
              </a:spcBef>
              <a:spcAft>
                <a:spcPts val="0"/>
              </a:spcAft>
              <a:buSzPts val="2000"/>
              <a:buFont typeface="Arial"/>
              <a:buChar char="■"/>
            </a:pPr>
            <a:r>
              <a:rPr lang="en-US" sz="2000">
                <a:latin typeface="Arial"/>
                <a:ea typeface="Arial"/>
                <a:cs typeface="Arial"/>
                <a:sym typeface="Arial"/>
              </a:rPr>
              <a:t>The main class of interest is rare. That is, the data set distribution reflects a significant majority of the negative class and a minority positive class.</a:t>
            </a:r>
            <a:endParaRPr sz="2000">
              <a:latin typeface="Arial"/>
              <a:ea typeface="Arial"/>
              <a:cs typeface="Arial"/>
              <a:sym typeface="Arial"/>
            </a:endParaRPr>
          </a:p>
          <a:p>
            <a:pPr indent="-355600" lvl="0" marL="457200" rtl="0" algn="just">
              <a:lnSpc>
                <a:spcPct val="100000"/>
              </a:lnSpc>
              <a:spcBef>
                <a:spcPts val="0"/>
              </a:spcBef>
              <a:spcAft>
                <a:spcPts val="0"/>
              </a:spcAft>
              <a:buSzPts val="2000"/>
              <a:buFont typeface="Arial"/>
              <a:buChar char="■"/>
            </a:pPr>
            <a:r>
              <a:rPr lang="en-US" sz="2000">
                <a:latin typeface="Arial"/>
                <a:ea typeface="Arial"/>
                <a:cs typeface="Arial"/>
                <a:sym typeface="Arial"/>
              </a:rPr>
              <a:t>For example, in fraud detection applications, the class of interest (or positive class) is “fraud,” which occurs much less frequently than the negative “nonfraudulant” class. </a:t>
            </a:r>
            <a:endParaRPr sz="2000">
              <a:latin typeface="Arial"/>
              <a:ea typeface="Arial"/>
              <a:cs typeface="Arial"/>
              <a:sym typeface="Arial"/>
            </a:endParaRPr>
          </a:p>
          <a:p>
            <a:pPr indent="-355600" lvl="0" marL="457200" rtl="0" algn="just">
              <a:lnSpc>
                <a:spcPct val="100000"/>
              </a:lnSpc>
              <a:spcBef>
                <a:spcPts val="0"/>
              </a:spcBef>
              <a:spcAft>
                <a:spcPts val="0"/>
              </a:spcAft>
              <a:buSzPts val="2000"/>
              <a:buFont typeface="Arial"/>
              <a:buChar char="■"/>
            </a:pPr>
            <a:r>
              <a:rPr lang="en-US" sz="2000">
                <a:latin typeface="Arial"/>
                <a:ea typeface="Arial"/>
                <a:cs typeface="Arial"/>
                <a:sym typeface="Arial"/>
              </a:rPr>
              <a:t>In medical data, there may be a rare class, such as “cancer.” </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t/>
            </a:r>
            <a:endParaRPr sz="2000">
              <a:latin typeface="Arial"/>
              <a:ea typeface="Arial"/>
              <a:cs typeface="Arial"/>
              <a:sym typeface="Arial"/>
            </a:endParaRPr>
          </a:p>
          <a:p>
            <a:pPr indent="-355600" lvl="0" marL="457200" rtl="0" algn="just">
              <a:lnSpc>
                <a:spcPct val="100000"/>
              </a:lnSpc>
              <a:spcBef>
                <a:spcPts val="360"/>
              </a:spcBef>
              <a:spcAft>
                <a:spcPts val="0"/>
              </a:spcAft>
              <a:buSzPts val="2000"/>
              <a:buFont typeface="Arial"/>
              <a:buChar char="■"/>
            </a:pPr>
            <a:r>
              <a:rPr lang="en-US" sz="2000">
                <a:latin typeface="Arial"/>
                <a:ea typeface="Arial"/>
                <a:cs typeface="Arial"/>
                <a:sym typeface="Arial"/>
              </a:rPr>
              <a:t>Suppose that you have trained a classifier to classify medical data tuples, where the class label attribute is “cancer” and the possible class values are “yes” and “no.” </a:t>
            </a:r>
            <a:endParaRPr sz="2000">
              <a:latin typeface="Arial"/>
              <a:ea typeface="Arial"/>
              <a:cs typeface="Arial"/>
              <a:sym typeface="Arial"/>
            </a:endParaRPr>
          </a:p>
          <a:p>
            <a:pPr indent="-355600" lvl="0" marL="457200" rtl="0" algn="just">
              <a:lnSpc>
                <a:spcPct val="100000"/>
              </a:lnSpc>
              <a:spcBef>
                <a:spcPts val="0"/>
              </a:spcBef>
              <a:spcAft>
                <a:spcPts val="0"/>
              </a:spcAft>
              <a:buSzPts val="2000"/>
              <a:buFont typeface="Arial"/>
              <a:buChar char="■"/>
            </a:pPr>
            <a:r>
              <a:rPr lang="en-US" sz="2000">
                <a:latin typeface="Arial"/>
                <a:ea typeface="Arial"/>
                <a:cs typeface="Arial"/>
                <a:sym typeface="Arial"/>
              </a:rPr>
              <a:t>An accuracy rate of, say, 97% may make the classifier seem quite accurate, but what if only, say, 3% of the training tuples are actually cancer? Clearly, an accuracy rate of 97% may not be acceptable—the classifier could be correctly labeling only the noncancer tuples, for instance, and misclassifying all the cancer tuples. Instead, we need other measures, which assessess how well the classifier can recognize the positive tuples (cancer = yes) and how well it can recognize the negative tuples (cancer = no).</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t/>
            </a:r>
            <a:endParaRPr sz="2000">
              <a:latin typeface="Arial"/>
              <a:ea typeface="Arial"/>
              <a:cs typeface="Arial"/>
              <a:sym typeface="Arial"/>
            </a:endParaRPr>
          </a:p>
          <a:p>
            <a:pPr indent="0" lvl="0" marL="0" rtl="0" algn="just">
              <a:lnSpc>
                <a:spcPct val="100000"/>
              </a:lnSpc>
              <a:spcBef>
                <a:spcPts val="360"/>
              </a:spcBef>
              <a:spcAft>
                <a:spcPts val="0"/>
              </a:spcAft>
              <a:buSzPts val="1080"/>
              <a:buNone/>
            </a:pPr>
            <a:r>
              <a:t/>
            </a:r>
            <a:endParaRPr sz="2000">
              <a:latin typeface="Arial"/>
              <a:ea typeface="Arial"/>
              <a:cs typeface="Arial"/>
              <a:sym typeface="Arial"/>
            </a:endParaRPr>
          </a:p>
        </p:txBody>
      </p:sp>
      <p:sp>
        <p:nvSpPr>
          <p:cNvPr id="159" name="Google Shape;159;p2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Class Imbalance Problem</a:t>
            </a:r>
            <a:endParaRPr/>
          </a:p>
        </p:txBody>
      </p:sp>
      <p:sp>
        <p:nvSpPr>
          <p:cNvPr id="166" name="Google Shape;166;p22"/>
          <p:cNvSpPr txBox="1"/>
          <p:nvPr>
            <p:ph idx="1" type="body"/>
          </p:nvPr>
        </p:nvSpPr>
        <p:spPr>
          <a:xfrm>
            <a:off x="0" y="1295400"/>
            <a:ext cx="9144000" cy="51054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360"/>
              </a:spcBef>
              <a:spcAft>
                <a:spcPts val="0"/>
              </a:spcAft>
              <a:buSzPts val="2000"/>
              <a:buFont typeface="Arial"/>
              <a:buChar char="■"/>
            </a:pPr>
            <a:r>
              <a:rPr lang="en-US" sz="2000">
                <a:latin typeface="Arial"/>
                <a:ea typeface="Arial"/>
                <a:cs typeface="Arial"/>
                <a:sym typeface="Arial"/>
              </a:rPr>
              <a:t>The main class of interest is rare. </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rPr lang="en-US" sz="2000">
                <a:latin typeface="Arial"/>
                <a:ea typeface="Arial"/>
                <a:cs typeface="Arial"/>
                <a:sym typeface="Arial"/>
              </a:rPr>
              <a:t>e.g In medical data, there may be a rare class, such as “cancer.” </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t/>
            </a:r>
            <a:endParaRPr sz="2000">
              <a:latin typeface="Arial"/>
              <a:ea typeface="Arial"/>
              <a:cs typeface="Arial"/>
              <a:sym typeface="Arial"/>
            </a:endParaRPr>
          </a:p>
          <a:p>
            <a:pPr indent="-355600" lvl="0" marL="457200" rtl="0" algn="just">
              <a:lnSpc>
                <a:spcPct val="100000"/>
              </a:lnSpc>
              <a:spcBef>
                <a:spcPts val="360"/>
              </a:spcBef>
              <a:spcAft>
                <a:spcPts val="0"/>
              </a:spcAft>
              <a:buSzPts val="2000"/>
              <a:buFont typeface="Arial"/>
              <a:buChar char="■"/>
            </a:pPr>
            <a:r>
              <a:rPr lang="en-US" sz="2000">
                <a:latin typeface="Arial"/>
                <a:ea typeface="Arial"/>
                <a:cs typeface="Arial"/>
                <a:sym typeface="Arial"/>
              </a:rPr>
              <a:t>For Class Imbalance problems , we need other measures, which assesses </a:t>
            </a:r>
            <a:r>
              <a:rPr b="1" lang="en-US" sz="2000">
                <a:latin typeface="Arial"/>
                <a:ea typeface="Arial"/>
                <a:cs typeface="Arial"/>
                <a:sym typeface="Arial"/>
              </a:rPr>
              <a:t>how well the classifier can recognize the positive tuples</a:t>
            </a:r>
            <a:r>
              <a:rPr lang="en-US" sz="2000">
                <a:latin typeface="Arial"/>
                <a:ea typeface="Arial"/>
                <a:cs typeface="Arial"/>
                <a:sym typeface="Arial"/>
              </a:rPr>
              <a:t> (e.g. cancer = yes) and </a:t>
            </a:r>
            <a:r>
              <a:rPr b="1" lang="en-US" sz="2000">
                <a:latin typeface="Arial"/>
                <a:ea typeface="Arial"/>
                <a:cs typeface="Arial"/>
                <a:sym typeface="Arial"/>
              </a:rPr>
              <a:t>how well it can recognize the negative tuples</a:t>
            </a:r>
            <a:r>
              <a:rPr lang="en-US" sz="2000">
                <a:latin typeface="Arial"/>
                <a:ea typeface="Arial"/>
                <a:cs typeface="Arial"/>
                <a:sym typeface="Arial"/>
              </a:rPr>
              <a:t> (e.g. cancer = no).</a:t>
            </a:r>
            <a:endParaRPr sz="2000">
              <a:latin typeface="Arial"/>
              <a:ea typeface="Arial"/>
              <a:cs typeface="Arial"/>
              <a:sym typeface="Arial"/>
            </a:endParaRPr>
          </a:p>
          <a:p>
            <a:pPr indent="0" lvl="0" marL="457200" rtl="0" algn="just">
              <a:lnSpc>
                <a:spcPct val="100000"/>
              </a:lnSpc>
              <a:spcBef>
                <a:spcPts val="360"/>
              </a:spcBef>
              <a:spcAft>
                <a:spcPts val="0"/>
              </a:spcAft>
              <a:buSzPts val="1080"/>
              <a:buNone/>
            </a:pPr>
            <a:r>
              <a:t/>
            </a:r>
            <a:endParaRPr sz="2000">
              <a:latin typeface="Arial"/>
              <a:ea typeface="Arial"/>
              <a:cs typeface="Arial"/>
              <a:sym typeface="Arial"/>
            </a:endParaRPr>
          </a:p>
          <a:p>
            <a:pPr indent="0" lvl="0" marL="0" rtl="0" algn="just">
              <a:lnSpc>
                <a:spcPct val="100000"/>
              </a:lnSpc>
              <a:spcBef>
                <a:spcPts val="360"/>
              </a:spcBef>
              <a:spcAft>
                <a:spcPts val="0"/>
              </a:spcAft>
              <a:buSzPts val="1080"/>
              <a:buNone/>
            </a:pPr>
            <a:r>
              <a:t/>
            </a:r>
            <a:endParaRPr sz="2000">
              <a:latin typeface="Arial"/>
              <a:ea typeface="Arial"/>
              <a:cs typeface="Arial"/>
              <a:sym typeface="Arial"/>
            </a:endParaRPr>
          </a:p>
        </p:txBody>
      </p:sp>
      <p:sp>
        <p:nvSpPr>
          <p:cNvPr id="167" name="Google Shape;167;p2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4" name="Google Shape;174;p23"/>
          <p:cNvSpPr txBox="1"/>
          <p:nvPr>
            <p:ph type="title"/>
          </p:nvPr>
        </p:nvSpPr>
        <p:spPr>
          <a:xfrm>
            <a:off x="0" y="441975"/>
            <a:ext cx="9328800" cy="5334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lang="en-US" sz="2400"/>
              <a:t>Alternative Accuracy Measures: </a:t>
            </a:r>
            <a:r>
              <a:rPr b="1" i="0" lang="en-US" sz="2400" u="none">
                <a:solidFill>
                  <a:schemeClr val="dk2"/>
                </a:solidFill>
                <a:latin typeface="Tahoma"/>
                <a:ea typeface="Tahoma"/>
                <a:cs typeface="Tahoma"/>
                <a:sym typeface="Tahoma"/>
              </a:rPr>
              <a:t>Sensitivity and Specificity</a:t>
            </a:r>
            <a:endParaRPr sz="3200"/>
          </a:p>
        </p:txBody>
      </p:sp>
      <p:sp>
        <p:nvSpPr>
          <p:cNvPr id="175" name="Google Shape;175;p23"/>
          <p:cNvSpPr txBox="1"/>
          <p:nvPr>
            <p:ph idx="1" type="body"/>
          </p:nvPr>
        </p:nvSpPr>
        <p:spPr>
          <a:xfrm>
            <a:off x="190500" y="1322370"/>
            <a:ext cx="8839200" cy="5535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1" lang="en-US" sz="2100"/>
              <a:t>S</a:t>
            </a:r>
            <a:r>
              <a:rPr b="1" i="0" lang="en-US" sz="2100" u="none">
                <a:solidFill>
                  <a:schemeClr val="dk1"/>
                </a:solidFill>
              </a:rPr>
              <a:t>ensitivity = True Positive Rate(TPR) = TP/P            </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rPr b="0" i="0" lang="en-US" sz="1800" u="none">
                <a:solidFill>
                  <a:srgbClr val="FF0000"/>
                </a:solidFill>
                <a:latin typeface="Tahoma"/>
                <a:ea typeface="Tahoma"/>
                <a:cs typeface="Tahoma"/>
                <a:sym typeface="Tahoma"/>
              </a:rPr>
              <a:t>/* true positive recognition rate:(i.e., the </a:t>
            </a:r>
            <a:r>
              <a:rPr lang="en-US" sz="1800">
                <a:solidFill>
                  <a:srgbClr val="FF0000"/>
                </a:solidFill>
              </a:rPr>
              <a:t>p</a:t>
            </a:r>
            <a:r>
              <a:rPr b="0" i="0" lang="en-US" sz="1800" u="none">
                <a:solidFill>
                  <a:srgbClr val="FF0000"/>
                </a:solidFill>
                <a:latin typeface="Tahoma"/>
                <a:ea typeface="Tahoma"/>
                <a:cs typeface="Tahoma"/>
                <a:sym typeface="Tahoma"/>
              </a:rPr>
              <a:t>roportion of positive tuples that are correctly identified)  */</a:t>
            </a:r>
            <a:endParaRPr b="0" i="0" sz="1800" u="none">
              <a:solidFill>
                <a:srgbClr val="FF0000"/>
              </a:solidFill>
              <a:latin typeface="Tahoma"/>
              <a:ea typeface="Tahoma"/>
              <a:cs typeface="Tahoma"/>
              <a:sym typeface="Tahoma"/>
            </a:endParaRPr>
          </a:p>
          <a:p>
            <a:pPr indent="0" lvl="0" marL="914400" rtl="0" algn="l">
              <a:lnSpc>
                <a:spcPct val="100000"/>
              </a:lnSpc>
              <a:spcBef>
                <a:spcPts val="400"/>
              </a:spcBef>
              <a:spcAft>
                <a:spcPts val="0"/>
              </a:spcAft>
              <a:buSzPts val="1080"/>
              <a:buNone/>
            </a:pPr>
            <a:r>
              <a:t/>
            </a:r>
            <a:endParaRPr sz="1800">
              <a:solidFill>
                <a:srgbClr val="FF0000"/>
              </a:solidFill>
            </a:endParaRPr>
          </a:p>
          <a:p>
            <a:pPr indent="-355600" lvl="0" marL="457200" rtl="0" algn="l">
              <a:lnSpc>
                <a:spcPct val="100000"/>
              </a:lnSpc>
              <a:spcBef>
                <a:spcPts val="400"/>
              </a:spcBef>
              <a:spcAft>
                <a:spcPts val="0"/>
              </a:spcAft>
              <a:buClr>
                <a:schemeClr val="dk1"/>
              </a:buClr>
              <a:buSzPts val="2000"/>
              <a:buFont typeface="Tahoma"/>
              <a:buChar char="■"/>
            </a:pPr>
            <a:r>
              <a:rPr b="1" lang="en-US" sz="2000"/>
              <a:t>S</a:t>
            </a:r>
            <a:r>
              <a:rPr b="1" i="0" lang="en-US" sz="2000" u="none">
                <a:solidFill>
                  <a:schemeClr val="dk1"/>
                </a:solidFill>
              </a:rPr>
              <a:t>pecificity = </a:t>
            </a:r>
            <a:r>
              <a:rPr b="1" lang="en-US" sz="2100"/>
              <a:t>True Negative Rate(TNR) = </a:t>
            </a:r>
            <a:r>
              <a:rPr b="1" i="0" lang="en-US" sz="2000" u="none">
                <a:solidFill>
                  <a:schemeClr val="dk1"/>
                </a:solidFill>
              </a:rPr>
              <a:t>TN/N       </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rPr b="0" i="0" lang="en-US" sz="1800" u="none">
                <a:solidFill>
                  <a:srgbClr val="FF0000"/>
                </a:solidFill>
                <a:latin typeface="Tahoma"/>
                <a:ea typeface="Tahoma"/>
                <a:cs typeface="Tahoma"/>
                <a:sym typeface="Tahoma"/>
              </a:rPr>
              <a:t>/* true negative recognition rate .(the proportion of negative tuples that are correctly identified*/</a:t>
            </a:r>
            <a:endParaRPr sz="2600">
              <a:solidFill>
                <a:srgbClr val="FF0000"/>
              </a:solidFill>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rPr b="0" i="0" lang="en-US" sz="2000" u="none">
                <a:solidFill>
                  <a:schemeClr val="dk1"/>
                </a:solidFill>
                <a:latin typeface="Tahoma"/>
                <a:ea typeface="Tahoma"/>
                <a:cs typeface="Tahoma"/>
                <a:sym typeface="Tahoma"/>
              </a:rPr>
              <a:t>Example:</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285750" lvl="1" marL="742950" rtl="0" algn="l">
              <a:lnSpc>
                <a:spcPct val="100000"/>
              </a:lnSpc>
              <a:spcBef>
                <a:spcPts val="400"/>
              </a:spcBef>
              <a:spcAft>
                <a:spcPts val="0"/>
              </a:spcAft>
              <a:buSzPts val="11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p:txBody>
      </p:sp>
      <p:pic>
        <p:nvPicPr>
          <p:cNvPr id="176" name="Google Shape;176;p23"/>
          <p:cNvPicPr preferRelativeResize="0"/>
          <p:nvPr/>
        </p:nvPicPr>
        <p:blipFill rotWithShape="1">
          <a:blip r:embed="rId3">
            <a:alphaModFix/>
          </a:blip>
          <a:srcRect b="0" l="0" r="0" t="0"/>
          <a:stretch/>
        </p:blipFill>
        <p:spPr>
          <a:xfrm>
            <a:off x="457200" y="3581400"/>
            <a:ext cx="4893874" cy="866775"/>
          </a:xfrm>
          <a:prstGeom prst="rect">
            <a:avLst/>
          </a:prstGeom>
          <a:noFill/>
          <a:ln>
            <a:noFill/>
          </a:ln>
        </p:spPr>
      </p:pic>
      <p:pic>
        <p:nvPicPr>
          <p:cNvPr id="177" name="Google Shape;177;p23"/>
          <p:cNvPicPr preferRelativeResize="0"/>
          <p:nvPr/>
        </p:nvPicPr>
        <p:blipFill rotWithShape="1">
          <a:blip r:embed="rId4">
            <a:alphaModFix/>
          </a:blip>
          <a:srcRect b="0" l="0" r="0" t="0"/>
          <a:stretch/>
        </p:blipFill>
        <p:spPr>
          <a:xfrm>
            <a:off x="190500" y="4448175"/>
            <a:ext cx="4724400" cy="2181225"/>
          </a:xfrm>
          <a:prstGeom prst="rect">
            <a:avLst/>
          </a:prstGeom>
          <a:noFill/>
          <a:ln>
            <a:noFill/>
          </a:ln>
        </p:spPr>
      </p:pic>
      <p:sp>
        <p:nvSpPr>
          <p:cNvPr id="178" name="Google Shape;178;p23"/>
          <p:cNvSpPr txBox="1"/>
          <p:nvPr/>
        </p:nvSpPr>
        <p:spPr>
          <a:xfrm>
            <a:off x="4038600" y="4648200"/>
            <a:ext cx="5372100" cy="167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The sensitivity </a:t>
            </a:r>
            <a:r>
              <a:rPr b="0" i="0" lang="en-US" sz="1800" u="none" cap="none" strike="noStrike">
                <a:solidFill>
                  <a:schemeClr val="dk1"/>
                </a:solidFill>
                <a:latin typeface="Arial"/>
                <a:ea typeface="Arial"/>
                <a:cs typeface="Arial"/>
                <a:sym typeface="Arial"/>
              </a:rPr>
              <a:t>of the classifier is 90 / 300 = 30.00%.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Arial"/>
                <a:ea typeface="Arial"/>
                <a:cs typeface="Arial"/>
                <a:sym typeface="Arial"/>
              </a:rPr>
              <a:t>The specificity is 9560 / 9700 = 98.56%.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Arial"/>
                <a:ea typeface="Arial"/>
                <a:cs typeface="Arial"/>
                <a:sym typeface="Arial"/>
              </a:rPr>
              <a:t>The classifier’s overall accuracy is 9650 / 10,000 = 96.50%.</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4" name="Google Shape;184;p24"/>
          <p:cNvSpPr txBox="1"/>
          <p:nvPr>
            <p:ph type="title"/>
          </p:nvPr>
        </p:nvSpPr>
        <p:spPr>
          <a:xfrm>
            <a:off x="228600" y="381000"/>
            <a:ext cx="87074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ill Sans"/>
              <a:buNone/>
            </a:pPr>
            <a:r>
              <a:rPr lang="en-US" sz="3100">
                <a:latin typeface="Gill Sans"/>
                <a:ea typeface="Gill Sans"/>
                <a:cs typeface="Gill Sans"/>
                <a:sym typeface="Gill Sans"/>
              </a:rPr>
              <a:t>Metrics for Evaluating Classifier Performance</a:t>
            </a:r>
            <a:endParaRPr b="0" sz="3100">
              <a:solidFill>
                <a:srgbClr val="000000"/>
              </a:solidFill>
              <a:latin typeface="Arial"/>
              <a:ea typeface="Arial"/>
              <a:cs typeface="Arial"/>
              <a:sym typeface="Arial"/>
            </a:endParaRPr>
          </a:p>
          <a:p>
            <a:pPr indent="0" lvl="0" marL="0" rtl="0" algn="ctr">
              <a:lnSpc>
                <a:spcPct val="100000"/>
              </a:lnSpc>
              <a:spcBef>
                <a:spcPts val="0"/>
              </a:spcBef>
              <a:spcAft>
                <a:spcPts val="0"/>
              </a:spcAft>
              <a:buClr>
                <a:schemeClr val="dk2"/>
              </a:buClr>
              <a:buSzPts val="3600"/>
              <a:buFont typeface="Tahoma"/>
              <a:buNone/>
            </a:pPr>
            <a:r>
              <a:rPr b="1" i="0" lang="en-US" sz="3100" u="none">
                <a:solidFill>
                  <a:schemeClr val="dk2"/>
                </a:solidFill>
                <a:latin typeface="Tahoma"/>
                <a:ea typeface="Tahoma"/>
                <a:cs typeface="Tahoma"/>
                <a:sym typeface="Tahoma"/>
              </a:rPr>
              <a:t>Precision and Recall</a:t>
            </a:r>
            <a:endParaRPr sz="3100"/>
          </a:p>
        </p:txBody>
      </p:sp>
      <p:sp>
        <p:nvSpPr>
          <p:cNvPr id="185" name="Google Shape;185;p24"/>
          <p:cNvSpPr txBox="1"/>
          <p:nvPr>
            <p:ph idx="1" type="body"/>
          </p:nvPr>
        </p:nvSpPr>
        <p:spPr>
          <a:xfrm>
            <a:off x="0" y="1371600"/>
            <a:ext cx="9144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1" i="0" lang="en-US" sz="1800" u="none">
                <a:solidFill>
                  <a:schemeClr val="dk1"/>
                </a:solidFill>
                <a:latin typeface="Arial"/>
                <a:ea typeface="Arial"/>
                <a:cs typeface="Arial"/>
                <a:sym typeface="Arial"/>
              </a:rPr>
              <a:t>Precision </a:t>
            </a:r>
            <a:r>
              <a:rPr b="0" i="0" lang="en-US" sz="1800" u="none">
                <a:solidFill>
                  <a:schemeClr val="dk1"/>
                </a:solidFill>
                <a:latin typeface="Arial"/>
                <a:ea typeface="Arial"/>
                <a:cs typeface="Arial"/>
                <a:sym typeface="Arial"/>
              </a:rPr>
              <a:t>is a measure of </a:t>
            </a:r>
            <a:r>
              <a:rPr b="0" i="1" lang="en-US" sz="1800" u="none">
                <a:solidFill>
                  <a:schemeClr val="dk1"/>
                </a:solidFill>
                <a:latin typeface="Arial"/>
                <a:ea typeface="Arial"/>
                <a:cs typeface="Arial"/>
                <a:sym typeface="Arial"/>
              </a:rPr>
              <a:t>exactness </a:t>
            </a:r>
            <a:r>
              <a:rPr b="0" i="0" lang="en-US" sz="1800" u="none">
                <a:solidFill>
                  <a:schemeClr val="dk1"/>
                </a:solidFill>
                <a:latin typeface="Arial"/>
                <a:ea typeface="Arial"/>
                <a:cs typeface="Arial"/>
                <a:sym typeface="Arial"/>
              </a:rPr>
              <a:t>(i.e., what percentage of tuples </a:t>
            </a:r>
            <a:endParaRPr b="0" i="0" sz="1800" u="none">
              <a:solidFill>
                <a:schemeClr val="dk1"/>
              </a:solidFill>
              <a:latin typeface="Arial"/>
              <a:ea typeface="Arial"/>
              <a:cs typeface="Arial"/>
              <a:sym typeface="Arial"/>
            </a:endParaRPr>
          </a:p>
          <a:p>
            <a:pPr indent="0" lvl="0" marL="457200" rtl="0" algn="l">
              <a:lnSpc>
                <a:spcPct val="100000"/>
              </a:lnSpc>
              <a:spcBef>
                <a:spcPts val="0"/>
              </a:spcBef>
              <a:spcAft>
                <a:spcPts val="0"/>
              </a:spcAft>
              <a:buSzPts val="1080"/>
              <a:buNone/>
            </a:pPr>
            <a:r>
              <a:rPr b="0" i="0" lang="en-US" sz="1800" u="none">
                <a:solidFill>
                  <a:schemeClr val="dk1"/>
                </a:solidFill>
                <a:latin typeface="Arial"/>
                <a:ea typeface="Arial"/>
                <a:cs typeface="Arial"/>
                <a:sym typeface="Arial"/>
              </a:rPr>
              <a:t>labeled / predicted  as positive are actually such),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1" i="0" lang="en-US" sz="1800" u="none">
                <a:solidFill>
                  <a:schemeClr val="dk1"/>
                </a:solidFill>
                <a:latin typeface="Arial"/>
                <a:ea typeface="Arial"/>
                <a:cs typeface="Arial"/>
                <a:sym typeface="Arial"/>
              </a:rPr>
              <a:t>Recall </a:t>
            </a:r>
            <a:r>
              <a:rPr b="0" i="0" lang="en-US" sz="1800" u="none">
                <a:solidFill>
                  <a:schemeClr val="dk1"/>
                </a:solidFill>
                <a:latin typeface="Arial"/>
                <a:ea typeface="Arial"/>
                <a:cs typeface="Arial"/>
                <a:sym typeface="Arial"/>
              </a:rPr>
              <a:t>is a measure of </a:t>
            </a:r>
            <a:r>
              <a:rPr b="0" i="1" lang="en-US" sz="1800" u="none">
                <a:solidFill>
                  <a:schemeClr val="dk1"/>
                </a:solidFill>
                <a:latin typeface="Arial"/>
                <a:ea typeface="Arial"/>
                <a:cs typeface="Arial"/>
                <a:sym typeface="Arial"/>
              </a:rPr>
              <a:t>completeness </a:t>
            </a:r>
            <a:r>
              <a:rPr b="0" i="0" lang="en-US" sz="1800" u="none">
                <a:solidFill>
                  <a:schemeClr val="dk1"/>
                </a:solidFill>
                <a:latin typeface="Arial"/>
                <a:ea typeface="Arial"/>
                <a:cs typeface="Arial"/>
                <a:sym typeface="Arial"/>
              </a:rPr>
              <a:t>(what percentage of positive tuples are labeled/predicted  as such). It is similar to </a:t>
            </a:r>
            <a:r>
              <a:rPr b="1" i="0" lang="en-US" sz="2000" u="none">
                <a:solidFill>
                  <a:schemeClr val="dk1"/>
                </a:solidFill>
                <a:latin typeface="Arial"/>
                <a:ea typeface="Arial"/>
                <a:cs typeface="Arial"/>
                <a:sym typeface="Arial"/>
              </a:rPr>
              <a:t>sensitivity.</a:t>
            </a:r>
            <a:endParaRPr b="1" sz="3000"/>
          </a:p>
          <a:p>
            <a:pPr indent="-274320" lvl="0" marL="342900" rtl="0" algn="l">
              <a:lnSpc>
                <a:spcPct val="100000"/>
              </a:lnSpc>
              <a:spcBef>
                <a:spcPts val="360"/>
              </a:spcBef>
              <a:spcAft>
                <a:spcPts val="0"/>
              </a:spcAft>
              <a:buClr>
                <a:schemeClr val="folHlink"/>
              </a:buClr>
              <a:buSzPts val="1080"/>
              <a:buFont typeface="Noto Sans Symbols"/>
              <a:buNone/>
            </a:pPr>
            <a:r>
              <a:t/>
            </a:r>
            <a:endParaRPr b="1" i="0" sz="20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1" i="0" lang="en-US" sz="1800" u="none">
                <a:solidFill>
                  <a:schemeClr val="dk1"/>
                </a:solidFill>
                <a:latin typeface="Arial"/>
                <a:ea typeface="Arial"/>
                <a:cs typeface="Arial"/>
                <a:sym typeface="Arial"/>
              </a:rPr>
              <a:t>Example:</a:t>
            </a:r>
            <a:endParaRPr b="1"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SzPts val="1080"/>
              <a:buNone/>
            </a:pPr>
            <a:r>
              <a:t/>
            </a:r>
            <a:endParaRPr b="1" i="0" sz="1800" u="none">
              <a:solidFill>
                <a:schemeClr val="dk1"/>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b="0" l="0" r="0" t="0"/>
          <a:stretch/>
        </p:blipFill>
        <p:spPr>
          <a:xfrm>
            <a:off x="38100" y="4533900"/>
            <a:ext cx="5140974" cy="2324100"/>
          </a:xfrm>
          <a:prstGeom prst="rect">
            <a:avLst/>
          </a:prstGeom>
          <a:noFill/>
          <a:ln>
            <a:noFill/>
          </a:ln>
        </p:spPr>
      </p:pic>
      <p:pic>
        <p:nvPicPr>
          <p:cNvPr id="187" name="Google Shape;187;p24"/>
          <p:cNvPicPr preferRelativeResize="0"/>
          <p:nvPr/>
        </p:nvPicPr>
        <p:blipFill rotWithShape="1">
          <a:blip r:embed="rId4">
            <a:alphaModFix/>
          </a:blip>
          <a:srcRect b="0" l="0" r="0" t="0"/>
          <a:stretch/>
        </p:blipFill>
        <p:spPr>
          <a:xfrm>
            <a:off x="1752600" y="2710300"/>
            <a:ext cx="3147799" cy="1201925"/>
          </a:xfrm>
          <a:prstGeom prst="rect">
            <a:avLst/>
          </a:prstGeom>
          <a:noFill/>
          <a:ln>
            <a:noFill/>
          </a:ln>
        </p:spPr>
      </p:pic>
      <p:sp>
        <p:nvSpPr>
          <p:cNvPr id="188" name="Google Shape;188;p24"/>
          <p:cNvSpPr txBox="1"/>
          <p:nvPr/>
        </p:nvSpPr>
        <p:spPr>
          <a:xfrm>
            <a:off x="3886200" y="4114800"/>
            <a:ext cx="5372100" cy="167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cap="none" strike="noStrike">
                <a:solidFill>
                  <a:schemeClr val="dk1"/>
                </a:solidFill>
                <a:latin typeface="Arial"/>
                <a:ea typeface="Arial"/>
                <a:cs typeface="Arial"/>
                <a:sym typeface="Arial"/>
              </a:rPr>
              <a:t>The precision of the classifier in Example for the </a:t>
            </a:r>
            <a:r>
              <a:rPr b="0" i="1" lang="en-US" sz="1800" u="none" cap="none" strike="noStrike">
                <a:solidFill>
                  <a:schemeClr val="dk1"/>
                </a:solidFill>
                <a:latin typeface="Arial"/>
                <a:ea typeface="Arial"/>
                <a:cs typeface="Arial"/>
                <a:sym typeface="Arial"/>
              </a:rPr>
              <a:t>yes </a:t>
            </a:r>
            <a:r>
              <a:rPr b="0" i="0" lang="en-US" sz="1800" u="none" cap="none" strike="noStrike">
                <a:solidFill>
                  <a:schemeClr val="dk1"/>
                </a:solidFill>
                <a:latin typeface="Arial"/>
                <a:ea typeface="Arial"/>
                <a:cs typeface="Arial"/>
                <a:sym typeface="Arial"/>
              </a:rPr>
              <a:t>class is  90 / 230 = 39.13%.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Arial"/>
                <a:ea typeface="Arial"/>
                <a:cs typeface="Arial"/>
                <a:sym typeface="Arial"/>
              </a:rPr>
              <a:t>The recall is 90 /300 = 30.00%, which is the same calculation for sensitivity</a:t>
            </a:r>
            <a:endParaRPr b="0" i="0" sz="1400" u="none" cap="none" strike="noStrike">
              <a:solidFill>
                <a:srgbClr val="000000"/>
              </a:solidFill>
              <a:latin typeface="Arial"/>
              <a:ea typeface="Arial"/>
              <a:cs typeface="Arial"/>
              <a:sym typeface="Arial"/>
            </a:endParaRPr>
          </a:p>
        </p:txBody>
      </p:sp>
      <p:sp>
        <p:nvSpPr>
          <p:cNvPr id="189" name="Google Shape;189;p24"/>
          <p:cNvSpPr txBox="1"/>
          <p:nvPr/>
        </p:nvSpPr>
        <p:spPr>
          <a:xfrm>
            <a:off x="3838300" y="5281750"/>
            <a:ext cx="5372100" cy="16161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Arial"/>
                <a:ea typeface="Arial"/>
                <a:cs typeface="Arial"/>
                <a:sym typeface="Arial"/>
              </a:rPr>
              <a:t>There tends to be an inverse relationship between precision and recall, where it is possible to increase one at the cost of reducing the other.</a:t>
            </a:r>
            <a:endParaRPr b="0" i="0" sz="2800" u="none" cap="none" strike="noStrike">
              <a:solidFill>
                <a:schemeClr val="dk1"/>
              </a:solidFill>
              <a:latin typeface="Tahoma"/>
              <a:ea typeface="Tahoma"/>
              <a:cs typeface="Tahoma"/>
              <a:sym typeface="Tahoma"/>
            </a:endParaRPr>
          </a:p>
          <a:p>
            <a:pPr indent="-274320" lvl="0" marL="342900" marR="0" rtl="0" algn="l">
              <a:lnSpc>
                <a:spcPct val="10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F1- Score</a:t>
            </a:r>
            <a:endParaRPr/>
          </a:p>
        </p:txBody>
      </p:sp>
      <p:sp>
        <p:nvSpPr>
          <p:cNvPr id="196" name="Google Shape;196;p25"/>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555555"/>
              </a:buClr>
              <a:buSzPts val="2000"/>
              <a:buFont typeface="Arial"/>
              <a:buChar char="■"/>
            </a:pPr>
            <a:r>
              <a:rPr lang="en-US" sz="2000">
                <a:solidFill>
                  <a:srgbClr val="555555"/>
                </a:solidFill>
                <a:highlight>
                  <a:srgbClr val="FFFFFF"/>
                </a:highlight>
                <a:latin typeface="Arial"/>
                <a:ea typeface="Arial"/>
                <a:cs typeface="Arial"/>
                <a:sym typeface="Arial"/>
              </a:rPr>
              <a:t>F1-Measure provides a way to combine both precision and recall into a single measure that captures both properties.</a:t>
            </a:r>
            <a:endParaRPr sz="2000">
              <a:solidFill>
                <a:srgbClr val="555555"/>
              </a:solidFill>
              <a:highlight>
                <a:srgbClr val="FFFFFF"/>
              </a:highlight>
              <a:latin typeface="Arial"/>
              <a:ea typeface="Arial"/>
              <a:cs typeface="Arial"/>
              <a:sym typeface="Arial"/>
            </a:endParaRPr>
          </a:p>
          <a:p>
            <a:pPr indent="-355600" lvl="0" marL="457200" rtl="0" algn="l">
              <a:lnSpc>
                <a:spcPct val="100000"/>
              </a:lnSpc>
              <a:spcBef>
                <a:spcPts val="0"/>
              </a:spcBef>
              <a:spcAft>
                <a:spcPts val="0"/>
              </a:spcAft>
              <a:buClr>
                <a:srgbClr val="555555"/>
              </a:buClr>
              <a:buSzPts val="2000"/>
              <a:buFont typeface="Arial"/>
              <a:buChar char="■"/>
            </a:pPr>
            <a:r>
              <a:rPr lang="en-US" sz="2000">
                <a:solidFill>
                  <a:srgbClr val="555555"/>
                </a:solidFill>
                <a:highlight>
                  <a:srgbClr val="FFFFFF"/>
                </a:highlight>
                <a:latin typeface="Arial"/>
                <a:ea typeface="Arial"/>
                <a:cs typeface="Arial"/>
                <a:sym typeface="Arial"/>
              </a:rPr>
              <a:t>We can have excellent precision with terrible recall, or alternately, terrible precision with excellent recall. </a:t>
            </a:r>
            <a:endParaRPr sz="2000">
              <a:solidFill>
                <a:srgbClr val="555555"/>
              </a:solidFill>
              <a:highlight>
                <a:srgbClr val="FFFFFF"/>
              </a:highlight>
              <a:latin typeface="Arial"/>
              <a:ea typeface="Arial"/>
              <a:cs typeface="Arial"/>
              <a:sym typeface="Arial"/>
            </a:endParaRPr>
          </a:p>
          <a:p>
            <a:pPr indent="-355600" lvl="0" marL="457200" rtl="0" algn="l">
              <a:lnSpc>
                <a:spcPct val="100000"/>
              </a:lnSpc>
              <a:spcBef>
                <a:spcPts val="0"/>
              </a:spcBef>
              <a:spcAft>
                <a:spcPts val="0"/>
              </a:spcAft>
              <a:buClr>
                <a:srgbClr val="555555"/>
              </a:buClr>
              <a:buSzPts val="2000"/>
              <a:buFont typeface="Arial"/>
              <a:buChar char="■"/>
            </a:pPr>
            <a:r>
              <a:rPr lang="en-US" sz="2000">
                <a:solidFill>
                  <a:srgbClr val="555555"/>
                </a:solidFill>
                <a:highlight>
                  <a:srgbClr val="FFFFFF"/>
                </a:highlight>
                <a:latin typeface="Arial"/>
                <a:ea typeface="Arial"/>
                <a:cs typeface="Arial"/>
                <a:sym typeface="Arial"/>
              </a:rPr>
              <a:t>F1-measure provides a way to express both concerns with a single score </a:t>
            </a:r>
            <a:r>
              <a:rPr lang="en-US" sz="2000">
                <a:solidFill>
                  <a:srgbClr val="555555"/>
                </a:solidFill>
                <a:highlight>
                  <a:schemeClr val="lt1"/>
                </a:highlight>
                <a:latin typeface="Arial"/>
                <a:ea typeface="Arial"/>
                <a:cs typeface="Arial"/>
                <a:sym typeface="Arial"/>
              </a:rPr>
              <a:t>which </a:t>
            </a:r>
            <a:r>
              <a:rPr b="1" lang="en-US" sz="2000">
                <a:solidFill>
                  <a:srgbClr val="555555"/>
                </a:solidFill>
                <a:highlight>
                  <a:schemeClr val="lt1"/>
                </a:highlight>
                <a:latin typeface="Arial"/>
                <a:ea typeface="Arial"/>
                <a:cs typeface="Arial"/>
                <a:sym typeface="Arial"/>
              </a:rPr>
              <a:t>weights precision and recall equally</a:t>
            </a:r>
            <a:r>
              <a:rPr lang="en-US" sz="2000">
                <a:solidFill>
                  <a:srgbClr val="555555"/>
                </a:solidFill>
                <a:highlight>
                  <a:srgbClr val="FFFFFF"/>
                </a:highlight>
                <a:latin typeface="Arial"/>
                <a:ea typeface="Arial"/>
                <a:cs typeface="Arial"/>
                <a:sym typeface="Arial"/>
              </a:rPr>
              <a:t>.</a:t>
            </a:r>
            <a:endParaRPr sz="2000">
              <a:solidFill>
                <a:srgbClr val="555555"/>
              </a:solidFill>
              <a:highlight>
                <a:srgbClr val="FFFFFF"/>
              </a:highlight>
              <a:latin typeface="Arial"/>
              <a:ea typeface="Arial"/>
              <a:cs typeface="Arial"/>
              <a:sym typeface="Arial"/>
            </a:endParaRPr>
          </a:p>
          <a:p>
            <a:pPr indent="-355600" lvl="0" marL="457200" rtl="0" algn="l">
              <a:lnSpc>
                <a:spcPct val="100000"/>
              </a:lnSpc>
              <a:spcBef>
                <a:spcPts val="0"/>
              </a:spcBef>
              <a:spcAft>
                <a:spcPts val="0"/>
              </a:spcAft>
              <a:buClr>
                <a:srgbClr val="555555"/>
              </a:buClr>
              <a:buSzPts val="2000"/>
              <a:buFont typeface="Arial"/>
              <a:buChar char="■"/>
            </a:pPr>
            <a:r>
              <a:rPr lang="en-US" sz="2000">
                <a:solidFill>
                  <a:srgbClr val="555555"/>
                </a:solidFill>
                <a:highlight>
                  <a:srgbClr val="FFFFFF"/>
                </a:highlight>
                <a:latin typeface="Arial"/>
                <a:ea typeface="Arial"/>
                <a:cs typeface="Arial"/>
                <a:sym typeface="Arial"/>
              </a:rPr>
              <a:t>Once precision and recall have been calculated for a binary or multiclass classification problem, the two scores can be combined into the calculation of the F-Measure.</a:t>
            </a:r>
            <a:endParaRPr sz="2000">
              <a:solidFill>
                <a:srgbClr val="555555"/>
              </a:solidFill>
              <a:highlight>
                <a:srgbClr val="FFFFFF"/>
              </a:highlight>
              <a:latin typeface="Arial"/>
              <a:ea typeface="Arial"/>
              <a:cs typeface="Arial"/>
              <a:sym typeface="Arial"/>
            </a:endParaRPr>
          </a:p>
          <a:p>
            <a:pPr indent="0" lvl="0" marL="457200" rtl="0" algn="l">
              <a:lnSpc>
                <a:spcPct val="100000"/>
              </a:lnSpc>
              <a:spcBef>
                <a:spcPts val="1400"/>
              </a:spcBef>
              <a:spcAft>
                <a:spcPts val="0"/>
              </a:spcAft>
              <a:buSzPts val="1080"/>
              <a:buNone/>
            </a:pPr>
            <a:r>
              <a:rPr b="1" lang="en-US" sz="2000">
                <a:solidFill>
                  <a:srgbClr val="555555"/>
                </a:solidFill>
                <a:highlight>
                  <a:srgbClr val="FFFFFF"/>
                </a:highlight>
                <a:latin typeface="Arial"/>
                <a:ea typeface="Arial"/>
                <a:cs typeface="Arial"/>
                <a:sym typeface="Arial"/>
              </a:rPr>
              <a:t>F1-Score = (2 * Precision * Recall) / (Precision + Recall)</a:t>
            </a:r>
            <a:endParaRPr b="1" sz="2000">
              <a:solidFill>
                <a:srgbClr val="555555"/>
              </a:solidFill>
              <a:highlight>
                <a:srgbClr val="FFFFFF"/>
              </a:highlight>
              <a:latin typeface="Arial"/>
              <a:ea typeface="Arial"/>
              <a:cs typeface="Arial"/>
              <a:sym typeface="Arial"/>
            </a:endParaRPr>
          </a:p>
          <a:p>
            <a:pPr indent="-355600" lvl="0" marL="457200" rtl="0" algn="l">
              <a:lnSpc>
                <a:spcPct val="100000"/>
              </a:lnSpc>
              <a:spcBef>
                <a:spcPts val="2200"/>
              </a:spcBef>
              <a:spcAft>
                <a:spcPts val="0"/>
              </a:spcAft>
              <a:buClr>
                <a:srgbClr val="555555"/>
              </a:buClr>
              <a:buSzPts val="2000"/>
              <a:buFont typeface="Arial"/>
              <a:buChar char="■"/>
            </a:pPr>
            <a:r>
              <a:rPr lang="en-US" sz="2000">
                <a:solidFill>
                  <a:srgbClr val="555555"/>
                </a:solidFill>
                <a:highlight>
                  <a:srgbClr val="FFFFFF"/>
                </a:highlight>
                <a:latin typeface="Arial"/>
                <a:ea typeface="Arial"/>
                <a:cs typeface="Arial"/>
                <a:sym typeface="Arial"/>
              </a:rPr>
              <a:t>The F1-score is the variant most often used when learning from imbalanced data.</a:t>
            </a:r>
            <a:endParaRPr sz="2000"/>
          </a:p>
        </p:txBody>
      </p:sp>
      <p:sp>
        <p:nvSpPr>
          <p:cNvPr id="197" name="Google Shape;197;p2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