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65"/>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17" name="Shape 17"/>
        <p:cNvGrpSpPr/>
        <p:nvPr/>
      </p:nvGrpSpPr>
      <p:grpSpPr>
        <a:xfrm>
          <a:off x="0" y="0"/>
          <a:ext cx="0" cy="0"/>
          <a:chOff x="0" y="0"/>
          <a:chExt cx="0" cy="0"/>
        </a:xfrm>
      </p:grpSpPr>
      <p:sp>
        <p:nvSpPr>
          <p:cNvPr id="18" name="Google Shape;18;p2"/>
          <p:cNvSpPr/>
          <p:nvPr/>
        </p:nvSpPr>
        <p:spPr>
          <a:xfrm>
            <a:off x="0" y="5970588"/>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9" name="Google Shape;19;p2"/>
          <p:cNvSpPr/>
          <p:nvPr/>
        </p:nvSpPr>
        <p:spPr>
          <a:xfrm>
            <a:off x="-9525" y="6053138"/>
            <a:ext cx="2249488"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0" name="Google Shape;20;p2"/>
          <p:cNvSpPr/>
          <p:nvPr/>
        </p:nvSpPr>
        <p:spPr>
          <a:xfrm>
            <a:off x="2359025" y="6043613"/>
            <a:ext cx="6784975" cy="7143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1" name="Google Shape;21;p2"/>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3" name="Google Shape;23;p2"/>
          <p:cNvSpPr txBox="1"/>
          <p:nvPr>
            <p:ph idx="10" type="dt"/>
          </p:nvPr>
        </p:nvSpPr>
        <p:spPr>
          <a:xfrm>
            <a:off x="76200" y="6069013"/>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blipFill rotWithShape="1">
          <a:blip r:embed="rId2">
            <a:alphaModFix/>
          </a:blip>
          <a:tile algn="tl" flip="none" tx="0" sx="100000" ty="0" sy="100000"/>
        </a:blipFill>
      </p:bgPr>
    </p:bg>
    <p:spTree>
      <p:nvGrpSpPr>
        <p:cNvPr id="82" name="Shape 82"/>
        <p:cNvGrpSpPr/>
        <p:nvPr/>
      </p:nvGrpSpPr>
      <p:grpSpPr>
        <a:xfrm>
          <a:off x="0" y="0"/>
          <a:ext cx="0" cy="0"/>
          <a:chOff x="0" y="0"/>
          <a:chExt cx="0" cy="0"/>
        </a:xfrm>
      </p:grpSpPr>
      <p:sp>
        <p:nvSpPr>
          <p:cNvPr id="83" name="Google Shape;83;p12"/>
          <p:cNvSpPr/>
          <p:nvPr/>
        </p:nvSpPr>
        <p:spPr>
          <a:xfrm>
            <a:off x="-9525" y="4572000"/>
            <a:ext cx="9144000" cy="88741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4" name="Google Shape;84;p12"/>
          <p:cNvSpPr/>
          <p:nvPr/>
        </p:nvSpPr>
        <p:spPr>
          <a:xfrm>
            <a:off x="-9525" y="4664075"/>
            <a:ext cx="1463675" cy="7127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5" name="Google Shape;85;p12"/>
          <p:cNvSpPr/>
          <p:nvPr/>
        </p:nvSpPr>
        <p:spPr>
          <a:xfrm>
            <a:off x="1544638" y="4654550"/>
            <a:ext cx="7599362" cy="7127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6" name="Google Shape;86;p12"/>
          <p:cNvSpPr/>
          <p:nvPr/>
        </p:nvSpPr>
        <p:spPr>
          <a:xfrm>
            <a:off x="1447800" y="0"/>
            <a:ext cx="100013" cy="68675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7" name="Google Shape;87;p12"/>
          <p:cNvSpPr txBox="1"/>
          <p:nvPr>
            <p:ph idx="1" type="body"/>
          </p:nvPr>
        </p:nvSpPr>
        <p:spPr>
          <a:xfrm>
            <a:off x="1600200" y="5486400"/>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020"/>
              <a:buFont typeface="Twentieth Century"/>
              <a:buNone/>
              <a:defRPr sz="1700"/>
            </a:lvl1pPr>
            <a:lvl2pPr indent="-228600" lvl="1" marL="914400" algn="l">
              <a:spcBef>
                <a:spcPts val="550"/>
              </a:spcBef>
              <a:spcAft>
                <a:spcPts val="0"/>
              </a:spcAft>
              <a:buSzPts val="840"/>
              <a:buFont typeface="Twentieth Century"/>
              <a:buNone/>
              <a:defRPr sz="1200"/>
            </a:lvl2pPr>
            <a:lvl3pPr indent="-228600" lvl="2" marL="1371600" algn="l">
              <a:spcBef>
                <a:spcPts val="500"/>
              </a:spcBef>
              <a:spcAft>
                <a:spcPts val="0"/>
              </a:spcAft>
              <a:buSzPts val="750"/>
              <a:buFont typeface="Twentieth Century"/>
              <a:buNone/>
              <a:defRPr sz="1000"/>
            </a:lvl3pPr>
            <a:lvl4pPr indent="-228600" lvl="3" marL="1828800" algn="l">
              <a:spcBef>
                <a:spcPts val="400"/>
              </a:spcBef>
              <a:spcAft>
                <a:spcPts val="0"/>
              </a:spcAft>
              <a:buSzPts val="675"/>
              <a:buFont typeface="Twentieth Century"/>
              <a:buNone/>
              <a:defRPr sz="900"/>
            </a:lvl4pPr>
            <a:lvl5pPr indent="-228600" lvl="4" marL="2286000" algn="l">
              <a:spcBef>
                <a:spcPts val="400"/>
              </a:spcBef>
              <a:spcAft>
                <a:spcPts val="0"/>
              </a:spcAft>
              <a:buSzPts val="585"/>
              <a:buFont typeface="Twentieth Century"/>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12"/>
          <p:cNvSpPr txBox="1"/>
          <p:nvPr>
            <p:ph type="title"/>
          </p:nvPr>
        </p:nvSpPr>
        <p:spPr>
          <a:xfrm>
            <a:off x="1600200" y="4648200"/>
            <a:ext cx="7315200"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2800"/>
              <a:buFont typeface="Twentieth Century"/>
              <a:buNone/>
              <a:defRPr b="0" sz="28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p:nvPr>
            <p:ph idx="2" type="pic"/>
          </p:nvPr>
        </p:nvSpPr>
        <p:spPr>
          <a:xfrm>
            <a:off x="1560576" y="0"/>
            <a:ext cx="7583424" cy="4568952"/>
          </a:xfrm>
          <a:prstGeom prst="rect">
            <a:avLst/>
          </a:prstGeom>
          <a:solidFill>
            <a:srgbClr val="CAD4EA"/>
          </a:solidFill>
          <a:ln>
            <a:noFill/>
          </a:ln>
        </p:spPr>
      </p:sp>
      <p:sp>
        <p:nvSpPr>
          <p:cNvPr id="90" name="Google Shape;90;p12"/>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0" y="4667250"/>
            <a:ext cx="1447800" cy="6635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28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28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28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28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28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28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28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28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28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1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3"/>
          <p:cNvSpPr txBox="1"/>
          <p:nvPr>
            <p:ph idx="1" type="body"/>
          </p:nvPr>
        </p:nvSpPr>
        <p:spPr>
          <a:xfrm rot="5400000">
            <a:off x="2426494" y="-213518"/>
            <a:ext cx="4525963" cy="8153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5" name="Google Shape;95;p1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7" name="Shape 97"/>
        <p:cNvGrpSpPr/>
        <p:nvPr/>
      </p:nvGrpSpPr>
      <p:grpSpPr>
        <a:xfrm>
          <a:off x="0" y="0"/>
          <a:ext cx="0" cy="0"/>
          <a:chOff x="0" y="0"/>
          <a:chExt cx="0" cy="0"/>
        </a:xfrm>
      </p:grpSpPr>
      <p:sp>
        <p:nvSpPr>
          <p:cNvPr id="98" name="Google Shape;98;p14"/>
          <p:cNvSpPr/>
          <p:nvPr/>
        </p:nvSpPr>
        <p:spPr>
          <a:xfrm>
            <a:off x="6096000" y="0"/>
            <a:ext cx="320675"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9" name="Google Shape;99;p14"/>
          <p:cNvSpPr/>
          <p:nvPr/>
        </p:nvSpPr>
        <p:spPr>
          <a:xfrm>
            <a:off x="6142038" y="609600"/>
            <a:ext cx="2286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0" name="Google Shape;100;p14"/>
          <p:cNvSpPr/>
          <p:nvPr/>
        </p:nvSpPr>
        <p:spPr>
          <a:xfrm>
            <a:off x="6142038" y="0"/>
            <a:ext cx="2286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1" name="Google Shape;101;p14"/>
          <p:cNvSpPr txBox="1"/>
          <p:nvPr>
            <p:ph type="title"/>
          </p:nvPr>
        </p:nvSpPr>
        <p:spPr>
          <a:xfrm rot="5400000">
            <a:off x="4823619" y="2339182"/>
            <a:ext cx="5516563"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4"/>
          <p:cNvSpPr txBox="1"/>
          <p:nvPr>
            <p:ph idx="1" type="body"/>
          </p:nvPr>
        </p:nvSpPr>
        <p:spPr>
          <a:xfrm rot="5400000">
            <a:off x="480218" y="586582"/>
            <a:ext cx="5516564" cy="55626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14"/>
          <p:cNvSpPr txBox="1"/>
          <p:nvPr>
            <p:ph idx="10" type="dt"/>
          </p:nvPr>
        </p:nvSpPr>
        <p:spPr>
          <a:xfrm>
            <a:off x="6553200" y="6248400"/>
            <a:ext cx="2209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2" type="sldNum"/>
          </p:nvPr>
        </p:nvSpPr>
        <p:spPr>
          <a:xfrm rot="5400000">
            <a:off x="5989638" y="144462"/>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4"/>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7" name="Google Shape;37;p4"/>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39" name="Shape 39"/>
        <p:cNvGrpSpPr/>
        <p:nvPr/>
      </p:nvGrpSpPr>
      <p:grpSpPr>
        <a:xfrm>
          <a:off x="0" y="0"/>
          <a:ext cx="0" cy="0"/>
          <a:chOff x="0" y="0"/>
          <a:chExt cx="0" cy="0"/>
        </a:xfrm>
      </p:grpSpPr>
      <p:sp>
        <p:nvSpPr>
          <p:cNvPr id="40" name="Google Shape;40;p5"/>
          <p:cNvSpPr/>
          <p:nvPr/>
        </p:nvSpPr>
        <p:spPr>
          <a:xfrm>
            <a:off x="0" y="5970588"/>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1" name="Google Shape;41;p5"/>
          <p:cNvSpPr/>
          <p:nvPr/>
        </p:nvSpPr>
        <p:spPr>
          <a:xfrm>
            <a:off x="-9525" y="6053138"/>
            <a:ext cx="2249488"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2" name="Google Shape;42;p5"/>
          <p:cNvSpPr/>
          <p:nvPr/>
        </p:nvSpPr>
        <p:spPr>
          <a:xfrm>
            <a:off x="2359025" y="6043613"/>
            <a:ext cx="6784975" cy="7143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3" name="Google Shape;43;p5"/>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5" name="Google Shape;45;p5"/>
          <p:cNvSpPr txBox="1"/>
          <p:nvPr>
            <p:ph idx="10" type="dt"/>
          </p:nvPr>
        </p:nvSpPr>
        <p:spPr>
          <a:xfrm>
            <a:off x="76200" y="6069013"/>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0" name="Google Shape;50;p6"/>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100000" ty="0" sy="100000"/>
        </a:blipFill>
      </p:bgPr>
    </p:bg>
    <p:spTree>
      <p:nvGrpSpPr>
        <p:cNvPr id="52" name="Shape 52"/>
        <p:cNvGrpSpPr/>
        <p:nvPr/>
      </p:nvGrpSpPr>
      <p:grpSpPr>
        <a:xfrm>
          <a:off x="0" y="0"/>
          <a:ext cx="0" cy="0"/>
          <a:chOff x="0" y="0"/>
          <a:chExt cx="0" cy="0"/>
        </a:xfrm>
      </p:grpSpPr>
      <p:sp>
        <p:nvSpPr>
          <p:cNvPr id="53" name="Google Shape;53;p7"/>
          <p:cNvSpPr/>
          <p:nvPr/>
        </p:nvSpPr>
        <p:spPr>
          <a:xfrm>
            <a:off x="0" y="1524000"/>
            <a:ext cx="9144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4" name="Google Shape;54;p7"/>
          <p:cNvSpPr/>
          <p:nvPr/>
        </p:nvSpPr>
        <p:spPr>
          <a:xfrm>
            <a:off x="0" y="1600200"/>
            <a:ext cx="1295400" cy="990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5" name="Google Shape;55;p7"/>
          <p:cNvSpPr/>
          <p:nvPr/>
        </p:nvSpPr>
        <p:spPr>
          <a:xfrm>
            <a:off x="1371600" y="1600200"/>
            <a:ext cx="7772400" cy="99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6" name="Google Shape;56;p7"/>
          <p:cNvSpPr txBox="1"/>
          <p:nvPr>
            <p:ph idx="1" type="body"/>
          </p:nvPr>
        </p:nvSpPr>
        <p:spPr>
          <a:xfrm>
            <a:off x="1371600" y="2743200"/>
            <a:ext cx="7123113" cy="1673225"/>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680"/>
              <a:buNone/>
              <a:defRPr sz="2800">
                <a:solidFill>
                  <a:schemeClr val="dk2"/>
                </a:solidFil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7" name="Google Shape;57;p7"/>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4400"/>
              <a:buFont typeface="Twentieth Century"/>
              <a:buNone/>
              <a:defRPr b="0" sz="4400" cap="none">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0" y="1752600"/>
            <a:ext cx="1295400" cy="70167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2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2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2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2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2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2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2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2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8"/>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8"/>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8"/>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8"/>
          <p:cNvSpPr txBox="1"/>
          <p:nvPr>
            <p:ph idx="4" type="body"/>
          </p:nvPr>
        </p:nvSpPr>
        <p:spPr>
          <a:xfrm>
            <a:off x="4800600" y="1752600"/>
            <a:ext cx="3886200" cy="640080"/>
          </a:xfrm>
          <a:prstGeom prst="rect">
            <a:avLst/>
          </a:prstGeom>
          <a:solidFill>
            <a:schemeClr val="accent4"/>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8"/>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1" type="ftr"/>
          </p:nvPr>
        </p:nvSpPr>
        <p:spPr>
          <a:xfrm>
            <a:off x="609600" y="6248400"/>
            <a:ext cx="5421313"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72" name="Google Shape;72;p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3" name="Shape 73"/>
        <p:cNvGrpSpPr/>
        <p:nvPr/>
      </p:nvGrpSpPr>
      <p:grpSpPr>
        <a:xfrm>
          <a:off x="0" y="0"/>
          <a:ext cx="0" cy="0"/>
          <a:chOff x="0" y="0"/>
          <a:chExt cx="0" cy="0"/>
        </a:xfrm>
      </p:grpSpPr>
      <p:sp>
        <p:nvSpPr>
          <p:cNvPr id="74" name="Google Shape;74;p1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dk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dk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dk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dk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dk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dk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dk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dk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1"/>
          <p:cNvSpPr txBox="1"/>
          <p:nvPr>
            <p:ph type="title"/>
          </p:nvPr>
        </p:nvSpPr>
        <p:spPr>
          <a:xfrm>
            <a:off x="609600" y="273050"/>
            <a:ext cx="80772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400"/>
              <a:buFont typeface="Twentieth Century"/>
              <a:buNone/>
              <a:defRPr b="0" sz="4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a:off x="609600" y="1752600"/>
            <a:ext cx="16002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Autofit/>
          </a:bodyPr>
          <a:lstStyle>
            <a:lvl1pPr indent="-228600" lvl="0" marL="4572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11"/>
          <p:cNvSpPr txBox="1"/>
          <p:nvPr>
            <p:ph idx="2" type="body"/>
          </p:nvPr>
        </p:nvSpPr>
        <p:spPr>
          <a:xfrm>
            <a:off x="2362200" y="1752600"/>
            <a:ext cx="6400800" cy="44196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1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9pPr>
          </a:lstStyle>
          <a:p/>
        </p:txBody>
      </p:sp>
      <p:sp>
        <p:nvSpPr>
          <p:cNvPr id="11" name="Google Shape;11;p1"/>
          <p:cNvSpPr txBox="1"/>
          <p:nvPr>
            <p:ph idx="1" type="body"/>
          </p:nvPr>
        </p:nvSpPr>
        <p:spPr>
          <a:xfrm>
            <a:off x="612775" y="1600200"/>
            <a:ext cx="8153400" cy="4525963"/>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lt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lt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lt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04DA3"/>
              </a:buClr>
              <a:buSzPts val="1500"/>
              <a:buFont typeface="Noto Sans Symbols"/>
              <a:buChar char="■"/>
              <a:defRPr b="0" i="0" sz="2000" u="none" cap="none" strike="noStrike">
                <a:solidFill>
                  <a:schemeClr val="lt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C4652D"/>
              </a:buClr>
              <a:buSzPts val="1300"/>
              <a:buFont typeface="Noto Sans Symbols"/>
              <a:buChar char="■"/>
              <a:defRPr b="0" i="0" sz="2000" u="none" cap="none" strike="noStrike">
                <a:solidFill>
                  <a:schemeClr val="lt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9pPr>
          </a:lstStyle>
          <a:p/>
        </p:txBody>
      </p:sp>
      <p:sp>
        <p:nvSpPr>
          <p:cNvPr id="12" name="Google Shape;12;p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3" name="Google Shape;13;p1"/>
          <p:cNvSpPr/>
          <p:nvPr/>
        </p:nvSpPr>
        <p:spPr>
          <a:xfrm>
            <a:off x="0" y="1235075"/>
            <a:ext cx="9144000" cy="31908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4" name="Google Shape;14;p1"/>
          <p:cNvSpPr/>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5" name="Google Shape;15;p1"/>
          <p:cNvSpPr/>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 name="Google Shape;16;p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
        <p:nvSpPr>
          <p:cNvPr id="26" name="Google Shape;26;p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27" name="Google Shape;27;p3"/>
          <p:cNvSpPr txBox="1"/>
          <p:nvPr>
            <p:ph idx="1" type="body"/>
          </p:nvPr>
        </p:nvSpPr>
        <p:spPr>
          <a:xfrm>
            <a:off x="612775" y="1600200"/>
            <a:ext cx="8153400" cy="4525963"/>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04DA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C4652D"/>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28" name="Google Shape;28;p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29" name="Google Shape;29;p3"/>
          <p:cNvSpPr/>
          <p:nvPr/>
        </p:nvSpPr>
        <p:spPr>
          <a:xfrm>
            <a:off x="0" y="1235075"/>
            <a:ext cx="9144000" cy="31908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0" name="Google Shape;30;p3"/>
          <p:cNvSpPr/>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1" name="Google Shape;31;p3"/>
          <p:cNvSpPr/>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2" name="Google Shape;32;p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ctrTitle"/>
          </p:nvPr>
        </p:nvSpPr>
        <p:spPr>
          <a:xfrm>
            <a:off x="167005" y="4038600"/>
            <a:ext cx="8672195" cy="1828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ITDO6014</a:t>
            </a:r>
            <a:br>
              <a:rPr lang="en-US"/>
            </a:br>
            <a:r>
              <a:rPr lang="en-US"/>
              <a:t>ETHICAL HACKING AND FORENSICS</a:t>
            </a:r>
            <a:endParaRPr/>
          </a:p>
        </p:txBody>
      </p:sp>
      <p:sp>
        <p:nvSpPr>
          <p:cNvPr id="110" name="Google Shape;110;p15"/>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560"/>
              <a:buNone/>
            </a:pPr>
            <a:r>
              <a:rPr lang="en-US"/>
              <a:t>Module 3: Computer Forensics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Objectives of computer forensics</a:t>
            </a:r>
            <a:endParaRPr/>
          </a:p>
        </p:txBody>
      </p:sp>
      <p:sp>
        <p:nvSpPr>
          <p:cNvPr id="182" name="Google Shape;182;p24"/>
          <p:cNvSpPr txBox="1"/>
          <p:nvPr>
            <p:ph idx="1" type="body"/>
          </p:nvPr>
        </p:nvSpPr>
        <p:spPr>
          <a:xfrm>
            <a:off x="233680" y="1589405"/>
            <a:ext cx="8778240" cy="49644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00"/>
              <a:buChar char="◻"/>
            </a:pPr>
            <a:r>
              <a:rPr lang="en-US" sz="2500"/>
              <a:t>Helps you to identify the evidence quickly, and also allows you to estimate the potential impact of the malicious activity on the victim</a:t>
            </a:r>
            <a:endParaRPr/>
          </a:p>
          <a:p>
            <a:pPr indent="-319405" lvl="0" marL="319405" rtl="0" algn="l">
              <a:spcBef>
                <a:spcPts val="700"/>
              </a:spcBef>
              <a:spcAft>
                <a:spcPts val="0"/>
              </a:spcAft>
              <a:buSzPts val="1500"/>
              <a:buChar char="◻"/>
            </a:pPr>
            <a:r>
              <a:rPr lang="en-US" sz="2500"/>
              <a:t>Producing a computer forensic report which offers a complete report on the investigation process.</a:t>
            </a:r>
            <a:endParaRPr/>
          </a:p>
          <a:p>
            <a:pPr indent="-319405" lvl="0" marL="319405" rtl="0" algn="l">
              <a:spcBef>
                <a:spcPts val="700"/>
              </a:spcBef>
              <a:spcAft>
                <a:spcPts val="0"/>
              </a:spcAft>
              <a:buSzPts val="1500"/>
              <a:buChar char="◻"/>
            </a:pPr>
            <a:r>
              <a:rPr lang="en-US" sz="2500"/>
              <a:t>Preserving the evidence by following the chain of custody.</a:t>
            </a:r>
            <a:endParaRPr sz="2500"/>
          </a:p>
        </p:txBody>
      </p:sp>
      <p:sp>
        <p:nvSpPr>
          <p:cNvPr id="183" name="Google Shape;183;p2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Evidence Collection</a:t>
            </a:r>
            <a:endParaRPr/>
          </a:p>
        </p:txBody>
      </p:sp>
      <p:sp>
        <p:nvSpPr>
          <p:cNvPr id="190" name="Google Shape;190;p25"/>
          <p:cNvSpPr txBox="1"/>
          <p:nvPr>
            <p:ph idx="1" type="body"/>
          </p:nvPr>
        </p:nvSpPr>
        <p:spPr>
          <a:xfrm>
            <a:off x="233680" y="1589405"/>
            <a:ext cx="8778240" cy="49644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00"/>
              <a:buChar char="◻"/>
            </a:pPr>
            <a:r>
              <a:rPr b="1" lang="en-US" sz="2000"/>
              <a:t>Disk Forensics</a:t>
            </a:r>
            <a:r>
              <a:rPr lang="en-US" sz="2000"/>
              <a:t>:</a:t>
            </a:r>
            <a:endParaRPr/>
          </a:p>
          <a:p>
            <a:pPr indent="-319405" lvl="0" marL="319405" rtl="0" algn="l">
              <a:spcBef>
                <a:spcPts val="700"/>
              </a:spcBef>
              <a:spcAft>
                <a:spcPts val="0"/>
              </a:spcAft>
              <a:buSzPts val="1200"/>
              <a:buChar char="◻"/>
            </a:pPr>
            <a:r>
              <a:rPr b="1" lang="en-US" sz="2000"/>
              <a:t>Procedure</a:t>
            </a:r>
            <a:r>
              <a:rPr lang="en-US" sz="2000"/>
              <a:t>:</a:t>
            </a:r>
            <a:endParaRPr/>
          </a:p>
          <a:p>
            <a:pPr indent="-273050" lvl="1" marL="640080" rtl="0" algn="l">
              <a:spcBef>
                <a:spcPts val="550"/>
              </a:spcBef>
              <a:spcAft>
                <a:spcPts val="0"/>
              </a:spcAft>
              <a:buSzPts val="1400"/>
              <a:buChar char="🞑"/>
            </a:pPr>
            <a:r>
              <a:rPr lang="en-US" sz="2000"/>
              <a:t>The first step is to create a forensic copy, commonly known as a disk image, of the entire disk or specific partitions. This ensures that the original evidence remains unchanged during analysis.</a:t>
            </a:r>
            <a:endParaRPr/>
          </a:p>
          <a:p>
            <a:pPr indent="-273050" lvl="1" marL="640080" rtl="0" algn="l">
              <a:spcBef>
                <a:spcPts val="550"/>
              </a:spcBef>
              <a:spcAft>
                <a:spcPts val="0"/>
              </a:spcAft>
              <a:buSzPts val="1400"/>
              <a:buChar char="🞑"/>
            </a:pPr>
            <a:r>
              <a:rPr lang="en-US" sz="2000"/>
              <a:t>Tools like Forensic Imager, dd ("data duplicator" or "disk dump,"), or EnCase can be used to create the disk image.</a:t>
            </a:r>
            <a:endParaRPr/>
          </a:p>
          <a:p>
            <a:pPr indent="-273050" lvl="1" marL="640080" rtl="0" algn="l">
              <a:spcBef>
                <a:spcPts val="550"/>
              </a:spcBef>
              <a:spcAft>
                <a:spcPts val="0"/>
              </a:spcAft>
              <a:buSzPts val="1400"/>
              <a:buChar char="🞑"/>
            </a:pPr>
            <a:r>
              <a:rPr lang="en-US" sz="2000"/>
              <a:t>Once the image is created, analysis tools are used to examine the contents of the disk image without altering it.</a:t>
            </a:r>
            <a:endParaRPr/>
          </a:p>
          <a:p>
            <a:pPr indent="-319405" lvl="0" marL="319405" rtl="0" algn="l">
              <a:spcBef>
                <a:spcPts val="700"/>
              </a:spcBef>
              <a:spcAft>
                <a:spcPts val="0"/>
              </a:spcAft>
              <a:buSzPts val="1200"/>
              <a:buChar char="◻"/>
            </a:pPr>
            <a:r>
              <a:rPr b="1" lang="en-US" sz="2000"/>
              <a:t>Example</a:t>
            </a:r>
            <a:r>
              <a:rPr lang="en-US" sz="2000"/>
              <a:t>:</a:t>
            </a:r>
            <a:endParaRPr/>
          </a:p>
          <a:p>
            <a:pPr indent="-273050" lvl="1" marL="640080" rtl="0" algn="l">
              <a:spcBef>
                <a:spcPts val="550"/>
              </a:spcBef>
              <a:spcAft>
                <a:spcPts val="0"/>
              </a:spcAft>
              <a:buSzPts val="1400"/>
              <a:buChar char="🞑"/>
            </a:pPr>
            <a:r>
              <a:rPr lang="en-US" sz="2000"/>
              <a:t>Suppose a suspect's computer is suspected of containing evidence related to a cybercrime. A forensic investigator would acquire a forensic image of the suspect's hard drive using a write-blocking device to prevent any modifications to the original data. This image would then be analyzed to extract relevant files, documents, emails, browsing history, etc.</a:t>
            </a:r>
            <a:endParaRPr/>
          </a:p>
        </p:txBody>
      </p:sp>
      <p:sp>
        <p:nvSpPr>
          <p:cNvPr id="191" name="Google Shape;191;p2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Evidence Collection</a:t>
            </a:r>
            <a:endParaRPr/>
          </a:p>
        </p:txBody>
      </p:sp>
      <p:sp>
        <p:nvSpPr>
          <p:cNvPr id="198" name="Google Shape;198;p26"/>
          <p:cNvSpPr txBox="1"/>
          <p:nvPr>
            <p:ph idx="1" type="body"/>
          </p:nvPr>
        </p:nvSpPr>
        <p:spPr>
          <a:xfrm>
            <a:off x="233680" y="1589405"/>
            <a:ext cx="8778240" cy="49644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00"/>
              <a:buChar char="◻"/>
            </a:pPr>
            <a:r>
              <a:rPr b="1" lang="en-US" sz="2000"/>
              <a:t>Memory Forensics</a:t>
            </a:r>
            <a:r>
              <a:rPr lang="en-US" sz="2000"/>
              <a:t>:</a:t>
            </a:r>
            <a:endParaRPr/>
          </a:p>
          <a:p>
            <a:pPr indent="-319405" lvl="0" marL="319405" rtl="0" algn="l">
              <a:spcBef>
                <a:spcPts val="700"/>
              </a:spcBef>
              <a:spcAft>
                <a:spcPts val="0"/>
              </a:spcAft>
              <a:buSzPts val="1200"/>
              <a:buChar char="◻"/>
            </a:pPr>
            <a:r>
              <a:rPr b="1" lang="en-US" sz="2000"/>
              <a:t>Procedure</a:t>
            </a:r>
            <a:r>
              <a:rPr lang="en-US" sz="2000"/>
              <a:t>:</a:t>
            </a:r>
            <a:endParaRPr/>
          </a:p>
          <a:p>
            <a:pPr indent="-273050" lvl="1" marL="640080" rtl="0" algn="l">
              <a:spcBef>
                <a:spcPts val="550"/>
              </a:spcBef>
              <a:spcAft>
                <a:spcPts val="0"/>
              </a:spcAft>
              <a:buSzPts val="1400"/>
              <a:buChar char="🞑"/>
            </a:pPr>
            <a:r>
              <a:rPr lang="en-US" sz="2000"/>
              <a:t>Memory forensics involves capturing the volatile memory (RAM) of a computer system to analyze running processes, open network connections, and other volatile data.</a:t>
            </a:r>
            <a:endParaRPr/>
          </a:p>
          <a:p>
            <a:pPr indent="-273050" lvl="1" marL="640080" rtl="0" algn="l">
              <a:spcBef>
                <a:spcPts val="550"/>
              </a:spcBef>
              <a:spcAft>
                <a:spcPts val="0"/>
              </a:spcAft>
              <a:buSzPts val="1400"/>
              <a:buChar char="🞑"/>
            </a:pPr>
            <a:r>
              <a:rPr lang="en-US" sz="2000"/>
              <a:t>Tools like Volatility, Rekall, or WinPmem are used to acquire memory dumps.</a:t>
            </a:r>
            <a:endParaRPr/>
          </a:p>
          <a:p>
            <a:pPr indent="-273050" lvl="1" marL="640080" rtl="0" algn="l">
              <a:spcBef>
                <a:spcPts val="550"/>
              </a:spcBef>
              <a:spcAft>
                <a:spcPts val="0"/>
              </a:spcAft>
              <a:buSzPts val="1400"/>
              <a:buChar char="🞑"/>
            </a:pPr>
            <a:r>
              <a:rPr lang="en-US" sz="2000"/>
              <a:t>Analysis involves examining the memory dump to identify running processes, injected code, open network connections, encryption keys, and other volatile artifacts.</a:t>
            </a:r>
            <a:endParaRPr/>
          </a:p>
          <a:p>
            <a:pPr indent="-319405" lvl="0" marL="319405" rtl="0" algn="l">
              <a:spcBef>
                <a:spcPts val="700"/>
              </a:spcBef>
              <a:spcAft>
                <a:spcPts val="0"/>
              </a:spcAft>
              <a:buSzPts val="1200"/>
              <a:buChar char="◻"/>
            </a:pPr>
            <a:r>
              <a:rPr b="1" lang="en-US" sz="2000"/>
              <a:t>Example</a:t>
            </a:r>
            <a:r>
              <a:rPr lang="en-US" sz="2000"/>
              <a:t>:</a:t>
            </a:r>
            <a:endParaRPr/>
          </a:p>
          <a:p>
            <a:pPr indent="-273050" lvl="1" marL="640080" rtl="0" algn="l">
              <a:spcBef>
                <a:spcPts val="550"/>
              </a:spcBef>
              <a:spcAft>
                <a:spcPts val="0"/>
              </a:spcAft>
              <a:buSzPts val="1400"/>
              <a:buChar char="🞑"/>
            </a:pPr>
            <a:r>
              <a:rPr lang="en-US" sz="2000"/>
              <a:t>In an investigation involving a suspected malware infection, memory forensics can be used to identify the malware's presence in the system's memory, analyze its behavior, and extract indicators of compromise (IOCs) for further investigation.</a:t>
            </a:r>
            <a:endParaRPr/>
          </a:p>
        </p:txBody>
      </p:sp>
      <p:sp>
        <p:nvSpPr>
          <p:cNvPr id="199" name="Google Shape;199;p2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Evidence Collection</a:t>
            </a:r>
            <a:endParaRPr/>
          </a:p>
        </p:txBody>
      </p:sp>
      <p:sp>
        <p:nvSpPr>
          <p:cNvPr id="206" name="Google Shape;206;p27"/>
          <p:cNvSpPr txBox="1"/>
          <p:nvPr>
            <p:ph idx="1" type="body"/>
          </p:nvPr>
        </p:nvSpPr>
        <p:spPr>
          <a:xfrm>
            <a:off x="233680" y="1589405"/>
            <a:ext cx="8778240" cy="49644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00"/>
              <a:buChar char="◻"/>
            </a:pPr>
            <a:r>
              <a:rPr b="1" lang="en-US" sz="2000"/>
              <a:t>Registry Forensics</a:t>
            </a:r>
            <a:r>
              <a:rPr lang="en-US" sz="2000"/>
              <a:t>:</a:t>
            </a:r>
            <a:endParaRPr/>
          </a:p>
          <a:p>
            <a:pPr indent="-319405" lvl="0" marL="319405" rtl="0" algn="l">
              <a:spcBef>
                <a:spcPts val="700"/>
              </a:spcBef>
              <a:spcAft>
                <a:spcPts val="0"/>
              </a:spcAft>
              <a:buSzPts val="1200"/>
              <a:buChar char="◻"/>
            </a:pPr>
            <a:r>
              <a:rPr b="1" lang="en-US" sz="2000"/>
              <a:t>Procedure</a:t>
            </a:r>
            <a:r>
              <a:rPr lang="en-US" sz="2000"/>
              <a:t>:</a:t>
            </a:r>
            <a:endParaRPr/>
          </a:p>
          <a:p>
            <a:pPr indent="-273050" lvl="1" marL="640080" rtl="0" algn="l">
              <a:spcBef>
                <a:spcPts val="550"/>
              </a:spcBef>
              <a:spcAft>
                <a:spcPts val="0"/>
              </a:spcAft>
              <a:buSzPts val="1400"/>
              <a:buChar char="🞑"/>
            </a:pPr>
            <a:r>
              <a:rPr lang="en-US" sz="2000"/>
              <a:t>Registry forensics involves extracting and analyzing data stored in the Windows registry, which contains configuration settings and information about installed software, user accounts, and system configurations.</a:t>
            </a:r>
            <a:endParaRPr/>
          </a:p>
          <a:p>
            <a:pPr indent="-273050" lvl="1" marL="640080" rtl="0" algn="l">
              <a:spcBef>
                <a:spcPts val="550"/>
              </a:spcBef>
              <a:spcAft>
                <a:spcPts val="0"/>
              </a:spcAft>
              <a:buSzPts val="1400"/>
              <a:buChar char="🞑"/>
            </a:pPr>
            <a:r>
              <a:rPr lang="en-US" sz="2000"/>
              <a:t>Tools like Registry Viewer, RegRipper, or Registry Explorer are used to extract and analyze registry hives.</a:t>
            </a:r>
            <a:endParaRPr/>
          </a:p>
          <a:p>
            <a:pPr indent="-273050" lvl="1" marL="640080" rtl="0" algn="l">
              <a:spcBef>
                <a:spcPts val="550"/>
              </a:spcBef>
              <a:spcAft>
                <a:spcPts val="0"/>
              </a:spcAft>
              <a:buSzPts val="1400"/>
              <a:buChar char="🞑"/>
            </a:pPr>
            <a:r>
              <a:rPr lang="en-US" sz="2000"/>
              <a:t>Analysis involves examining registry keys, values, and timestamps to reconstruct user activities, installed software, USB device usage, and other system changes.</a:t>
            </a:r>
            <a:endParaRPr/>
          </a:p>
          <a:p>
            <a:pPr indent="-319405" lvl="0" marL="319405" rtl="0" algn="l">
              <a:spcBef>
                <a:spcPts val="700"/>
              </a:spcBef>
              <a:spcAft>
                <a:spcPts val="0"/>
              </a:spcAft>
              <a:buSzPts val="1200"/>
              <a:buChar char="◻"/>
            </a:pPr>
            <a:r>
              <a:rPr b="1" lang="en-US" sz="2000"/>
              <a:t>Example</a:t>
            </a:r>
            <a:r>
              <a:rPr lang="en-US" sz="2000"/>
              <a:t>:</a:t>
            </a:r>
            <a:endParaRPr/>
          </a:p>
          <a:p>
            <a:pPr indent="-273050" lvl="1" marL="640080" rtl="0" algn="l">
              <a:spcBef>
                <a:spcPts val="550"/>
              </a:spcBef>
              <a:spcAft>
                <a:spcPts val="0"/>
              </a:spcAft>
              <a:buSzPts val="1400"/>
              <a:buChar char="🞑"/>
            </a:pPr>
            <a:r>
              <a:rPr lang="en-US" sz="2000"/>
              <a:t>In a corporate espionage case, registry forensics may reveal evidence of unauthorized software installations, changes to system configurations, or suspicious user activity, helping investigators identify insider threats or security breaches.</a:t>
            </a:r>
            <a:endParaRPr/>
          </a:p>
        </p:txBody>
      </p:sp>
      <p:sp>
        <p:nvSpPr>
          <p:cNvPr id="207" name="Google Shape;207;p2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Evidence Collection</a:t>
            </a:r>
            <a:endParaRPr/>
          </a:p>
        </p:txBody>
      </p:sp>
      <p:sp>
        <p:nvSpPr>
          <p:cNvPr id="214" name="Google Shape;214;p28"/>
          <p:cNvSpPr txBox="1"/>
          <p:nvPr>
            <p:ph idx="1" type="body"/>
          </p:nvPr>
        </p:nvSpPr>
        <p:spPr>
          <a:xfrm>
            <a:off x="0" y="1589404"/>
            <a:ext cx="9144000" cy="52685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00"/>
              <a:buChar char="◻"/>
            </a:pPr>
            <a:r>
              <a:rPr b="1" lang="en-US" sz="2000"/>
              <a:t>Log Analysis</a:t>
            </a:r>
            <a:r>
              <a:rPr lang="en-US" sz="2000"/>
              <a:t>:</a:t>
            </a:r>
            <a:endParaRPr/>
          </a:p>
          <a:p>
            <a:pPr indent="-273050" lvl="1" marL="640080" rtl="0" algn="l">
              <a:spcBef>
                <a:spcPts val="550"/>
              </a:spcBef>
              <a:spcAft>
                <a:spcPts val="0"/>
              </a:spcAft>
              <a:buSzPts val="1400"/>
              <a:buChar char="🞑"/>
            </a:pPr>
            <a:r>
              <a:rPr b="1" lang="en-US" sz="2000"/>
              <a:t>Procedure</a:t>
            </a:r>
            <a:r>
              <a:rPr lang="en-US" sz="2000"/>
              <a:t>:</a:t>
            </a:r>
            <a:endParaRPr/>
          </a:p>
          <a:p>
            <a:pPr indent="-228600" lvl="2" marL="914400" rtl="0" algn="l">
              <a:spcBef>
                <a:spcPts val="500"/>
              </a:spcBef>
              <a:spcAft>
                <a:spcPts val="0"/>
              </a:spcAft>
              <a:buSzPts val="1500"/>
              <a:buChar char="■"/>
            </a:pPr>
            <a:r>
              <a:rPr lang="en-US" sz="2000"/>
              <a:t>Log analysis involves collecting and examining logs generated by various components of a computer system, such as operating systems, applications, firewalls, and network devices.</a:t>
            </a:r>
            <a:endParaRPr/>
          </a:p>
          <a:p>
            <a:pPr indent="-228600" lvl="2" marL="914400" rtl="0" algn="l">
              <a:spcBef>
                <a:spcPts val="500"/>
              </a:spcBef>
              <a:spcAft>
                <a:spcPts val="0"/>
              </a:spcAft>
              <a:buSzPts val="1500"/>
              <a:buChar char="■"/>
            </a:pPr>
            <a:r>
              <a:rPr lang="en-US" sz="2000"/>
              <a:t>Tools like ELK Stack (Elasticsearch, Logstash, Kibana), Splunk, or Wireshark are used for log collection, parsing, and analysis.</a:t>
            </a:r>
            <a:endParaRPr/>
          </a:p>
          <a:p>
            <a:pPr indent="-228600" lvl="2" marL="914400" rtl="0" algn="l">
              <a:spcBef>
                <a:spcPts val="500"/>
              </a:spcBef>
              <a:spcAft>
                <a:spcPts val="0"/>
              </a:spcAft>
              <a:buSzPts val="1500"/>
              <a:buChar char="■"/>
            </a:pPr>
            <a:r>
              <a:rPr lang="en-US" sz="2000"/>
              <a:t>Analysis involves correlating log entries across different sources to reconstruct events, identify anomalies, detect intrusions, and establish timelines of activities.</a:t>
            </a:r>
            <a:endParaRPr/>
          </a:p>
          <a:p>
            <a:pPr indent="-273050" lvl="1" marL="640080" rtl="0" algn="l">
              <a:spcBef>
                <a:spcPts val="550"/>
              </a:spcBef>
              <a:spcAft>
                <a:spcPts val="0"/>
              </a:spcAft>
              <a:buSzPts val="1400"/>
              <a:buChar char="🞑"/>
            </a:pPr>
            <a:r>
              <a:rPr b="1" lang="en-US" sz="2000"/>
              <a:t>Example</a:t>
            </a:r>
            <a:r>
              <a:rPr lang="en-US" sz="2000"/>
              <a:t>:</a:t>
            </a:r>
            <a:endParaRPr/>
          </a:p>
          <a:p>
            <a:pPr indent="-228600" lvl="2" marL="914400" rtl="0" algn="l">
              <a:spcBef>
                <a:spcPts val="500"/>
              </a:spcBef>
              <a:spcAft>
                <a:spcPts val="0"/>
              </a:spcAft>
              <a:buSzPts val="1500"/>
              <a:buChar char="■"/>
            </a:pPr>
            <a:r>
              <a:rPr lang="en-US" sz="2000"/>
              <a:t>In a data breach investigation, log analysis can reveal unauthorized access attempts, abnormal network traffic patterns, and data exfiltration activities, helping investigators determine the extent of the breach and identify the attacker's tactics, techniques, and procedures (TTPs).</a:t>
            </a:r>
            <a:br>
              <a:rPr lang="en-US" sz="2000"/>
            </a:br>
            <a:endParaRPr sz="2000"/>
          </a:p>
        </p:txBody>
      </p:sp>
      <p:sp>
        <p:nvSpPr>
          <p:cNvPr id="215" name="Google Shape;215;p2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Evidence Acquisition, Analysis and Examination</a:t>
            </a:r>
            <a:endParaRPr/>
          </a:p>
        </p:txBody>
      </p:sp>
      <p:sp>
        <p:nvSpPr>
          <p:cNvPr id="222" name="Google Shape;222;p29"/>
          <p:cNvSpPr txBox="1"/>
          <p:nvPr>
            <p:ph idx="1" type="body"/>
          </p:nvPr>
        </p:nvSpPr>
        <p:spPr>
          <a:xfrm>
            <a:off x="0" y="1589404"/>
            <a:ext cx="9144000" cy="52685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00"/>
              <a:buChar char="◻"/>
            </a:pPr>
            <a:r>
              <a:rPr lang="en-US" sz="2000"/>
              <a:t>In computer forensics, evidence acquisition, analysis, and examination are crucial stages in the investigation process, regardless of the platform or type of digital evidence being examined. </a:t>
            </a:r>
            <a:endParaRPr sz="2000"/>
          </a:p>
          <a:p>
            <a:pPr indent="-319405" lvl="0" marL="319405" rtl="0" algn="l">
              <a:spcBef>
                <a:spcPts val="700"/>
              </a:spcBef>
              <a:spcAft>
                <a:spcPts val="0"/>
              </a:spcAft>
              <a:buSzPts val="1200"/>
              <a:buChar char="◻"/>
            </a:pPr>
            <a:r>
              <a:rPr b="1" lang="en-US" sz="2000"/>
              <a:t>Evidence Acquisition</a:t>
            </a:r>
            <a:r>
              <a:rPr lang="en-US" sz="2000"/>
              <a:t>:</a:t>
            </a:r>
            <a:endParaRPr/>
          </a:p>
          <a:p>
            <a:pPr indent="-319405" lvl="0" marL="319405" rtl="0" algn="l">
              <a:spcBef>
                <a:spcPts val="700"/>
              </a:spcBef>
              <a:spcAft>
                <a:spcPts val="0"/>
              </a:spcAft>
              <a:buSzPts val="1200"/>
              <a:buChar char="◻"/>
            </a:pPr>
            <a:r>
              <a:rPr b="1" lang="en-US" sz="2000"/>
              <a:t>Definition</a:t>
            </a:r>
            <a:r>
              <a:rPr lang="en-US" sz="2000"/>
              <a:t>: Evidence acquisition involves the collection and preservation of digital evidence in a forensically sound manner to ensure its integrity and admissibility in legal proceedings.</a:t>
            </a:r>
            <a:endParaRPr/>
          </a:p>
          <a:p>
            <a:pPr indent="-319405" lvl="0" marL="319405" rtl="0" algn="l">
              <a:spcBef>
                <a:spcPts val="700"/>
              </a:spcBef>
              <a:spcAft>
                <a:spcPts val="0"/>
              </a:spcAft>
              <a:buSzPts val="1200"/>
              <a:buChar char="◻"/>
            </a:pPr>
            <a:r>
              <a:rPr b="1" lang="en-US" sz="2000"/>
              <a:t>Example</a:t>
            </a:r>
            <a:r>
              <a:rPr lang="en-US" sz="2000"/>
              <a:t>:</a:t>
            </a:r>
            <a:endParaRPr/>
          </a:p>
          <a:p>
            <a:pPr indent="-273050" lvl="1" marL="640080" rtl="0" algn="l">
              <a:spcBef>
                <a:spcPts val="550"/>
              </a:spcBef>
              <a:spcAft>
                <a:spcPts val="0"/>
              </a:spcAft>
              <a:buSzPts val="1400"/>
              <a:buChar char="🞑"/>
            </a:pPr>
            <a:r>
              <a:rPr lang="en-US" sz="2000"/>
              <a:t>For Windows:</a:t>
            </a:r>
            <a:endParaRPr/>
          </a:p>
          <a:p>
            <a:pPr indent="-228600" lvl="2" marL="914400" rtl="0" algn="l">
              <a:spcBef>
                <a:spcPts val="500"/>
              </a:spcBef>
              <a:spcAft>
                <a:spcPts val="0"/>
              </a:spcAft>
              <a:buSzPts val="1500"/>
              <a:buChar char="■"/>
            </a:pPr>
            <a:r>
              <a:rPr lang="en-US" sz="2000"/>
              <a:t>Evidence acquisition from a Windows system involves creating a forensic image of the hard drive using tools like FTK Imager, EnCase, or dd.</a:t>
            </a:r>
            <a:endParaRPr/>
          </a:p>
          <a:p>
            <a:pPr indent="-228600" lvl="2" marL="914400" rtl="0" algn="l">
              <a:spcBef>
                <a:spcPts val="500"/>
              </a:spcBef>
              <a:spcAft>
                <a:spcPts val="0"/>
              </a:spcAft>
              <a:buSzPts val="1500"/>
              <a:buChar char="■"/>
            </a:pPr>
            <a:r>
              <a:rPr lang="en-US" sz="2000"/>
              <a:t>Example: In a case involving alleged data theft from a company's Windows-based computers, forensic investigators would use write-blocking devices to acquire forensic images of the suspect's hard drives to preserve the original evidence.</a:t>
            </a:r>
            <a:endParaRPr/>
          </a:p>
          <a:p>
            <a:pPr indent="-243205" lvl="0" marL="319405" rtl="0" algn="l">
              <a:spcBef>
                <a:spcPts val="700"/>
              </a:spcBef>
              <a:spcAft>
                <a:spcPts val="0"/>
              </a:spcAft>
              <a:buSzPts val="1200"/>
              <a:buNone/>
            </a:pPr>
            <a:r>
              <a:t/>
            </a:r>
            <a:endParaRPr sz="2000"/>
          </a:p>
        </p:txBody>
      </p:sp>
      <p:sp>
        <p:nvSpPr>
          <p:cNvPr id="223" name="Google Shape;223;p2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Evidence Acquisition, Analysis and Examination</a:t>
            </a:r>
            <a:endParaRPr/>
          </a:p>
        </p:txBody>
      </p:sp>
      <p:sp>
        <p:nvSpPr>
          <p:cNvPr id="230" name="Google Shape;230;p30"/>
          <p:cNvSpPr txBox="1"/>
          <p:nvPr>
            <p:ph idx="1" type="body"/>
          </p:nvPr>
        </p:nvSpPr>
        <p:spPr>
          <a:xfrm>
            <a:off x="0" y="1589404"/>
            <a:ext cx="9144000" cy="52685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00"/>
              <a:buChar char="◻"/>
            </a:pPr>
            <a:r>
              <a:rPr lang="en-US" sz="2000"/>
              <a:t>For Linux:</a:t>
            </a:r>
            <a:endParaRPr/>
          </a:p>
          <a:p>
            <a:pPr indent="-273050" lvl="1" marL="640080" rtl="0" algn="l">
              <a:spcBef>
                <a:spcPts val="550"/>
              </a:spcBef>
              <a:spcAft>
                <a:spcPts val="0"/>
              </a:spcAft>
              <a:buSzPts val="1400"/>
              <a:buChar char="🞑"/>
            </a:pPr>
            <a:r>
              <a:rPr lang="en-US" sz="2000"/>
              <a:t>Acquisition from a Linux system can be done similarly to Windows, creating a forensic image of the hard drive or relevant partitions.</a:t>
            </a:r>
            <a:endParaRPr/>
          </a:p>
          <a:p>
            <a:pPr indent="-273050" lvl="1" marL="640080" rtl="0" algn="l">
              <a:spcBef>
                <a:spcPts val="550"/>
              </a:spcBef>
              <a:spcAft>
                <a:spcPts val="0"/>
              </a:spcAft>
              <a:buSzPts val="1400"/>
              <a:buChar char="🞑"/>
            </a:pPr>
            <a:r>
              <a:rPr lang="en-US" sz="2000"/>
              <a:t>Example: In an investigation of a cyberattack on a Linux-based server, forensic experts would use tools like dd or dc3dd to acquire a forensic image of the server's disk for analysis.</a:t>
            </a:r>
            <a:endParaRPr/>
          </a:p>
          <a:p>
            <a:pPr indent="-319405" lvl="0" marL="319405" rtl="0" algn="l">
              <a:spcBef>
                <a:spcPts val="700"/>
              </a:spcBef>
              <a:spcAft>
                <a:spcPts val="0"/>
              </a:spcAft>
              <a:buSzPts val="1200"/>
              <a:buChar char="◻"/>
            </a:pPr>
            <a:r>
              <a:rPr lang="en-US" sz="2000"/>
              <a:t>For Email:</a:t>
            </a:r>
            <a:endParaRPr/>
          </a:p>
          <a:p>
            <a:pPr indent="-273050" lvl="1" marL="640080" rtl="0" algn="l">
              <a:spcBef>
                <a:spcPts val="550"/>
              </a:spcBef>
              <a:spcAft>
                <a:spcPts val="0"/>
              </a:spcAft>
              <a:buSzPts val="1400"/>
              <a:buChar char="🞑"/>
            </a:pPr>
            <a:r>
              <a:rPr lang="en-US" sz="2000"/>
              <a:t>Evidence acquisition in email forensics involves obtaining copies of emails and associated metadata from email servers, client applications, or cloud services.</a:t>
            </a:r>
            <a:endParaRPr/>
          </a:p>
          <a:p>
            <a:pPr indent="-273050" lvl="1" marL="640080" rtl="0" algn="l">
              <a:spcBef>
                <a:spcPts val="550"/>
              </a:spcBef>
              <a:spcAft>
                <a:spcPts val="0"/>
              </a:spcAft>
              <a:buSzPts val="1400"/>
              <a:buChar char="🞑"/>
            </a:pPr>
            <a:r>
              <a:rPr lang="en-US" sz="2000"/>
              <a:t>Example: In a case involving email harassment, investigators may obtain a subpoena to collect email evidence from the suspect's email provider, capturing both the content and metadata (e.g., sender, recipient, timestamps) for analysis.</a:t>
            </a:r>
            <a:endParaRPr/>
          </a:p>
        </p:txBody>
      </p:sp>
      <p:sp>
        <p:nvSpPr>
          <p:cNvPr id="231" name="Google Shape;231;p3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Evidence Acquisition, Analysis and Examination</a:t>
            </a:r>
            <a:endParaRPr/>
          </a:p>
        </p:txBody>
      </p:sp>
      <p:sp>
        <p:nvSpPr>
          <p:cNvPr id="238" name="Google Shape;238;p31"/>
          <p:cNvSpPr txBox="1"/>
          <p:nvPr>
            <p:ph idx="1" type="body"/>
          </p:nvPr>
        </p:nvSpPr>
        <p:spPr>
          <a:xfrm>
            <a:off x="0" y="1589404"/>
            <a:ext cx="9144000" cy="52685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00"/>
              <a:buChar char="◻"/>
            </a:pPr>
            <a:r>
              <a:rPr lang="en-US" sz="2000"/>
              <a:t>For Web:</a:t>
            </a:r>
            <a:endParaRPr/>
          </a:p>
          <a:p>
            <a:pPr indent="-273050" lvl="1" marL="640080" rtl="0" algn="l">
              <a:spcBef>
                <a:spcPts val="550"/>
              </a:spcBef>
              <a:spcAft>
                <a:spcPts val="0"/>
              </a:spcAft>
              <a:buSzPts val="1400"/>
              <a:buChar char="🞑"/>
            </a:pPr>
            <a:r>
              <a:rPr lang="en-US" sz="2000"/>
              <a:t>Web evidence acquisition includes capturing web server logs, browser history, cache files, and other artifacts related to web activity.</a:t>
            </a:r>
            <a:endParaRPr/>
          </a:p>
          <a:p>
            <a:pPr indent="-273050" lvl="1" marL="640080" rtl="0" algn="l">
              <a:spcBef>
                <a:spcPts val="550"/>
              </a:spcBef>
              <a:spcAft>
                <a:spcPts val="0"/>
              </a:spcAft>
              <a:buSzPts val="1400"/>
              <a:buChar char="🞑"/>
            </a:pPr>
            <a:r>
              <a:rPr lang="en-US" sz="2000"/>
              <a:t>Example: In an investigation of an online fraud scheme, forensic analysts would collect web server logs from the targeted website to trace the activities of the perpetrators, such as IP addresses accessing the site, pages visited, and actions taken.</a:t>
            </a:r>
            <a:endParaRPr/>
          </a:p>
          <a:p>
            <a:pPr indent="-319405" lvl="0" marL="319405" rtl="0" algn="l">
              <a:spcBef>
                <a:spcPts val="700"/>
              </a:spcBef>
              <a:spcAft>
                <a:spcPts val="0"/>
              </a:spcAft>
              <a:buSzPts val="1200"/>
              <a:buChar char="◻"/>
            </a:pPr>
            <a:r>
              <a:rPr lang="en-US" sz="2000"/>
              <a:t>For Malware:</a:t>
            </a:r>
            <a:endParaRPr/>
          </a:p>
          <a:p>
            <a:pPr indent="-273050" lvl="1" marL="640080" rtl="0" algn="l">
              <a:spcBef>
                <a:spcPts val="550"/>
              </a:spcBef>
              <a:spcAft>
                <a:spcPts val="0"/>
              </a:spcAft>
              <a:buSzPts val="1400"/>
              <a:buChar char="🞑"/>
            </a:pPr>
            <a:r>
              <a:rPr lang="en-US" sz="2000"/>
              <a:t>Acquiring evidence related to malware involves capturing samples of malicious files, memory dumps, network traffic, and system logs.</a:t>
            </a:r>
            <a:endParaRPr/>
          </a:p>
          <a:p>
            <a:pPr indent="-273050" lvl="1" marL="640080" rtl="0" algn="l">
              <a:spcBef>
                <a:spcPts val="550"/>
              </a:spcBef>
              <a:spcAft>
                <a:spcPts val="0"/>
              </a:spcAft>
              <a:buSzPts val="1400"/>
              <a:buChar char="🞑"/>
            </a:pPr>
            <a:r>
              <a:rPr lang="en-US" sz="2000"/>
              <a:t>Example: In a malware infection investigation, forensic investigators would use specialized tools to acquire memory dumps, capture network traffic, and extract malware samples from infected systems for analysis and identification.</a:t>
            </a:r>
            <a:endParaRPr/>
          </a:p>
        </p:txBody>
      </p:sp>
      <p:sp>
        <p:nvSpPr>
          <p:cNvPr id="239" name="Google Shape;239;p3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Evidence Acquisition, Analysis and Examination</a:t>
            </a:r>
            <a:endParaRPr/>
          </a:p>
        </p:txBody>
      </p:sp>
      <p:sp>
        <p:nvSpPr>
          <p:cNvPr id="246" name="Google Shape;246;p32"/>
          <p:cNvSpPr txBox="1"/>
          <p:nvPr>
            <p:ph idx="1" type="body"/>
          </p:nvPr>
        </p:nvSpPr>
        <p:spPr>
          <a:xfrm>
            <a:off x="0" y="1589404"/>
            <a:ext cx="9144000" cy="52685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Evidence Analysis</a:t>
            </a:r>
            <a:r>
              <a:rPr lang="en-US" sz="2400"/>
              <a:t>:</a:t>
            </a:r>
            <a:endParaRPr/>
          </a:p>
          <a:p>
            <a:pPr indent="-319405" lvl="0" marL="319405" rtl="0" algn="l">
              <a:spcBef>
                <a:spcPts val="700"/>
              </a:spcBef>
              <a:spcAft>
                <a:spcPts val="0"/>
              </a:spcAft>
              <a:buSzPts val="1440"/>
              <a:buChar char="◻"/>
            </a:pPr>
            <a:r>
              <a:rPr b="1" lang="en-US" sz="2400"/>
              <a:t>Definition</a:t>
            </a:r>
            <a:r>
              <a:rPr lang="en-US" sz="2400"/>
              <a:t>: Evidence analysis involves examining and interpreting the collected digital evidence to identify relevant information, patterns, and anomalies.</a:t>
            </a:r>
            <a:endParaRPr/>
          </a:p>
          <a:p>
            <a:pPr indent="-319405" lvl="0" marL="319405" rtl="0" algn="l">
              <a:spcBef>
                <a:spcPts val="700"/>
              </a:spcBef>
              <a:spcAft>
                <a:spcPts val="0"/>
              </a:spcAft>
              <a:buSzPts val="1440"/>
              <a:buChar char="◻"/>
            </a:pPr>
            <a:r>
              <a:rPr b="1" lang="en-US" sz="2400"/>
              <a:t>Example</a:t>
            </a:r>
            <a:r>
              <a:rPr lang="en-US" sz="2400"/>
              <a:t>:</a:t>
            </a:r>
            <a:endParaRPr/>
          </a:p>
          <a:p>
            <a:pPr indent="-273050" lvl="1" marL="640080" rtl="0" algn="l">
              <a:spcBef>
                <a:spcPts val="550"/>
              </a:spcBef>
              <a:spcAft>
                <a:spcPts val="0"/>
              </a:spcAft>
              <a:buSzPts val="1680"/>
              <a:buChar char="🞑"/>
            </a:pPr>
            <a:r>
              <a:rPr lang="en-US" sz="2400"/>
              <a:t>For Windows:</a:t>
            </a:r>
            <a:endParaRPr/>
          </a:p>
          <a:p>
            <a:pPr indent="-228600" lvl="2" marL="914400" rtl="0" algn="l">
              <a:spcBef>
                <a:spcPts val="500"/>
              </a:spcBef>
              <a:spcAft>
                <a:spcPts val="0"/>
              </a:spcAft>
              <a:buSzPts val="1800"/>
              <a:buChar char="■"/>
            </a:pPr>
            <a:r>
              <a:rPr lang="en-US" sz="2400"/>
              <a:t>Analysis of Windows evidence may include examining file system artifacts, registry entries, event logs, and user activity to reconstruct events and identify potential evidence of wrongdoing.</a:t>
            </a:r>
            <a:endParaRPr/>
          </a:p>
          <a:p>
            <a:pPr indent="-228600" lvl="2" marL="914400" rtl="0" algn="l">
              <a:spcBef>
                <a:spcPts val="500"/>
              </a:spcBef>
              <a:spcAft>
                <a:spcPts val="0"/>
              </a:spcAft>
              <a:buSzPts val="1800"/>
              <a:buChar char="■"/>
            </a:pPr>
            <a:r>
              <a:rPr lang="en-US" sz="2400"/>
              <a:t>Example: Analyzing Windows event logs may reveal suspicious login attempts, privilege escalation activities, or unauthorized software installations linked to a security breach.</a:t>
            </a:r>
            <a:endParaRPr/>
          </a:p>
        </p:txBody>
      </p:sp>
      <p:sp>
        <p:nvSpPr>
          <p:cNvPr id="247" name="Google Shape;247;p3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Evidence Acquisition, Analysis and Examination</a:t>
            </a:r>
            <a:endParaRPr/>
          </a:p>
        </p:txBody>
      </p:sp>
      <p:sp>
        <p:nvSpPr>
          <p:cNvPr id="254" name="Google Shape;254;p33"/>
          <p:cNvSpPr txBox="1"/>
          <p:nvPr>
            <p:ph idx="1" type="body"/>
          </p:nvPr>
        </p:nvSpPr>
        <p:spPr>
          <a:xfrm>
            <a:off x="0" y="1589404"/>
            <a:ext cx="9144000" cy="52685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60"/>
              <a:buChar char="◻"/>
            </a:pPr>
            <a:r>
              <a:rPr lang="en-US" sz="2100"/>
              <a:t>For Linux:</a:t>
            </a:r>
            <a:endParaRPr/>
          </a:p>
          <a:p>
            <a:pPr indent="-273050" lvl="1" marL="640080" rtl="0" algn="l">
              <a:spcBef>
                <a:spcPts val="550"/>
              </a:spcBef>
              <a:spcAft>
                <a:spcPts val="0"/>
              </a:spcAft>
              <a:buSzPts val="1470"/>
              <a:buChar char="🞑"/>
            </a:pPr>
            <a:r>
              <a:rPr lang="en-US" sz="2100"/>
              <a:t>Linux evidence analysis involves scrutinizing file system structures, system logs, shell history, and user account activities to uncover evidence of unauthorized access or malicious activities.</a:t>
            </a:r>
            <a:endParaRPr/>
          </a:p>
          <a:p>
            <a:pPr indent="-273050" lvl="1" marL="640080" rtl="0" algn="l">
              <a:spcBef>
                <a:spcPts val="550"/>
              </a:spcBef>
              <a:spcAft>
                <a:spcPts val="0"/>
              </a:spcAft>
              <a:buSzPts val="1470"/>
              <a:buChar char="🞑"/>
            </a:pPr>
            <a:r>
              <a:rPr lang="en-US" sz="2100"/>
              <a:t>Example: Analyzing Linux shell history files may reveal commands executed by an intruder, providing insights into their actions and intentions during a system compromise.</a:t>
            </a:r>
            <a:endParaRPr/>
          </a:p>
          <a:p>
            <a:pPr indent="-319405" lvl="0" marL="319405" rtl="0" algn="l">
              <a:spcBef>
                <a:spcPts val="700"/>
              </a:spcBef>
              <a:spcAft>
                <a:spcPts val="0"/>
              </a:spcAft>
              <a:buSzPts val="1260"/>
              <a:buChar char="◻"/>
            </a:pPr>
            <a:r>
              <a:rPr lang="en-US" sz="2100"/>
              <a:t>For Email:</a:t>
            </a:r>
            <a:endParaRPr/>
          </a:p>
          <a:p>
            <a:pPr indent="-273050" lvl="1" marL="640080" rtl="0" algn="l">
              <a:spcBef>
                <a:spcPts val="550"/>
              </a:spcBef>
              <a:spcAft>
                <a:spcPts val="0"/>
              </a:spcAft>
              <a:buSzPts val="1470"/>
              <a:buChar char="🞑"/>
            </a:pPr>
            <a:r>
              <a:rPr lang="en-US" sz="2100"/>
              <a:t>Email evidence analysis entails examining email content, headers, attachments, and metadata to identify relevant communications, relationships, and timelines.</a:t>
            </a:r>
            <a:endParaRPr/>
          </a:p>
          <a:p>
            <a:pPr indent="-273050" lvl="1" marL="640080" rtl="0" algn="l">
              <a:spcBef>
                <a:spcPts val="550"/>
              </a:spcBef>
              <a:spcAft>
                <a:spcPts val="0"/>
              </a:spcAft>
              <a:buSzPts val="1470"/>
              <a:buChar char="🞑"/>
            </a:pPr>
            <a:r>
              <a:rPr lang="en-US" sz="2100"/>
              <a:t>Example: Analyzing email headers may reveal the source IP addresses, routing information, and timestamps, helping investigators trace the origins of phishing emails or identify email spoofing attempts.</a:t>
            </a:r>
            <a:endParaRPr/>
          </a:p>
        </p:txBody>
      </p:sp>
      <p:sp>
        <p:nvSpPr>
          <p:cNvPr id="255" name="Google Shape;255;p3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of Computer Forensics</a:t>
            </a:r>
            <a:endParaRPr/>
          </a:p>
        </p:txBody>
      </p:sp>
      <p:sp>
        <p:nvSpPr>
          <p:cNvPr id="117" name="Google Shape;117;p16"/>
          <p:cNvSpPr txBox="1"/>
          <p:nvPr>
            <p:ph idx="1" type="body"/>
          </p:nvPr>
        </p:nvSpPr>
        <p:spPr>
          <a:xfrm>
            <a:off x="609600" y="1589405"/>
            <a:ext cx="8301355" cy="45720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lang="en-US" sz="2800"/>
              <a:t>Computer Forensics is a scientific method of investigation and analysis in order to gather evidence from digital devices or computer networks and components which is suitable for presentation in a court of law or legal body. It involves performing a structured investigation while maintaining a documented chain of evidence to find out exactly what happened on a computer and who was responsible for it. </a:t>
            </a:r>
            <a:endParaRPr sz="2600"/>
          </a:p>
        </p:txBody>
      </p:sp>
      <p:sp>
        <p:nvSpPr>
          <p:cNvPr id="118" name="Google Shape;118;p1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Evidence Acquisition, Analysis and Examination</a:t>
            </a:r>
            <a:endParaRPr/>
          </a:p>
        </p:txBody>
      </p:sp>
      <p:sp>
        <p:nvSpPr>
          <p:cNvPr id="262" name="Google Shape;262;p34"/>
          <p:cNvSpPr txBox="1"/>
          <p:nvPr>
            <p:ph idx="1" type="body"/>
          </p:nvPr>
        </p:nvSpPr>
        <p:spPr>
          <a:xfrm>
            <a:off x="0" y="1589404"/>
            <a:ext cx="9144000" cy="52685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60"/>
              <a:buChar char="◻"/>
            </a:pPr>
            <a:r>
              <a:rPr lang="en-US" sz="2100"/>
              <a:t>For Web:</a:t>
            </a:r>
            <a:endParaRPr/>
          </a:p>
          <a:p>
            <a:pPr indent="-273050" lvl="1" marL="640080" rtl="0" algn="l">
              <a:spcBef>
                <a:spcPts val="550"/>
              </a:spcBef>
              <a:spcAft>
                <a:spcPts val="0"/>
              </a:spcAft>
              <a:buSzPts val="1470"/>
              <a:buChar char="🞑"/>
            </a:pPr>
            <a:r>
              <a:rPr lang="en-US" sz="2100"/>
              <a:t>Web evidence analysis involves parsing web server logs, browser artifacts, cookies, and session data to reconstruct user interactions, website access patterns, and online activities.</a:t>
            </a:r>
            <a:endParaRPr/>
          </a:p>
          <a:p>
            <a:pPr indent="-273050" lvl="1" marL="640080" rtl="0" algn="l">
              <a:spcBef>
                <a:spcPts val="550"/>
              </a:spcBef>
              <a:spcAft>
                <a:spcPts val="0"/>
              </a:spcAft>
              <a:buSzPts val="1470"/>
              <a:buChar char="🞑"/>
            </a:pPr>
            <a:r>
              <a:rPr lang="en-US" sz="2100"/>
              <a:t>Example: Analyzing web server logs may uncover patterns of suspicious HTTP requests, such as SQL injection attempts, directory traversal attacks, or attempts to upload malicious files.</a:t>
            </a:r>
            <a:endParaRPr/>
          </a:p>
          <a:p>
            <a:pPr indent="-319405" lvl="0" marL="319405" rtl="0" algn="l">
              <a:spcBef>
                <a:spcPts val="700"/>
              </a:spcBef>
              <a:spcAft>
                <a:spcPts val="0"/>
              </a:spcAft>
              <a:buSzPts val="1260"/>
              <a:buChar char="◻"/>
            </a:pPr>
            <a:r>
              <a:rPr lang="en-US" sz="2100"/>
              <a:t>For Malware:</a:t>
            </a:r>
            <a:endParaRPr/>
          </a:p>
          <a:p>
            <a:pPr indent="-273050" lvl="1" marL="640080" rtl="0" algn="l">
              <a:spcBef>
                <a:spcPts val="550"/>
              </a:spcBef>
              <a:spcAft>
                <a:spcPts val="0"/>
              </a:spcAft>
              <a:buSzPts val="1470"/>
              <a:buChar char="🞑"/>
            </a:pPr>
            <a:r>
              <a:rPr lang="en-US" sz="2100"/>
              <a:t>Malware analysis encompasses static and dynamic analysis techniques to understand the behavior, functionality, and impact of malicious software on affected systems.</a:t>
            </a:r>
            <a:endParaRPr/>
          </a:p>
          <a:p>
            <a:pPr indent="-273050" lvl="1" marL="640080" rtl="0" algn="l">
              <a:spcBef>
                <a:spcPts val="550"/>
              </a:spcBef>
              <a:spcAft>
                <a:spcPts val="0"/>
              </a:spcAft>
              <a:buSzPts val="1470"/>
              <a:buChar char="🞑"/>
            </a:pPr>
            <a:r>
              <a:rPr lang="en-US" sz="2100"/>
              <a:t>Example: Dynamic analysis of malware involves executing it in a controlled environment (e.g., sandbox) to observe its behavior, network communications, and system modifications, enabling analysts to identify its capabilities and intent.</a:t>
            </a:r>
            <a:endParaRPr/>
          </a:p>
        </p:txBody>
      </p:sp>
      <p:sp>
        <p:nvSpPr>
          <p:cNvPr id="263" name="Google Shape;263;p3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Evidence Acquisition, Analysis and Examination</a:t>
            </a:r>
            <a:endParaRPr/>
          </a:p>
        </p:txBody>
      </p:sp>
      <p:sp>
        <p:nvSpPr>
          <p:cNvPr id="270" name="Google Shape;270;p35"/>
          <p:cNvSpPr txBox="1"/>
          <p:nvPr>
            <p:ph idx="1" type="body"/>
          </p:nvPr>
        </p:nvSpPr>
        <p:spPr>
          <a:xfrm>
            <a:off x="0" y="1589404"/>
            <a:ext cx="9144000" cy="52685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Evidence Examination</a:t>
            </a:r>
            <a:r>
              <a:rPr lang="en-US" sz="2400"/>
              <a:t>:</a:t>
            </a:r>
            <a:endParaRPr/>
          </a:p>
          <a:p>
            <a:pPr indent="-319405" lvl="0" marL="319405" rtl="0" algn="l">
              <a:spcBef>
                <a:spcPts val="700"/>
              </a:spcBef>
              <a:spcAft>
                <a:spcPts val="0"/>
              </a:spcAft>
              <a:buSzPts val="1440"/>
              <a:buChar char="◻"/>
            </a:pPr>
            <a:r>
              <a:rPr b="1" lang="en-US" sz="2400"/>
              <a:t>Definition</a:t>
            </a:r>
            <a:r>
              <a:rPr lang="en-US" sz="2400"/>
              <a:t>: Evidence examination involves reviewing, validating, and documenting findings from the analysis to support investigative conclusions and legal proceedings.</a:t>
            </a:r>
            <a:endParaRPr/>
          </a:p>
          <a:p>
            <a:pPr indent="-319405" lvl="0" marL="319405" rtl="0" algn="l">
              <a:spcBef>
                <a:spcPts val="700"/>
              </a:spcBef>
              <a:spcAft>
                <a:spcPts val="0"/>
              </a:spcAft>
              <a:buSzPts val="1440"/>
              <a:buChar char="◻"/>
            </a:pPr>
            <a:r>
              <a:rPr b="1" lang="en-US" sz="2400"/>
              <a:t>Example</a:t>
            </a:r>
            <a:r>
              <a:rPr lang="en-US" sz="2400"/>
              <a:t>:</a:t>
            </a:r>
            <a:endParaRPr/>
          </a:p>
          <a:p>
            <a:pPr indent="-273050" lvl="1" marL="640080" rtl="0" algn="l">
              <a:spcBef>
                <a:spcPts val="550"/>
              </a:spcBef>
              <a:spcAft>
                <a:spcPts val="0"/>
              </a:spcAft>
              <a:buSzPts val="1680"/>
              <a:buChar char="🞑"/>
            </a:pPr>
            <a:r>
              <a:rPr lang="en-US" sz="2400"/>
              <a:t>For Windows:</a:t>
            </a:r>
            <a:endParaRPr/>
          </a:p>
          <a:p>
            <a:pPr indent="-228600" lvl="2" marL="914400" rtl="0" algn="l">
              <a:spcBef>
                <a:spcPts val="500"/>
              </a:spcBef>
              <a:spcAft>
                <a:spcPts val="0"/>
              </a:spcAft>
              <a:buSzPts val="1800"/>
              <a:buChar char="■"/>
            </a:pPr>
            <a:r>
              <a:rPr lang="en-US" sz="2400"/>
              <a:t>Examination of Windows evidence may involve generating forensic reports, timelines, and summaries to document key findings and present them as evidence in court.</a:t>
            </a:r>
            <a:endParaRPr/>
          </a:p>
          <a:p>
            <a:pPr indent="-228600" lvl="2" marL="914400" rtl="0" algn="l">
              <a:spcBef>
                <a:spcPts val="500"/>
              </a:spcBef>
              <a:spcAft>
                <a:spcPts val="0"/>
              </a:spcAft>
              <a:buSzPts val="1800"/>
              <a:buChar char="■"/>
            </a:pPr>
            <a:r>
              <a:rPr lang="en-US" sz="2400"/>
              <a:t>Example: Producing a forensic report detailing the timeline of events, user activities, and file accesses can help corroborate witness testimonies and support legal arguments in a criminal trial.</a:t>
            </a:r>
            <a:endParaRPr/>
          </a:p>
        </p:txBody>
      </p:sp>
      <p:sp>
        <p:nvSpPr>
          <p:cNvPr id="271" name="Google Shape;271;p3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Evidence Acquisition, Analysis and Examination</a:t>
            </a:r>
            <a:endParaRPr/>
          </a:p>
        </p:txBody>
      </p:sp>
      <p:sp>
        <p:nvSpPr>
          <p:cNvPr id="278" name="Google Shape;278;p36"/>
          <p:cNvSpPr txBox="1"/>
          <p:nvPr>
            <p:ph idx="1" type="body"/>
          </p:nvPr>
        </p:nvSpPr>
        <p:spPr>
          <a:xfrm>
            <a:off x="0" y="1589404"/>
            <a:ext cx="9144000" cy="52685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00"/>
              <a:buChar char="◻"/>
            </a:pPr>
            <a:r>
              <a:rPr lang="en-US" sz="2000"/>
              <a:t>For Linux:</a:t>
            </a:r>
            <a:endParaRPr/>
          </a:p>
          <a:p>
            <a:pPr indent="-273050" lvl="1" marL="640080" rtl="0" algn="l">
              <a:spcBef>
                <a:spcPts val="550"/>
              </a:spcBef>
              <a:spcAft>
                <a:spcPts val="0"/>
              </a:spcAft>
              <a:buSzPts val="1400"/>
              <a:buChar char="🞑"/>
            </a:pPr>
            <a:r>
              <a:rPr lang="en-US" sz="2000"/>
              <a:t>Linux evidence examination includes documenting findings, generating forensic artifacts, and preparing expert witness testimonies to present technical evidence in legal proceedings.</a:t>
            </a:r>
            <a:endParaRPr/>
          </a:p>
          <a:p>
            <a:pPr indent="-273050" lvl="1" marL="640080" rtl="0" algn="l">
              <a:spcBef>
                <a:spcPts val="550"/>
              </a:spcBef>
              <a:spcAft>
                <a:spcPts val="0"/>
              </a:spcAft>
              <a:buSzPts val="1400"/>
              <a:buChar char="🞑"/>
            </a:pPr>
            <a:r>
              <a:rPr lang="en-US" sz="2000"/>
              <a:t>Example: Providing expert testimony on Linux system logs, file system structures, and network traffic analysis can help clarify complex technical concepts and assist the court in understanding the significance of digital evidence.</a:t>
            </a:r>
            <a:endParaRPr/>
          </a:p>
          <a:p>
            <a:pPr indent="-319405" lvl="0" marL="319405" rtl="0" algn="l">
              <a:spcBef>
                <a:spcPts val="700"/>
              </a:spcBef>
              <a:spcAft>
                <a:spcPts val="0"/>
              </a:spcAft>
              <a:buSzPts val="1200"/>
              <a:buChar char="◻"/>
            </a:pPr>
            <a:r>
              <a:rPr lang="en-US" sz="2000"/>
              <a:t>For Email:</a:t>
            </a:r>
            <a:endParaRPr/>
          </a:p>
          <a:p>
            <a:pPr indent="-273050" lvl="1" marL="640080" rtl="0" algn="l">
              <a:spcBef>
                <a:spcPts val="550"/>
              </a:spcBef>
              <a:spcAft>
                <a:spcPts val="0"/>
              </a:spcAft>
              <a:buSzPts val="1400"/>
              <a:buChar char="🞑"/>
            </a:pPr>
            <a:r>
              <a:rPr lang="en-US" sz="2000"/>
              <a:t>Examination of email evidence involves validating the authenticity of emails, preserving metadata integrity, and preparing email chains or excerpts for presentation in court.</a:t>
            </a:r>
            <a:endParaRPr/>
          </a:p>
          <a:p>
            <a:pPr indent="-273050" lvl="1" marL="640080" rtl="0" algn="l">
              <a:spcBef>
                <a:spcPts val="550"/>
              </a:spcBef>
              <a:spcAft>
                <a:spcPts val="0"/>
              </a:spcAft>
              <a:buSzPts val="1400"/>
              <a:buChar char="🞑"/>
            </a:pPr>
            <a:r>
              <a:rPr lang="en-US" sz="2000"/>
              <a:t>Example: Presenting authenticated email evidence with preserved metadata, such as email headers and timestamps, can strengthen the credibility of electronic communications and support legal arguments in civil litigation or criminal trials.</a:t>
            </a:r>
            <a:endParaRPr/>
          </a:p>
        </p:txBody>
      </p:sp>
      <p:sp>
        <p:nvSpPr>
          <p:cNvPr id="279" name="Google Shape;279;p3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7"/>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Evidence Acquisition, Analysis and Examination</a:t>
            </a:r>
            <a:endParaRPr/>
          </a:p>
        </p:txBody>
      </p:sp>
      <p:sp>
        <p:nvSpPr>
          <p:cNvPr id="286" name="Google Shape;286;p37"/>
          <p:cNvSpPr txBox="1"/>
          <p:nvPr>
            <p:ph idx="1" type="body"/>
          </p:nvPr>
        </p:nvSpPr>
        <p:spPr>
          <a:xfrm>
            <a:off x="0" y="1589404"/>
            <a:ext cx="9144000" cy="52685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00"/>
              <a:buChar char="◻"/>
            </a:pPr>
            <a:r>
              <a:rPr lang="en-US" sz="2000"/>
              <a:t>For Web:</a:t>
            </a:r>
            <a:endParaRPr/>
          </a:p>
          <a:p>
            <a:pPr indent="-273050" lvl="1" marL="640080" rtl="0" algn="l">
              <a:spcBef>
                <a:spcPts val="550"/>
              </a:spcBef>
              <a:spcAft>
                <a:spcPts val="0"/>
              </a:spcAft>
              <a:buSzPts val="1400"/>
              <a:buChar char="🞑"/>
            </a:pPr>
            <a:r>
              <a:rPr lang="en-US" sz="2000"/>
              <a:t>Web evidence examination includes preparing visual aids, logs summaries, and data visualizations to illustrate key findings and facilitate understanding by legal stakeholders.</a:t>
            </a:r>
            <a:endParaRPr/>
          </a:p>
          <a:p>
            <a:pPr indent="-273050" lvl="1" marL="640080" rtl="0" algn="l">
              <a:spcBef>
                <a:spcPts val="550"/>
              </a:spcBef>
              <a:spcAft>
                <a:spcPts val="0"/>
              </a:spcAft>
              <a:buSzPts val="1400"/>
              <a:buChar char="🞑"/>
            </a:pPr>
            <a:r>
              <a:rPr lang="en-US" sz="2000"/>
              <a:t>Example: Creating graphical representations of web access patterns, user sessions, and IP geolocation data can help elucidate complex technical evidence and enhance jury comprehension in a cybercrime trial.</a:t>
            </a:r>
            <a:endParaRPr/>
          </a:p>
          <a:p>
            <a:pPr indent="-319405" lvl="0" marL="319405" rtl="0" algn="l">
              <a:spcBef>
                <a:spcPts val="700"/>
              </a:spcBef>
              <a:spcAft>
                <a:spcPts val="0"/>
              </a:spcAft>
              <a:buSzPts val="1200"/>
              <a:buChar char="◻"/>
            </a:pPr>
            <a:r>
              <a:rPr lang="en-US" sz="2000"/>
              <a:t>For Malware:</a:t>
            </a:r>
            <a:endParaRPr/>
          </a:p>
          <a:p>
            <a:pPr indent="-273050" lvl="1" marL="640080" rtl="0" algn="l">
              <a:spcBef>
                <a:spcPts val="550"/>
              </a:spcBef>
              <a:spcAft>
                <a:spcPts val="0"/>
              </a:spcAft>
              <a:buSzPts val="1400"/>
              <a:buChar char="🞑"/>
            </a:pPr>
            <a:r>
              <a:rPr lang="en-US" sz="2000"/>
              <a:t>Examination of malware evidence involves documenting malware characteristics, behavior analysis results, and mitigation recommendations to support incident response efforts and legal actions.</a:t>
            </a:r>
            <a:endParaRPr/>
          </a:p>
          <a:p>
            <a:pPr indent="-273050" lvl="1" marL="640080" rtl="0" algn="l">
              <a:spcBef>
                <a:spcPts val="550"/>
              </a:spcBef>
              <a:spcAft>
                <a:spcPts val="0"/>
              </a:spcAft>
              <a:buSzPts val="1400"/>
              <a:buChar char="🞑"/>
            </a:pPr>
            <a:r>
              <a:rPr lang="en-US" sz="2000"/>
              <a:t>Example: Providing expert testimony on malware analysis findings, including indicators of compromise (IOCs), mitigation strategies, and potential attribution information, can assist prosecutors in building a case against cybercriminals and malware authors.</a:t>
            </a:r>
            <a:endParaRPr/>
          </a:p>
        </p:txBody>
      </p:sp>
      <p:sp>
        <p:nvSpPr>
          <p:cNvPr id="287" name="Google Shape;287;p3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Challenges in Computer Forensics</a:t>
            </a:r>
            <a:endParaRPr/>
          </a:p>
        </p:txBody>
      </p:sp>
      <p:sp>
        <p:nvSpPr>
          <p:cNvPr id="294" name="Google Shape;294;p38"/>
          <p:cNvSpPr txBox="1"/>
          <p:nvPr>
            <p:ph idx="1" type="body"/>
          </p:nvPr>
        </p:nvSpPr>
        <p:spPr>
          <a:xfrm>
            <a:off x="0" y="1589404"/>
            <a:ext cx="9144000" cy="52685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00"/>
              <a:buChar char="◻"/>
            </a:pPr>
            <a:br>
              <a:rPr lang="en-US" sz="2000"/>
            </a:br>
            <a:r>
              <a:rPr lang="en-US" sz="2000"/>
              <a:t>Computer forensics, like any field, faces various challenges, some of which are unique to its nature as a digital investigation discipline. Here are several key challenges encountered in computer forensics:</a:t>
            </a:r>
            <a:endParaRPr/>
          </a:p>
          <a:p>
            <a:pPr indent="-319405" lvl="0" marL="319405" rtl="0" algn="l">
              <a:spcBef>
                <a:spcPts val="700"/>
              </a:spcBef>
              <a:spcAft>
                <a:spcPts val="0"/>
              </a:spcAft>
              <a:buSzPts val="1200"/>
              <a:buChar char="◻"/>
            </a:pPr>
            <a:r>
              <a:rPr b="1" lang="en-US" sz="2000"/>
              <a:t>Technological Complexity</a:t>
            </a:r>
            <a:r>
              <a:rPr lang="en-US" sz="2000"/>
              <a:t>: The rapid evolution of technology presents challenges in keeping forensic tools and techniques up-to-date with the latest devices, operating systems, applications, and encryption methods.</a:t>
            </a:r>
            <a:endParaRPr/>
          </a:p>
          <a:p>
            <a:pPr indent="-319405" lvl="0" marL="319405" rtl="0" algn="l">
              <a:spcBef>
                <a:spcPts val="700"/>
              </a:spcBef>
              <a:spcAft>
                <a:spcPts val="0"/>
              </a:spcAft>
              <a:buSzPts val="1200"/>
              <a:buChar char="◻"/>
            </a:pPr>
            <a:r>
              <a:rPr b="1" lang="en-US" sz="2000"/>
              <a:t>Volume and Variety of Data</a:t>
            </a:r>
            <a:r>
              <a:rPr lang="en-US" sz="2000"/>
              <a:t>: The sheer volume and diversity of digital data generated by modern computing devices make it challenging to efficiently collect, process, and analyze evidence.</a:t>
            </a:r>
            <a:endParaRPr/>
          </a:p>
          <a:p>
            <a:pPr indent="-319405" lvl="0" marL="319405" rtl="0" algn="l">
              <a:spcBef>
                <a:spcPts val="700"/>
              </a:spcBef>
              <a:spcAft>
                <a:spcPts val="0"/>
              </a:spcAft>
              <a:buSzPts val="1200"/>
              <a:buChar char="◻"/>
            </a:pPr>
            <a:r>
              <a:rPr b="1" lang="en-US" sz="2000"/>
              <a:t>Data Encryption and Protection</a:t>
            </a:r>
            <a:r>
              <a:rPr lang="en-US" sz="2000"/>
              <a:t>: Increasing use of encryption technologies to secure data poses challenges in accessing and decrypting digital evidence, particularly in cases involving encrypted hard drives, communication channels, or cloud storage.</a:t>
            </a:r>
            <a:endParaRPr/>
          </a:p>
        </p:txBody>
      </p:sp>
      <p:sp>
        <p:nvSpPr>
          <p:cNvPr id="295" name="Google Shape;295;p3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9"/>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Challenges in Computer Forensics</a:t>
            </a:r>
            <a:endParaRPr/>
          </a:p>
        </p:txBody>
      </p:sp>
      <p:sp>
        <p:nvSpPr>
          <p:cNvPr id="302" name="Google Shape;302;p39"/>
          <p:cNvSpPr txBox="1"/>
          <p:nvPr>
            <p:ph idx="1" type="body"/>
          </p:nvPr>
        </p:nvSpPr>
        <p:spPr>
          <a:xfrm>
            <a:off x="0" y="1589404"/>
            <a:ext cx="9144000" cy="52685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00"/>
              <a:buChar char="◻"/>
            </a:pPr>
            <a:r>
              <a:rPr b="1" lang="en-US" sz="2000"/>
              <a:t>Anti-Forensic Techniques</a:t>
            </a:r>
            <a:r>
              <a:rPr lang="en-US" sz="2000"/>
              <a:t>: Perpetrators may employ anti-forensic techniques to conceal, or destroy digital evidence, such as file wiping, data encryption, steganography, and data manipulation.</a:t>
            </a:r>
            <a:endParaRPr/>
          </a:p>
          <a:p>
            <a:pPr indent="-319405" lvl="0" marL="319405" rtl="0" algn="l">
              <a:spcBef>
                <a:spcPts val="700"/>
              </a:spcBef>
              <a:spcAft>
                <a:spcPts val="0"/>
              </a:spcAft>
              <a:buSzPts val="1200"/>
              <a:buChar char="◻"/>
            </a:pPr>
            <a:r>
              <a:rPr b="1" lang="en-US" sz="2000"/>
              <a:t>Data Fragmentation and Deletion</a:t>
            </a:r>
            <a:r>
              <a:rPr lang="en-US" sz="2000"/>
              <a:t>: Deleted files, fragmented data, and file system corruption can complicate evidence recovery and reconstruction efforts, requiring specialized techniques and tools for data carving and reconstruction.</a:t>
            </a:r>
            <a:endParaRPr/>
          </a:p>
          <a:p>
            <a:pPr indent="-319405" lvl="0" marL="319405" rtl="0" algn="l">
              <a:spcBef>
                <a:spcPts val="700"/>
              </a:spcBef>
              <a:spcAft>
                <a:spcPts val="0"/>
              </a:spcAft>
              <a:buSzPts val="1200"/>
              <a:buChar char="◻"/>
            </a:pPr>
            <a:r>
              <a:rPr b="1" lang="en-US" sz="2000"/>
              <a:t>Cloud Computing and Virtualization</a:t>
            </a:r>
            <a:r>
              <a:rPr lang="en-US" sz="2000"/>
              <a:t>: The adoption of cloud computing services and virtualized environments introduces challenges in preserving, collecting, and analyzing evidence stored off-site or in shared virtual environments.</a:t>
            </a:r>
            <a:endParaRPr/>
          </a:p>
          <a:p>
            <a:pPr indent="-319405" lvl="0" marL="319405" rtl="0" algn="l">
              <a:spcBef>
                <a:spcPts val="700"/>
              </a:spcBef>
              <a:spcAft>
                <a:spcPts val="0"/>
              </a:spcAft>
              <a:buSzPts val="1200"/>
              <a:buChar char="◻"/>
            </a:pPr>
            <a:r>
              <a:rPr b="1" lang="en-US" sz="2000"/>
              <a:t>Jurisdictional and Legal Issues</a:t>
            </a:r>
            <a:r>
              <a:rPr lang="en-US" sz="2000"/>
              <a:t>: Cross-border investigations may face jurisdictional challenges, conflicting legal frameworks, and limitations in obtaining evidence from foreign entities, requiring international cooperation and legal assistance treaties.</a:t>
            </a:r>
            <a:endParaRPr/>
          </a:p>
        </p:txBody>
      </p:sp>
      <p:sp>
        <p:nvSpPr>
          <p:cNvPr id="303" name="Google Shape;303;p3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0"/>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Challenges in Computer Forensics</a:t>
            </a:r>
            <a:endParaRPr/>
          </a:p>
        </p:txBody>
      </p:sp>
      <p:sp>
        <p:nvSpPr>
          <p:cNvPr id="310" name="Google Shape;310;p40"/>
          <p:cNvSpPr txBox="1"/>
          <p:nvPr>
            <p:ph idx="1" type="body"/>
          </p:nvPr>
        </p:nvSpPr>
        <p:spPr>
          <a:xfrm>
            <a:off x="0" y="1589404"/>
            <a:ext cx="9144000" cy="52685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00"/>
              <a:buChar char="◻"/>
            </a:pPr>
            <a:r>
              <a:rPr b="1" lang="en-US" sz="2000"/>
              <a:t>Privacy Concerns</a:t>
            </a:r>
            <a:r>
              <a:rPr lang="en-US" sz="2000"/>
              <a:t>: Balancing the need for digital evidence collection with privacy rights and data protection regulations poses ethical and legal challenges, particularly in cases involving personal or sensitive information.</a:t>
            </a:r>
            <a:endParaRPr/>
          </a:p>
          <a:p>
            <a:pPr indent="-319405" lvl="0" marL="319405" rtl="0" algn="l">
              <a:spcBef>
                <a:spcPts val="700"/>
              </a:spcBef>
              <a:spcAft>
                <a:spcPts val="0"/>
              </a:spcAft>
              <a:buSzPts val="1200"/>
              <a:buChar char="◻"/>
            </a:pPr>
            <a:r>
              <a:rPr b="1" lang="en-US" sz="2000"/>
              <a:t>Chain of Custody</a:t>
            </a:r>
            <a:r>
              <a:rPr lang="en-US" sz="2000"/>
              <a:t>: Maintaining the integrity and continuity of evidence throughout the forensic process, from acquisition to presentation in court, requires meticulous documentation and adherence to chain of custody procedures.</a:t>
            </a:r>
            <a:endParaRPr/>
          </a:p>
          <a:p>
            <a:pPr indent="-319405" lvl="0" marL="319405" rtl="0" algn="l">
              <a:spcBef>
                <a:spcPts val="700"/>
              </a:spcBef>
              <a:spcAft>
                <a:spcPts val="0"/>
              </a:spcAft>
              <a:buSzPts val="1200"/>
              <a:buChar char="◻"/>
            </a:pPr>
            <a:r>
              <a:rPr b="1" lang="en-US" sz="2000"/>
              <a:t>Expertise and Training</a:t>
            </a:r>
            <a:r>
              <a:rPr lang="en-US" sz="2000"/>
              <a:t>: The specialized knowledge and skills required for computer forensics demand continuous training and professional development to keep pace with advancements in technology, forensic techniques, and legal requirements.</a:t>
            </a:r>
            <a:endParaRPr/>
          </a:p>
          <a:p>
            <a:pPr indent="-319405" lvl="0" marL="319405" rtl="0" algn="l">
              <a:spcBef>
                <a:spcPts val="700"/>
              </a:spcBef>
              <a:spcAft>
                <a:spcPts val="0"/>
              </a:spcAft>
              <a:buSzPts val="1200"/>
              <a:buChar char="◻"/>
            </a:pPr>
            <a:r>
              <a:rPr b="1" lang="en-US" sz="2000"/>
              <a:t>Resource Constraints</a:t>
            </a:r>
            <a:r>
              <a:rPr lang="en-US" sz="2000"/>
              <a:t>: Limited budgets, staffing shortages, and resource constraints may hinder the capabilities of forensic labs and agencies to effectively investigate and prosecute digital crimes.</a:t>
            </a:r>
            <a:endParaRPr/>
          </a:p>
          <a:p>
            <a:pPr indent="-319405" lvl="0" marL="319405" rtl="0" algn="l">
              <a:spcBef>
                <a:spcPts val="700"/>
              </a:spcBef>
              <a:spcAft>
                <a:spcPts val="0"/>
              </a:spcAft>
              <a:buSzPts val="1200"/>
              <a:buChar char="◻"/>
            </a:pPr>
            <a:r>
              <a:rPr b="1" lang="en-US" sz="2000"/>
              <a:t>Data Retention Policies</a:t>
            </a:r>
            <a:r>
              <a:rPr lang="en-US" sz="2000"/>
              <a:t>: Organizations' data retention policies and practices may impact the availability and integrity of digital evidence, necessitating collaboration with IT departments and legal teams to preserve and collect relevant data.</a:t>
            </a:r>
            <a:endParaRPr/>
          </a:p>
        </p:txBody>
      </p:sp>
      <p:sp>
        <p:nvSpPr>
          <p:cNvPr id="311" name="Google Shape;311;p4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1"/>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Tools used in Computer Forensics </a:t>
            </a:r>
            <a:br>
              <a:rPr lang="en-US"/>
            </a:br>
            <a:endParaRPr/>
          </a:p>
        </p:txBody>
      </p:sp>
      <p:sp>
        <p:nvSpPr>
          <p:cNvPr id="318" name="Google Shape;318;p41"/>
          <p:cNvSpPr txBox="1"/>
          <p:nvPr>
            <p:ph idx="1" type="body"/>
          </p:nvPr>
        </p:nvSpPr>
        <p:spPr>
          <a:xfrm>
            <a:off x="0" y="1589404"/>
            <a:ext cx="9144000" cy="52685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Computer forensics involves the investigation and analysis of digital devices and data for legal purposes. Various tools are used throughout the process to gather, preserve, analyze, and present digital evidence. Here are some common tools used in computer forensics:</a:t>
            </a:r>
            <a:endParaRPr/>
          </a:p>
          <a:p>
            <a:pPr indent="-319405" lvl="0" marL="319405" rtl="0" algn="l">
              <a:spcBef>
                <a:spcPts val="700"/>
              </a:spcBef>
              <a:spcAft>
                <a:spcPts val="0"/>
              </a:spcAft>
              <a:buSzPts val="1440"/>
              <a:buChar char="◻"/>
            </a:pPr>
            <a:r>
              <a:rPr b="1" lang="en-US" sz="2400"/>
              <a:t>Forensic Imaging Tools</a:t>
            </a:r>
            <a:r>
              <a:rPr lang="en-US" sz="2400"/>
              <a:t>: These tools are used to create exact copies (forensic images) of digital storage media, such as hard drives, USB drives, and memory cards, without altering the original data. Popular tools include:</a:t>
            </a:r>
            <a:endParaRPr/>
          </a:p>
          <a:p>
            <a:pPr indent="-273050" lvl="1" marL="640080" rtl="0" algn="l">
              <a:spcBef>
                <a:spcPts val="550"/>
              </a:spcBef>
              <a:spcAft>
                <a:spcPts val="0"/>
              </a:spcAft>
              <a:buSzPts val="1680"/>
              <a:buChar char="🞑"/>
            </a:pPr>
            <a:r>
              <a:rPr lang="en-US" sz="2400"/>
              <a:t>FTK Imager</a:t>
            </a:r>
            <a:endParaRPr/>
          </a:p>
          <a:p>
            <a:pPr indent="-273050" lvl="1" marL="640080" rtl="0" algn="l">
              <a:spcBef>
                <a:spcPts val="550"/>
              </a:spcBef>
              <a:spcAft>
                <a:spcPts val="0"/>
              </a:spcAft>
              <a:buSzPts val="1680"/>
              <a:buChar char="🞑"/>
            </a:pPr>
            <a:r>
              <a:rPr lang="en-US" sz="2400"/>
              <a:t>EnCase</a:t>
            </a:r>
            <a:endParaRPr sz="2400"/>
          </a:p>
          <a:p>
            <a:pPr indent="-273050" lvl="1" marL="640080" rtl="0" algn="l">
              <a:spcBef>
                <a:spcPts val="550"/>
              </a:spcBef>
              <a:spcAft>
                <a:spcPts val="0"/>
              </a:spcAft>
              <a:buSzPts val="1680"/>
              <a:buChar char="🞑"/>
            </a:pPr>
            <a:r>
              <a:rPr lang="en-US" sz="2400"/>
              <a:t>dd (command-line tool in Unix-like systems)</a:t>
            </a:r>
            <a:endParaRPr/>
          </a:p>
        </p:txBody>
      </p:sp>
      <p:sp>
        <p:nvSpPr>
          <p:cNvPr id="319" name="Google Shape;319;p4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2"/>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Tools used in Computer Forensics </a:t>
            </a:r>
            <a:br>
              <a:rPr lang="en-US"/>
            </a:br>
            <a:endParaRPr/>
          </a:p>
        </p:txBody>
      </p:sp>
      <p:sp>
        <p:nvSpPr>
          <p:cNvPr id="326" name="Google Shape;326;p42"/>
          <p:cNvSpPr txBox="1"/>
          <p:nvPr>
            <p:ph idx="1" type="body"/>
          </p:nvPr>
        </p:nvSpPr>
        <p:spPr>
          <a:xfrm>
            <a:off x="0" y="1589404"/>
            <a:ext cx="9144000" cy="52685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320"/>
              <a:buChar char="◻"/>
            </a:pPr>
            <a:r>
              <a:rPr b="1" lang="en-US" sz="2200"/>
              <a:t>Data Recovery Tools</a:t>
            </a:r>
            <a:r>
              <a:rPr lang="en-US" sz="2200"/>
              <a:t>: These tools help recover deleted, damaged, or hidden data from storage devices. They can be useful in retrieving evidence that has been intentionally or accidentally deleted. Examples include:</a:t>
            </a:r>
            <a:endParaRPr/>
          </a:p>
          <a:p>
            <a:pPr indent="-273050" lvl="1" marL="640080" rtl="0" algn="l">
              <a:spcBef>
                <a:spcPts val="550"/>
              </a:spcBef>
              <a:spcAft>
                <a:spcPts val="0"/>
              </a:spcAft>
              <a:buSzPts val="1540"/>
              <a:buChar char="🞑"/>
            </a:pPr>
            <a:r>
              <a:rPr lang="en-US" sz="2200"/>
              <a:t>Recuva</a:t>
            </a:r>
            <a:endParaRPr sz="2200"/>
          </a:p>
          <a:p>
            <a:pPr indent="-273050" lvl="1" marL="640080" rtl="0" algn="l">
              <a:spcBef>
                <a:spcPts val="550"/>
              </a:spcBef>
              <a:spcAft>
                <a:spcPts val="0"/>
              </a:spcAft>
              <a:buSzPts val="1540"/>
              <a:buChar char="🞑"/>
            </a:pPr>
            <a:r>
              <a:rPr lang="en-US" sz="2200"/>
              <a:t>TestDisk</a:t>
            </a:r>
            <a:endParaRPr sz="2200"/>
          </a:p>
          <a:p>
            <a:pPr indent="-273050" lvl="1" marL="640080" rtl="0" algn="l">
              <a:spcBef>
                <a:spcPts val="550"/>
              </a:spcBef>
              <a:spcAft>
                <a:spcPts val="0"/>
              </a:spcAft>
              <a:buSzPts val="1540"/>
              <a:buChar char="🞑"/>
            </a:pPr>
            <a:r>
              <a:rPr lang="en-US" sz="2200"/>
              <a:t>PhotoRec</a:t>
            </a:r>
            <a:endParaRPr sz="2200"/>
          </a:p>
          <a:p>
            <a:pPr indent="-319405" lvl="0" marL="319405" rtl="0" algn="l">
              <a:spcBef>
                <a:spcPts val="700"/>
              </a:spcBef>
              <a:spcAft>
                <a:spcPts val="0"/>
              </a:spcAft>
              <a:buSzPts val="1320"/>
              <a:buChar char="◻"/>
            </a:pPr>
            <a:r>
              <a:rPr b="1" lang="en-US" sz="2200"/>
              <a:t>File Analysis Tools</a:t>
            </a:r>
            <a:r>
              <a:rPr lang="en-US" sz="2200"/>
              <a:t>: These tools are used to analyze files and metadata to extract relevant information. They can examine file headers, footers, and contents to identify file types and uncover hidden data. Examples include:</a:t>
            </a:r>
            <a:endParaRPr/>
          </a:p>
          <a:p>
            <a:pPr indent="-273050" lvl="1" marL="640080" rtl="0" algn="l">
              <a:spcBef>
                <a:spcPts val="550"/>
              </a:spcBef>
              <a:spcAft>
                <a:spcPts val="0"/>
              </a:spcAft>
              <a:buSzPts val="1540"/>
              <a:buChar char="🞑"/>
            </a:pPr>
            <a:r>
              <a:rPr lang="en-US" sz="2200"/>
              <a:t>Hex editors (e.g., HxD, Hex Workshop)</a:t>
            </a:r>
            <a:endParaRPr/>
          </a:p>
          <a:p>
            <a:pPr indent="-273050" lvl="1" marL="640080" rtl="0" algn="l">
              <a:spcBef>
                <a:spcPts val="550"/>
              </a:spcBef>
              <a:spcAft>
                <a:spcPts val="0"/>
              </a:spcAft>
              <a:buSzPts val="1540"/>
              <a:buChar char="🞑"/>
            </a:pPr>
            <a:r>
              <a:rPr lang="en-US" sz="2200"/>
              <a:t>FileInsight</a:t>
            </a:r>
            <a:endParaRPr sz="2200"/>
          </a:p>
          <a:p>
            <a:pPr indent="-273050" lvl="1" marL="640080" rtl="0" algn="l">
              <a:spcBef>
                <a:spcPts val="550"/>
              </a:spcBef>
              <a:spcAft>
                <a:spcPts val="0"/>
              </a:spcAft>
              <a:buSzPts val="1540"/>
              <a:buChar char="🞑"/>
            </a:pPr>
            <a:r>
              <a:rPr lang="en-US" sz="2200"/>
              <a:t>FileAlyzer</a:t>
            </a:r>
            <a:endParaRPr sz="2200"/>
          </a:p>
        </p:txBody>
      </p:sp>
      <p:sp>
        <p:nvSpPr>
          <p:cNvPr id="327" name="Google Shape;327;p4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Tools used in Computer Forensics </a:t>
            </a:r>
            <a:br>
              <a:rPr lang="en-US"/>
            </a:br>
            <a:endParaRPr/>
          </a:p>
        </p:txBody>
      </p:sp>
      <p:sp>
        <p:nvSpPr>
          <p:cNvPr id="334" name="Google Shape;334;p43"/>
          <p:cNvSpPr txBox="1"/>
          <p:nvPr>
            <p:ph idx="1" type="body"/>
          </p:nvPr>
        </p:nvSpPr>
        <p:spPr>
          <a:xfrm>
            <a:off x="0" y="1589404"/>
            <a:ext cx="9144000" cy="52685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320"/>
              <a:buChar char="◻"/>
            </a:pPr>
            <a:r>
              <a:rPr b="1" lang="en-US" sz="2200"/>
              <a:t>Network Forensics Tools</a:t>
            </a:r>
            <a:r>
              <a:rPr lang="en-US" sz="2200"/>
              <a:t>: These tools are used to monitor, capture, and analyze network traffic to investigate security incidents, such as cyber attacks or unauthorized access. Examples include:</a:t>
            </a:r>
            <a:endParaRPr/>
          </a:p>
          <a:p>
            <a:pPr indent="-273050" lvl="1" marL="640080" rtl="0" algn="l">
              <a:spcBef>
                <a:spcPts val="550"/>
              </a:spcBef>
              <a:spcAft>
                <a:spcPts val="0"/>
              </a:spcAft>
              <a:buSzPts val="1540"/>
              <a:buChar char="🞑"/>
            </a:pPr>
            <a:r>
              <a:rPr lang="en-US" sz="2200"/>
              <a:t>Wireshark</a:t>
            </a:r>
            <a:endParaRPr sz="2200"/>
          </a:p>
          <a:p>
            <a:pPr indent="-273050" lvl="1" marL="640080" rtl="0" algn="l">
              <a:spcBef>
                <a:spcPts val="550"/>
              </a:spcBef>
              <a:spcAft>
                <a:spcPts val="0"/>
              </a:spcAft>
              <a:buSzPts val="1540"/>
              <a:buChar char="🞑"/>
            </a:pPr>
            <a:r>
              <a:rPr lang="en-US" sz="2200"/>
              <a:t>NetworkMiner</a:t>
            </a:r>
            <a:endParaRPr sz="2200"/>
          </a:p>
          <a:p>
            <a:pPr indent="-273050" lvl="1" marL="640080" rtl="0" algn="l">
              <a:spcBef>
                <a:spcPts val="550"/>
              </a:spcBef>
              <a:spcAft>
                <a:spcPts val="0"/>
              </a:spcAft>
              <a:buSzPts val="1540"/>
              <a:buChar char="🞑"/>
            </a:pPr>
            <a:r>
              <a:rPr lang="en-US" sz="2200"/>
              <a:t>tcpdump</a:t>
            </a:r>
            <a:endParaRPr sz="2200"/>
          </a:p>
          <a:p>
            <a:pPr indent="-319405" lvl="0" marL="319405" rtl="0" algn="l">
              <a:spcBef>
                <a:spcPts val="700"/>
              </a:spcBef>
              <a:spcAft>
                <a:spcPts val="0"/>
              </a:spcAft>
              <a:buSzPts val="1320"/>
              <a:buChar char="◻"/>
            </a:pPr>
            <a:r>
              <a:rPr b="1" lang="en-US" sz="2200"/>
              <a:t>Mobile Device Forensics Tools</a:t>
            </a:r>
            <a:r>
              <a:rPr lang="en-US" sz="2200"/>
              <a:t>: These tools specialize in extracting and analyzing data from mobile devices such as smartphones and tablets. They can recover call logs, messages, photos, and application data. Examples include:</a:t>
            </a:r>
            <a:endParaRPr/>
          </a:p>
          <a:p>
            <a:pPr indent="-273050" lvl="1" marL="640080" rtl="0" algn="l">
              <a:spcBef>
                <a:spcPts val="550"/>
              </a:spcBef>
              <a:spcAft>
                <a:spcPts val="0"/>
              </a:spcAft>
              <a:buSzPts val="1540"/>
              <a:buChar char="🞑"/>
            </a:pPr>
            <a:r>
              <a:rPr lang="en-US" sz="2200"/>
              <a:t>Cellebrite UFED</a:t>
            </a:r>
            <a:endParaRPr/>
          </a:p>
          <a:p>
            <a:pPr indent="-273050" lvl="1" marL="640080" rtl="0" algn="l">
              <a:spcBef>
                <a:spcPts val="550"/>
              </a:spcBef>
              <a:spcAft>
                <a:spcPts val="0"/>
              </a:spcAft>
              <a:buSzPts val="1540"/>
              <a:buChar char="🞑"/>
            </a:pPr>
            <a:r>
              <a:rPr lang="en-US" sz="2200"/>
              <a:t>Oxygen Forensic Detective</a:t>
            </a:r>
            <a:endParaRPr/>
          </a:p>
          <a:p>
            <a:pPr indent="-273050" lvl="1" marL="640080" rtl="0" algn="l">
              <a:spcBef>
                <a:spcPts val="550"/>
              </a:spcBef>
              <a:spcAft>
                <a:spcPts val="0"/>
              </a:spcAft>
              <a:buSzPts val="1540"/>
              <a:buChar char="🞑"/>
            </a:pPr>
            <a:r>
              <a:rPr lang="en-US" sz="2200"/>
              <a:t>XRY</a:t>
            </a:r>
            <a:endParaRPr/>
          </a:p>
        </p:txBody>
      </p:sp>
      <p:sp>
        <p:nvSpPr>
          <p:cNvPr id="335" name="Google Shape;335;p4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Digital Forensics</a:t>
            </a:r>
            <a:endParaRPr/>
          </a:p>
        </p:txBody>
      </p:sp>
      <p:pic>
        <p:nvPicPr>
          <p:cNvPr id="125" name="Google Shape;125;p17"/>
          <p:cNvPicPr preferRelativeResize="0"/>
          <p:nvPr>
            <p:ph idx="1" type="body"/>
          </p:nvPr>
        </p:nvPicPr>
        <p:blipFill rotWithShape="1">
          <a:blip r:embed="rId3">
            <a:alphaModFix/>
          </a:blip>
          <a:srcRect b="0" l="0" r="0" t="0"/>
          <a:stretch/>
        </p:blipFill>
        <p:spPr>
          <a:xfrm>
            <a:off x="1828800" y="1566998"/>
            <a:ext cx="5486400" cy="4956048"/>
          </a:xfrm>
          <a:prstGeom prst="rect">
            <a:avLst/>
          </a:prstGeom>
          <a:noFill/>
          <a:ln>
            <a:noFill/>
          </a:ln>
        </p:spPr>
      </p:pic>
      <p:sp>
        <p:nvSpPr>
          <p:cNvPr id="126" name="Google Shape;126;p1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4"/>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Tools used in Computer Forensics </a:t>
            </a:r>
            <a:br>
              <a:rPr lang="en-US"/>
            </a:br>
            <a:endParaRPr/>
          </a:p>
        </p:txBody>
      </p:sp>
      <p:sp>
        <p:nvSpPr>
          <p:cNvPr id="342" name="Google Shape;342;p44"/>
          <p:cNvSpPr txBox="1"/>
          <p:nvPr>
            <p:ph idx="1" type="body"/>
          </p:nvPr>
        </p:nvSpPr>
        <p:spPr>
          <a:xfrm>
            <a:off x="0" y="1589404"/>
            <a:ext cx="9144000" cy="52685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320"/>
              <a:buChar char="◻"/>
            </a:pPr>
            <a:r>
              <a:rPr b="1" lang="en-US" sz="2200"/>
              <a:t>Memory Forensics Tools</a:t>
            </a:r>
            <a:r>
              <a:rPr lang="en-US" sz="2200"/>
              <a:t>: These tools are used to analyze the volatile memory (RAM) of a computer system to identify running processes, open network connections, and other valuable information that may not be present on disk. Examples include:</a:t>
            </a:r>
            <a:endParaRPr/>
          </a:p>
          <a:p>
            <a:pPr indent="-273050" lvl="1" marL="640080" rtl="0" algn="l">
              <a:spcBef>
                <a:spcPts val="550"/>
              </a:spcBef>
              <a:spcAft>
                <a:spcPts val="0"/>
              </a:spcAft>
              <a:buSzPts val="1540"/>
              <a:buChar char="🞑"/>
            </a:pPr>
            <a:r>
              <a:rPr lang="en-US" sz="2200"/>
              <a:t>Volatility Framework</a:t>
            </a:r>
            <a:endParaRPr/>
          </a:p>
          <a:p>
            <a:pPr indent="-273050" lvl="1" marL="640080" rtl="0" algn="l">
              <a:spcBef>
                <a:spcPts val="550"/>
              </a:spcBef>
              <a:spcAft>
                <a:spcPts val="0"/>
              </a:spcAft>
              <a:buSzPts val="1540"/>
              <a:buChar char="🞑"/>
            </a:pPr>
            <a:r>
              <a:rPr lang="en-US" sz="2200"/>
              <a:t>Rekall</a:t>
            </a:r>
            <a:endParaRPr sz="2200"/>
          </a:p>
          <a:p>
            <a:pPr indent="-273050" lvl="1" marL="640080" rtl="0" algn="l">
              <a:spcBef>
                <a:spcPts val="550"/>
              </a:spcBef>
              <a:spcAft>
                <a:spcPts val="0"/>
              </a:spcAft>
              <a:buSzPts val="1540"/>
              <a:buChar char="🞑"/>
            </a:pPr>
            <a:r>
              <a:rPr lang="en-US" sz="2200"/>
              <a:t>Redline</a:t>
            </a:r>
            <a:endParaRPr/>
          </a:p>
          <a:p>
            <a:pPr indent="-319405" lvl="0" marL="319405" rtl="0" algn="l">
              <a:spcBef>
                <a:spcPts val="700"/>
              </a:spcBef>
              <a:spcAft>
                <a:spcPts val="0"/>
              </a:spcAft>
              <a:buSzPts val="1320"/>
              <a:buChar char="◻"/>
            </a:pPr>
            <a:r>
              <a:rPr b="1" lang="en-US" sz="2200"/>
              <a:t>Malware Analysis Tools</a:t>
            </a:r>
            <a:r>
              <a:rPr lang="en-US" sz="2200"/>
              <a:t>: These tools are used to dissect and analyze malicious software to understand its behavior, capabilities, and impact on a system. Examples include:</a:t>
            </a:r>
            <a:endParaRPr/>
          </a:p>
          <a:p>
            <a:pPr indent="-273050" lvl="1" marL="640080" rtl="0" algn="l">
              <a:spcBef>
                <a:spcPts val="550"/>
              </a:spcBef>
              <a:spcAft>
                <a:spcPts val="0"/>
              </a:spcAft>
              <a:buSzPts val="1540"/>
              <a:buChar char="🞑"/>
            </a:pPr>
            <a:r>
              <a:rPr lang="en-US" sz="2200"/>
              <a:t>IDA Pro</a:t>
            </a:r>
            <a:endParaRPr/>
          </a:p>
          <a:p>
            <a:pPr indent="-273050" lvl="1" marL="640080" rtl="0" algn="l">
              <a:spcBef>
                <a:spcPts val="550"/>
              </a:spcBef>
              <a:spcAft>
                <a:spcPts val="0"/>
              </a:spcAft>
              <a:buSzPts val="1540"/>
              <a:buChar char="🞑"/>
            </a:pPr>
            <a:r>
              <a:rPr lang="en-US" sz="2200"/>
              <a:t>OllyDbg</a:t>
            </a:r>
            <a:endParaRPr sz="2200"/>
          </a:p>
          <a:p>
            <a:pPr indent="-273050" lvl="1" marL="640080" rtl="0" algn="l">
              <a:spcBef>
                <a:spcPts val="550"/>
              </a:spcBef>
              <a:spcAft>
                <a:spcPts val="0"/>
              </a:spcAft>
              <a:buSzPts val="1540"/>
              <a:buChar char="🞑"/>
            </a:pPr>
            <a:r>
              <a:rPr lang="en-US" sz="2200"/>
              <a:t>Ghidra</a:t>
            </a:r>
            <a:endParaRPr sz="2200"/>
          </a:p>
        </p:txBody>
      </p:sp>
      <p:sp>
        <p:nvSpPr>
          <p:cNvPr id="343" name="Google Shape;343;p4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5"/>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Tools used in Computer Forensics </a:t>
            </a:r>
            <a:br>
              <a:rPr lang="en-US"/>
            </a:br>
            <a:endParaRPr/>
          </a:p>
        </p:txBody>
      </p:sp>
      <p:sp>
        <p:nvSpPr>
          <p:cNvPr id="350" name="Google Shape;350;p45"/>
          <p:cNvSpPr txBox="1"/>
          <p:nvPr>
            <p:ph idx="1" type="body"/>
          </p:nvPr>
        </p:nvSpPr>
        <p:spPr>
          <a:xfrm>
            <a:off x="0" y="1589404"/>
            <a:ext cx="9144000" cy="52685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Steganography Detection Tools</a:t>
            </a:r>
            <a:r>
              <a:rPr lang="en-US" sz="2400"/>
              <a:t>: These tools help detect hidden messages or data concealed within digital media files using steganography techniques. Examples include:</a:t>
            </a:r>
            <a:endParaRPr/>
          </a:p>
          <a:p>
            <a:pPr indent="-319405" lvl="0" marL="319405" rtl="0" algn="l">
              <a:spcBef>
                <a:spcPts val="700"/>
              </a:spcBef>
              <a:spcAft>
                <a:spcPts val="0"/>
              </a:spcAft>
              <a:buSzPts val="1440"/>
              <a:buChar char="◻"/>
            </a:pPr>
            <a:r>
              <a:rPr lang="en-US" sz="2400"/>
              <a:t>Stegdetect</a:t>
            </a:r>
            <a:endParaRPr sz="2400"/>
          </a:p>
          <a:p>
            <a:pPr indent="-319405" lvl="0" marL="319405" rtl="0" algn="l">
              <a:spcBef>
                <a:spcPts val="700"/>
              </a:spcBef>
              <a:spcAft>
                <a:spcPts val="0"/>
              </a:spcAft>
              <a:buSzPts val="1440"/>
              <a:buChar char="◻"/>
            </a:pPr>
            <a:r>
              <a:rPr lang="en-US" sz="2400"/>
              <a:t>OutGuess</a:t>
            </a:r>
            <a:endParaRPr sz="2400"/>
          </a:p>
          <a:p>
            <a:pPr indent="-319405" lvl="0" marL="319405" rtl="0" algn="l">
              <a:spcBef>
                <a:spcPts val="700"/>
              </a:spcBef>
              <a:spcAft>
                <a:spcPts val="0"/>
              </a:spcAft>
              <a:buSzPts val="1440"/>
              <a:buChar char="◻"/>
            </a:pPr>
            <a:r>
              <a:rPr lang="en-US" sz="2400"/>
              <a:t>OpenStego</a:t>
            </a:r>
            <a:endParaRPr sz="2400"/>
          </a:p>
        </p:txBody>
      </p:sp>
      <p:sp>
        <p:nvSpPr>
          <p:cNvPr id="351" name="Google Shape;351;p4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Digital Forensics</a:t>
            </a:r>
            <a:endParaRPr/>
          </a:p>
        </p:txBody>
      </p:sp>
      <p:sp>
        <p:nvSpPr>
          <p:cNvPr id="133" name="Google Shape;133;p18"/>
          <p:cNvSpPr txBox="1"/>
          <p:nvPr>
            <p:ph idx="1" type="body"/>
          </p:nvPr>
        </p:nvSpPr>
        <p:spPr>
          <a:xfrm>
            <a:off x="609600" y="1589405"/>
            <a:ext cx="8301355" cy="45720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TYPES</a:t>
            </a:r>
            <a:endParaRPr sz="2400"/>
          </a:p>
          <a:p>
            <a:pPr indent="-319405" lvl="0" marL="319405" rtl="0" algn="l">
              <a:spcBef>
                <a:spcPts val="700"/>
              </a:spcBef>
              <a:spcAft>
                <a:spcPts val="0"/>
              </a:spcAft>
              <a:buSzPts val="1440"/>
              <a:buChar char="◻"/>
            </a:pPr>
            <a:r>
              <a:rPr lang="en-US" sz="2400"/>
              <a:t>Disk Forensics: It deals with extracting raw data from the primary or secondary storage of the device by searching active, modified, or deleted files.</a:t>
            </a:r>
            <a:endParaRPr/>
          </a:p>
          <a:p>
            <a:pPr indent="-319405" lvl="0" marL="319405" rtl="0" algn="l">
              <a:spcBef>
                <a:spcPts val="700"/>
              </a:spcBef>
              <a:spcAft>
                <a:spcPts val="0"/>
              </a:spcAft>
              <a:buSzPts val="1440"/>
              <a:buChar char="◻"/>
            </a:pPr>
            <a:r>
              <a:rPr lang="en-US" sz="2400"/>
              <a:t>Network Forensics: It is a sub-branch of Computer Forensics that involves monitoring and analyzing the computer network traffic.</a:t>
            </a:r>
            <a:endParaRPr/>
          </a:p>
          <a:p>
            <a:pPr indent="-319405" lvl="0" marL="319405" rtl="0" algn="l">
              <a:spcBef>
                <a:spcPts val="700"/>
              </a:spcBef>
              <a:spcAft>
                <a:spcPts val="0"/>
              </a:spcAft>
              <a:buSzPts val="1440"/>
              <a:buChar char="◻"/>
            </a:pPr>
            <a:r>
              <a:rPr lang="en-US" sz="2400"/>
              <a:t>Database Forensics: It deals with the study and examination of databases and their related metadata.</a:t>
            </a:r>
            <a:endParaRPr/>
          </a:p>
          <a:p>
            <a:pPr indent="-319405" lvl="0" marL="319405" rtl="0" algn="l">
              <a:spcBef>
                <a:spcPts val="700"/>
              </a:spcBef>
              <a:spcAft>
                <a:spcPts val="0"/>
              </a:spcAft>
              <a:buSzPts val="1440"/>
              <a:buChar char="◻"/>
            </a:pPr>
            <a:r>
              <a:rPr lang="en-US" sz="2400"/>
              <a:t>Malware Forensics: It deals with the identification of suspicious code and studying viruses, worms, etc.</a:t>
            </a:r>
            <a:endParaRPr/>
          </a:p>
        </p:txBody>
      </p:sp>
      <p:sp>
        <p:nvSpPr>
          <p:cNvPr id="134" name="Google Shape;134;p1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Digital Forensics</a:t>
            </a:r>
            <a:endParaRPr/>
          </a:p>
        </p:txBody>
      </p:sp>
      <p:sp>
        <p:nvSpPr>
          <p:cNvPr id="141" name="Google Shape;141;p19"/>
          <p:cNvSpPr txBox="1"/>
          <p:nvPr>
            <p:ph idx="1" type="body"/>
          </p:nvPr>
        </p:nvSpPr>
        <p:spPr>
          <a:xfrm>
            <a:off x="609600" y="1589405"/>
            <a:ext cx="8301355" cy="45720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Email Forensics: It deals with emails and their recovery and analysis, including deleted emails, calendars, and contacts.</a:t>
            </a:r>
            <a:endParaRPr/>
          </a:p>
          <a:p>
            <a:pPr indent="-319405" lvl="0" marL="319405" rtl="0" algn="l">
              <a:spcBef>
                <a:spcPts val="700"/>
              </a:spcBef>
              <a:spcAft>
                <a:spcPts val="0"/>
              </a:spcAft>
              <a:buSzPts val="1440"/>
              <a:buChar char="◻"/>
            </a:pPr>
            <a:r>
              <a:rPr lang="en-US" sz="2400"/>
              <a:t>Memory Forensics: Deals with collecting data from system memory (system registers, cache, RAM) in raw form and then analyzing it for further investigation.</a:t>
            </a:r>
            <a:endParaRPr/>
          </a:p>
          <a:p>
            <a:pPr indent="-319405" lvl="0" marL="319405" rtl="0" algn="l">
              <a:spcBef>
                <a:spcPts val="700"/>
              </a:spcBef>
              <a:spcAft>
                <a:spcPts val="0"/>
              </a:spcAft>
              <a:buSzPts val="1440"/>
              <a:buChar char="◻"/>
            </a:pPr>
            <a:r>
              <a:rPr lang="en-US" sz="2400"/>
              <a:t>Mobile Phone Forensics: It mainly deals with the examination and analysis of phones and smartphones and helps to retrieve contacts, call logs, incoming, and outgoing SMS, etc., and other data present in it.</a:t>
            </a:r>
            <a:endParaRPr/>
          </a:p>
        </p:txBody>
      </p:sp>
      <p:sp>
        <p:nvSpPr>
          <p:cNvPr id="142" name="Google Shape;142;p1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Digital Forensics</a:t>
            </a:r>
            <a:endParaRPr/>
          </a:p>
        </p:txBody>
      </p:sp>
      <p:sp>
        <p:nvSpPr>
          <p:cNvPr id="149" name="Google Shape;149;p20"/>
          <p:cNvSpPr txBox="1"/>
          <p:nvPr>
            <p:ph idx="1" type="body"/>
          </p:nvPr>
        </p:nvSpPr>
        <p:spPr>
          <a:xfrm>
            <a:off x="609600" y="1589405"/>
            <a:ext cx="8301355" cy="45720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How does computer forensics work?</a:t>
            </a:r>
            <a:endParaRPr/>
          </a:p>
          <a:p>
            <a:pPr indent="0" lvl="0" marL="0" rtl="0" algn="l">
              <a:spcBef>
                <a:spcPts val="700"/>
              </a:spcBef>
              <a:spcAft>
                <a:spcPts val="0"/>
              </a:spcAft>
              <a:buSzPts val="1440"/>
              <a:buNone/>
            </a:pPr>
            <a:br>
              <a:rPr lang="en-US" sz="2400"/>
            </a:br>
            <a:endParaRPr sz="2400"/>
          </a:p>
        </p:txBody>
      </p:sp>
      <p:sp>
        <p:nvSpPr>
          <p:cNvPr id="150" name="Google Shape;150;p2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pic>
        <p:nvPicPr>
          <p:cNvPr id="151" name="Google Shape;151;p20"/>
          <p:cNvPicPr preferRelativeResize="0"/>
          <p:nvPr/>
        </p:nvPicPr>
        <p:blipFill rotWithShape="1">
          <a:blip r:embed="rId3">
            <a:alphaModFix/>
          </a:blip>
          <a:srcRect b="0" l="0" r="0" t="0"/>
          <a:stretch/>
        </p:blipFill>
        <p:spPr>
          <a:xfrm>
            <a:off x="3733800" y="2152161"/>
            <a:ext cx="1748282" cy="43707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Digital Forensics</a:t>
            </a:r>
            <a:endParaRPr/>
          </a:p>
        </p:txBody>
      </p:sp>
      <p:sp>
        <p:nvSpPr>
          <p:cNvPr id="158" name="Google Shape;158;p21"/>
          <p:cNvSpPr txBox="1"/>
          <p:nvPr>
            <p:ph idx="1" type="body"/>
          </p:nvPr>
        </p:nvSpPr>
        <p:spPr>
          <a:xfrm>
            <a:off x="609600" y="1589405"/>
            <a:ext cx="8301355" cy="45720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How does computer forensics work?</a:t>
            </a:r>
            <a:endParaRPr/>
          </a:p>
          <a:p>
            <a:pPr indent="-319405" lvl="0" marL="319405" rtl="0" algn="l">
              <a:spcBef>
                <a:spcPts val="700"/>
              </a:spcBef>
              <a:spcAft>
                <a:spcPts val="0"/>
              </a:spcAft>
              <a:buSzPts val="1440"/>
              <a:buChar char="◻"/>
            </a:pPr>
            <a:r>
              <a:rPr lang="en-US" sz="2400"/>
              <a:t>Identification: Identifying what evidence is present, where it is stored, and how it is stored (in which format). Electronic devices can be personal computers, Mobile phones, PDAs, etc.</a:t>
            </a:r>
            <a:endParaRPr/>
          </a:p>
          <a:p>
            <a:pPr indent="-319405" lvl="0" marL="319405" rtl="0" algn="l">
              <a:spcBef>
                <a:spcPts val="700"/>
              </a:spcBef>
              <a:spcAft>
                <a:spcPts val="0"/>
              </a:spcAft>
              <a:buSzPts val="1440"/>
              <a:buChar char="◻"/>
            </a:pPr>
            <a:r>
              <a:rPr lang="en-US" sz="2400"/>
              <a:t>Preservation: Data is isolated, secured, and preserved. It includes prohibiting unauthorized personnel from using the digital device so that digital evidence, mistakenly or purposely, is not tampered with and making a copy of the original evidence.</a:t>
            </a:r>
            <a:endParaRPr/>
          </a:p>
          <a:p>
            <a:pPr indent="0" lvl="0" marL="0" rtl="0" algn="l">
              <a:spcBef>
                <a:spcPts val="700"/>
              </a:spcBef>
              <a:spcAft>
                <a:spcPts val="0"/>
              </a:spcAft>
              <a:buSzPts val="1440"/>
              <a:buNone/>
            </a:pPr>
            <a:br>
              <a:rPr lang="en-US" sz="2400"/>
            </a:br>
            <a:endParaRPr sz="2400"/>
          </a:p>
        </p:txBody>
      </p:sp>
      <p:sp>
        <p:nvSpPr>
          <p:cNvPr id="159" name="Google Shape;159;p2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Digital Forensics</a:t>
            </a:r>
            <a:endParaRPr/>
          </a:p>
        </p:txBody>
      </p:sp>
      <p:sp>
        <p:nvSpPr>
          <p:cNvPr id="166" name="Google Shape;166;p22"/>
          <p:cNvSpPr txBox="1"/>
          <p:nvPr>
            <p:ph idx="1" type="body"/>
          </p:nvPr>
        </p:nvSpPr>
        <p:spPr>
          <a:xfrm>
            <a:off x="609600" y="1589405"/>
            <a:ext cx="8301355" cy="45720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Analysis: Forensic lab personnel reconstruct fragments of data and draw conclusions based on evidence.</a:t>
            </a:r>
            <a:endParaRPr/>
          </a:p>
          <a:p>
            <a:pPr indent="-319405" lvl="0" marL="319405" rtl="0" algn="l">
              <a:spcBef>
                <a:spcPts val="700"/>
              </a:spcBef>
              <a:spcAft>
                <a:spcPts val="0"/>
              </a:spcAft>
              <a:buSzPts val="1440"/>
              <a:buChar char="◻"/>
            </a:pPr>
            <a:r>
              <a:rPr lang="en-US" sz="2400"/>
              <a:t>Documentation: A record of all the visible data is created. It helps in recreating and reviewing the crime scene. All the findings from the investigations are documented.</a:t>
            </a:r>
            <a:endParaRPr/>
          </a:p>
          <a:p>
            <a:pPr indent="-319405" lvl="0" marL="319405" rtl="0" algn="l">
              <a:spcBef>
                <a:spcPts val="700"/>
              </a:spcBef>
              <a:spcAft>
                <a:spcPts val="0"/>
              </a:spcAft>
              <a:buSzPts val="1440"/>
              <a:buChar char="◻"/>
            </a:pPr>
            <a:r>
              <a:rPr lang="en-US" sz="2400"/>
              <a:t>Presentation: All the documented findings are produced in a court of law for further investigations.</a:t>
            </a:r>
            <a:endParaRPr/>
          </a:p>
          <a:p>
            <a:pPr indent="-227965" lvl="0" marL="319405" rtl="0" algn="l">
              <a:spcBef>
                <a:spcPts val="700"/>
              </a:spcBef>
              <a:spcAft>
                <a:spcPts val="0"/>
              </a:spcAft>
              <a:buSzPts val="1440"/>
              <a:buNone/>
            </a:pPr>
            <a:r>
              <a:t/>
            </a:r>
            <a:endParaRPr sz="2400"/>
          </a:p>
        </p:txBody>
      </p:sp>
      <p:sp>
        <p:nvSpPr>
          <p:cNvPr id="167" name="Google Shape;167;p2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Objectives of computer forensics</a:t>
            </a:r>
            <a:endParaRPr/>
          </a:p>
        </p:txBody>
      </p:sp>
      <p:sp>
        <p:nvSpPr>
          <p:cNvPr id="174" name="Google Shape;174;p23"/>
          <p:cNvSpPr txBox="1"/>
          <p:nvPr>
            <p:ph idx="1" type="body"/>
          </p:nvPr>
        </p:nvSpPr>
        <p:spPr>
          <a:xfrm>
            <a:off x="233680" y="1589405"/>
            <a:ext cx="8778240" cy="49644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00"/>
              <a:buChar char="◻"/>
            </a:pPr>
            <a:r>
              <a:rPr lang="en-US" sz="2500"/>
              <a:t>It helps to recover, analyze, and preserve computer and related materials in such a manner that it helps the investigation agency to present them as evidence in a court of law.</a:t>
            </a:r>
            <a:endParaRPr/>
          </a:p>
          <a:p>
            <a:pPr indent="-319405" lvl="0" marL="319405" rtl="0" algn="l">
              <a:spcBef>
                <a:spcPts val="700"/>
              </a:spcBef>
              <a:spcAft>
                <a:spcPts val="0"/>
              </a:spcAft>
              <a:buSzPts val="1500"/>
              <a:buChar char="◻"/>
            </a:pPr>
            <a:r>
              <a:rPr lang="en-US" sz="2500"/>
              <a:t>It helps to postulate the motive behind the crime and identity of the main culprit.</a:t>
            </a:r>
            <a:endParaRPr/>
          </a:p>
          <a:p>
            <a:pPr indent="-319405" lvl="0" marL="319405" rtl="0" algn="l">
              <a:spcBef>
                <a:spcPts val="700"/>
              </a:spcBef>
              <a:spcAft>
                <a:spcPts val="0"/>
              </a:spcAft>
              <a:buSzPts val="1500"/>
              <a:buChar char="◻"/>
            </a:pPr>
            <a:r>
              <a:rPr lang="en-US" sz="2500"/>
              <a:t>Designing procedures at a suspected crime scene which helps you to ensure that the digital evidence obtained is not corrupted.</a:t>
            </a:r>
            <a:endParaRPr/>
          </a:p>
          <a:p>
            <a:pPr indent="-319405" lvl="0" marL="319405" rtl="0" algn="l">
              <a:spcBef>
                <a:spcPts val="700"/>
              </a:spcBef>
              <a:spcAft>
                <a:spcPts val="0"/>
              </a:spcAft>
              <a:buSzPts val="1500"/>
              <a:buChar char="◻"/>
            </a:pPr>
            <a:r>
              <a:rPr lang="en-US" sz="2500"/>
              <a:t>Data acquisition and duplication: Recovering deleted files and deleted partitions from digital media to extract the evidence and validate them.</a:t>
            </a:r>
            <a:endParaRPr/>
          </a:p>
          <a:p>
            <a:pPr indent="0" lvl="0" marL="0" rtl="0" algn="l">
              <a:spcBef>
                <a:spcPts val="700"/>
              </a:spcBef>
              <a:spcAft>
                <a:spcPts val="0"/>
              </a:spcAft>
              <a:buSzPts val="1500"/>
              <a:buNone/>
            </a:pPr>
            <a:r>
              <a:t/>
            </a:r>
            <a:endParaRPr sz="2500"/>
          </a:p>
        </p:txBody>
      </p:sp>
      <p:sp>
        <p:nvSpPr>
          <p:cNvPr id="175" name="Google Shape;175;p2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heme2">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eme2">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