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4: Network Forensics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81" name="Google Shape;181;p24"/>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According to “Computer Forensics: Network Forensics Analysis and Examination Steps,” other important tools include NetDetector, NetIntercept, OmniPeek, PyFlag and Xplico. The same tools used for network analysis can be used for network forensics.</a:t>
            </a:r>
            <a:endParaRPr/>
          </a:p>
          <a:p>
            <a:pPr indent="-319405" lvl="0" marL="319405" rtl="0" algn="l">
              <a:spcBef>
                <a:spcPts val="700"/>
              </a:spcBef>
              <a:spcAft>
                <a:spcPts val="0"/>
              </a:spcAft>
              <a:buSzPts val="1680"/>
              <a:buChar char="◻"/>
            </a:pPr>
            <a:r>
              <a:rPr lang="en-US" sz="2800"/>
              <a:t>It is interesting to note that network monitoring devices are hard to manipulate. For that reason, they provide a more accurate image of an organization’s integrity through the recording of their activities</a:t>
            </a:r>
            <a:endParaRPr/>
          </a:p>
        </p:txBody>
      </p:sp>
      <p:sp>
        <p:nvSpPr>
          <p:cNvPr id="182" name="Google Shape;182;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89" name="Google Shape;189;p25"/>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Network forensics is a subset of digital forensics. Compared to digital forensics, network forensics is difficult because of volatile data which is lost once transmitted across the network. Network forensics focuses on dynamic information and computer/disk forensics works with data at rest.</a:t>
            </a:r>
            <a:endParaRPr/>
          </a:p>
          <a:p>
            <a:pPr indent="-319405" lvl="0" marL="319405" rtl="0" algn="l">
              <a:spcBef>
                <a:spcPts val="700"/>
              </a:spcBef>
              <a:spcAft>
                <a:spcPts val="0"/>
              </a:spcAft>
              <a:buSzPts val="1440"/>
              <a:buChar char="◻"/>
            </a:pPr>
            <a:r>
              <a:rPr lang="en-US" sz="2400"/>
              <a:t>Similarly to Closed-Circuit Television (CCTV) footage, a copy of the network flow is needed to properly analyze the situation. Due to the dynamic nature of network data, prior arrangements are required to record and store network traffic. The deliberate recording of network traffic differs from conventional digital forensics where information resides on stable storage media. Also, logs are far more important in the context of network forensics than in computer/disk forensics.</a:t>
            </a:r>
            <a:endParaRPr/>
          </a:p>
        </p:txBody>
      </p:sp>
      <p:sp>
        <p:nvSpPr>
          <p:cNvPr id="190" name="Google Shape;190;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Collection and Acquisition in Wired Networks:</a:t>
            </a:r>
            <a:endParaRPr/>
          </a:p>
        </p:txBody>
      </p:sp>
      <p:sp>
        <p:nvSpPr>
          <p:cNvPr id="197" name="Google Shape;197;p26"/>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140"/>
              <a:buFont typeface="Twentieth Century"/>
              <a:buAutoNum type="arabicPeriod"/>
            </a:pPr>
            <a:r>
              <a:rPr b="1" i="0" lang="en-US" sz="1900">
                <a:solidFill>
                  <a:srgbClr val="0D0D0D"/>
                </a:solidFill>
                <a:latin typeface="Arial"/>
                <a:ea typeface="Arial"/>
                <a:cs typeface="Arial"/>
                <a:sym typeface="Arial"/>
              </a:rPr>
              <a:t>Packet Capture</a:t>
            </a:r>
            <a:r>
              <a:rPr b="0" i="0" lang="en-US" sz="1900">
                <a:solidFill>
                  <a:srgbClr val="0D0D0D"/>
                </a:solidFill>
                <a:latin typeface="Arial"/>
                <a:ea typeface="Arial"/>
                <a:cs typeface="Arial"/>
                <a:sym typeface="Arial"/>
              </a:rPr>
              <a:t>: The primary method for collecting data in wired networks is through packet capture. Packet capture involves intercepting and logging network traffic passing through a specific point in the network. Tools like Wireshark, tcpdump, and commercial network monitoring solutions are commonly used for packet capture.</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Network Taps</a:t>
            </a:r>
            <a:r>
              <a:rPr b="0" i="0" lang="en-US" sz="1900">
                <a:solidFill>
                  <a:srgbClr val="0D0D0D"/>
                </a:solidFill>
                <a:latin typeface="Arial"/>
                <a:ea typeface="Arial"/>
                <a:cs typeface="Arial"/>
                <a:sym typeface="Arial"/>
              </a:rPr>
              <a:t>: Network taps are hardware devices installed at strategic points in the network infrastructure to capture and mirror network traffic. Taps provide full visibility into network traffic without introducing latency or affecting network performance.</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Port Mirroring (SPAN)</a:t>
            </a:r>
            <a:r>
              <a:rPr b="0" i="0" lang="en-US" sz="1900">
                <a:solidFill>
                  <a:srgbClr val="0D0D0D"/>
                </a:solidFill>
                <a:latin typeface="Arial"/>
                <a:ea typeface="Arial"/>
                <a:cs typeface="Arial"/>
                <a:sym typeface="Arial"/>
              </a:rPr>
              <a:t>: Switched Port Analyzer (SPAN) or port mirroring is a feature available on managed switches that allows the traffic from one or more ports to be mirrored to a designated monitoring port. This enables the collection of network traffic for analysis and forensic investigation.</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Network Forensic Appliances</a:t>
            </a:r>
            <a:r>
              <a:rPr b="0" i="0" lang="en-US" sz="1900">
                <a:solidFill>
                  <a:srgbClr val="0D0D0D"/>
                </a:solidFill>
                <a:latin typeface="Arial"/>
                <a:ea typeface="Arial"/>
                <a:cs typeface="Arial"/>
                <a:sym typeface="Arial"/>
              </a:rPr>
              <a:t>: Specialized network forensic appliances are available that are designed to capture and store network traffic for forensic analysis. These appliances often include advanced features for real-time monitoring, traffic analysis, and incident response.</a:t>
            </a:r>
            <a:endParaRPr/>
          </a:p>
        </p:txBody>
      </p:sp>
      <p:sp>
        <p:nvSpPr>
          <p:cNvPr id="198" name="Google Shape;198;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Collection and Acquisition in Wireless Networks:</a:t>
            </a:r>
            <a:endParaRPr/>
          </a:p>
        </p:txBody>
      </p:sp>
      <p:sp>
        <p:nvSpPr>
          <p:cNvPr id="205" name="Google Shape;205;p27"/>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140"/>
              <a:buFont typeface="Twentieth Century"/>
              <a:buAutoNum type="arabicPeriod"/>
            </a:pPr>
            <a:r>
              <a:rPr b="1" i="0" lang="en-US" sz="1900">
                <a:solidFill>
                  <a:srgbClr val="0D0D0D"/>
                </a:solidFill>
                <a:latin typeface="Arial"/>
                <a:ea typeface="Arial"/>
                <a:cs typeface="Arial"/>
                <a:sym typeface="Arial"/>
              </a:rPr>
              <a:t>Wireless Packet Capture</a:t>
            </a:r>
            <a:r>
              <a:rPr b="0" i="0" lang="en-US" sz="1900">
                <a:solidFill>
                  <a:srgbClr val="0D0D0D"/>
                </a:solidFill>
                <a:latin typeface="Arial"/>
                <a:ea typeface="Arial"/>
                <a:cs typeface="Arial"/>
                <a:sym typeface="Arial"/>
              </a:rPr>
              <a:t>: Similar to wired networks, wireless packet capture involves intercepting and logging wireless network traffic. Tools like Wireshark with compatible wireless adapters or specialized wireless monitoring devices can be used to capture wireless packets.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Wireless Intrusion Detection Systems (WIDS)</a:t>
            </a:r>
            <a:r>
              <a:rPr b="0" i="0" lang="en-US" sz="1900">
                <a:solidFill>
                  <a:srgbClr val="0D0D0D"/>
                </a:solidFill>
                <a:latin typeface="Arial"/>
                <a:ea typeface="Arial"/>
                <a:cs typeface="Arial"/>
                <a:sym typeface="Arial"/>
              </a:rPr>
              <a:t>: Wireless intrusion detection systems are deployed to monitor wireless networks for unauthorized access, rogue devices, and security threats. WIDS sensors capture and analyze wireless traffic to detect and respond to security incidents in real-time.</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Wireless Access Points (WAPs)</a:t>
            </a:r>
            <a:r>
              <a:rPr b="0" i="0" lang="en-US" sz="1900">
                <a:solidFill>
                  <a:srgbClr val="0D0D0D"/>
                </a:solidFill>
                <a:latin typeface="Arial"/>
                <a:ea typeface="Arial"/>
                <a:cs typeface="Arial"/>
                <a:sym typeface="Arial"/>
              </a:rPr>
              <a:t>: Wireless access points can be configured to log wireless client activity, association and disassociation events, authentication attempts, and other wireless network activities. These logs can provide valuable insights into wireless network usage and security incidents.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Probe Requests and Responses</a:t>
            </a:r>
            <a:r>
              <a:rPr b="0" i="0" lang="en-US" sz="1900">
                <a:solidFill>
                  <a:srgbClr val="0D0D0D"/>
                </a:solidFill>
                <a:latin typeface="Arial"/>
                <a:ea typeface="Arial"/>
                <a:cs typeface="Arial"/>
                <a:sym typeface="Arial"/>
              </a:rPr>
              <a:t>: Mobile devices and wireless clients regularly broadcast probe requests to discover available wireless networks. Monitoring and analyzing probe requests and responses can help identify nearby wireless networks and potential security risks.</a:t>
            </a:r>
            <a:endParaRPr/>
          </a:p>
        </p:txBody>
      </p:sp>
      <p:sp>
        <p:nvSpPr>
          <p:cNvPr id="206" name="Google Shape;206;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Examinations of Network Forensics</a:t>
            </a:r>
            <a:endParaRPr/>
          </a:p>
        </p:txBody>
      </p:sp>
      <p:sp>
        <p:nvSpPr>
          <p:cNvPr id="213" name="Google Shape;213;p28"/>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Examinations of Network Forensics</a:t>
            </a:r>
            <a:endParaRPr sz="2400"/>
          </a:p>
          <a:p>
            <a:pPr indent="-319405" lvl="0" marL="319405" rtl="0" algn="l">
              <a:spcBef>
                <a:spcPts val="700"/>
              </a:spcBef>
              <a:spcAft>
                <a:spcPts val="0"/>
              </a:spcAft>
              <a:buSzPts val="1440"/>
              <a:buChar char="◻"/>
            </a:pPr>
            <a:r>
              <a:rPr lang="en-US" sz="2400"/>
              <a:t>The steps of a network forensics investigation are as follows:</a:t>
            </a:r>
            <a:endParaRPr/>
          </a:p>
          <a:p>
            <a:pPr indent="-319405" lvl="0" marL="319405" rtl="0" algn="l">
              <a:spcBef>
                <a:spcPts val="700"/>
              </a:spcBef>
              <a:spcAft>
                <a:spcPts val="0"/>
              </a:spcAft>
              <a:buSzPts val="1440"/>
              <a:buChar char="◻"/>
            </a:pPr>
            <a:r>
              <a:rPr b="1" lang="en-US" sz="2400"/>
              <a:t>Recognition</a:t>
            </a:r>
            <a:endParaRPr/>
          </a:p>
          <a:p>
            <a:pPr indent="-319405" lvl="0" marL="319405" rtl="0" algn="l">
              <a:spcBef>
                <a:spcPts val="700"/>
              </a:spcBef>
              <a:spcAft>
                <a:spcPts val="0"/>
              </a:spcAft>
              <a:buSzPts val="1440"/>
              <a:buChar char="◻"/>
            </a:pPr>
            <a:r>
              <a:rPr lang="en-US" sz="2400"/>
              <a:t>Because this step is the path to the case's conclusion, the identification process has a significant effect on the subsequent steps. The process of identifying and assessing an incident based on network indicators is included in this step.</a:t>
            </a:r>
            <a:endParaRPr/>
          </a:p>
        </p:txBody>
      </p:sp>
      <p:sp>
        <p:nvSpPr>
          <p:cNvPr id="214" name="Google Shape;214;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Examinations of Network Forensics</a:t>
            </a:r>
            <a:endParaRPr/>
          </a:p>
        </p:txBody>
      </p:sp>
      <p:sp>
        <p:nvSpPr>
          <p:cNvPr id="221" name="Google Shape;221;p29"/>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Safeguarding</a:t>
            </a:r>
            <a:endParaRPr/>
          </a:p>
          <a:p>
            <a:pPr indent="-319405" lvl="0" marL="319405" rtl="0" algn="l">
              <a:spcBef>
                <a:spcPts val="700"/>
              </a:spcBef>
              <a:spcAft>
                <a:spcPts val="0"/>
              </a:spcAft>
              <a:buSzPts val="1440"/>
              <a:buChar char="◻"/>
            </a:pPr>
            <a:r>
              <a:rPr lang="en-US" sz="2400"/>
              <a:t>In the second step, the examiner would isolate the data for preservation and security purposes, preventing others from accessing the digital device and tampering with the digital evidence. Many software tools, such as Autopsy and Encase, are available for data preservation.</a:t>
            </a:r>
            <a:endParaRPr/>
          </a:p>
          <a:p>
            <a:pPr indent="-319405" lvl="0" marL="319405" rtl="0" algn="l">
              <a:spcBef>
                <a:spcPts val="700"/>
              </a:spcBef>
              <a:spcAft>
                <a:spcPts val="0"/>
              </a:spcAft>
              <a:buSzPts val="1440"/>
              <a:buChar char="◻"/>
            </a:pPr>
            <a:r>
              <a:rPr b="1" lang="en-US" sz="2400"/>
              <a:t>Accumulating</a:t>
            </a:r>
            <a:endParaRPr/>
          </a:p>
          <a:p>
            <a:pPr indent="-319405" lvl="0" marL="319405" rtl="0" algn="l">
              <a:spcBef>
                <a:spcPts val="700"/>
              </a:spcBef>
              <a:spcAft>
                <a:spcPts val="0"/>
              </a:spcAft>
              <a:buSzPts val="1440"/>
              <a:buChar char="◻"/>
            </a:pPr>
            <a:r>
              <a:rPr lang="en-US" sz="2400"/>
              <a:t>The act of documenting the physical scene and duplicating digital evidence using standardized processes and procedures is known as accumulating.</a:t>
            </a:r>
            <a:endParaRPr/>
          </a:p>
        </p:txBody>
      </p:sp>
      <p:sp>
        <p:nvSpPr>
          <p:cNvPr id="222" name="Google Shape;222;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Examinations of Network Forensics</a:t>
            </a:r>
            <a:endParaRPr/>
          </a:p>
        </p:txBody>
      </p:sp>
      <p:sp>
        <p:nvSpPr>
          <p:cNvPr id="229" name="Google Shape;229;p30"/>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Observation</a:t>
            </a:r>
            <a:endParaRPr/>
          </a:p>
          <a:p>
            <a:pPr indent="-319405" lvl="0" marL="319405" rtl="0" algn="l">
              <a:spcBef>
                <a:spcPts val="700"/>
              </a:spcBef>
              <a:spcAft>
                <a:spcPts val="0"/>
              </a:spcAft>
              <a:buSzPts val="1440"/>
              <a:buChar char="◻"/>
            </a:pPr>
            <a:r>
              <a:rPr lang="en-US" sz="2400"/>
              <a:t>This procedure entails keeping track of all visible data. Many pieces of metadata from data may be discovered by the examiner, which may be useful in court.</a:t>
            </a:r>
            <a:endParaRPr/>
          </a:p>
          <a:p>
            <a:pPr indent="-319405" lvl="0" marL="319405" rtl="0" algn="l">
              <a:spcBef>
                <a:spcPts val="700"/>
              </a:spcBef>
              <a:spcAft>
                <a:spcPts val="0"/>
              </a:spcAft>
              <a:buSzPts val="1440"/>
              <a:buChar char="◻"/>
            </a:pPr>
            <a:r>
              <a:rPr b="1" lang="en-US" sz="2400"/>
              <a:t>Investigation</a:t>
            </a:r>
            <a:endParaRPr/>
          </a:p>
          <a:p>
            <a:pPr indent="-319405" lvl="0" marL="319405" rtl="0" algn="l">
              <a:spcBef>
                <a:spcPts val="700"/>
              </a:spcBef>
              <a:spcAft>
                <a:spcPts val="0"/>
              </a:spcAft>
              <a:buSzPts val="1440"/>
              <a:buChar char="◻"/>
            </a:pPr>
            <a:r>
              <a:rPr lang="en-US" sz="2400"/>
              <a:t>The investigation agents can reconstruct data fragments after recognizing and safeguarding the evidence (data). The agent draws a conclusion based on the evidence after analyzing the data. SIEM (Security Information and Event Management) software keeps track of what happens in the IT environment. With security information management (SIM), which gathers, analyses, and reports on log data, SIEM tools analyze log and event data in real-time to provide threat monitoring, event correlation, and incident response.</a:t>
            </a:r>
            <a:endParaRPr/>
          </a:p>
        </p:txBody>
      </p:sp>
      <p:sp>
        <p:nvSpPr>
          <p:cNvPr id="230" name="Google Shape;230;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Examinations of Network Forensics</a:t>
            </a:r>
            <a:endParaRPr/>
          </a:p>
        </p:txBody>
      </p:sp>
      <p:sp>
        <p:nvSpPr>
          <p:cNvPr id="237" name="Google Shape;237;p31"/>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Documentation</a:t>
            </a:r>
            <a:endParaRPr/>
          </a:p>
          <a:p>
            <a:pPr indent="-319405" lvl="0" marL="319405" rtl="0" algn="l">
              <a:spcBef>
                <a:spcPts val="700"/>
              </a:spcBef>
              <a:spcAft>
                <a:spcPts val="0"/>
              </a:spcAft>
              <a:buSzPts val="1440"/>
              <a:buChar char="◻"/>
            </a:pPr>
            <a:r>
              <a:rPr lang="en-US" sz="2400"/>
              <a:t>Forensic is a legal term that means "to bring to the court". The procedure for summarizing and explaining conclusions has been completed. This should be written in layman's terms with abstracted terminologies, with all abstract terminologies referring to precise details.</a:t>
            </a:r>
            <a:endParaRPr/>
          </a:p>
          <a:p>
            <a:pPr indent="-319405" lvl="0" marL="319405" rtl="0" algn="l">
              <a:spcBef>
                <a:spcPts val="700"/>
              </a:spcBef>
              <a:spcAft>
                <a:spcPts val="0"/>
              </a:spcAft>
              <a:buSzPts val="1440"/>
              <a:buChar char="◻"/>
            </a:pPr>
            <a:r>
              <a:rPr b="1" lang="en-US" sz="2400"/>
              <a:t>Incident Response</a:t>
            </a:r>
            <a:endParaRPr/>
          </a:p>
          <a:p>
            <a:pPr indent="-319405" lvl="0" marL="319405" rtl="0" algn="l">
              <a:spcBef>
                <a:spcPts val="700"/>
              </a:spcBef>
              <a:spcAft>
                <a:spcPts val="0"/>
              </a:spcAft>
              <a:buSzPts val="1440"/>
              <a:buChar char="◻"/>
            </a:pPr>
            <a:r>
              <a:rPr lang="en-US" sz="2400"/>
              <a:t>The information gathered to validate and assess the incident led to the detection of an intrusion.</a:t>
            </a:r>
            <a:endParaRPr/>
          </a:p>
        </p:txBody>
      </p:sp>
      <p:sp>
        <p:nvSpPr>
          <p:cNvPr id="238" name="Google Shape;238;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network evidences</a:t>
            </a:r>
            <a:endParaRPr/>
          </a:p>
        </p:txBody>
      </p:sp>
      <p:sp>
        <p:nvSpPr>
          <p:cNvPr id="245" name="Google Shape;245;p32"/>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140"/>
              <a:buFont typeface="Twentieth Century"/>
              <a:buAutoNum type="arabicPeriod"/>
            </a:pPr>
            <a:r>
              <a:rPr b="0" i="0" lang="en-US" sz="1900">
                <a:solidFill>
                  <a:srgbClr val="0D0D0D"/>
                </a:solidFill>
                <a:latin typeface="Arial"/>
                <a:ea typeface="Arial"/>
                <a:cs typeface="Arial"/>
                <a:sym typeface="Arial"/>
              </a:rPr>
              <a:t>Analyzing network evidence from various sources such as Intrusion Detection Systems (IDS), routers, firewalls, and other network devices is a critical aspect of network forensics. These devices generate logs and alerts that provide valuable information about network activities, security incidents, and potential threats. </a:t>
            </a:r>
            <a:endParaRPr/>
          </a:p>
          <a:p>
            <a:pPr indent="-319405" lvl="0" marL="319405" rtl="0" algn="l">
              <a:spcBef>
                <a:spcPts val="700"/>
              </a:spcBef>
              <a:spcAft>
                <a:spcPts val="0"/>
              </a:spcAft>
              <a:buSzPts val="1140"/>
              <a:buChar char="◻"/>
            </a:pPr>
            <a:r>
              <a:rPr b="1" i="0" lang="en-US" sz="1900">
                <a:solidFill>
                  <a:srgbClr val="0D0D0D"/>
                </a:solidFill>
                <a:latin typeface="Arial"/>
                <a:ea typeface="Arial"/>
                <a:cs typeface="Arial"/>
                <a:sym typeface="Arial"/>
              </a:rPr>
              <a:t>Intrusion Detection Systems (IDS):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Alert Logs</a:t>
            </a:r>
            <a:r>
              <a:rPr b="0" i="0" lang="en-US" sz="1900">
                <a:solidFill>
                  <a:srgbClr val="0D0D0D"/>
                </a:solidFill>
                <a:latin typeface="Arial"/>
                <a:ea typeface="Arial"/>
                <a:cs typeface="Arial"/>
                <a:sym typeface="Arial"/>
              </a:rPr>
              <a:t>: IDS systems monitor network traffic for suspicious activity and generate alerts when predefined signatures or anomalous behavior are detected. Analyzing IDS alert logs involves reviewing the alerts, understanding the severity, impact, and context of each alert, and determining whether it indicates a security incident.</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Packet Capture</a:t>
            </a:r>
            <a:r>
              <a:rPr b="0" i="0" lang="en-US" sz="1900">
                <a:solidFill>
                  <a:srgbClr val="0D0D0D"/>
                </a:solidFill>
                <a:latin typeface="Arial"/>
                <a:ea typeface="Arial"/>
                <a:cs typeface="Arial"/>
                <a:sym typeface="Arial"/>
              </a:rPr>
              <a:t>: Some IDS systems can capture and store packet-level data associated with detected alerts. Analyzing packet captures allows forensic analysts to reconstruct network sessions, examine packet payloads, and identify the source and nature of the detected intrusion attempts.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Correlation with Other Logs</a:t>
            </a:r>
            <a:r>
              <a:rPr b="0" i="0" lang="en-US" sz="1900">
                <a:solidFill>
                  <a:srgbClr val="0D0D0D"/>
                </a:solidFill>
                <a:latin typeface="Arial"/>
                <a:ea typeface="Arial"/>
                <a:cs typeface="Arial"/>
                <a:sym typeface="Arial"/>
              </a:rPr>
              <a:t>: Correlating IDS alerts with logs from other network devices, such as firewalls, routers, and authentication servers, can provide additional context and help in understanding the scope and impact of security incidents.</a:t>
            </a:r>
            <a:endParaRPr/>
          </a:p>
          <a:p>
            <a:pPr indent="0" lvl="0" marL="0" rtl="0" algn="l">
              <a:spcBef>
                <a:spcPts val="700"/>
              </a:spcBef>
              <a:spcAft>
                <a:spcPts val="0"/>
              </a:spcAft>
              <a:buSzPts val="1200"/>
              <a:buNone/>
            </a:pPr>
            <a:r>
              <a:t/>
            </a:r>
            <a:endParaRPr b="0" i="0" sz="2000">
              <a:solidFill>
                <a:srgbClr val="0D0D0D"/>
              </a:solidFill>
              <a:latin typeface="Arial"/>
              <a:ea typeface="Arial"/>
              <a:cs typeface="Arial"/>
              <a:sym typeface="Arial"/>
            </a:endParaRPr>
          </a:p>
        </p:txBody>
      </p:sp>
      <p:sp>
        <p:nvSpPr>
          <p:cNvPr id="246" name="Google Shape;246;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network evidences</a:t>
            </a:r>
            <a:endParaRPr/>
          </a:p>
        </p:txBody>
      </p:sp>
      <p:sp>
        <p:nvSpPr>
          <p:cNvPr id="253" name="Google Shape;253;p33"/>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i="0" lang="en-US" sz="2000">
                <a:solidFill>
                  <a:srgbClr val="0D0D0D"/>
                </a:solidFill>
                <a:latin typeface="Arial"/>
                <a:ea typeface="Arial"/>
                <a:cs typeface="Arial"/>
                <a:sym typeface="Arial"/>
              </a:rPr>
              <a:t>Routers and Switches: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Syslog and SNMP Traps</a:t>
            </a:r>
            <a:r>
              <a:rPr b="0" i="0" lang="en-US" sz="2000">
                <a:solidFill>
                  <a:srgbClr val="0D0D0D"/>
                </a:solidFill>
                <a:latin typeface="Arial"/>
                <a:ea typeface="Arial"/>
                <a:cs typeface="Arial"/>
                <a:sym typeface="Arial"/>
              </a:rPr>
              <a:t>: Routers and switches generate syslog messages and SNMP traps that provide information about network events, interface status changes, routing updates, and traffic statistics. Analyzing router and switch logs involves identifying abnormal behavior, routing issues, network errors, and potential security threats.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NetFlow and sFlow</a:t>
            </a:r>
            <a:r>
              <a:rPr b="0" i="0" lang="en-US" sz="2000">
                <a:solidFill>
                  <a:srgbClr val="0D0D0D"/>
                </a:solidFill>
                <a:latin typeface="Arial"/>
                <a:ea typeface="Arial"/>
                <a:cs typeface="Arial"/>
                <a:sym typeface="Arial"/>
              </a:rPr>
              <a:t>: NetFlow and sFlow are protocols used to collect and export network traffic flow data from routers and switches. Analyzing NetFlow and sFlow data allows forensic analysts to identify patterns, anomalies, and trends in network traffic, including top talkers, bandwidth utilization, and communication patterns between hosts.</a:t>
            </a:r>
            <a:endParaRPr/>
          </a:p>
        </p:txBody>
      </p:sp>
      <p:sp>
        <p:nvSpPr>
          <p:cNvPr id="254" name="Google Shape;254;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17" name="Google Shape;117;p16"/>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Most attacks move through the network before hitting the target and they leave some trace. According to Locard’s exchange principle, “every contact leaves a trace,” even in cyberspace.</a:t>
            </a:r>
            <a:endParaRPr/>
          </a:p>
          <a:p>
            <a:pPr indent="-319405" lvl="0" marL="319405" rtl="0" algn="l">
              <a:spcBef>
                <a:spcPts val="700"/>
              </a:spcBef>
              <a:spcAft>
                <a:spcPts val="0"/>
              </a:spcAft>
              <a:buSzPts val="1680"/>
              <a:buChar char="◻"/>
            </a:pPr>
            <a:r>
              <a:rPr lang="en-US" sz="2800"/>
              <a:t>Network forensics is a science that centers on the discovery and retrieval of information surrounding a cybercrime within a networked environment. Common forensic activities include the capture, recording and analysis of events that occurred on a network in order to establish the source of cyber attacks.</a:t>
            </a:r>
            <a:endParaRPr sz="2800"/>
          </a:p>
        </p:txBody>
      </p:sp>
      <p:sp>
        <p:nvSpPr>
          <p:cNvPr id="118" name="Google Shape;118;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network evidences</a:t>
            </a:r>
            <a:endParaRPr/>
          </a:p>
        </p:txBody>
      </p:sp>
      <p:sp>
        <p:nvSpPr>
          <p:cNvPr id="261" name="Google Shape;261;p34"/>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i="0" lang="en-US" sz="2000">
                <a:solidFill>
                  <a:srgbClr val="0D0D0D"/>
                </a:solidFill>
                <a:latin typeface="Arial"/>
                <a:ea typeface="Arial"/>
                <a:cs typeface="Arial"/>
                <a:sym typeface="Arial"/>
              </a:rPr>
              <a:t>Firewalls: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Firewall Logs</a:t>
            </a:r>
            <a:r>
              <a:rPr b="0" i="0" lang="en-US" sz="2000">
                <a:solidFill>
                  <a:srgbClr val="0D0D0D"/>
                </a:solidFill>
                <a:latin typeface="Arial"/>
                <a:ea typeface="Arial"/>
                <a:cs typeface="Arial"/>
                <a:sym typeface="Arial"/>
              </a:rPr>
              <a:t>: Firewalls log information about allowed and denied traffic, rule violations, intrusion attempts, and firewall policy changes. Analyzing firewall logs involves reviewing firewall rules, identifying unauthorized access attempts, analyzing traffic patterns, and assessing the effectiveness of firewall policies in enforcing security controls.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Packet Filtering</a:t>
            </a:r>
            <a:r>
              <a:rPr b="0" i="0" lang="en-US" sz="2000">
                <a:solidFill>
                  <a:srgbClr val="0D0D0D"/>
                </a:solidFill>
                <a:latin typeface="Arial"/>
                <a:ea typeface="Arial"/>
                <a:cs typeface="Arial"/>
                <a:sym typeface="Arial"/>
              </a:rPr>
              <a:t>: Firewalls can be configured to capture and log packet-level data associated with specific firewall rules or security events. Analyzing packet filtering logs allows forensic analysts to examine packet headers, source and destination addresses, ports, protocols, and payload contents to identify malicious activities and security breaches.</a:t>
            </a:r>
            <a:endParaRPr/>
          </a:p>
        </p:txBody>
      </p:sp>
      <p:sp>
        <p:nvSpPr>
          <p:cNvPr id="262" name="Google Shape;262;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network evidences</a:t>
            </a:r>
            <a:endParaRPr/>
          </a:p>
        </p:txBody>
      </p:sp>
      <p:sp>
        <p:nvSpPr>
          <p:cNvPr id="269" name="Google Shape;269;p35"/>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i="0" lang="en-US" sz="2000">
                <a:solidFill>
                  <a:srgbClr val="0D0D0D"/>
                </a:solidFill>
                <a:latin typeface="Arial"/>
                <a:ea typeface="Arial"/>
                <a:cs typeface="Arial"/>
                <a:sym typeface="Arial"/>
              </a:rPr>
              <a:t>Network Traffic Analysis: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Traffic Patterns and Anomalies</a:t>
            </a:r>
            <a:r>
              <a:rPr b="0" i="0" lang="en-US" sz="2000">
                <a:solidFill>
                  <a:srgbClr val="0D0D0D"/>
                </a:solidFill>
                <a:latin typeface="Arial"/>
                <a:ea typeface="Arial"/>
                <a:cs typeface="Arial"/>
                <a:sym typeface="Arial"/>
              </a:rPr>
              <a:t>: Analyzing network traffic patterns and anomalies involves monitoring network traffic in real-time or retrospectively, identifying abnormal behaviors, identifying trends, and detecting indicators of compromise (IOCs) such as unusual communication patterns, spikes in traffic volume, and unauthorized access attempts.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Protocol Analysis</a:t>
            </a:r>
            <a:r>
              <a:rPr b="0" i="0" lang="en-US" sz="2000">
                <a:solidFill>
                  <a:srgbClr val="0D0D0D"/>
                </a:solidFill>
                <a:latin typeface="Arial"/>
                <a:ea typeface="Arial"/>
                <a:cs typeface="Arial"/>
                <a:sym typeface="Arial"/>
              </a:rPr>
              <a:t>: Analyzing network protocols involves dissecting protocol headers, examining protocol-specific behavior, and identifying protocol violations and anomalies that may indicate malicious activities or security incidents.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Payload Analysis</a:t>
            </a:r>
            <a:r>
              <a:rPr b="0" i="0" lang="en-US" sz="2000">
                <a:solidFill>
                  <a:srgbClr val="0D0D0D"/>
                </a:solidFill>
                <a:latin typeface="Arial"/>
                <a:ea typeface="Arial"/>
                <a:cs typeface="Arial"/>
                <a:sym typeface="Arial"/>
              </a:rPr>
              <a:t>: Analyzing packet payloads involves examining the contents of network packets, including data, commands, and file transfers, to identify malicious code, malware, data exfiltration attempts, and unauthorized access to sensitive information.</a:t>
            </a:r>
            <a:endParaRPr/>
          </a:p>
        </p:txBody>
      </p:sp>
      <p:sp>
        <p:nvSpPr>
          <p:cNvPr id="270" name="Google Shape;270;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and Considerations:</a:t>
            </a:r>
            <a:endParaRPr/>
          </a:p>
        </p:txBody>
      </p:sp>
      <p:sp>
        <p:nvSpPr>
          <p:cNvPr id="277" name="Google Shape;277;p36"/>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Font typeface="Twentieth Century"/>
              <a:buAutoNum type="arabicPeriod"/>
            </a:pPr>
            <a:r>
              <a:rPr b="1" i="0" lang="en-US" sz="2000">
                <a:solidFill>
                  <a:srgbClr val="0D0D0D"/>
                </a:solidFill>
                <a:latin typeface="Arial"/>
                <a:ea typeface="Arial"/>
                <a:cs typeface="Arial"/>
                <a:sym typeface="Arial"/>
              </a:rPr>
              <a:t>Encryption</a:t>
            </a:r>
            <a:r>
              <a:rPr b="0" i="0" lang="en-US" sz="2000">
                <a:solidFill>
                  <a:srgbClr val="0D0D0D"/>
                </a:solidFill>
                <a:latin typeface="Arial"/>
                <a:ea typeface="Arial"/>
                <a:cs typeface="Arial"/>
                <a:sym typeface="Arial"/>
              </a:rPr>
              <a:t>: Encrypted traffic, such as SSL/TLS, can pose challenges for network forensic analysis, as the contents of encrypted packets are not readily readable without decryption keys.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Legal and Privacy Concerns</a:t>
            </a:r>
            <a:r>
              <a:rPr b="0" i="0" lang="en-US" sz="2000">
                <a:solidFill>
                  <a:srgbClr val="0D0D0D"/>
                </a:solidFill>
                <a:latin typeface="Arial"/>
                <a:ea typeface="Arial"/>
                <a:cs typeface="Arial"/>
                <a:sym typeface="Arial"/>
              </a:rPr>
              <a:t>: Adhering to legal and privacy regulations is essential when collecting and analyzing network traffic, especially when dealing with personally identifiable information (PII) or sensitive data.</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Packet Loss and Fragmentation</a:t>
            </a:r>
            <a:r>
              <a:rPr b="0" i="0" lang="en-US" sz="2000">
                <a:solidFill>
                  <a:srgbClr val="0D0D0D"/>
                </a:solidFill>
                <a:latin typeface="Arial"/>
                <a:ea typeface="Arial"/>
                <a:cs typeface="Arial"/>
                <a:sym typeface="Arial"/>
              </a:rPr>
              <a:t>: In wireless networks, packet loss and fragmentation are common due to environmental factors, interference, and network congestion. Dealing with packet loss and reassembly of fragmented packets is a challenge in wireless packet capture and analysis.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Data Integrity and Chain of Custody</a:t>
            </a:r>
            <a:r>
              <a:rPr b="0" i="0" lang="en-US" sz="2000">
                <a:solidFill>
                  <a:srgbClr val="0D0D0D"/>
                </a:solidFill>
                <a:latin typeface="Arial"/>
                <a:ea typeface="Arial"/>
                <a:cs typeface="Arial"/>
                <a:sym typeface="Arial"/>
              </a:rPr>
              <a:t>: Maintaining data integrity and establishing a chain of custody is critical to ensure the admissibility and reliability of evidence collected during network forensic investigations.</a:t>
            </a:r>
            <a:endParaRPr/>
          </a:p>
        </p:txBody>
      </p:sp>
      <p:sp>
        <p:nvSpPr>
          <p:cNvPr id="278" name="Google Shape;278;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Network Forensics:  </a:t>
            </a:r>
            <a:endParaRPr/>
          </a:p>
        </p:txBody>
      </p:sp>
      <p:sp>
        <p:nvSpPr>
          <p:cNvPr id="285" name="Google Shape;285;p37"/>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Challenges in Network Forensics:  </a:t>
            </a:r>
            <a:endParaRPr/>
          </a:p>
          <a:p>
            <a:pPr indent="-319405" lvl="0" marL="319405" rtl="0" algn="l">
              <a:spcBef>
                <a:spcPts val="700"/>
              </a:spcBef>
              <a:spcAft>
                <a:spcPts val="0"/>
              </a:spcAft>
              <a:buSzPts val="1440"/>
              <a:buChar char="◻"/>
            </a:pPr>
            <a:r>
              <a:rPr lang="en-US" sz="2400"/>
              <a:t>The biggest challenge is to manage the data generated during the process.</a:t>
            </a:r>
            <a:endParaRPr/>
          </a:p>
          <a:p>
            <a:pPr indent="-319405" lvl="0" marL="319405" rtl="0" algn="l">
              <a:spcBef>
                <a:spcPts val="700"/>
              </a:spcBef>
              <a:spcAft>
                <a:spcPts val="0"/>
              </a:spcAft>
              <a:buSzPts val="1440"/>
              <a:buChar char="◻"/>
            </a:pPr>
            <a:r>
              <a:rPr lang="en-US" sz="2400"/>
              <a:t>Intrinsic anonymity of the IP.</a:t>
            </a:r>
            <a:endParaRPr/>
          </a:p>
          <a:p>
            <a:pPr indent="-319405" lvl="0" marL="319405" rtl="0" algn="l">
              <a:spcBef>
                <a:spcPts val="700"/>
              </a:spcBef>
              <a:spcAft>
                <a:spcPts val="0"/>
              </a:spcAft>
              <a:buSzPts val="1440"/>
              <a:buChar char="◻"/>
            </a:pPr>
            <a:r>
              <a:rPr lang="en-US" sz="2400"/>
              <a:t>Address Spoofing.</a:t>
            </a:r>
            <a:endParaRPr/>
          </a:p>
        </p:txBody>
      </p:sp>
      <p:sp>
        <p:nvSpPr>
          <p:cNvPr id="286" name="Google Shape;286;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Network Forensics:  </a:t>
            </a:r>
            <a:endParaRPr/>
          </a:p>
        </p:txBody>
      </p:sp>
      <p:pic>
        <p:nvPicPr>
          <p:cNvPr id="293" name="Google Shape;293;p38"/>
          <p:cNvPicPr preferRelativeResize="0"/>
          <p:nvPr>
            <p:ph idx="1" type="body"/>
          </p:nvPr>
        </p:nvPicPr>
        <p:blipFill rotWithShape="1">
          <a:blip r:embed="rId3">
            <a:alphaModFix/>
          </a:blip>
          <a:srcRect b="0" l="0" r="0" t="0"/>
          <a:stretch/>
        </p:blipFill>
        <p:spPr>
          <a:xfrm>
            <a:off x="1533628" y="1589088"/>
            <a:ext cx="6152944" cy="5192712"/>
          </a:xfrm>
          <a:prstGeom prst="rect">
            <a:avLst/>
          </a:prstGeom>
          <a:noFill/>
          <a:ln>
            <a:noFill/>
          </a:ln>
        </p:spPr>
      </p:pic>
      <p:sp>
        <p:nvSpPr>
          <p:cNvPr id="294" name="Google Shape;294;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Network Forensics</a:t>
            </a:r>
            <a:endParaRPr/>
          </a:p>
        </p:txBody>
      </p:sp>
      <p:sp>
        <p:nvSpPr>
          <p:cNvPr id="301" name="Google Shape;301;p39"/>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Advantages:</a:t>
            </a:r>
            <a:endParaRPr/>
          </a:p>
          <a:p>
            <a:pPr indent="-319405" lvl="0" marL="319405" rtl="0" algn="l">
              <a:spcBef>
                <a:spcPts val="700"/>
              </a:spcBef>
              <a:spcAft>
                <a:spcPts val="0"/>
              </a:spcAft>
              <a:buSzPts val="1440"/>
              <a:buChar char="◻"/>
            </a:pPr>
            <a:r>
              <a:rPr lang="en-US" sz="2400"/>
              <a:t>Network forensics helps in identifying security threats and vulnerabilities.</a:t>
            </a:r>
            <a:endParaRPr/>
          </a:p>
          <a:p>
            <a:pPr indent="-319405" lvl="0" marL="319405" rtl="0" algn="l">
              <a:spcBef>
                <a:spcPts val="700"/>
              </a:spcBef>
              <a:spcAft>
                <a:spcPts val="0"/>
              </a:spcAft>
              <a:buSzPts val="1440"/>
              <a:buChar char="◻"/>
            </a:pPr>
            <a:r>
              <a:rPr lang="en-US" sz="2400"/>
              <a:t>It analyzes and monitors network performance demands.</a:t>
            </a:r>
            <a:endParaRPr/>
          </a:p>
          <a:p>
            <a:pPr indent="-319405" lvl="0" marL="319405" rtl="0" algn="l">
              <a:spcBef>
                <a:spcPts val="700"/>
              </a:spcBef>
              <a:spcAft>
                <a:spcPts val="0"/>
              </a:spcAft>
              <a:buSzPts val="1440"/>
              <a:buChar char="◻"/>
            </a:pPr>
            <a:r>
              <a:rPr lang="en-US" sz="2400"/>
              <a:t>Network forensics helps in reducing downtime.</a:t>
            </a:r>
            <a:endParaRPr/>
          </a:p>
          <a:p>
            <a:pPr indent="-319405" lvl="0" marL="319405" rtl="0" algn="l">
              <a:spcBef>
                <a:spcPts val="700"/>
              </a:spcBef>
              <a:spcAft>
                <a:spcPts val="0"/>
              </a:spcAft>
              <a:buSzPts val="1440"/>
              <a:buChar char="◻"/>
            </a:pPr>
            <a:r>
              <a:rPr lang="en-US" sz="2400"/>
              <a:t>Network resources can be used in a better way by reporting and better planning.</a:t>
            </a:r>
            <a:endParaRPr/>
          </a:p>
          <a:p>
            <a:pPr indent="-319405" lvl="0" marL="319405" rtl="0" algn="l">
              <a:spcBef>
                <a:spcPts val="700"/>
              </a:spcBef>
              <a:spcAft>
                <a:spcPts val="0"/>
              </a:spcAft>
              <a:buSzPts val="1440"/>
              <a:buChar char="◻"/>
            </a:pPr>
            <a:r>
              <a:rPr lang="en-US" sz="2400"/>
              <a:t>It helps in a detailed network search for any trace of evidence left on the network.</a:t>
            </a:r>
            <a:endParaRPr/>
          </a:p>
          <a:p>
            <a:pPr indent="-319405" lvl="0" marL="319405" rtl="0" algn="l">
              <a:spcBef>
                <a:spcPts val="700"/>
              </a:spcBef>
              <a:spcAft>
                <a:spcPts val="0"/>
              </a:spcAft>
              <a:buSzPts val="1440"/>
              <a:buChar char="◻"/>
            </a:pPr>
            <a:r>
              <a:rPr b="1" lang="en-US" sz="2400"/>
              <a:t>Disadvantage:</a:t>
            </a:r>
            <a:endParaRPr/>
          </a:p>
          <a:p>
            <a:pPr indent="-319405" lvl="0" marL="319405" rtl="0" algn="l">
              <a:spcBef>
                <a:spcPts val="700"/>
              </a:spcBef>
              <a:spcAft>
                <a:spcPts val="0"/>
              </a:spcAft>
              <a:buSzPts val="1440"/>
              <a:buChar char="◻"/>
            </a:pPr>
            <a:r>
              <a:rPr lang="en-US" sz="2400"/>
              <a:t>The only disadvantage of network forensics is that It is difficult to implement.</a:t>
            </a:r>
            <a:endParaRPr/>
          </a:p>
        </p:txBody>
      </p:sp>
      <p:sp>
        <p:nvSpPr>
          <p:cNvPr id="302" name="Google Shape;302;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device evidence</a:t>
            </a:r>
            <a:endParaRPr/>
          </a:p>
        </p:txBody>
      </p:sp>
      <p:sp>
        <p:nvSpPr>
          <p:cNvPr id="309" name="Google Shape;309;p40"/>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There are a number of log sources that can provide CSIRT personnel and incident responders with good information. A range of manufacturers provides each of these network devices. As a preparation task, CSIRT personnel should become familiar on how to access these devices and obtain the necessary evidence:</a:t>
            </a:r>
            <a:endParaRPr/>
          </a:p>
          <a:p>
            <a:pPr indent="-319405" lvl="0" marL="319405" rtl="0" algn="l">
              <a:spcBef>
                <a:spcPts val="700"/>
              </a:spcBef>
              <a:spcAft>
                <a:spcPts val="0"/>
              </a:spcAft>
              <a:buSzPts val="1440"/>
              <a:buChar char="◻"/>
            </a:pPr>
            <a:r>
              <a:rPr b="1" lang="en-US" sz="2400"/>
              <a:t>Switches</a:t>
            </a:r>
            <a:endParaRPr b="1" sz="2400"/>
          </a:p>
          <a:p>
            <a:pPr indent="-319405" lvl="0" marL="319405" rtl="0" algn="l">
              <a:spcBef>
                <a:spcPts val="700"/>
              </a:spcBef>
              <a:spcAft>
                <a:spcPts val="0"/>
              </a:spcAft>
              <a:buSzPts val="1440"/>
              <a:buChar char="◻"/>
            </a:pPr>
            <a:r>
              <a:rPr b="1" lang="en-US" sz="2400"/>
              <a:t>Routers</a:t>
            </a:r>
            <a:endParaRPr/>
          </a:p>
          <a:p>
            <a:pPr indent="-319405" lvl="0" marL="319405" rtl="0" algn="l">
              <a:spcBef>
                <a:spcPts val="700"/>
              </a:spcBef>
              <a:spcAft>
                <a:spcPts val="0"/>
              </a:spcAft>
              <a:buSzPts val="1440"/>
              <a:buChar char="◻"/>
            </a:pPr>
            <a:r>
              <a:rPr b="1" lang="en-US" sz="2400"/>
              <a:t>Firewalls</a:t>
            </a:r>
            <a:endParaRPr/>
          </a:p>
          <a:p>
            <a:pPr indent="-319405" lvl="0" marL="319405" rtl="0" algn="l">
              <a:spcBef>
                <a:spcPts val="700"/>
              </a:spcBef>
              <a:spcAft>
                <a:spcPts val="0"/>
              </a:spcAft>
              <a:buSzPts val="1440"/>
              <a:buChar char="◻"/>
            </a:pPr>
            <a:r>
              <a:rPr b="1" lang="en-US" sz="2400"/>
              <a:t>Web Proxy Servers</a:t>
            </a:r>
            <a:endParaRPr/>
          </a:p>
          <a:p>
            <a:pPr indent="-319405" lvl="0" marL="319405" rtl="0" algn="l">
              <a:spcBef>
                <a:spcPts val="700"/>
              </a:spcBef>
              <a:spcAft>
                <a:spcPts val="0"/>
              </a:spcAft>
              <a:buSzPts val="1440"/>
              <a:buChar char="◻"/>
            </a:pPr>
            <a:r>
              <a:rPr b="1" lang="en-US" sz="2400"/>
              <a:t>Domain Controllers / Authentication Servers</a:t>
            </a:r>
            <a:endParaRPr/>
          </a:p>
          <a:p>
            <a:pPr indent="-319405" lvl="0" marL="319405" rtl="0" algn="l">
              <a:spcBef>
                <a:spcPts val="700"/>
              </a:spcBef>
              <a:spcAft>
                <a:spcPts val="0"/>
              </a:spcAft>
              <a:buSzPts val="1440"/>
              <a:buChar char="◻"/>
            </a:pPr>
            <a:r>
              <a:rPr b="1" lang="en-US" sz="2400"/>
              <a:t>DHCP Server</a:t>
            </a:r>
            <a:endParaRPr/>
          </a:p>
          <a:p>
            <a:pPr indent="-319405" lvl="0" marL="319405" rtl="0" algn="l">
              <a:spcBef>
                <a:spcPts val="700"/>
              </a:spcBef>
              <a:spcAft>
                <a:spcPts val="0"/>
              </a:spcAft>
              <a:buSzPts val="1440"/>
              <a:buChar char="◻"/>
            </a:pPr>
            <a:r>
              <a:rPr b="1" lang="en-US" sz="2400"/>
              <a:t>Application Servers</a:t>
            </a:r>
            <a:endParaRPr sz="2400"/>
          </a:p>
        </p:txBody>
      </p:sp>
      <p:sp>
        <p:nvSpPr>
          <p:cNvPr id="310" name="Google Shape;310;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device evidence</a:t>
            </a:r>
            <a:endParaRPr/>
          </a:p>
        </p:txBody>
      </p:sp>
      <p:sp>
        <p:nvSpPr>
          <p:cNvPr id="317" name="Google Shape;317;p41"/>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Network Intrusion Detection and Prevention systems: </a:t>
            </a:r>
            <a:r>
              <a:rPr lang="en-US" sz="2400"/>
              <a:t>An Intrusion Detection System (IDS) is a technology solution that monitors inbound and outbound traffic in your network for suspicious activity and policy breaches. As the name suggests, the primary purpose of an IDS is to detect and prevent intrusions within your IT infrastructure, then alert the relevant people. These solutions can be either hardware devices or software applications.</a:t>
            </a:r>
            <a:endParaRPr/>
          </a:p>
          <a:p>
            <a:pPr indent="-319405" lvl="0" marL="319405" rtl="0" algn="l">
              <a:spcBef>
                <a:spcPts val="700"/>
              </a:spcBef>
              <a:spcAft>
                <a:spcPts val="0"/>
              </a:spcAft>
              <a:buSzPts val="1440"/>
              <a:buChar char="◻"/>
            </a:pPr>
            <a:r>
              <a:rPr lang="en-US" sz="2400"/>
              <a:t>Typically, an IDS will be part of a larger Security Information and Event Management (SIEM) system. When implemented as part of a holistic system, your IDS is your first line of defense. It works to proactively detect unusual behavior and cut down your </a:t>
            </a:r>
            <a:r>
              <a:rPr i="1" lang="en-US" sz="2400"/>
              <a:t>mean time to detect </a:t>
            </a:r>
            <a:r>
              <a:rPr lang="en-US" sz="2400"/>
              <a:t>(MTTD). Ultimately, the earlier you recognize an attempted or successful intrusion, the sooner you can take action and secure your network.</a:t>
            </a:r>
            <a:endParaRPr/>
          </a:p>
          <a:p>
            <a:pPr indent="-227965" lvl="0" marL="319405" rtl="0" algn="l">
              <a:spcBef>
                <a:spcPts val="700"/>
              </a:spcBef>
              <a:spcAft>
                <a:spcPts val="0"/>
              </a:spcAft>
              <a:buSzPts val="1440"/>
              <a:buNone/>
            </a:pPr>
            <a:r>
              <a:t/>
            </a:r>
            <a:endParaRPr sz="2400"/>
          </a:p>
        </p:txBody>
      </p:sp>
      <p:sp>
        <p:nvSpPr>
          <p:cNvPr id="318" name="Google Shape;318;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device evidence</a:t>
            </a:r>
            <a:endParaRPr/>
          </a:p>
        </p:txBody>
      </p:sp>
      <p:sp>
        <p:nvSpPr>
          <p:cNvPr id="325" name="Google Shape;325;p42"/>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cap="none"/>
              <a:t>5 DIFFERENT TYPES OF INTRUSION DETECTION SYSTEMS</a:t>
            </a:r>
            <a:endParaRPr/>
          </a:p>
          <a:p>
            <a:pPr indent="-319405" lvl="0" marL="319405" rtl="0" algn="l">
              <a:spcBef>
                <a:spcPts val="700"/>
              </a:spcBef>
              <a:spcAft>
                <a:spcPts val="0"/>
              </a:spcAft>
              <a:buSzPts val="1440"/>
              <a:buChar char="◻"/>
            </a:pPr>
            <a:r>
              <a:rPr b="1" lang="en-US" sz="2400" cap="none"/>
              <a:t>1. NETWORK INTRUSION DETECTION SYSTEM</a:t>
            </a:r>
            <a:endParaRPr/>
          </a:p>
          <a:p>
            <a:pPr indent="-319405" lvl="0" marL="319405" rtl="0" algn="l">
              <a:spcBef>
                <a:spcPts val="700"/>
              </a:spcBef>
              <a:spcAft>
                <a:spcPts val="0"/>
              </a:spcAft>
              <a:buSzPts val="1440"/>
              <a:buChar char="◻"/>
            </a:pPr>
            <a:r>
              <a:rPr b="1" lang="en-US" sz="2400" cap="none"/>
              <a:t>2. NETWORK NODE INTRUSION DETECTION SYSTEM</a:t>
            </a:r>
            <a:endParaRPr/>
          </a:p>
          <a:p>
            <a:pPr indent="-319405" lvl="0" marL="319405" rtl="0" algn="l">
              <a:spcBef>
                <a:spcPts val="700"/>
              </a:spcBef>
              <a:spcAft>
                <a:spcPts val="0"/>
              </a:spcAft>
              <a:buSzPts val="1440"/>
              <a:buChar char="◻"/>
            </a:pPr>
            <a:r>
              <a:rPr b="1" lang="en-US" sz="2400" cap="none"/>
              <a:t>3. HOST INTRUSION DETECTION SYSTEM</a:t>
            </a:r>
            <a:endParaRPr/>
          </a:p>
          <a:p>
            <a:pPr indent="-319405" lvl="0" marL="319405" rtl="0" algn="l">
              <a:spcBef>
                <a:spcPts val="700"/>
              </a:spcBef>
              <a:spcAft>
                <a:spcPts val="0"/>
              </a:spcAft>
              <a:buSzPts val="1440"/>
              <a:buChar char="◻"/>
            </a:pPr>
            <a:r>
              <a:rPr b="1" lang="en-US" sz="2400" cap="none"/>
              <a:t>4. PROTOCOL-BASED INTRUSION DETECTION SYSTEM</a:t>
            </a:r>
            <a:endParaRPr/>
          </a:p>
          <a:p>
            <a:pPr indent="-319405" lvl="0" marL="319405" rtl="0" algn="l">
              <a:spcBef>
                <a:spcPts val="700"/>
              </a:spcBef>
              <a:spcAft>
                <a:spcPts val="0"/>
              </a:spcAft>
              <a:buSzPts val="1440"/>
              <a:buChar char="◻"/>
            </a:pPr>
            <a:r>
              <a:rPr b="1" lang="en-US" sz="2400" cap="none"/>
              <a:t>5. APPLICATION PROTOCOL-BASED INTRUSION DETECTION SYSTEM</a:t>
            </a:r>
            <a:endParaRPr/>
          </a:p>
          <a:p>
            <a:pPr indent="-319405" lvl="0" marL="319405" rtl="0" algn="l">
              <a:spcBef>
                <a:spcPts val="700"/>
              </a:spcBef>
              <a:spcAft>
                <a:spcPts val="0"/>
              </a:spcAft>
              <a:buSzPts val="1440"/>
              <a:buChar char="◻"/>
            </a:pPr>
            <a:br>
              <a:rPr lang="en-US" sz="2400"/>
            </a:br>
            <a:br>
              <a:rPr lang="en-US" sz="2400"/>
            </a:br>
            <a:br>
              <a:rPr lang="en-US" sz="2400"/>
            </a:br>
            <a:br>
              <a:rPr lang="en-US" sz="2400"/>
            </a:br>
            <a:endParaRPr b="1" sz="2400" cap="none"/>
          </a:p>
          <a:p>
            <a:pPr indent="0" lvl="0" marL="0" rtl="0" algn="l">
              <a:spcBef>
                <a:spcPts val="700"/>
              </a:spcBef>
              <a:spcAft>
                <a:spcPts val="0"/>
              </a:spcAft>
              <a:buSzPts val="1440"/>
              <a:buNone/>
            </a:pPr>
            <a:r>
              <a:t/>
            </a:r>
            <a:endParaRPr b="1" sz="2400" cap="none"/>
          </a:p>
        </p:txBody>
      </p:sp>
      <p:sp>
        <p:nvSpPr>
          <p:cNvPr id="326" name="Google Shape;326;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network forensics</a:t>
            </a:r>
            <a:endParaRPr/>
          </a:p>
        </p:txBody>
      </p:sp>
      <p:sp>
        <p:nvSpPr>
          <p:cNvPr id="333" name="Google Shape;333;p43"/>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Font typeface="Twentieth Century"/>
              <a:buAutoNum type="arabicPeriod"/>
            </a:pPr>
            <a:r>
              <a:rPr b="1" i="0" lang="en-US" sz="2000">
                <a:solidFill>
                  <a:srgbClr val="0D0D0D"/>
                </a:solidFill>
                <a:latin typeface="Arial"/>
                <a:ea typeface="Arial"/>
                <a:cs typeface="Arial"/>
                <a:sym typeface="Arial"/>
              </a:rPr>
              <a:t>Wireshark</a:t>
            </a:r>
            <a:r>
              <a:rPr b="0" i="0" lang="en-US" sz="2000">
                <a:solidFill>
                  <a:srgbClr val="0D0D0D"/>
                </a:solidFill>
                <a:latin typeface="Arial"/>
                <a:ea typeface="Arial"/>
                <a:cs typeface="Arial"/>
                <a:sym typeface="Arial"/>
              </a:rPr>
              <a:t>: Wireshark is a popular open-source packet analyzer that allows users to capture and interactively browse the contents of network traffic. It supports a wide range of protocols and provides detailed packet-level analysis, filtering, and packet reconstruction capabilities.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tcpdump</a:t>
            </a:r>
            <a:r>
              <a:rPr b="0" i="0" lang="en-US" sz="2000">
                <a:solidFill>
                  <a:srgbClr val="0D0D0D"/>
                </a:solidFill>
                <a:latin typeface="Arial"/>
                <a:ea typeface="Arial"/>
                <a:cs typeface="Arial"/>
                <a:sym typeface="Arial"/>
              </a:rPr>
              <a:t>: tcpdump is a command-line packet analyzer for Unix-like operating systems. It captures network packets and displays them in real-time or saves them to a file for offline analysis. tcpdump is often used in conjunction with other tools for network troubleshooting and forensic investigation.</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Zeek (formerly known as Bro)</a:t>
            </a:r>
            <a:r>
              <a:rPr b="0" i="0" lang="en-US" sz="2000">
                <a:solidFill>
                  <a:srgbClr val="0D0D0D"/>
                </a:solidFill>
                <a:latin typeface="Arial"/>
                <a:ea typeface="Arial"/>
                <a:cs typeface="Arial"/>
                <a:sym typeface="Arial"/>
              </a:rPr>
              <a:t>: Zeek is an open-source network security monitoring tool that captures and analyzes network traffic in real-time. It generates high-level protocol logs and metadata, which can be used for network traffic analysis, intrusion detection, and forensic investigation.</a:t>
            </a:r>
            <a:endParaRPr/>
          </a:p>
        </p:txBody>
      </p:sp>
      <p:sp>
        <p:nvSpPr>
          <p:cNvPr id="334" name="Google Shape;334;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25" name="Google Shape;125;p17"/>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Network forensics can be particularly useful in cases of network leakage, data theft or suspicious network traffic. It focuses predominantly on the investigation and analysis of traffic in a network that is suspected to be compromised by cybercriminals (e.g., DDoS attacks or cyber exploitation).</a:t>
            </a:r>
            <a:endParaRPr/>
          </a:p>
          <a:p>
            <a:pPr indent="-319405" lvl="0" marL="319405" rtl="0" algn="l">
              <a:spcBef>
                <a:spcPts val="700"/>
              </a:spcBef>
              <a:spcAft>
                <a:spcPts val="0"/>
              </a:spcAft>
              <a:buSzPts val="1680"/>
              <a:buChar char="◻"/>
            </a:pPr>
            <a:r>
              <a:rPr lang="en-US" sz="2800"/>
              <a:t>Accessing internet networks to perform a thorough investigation may be difficult. Most internet networks are owned and operated outside of the network that has been attacked. Investigation is particularly difficult when the trace leads to a network in a foreign country. </a:t>
            </a:r>
            <a:endParaRPr/>
          </a:p>
        </p:txBody>
      </p:sp>
      <p:sp>
        <p:nvSpPr>
          <p:cNvPr id="126" name="Google Shape;126;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network forensics</a:t>
            </a:r>
            <a:endParaRPr/>
          </a:p>
        </p:txBody>
      </p:sp>
      <p:sp>
        <p:nvSpPr>
          <p:cNvPr id="341" name="Google Shape;341;p44"/>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Font typeface="Twentieth Century"/>
              <a:buAutoNum type="arabicPeriod"/>
            </a:pPr>
            <a:r>
              <a:rPr b="1" i="0" lang="en-US" sz="2000">
                <a:solidFill>
                  <a:srgbClr val="0D0D0D"/>
                </a:solidFill>
                <a:latin typeface="Arial"/>
                <a:ea typeface="Arial"/>
                <a:cs typeface="Arial"/>
                <a:sym typeface="Arial"/>
              </a:rPr>
              <a:t>Snort</a:t>
            </a:r>
            <a:r>
              <a:rPr b="0" i="0" lang="en-US" sz="2000">
                <a:solidFill>
                  <a:srgbClr val="0D0D0D"/>
                </a:solidFill>
                <a:latin typeface="Arial"/>
                <a:ea typeface="Arial"/>
                <a:cs typeface="Arial"/>
                <a:sym typeface="Arial"/>
              </a:rPr>
              <a:t>: Snort is an open-source network intrusion detection and prevention system (NIDS/NIPS). It analyzes network traffic in real-time and detects and responds to suspicious activities, malware infections, and security threats based on predefined rules and signatures.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Security Information and Event Management (SIEM) Systems</a:t>
            </a:r>
            <a:r>
              <a:rPr b="0" i="0" lang="en-US" sz="2000">
                <a:solidFill>
                  <a:srgbClr val="0D0D0D"/>
                </a:solidFill>
                <a:latin typeface="Arial"/>
                <a:ea typeface="Arial"/>
                <a:cs typeface="Arial"/>
                <a:sym typeface="Arial"/>
              </a:rPr>
              <a:t>: SIEM systems like Splunk, ELK Stack (Elasticsearch, Logstash, Kibana), and QRadar are used to collect, correlate, and analyze logs and events from various sources, including network devices, servers, applications, and security appliances. They provide centralized visibility into network activities, security incidents, and compliance violations.</a:t>
            </a:r>
            <a:endParaRPr/>
          </a:p>
          <a:p>
            <a:pPr indent="-319405" lvl="0" marL="319405" rtl="0" algn="l">
              <a:spcBef>
                <a:spcPts val="700"/>
              </a:spcBef>
              <a:spcAft>
                <a:spcPts val="0"/>
              </a:spcAft>
              <a:buSzPts val="1200"/>
              <a:buFont typeface="Twentieth Century"/>
              <a:buAutoNum type="arabicPeriod"/>
            </a:pPr>
            <a:r>
              <a:rPr b="1" i="0" lang="en-US" sz="2000">
                <a:solidFill>
                  <a:srgbClr val="0D0D0D"/>
                </a:solidFill>
                <a:latin typeface="Arial"/>
                <a:ea typeface="Arial"/>
                <a:cs typeface="Arial"/>
                <a:sym typeface="Arial"/>
              </a:rPr>
              <a:t>Network Forensic Appliances</a:t>
            </a:r>
            <a:r>
              <a:rPr b="0" i="0" lang="en-US" sz="2000">
                <a:solidFill>
                  <a:srgbClr val="0D0D0D"/>
                </a:solidFill>
                <a:latin typeface="Arial"/>
                <a:ea typeface="Arial"/>
                <a:cs typeface="Arial"/>
                <a:sym typeface="Arial"/>
              </a:rPr>
              <a:t>: Commercial network forensic appliances like NetworkMiner, Security Onion, and RSA NetWitness provide comprehensive capabilities for capturing, analyzing, and reconstructing network traffic, performing full-packet capture, and conducting forensic investigations.</a:t>
            </a:r>
            <a:endParaRPr/>
          </a:p>
        </p:txBody>
      </p:sp>
      <p:sp>
        <p:nvSpPr>
          <p:cNvPr id="342" name="Google Shape;342;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network forensics</a:t>
            </a:r>
            <a:endParaRPr/>
          </a:p>
        </p:txBody>
      </p:sp>
      <p:sp>
        <p:nvSpPr>
          <p:cNvPr id="349" name="Google Shape;349;p45"/>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140"/>
              <a:buFont typeface="Twentieth Century"/>
              <a:buAutoNum type="arabicPeriod"/>
            </a:pPr>
            <a:r>
              <a:rPr b="1" i="0" lang="en-US" sz="1900">
                <a:solidFill>
                  <a:srgbClr val="0D0D0D"/>
                </a:solidFill>
                <a:latin typeface="Arial"/>
                <a:ea typeface="Arial"/>
                <a:cs typeface="Arial"/>
                <a:sym typeface="Arial"/>
              </a:rPr>
              <a:t>Nmap</a:t>
            </a:r>
            <a:r>
              <a:rPr b="0" i="0" lang="en-US" sz="1900">
                <a:solidFill>
                  <a:srgbClr val="0D0D0D"/>
                </a:solidFill>
                <a:latin typeface="Arial"/>
                <a:ea typeface="Arial"/>
                <a:cs typeface="Arial"/>
                <a:sym typeface="Arial"/>
              </a:rPr>
              <a:t>: Nmap (Network Mapper) is a powerful open-source network scanning tool used for network discovery, host enumeration, service detection, and vulnerability assessment. It provides detailed information about network hosts, open ports, and running services, which can be useful for network reconnaissance and forensic analysis.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NetWitness Investigator</a:t>
            </a:r>
            <a:r>
              <a:rPr b="0" i="0" lang="en-US" sz="1900">
                <a:solidFill>
                  <a:srgbClr val="0D0D0D"/>
                </a:solidFill>
                <a:latin typeface="Arial"/>
                <a:ea typeface="Arial"/>
                <a:cs typeface="Arial"/>
                <a:sym typeface="Arial"/>
              </a:rPr>
              <a:t>: NetWitness Investigator is a free network forensic analysis tool provided by RSA Security. It allows users to conduct deep-packet inspection, search, and analysis of network traffic captured from various sources, including packet captures, logs, and network appliances.</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Tshark</a:t>
            </a:r>
            <a:r>
              <a:rPr b="0" i="0" lang="en-US" sz="1900">
                <a:solidFill>
                  <a:srgbClr val="0D0D0D"/>
                </a:solidFill>
                <a:latin typeface="Arial"/>
                <a:ea typeface="Arial"/>
                <a:cs typeface="Arial"/>
                <a:sym typeface="Arial"/>
              </a:rPr>
              <a:t>: Tshark is a command-line version of Wireshark, designed for capturing and analyzing network traffic from the terminal. It provides similar functionality to Wireshark, including packet capture, filtering, and analysis, but without the graphical user interface.</a:t>
            </a:r>
            <a:endParaRPr/>
          </a:p>
          <a:p>
            <a:pPr indent="-319405" lvl="0" marL="319405" rtl="0" algn="l">
              <a:spcBef>
                <a:spcPts val="700"/>
              </a:spcBef>
              <a:spcAft>
                <a:spcPts val="0"/>
              </a:spcAft>
              <a:buSzPts val="1140"/>
              <a:buFont typeface="Twentieth Century"/>
              <a:buAutoNum type="arabicPeriod"/>
            </a:pPr>
            <a:r>
              <a:rPr b="1" i="0" lang="en-US" sz="1900">
                <a:solidFill>
                  <a:srgbClr val="0D0D0D"/>
                </a:solidFill>
                <a:latin typeface="Arial"/>
                <a:ea typeface="Arial"/>
                <a:cs typeface="Arial"/>
                <a:sym typeface="Arial"/>
              </a:rPr>
              <a:t>Volatility</a:t>
            </a:r>
            <a:r>
              <a:rPr b="0" i="0" lang="en-US" sz="1900">
                <a:solidFill>
                  <a:srgbClr val="0D0D0D"/>
                </a:solidFill>
                <a:latin typeface="Arial"/>
                <a:ea typeface="Arial"/>
                <a:cs typeface="Arial"/>
                <a:sym typeface="Arial"/>
              </a:rPr>
              <a:t>: Volatility is an open-source memory forensics framework used for analyzing volatile memory (RAM) dumps from live systems. It allows forensic analysts to extract and analyze process memory, system artifacts, network connections, and other volatile data to investigate security incidents and malware infections.</a:t>
            </a:r>
            <a:endParaRPr/>
          </a:p>
        </p:txBody>
      </p:sp>
      <p:sp>
        <p:nvSpPr>
          <p:cNvPr id="350" name="Google Shape;350;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33" name="Google Shape;133;p18"/>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Data enters the network en masse but is broken up into smaller pieces called packets before traveling through the network. In order to understand network forensics, one must first understand internet fundamentals like common software for communication and search, which includes emails, VOIP services and browsers. One must also know what ISP, IP addresses and MAC addresses are.</a:t>
            </a:r>
            <a:endParaRPr/>
          </a:p>
        </p:txBody>
      </p:sp>
      <p:sp>
        <p:nvSpPr>
          <p:cNvPr id="134" name="Google Shape;134;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41" name="Google Shape;141;p19"/>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Identification of attack patterns requires investigators to understand application and network protocols. Applications and protocols include:</a:t>
            </a:r>
            <a:endParaRPr/>
          </a:p>
          <a:p>
            <a:pPr indent="-319405" lvl="0" marL="319405" rtl="0" algn="l">
              <a:spcBef>
                <a:spcPts val="700"/>
              </a:spcBef>
              <a:spcAft>
                <a:spcPts val="0"/>
              </a:spcAft>
              <a:buSzPts val="1680"/>
              <a:buChar char="◻"/>
            </a:pPr>
            <a:r>
              <a:rPr lang="en-US" sz="2800"/>
              <a:t>Web protocols (e.g., http and https)</a:t>
            </a:r>
            <a:endParaRPr/>
          </a:p>
          <a:p>
            <a:pPr indent="-319405" lvl="0" marL="319405" rtl="0" algn="l">
              <a:spcBef>
                <a:spcPts val="700"/>
              </a:spcBef>
              <a:spcAft>
                <a:spcPts val="0"/>
              </a:spcAft>
              <a:buSzPts val="1680"/>
              <a:buChar char="◻"/>
            </a:pPr>
            <a:r>
              <a:rPr lang="en-US" sz="2800"/>
              <a:t>File transfer protocols (e.g., Server Message Block/SMB and Network File System/NFS)</a:t>
            </a:r>
            <a:endParaRPr/>
          </a:p>
          <a:p>
            <a:pPr indent="-319405" lvl="0" marL="319405" rtl="0" algn="l">
              <a:spcBef>
                <a:spcPts val="700"/>
              </a:spcBef>
              <a:spcAft>
                <a:spcPts val="0"/>
              </a:spcAft>
              <a:buSzPts val="1680"/>
              <a:buChar char="◻"/>
            </a:pPr>
            <a:r>
              <a:rPr lang="en-US" sz="2800"/>
              <a:t>Email protocols, (e.g., Simple Mail Transfer Protocol/SMTP)</a:t>
            </a:r>
            <a:endParaRPr/>
          </a:p>
          <a:p>
            <a:pPr indent="-319405" lvl="0" marL="319405" rtl="0" algn="l">
              <a:spcBef>
                <a:spcPts val="700"/>
              </a:spcBef>
              <a:spcAft>
                <a:spcPts val="0"/>
              </a:spcAft>
              <a:buSzPts val="1680"/>
              <a:buChar char="◻"/>
            </a:pPr>
            <a:r>
              <a:rPr lang="en-US" sz="2800"/>
              <a:t>Network protocols (e.g., Ethernet, Wi-Fi and TCP/IP)</a:t>
            </a:r>
            <a:endParaRPr/>
          </a:p>
          <a:p>
            <a:pPr indent="-319405" lvl="0" marL="319405" rtl="0" algn="l">
              <a:spcBef>
                <a:spcPts val="700"/>
              </a:spcBef>
              <a:spcAft>
                <a:spcPts val="0"/>
              </a:spcAft>
              <a:buSzPts val="1680"/>
              <a:buChar char="◻"/>
            </a:pPr>
            <a:r>
              <a:rPr lang="en-US" sz="2800"/>
              <a:t>Investigators more easily spot traffic anomalies when a cyberattack starts because the activity deviates from the norm. </a:t>
            </a:r>
            <a:endParaRPr/>
          </a:p>
        </p:txBody>
      </p:sp>
      <p:sp>
        <p:nvSpPr>
          <p:cNvPr id="142" name="Google Shape;142;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49" name="Google Shape;149;p20"/>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Methods</a:t>
            </a:r>
            <a:endParaRPr b="1" sz="2800"/>
          </a:p>
          <a:p>
            <a:pPr indent="-319405" lvl="0" marL="319405" rtl="0" algn="l">
              <a:spcBef>
                <a:spcPts val="700"/>
              </a:spcBef>
              <a:spcAft>
                <a:spcPts val="0"/>
              </a:spcAft>
              <a:buSzPts val="1680"/>
              <a:buChar char="◻"/>
            </a:pPr>
            <a:r>
              <a:rPr lang="en-US" sz="2800"/>
              <a:t>There are two methods of network forensics:</a:t>
            </a:r>
            <a:endParaRPr/>
          </a:p>
          <a:p>
            <a:pPr indent="-319405" lvl="0" marL="319405" rtl="0" algn="l">
              <a:spcBef>
                <a:spcPts val="700"/>
              </a:spcBef>
              <a:spcAft>
                <a:spcPts val="0"/>
              </a:spcAft>
              <a:buSzPts val="1680"/>
              <a:buChar char="◻"/>
            </a:pPr>
            <a:r>
              <a:rPr lang="en-US" sz="2800"/>
              <a:t>“Catch it as you can” method: All network traffic is captured. It guarantees that there is no omission of important network events. This process is time-consuming and reduces storage efficiency as storage volume grows</a:t>
            </a:r>
            <a:endParaRPr/>
          </a:p>
          <a:p>
            <a:pPr indent="-319405" lvl="0" marL="319405" rtl="0" algn="l">
              <a:spcBef>
                <a:spcPts val="700"/>
              </a:spcBef>
              <a:spcAft>
                <a:spcPts val="0"/>
              </a:spcAft>
              <a:buSzPts val="1680"/>
              <a:buChar char="◻"/>
            </a:pPr>
            <a:r>
              <a:rPr lang="en-US" sz="2800"/>
              <a:t>“Stop, look and listen” method: Administrators watch each data packet that flows across the network but they capture only what is considered suspicious and deserving of an in-depth analysis. While this method does not consume much space, it may require significant processing power</a:t>
            </a:r>
            <a:endParaRPr/>
          </a:p>
        </p:txBody>
      </p:sp>
      <p:sp>
        <p:nvSpPr>
          <p:cNvPr id="150" name="Google Shape;150;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57" name="Google Shape;157;p21"/>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Primary sources</a:t>
            </a:r>
            <a:r>
              <a:rPr b="1" lang="en-US" sz="2800"/>
              <a:t>: </a:t>
            </a:r>
            <a:r>
              <a:rPr lang="en-US" sz="2800"/>
              <a:t>Investigators focus on two primary sources:</a:t>
            </a:r>
            <a:endParaRPr/>
          </a:p>
          <a:p>
            <a:pPr indent="-319405" lvl="0" marL="319405" rtl="0" algn="l">
              <a:spcBef>
                <a:spcPts val="700"/>
              </a:spcBef>
              <a:spcAft>
                <a:spcPts val="0"/>
              </a:spcAft>
              <a:buSzPts val="1680"/>
              <a:buChar char="◻"/>
            </a:pPr>
            <a:r>
              <a:rPr lang="en-US" sz="2800"/>
              <a:t>Full-packet data capture: This is the direct result of the “Catch it as you can” method. Large enterprises usually have large networks and it can be counterproductive for them to keep full-packet capture for prolonged periods of time anyway</a:t>
            </a:r>
            <a:endParaRPr/>
          </a:p>
          <a:p>
            <a:pPr indent="-319405" lvl="0" marL="319405" rtl="0" algn="l">
              <a:spcBef>
                <a:spcPts val="700"/>
              </a:spcBef>
              <a:spcAft>
                <a:spcPts val="0"/>
              </a:spcAft>
              <a:buSzPts val="1680"/>
              <a:buChar char="◻"/>
            </a:pPr>
            <a:r>
              <a:rPr lang="en-US" sz="2800"/>
              <a:t>Log files: These files reside on web servers, proxy servers, Active Directory servers, firewalls, Intrusion Detection Systems (IDS), DNS and Dynamic Host Control Protocols (DHCP). Unlike full-packet capture, logs do not take up so much space</a:t>
            </a:r>
            <a:endParaRPr/>
          </a:p>
        </p:txBody>
      </p:sp>
      <p:sp>
        <p:nvSpPr>
          <p:cNvPr id="158" name="Google Shape;158;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65" name="Google Shape;165;p22"/>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Network forensics is also dependent on event logs which show time-sequencing. Investigators determine timelines using information and communications recorded by network control systems. Analysis of network events often reveals the source of the attack.</a:t>
            </a:r>
            <a:endParaRPr/>
          </a:p>
        </p:txBody>
      </p:sp>
      <p:sp>
        <p:nvSpPr>
          <p:cNvPr id="166" name="Google Shape;166;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Network Forensics</a:t>
            </a:r>
            <a:endParaRPr/>
          </a:p>
        </p:txBody>
      </p:sp>
      <p:sp>
        <p:nvSpPr>
          <p:cNvPr id="173" name="Google Shape;173;p23"/>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Tools</a:t>
            </a:r>
            <a:r>
              <a:rPr b="1" lang="en-US" sz="2800"/>
              <a:t>: </a:t>
            </a:r>
            <a:r>
              <a:rPr lang="en-US" sz="2800"/>
              <a:t>Free software tools are available for network forensics. Some are equipped with a graphical user interface (GUI). Most though, only have a command-line interface and many only work on Linux systems.</a:t>
            </a:r>
            <a:endParaRPr/>
          </a:p>
          <a:p>
            <a:pPr indent="-319405" lvl="0" marL="319405" rtl="0" algn="l">
              <a:spcBef>
                <a:spcPts val="700"/>
              </a:spcBef>
              <a:spcAft>
                <a:spcPts val="0"/>
              </a:spcAft>
              <a:buSzPts val="1680"/>
              <a:buChar char="◻"/>
            </a:pPr>
            <a:r>
              <a:rPr lang="en-US" sz="2800"/>
              <a:t>Here are some tools used in network forensics:</a:t>
            </a:r>
            <a:endParaRPr/>
          </a:p>
          <a:p>
            <a:pPr indent="-319405" lvl="0" marL="319405" rtl="0" algn="l">
              <a:spcBef>
                <a:spcPts val="700"/>
              </a:spcBef>
              <a:spcAft>
                <a:spcPts val="0"/>
              </a:spcAft>
              <a:buSzPts val="1680"/>
              <a:buChar char="◻"/>
            </a:pPr>
            <a:r>
              <a:rPr lang="en-US" sz="2800"/>
              <a:t>EMailTrackerPro shows the location of the device from which the email is sent</a:t>
            </a:r>
            <a:endParaRPr/>
          </a:p>
          <a:p>
            <a:pPr indent="-319405" lvl="0" marL="319405" rtl="0" algn="l">
              <a:spcBef>
                <a:spcPts val="700"/>
              </a:spcBef>
              <a:spcAft>
                <a:spcPts val="0"/>
              </a:spcAft>
              <a:buSzPts val="1680"/>
              <a:buChar char="◻"/>
            </a:pPr>
            <a:r>
              <a:rPr lang="en-US" sz="2800"/>
              <a:t>Web Historian provides information about the upload/download of files on visited websites</a:t>
            </a:r>
            <a:endParaRPr/>
          </a:p>
          <a:p>
            <a:pPr indent="-319405" lvl="0" marL="319405" rtl="0" algn="l">
              <a:spcBef>
                <a:spcPts val="700"/>
              </a:spcBef>
              <a:spcAft>
                <a:spcPts val="0"/>
              </a:spcAft>
              <a:buSzPts val="1680"/>
              <a:buChar char="◻"/>
            </a:pPr>
            <a:r>
              <a:rPr lang="en-US" sz="2800"/>
              <a:t>Wireshark can capture and analyze network traffic between devices</a:t>
            </a:r>
            <a:endParaRPr/>
          </a:p>
        </p:txBody>
      </p:sp>
      <p:sp>
        <p:nvSpPr>
          <p:cNvPr id="174" name="Google Shape;174;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