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2"/>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2"/>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2"/>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2"/>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4" name="Google Shape;84;p12"/>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5" name="Google Shape;85;p12"/>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6" name="Google Shape;86;p12"/>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7" name="Google Shape;87;p1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p:nvPr>
            <p:ph idx="2" type="pic"/>
          </p:nvPr>
        </p:nvSpPr>
        <p:spPr>
          <a:xfrm>
            <a:off x="1560576" y="0"/>
            <a:ext cx="7583424" cy="4568952"/>
          </a:xfrm>
          <a:prstGeom prst="rect">
            <a:avLst/>
          </a:prstGeom>
          <a:solidFill>
            <a:srgbClr val="CAD4EA"/>
          </a:solidFill>
          <a:ln>
            <a:noFill/>
          </a:ln>
        </p:spPr>
      </p:sp>
      <p:sp>
        <p:nvSpPr>
          <p:cNvPr id="90" name="Google Shape;90;p1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28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8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8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8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8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8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8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8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4"/>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9" name="Google Shape;99;p1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0" name="Google Shape;100;p1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1" name="Google Shape;101;p1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9" name="Shape 39"/>
        <p:cNvGrpSpPr/>
        <p:nvPr/>
      </p:nvGrpSpPr>
      <p:grpSpPr>
        <a:xfrm>
          <a:off x="0" y="0"/>
          <a:ext cx="0" cy="0"/>
          <a:chOff x="0" y="0"/>
          <a:chExt cx="0" cy="0"/>
        </a:xfrm>
      </p:grpSpPr>
      <p:sp>
        <p:nvSpPr>
          <p:cNvPr id="40" name="Google Shape;40;p5"/>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1" name="Google Shape;41;p5"/>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2" name="Google Shape;42;p5"/>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3" name="Google Shape;43;p5"/>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5"/>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4" name="Google Shape;54;p7"/>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5" name="Google Shape;55;p7"/>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6" name="Google Shape;56;p7"/>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8"/>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1"/>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3"/>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3"/>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0" name="Google Shape;30;p3"/>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1" name="Google Shape;31;p3"/>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 name="Google Shape;32;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167005" y="4038600"/>
            <a:ext cx="8672195"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ITDO6014</a:t>
            </a:r>
            <a:br>
              <a:rPr lang="en-US"/>
            </a:br>
            <a:r>
              <a:rPr lang="en-US"/>
              <a:t>ETHICAL HACKING AND FORENSICS</a:t>
            </a:r>
            <a:endParaRPr/>
          </a:p>
        </p:txBody>
      </p:sp>
      <p:sp>
        <p:nvSpPr>
          <p:cNvPr id="110" name="Google Shape;110;p1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rPr lang="en-US"/>
              <a:t>Module 6: Report Generation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 Format</a:t>
            </a:r>
            <a:endParaRPr/>
          </a:p>
        </p:txBody>
      </p:sp>
      <p:sp>
        <p:nvSpPr>
          <p:cNvPr id="181" name="Google Shape;181;p24"/>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Objectives :</a:t>
            </a:r>
            <a:br>
              <a:rPr lang="en-US"/>
            </a:br>
            <a:r>
              <a:rPr lang="en-US"/>
              <a:t>Objectives section is used to outline all tasks that an investigation has planned to complete. In some cases, it might happen that forensics examination may not do a full fledged investigation when reviewing contents of media. The prepared plan list must be discussed and approved by legal council, decision makers and client before any forensic analysis. This list should consist tasks undertaken and method undertaken by an examiner for each task and status of each task at the end of report.</a:t>
            </a:r>
            <a:endParaRPr/>
          </a:p>
        </p:txBody>
      </p:sp>
      <p:sp>
        <p:nvSpPr>
          <p:cNvPr id="182" name="Google Shape;182;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 Format</a:t>
            </a:r>
            <a:endParaRPr/>
          </a:p>
        </p:txBody>
      </p:sp>
      <p:sp>
        <p:nvSpPr>
          <p:cNvPr id="189" name="Google Shape;189;p25"/>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Computer Evidence Analyzed :</a:t>
            </a:r>
            <a:br>
              <a:rPr lang="en-US"/>
            </a:br>
            <a:r>
              <a:rPr lang="en-US"/>
              <a:t>The Computer Evidence Analyzed section is where all gathered evidences and its interpretations are introduced. It provides detailed information regarding assignment of evidence’s tag numbers, description of evidence and media serial numbers.</a:t>
            </a:r>
            <a:endParaRPr/>
          </a:p>
        </p:txBody>
      </p:sp>
      <p:sp>
        <p:nvSpPr>
          <p:cNvPr id="190" name="Google Shape;190;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 Format</a:t>
            </a:r>
            <a:endParaRPr/>
          </a:p>
        </p:txBody>
      </p:sp>
      <p:sp>
        <p:nvSpPr>
          <p:cNvPr id="197" name="Google Shape;197;p26"/>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Relevant Findings :</a:t>
            </a:r>
            <a:br>
              <a:rPr lang="en-US" sz="2800"/>
            </a:br>
            <a:r>
              <a:rPr lang="en-US" sz="2800"/>
              <a:t>This section of Relevant Findings gives summary of evidences found of </a:t>
            </a:r>
            <a:r>
              <a:rPr b="1" lang="en-US" sz="2800"/>
              <a:t>probative Value</a:t>
            </a:r>
            <a:r>
              <a:rPr lang="en-US" sz="2800"/>
              <a:t> When a match is found between forensic science material recovered from a crime scene e.g., a fingerprint, a strand of hair, a shoe print, etc. and a reference sample provided by a suspect of case, match is widely considered as strong evidence that suspect is source of recovered material. However, probative value of evidence can vary widely depending on way in which evidence is characterized and hypothesis of its interest. It answers questions such as “What related objects or items were found during investigation of case ?”.</a:t>
            </a:r>
            <a:endParaRPr/>
          </a:p>
        </p:txBody>
      </p:sp>
      <p:sp>
        <p:nvSpPr>
          <p:cNvPr id="198" name="Google Shape;198;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 Format</a:t>
            </a:r>
            <a:endParaRPr/>
          </a:p>
        </p:txBody>
      </p:sp>
      <p:sp>
        <p:nvSpPr>
          <p:cNvPr id="205" name="Google Shape;205;p27"/>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80"/>
              <a:buChar char="◻"/>
            </a:pPr>
            <a:r>
              <a:rPr b="1" lang="en-US" sz="2300"/>
              <a:t>Supporting Details :</a:t>
            </a:r>
            <a:br>
              <a:rPr lang="en-US" sz="2300"/>
            </a:br>
            <a:r>
              <a:rPr lang="en-US" sz="2300"/>
              <a:t>Supporting Details is section where in-depth analysis of relevant findings is done. ‘How we found conclusions outlined in Relevant Findings?’, is outlined by this section. It contains table of vital files with a full path name, results of string searches, Emails/URLs reviewed, number of files reviewed and any other relevant data. All tasks undertaken to meet objectives is outlined by this section. In Supporting Details we focus more on technical depth. It includes charts, tables and illustrations as it conveys much more than written texts. To meet outlined objectives, many subsections are also included. This section is longest section. It starts with giving background details of media analyzed. It is not easy to report number of files reviewed and size of hard drive in a human understandable language. Therefore, your client must know how much data you wanted to review to arrive at a conclusion.</a:t>
            </a:r>
            <a:endParaRPr/>
          </a:p>
        </p:txBody>
      </p:sp>
      <p:sp>
        <p:nvSpPr>
          <p:cNvPr id="206" name="Google Shape;206;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 Format</a:t>
            </a:r>
            <a:endParaRPr/>
          </a:p>
        </p:txBody>
      </p:sp>
      <p:sp>
        <p:nvSpPr>
          <p:cNvPr id="213" name="Google Shape;213;p28"/>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Investigative Leads :</a:t>
            </a:r>
            <a:br>
              <a:rPr lang="en-US" sz="2400"/>
            </a:br>
            <a:r>
              <a:rPr lang="en-US" sz="2400"/>
              <a:t>Investigative Leads performs action items that could help to discover additional information related to the investigation of case. The investigators perform all outstanding tasks to find extra information if more time is left. Investigative Lead section is very critical to law enforcement. This section suggests extra tasks that discovers information needed to move on case. e.g. finding out if there are any firewall logs that date any far enough into past to give a correct picture of any attacks that might have taken place. This section is important for a hired forensic consultant.</a:t>
            </a:r>
            <a:endParaRPr sz="2300"/>
          </a:p>
        </p:txBody>
      </p:sp>
      <p:sp>
        <p:nvSpPr>
          <p:cNvPr id="214" name="Google Shape;214;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 Format</a:t>
            </a:r>
            <a:endParaRPr/>
          </a:p>
        </p:txBody>
      </p:sp>
      <p:sp>
        <p:nvSpPr>
          <p:cNvPr id="221" name="Google Shape;221;p29"/>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Additional Subsections :</a:t>
            </a:r>
            <a:br>
              <a:rPr lang="en-US" sz="2400"/>
            </a:br>
            <a:r>
              <a:rPr lang="en-US" sz="2400"/>
              <a:t>Various additional subsections are included in a forensic report. These subsections are dependent on clients want and their need. The following subsections are useful in specific cases :</a:t>
            </a:r>
            <a:endParaRPr/>
          </a:p>
          <a:p>
            <a:pPr indent="-319405" lvl="0" marL="319405" rtl="0" algn="l">
              <a:spcBef>
                <a:spcPts val="700"/>
              </a:spcBef>
              <a:spcAft>
                <a:spcPts val="0"/>
              </a:spcAft>
              <a:buSzPts val="1440"/>
              <a:buChar char="◻"/>
            </a:pPr>
            <a:r>
              <a:rPr b="1" lang="en-US" sz="2400"/>
              <a:t>Attacker Methodology –</a:t>
            </a:r>
            <a:br>
              <a:rPr lang="en-US" sz="2400"/>
            </a:br>
            <a:r>
              <a:rPr lang="en-US" sz="2400"/>
              <a:t>Additional briefing to help reader understand general or exact attacks performed is given in this section of attacker methodology. This section is useful in computer intrusion cases. Inspection of how attacks are done and what bits and pieces of attacks look like in standard logs is done here.</a:t>
            </a:r>
            <a:endParaRPr/>
          </a:p>
        </p:txBody>
      </p:sp>
      <p:sp>
        <p:nvSpPr>
          <p:cNvPr id="222" name="Google Shape;222;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 Format</a:t>
            </a:r>
            <a:endParaRPr/>
          </a:p>
        </p:txBody>
      </p:sp>
      <p:sp>
        <p:nvSpPr>
          <p:cNvPr id="229" name="Google Shape;229;p30"/>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Internet Activity –</a:t>
            </a:r>
            <a:br>
              <a:rPr lang="en-US" sz="2400"/>
            </a:br>
            <a:r>
              <a:rPr lang="en-US" sz="2400"/>
              <a:t>Internet Activity or Web Browsing History section gives web surfing history of user of media analyzed. The browsing history is also useful to suggest intent, downloading of malicious tools, unallocated space, online researches, downloading of secure deleted programs or evidence removal type programs that wipe files slack and temporary files that often harbor evidence very important to an investigation.</a:t>
            </a:r>
            <a:endParaRPr/>
          </a:p>
        </p:txBody>
      </p:sp>
      <p:sp>
        <p:nvSpPr>
          <p:cNvPr id="230" name="Google Shape;230;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 Format</a:t>
            </a:r>
            <a:endParaRPr/>
          </a:p>
        </p:txBody>
      </p:sp>
      <p:sp>
        <p:nvSpPr>
          <p:cNvPr id="237" name="Google Shape;237;p31"/>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Recommendations –</a:t>
            </a:r>
            <a:br>
              <a:rPr lang="en-US" sz="2400"/>
            </a:br>
            <a:r>
              <a:rPr lang="en-US" sz="2400"/>
              <a:t>This section gives recommendation to posture client to be more prepared and trained for next computer security incident. We investigate some host-based, network-based and procedural countermeasures are given to clients to reduce or eliminate risk of incident security.</a:t>
            </a:r>
            <a:endParaRPr/>
          </a:p>
        </p:txBody>
      </p:sp>
      <p:sp>
        <p:nvSpPr>
          <p:cNvPr id="238" name="Google Shape;238;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 Format</a:t>
            </a:r>
            <a:endParaRPr/>
          </a:p>
        </p:txBody>
      </p:sp>
      <p:sp>
        <p:nvSpPr>
          <p:cNvPr id="245" name="Google Shape;245;p32"/>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lang="en-US" sz="2000"/>
              <a:t>There really isn’t a de-facto standard or format per-se. Formatting and layout options are up to the examiner/analyst, or they may be defined by organizational policies or jurisdictional court rules. The report may include something similar or a slightly different flavor to the following:</a:t>
            </a:r>
            <a:endParaRPr/>
          </a:p>
          <a:p>
            <a:pPr indent="-319405" lvl="0" marL="319405" rtl="0" algn="l">
              <a:spcBef>
                <a:spcPts val="700"/>
              </a:spcBef>
              <a:spcAft>
                <a:spcPts val="0"/>
              </a:spcAft>
              <a:buSzPts val="1200"/>
              <a:buChar char="◻"/>
            </a:pPr>
            <a:r>
              <a:rPr lang="en-US" sz="2000"/>
              <a:t>Title Page</a:t>
            </a:r>
            <a:endParaRPr/>
          </a:p>
          <a:p>
            <a:pPr indent="-319405" lvl="0" marL="319405" rtl="0" algn="l">
              <a:spcBef>
                <a:spcPts val="700"/>
              </a:spcBef>
              <a:spcAft>
                <a:spcPts val="0"/>
              </a:spcAft>
              <a:buSzPts val="1200"/>
              <a:buChar char="◻"/>
            </a:pPr>
            <a:r>
              <a:rPr lang="en-US" sz="2000"/>
              <a:t>Table of Contents</a:t>
            </a:r>
            <a:endParaRPr/>
          </a:p>
          <a:p>
            <a:pPr indent="-319405" lvl="0" marL="319405" rtl="0" algn="l">
              <a:spcBef>
                <a:spcPts val="700"/>
              </a:spcBef>
              <a:spcAft>
                <a:spcPts val="0"/>
              </a:spcAft>
              <a:buSzPts val="1200"/>
              <a:buChar char="◻"/>
            </a:pPr>
            <a:r>
              <a:rPr lang="en-US" sz="2000"/>
              <a:t>Overview/Case/Executive Summary</a:t>
            </a:r>
            <a:endParaRPr/>
          </a:p>
          <a:p>
            <a:pPr indent="-319405" lvl="0" marL="319405" rtl="0" algn="l">
              <a:spcBef>
                <a:spcPts val="700"/>
              </a:spcBef>
              <a:spcAft>
                <a:spcPts val="0"/>
              </a:spcAft>
              <a:buSzPts val="1200"/>
              <a:buChar char="◻"/>
            </a:pPr>
            <a:r>
              <a:rPr lang="en-US" sz="2000"/>
              <a:t>Evidence</a:t>
            </a:r>
            <a:endParaRPr/>
          </a:p>
          <a:p>
            <a:pPr indent="-319405" lvl="0" marL="319405" rtl="0" algn="l">
              <a:spcBef>
                <a:spcPts val="700"/>
              </a:spcBef>
              <a:spcAft>
                <a:spcPts val="0"/>
              </a:spcAft>
              <a:buSzPts val="1200"/>
              <a:buChar char="◻"/>
            </a:pPr>
            <a:r>
              <a:rPr lang="en-US" sz="2000"/>
              <a:t>Objectives</a:t>
            </a:r>
            <a:endParaRPr/>
          </a:p>
          <a:p>
            <a:pPr indent="-319405" lvl="0" marL="319405" rtl="0" algn="l">
              <a:spcBef>
                <a:spcPts val="700"/>
              </a:spcBef>
              <a:spcAft>
                <a:spcPts val="0"/>
              </a:spcAft>
              <a:buSzPts val="1200"/>
              <a:buChar char="◻"/>
            </a:pPr>
            <a:r>
              <a:rPr lang="en-US" sz="2000"/>
              <a:t>Forensic Analysis (Steps Taken)</a:t>
            </a:r>
            <a:endParaRPr/>
          </a:p>
          <a:p>
            <a:pPr indent="-319405" lvl="0" marL="319405" rtl="0" algn="l">
              <a:spcBef>
                <a:spcPts val="700"/>
              </a:spcBef>
              <a:spcAft>
                <a:spcPts val="0"/>
              </a:spcAft>
              <a:buSzPts val="1200"/>
              <a:buChar char="◻"/>
            </a:pPr>
            <a:r>
              <a:rPr lang="en-US" sz="2000"/>
              <a:t>Relevant Findings</a:t>
            </a:r>
            <a:endParaRPr/>
          </a:p>
          <a:p>
            <a:pPr indent="-319405" lvl="0" marL="319405" rtl="0" algn="l">
              <a:spcBef>
                <a:spcPts val="700"/>
              </a:spcBef>
              <a:spcAft>
                <a:spcPts val="0"/>
              </a:spcAft>
              <a:buSzPts val="1200"/>
              <a:buChar char="◻"/>
            </a:pPr>
            <a:r>
              <a:rPr lang="en-US" sz="2000"/>
              <a:t>Conclusion</a:t>
            </a:r>
            <a:endParaRPr/>
          </a:p>
          <a:p>
            <a:pPr indent="-319405" lvl="0" marL="319405" rtl="0" algn="l">
              <a:spcBef>
                <a:spcPts val="700"/>
              </a:spcBef>
              <a:spcAft>
                <a:spcPts val="0"/>
              </a:spcAft>
              <a:buSzPts val="1200"/>
              <a:buChar char="◻"/>
            </a:pPr>
            <a:r>
              <a:rPr lang="en-US" sz="2000"/>
              <a:t>Exhibit</a:t>
            </a:r>
            <a:endParaRPr/>
          </a:p>
        </p:txBody>
      </p:sp>
      <p:sp>
        <p:nvSpPr>
          <p:cNvPr id="246" name="Google Shape;246;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Do’s and Don’ts</a:t>
            </a:r>
            <a:endParaRPr/>
          </a:p>
        </p:txBody>
      </p:sp>
      <p:sp>
        <p:nvSpPr>
          <p:cNvPr id="253" name="Google Shape;253;p33"/>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60"/>
              <a:buChar char="◻"/>
            </a:pPr>
            <a:r>
              <a:rPr lang="en-US" sz="2100"/>
              <a:t>Do determine the structure of your report beforehand according to your case.</a:t>
            </a:r>
            <a:endParaRPr/>
          </a:p>
          <a:p>
            <a:pPr indent="-319405" lvl="0" marL="319405" rtl="0" algn="l">
              <a:spcBef>
                <a:spcPts val="700"/>
              </a:spcBef>
              <a:spcAft>
                <a:spcPts val="0"/>
              </a:spcAft>
              <a:buSzPts val="1260"/>
              <a:buChar char="◻"/>
            </a:pPr>
            <a:r>
              <a:rPr lang="en-US" sz="2100"/>
              <a:t>Do answer the referral question clearly.</a:t>
            </a:r>
            <a:endParaRPr/>
          </a:p>
          <a:p>
            <a:pPr indent="-319405" lvl="0" marL="319405" rtl="0" algn="l">
              <a:spcBef>
                <a:spcPts val="700"/>
              </a:spcBef>
              <a:spcAft>
                <a:spcPts val="0"/>
              </a:spcAft>
              <a:buSzPts val="1260"/>
              <a:buChar char="◻"/>
            </a:pPr>
            <a:r>
              <a:rPr lang="en-US" sz="2100"/>
              <a:t>Don’t use too technical language, jargon words, and lengthy wordy sentences.</a:t>
            </a:r>
            <a:endParaRPr/>
          </a:p>
          <a:p>
            <a:pPr indent="-319405" lvl="0" marL="319405" rtl="0" algn="l">
              <a:spcBef>
                <a:spcPts val="700"/>
              </a:spcBef>
              <a:spcAft>
                <a:spcPts val="0"/>
              </a:spcAft>
              <a:buSzPts val="1260"/>
              <a:buChar char="◻"/>
            </a:pPr>
            <a:r>
              <a:rPr lang="en-US" sz="2100"/>
              <a:t>Do write the report keeping in mind the targeted audience.</a:t>
            </a:r>
            <a:endParaRPr/>
          </a:p>
          <a:p>
            <a:pPr indent="-319405" lvl="0" marL="319405" rtl="0" algn="l">
              <a:spcBef>
                <a:spcPts val="700"/>
              </a:spcBef>
              <a:spcAft>
                <a:spcPts val="0"/>
              </a:spcAft>
              <a:buSzPts val="1260"/>
              <a:buChar char="◻"/>
            </a:pPr>
            <a:r>
              <a:rPr lang="en-US" sz="2100"/>
              <a:t>Do avoid grammatical errors.</a:t>
            </a:r>
            <a:endParaRPr sz="2100"/>
          </a:p>
          <a:p>
            <a:pPr indent="-319405" lvl="0" marL="319405" rtl="0" algn="l">
              <a:spcBef>
                <a:spcPts val="700"/>
              </a:spcBef>
              <a:spcAft>
                <a:spcPts val="0"/>
              </a:spcAft>
              <a:buSzPts val="1260"/>
              <a:buChar char="◻"/>
            </a:pPr>
            <a:r>
              <a:rPr lang="en-US" sz="2100"/>
              <a:t>Don’t put needless information in the report. </a:t>
            </a:r>
            <a:endParaRPr sz="2100"/>
          </a:p>
          <a:p>
            <a:pPr indent="-319405" lvl="0" marL="319405" rtl="0" algn="l">
              <a:spcBef>
                <a:spcPts val="700"/>
              </a:spcBef>
              <a:spcAft>
                <a:spcPts val="0"/>
              </a:spcAft>
              <a:buSzPts val="1260"/>
              <a:buChar char="◻"/>
            </a:pPr>
            <a:r>
              <a:rPr lang="en-US" sz="2100"/>
              <a:t>Do consider the length of the report by asking the party for guidance.</a:t>
            </a:r>
            <a:endParaRPr/>
          </a:p>
          <a:p>
            <a:pPr indent="-319405" lvl="0" marL="319405" rtl="0" algn="l">
              <a:spcBef>
                <a:spcPts val="700"/>
              </a:spcBef>
              <a:spcAft>
                <a:spcPts val="0"/>
              </a:spcAft>
              <a:buSzPts val="1260"/>
              <a:buChar char="◻"/>
            </a:pPr>
            <a:r>
              <a:rPr lang="en-US" sz="2100"/>
              <a:t>Do report relevant sources in the report and include all the data related to the referral question.</a:t>
            </a:r>
            <a:endParaRPr/>
          </a:p>
          <a:p>
            <a:pPr indent="-319405" lvl="0" marL="319405" rtl="0" algn="l">
              <a:spcBef>
                <a:spcPts val="700"/>
              </a:spcBef>
              <a:spcAft>
                <a:spcPts val="0"/>
              </a:spcAft>
              <a:buSzPts val="1260"/>
              <a:buChar char="◻"/>
            </a:pPr>
            <a:r>
              <a:rPr lang="en-US" sz="2100"/>
              <a:t>The test conducted should be comprehensible by the court and the test should be valid and reliable.</a:t>
            </a:r>
            <a:endParaRPr/>
          </a:p>
          <a:p>
            <a:pPr indent="-319405" lvl="0" marL="319405" rtl="0" algn="l">
              <a:spcBef>
                <a:spcPts val="700"/>
              </a:spcBef>
              <a:spcAft>
                <a:spcPts val="0"/>
              </a:spcAft>
              <a:buSzPts val="1260"/>
              <a:buChar char="◻"/>
            </a:pPr>
            <a:r>
              <a:rPr lang="en-US" sz="2100"/>
              <a:t>Don’t rely on only one source of data.</a:t>
            </a:r>
            <a:endParaRPr/>
          </a:p>
        </p:txBody>
      </p:sp>
      <p:sp>
        <p:nvSpPr>
          <p:cNvPr id="254" name="Google Shape;254;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a:t>
            </a:r>
            <a:endParaRPr/>
          </a:p>
        </p:txBody>
      </p:sp>
      <p:sp>
        <p:nvSpPr>
          <p:cNvPr id="117" name="Google Shape;117;p16"/>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Forensic science refers to the use of scientific methods or the application of science to help the court of law in solving crimes. </a:t>
            </a:r>
            <a:endParaRPr sz="2600"/>
          </a:p>
          <a:p>
            <a:pPr indent="-319405" lvl="0" marL="319405" rtl="0" algn="l">
              <a:spcBef>
                <a:spcPts val="700"/>
              </a:spcBef>
              <a:spcAft>
                <a:spcPts val="0"/>
              </a:spcAft>
              <a:buSzPts val="1560"/>
              <a:buChar char="◻"/>
            </a:pPr>
            <a:r>
              <a:rPr lang="en-US" sz="2600"/>
              <a:t>These scientific techniques are applied by experts like forensic experts, forensic scientists, criminal investigators, etc. in collecting evidence that might be useful in the case. </a:t>
            </a:r>
            <a:endParaRPr sz="2600"/>
          </a:p>
          <a:p>
            <a:pPr indent="-319405" lvl="0" marL="319405" rtl="0" algn="l">
              <a:spcBef>
                <a:spcPts val="700"/>
              </a:spcBef>
              <a:spcAft>
                <a:spcPts val="0"/>
              </a:spcAft>
              <a:buSzPts val="1560"/>
              <a:buChar char="◻"/>
            </a:pPr>
            <a:r>
              <a:rPr lang="en-US" sz="2600"/>
              <a:t>Basically, forensics is the application of science to investigations more particularly criminal investigations. The result of these forensic-related investigations is detailed in a forensic report.</a:t>
            </a:r>
            <a:endParaRPr/>
          </a:p>
          <a:p>
            <a:pPr indent="-319405" lvl="0" marL="319405" rtl="0" algn="l">
              <a:spcBef>
                <a:spcPts val="700"/>
              </a:spcBef>
              <a:spcAft>
                <a:spcPts val="0"/>
              </a:spcAft>
              <a:buSzPts val="1560"/>
              <a:buChar char="◻"/>
            </a:pPr>
            <a:r>
              <a:rPr lang="en-US" sz="2600"/>
              <a:t>These reports are often used for several purposes, including billing, affidavits, and as proof of what was found or not found. These reports are very important to a case.</a:t>
            </a:r>
            <a:endParaRPr sz="2600"/>
          </a:p>
        </p:txBody>
      </p:sp>
      <p:sp>
        <p:nvSpPr>
          <p:cNvPr id="118" name="Google Shape;118;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Report</a:t>
            </a:r>
            <a:endParaRPr/>
          </a:p>
        </p:txBody>
      </p:sp>
      <p:sp>
        <p:nvSpPr>
          <p:cNvPr id="261" name="Google Shape;261;p34"/>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lang="en-US" sz="2000"/>
              <a:t>Consider a scenario of a forensic investigation involving a digital security breach at a company called TechSecure Inc.</a:t>
            </a:r>
            <a:endParaRPr/>
          </a:p>
          <a:p>
            <a:pPr indent="-319405" lvl="0" marL="319405" rtl="0" algn="l">
              <a:spcBef>
                <a:spcPts val="700"/>
              </a:spcBef>
              <a:spcAft>
                <a:spcPts val="0"/>
              </a:spcAft>
              <a:buSzPts val="1200"/>
              <a:buChar char="◻"/>
            </a:pPr>
            <a:r>
              <a:rPr lang="en-US" sz="2000"/>
              <a:t>( Refer PDF Report)</a:t>
            </a:r>
            <a:endParaRPr sz="2000"/>
          </a:p>
          <a:p>
            <a:pPr indent="-243205" lvl="0" marL="319405" rtl="0" algn="l">
              <a:spcBef>
                <a:spcPts val="700"/>
              </a:spcBef>
              <a:spcAft>
                <a:spcPts val="0"/>
              </a:spcAft>
              <a:buSzPts val="1200"/>
              <a:buNone/>
            </a:pPr>
            <a:r>
              <a:t/>
            </a:r>
            <a:endParaRPr sz="2000"/>
          </a:p>
        </p:txBody>
      </p:sp>
      <p:sp>
        <p:nvSpPr>
          <p:cNvPr id="262" name="Google Shape;262;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a:t>
            </a:r>
            <a:endParaRPr/>
          </a:p>
        </p:txBody>
      </p:sp>
      <p:sp>
        <p:nvSpPr>
          <p:cNvPr id="125" name="Google Shape;125;p17"/>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Basic components of a forensic report include articulating a referral question, and sources of information, presenting relevant data and then giving an expert opinion without being biased, grammatically correct text, and avoiding jargon, opinions, and data should be linked or related. </a:t>
            </a:r>
            <a:endParaRPr sz="2800"/>
          </a:p>
          <a:p>
            <a:pPr indent="-319405" lvl="0" marL="319405" rtl="0" algn="l">
              <a:spcBef>
                <a:spcPts val="700"/>
              </a:spcBef>
              <a:spcAft>
                <a:spcPts val="0"/>
              </a:spcAft>
              <a:buSzPts val="1680"/>
              <a:buChar char="◻"/>
            </a:pPr>
            <a:r>
              <a:rPr lang="en-US" sz="2800"/>
              <a:t>A forensic report is usually related to or about the subject and not for the subject. This forensic report proves useful in court proceedings and can also influence the decision of the court.</a:t>
            </a:r>
            <a:endParaRPr sz="2600"/>
          </a:p>
        </p:txBody>
      </p:sp>
      <p:sp>
        <p:nvSpPr>
          <p:cNvPr id="126" name="Google Shape;126;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Goals of Forensic Report</a:t>
            </a:r>
            <a:endParaRPr/>
          </a:p>
        </p:txBody>
      </p:sp>
      <p:sp>
        <p:nvSpPr>
          <p:cNvPr id="133" name="Google Shape;133;p18"/>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Documentation of Evidence</a:t>
            </a:r>
            <a:r>
              <a:rPr lang="en-US" sz="2800"/>
              <a:t>: A forensic report aims to document all relevant evidence collected during the investigation. This includes physical evidence, digital artifacts, witness statements, and any other pertinent information.</a:t>
            </a:r>
            <a:endParaRPr/>
          </a:p>
          <a:p>
            <a:pPr indent="-319405" lvl="0" marL="319405" rtl="0" algn="l">
              <a:spcBef>
                <a:spcPts val="700"/>
              </a:spcBef>
              <a:spcAft>
                <a:spcPts val="0"/>
              </a:spcAft>
              <a:buSzPts val="1680"/>
              <a:buChar char="◻"/>
            </a:pPr>
            <a:r>
              <a:rPr b="1" lang="en-US" sz="2800"/>
              <a:t>Analysis and Interpretation</a:t>
            </a:r>
            <a:r>
              <a:rPr lang="en-US" sz="2800"/>
              <a:t>: The report should provide an analysis of the evidence collected, including any examinations, tests, or analyses conducted. It should interpret the findings in the context of the case and relevant forensic methodologies.</a:t>
            </a:r>
            <a:endParaRPr/>
          </a:p>
        </p:txBody>
      </p:sp>
      <p:sp>
        <p:nvSpPr>
          <p:cNvPr id="134" name="Google Shape;134;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Goals of Forensic Report</a:t>
            </a:r>
            <a:endParaRPr/>
          </a:p>
        </p:txBody>
      </p:sp>
      <p:sp>
        <p:nvSpPr>
          <p:cNvPr id="141" name="Google Shape;141;p19"/>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Clarity and Precision</a:t>
            </a:r>
            <a:r>
              <a:rPr lang="en-US" sz="2800"/>
              <a:t>: Forensic reports need to be clear, concise, and written in a language that is easily understood by non-technical stakeholders such as lawyers, judges, or jurors. Precision in language and terminology is crucial to avoid ambiguity.</a:t>
            </a:r>
            <a:endParaRPr/>
          </a:p>
          <a:p>
            <a:pPr indent="-319405" lvl="0" marL="319405" rtl="0" algn="l">
              <a:spcBef>
                <a:spcPts val="700"/>
              </a:spcBef>
              <a:spcAft>
                <a:spcPts val="0"/>
              </a:spcAft>
              <a:buSzPts val="1680"/>
              <a:buChar char="◻"/>
            </a:pPr>
            <a:r>
              <a:rPr b="1" lang="en-US" sz="2800"/>
              <a:t>Objectivity and Impartiality</a:t>
            </a:r>
            <a:r>
              <a:rPr lang="en-US" sz="2800"/>
              <a:t>: It is essential for forensic reports to maintain objectivity and impartiality. They should present findings without bias or prejudice, allowing the reader to form their own conclusions based on the evidence presented.</a:t>
            </a:r>
            <a:endParaRPr/>
          </a:p>
        </p:txBody>
      </p:sp>
      <p:sp>
        <p:nvSpPr>
          <p:cNvPr id="142" name="Google Shape;142;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Goals of Forensic Report</a:t>
            </a:r>
            <a:endParaRPr/>
          </a:p>
        </p:txBody>
      </p:sp>
      <p:sp>
        <p:nvSpPr>
          <p:cNvPr id="149" name="Google Shape;149;p20"/>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Compliance and Standards</a:t>
            </a:r>
            <a:r>
              <a:rPr lang="en-US" sz="2800"/>
              <a:t>: Depending on the jurisdiction and the nature of the investigation, forensic reports may need to adhere to specific legal standards, regulations, or professional guidelines. Compliance with these standards ensures the admissibility and reliability of the report in legal proceedings.</a:t>
            </a:r>
            <a:endParaRPr/>
          </a:p>
          <a:p>
            <a:pPr indent="-319405" lvl="0" marL="319405" rtl="0" algn="l">
              <a:spcBef>
                <a:spcPts val="700"/>
              </a:spcBef>
              <a:spcAft>
                <a:spcPts val="0"/>
              </a:spcAft>
              <a:buSzPts val="1680"/>
              <a:buChar char="◻"/>
            </a:pPr>
            <a:r>
              <a:rPr b="1" lang="en-US" sz="2800"/>
              <a:t>Support for Legal Proceedings</a:t>
            </a:r>
            <a:r>
              <a:rPr lang="en-US" sz="2800"/>
              <a:t>: Forensic reports often serve as crucial pieces of evidence in legal proceedings, providing support for prosecutors, defense attorneys, or other parties involved in the case. The report should be structured and formatted in a way that facilitates its use in court.</a:t>
            </a:r>
            <a:endParaRPr/>
          </a:p>
        </p:txBody>
      </p:sp>
      <p:sp>
        <p:nvSpPr>
          <p:cNvPr id="150" name="Google Shape;150;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Goals of Forensic Report</a:t>
            </a:r>
            <a:endParaRPr/>
          </a:p>
        </p:txBody>
      </p:sp>
      <p:sp>
        <p:nvSpPr>
          <p:cNvPr id="157" name="Google Shape;157;p21"/>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Transparency and Accountability</a:t>
            </a:r>
            <a:r>
              <a:rPr lang="en-US" sz="2800"/>
              <a:t>: Transparency in the methodology used and the rationale behind conclusions is vital for maintaining the credibility of the forensic report. It should clearly outline the steps taken during the investigation and justify the conclusions reached.</a:t>
            </a:r>
            <a:endParaRPr/>
          </a:p>
          <a:p>
            <a:pPr indent="-319405" lvl="0" marL="319405" rtl="0" algn="l">
              <a:spcBef>
                <a:spcPts val="700"/>
              </a:spcBef>
              <a:spcAft>
                <a:spcPts val="0"/>
              </a:spcAft>
              <a:buSzPts val="1680"/>
              <a:buChar char="◻"/>
            </a:pPr>
            <a:r>
              <a:rPr b="1" lang="en-US" sz="2800"/>
              <a:t>Risk Mitigation</a:t>
            </a:r>
            <a:r>
              <a:rPr lang="en-US" sz="2800"/>
              <a:t>: In cases where the forensic analysis involves potential risks or uncertainties, the report should communicate these effectively. It is important to identify limitations, assumptions, and uncertainties associated with the findings to avoid misinterpretation or misunderstanding.</a:t>
            </a:r>
            <a:endParaRPr/>
          </a:p>
        </p:txBody>
      </p:sp>
      <p:sp>
        <p:nvSpPr>
          <p:cNvPr id="158" name="Google Shape;158;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Layout of Forensic Report</a:t>
            </a:r>
            <a:endParaRPr/>
          </a:p>
        </p:txBody>
      </p:sp>
      <p:sp>
        <p:nvSpPr>
          <p:cNvPr id="165" name="Google Shape;165;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66" name="Google Shape;166;p22"/>
          <p:cNvPicPr preferRelativeResize="0"/>
          <p:nvPr>
            <p:ph idx="1" type="body"/>
          </p:nvPr>
        </p:nvPicPr>
        <p:blipFill rotWithShape="1">
          <a:blip r:embed="rId3">
            <a:alphaModFix/>
          </a:blip>
          <a:srcRect b="0" l="0" r="0" t="0"/>
          <a:stretch/>
        </p:blipFill>
        <p:spPr>
          <a:xfrm>
            <a:off x="266699" y="3200400"/>
            <a:ext cx="8682247" cy="250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Forensic Report Format</a:t>
            </a:r>
            <a:endParaRPr/>
          </a:p>
        </p:txBody>
      </p:sp>
      <p:sp>
        <p:nvSpPr>
          <p:cNvPr id="173" name="Google Shape;173;p23"/>
          <p:cNvSpPr txBox="1"/>
          <p:nvPr>
            <p:ph idx="1" type="body"/>
          </p:nvPr>
        </p:nvSpPr>
        <p:spPr>
          <a:xfrm>
            <a:off x="76200" y="1589404"/>
            <a:ext cx="90678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Executive Summary :</a:t>
            </a:r>
            <a:br>
              <a:rPr lang="en-US"/>
            </a:br>
            <a:r>
              <a:rPr lang="en-US"/>
              <a:t>Executive Summary section of computer forensics report template provides background data of conditions that needs a requirement for investigation. Executive Summary or the Translation Summary is read by Senior Management as they do not read detailed report. This section must contain short description, details and important pointers. </a:t>
            </a:r>
            <a:endParaRPr/>
          </a:p>
        </p:txBody>
      </p:sp>
      <p:sp>
        <p:nvSpPr>
          <p:cNvPr id="174" name="Google Shape;174;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