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6"/>
  </p:notesMasterIdLst>
  <p:sldIdLst>
    <p:sldId id="380" r:id="rId2"/>
    <p:sldId id="256" r:id="rId3"/>
    <p:sldId id="382" r:id="rId4"/>
    <p:sldId id="257" r:id="rId5"/>
    <p:sldId id="259" r:id="rId6"/>
    <p:sldId id="260" r:id="rId7"/>
    <p:sldId id="261" r:id="rId8"/>
    <p:sldId id="263" r:id="rId9"/>
    <p:sldId id="264" r:id="rId10"/>
    <p:sldId id="265" r:id="rId11"/>
    <p:sldId id="266" r:id="rId12"/>
    <p:sldId id="267" r:id="rId13"/>
    <p:sldId id="383" r:id="rId14"/>
    <p:sldId id="384" r:id="rId15"/>
    <p:sldId id="510" r:id="rId16"/>
    <p:sldId id="513" r:id="rId17"/>
    <p:sldId id="515" r:id="rId18"/>
    <p:sldId id="516" r:id="rId19"/>
    <p:sldId id="517" r:id="rId20"/>
    <p:sldId id="518" r:id="rId21"/>
    <p:sldId id="381" r:id="rId22"/>
    <p:sldId id="386" r:id="rId23"/>
    <p:sldId id="387" r:id="rId24"/>
    <p:sldId id="388" r:id="rId25"/>
    <p:sldId id="276" r:id="rId26"/>
    <p:sldId id="277" r:id="rId27"/>
    <p:sldId id="278" r:id="rId28"/>
    <p:sldId id="279" r:id="rId29"/>
    <p:sldId id="280" r:id="rId30"/>
    <p:sldId id="281" r:id="rId31"/>
    <p:sldId id="282" r:id="rId32"/>
    <p:sldId id="289" r:id="rId33"/>
    <p:sldId id="356" r:id="rId34"/>
    <p:sldId id="291" r:id="rId35"/>
    <p:sldId id="292" r:id="rId36"/>
    <p:sldId id="293" r:id="rId37"/>
    <p:sldId id="294" r:id="rId38"/>
    <p:sldId id="358" r:id="rId39"/>
    <p:sldId id="295" r:id="rId40"/>
    <p:sldId id="296" r:id="rId41"/>
    <p:sldId id="360" r:id="rId42"/>
    <p:sldId id="297" r:id="rId43"/>
    <p:sldId id="298" r:id="rId44"/>
    <p:sldId id="299" r:id="rId45"/>
    <p:sldId id="361" r:id="rId46"/>
    <p:sldId id="300" r:id="rId47"/>
    <p:sldId id="301" r:id="rId48"/>
    <p:sldId id="362" r:id="rId49"/>
    <p:sldId id="309" r:id="rId50"/>
    <p:sldId id="312" r:id="rId51"/>
    <p:sldId id="313" r:id="rId52"/>
    <p:sldId id="314" r:id="rId53"/>
    <p:sldId id="315" r:id="rId54"/>
    <p:sldId id="316" r:id="rId55"/>
    <p:sldId id="317" r:id="rId56"/>
    <p:sldId id="318" r:id="rId57"/>
    <p:sldId id="319" r:id="rId58"/>
    <p:sldId id="320" r:id="rId59"/>
    <p:sldId id="369" r:id="rId60"/>
    <p:sldId id="321" r:id="rId61"/>
    <p:sldId id="322" r:id="rId62"/>
    <p:sldId id="370" r:id="rId63"/>
    <p:sldId id="324" r:id="rId64"/>
    <p:sldId id="365" r:id="rId65"/>
    <p:sldId id="325" r:id="rId66"/>
    <p:sldId id="326" r:id="rId67"/>
    <p:sldId id="366" r:id="rId68"/>
    <p:sldId id="327" r:id="rId69"/>
    <p:sldId id="354" r:id="rId70"/>
    <p:sldId id="355" r:id="rId71"/>
    <p:sldId id="376" r:id="rId72"/>
    <p:sldId id="377" r:id="rId73"/>
    <p:sldId id="379" r:id="rId74"/>
    <p:sldId id="378" r:id="rId75"/>
    <p:sldId id="389" r:id="rId76"/>
    <p:sldId id="390" r:id="rId77"/>
    <p:sldId id="391" r:id="rId78"/>
    <p:sldId id="392" r:id="rId79"/>
    <p:sldId id="393" r:id="rId80"/>
    <p:sldId id="400" r:id="rId81"/>
    <p:sldId id="401" r:id="rId82"/>
    <p:sldId id="402" r:id="rId83"/>
    <p:sldId id="403" r:id="rId84"/>
    <p:sldId id="404" r:id="rId85"/>
    <p:sldId id="405" r:id="rId86"/>
    <p:sldId id="406" r:id="rId87"/>
    <p:sldId id="420" r:id="rId88"/>
    <p:sldId id="421" r:id="rId89"/>
    <p:sldId id="422" r:id="rId90"/>
    <p:sldId id="423" r:id="rId91"/>
    <p:sldId id="424" r:id="rId92"/>
    <p:sldId id="425" r:id="rId93"/>
    <p:sldId id="426" r:id="rId94"/>
    <p:sldId id="427" r:id="rId95"/>
    <p:sldId id="428" r:id="rId96"/>
    <p:sldId id="429" r:id="rId97"/>
    <p:sldId id="430" r:id="rId98"/>
    <p:sldId id="436" r:id="rId99"/>
    <p:sldId id="437" r:id="rId100"/>
    <p:sldId id="452" r:id="rId101"/>
    <p:sldId id="453" r:id="rId102"/>
    <p:sldId id="454" r:id="rId103"/>
    <p:sldId id="455" r:id="rId104"/>
    <p:sldId id="456" r:id="rId105"/>
    <p:sldId id="457" r:id="rId106"/>
    <p:sldId id="458" r:id="rId107"/>
    <p:sldId id="459" r:id="rId108"/>
    <p:sldId id="464" r:id="rId109"/>
    <p:sldId id="465" r:id="rId110"/>
    <p:sldId id="466" r:id="rId111"/>
    <p:sldId id="467" r:id="rId112"/>
    <p:sldId id="468" r:id="rId113"/>
    <p:sldId id="469" r:id="rId114"/>
    <p:sldId id="470" r:id="rId115"/>
    <p:sldId id="471" r:id="rId116"/>
    <p:sldId id="472" r:id="rId117"/>
    <p:sldId id="473" r:id="rId118"/>
    <p:sldId id="474" r:id="rId119"/>
    <p:sldId id="475" r:id="rId120"/>
    <p:sldId id="476" r:id="rId121"/>
    <p:sldId id="477" r:id="rId122"/>
    <p:sldId id="478" r:id="rId123"/>
    <p:sldId id="479" r:id="rId124"/>
    <p:sldId id="480" r:id="rId125"/>
    <p:sldId id="481" r:id="rId126"/>
    <p:sldId id="482" r:id="rId127"/>
    <p:sldId id="483" r:id="rId128"/>
    <p:sldId id="484" r:id="rId129"/>
    <p:sldId id="485" r:id="rId130"/>
    <p:sldId id="486" r:id="rId131"/>
    <p:sldId id="487" r:id="rId132"/>
    <p:sldId id="488" r:id="rId133"/>
    <p:sldId id="489" r:id="rId134"/>
    <p:sldId id="490" r:id="rId135"/>
    <p:sldId id="491" r:id="rId136"/>
    <p:sldId id="492" r:id="rId137"/>
    <p:sldId id="493" r:id="rId138"/>
    <p:sldId id="494" r:id="rId139"/>
    <p:sldId id="495" r:id="rId140"/>
    <p:sldId id="496" r:id="rId141"/>
    <p:sldId id="497" r:id="rId142"/>
    <p:sldId id="498" r:id="rId143"/>
    <p:sldId id="499" r:id="rId144"/>
    <p:sldId id="509" r:id="rId1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5488F-70BA-47A6-BDE2-28DC1EBF35D0}"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10B75-EA2A-45F9-8959-D45CB5A47306}" type="slidenum">
              <a:rPr lang="en-US" smtClean="0"/>
              <a:t>‹#›</a:t>
            </a:fld>
            <a:endParaRPr lang="en-US"/>
          </a:p>
        </p:txBody>
      </p:sp>
    </p:spTree>
    <p:extLst>
      <p:ext uri="{BB962C8B-B14F-4D97-AF65-F5344CB8AC3E}">
        <p14:creationId xmlns:p14="http://schemas.microsoft.com/office/powerpoint/2010/main" val="187632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910B75-EA2A-45F9-8959-D45CB5A47306}" type="slidenum">
              <a:rPr lang="en-US" smtClean="0"/>
              <a:t>2</a:t>
            </a:fld>
            <a:endParaRPr lang="en-US"/>
          </a:p>
        </p:txBody>
      </p:sp>
    </p:spTree>
    <p:extLst>
      <p:ext uri="{BB962C8B-B14F-4D97-AF65-F5344CB8AC3E}">
        <p14:creationId xmlns:p14="http://schemas.microsoft.com/office/powerpoint/2010/main" val="301232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910B75-EA2A-45F9-8959-D45CB5A47306}" type="slidenum">
              <a:rPr lang="en-US" smtClean="0"/>
              <a:t>15</a:t>
            </a:fld>
            <a:endParaRPr lang="en-US"/>
          </a:p>
        </p:txBody>
      </p:sp>
    </p:spTree>
    <p:extLst>
      <p:ext uri="{BB962C8B-B14F-4D97-AF65-F5344CB8AC3E}">
        <p14:creationId xmlns:p14="http://schemas.microsoft.com/office/powerpoint/2010/main" val="308721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10B75-EA2A-45F9-8959-D45CB5A47306}" type="slidenum">
              <a:rPr lang="en-US" smtClean="0"/>
              <a:t>112</a:t>
            </a:fld>
            <a:endParaRPr lang="en-US"/>
          </a:p>
        </p:txBody>
      </p:sp>
    </p:spTree>
    <p:extLst>
      <p:ext uri="{BB962C8B-B14F-4D97-AF65-F5344CB8AC3E}">
        <p14:creationId xmlns:p14="http://schemas.microsoft.com/office/powerpoint/2010/main" val="3358576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0A9104-4836-4735-9C48-D5399FE5EAE2}" type="datetime1">
              <a:rPr lang="en-US" smtClean="0"/>
              <a:t>2/20/2024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WMAN-Module4</a:t>
            </a:r>
          </a:p>
        </p:txBody>
      </p:sp>
      <p:sp>
        <p:nvSpPr>
          <p:cNvPr id="6" name="Slide Number Placeholder 5"/>
          <p:cNvSpPr>
            <a:spLocks noGrp="1"/>
          </p:cNvSpPr>
          <p:nvPr>
            <p:ph type="sldNum" sz="quarter" idx="12"/>
          </p:nvPr>
        </p:nvSpPr>
        <p:spPr>
          <a:xfrm>
            <a:off x="9896911" y="5410199"/>
            <a:ext cx="771089" cy="365125"/>
          </a:xfrm>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44815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57CC2-F6C5-4033-A10D-E10450B354FD}" type="datetime1">
              <a:rPr lang="en-US" smtClean="0"/>
              <a:t>2/20/2024</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405942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62E17-CD82-44F7-AFBB-752857965CB2}" type="datetime1">
              <a:rPr lang="en-US" smtClean="0"/>
              <a:t>2/20/2024</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8198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8CAB7A-F82D-4DE1-AA73-197BCF9F0C7E}" type="datetime1">
              <a:rPr lang="en-US" smtClean="0"/>
              <a:t>2/20/2024</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680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04454B-1460-4D6C-AB64-0182732F0602}" type="datetime1">
              <a:rPr lang="en-US" smtClean="0"/>
              <a:t>2/20/2024</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2999667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56DBC7-2234-4442-9B66-BAA0DF9114F1}" type="datetime1">
              <a:rPr lang="en-US" smtClean="0"/>
              <a:t>2/20/2024</a:t>
            </a:fld>
            <a:endParaRPr lang="en-US"/>
          </a:p>
        </p:txBody>
      </p:sp>
      <p:sp>
        <p:nvSpPr>
          <p:cNvPr id="4" name="Footer Placeholder 3"/>
          <p:cNvSpPr>
            <a:spLocks noGrp="1"/>
          </p:cNvSpPr>
          <p:nvPr>
            <p:ph type="ftr" sz="quarter" idx="11"/>
          </p:nvPr>
        </p:nvSpPr>
        <p:spPr/>
        <p:txBody>
          <a:bodyPr/>
          <a:lstStyle/>
          <a:p>
            <a:r>
              <a:rPr lang="en-US"/>
              <a:t>WMAN-Module4</a:t>
            </a:r>
          </a:p>
        </p:txBody>
      </p:sp>
      <p:sp>
        <p:nvSpPr>
          <p:cNvPr id="5" name="Slide Number Placeholder 4"/>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120681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67D60D-92D4-4EEB-903A-0D923E08202C}" type="datetime1">
              <a:rPr lang="en-US" smtClean="0"/>
              <a:t>2/20/2024</a:t>
            </a:fld>
            <a:endParaRPr lang="en-US"/>
          </a:p>
        </p:txBody>
      </p:sp>
      <p:sp>
        <p:nvSpPr>
          <p:cNvPr id="4" name="Footer Placeholder 3"/>
          <p:cNvSpPr>
            <a:spLocks noGrp="1"/>
          </p:cNvSpPr>
          <p:nvPr>
            <p:ph type="ftr" sz="quarter" idx="11"/>
          </p:nvPr>
        </p:nvSpPr>
        <p:spPr/>
        <p:txBody>
          <a:bodyPr/>
          <a:lstStyle/>
          <a:p>
            <a:r>
              <a:rPr lang="en-US"/>
              <a:t>WMAN-Module4</a:t>
            </a:r>
          </a:p>
        </p:txBody>
      </p:sp>
      <p:sp>
        <p:nvSpPr>
          <p:cNvPr id="5" name="Slide Number Placeholder 4"/>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7088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647F6D-FA9F-44EC-94B6-C8C57ABD463A}" type="datetime1">
              <a:rPr lang="en-US" smtClean="0"/>
              <a:t>2/20/2024</a:t>
            </a:fld>
            <a:endParaRPr lang="en-US"/>
          </a:p>
        </p:txBody>
      </p:sp>
      <p:sp>
        <p:nvSpPr>
          <p:cNvPr id="5" name="Footer Placeholder 4"/>
          <p:cNvSpPr>
            <a:spLocks noGrp="1"/>
          </p:cNvSpPr>
          <p:nvPr>
            <p:ph type="ftr" sz="quarter" idx="11"/>
          </p:nvPr>
        </p:nvSpPr>
        <p:spPr/>
        <p:txBody>
          <a:bodyPr/>
          <a:lstStyle/>
          <a:p>
            <a:r>
              <a:rPr lang="en-US"/>
              <a:t>WMAN-Module4</a:t>
            </a:r>
          </a:p>
        </p:txBody>
      </p:sp>
      <p:sp>
        <p:nvSpPr>
          <p:cNvPr id="6" name="Slide Number Placeholder 5"/>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599815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A1B61-583A-4509-9220-6ABEFCBD1E24}" type="datetime1">
              <a:rPr lang="en-US" smtClean="0"/>
              <a:t>2/20/2024</a:t>
            </a:fld>
            <a:endParaRPr lang="en-US"/>
          </a:p>
        </p:txBody>
      </p:sp>
      <p:sp>
        <p:nvSpPr>
          <p:cNvPr id="5" name="Footer Placeholder 4"/>
          <p:cNvSpPr>
            <a:spLocks noGrp="1"/>
          </p:cNvSpPr>
          <p:nvPr>
            <p:ph type="ftr" sz="quarter" idx="11"/>
          </p:nvPr>
        </p:nvSpPr>
        <p:spPr/>
        <p:txBody>
          <a:bodyPr/>
          <a:lstStyle/>
          <a:p>
            <a:r>
              <a:rPr lang="en-US"/>
              <a:t>WMAN-Module4</a:t>
            </a:r>
          </a:p>
        </p:txBody>
      </p:sp>
      <p:sp>
        <p:nvSpPr>
          <p:cNvPr id="6" name="Slide Number Placeholder 5"/>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5616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1EEDD-1644-48CC-84B2-25D8ED3D8F2F}" type="datetime1">
              <a:rPr lang="en-US" smtClean="0"/>
              <a:t>2/20/2024</a:t>
            </a:fld>
            <a:endParaRPr lang="en-US"/>
          </a:p>
        </p:txBody>
      </p:sp>
      <p:sp>
        <p:nvSpPr>
          <p:cNvPr id="5" name="Footer Placeholder 4"/>
          <p:cNvSpPr>
            <a:spLocks noGrp="1"/>
          </p:cNvSpPr>
          <p:nvPr>
            <p:ph type="ftr" sz="quarter" idx="11"/>
          </p:nvPr>
        </p:nvSpPr>
        <p:spPr/>
        <p:txBody>
          <a:bodyPr/>
          <a:lstStyle/>
          <a:p>
            <a:r>
              <a:rPr lang="en-US"/>
              <a:t>WMAN-Module4</a:t>
            </a:r>
          </a:p>
        </p:txBody>
      </p:sp>
      <p:sp>
        <p:nvSpPr>
          <p:cNvPr id="6" name="Slide Number Placeholder 5"/>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140352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78669A-D4BD-45E6-B12F-C0853A5803EC}" type="datetime1">
              <a:rPr lang="en-US" smtClean="0"/>
              <a:t>2/20/2024</a:t>
            </a:fld>
            <a:endParaRPr lang="en-US"/>
          </a:p>
        </p:txBody>
      </p:sp>
      <p:sp>
        <p:nvSpPr>
          <p:cNvPr id="5" name="Footer Placeholder 4"/>
          <p:cNvSpPr>
            <a:spLocks noGrp="1"/>
          </p:cNvSpPr>
          <p:nvPr>
            <p:ph type="ftr" sz="quarter" idx="11"/>
          </p:nvPr>
        </p:nvSpPr>
        <p:spPr/>
        <p:txBody>
          <a:bodyPr/>
          <a:lstStyle/>
          <a:p>
            <a:r>
              <a:rPr lang="en-US"/>
              <a:t>WMAN-Module4</a:t>
            </a:r>
          </a:p>
        </p:txBody>
      </p:sp>
      <p:sp>
        <p:nvSpPr>
          <p:cNvPr id="6" name="Slide Number Placeholder 5"/>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3190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A74581-B867-47EB-B458-55CCAD0A553A}" type="datetime1">
              <a:rPr lang="en-US" smtClean="0"/>
              <a:t>2/20/2024</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300387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9FDDCA-1037-42F5-B792-44CAD2F67598}" type="datetime1">
              <a:rPr lang="en-US" smtClean="0"/>
              <a:t>2/20/2024</a:t>
            </a:fld>
            <a:endParaRPr lang="en-US"/>
          </a:p>
        </p:txBody>
      </p:sp>
      <p:sp>
        <p:nvSpPr>
          <p:cNvPr id="8" name="Footer Placeholder 7"/>
          <p:cNvSpPr>
            <a:spLocks noGrp="1"/>
          </p:cNvSpPr>
          <p:nvPr>
            <p:ph type="ftr" sz="quarter" idx="11"/>
          </p:nvPr>
        </p:nvSpPr>
        <p:spPr/>
        <p:txBody>
          <a:bodyPr/>
          <a:lstStyle/>
          <a:p>
            <a:r>
              <a:rPr lang="en-US"/>
              <a:t>WMAN-Module4</a:t>
            </a:r>
          </a:p>
        </p:txBody>
      </p:sp>
      <p:sp>
        <p:nvSpPr>
          <p:cNvPr id="9" name="Slide Number Placeholder 8"/>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298391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5D725-CDDC-4925-9B64-BEF04FC576D2}" type="datetime1">
              <a:rPr lang="en-US" smtClean="0"/>
              <a:t>2/20/2024</a:t>
            </a:fld>
            <a:endParaRPr lang="en-US"/>
          </a:p>
        </p:txBody>
      </p:sp>
      <p:sp>
        <p:nvSpPr>
          <p:cNvPr id="4" name="Footer Placeholder 3"/>
          <p:cNvSpPr>
            <a:spLocks noGrp="1"/>
          </p:cNvSpPr>
          <p:nvPr>
            <p:ph type="ftr" sz="quarter" idx="11"/>
          </p:nvPr>
        </p:nvSpPr>
        <p:spPr/>
        <p:txBody>
          <a:bodyPr/>
          <a:lstStyle/>
          <a:p>
            <a:r>
              <a:rPr lang="en-US"/>
              <a:t>WMAN-Module4</a:t>
            </a:r>
          </a:p>
        </p:txBody>
      </p:sp>
      <p:sp>
        <p:nvSpPr>
          <p:cNvPr id="5" name="Slide Number Placeholder 4"/>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369928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413081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DF80C-1F7B-4803-B92E-D721A647B77D}" type="datetime1">
              <a:rPr lang="en-US" smtClean="0"/>
              <a:t>2/20/2024</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211078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3C65D3-C618-4F07-9F8C-22926BE92958}" type="datetime1">
              <a:rPr lang="en-US" smtClean="0"/>
              <a:t>2/20/2024</a:t>
            </a:fld>
            <a:endParaRPr lang="en-US"/>
          </a:p>
        </p:txBody>
      </p:sp>
      <p:sp>
        <p:nvSpPr>
          <p:cNvPr id="6" name="Footer Placeholder 5"/>
          <p:cNvSpPr>
            <a:spLocks noGrp="1"/>
          </p:cNvSpPr>
          <p:nvPr>
            <p:ph type="ftr" sz="quarter" idx="11"/>
          </p:nvPr>
        </p:nvSpPr>
        <p:spPr/>
        <p:txBody>
          <a:bodyPr/>
          <a:lstStyle/>
          <a:p>
            <a:r>
              <a:rPr lang="en-US"/>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a:t>
            </a:fld>
            <a:endParaRPr lang="en-US"/>
          </a:p>
        </p:txBody>
      </p:sp>
    </p:spTree>
    <p:extLst>
      <p:ext uri="{BB962C8B-B14F-4D97-AF65-F5344CB8AC3E}">
        <p14:creationId xmlns:p14="http://schemas.microsoft.com/office/powerpoint/2010/main" val="80864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EB1D9C-A8AF-4E7F-A6F9-6A6F021AA56E}" type="datetime1">
              <a:rPr lang="en-US" smtClean="0"/>
              <a:t>2/20/2024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WMAN-Module4</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54CC57-00E6-44ED-989B-B00C0D0C72F1}" type="slidenum">
              <a:rPr lang="en-US" smtClean="0"/>
              <a:t>‹#›</a:t>
            </a:fld>
            <a:endParaRPr lang="en-US"/>
          </a:p>
        </p:txBody>
      </p:sp>
    </p:spTree>
    <p:extLst>
      <p:ext uri="{BB962C8B-B14F-4D97-AF65-F5344CB8AC3E}">
        <p14:creationId xmlns:p14="http://schemas.microsoft.com/office/powerpoint/2010/main" val="6368713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chemeClr val="bg1"/>
                </a:solidFill>
              </a:rPr>
              <a:t>Module 3 </a:t>
            </a:r>
            <a:r>
              <a:rPr lang="en-US" dirty="0" smtClean="0"/>
              <a:t/>
            </a:r>
            <a:br>
              <a:rPr lang="en-US" dirty="0" smtClean="0"/>
            </a:br>
            <a:r>
              <a:rPr lang="en-US" sz="4800" dirty="0" smtClean="0">
                <a:solidFill>
                  <a:srgbClr val="FF0000"/>
                </a:solidFill>
              </a:rPr>
              <a:t>Wireless Metropolitan and Local Area Networks</a:t>
            </a:r>
            <a:endParaRPr lang="en-US" sz="4800" dirty="0">
              <a:solidFill>
                <a:srgbClr val="FF0000"/>
              </a:solidFill>
            </a:endParaRPr>
          </a:p>
        </p:txBody>
      </p:sp>
      <p:sp>
        <p:nvSpPr>
          <p:cNvPr id="5" name="Subtitle 4"/>
          <p:cNvSpPr>
            <a:spLocks noGrp="1"/>
          </p:cNvSpPr>
          <p:nvPr>
            <p:ph type="subTitle" idx="1"/>
          </p:nvPr>
        </p:nvSpPr>
        <p:spPr>
          <a:xfrm>
            <a:off x="1524000" y="3602038"/>
            <a:ext cx="9144000" cy="2362034"/>
          </a:xfrm>
        </p:spPr>
        <p:txBody>
          <a:bodyPr>
            <a:normAutofit fontScale="92500" lnSpcReduction="20000"/>
          </a:bodyPr>
          <a:lstStyle/>
          <a:p>
            <a:pPr algn="just"/>
            <a:r>
              <a:rPr lang="en-US" sz="2800" dirty="0" smtClean="0">
                <a:solidFill>
                  <a:schemeClr val="bg1"/>
                </a:solidFill>
              </a:rPr>
              <a:t>IEEE 802.16 (</a:t>
            </a:r>
            <a:r>
              <a:rPr lang="en-US" sz="2800" dirty="0" err="1" smtClean="0">
                <a:solidFill>
                  <a:schemeClr val="bg1"/>
                </a:solidFill>
              </a:rPr>
              <a:t>WiMax</a:t>
            </a:r>
            <a:r>
              <a:rPr lang="en-US" sz="2800" dirty="0" smtClean="0">
                <a:solidFill>
                  <a:schemeClr val="bg1"/>
                </a:solidFill>
              </a:rPr>
              <a:t>) – Mesh mode, Physical and MAC layer; IEEE 802.11(Wi-Fi) – Architecture, Protocol Stack, Enhancements and Applications. </a:t>
            </a:r>
          </a:p>
          <a:p>
            <a:pPr algn="just"/>
            <a:endParaRPr lang="en-US" sz="2800" dirty="0">
              <a:solidFill>
                <a:schemeClr val="bg1"/>
              </a:solidFill>
            </a:endParaRPr>
          </a:p>
          <a:p>
            <a:pPr algn="just"/>
            <a:r>
              <a:rPr lang="en-US" sz="2800" dirty="0" smtClean="0">
                <a:solidFill>
                  <a:schemeClr val="bg1"/>
                </a:solidFill>
              </a:rPr>
              <a:t>Self-learning Topics:- WLL(Wireless Local Loop</a:t>
            </a:r>
            <a:r>
              <a:rPr lang="en-US" dirty="0"/>
              <a:t>)</a:t>
            </a:r>
          </a:p>
        </p:txBody>
      </p:sp>
    </p:spTree>
    <p:extLst>
      <p:ext uri="{BB962C8B-B14F-4D97-AF65-F5344CB8AC3E}">
        <p14:creationId xmlns:p14="http://schemas.microsoft.com/office/powerpoint/2010/main" val="111310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a:xfrm>
            <a:off x="1141412" y="6065836"/>
            <a:ext cx="6239309" cy="365125"/>
          </a:xfrm>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66080962"/>
              </p:ext>
            </p:extLst>
          </p:nvPr>
        </p:nvGraphicFramePr>
        <p:xfrm>
          <a:off x="872197" y="419009"/>
          <a:ext cx="10564836" cy="6011952"/>
        </p:xfrm>
        <a:graphic>
          <a:graphicData uri="http://schemas.openxmlformats.org/drawingml/2006/table">
            <a:tbl>
              <a:tblPr firstRow="1" bandRow="1">
                <a:tableStyleId>{5C22544A-7EE6-4342-B048-85BDC9FD1C3A}</a:tableStyleId>
              </a:tblPr>
              <a:tblGrid>
                <a:gridCol w="2641209">
                  <a:extLst>
                    <a:ext uri="{9D8B030D-6E8A-4147-A177-3AD203B41FA5}">
                      <a16:colId xmlns:a16="http://schemas.microsoft.com/office/drawing/2014/main" xmlns="" val="20000"/>
                    </a:ext>
                  </a:extLst>
                </a:gridCol>
                <a:gridCol w="2641209">
                  <a:extLst>
                    <a:ext uri="{9D8B030D-6E8A-4147-A177-3AD203B41FA5}">
                      <a16:colId xmlns:a16="http://schemas.microsoft.com/office/drawing/2014/main" xmlns="" val="20001"/>
                    </a:ext>
                  </a:extLst>
                </a:gridCol>
                <a:gridCol w="2641209">
                  <a:extLst>
                    <a:ext uri="{9D8B030D-6E8A-4147-A177-3AD203B41FA5}">
                      <a16:colId xmlns:a16="http://schemas.microsoft.com/office/drawing/2014/main" xmlns="" val="20002"/>
                    </a:ext>
                  </a:extLst>
                </a:gridCol>
                <a:gridCol w="2641209">
                  <a:extLst>
                    <a:ext uri="{9D8B030D-6E8A-4147-A177-3AD203B41FA5}">
                      <a16:colId xmlns:a16="http://schemas.microsoft.com/office/drawing/2014/main" xmlns="" val="20003"/>
                    </a:ext>
                  </a:extLst>
                </a:gridCol>
              </a:tblGrid>
              <a:tr h="411757">
                <a:tc>
                  <a:txBody>
                    <a:bodyPr/>
                    <a:lstStyle/>
                    <a:p>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Parameters</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IEEE 802.16</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IEEE 802.16a</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IEEE 802.16e</a:t>
                      </a:r>
                      <a:endParaRPr lang="en-US"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0"/>
                  </a:ext>
                </a:extLst>
              </a:tr>
              <a:tr h="720574">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Spectrum</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10–66 GHz</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2–11 GHz </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dk1"/>
                          </a:solidFill>
                          <a:latin typeface="Arial" panose="020B0604020202020204" pitchFamily="34" charset="0"/>
                          <a:ea typeface="+mn-ea"/>
                          <a:cs typeface="Arial" panose="020B0604020202020204" pitchFamily="34" charset="0"/>
                        </a:rPr>
                        <a:t>&lt;</a:t>
                      </a: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6 GHz</a:t>
                      </a:r>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1"/>
                  </a:ext>
                </a:extLst>
              </a:tr>
              <a:tr h="720574">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Configuration</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Line-of-sight</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Non-line-of-sight</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Non-line-of-sight</a:t>
                      </a:r>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1029391">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Bit rate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32–134 Mbps</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(28 MHz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≤70 or 100 Mbps</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(20 MHz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Up to 15 Mbps</a:t>
                      </a:r>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3"/>
                  </a:ext>
                </a:extLst>
              </a:tr>
              <a:tr h="967675">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Modulation</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QPSK, 16-QAM,</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64-QAM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256 subcarrier OFDM</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using QPSK, 16-QAM,</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64-QAM, 256-QAM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Same as 802.16a</a:t>
                      </a:r>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4"/>
                  </a:ext>
                </a:extLst>
              </a:tr>
              <a:tr h="720574">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Mobility</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Fixed</a:t>
                      </a:r>
                      <a:endParaRPr lang="en-US" b="1" dirty="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Fixed</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≤75 Mph</a:t>
                      </a:r>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720574">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Channel bandwidth</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20, 25, 28 MHz </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Selectable 1.25–20 MHz </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5 MHz (planned)</a:t>
                      </a:r>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6"/>
                  </a:ext>
                </a:extLst>
              </a:tr>
              <a:tr h="499788">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Typical cell radius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1–3 miles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3–5 miles </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1–3 miles</a:t>
                      </a:r>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42935884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668" y="281354"/>
            <a:ext cx="5628272"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IEEE 802.11 Data Link Layer</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93885" y="1012815"/>
            <a:ext cx="10448585"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data link layer within 802.11 consists of two sublayers</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Logical link control (LLC) and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Media access control (MAC).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802.11 uses the same 802.2 LLC and </a:t>
            </a:r>
            <a:r>
              <a:rPr lang="en-US" sz="2400" dirty="0">
                <a:solidFill>
                  <a:srgbClr val="C00000"/>
                </a:solidFill>
                <a:latin typeface="Arial" panose="020B0604020202020204" pitchFamily="34" charset="0"/>
                <a:cs typeface="Arial" panose="020B0604020202020204" pitchFamily="34" charset="0"/>
              </a:rPr>
              <a:t>48-bit addressing</a:t>
            </a:r>
            <a:r>
              <a:rPr lang="en-US" sz="2400" dirty="0">
                <a:solidFill>
                  <a:schemeClr val="bg1"/>
                </a:solidFill>
                <a:latin typeface="Arial" panose="020B0604020202020204" pitchFamily="34" charset="0"/>
                <a:cs typeface="Arial" panose="020B0604020202020204" pitchFamily="34" charset="0"/>
              </a:rPr>
              <a:t> as the other 802 LAN, allowing for </a:t>
            </a:r>
            <a:r>
              <a:rPr lang="en-US" sz="2400" dirty="0">
                <a:solidFill>
                  <a:srgbClr val="0070C0"/>
                </a:solidFill>
                <a:latin typeface="Arial" panose="020B0604020202020204" pitchFamily="34" charset="0"/>
                <a:cs typeface="Arial" panose="020B0604020202020204" pitchFamily="34" charset="0"/>
              </a:rPr>
              <a:t>simple bridging from wireless to IEEE wired networks</a:t>
            </a:r>
            <a:r>
              <a:rPr lang="en-US" sz="2400" dirty="0">
                <a:solidFill>
                  <a:schemeClr val="bg1"/>
                </a:solidFill>
                <a:latin typeface="Arial" panose="020B0604020202020204" pitchFamily="34" charset="0"/>
                <a:cs typeface="Arial" panose="020B0604020202020204" pitchFamily="34" charset="0"/>
              </a:rPr>
              <a:t>, but </a:t>
            </a:r>
            <a:r>
              <a:rPr lang="en-US" sz="2400" dirty="0">
                <a:solidFill>
                  <a:srgbClr val="0070C0"/>
                </a:solidFill>
                <a:latin typeface="Arial" panose="020B0604020202020204" pitchFamily="34" charset="0"/>
                <a:cs typeface="Arial" panose="020B0604020202020204" pitchFamily="34" charset="0"/>
              </a:rPr>
              <a:t>the MAC is unique to WLAN.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sublayer above MAC is the LLC, where the framing takes place. The </a:t>
            </a:r>
            <a:r>
              <a:rPr lang="en-US" sz="2400" dirty="0">
                <a:solidFill>
                  <a:srgbClr val="C00000"/>
                </a:solidFill>
                <a:latin typeface="Arial" panose="020B0604020202020204" pitchFamily="34" charset="0"/>
                <a:cs typeface="Arial" panose="020B0604020202020204" pitchFamily="34" charset="0"/>
              </a:rPr>
              <a:t>LLC inserts certain fields in the frame such as the source address and destination address at the head end of the frame and error handling bits at the end of the frame</a:t>
            </a:r>
            <a:endParaRPr lang="en-IN" sz="2400" dirty="0">
              <a:solidFill>
                <a:srgbClr val="C00000"/>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FA530D35-1E6A-4E0C-BD0C-1A9D4AE35697}"/>
              </a:ext>
            </a:extLst>
          </p:cNvPr>
          <p:cNvSpPr>
            <a:spLocks noGrp="1"/>
          </p:cNvSpPr>
          <p:nvPr>
            <p:ph type="dt" sz="half" idx="10"/>
          </p:nvPr>
        </p:nvSpPr>
        <p:spPr/>
        <p:txBody>
          <a:bodyPr/>
          <a:lstStyle/>
          <a:p>
            <a:fld id="{9FAA1ABF-D0EE-4E8A-A0B5-FFCE47CB8845}" type="datetime1">
              <a:rPr lang="en-IN" smtClean="0"/>
              <a:t>20-02-2024</a:t>
            </a:fld>
            <a:endParaRPr lang="en-IN"/>
          </a:p>
        </p:txBody>
      </p:sp>
      <p:sp>
        <p:nvSpPr>
          <p:cNvPr id="5" name="Slide Number Placeholder 4">
            <a:extLst>
              <a:ext uri="{FF2B5EF4-FFF2-40B4-BE49-F238E27FC236}">
                <a16:creationId xmlns:a16="http://schemas.microsoft.com/office/drawing/2014/main" xmlns="" id="{8B62B02A-B777-40E4-98E3-42183F8F119D}"/>
              </a:ext>
            </a:extLst>
          </p:cNvPr>
          <p:cNvSpPr>
            <a:spLocks noGrp="1"/>
          </p:cNvSpPr>
          <p:nvPr>
            <p:ph type="sldNum" sz="quarter" idx="12"/>
          </p:nvPr>
        </p:nvSpPr>
        <p:spPr/>
        <p:txBody>
          <a:bodyPr/>
          <a:lstStyle/>
          <a:p>
            <a:fld id="{A2D3AD60-8DFE-4A91-8D6A-A890996E6D96}" type="slidenum">
              <a:rPr lang="en-IN" smtClean="0"/>
              <a:t>100</a:t>
            </a:fld>
            <a:endParaRPr lang="en-IN"/>
          </a:p>
        </p:txBody>
      </p:sp>
    </p:spTree>
    <p:extLst>
      <p:ext uri="{BB962C8B-B14F-4D97-AF65-F5344CB8AC3E}">
        <p14:creationId xmlns:p14="http://schemas.microsoft.com/office/powerpoint/2010/main" val="29443398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3831" y="924083"/>
            <a:ext cx="10775853" cy="452431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802.11 MAC is similar in concept to 802.3, in that it is designed to support multiple users on a shared medium by having the sender sense the medium before accessing it. </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In an 802.11 WLAN, collision detection is not possible due to the </a:t>
            </a:r>
            <a:r>
              <a:rPr lang="en-US" sz="2400" i="1" dirty="0">
                <a:solidFill>
                  <a:srgbClr val="C00000"/>
                </a:solidFill>
                <a:latin typeface="Arial" panose="020B0604020202020204" pitchFamily="34" charset="0"/>
                <a:cs typeface="Arial" panose="020B0604020202020204" pitchFamily="34" charset="0"/>
              </a:rPr>
              <a:t>near/far </a:t>
            </a:r>
            <a:r>
              <a:rPr lang="en-US" sz="2400" dirty="0">
                <a:solidFill>
                  <a:srgbClr val="C00000"/>
                </a:solidFill>
                <a:latin typeface="Arial" panose="020B0604020202020204" pitchFamily="34" charset="0"/>
                <a:cs typeface="Arial" panose="020B0604020202020204" pitchFamily="34" charset="0"/>
              </a:rPr>
              <a:t>problem </a:t>
            </a:r>
            <a:r>
              <a:rPr lang="en-US" sz="2400" dirty="0">
                <a:solidFill>
                  <a:schemeClr val="bg1"/>
                </a:solidFill>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To detect a collision, a station must be able to transmit and listen at the same time, but in radio systems the transmission drowns out the ability of a station to hear a collision.</a:t>
            </a:r>
            <a:endParaRPr lang="en-IN" sz="2400" dirty="0">
              <a:solidFill>
                <a:schemeClr val="bg1"/>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5E23C461-D2E1-4286-86E1-407260004088}"/>
              </a:ext>
            </a:extLst>
          </p:cNvPr>
          <p:cNvSpPr>
            <a:spLocks noGrp="1"/>
          </p:cNvSpPr>
          <p:nvPr>
            <p:ph type="dt" sz="half" idx="10"/>
          </p:nvPr>
        </p:nvSpPr>
        <p:spPr/>
        <p:txBody>
          <a:bodyPr/>
          <a:lstStyle/>
          <a:p>
            <a:fld id="{9DC24925-6BD4-43C7-B701-F1A73E0A6622}" type="datetime1">
              <a:rPr lang="en-IN" smtClean="0"/>
              <a:t>20-02-2024</a:t>
            </a:fld>
            <a:endParaRPr lang="en-IN"/>
          </a:p>
        </p:txBody>
      </p:sp>
      <p:sp>
        <p:nvSpPr>
          <p:cNvPr id="4" name="Slide Number Placeholder 3">
            <a:extLst>
              <a:ext uri="{FF2B5EF4-FFF2-40B4-BE49-F238E27FC236}">
                <a16:creationId xmlns:a16="http://schemas.microsoft.com/office/drawing/2014/main" xmlns="" id="{F9C776C7-7B3F-412A-ADE6-B04A7B3C01EB}"/>
              </a:ext>
            </a:extLst>
          </p:cNvPr>
          <p:cNvSpPr>
            <a:spLocks noGrp="1"/>
          </p:cNvSpPr>
          <p:nvPr>
            <p:ph type="sldNum" sz="quarter" idx="12"/>
          </p:nvPr>
        </p:nvSpPr>
        <p:spPr/>
        <p:txBody>
          <a:bodyPr/>
          <a:lstStyle/>
          <a:p>
            <a:fld id="{A2D3AD60-8DFE-4A91-8D6A-A890996E6D96}" type="slidenum">
              <a:rPr lang="en-IN" smtClean="0"/>
              <a:t>101</a:t>
            </a:fld>
            <a:endParaRPr lang="en-IN"/>
          </a:p>
        </p:txBody>
      </p:sp>
    </p:spTree>
    <p:extLst>
      <p:ext uri="{BB962C8B-B14F-4D97-AF65-F5344CB8AC3E}">
        <p14:creationId xmlns:p14="http://schemas.microsoft.com/office/powerpoint/2010/main" val="42381290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2180" y="411584"/>
            <a:ext cx="7230441" cy="584775"/>
          </a:xfrm>
          <a:prstGeom prst="rect">
            <a:avLst/>
          </a:prstGeom>
        </p:spPr>
        <p:txBody>
          <a:bodyPr wrap="none">
            <a:spAutoFit/>
          </a:bodyPr>
          <a:lstStyle/>
          <a:p>
            <a:r>
              <a:rPr lang="en-US" sz="3200" b="1" dirty="0">
                <a:solidFill>
                  <a:srgbClr val="C00000"/>
                </a:solidFill>
                <a:latin typeface="Arial" panose="020B0604020202020204" pitchFamily="34" charset="0"/>
                <a:cs typeface="Arial" panose="020B0604020202020204" pitchFamily="34" charset="0"/>
              </a:rPr>
              <a:t>IEEE 802.11 Medium Access Control</a:t>
            </a:r>
            <a:endParaRPr lang="en-IN" sz="3200" dirty="0">
              <a:solidFill>
                <a:srgbClr val="C00000"/>
              </a:solidFill>
              <a:latin typeface="Arial" panose="020B0604020202020204" pitchFamily="34" charset="0"/>
              <a:cs typeface="Arial" panose="020B0604020202020204" pitchFamily="34" charset="0"/>
            </a:endParaRPr>
          </a:p>
        </p:txBody>
      </p:sp>
      <p:sp>
        <p:nvSpPr>
          <p:cNvPr id="3" name="Rectangle 2"/>
          <p:cNvSpPr/>
          <p:nvPr/>
        </p:nvSpPr>
        <p:spPr>
          <a:xfrm>
            <a:off x="673359" y="1152660"/>
            <a:ext cx="10932487" cy="517064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Wireless local area networks operate using a </a:t>
            </a:r>
            <a:r>
              <a:rPr lang="en-US" sz="2000" dirty="0">
                <a:solidFill>
                  <a:srgbClr val="C00000"/>
                </a:solidFill>
                <a:latin typeface="Arial" panose="020B0604020202020204" pitchFamily="34" charset="0"/>
                <a:cs typeface="Arial" panose="020B0604020202020204" pitchFamily="34" charset="0"/>
              </a:rPr>
              <a:t>shared, high bit rate transmission medium </a:t>
            </a:r>
            <a:r>
              <a:rPr lang="en-US" sz="2000" dirty="0">
                <a:solidFill>
                  <a:schemeClr val="bg1"/>
                </a:solidFill>
                <a:latin typeface="Arial" panose="020B0604020202020204" pitchFamily="34" charset="0"/>
                <a:cs typeface="Arial" panose="020B0604020202020204" pitchFamily="34" charset="0"/>
              </a:rPr>
              <a:t>to which all devices are attached and </a:t>
            </a:r>
            <a:r>
              <a:rPr lang="en-US" sz="2000" dirty="0">
                <a:solidFill>
                  <a:srgbClr val="C00000"/>
                </a:solidFill>
                <a:latin typeface="Arial" panose="020B0604020202020204" pitchFamily="34" charset="0"/>
                <a:cs typeface="Arial" panose="020B0604020202020204" pitchFamily="34" charset="0"/>
              </a:rPr>
              <a:t>information frames relating to all calls are transmitted</a:t>
            </a:r>
            <a:r>
              <a:rPr lang="en-US" sz="2000" dirty="0">
                <a:solidFill>
                  <a:schemeClr val="bg1"/>
                </a:solidFill>
                <a:latin typeface="Arial" panose="020B0604020202020204" pitchFamily="34" charset="0"/>
                <a:cs typeface="Arial" panose="020B0604020202020204" pitchFamily="34" charset="0"/>
              </a:rPr>
              <a:t>. </a:t>
            </a:r>
          </a:p>
          <a:p>
            <a:pPr algn="just">
              <a:lnSpc>
                <a:spcPct val="150000"/>
              </a:lnSpc>
            </a:pPr>
            <a:r>
              <a:rPr lang="en-US" sz="2000" dirty="0">
                <a:solidFill>
                  <a:srgbClr val="C00000"/>
                </a:solidFill>
                <a:latin typeface="Arial" panose="020B0604020202020204" pitchFamily="34" charset="0"/>
                <a:cs typeface="Arial" panose="020B0604020202020204" pitchFamily="34" charset="0"/>
              </a:rPr>
              <a:t>MAC sublayer defines how a user obtains a channel when he or she needs one. </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MAC schemes include </a:t>
            </a:r>
            <a:r>
              <a:rPr lang="en-US" sz="2000" dirty="0">
                <a:solidFill>
                  <a:srgbClr val="C00000"/>
                </a:solidFill>
                <a:latin typeface="Arial" panose="020B0604020202020204" pitchFamily="34" charset="0"/>
                <a:cs typeface="Arial" panose="020B0604020202020204" pitchFamily="34" charset="0"/>
              </a:rPr>
              <a:t>random access, order access, deterministic access, and mixed access. </a:t>
            </a:r>
            <a:r>
              <a:rPr lang="en-US" sz="2000" dirty="0">
                <a:solidFill>
                  <a:schemeClr val="bg1"/>
                </a:solidFill>
                <a:latin typeface="Arial" panose="020B0604020202020204" pitchFamily="34" charset="0"/>
                <a:cs typeface="Arial" panose="020B0604020202020204" pitchFamily="34" charset="0"/>
              </a:rPr>
              <a:t>The random access MAC protocols are: </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ALOHA (asynchronous, slotted), </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Carrier-sense multiple-access (CSMA) (CSMA/collision-detection (CD),</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 </a:t>
            </a:r>
            <a:r>
              <a:rPr lang="en-IN" sz="2000" dirty="0">
                <a:solidFill>
                  <a:schemeClr val="bg1"/>
                </a:solidFill>
                <a:latin typeface="Arial" panose="020B0604020202020204" pitchFamily="34" charset="0"/>
                <a:cs typeface="Arial" panose="020B0604020202020204" pitchFamily="34" charset="0"/>
              </a:rPr>
              <a:t>CSMA/collision-avoidance (CA), non-persistent, and p-persistent). </a:t>
            </a:r>
          </a:p>
          <a:p>
            <a:pPr marL="342900" indent="-342900" algn="just">
              <a:lnSpc>
                <a:spcPct val="150000"/>
              </a:lnSpc>
              <a:buFont typeface="Wingdings" panose="05000000000000000000" pitchFamily="2" charset="2"/>
              <a:buChar char="Ø"/>
            </a:pPr>
            <a:r>
              <a:rPr lang="en-IN" sz="2000" dirty="0">
                <a:solidFill>
                  <a:schemeClr val="bg1"/>
                </a:solidFill>
                <a:latin typeface="Arial" panose="020B0604020202020204" pitchFamily="34" charset="0"/>
                <a:cs typeface="Arial" panose="020B0604020202020204" pitchFamily="34" charset="0"/>
              </a:rPr>
              <a:t>The maximum </a:t>
            </a:r>
            <a:r>
              <a:rPr lang="en-US" sz="2000" dirty="0">
                <a:solidFill>
                  <a:schemeClr val="bg1"/>
                </a:solidFill>
                <a:latin typeface="Arial" panose="020B0604020202020204" pitchFamily="34" charset="0"/>
                <a:cs typeface="Arial" panose="020B0604020202020204" pitchFamily="34" charset="0"/>
              </a:rPr>
              <a:t>throughput of slotted ALOHA protocol is about 36% of the data rate of the channel .It is simple, but not very efficient. </a:t>
            </a:r>
          </a:p>
          <a:p>
            <a:pPr marL="342900" indent="-342900" algn="just">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The CSMA peaks at about 60%. When the traffic becomes heavy, it degrades badly. </a:t>
            </a:r>
            <a:endParaRPr lang="en-IN" sz="2000" dirty="0">
              <a:solidFill>
                <a:schemeClr val="bg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E1DD03FC-23D6-42EE-850C-4DB14B6D3E11}"/>
              </a:ext>
            </a:extLst>
          </p:cNvPr>
          <p:cNvSpPr>
            <a:spLocks noGrp="1"/>
          </p:cNvSpPr>
          <p:nvPr>
            <p:ph type="dt" sz="half" idx="10"/>
          </p:nvPr>
        </p:nvSpPr>
        <p:spPr/>
        <p:txBody>
          <a:bodyPr/>
          <a:lstStyle/>
          <a:p>
            <a:fld id="{C798FDC3-B990-4C2D-B038-46C74159A002}" type="datetime1">
              <a:rPr lang="en-IN" smtClean="0"/>
              <a:t>20-02-2024</a:t>
            </a:fld>
            <a:endParaRPr lang="en-IN"/>
          </a:p>
        </p:txBody>
      </p:sp>
      <p:sp>
        <p:nvSpPr>
          <p:cNvPr id="5" name="Slide Number Placeholder 4">
            <a:extLst>
              <a:ext uri="{FF2B5EF4-FFF2-40B4-BE49-F238E27FC236}">
                <a16:creationId xmlns:a16="http://schemas.microsoft.com/office/drawing/2014/main" xmlns="" id="{A42DDF3B-0EB7-4472-B642-76350D089055}"/>
              </a:ext>
            </a:extLst>
          </p:cNvPr>
          <p:cNvSpPr>
            <a:spLocks noGrp="1"/>
          </p:cNvSpPr>
          <p:nvPr>
            <p:ph type="sldNum" sz="quarter" idx="12"/>
          </p:nvPr>
        </p:nvSpPr>
        <p:spPr/>
        <p:txBody>
          <a:bodyPr/>
          <a:lstStyle/>
          <a:p>
            <a:fld id="{A2D3AD60-8DFE-4A91-8D6A-A890996E6D96}" type="slidenum">
              <a:rPr lang="en-IN" smtClean="0"/>
              <a:t>102</a:t>
            </a:fld>
            <a:endParaRPr lang="en-IN"/>
          </a:p>
        </p:txBody>
      </p:sp>
    </p:spTree>
    <p:extLst>
      <p:ext uri="{BB962C8B-B14F-4D97-AF65-F5344CB8AC3E}">
        <p14:creationId xmlns:p14="http://schemas.microsoft.com/office/powerpoint/2010/main" val="36919897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1209821" y="464234"/>
            <a:ext cx="10438227" cy="5639363"/>
          </a:xfrm>
          <a:prstGeom prst="rect">
            <a:avLst/>
          </a:prstGeom>
        </p:spPr>
      </p:pic>
      <p:sp>
        <p:nvSpPr>
          <p:cNvPr id="3" name="Date Placeholder 2">
            <a:extLst>
              <a:ext uri="{FF2B5EF4-FFF2-40B4-BE49-F238E27FC236}">
                <a16:creationId xmlns:a16="http://schemas.microsoft.com/office/drawing/2014/main" xmlns="" id="{954B0802-A03A-4004-AA82-3AA214A62AB4}"/>
              </a:ext>
            </a:extLst>
          </p:cNvPr>
          <p:cNvSpPr>
            <a:spLocks noGrp="1"/>
          </p:cNvSpPr>
          <p:nvPr>
            <p:ph type="dt" sz="half" idx="10"/>
          </p:nvPr>
        </p:nvSpPr>
        <p:spPr/>
        <p:txBody>
          <a:bodyPr/>
          <a:lstStyle/>
          <a:p>
            <a:fld id="{CA363DCC-BE3D-45C8-A7C4-D668BBC69691}" type="datetime1">
              <a:rPr lang="en-IN" smtClean="0"/>
              <a:t>20-02-2024</a:t>
            </a:fld>
            <a:endParaRPr lang="en-IN"/>
          </a:p>
        </p:txBody>
      </p:sp>
      <p:sp>
        <p:nvSpPr>
          <p:cNvPr id="4" name="Slide Number Placeholder 3">
            <a:extLst>
              <a:ext uri="{FF2B5EF4-FFF2-40B4-BE49-F238E27FC236}">
                <a16:creationId xmlns:a16="http://schemas.microsoft.com/office/drawing/2014/main" xmlns="" id="{51C49579-1BF3-4817-B836-74A56080C83B}"/>
              </a:ext>
            </a:extLst>
          </p:cNvPr>
          <p:cNvSpPr>
            <a:spLocks noGrp="1"/>
          </p:cNvSpPr>
          <p:nvPr>
            <p:ph type="sldNum" sz="quarter" idx="12"/>
          </p:nvPr>
        </p:nvSpPr>
        <p:spPr/>
        <p:txBody>
          <a:bodyPr/>
          <a:lstStyle/>
          <a:p>
            <a:fld id="{A2D3AD60-8DFE-4A91-8D6A-A890996E6D96}" type="slidenum">
              <a:rPr lang="en-IN" smtClean="0"/>
              <a:t>103</a:t>
            </a:fld>
            <a:endParaRPr lang="en-IN"/>
          </a:p>
        </p:txBody>
      </p:sp>
    </p:spTree>
    <p:extLst>
      <p:ext uri="{BB962C8B-B14F-4D97-AF65-F5344CB8AC3E}">
        <p14:creationId xmlns:p14="http://schemas.microsoft.com/office/powerpoint/2010/main" val="16415835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363" y="907569"/>
            <a:ext cx="11071274" cy="466281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Deterministic MAC schemes improve throughput and response time when traffic is heavy. They offer the guaranteed bandwidth for isochronous traffic.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When the traffic is light, it is left to be mostly random.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When the traffic is heavy and throughput is in danger of declining or if a node requires isochronous bandwidth, the control point allocates bandwidth deterministically. CSMA/TDMA approaches CSMA performance under light traffic, so it has fast access time.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It approaches TDMA performance when the traffic becomes heavy, so its throughput can rise close to 100% of the data rate. </a:t>
            </a:r>
          </a:p>
        </p:txBody>
      </p:sp>
      <p:sp>
        <p:nvSpPr>
          <p:cNvPr id="3" name="Date Placeholder 2">
            <a:extLst>
              <a:ext uri="{FF2B5EF4-FFF2-40B4-BE49-F238E27FC236}">
                <a16:creationId xmlns:a16="http://schemas.microsoft.com/office/drawing/2014/main" xmlns="" id="{1CE0AAB6-F47F-425B-A4BF-08DD215A475A}"/>
              </a:ext>
            </a:extLst>
          </p:cNvPr>
          <p:cNvSpPr>
            <a:spLocks noGrp="1"/>
          </p:cNvSpPr>
          <p:nvPr>
            <p:ph type="dt" sz="half" idx="10"/>
          </p:nvPr>
        </p:nvSpPr>
        <p:spPr/>
        <p:txBody>
          <a:bodyPr/>
          <a:lstStyle/>
          <a:p>
            <a:fld id="{6F5B04CE-B5BB-4326-87B4-85285240166D}" type="datetime1">
              <a:rPr lang="en-IN" smtClean="0"/>
              <a:t>20-02-2024</a:t>
            </a:fld>
            <a:endParaRPr lang="en-IN"/>
          </a:p>
        </p:txBody>
      </p:sp>
      <p:sp>
        <p:nvSpPr>
          <p:cNvPr id="4" name="Slide Number Placeholder 3">
            <a:extLst>
              <a:ext uri="{FF2B5EF4-FFF2-40B4-BE49-F238E27FC236}">
                <a16:creationId xmlns:a16="http://schemas.microsoft.com/office/drawing/2014/main" xmlns="" id="{A8DD8547-D3CB-4914-9264-81134ED27040}"/>
              </a:ext>
            </a:extLst>
          </p:cNvPr>
          <p:cNvSpPr>
            <a:spLocks noGrp="1"/>
          </p:cNvSpPr>
          <p:nvPr>
            <p:ph type="sldNum" sz="quarter" idx="12"/>
          </p:nvPr>
        </p:nvSpPr>
        <p:spPr/>
        <p:txBody>
          <a:bodyPr/>
          <a:lstStyle/>
          <a:p>
            <a:fld id="{A2D3AD60-8DFE-4A91-8D6A-A890996E6D96}" type="slidenum">
              <a:rPr lang="en-IN" smtClean="0"/>
              <a:t>104</a:t>
            </a:fld>
            <a:endParaRPr lang="en-IN"/>
          </a:p>
        </p:txBody>
      </p:sp>
    </p:spTree>
    <p:extLst>
      <p:ext uri="{BB962C8B-B14F-4D97-AF65-F5344CB8AC3E}">
        <p14:creationId xmlns:p14="http://schemas.microsoft.com/office/powerpoint/2010/main" val="1054598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C36E9C9-2197-4C36-A642-C1AECB765981}"/>
              </a:ext>
            </a:extLst>
          </p:cNvPr>
          <p:cNvSpPr/>
          <p:nvPr/>
        </p:nvSpPr>
        <p:spPr>
          <a:xfrm>
            <a:off x="601347" y="144724"/>
            <a:ext cx="10886874" cy="6186309"/>
          </a:xfrm>
          <a:prstGeom prst="rect">
            <a:avLst/>
          </a:prstGeom>
        </p:spPr>
        <p:txBody>
          <a:bodyPr wrap="square">
            <a:spAutoFit/>
          </a:bodyPr>
          <a:lstStyle/>
          <a:p>
            <a:pPr lvl="0" algn="just">
              <a:lnSpc>
                <a:spcPct val="150000"/>
              </a:lnSpc>
            </a:pPr>
            <a:r>
              <a:rPr lang="en-US" sz="3200" i="1" dirty="0" smtClean="0">
                <a:solidFill>
                  <a:srgbClr val="C00000"/>
                </a:solidFill>
                <a:latin typeface="Arial" panose="020B0604020202020204" pitchFamily="34" charset="0"/>
                <a:cs typeface="Arial" panose="020B0604020202020204" pitchFamily="34" charset="0"/>
              </a:rPr>
              <a:t>carrier </a:t>
            </a:r>
            <a:r>
              <a:rPr lang="en-US" sz="3200" i="1" dirty="0">
                <a:solidFill>
                  <a:srgbClr val="C00000"/>
                </a:solidFill>
                <a:latin typeface="Arial" panose="020B0604020202020204" pitchFamily="34" charset="0"/>
                <a:cs typeface="Arial" panose="020B0604020202020204" pitchFamily="34" charset="0"/>
              </a:rPr>
              <a:t>sense multiple access with collision avoidance </a:t>
            </a:r>
            <a:r>
              <a:rPr lang="en-US" sz="3200" dirty="0">
                <a:solidFill>
                  <a:srgbClr val="C00000"/>
                </a:solidFill>
                <a:latin typeface="Arial" panose="020B0604020202020204" pitchFamily="34" charset="0"/>
                <a:cs typeface="Arial" panose="020B0604020202020204" pitchFamily="34" charset="0"/>
              </a:rPr>
              <a:t>(</a:t>
            </a:r>
            <a:r>
              <a:rPr lang="en-US" sz="3200" i="1" dirty="0">
                <a:solidFill>
                  <a:srgbClr val="C00000"/>
                </a:solidFill>
                <a:latin typeface="Arial" panose="020B0604020202020204" pitchFamily="34" charset="0"/>
                <a:cs typeface="Arial" panose="020B0604020202020204" pitchFamily="34" charset="0"/>
              </a:rPr>
              <a:t>CSMA/CA</a:t>
            </a:r>
            <a:r>
              <a:rPr lang="en-US" sz="3200" dirty="0">
                <a:solidFill>
                  <a:srgbClr val="C00000"/>
                </a:solidFill>
                <a:latin typeface="Arial" panose="020B0604020202020204" pitchFamily="34" charset="0"/>
                <a:cs typeface="Arial" panose="020B0604020202020204" pitchFamily="34" charset="0"/>
              </a:rPr>
              <a:t>) or distributed coordination function (DCF). </a:t>
            </a:r>
            <a:endParaRPr lang="en-US" sz="3200" dirty="0" smtClean="0">
              <a:solidFill>
                <a:srgbClr val="C00000"/>
              </a:solidFill>
              <a:latin typeface="Arial" panose="020B0604020202020204" pitchFamily="34" charset="0"/>
              <a:cs typeface="Arial" panose="020B0604020202020204" pitchFamily="34" charset="0"/>
            </a:endParaRPr>
          </a:p>
          <a:p>
            <a:pPr lvl="0" algn="just">
              <a:lnSpc>
                <a:spcPct val="150000"/>
              </a:lnSpc>
            </a:pPr>
            <a:endParaRPr lang="en-US" sz="3200" dirty="0">
              <a:solidFill>
                <a:srgbClr val="C00000"/>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CSMA/CA attempts to avoid collisions by using </a:t>
            </a:r>
            <a:r>
              <a:rPr lang="en-US" sz="2400" i="1" dirty="0">
                <a:solidFill>
                  <a:srgbClr val="C00000"/>
                </a:solidFill>
                <a:latin typeface="Arial" panose="020B0604020202020204" pitchFamily="34" charset="0"/>
                <a:cs typeface="Arial" panose="020B0604020202020204" pitchFamily="34" charset="0"/>
              </a:rPr>
              <a:t>explicit packet acknowledgment </a:t>
            </a:r>
            <a:r>
              <a:rPr lang="en-US" sz="2400" dirty="0">
                <a:solidFill>
                  <a:srgbClr val="C00000"/>
                </a:solidFill>
                <a:latin typeface="Arial" panose="020B0604020202020204" pitchFamily="34" charset="0"/>
                <a:cs typeface="Arial" panose="020B0604020202020204" pitchFamily="34" charset="0"/>
              </a:rPr>
              <a:t>(ACK)</a:t>
            </a:r>
            <a:r>
              <a:rPr lang="en-US" sz="2400" dirty="0">
                <a:solidFill>
                  <a:prstClr val="black"/>
                </a:solidFill>
                <a:latin typeface="Arial" panose="020B0604020202020204" pitchFamily="34" charset="0"/>
                <a:cs typeface="Arial" panose="020B0604020202020204" pitchFamily="34" charset="0"/>
              </a:rPr>
              <a:t>, which means an ACK packet is sent by the receiving station to confirm that the data packet arrived intact.</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CSMA/CA protocol is very effective when </a:t>
            </a:r>
            <a:r>
              <a:rPr lang="en-US" sz="2400" dirty="0">
                <a:solidFill>
                  <a:srgbClr val="C00000"/>
                </a:solidFill>
                <a:latin typeface="Arial" panose="020B0604020202020204" pitchFamily="34" charset="0"/>
                <a:cs typeface="Arial" panose="020B0604020202020204" pitchFamily="34" charset="0"/>
              </a:rPr>
              <a:t>the medium is not heavily loaded</a:t>
            </a:r>
            <a:r>
              <a:rPr lang="en-US" sz="2400" dirty="0">
                <a:solidFill>
                  <a:prstClr val="black"/>
                </a:solidFill>
                <a:latin typeface="Arial" panose="020B0604020202020204" pitchFamily="34" charset="0"/>
                <a:cs typeface="Arial" panose="020B0604020202020204" pitchFamily="34" charset="0"/>
              </a:rPr>
              <a:t> since it allows stations to transmit with minimum delay.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But there is always a chance of stations simultaneously sensing the medium as being free and transmitting at the same time, </a:t>
            </a:r>
            <a:r>
              <a:rPr lang="en-US" sz="2400" dirty="0">
                <a:solidFill>
                  <a:srgbClr val="C00000"/>
                </a:solidFill>
                <a:latin typeface="Arial" panose="020B0604020202020204" pitchFamily="34" charset="0"/>
                <a:cs typeface="Arial" panose="020B0604020202020204" pitchFamily="34" charset="0"/>
              </a:rPr>
              <a:t>causing a collision</a:t>
            </a:r>
            <a:r>
              <a:rPr lang="en-US" sz="2400" dirty="0">
                <a:solidFill>
                  <a:prstClr val="black"/>
                </a:solidFill>
                <a:latin typeface="Arial" panose="020B0604020202020204" pitchFamily="34" charset="0"/>
                <a:cs typeface="Arial" panose="020B0604020202020204" pitchFamily="34" charset="0"/>
              </a:rPr>
              <a:t>.</a:t>
            </a:r>
            <a:endParaRPr lang="en-IN" sz="2400" dirty="0">
              <a:solidFill>
                <a:prstClr val="black"/>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34E484CA-6C04-4DC1-B2F4-E848667851E9}"/>
              </a:ext>
            </a:extLst>
          </p:cNvPr>
          <p:cNvSpPr>
            <a:spLocks noGrp="1"/>
          </p:cNvSpPr>
          <p:nvPr>
            <p:ph type="dt" sz="half" idx="10"/>
          </p:nvPr>
        </p:nvSpPr>
        <p:spPr/>
        <p:txBody>
          <a:bodyPr/>
          <a:lstStyle/>
          <a:p>
            <a:fld id="{BD22A876-BC23-42AF-9C85-7306F1254B71}" type="datetime1">
              <a:rPr lang="en-IN" smtClean="0"/>
              <a:t>20-02-2024</a:t>
            </a:fld>
            <a:endParaRPr lang="en-IN"/>
          </a:p>
        </p:txBody>
      </p:sp>
      <p:sp>
        <p:nvSpPr>
          <p:cNvPr id="4" name="Slide Number Placeholder 3">
            <a:extLst>
              <a:ext uri="{FF2B5EF4-FFF2-40B4-BE49-F238E27FC236}">
                <a16:creationId xmlns:a16="http://schemas.microsoft.com/office/drawing/2014/main" xmlns="" id="{34278291-A382-42DA-A279-C5FDF7BD6A9C}"/>
              </a:ext>
            </a:extLst>
          </p:cNvPr>
          <p:cNvSpPr>
            <a:spLocks noGrp="1"/>
          </p:cNvSpPr>
          <p:nvPr>
            <p:ph type="sldNum" sz="quarter" idx="12"/>
          </p:nvPr>
        </p:nvSpPr>
        <p:spPr/>
        <p:txBody>
          <a:bodyPr/>
          <a:lstStyle/>
          <a:p>
            <a:fld id="{A2D3AD60-8DFE-4A91-8D6A-A890996E6D96}" type="slidenum">
              <a:rPr lang="en-IN" smtClean="0"/>
              <a:t>105</a:t>
            </a:fld>
            <a:endParaRPr lang="en-IN"/>
          </a:p>
        </p:txBody>
      </p:sp>
    </p:spTree>
    <p:extLst>
      <p:ext uri="{BB962C8B-B14F-4D97-AF65-F5344CB8AC3E}">
        <p14:creationId xmlns:p14="http://schemas.microsoft.com/office/powerpoint/2010/main" val="16791570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1219" y="936911"/>
            <a:ext cx="10668017" cy="637097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These collisions must be identified so that the </a:t>
            </a:r>
            <a:r>
              <a:rPr lang="en-US" sz="2400" dirty="0">
                <a:solidFill>
                  <a:srgbClr val="C00000"/>
                </a:solidFill>
                <a:latin typeface="Arial" panose="020B0604020202020204" pitchFamily="34" charset="0"/>
                <a:cs typeface="Arial" panose="020B0604020202020204" pitchFamily="34" charset="0"/>
              </a:rPr>
              <a:t>MAC layer can retransmit the packet </a:t>
            </a:r>
            <a:r>
              <a:rPr lang="en-US" sz="2400" dirty="0">
                <a:solidFill>
                  <a:schemeClr val="bg1"/>
                </a:solidFill>
                <a:latin typeface="Arial" panose="020B0604020202020204" pitchFamily="34" charset="0"/>
                <a:cs typeface="Arial" panose="020B0604020202020204" pitchFamily="34" charset="0"/>
              </a:rPr>
              <a:t>by itself and not by the upper layers, which would cause significant delay. </a:t>
            </a:r>
            <a:endParaRPr lang="en-US" sz="2400" dirty="0" smtClean="0">
              <a:solidFill>
                <a:schemeClr val="bg1"/>
              </a:solidFill>
              <a:latin typeface="Arial" panose="020B0604020202020204" pitchFamily="34" charset="0"/>
              <a:cs typeface="Arial" panose="020B0604020202020204" pitchFamily="34" charset="0"/>
            </a:endParaRPr>
          </a:p>
          <a:p>
            <a:pPr algn="just">
              <a:lnSpc>
                <a:spcPct val="150000"/>
              </a:lnSpc>
            </a:pPr>
            <a:r>
              <a:rPr lang="en-US" sz="2800" dirty="0" smtClean="0">
                <a:solidFill>
                  <a:srgbClr val="C00000"/>
                </a:solidFill>
                <a:latin typeface="Arial" panose="020B0604020202020204" pitchFamily="34" charset="0"/>
                <a:cs typeface="Arial" panose="020B0604020202020204" pitchFamily="34" charset="0"/>
              </a:rPr>
              <a:t>Why not CSMA/CD?(Why collision detection is not possible in wireless environments?)</a:t>
            </a:r>
          </a:p>
          <a:p>
            <a:pPr marL="342900" indent="-342900" algn="just">
              <a:lnSpc>
                <a:spcPct val="150000"/>
              </a:lnSpc>
              <a:buFont typeface="Wingdings" panose="05000000000000000000" pitchFamily="2" charset="2"/>
              <a:buChar char="Ø"/>
            </a:pPr>
            <a:r>
              <a:rPr lang="en-US" sz="2400" dirty="0" smtClean="0">
                <a:solidFill>
                  <a:schemeClr val="bg1"/>
                </a:solidFill>
                <a:latin typeface="Arial" panose="020B0604020202020204" pitchFamily="34" charset="0"/>
                <a:cs typeface="Arial" panose="020B0604020202020204" pitchFamily="34" charset="0"/>
              </a:rPr>
              <a:t>In the Ethernet with </a:t>
            </a:r>
            <a:r>
              <a:rPr lang="en-US" sz="2400" dirty="0">
                <a:solidFill>
                  <a:schemeClr val="bg1"/>
                </a:solidFill>
                <a:latin typeface="Arial" panose="020B0604020202020204" pitchFamily="34" charset="0"/>
                <a:cs typeface="Arial" panose="020B0604020202020204" pitchFamily="34" charset="0"/>
              </a:rPr>
              <a:t>CSMA/CD the collision is recognized by the transmitting station, which goes into a retransmission phase based on an exponential random </a:t>
            </a:r>
            <a:r>
              <a:rPr lang="en-US" sz="2400" dirty="0" err="1">
                <a:solidFill>
                  <a:schemeClr val="bg1"/>
                </a:solidFill>
                <a:latin typeface="Arial" panose="020B0604020202020204" pitchFamily="34" charset="0"/>
                <a:cs typeface="Arial" panose="020B0604020202020204" pitchFamily="34" charset="0"/>
              </a:rPr>
              <a:t>backoff</a:t>
            </a:r>
            <a:r>
              <a:rPr lang="en-US" sz="2400" dirty="0">
                <a:solidFill>
                  <a:schemeClr val="bg1"/>
                </a:solidFill>
                <a:latin typeface="Arial" panose="020B0604020202020204" pitchFamily="34" charset="0"/>
                <a:cs typeface="Arial" panose="020B0604020202020204" pitchFamily="34" charset="0"/>
              </a:rPr>
              <a:t> algorithm. </a:t>
            </a:r>
          </a:p>
          <a:p>
            <a:pPr marL="342900" lvl="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While these collision detection mechanis</a:t>
            </a:r>
            <a:r>
              <a:rPr lang="en-US" sz="2400" dirty="0">
                <a:solidFill>
                  <a:prstClr val="black"/>
                </a:solidFill>
                <a:latin typeface="Arial" panose="020B0604020202020204" pitchFamily="34" charset="0"/>
                <a:cs typeface="Arial" panose="020B0604020202020204" pitchFamily="34" charset="0"/>
              </a:rPr>
              <a:t>ms are a good idea on a wired LAN, they cannot be used on a WLAN environment for two main reasons:</a:t>
            </a:r>
          </a:p>
          <a:p>
            <a:pPr algn="just">
              <a:lnSpc>
                <a:spcPct val="150000"/>
              </a:lnSpc>
            </a:pPr>
            <a:endParaRPr lang="en-IN" sz="2400" dirty="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xmlns="" id="{18219105-5C81-46F1-A40C-C43F9D471D4F}"/>
              </a:ext>
            </a:extLst>
          </p:cNvPr>
          <p:cNvSpPr>
            <a:spLocks noGrp="1"/>
          </p:cNvSpPr>
          <p:nvPr>
            <p:ph type="dt" sz="half" idx="10"/>
          </p:nvPr>
        </p:nvSpPr>
        <p:spPr/>
        <p:txBody>
          <a:bodyPr/>
          <a:lstStyle/>
          <a:p>
            <a:fld id="{286CCD60-92DF-416F-AE28-4A9D8A394903}" type="datetime1">
              <a:rPr lang="en-IN" smtClean="0"/>
              <a:t>20-02-2024</a:t>
            </a:fld>
            <a:endParaRPr lang="en-IN"/>
          </a:p>
        </p:txBody>
      </p:sp>
      <p:sp>
        <p:nvSpPr>
          <p:cNvPr id="4" name="Slide Number Placeholder 3">
            <a:extLst>
              <a:ext uri="{FF2B5EF4-FFF2-40B4-BE49-F238E27FC236}">
                <a16:creationId xmlns:a16="http://schemas.microsoft.com/office/drawing/2014/main" xmlns="" id="{BF3E80AF-41B2-45D9-9690-A46CBEEB0018}"/>
              </a:ext>
            </a:extLst>
          </p:cNvPr>
          <p:cNvSpPr>
            <a:spLocks noGrp="1"/>
          </p:cNvSpPr>
          <p:nvPr>
            <p:ph type="sldNum" sz="quarter" idx="12"/>
          </p:nvPr>
        </p:nvSpPr>
        <p:spPr/>
        <p:txBody>
          <a:bodyPr/>
          <a:lstStyle/>
          <a:p>
            <a:fld id="{A2D3AD60-8DFE-4A91-8D6A-A890996E6D96}" type="slidenum">
              <a:rPr lang="en-IN" smtClean="0"/>
              <a:t>106</a:t>
            </a:fld>
            <a:endParaRPr lang="en-IN"/>
          </a:p>
        </p:txBody>
      </p:sp>
    </p:spTree>
    <p:extLst>
      <p:ext uri="{BB962C8B-B14F-4D97-AF65-F5344CB8AC3E}">
        <p14:creationId xmlns:p14="http://schemas.microsoft.com/office/powerpoint/2010/main" val="3279414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907" y="671691"/>
            <a:ext cx="10653933" cy="6740307"/>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1.Implementing a collision detection mechanism would require the </a:t>
            </a:r>
            <a:r>
              <a:rPr lang="en-US" sz="2400" dirty="0">
                <a:solidFill>
                  <a:srgbClr val="C00000"/>
                </a:solidFill>
                <a:latin typeface="Arial" panose="020B0604020202020204" pitchFamily="34" charset="0"/>
                <a:cs typeface="Arial" panose="020B0604020202020204" pitchFamily="34" charset="0"/>
              </a:rPr>
              <a:t>implementation of a full duplex radio </a:t>
            </a:r>
            <a:r>
              <a:rPr lang="en-US" sz="2400" dirty="0">
                <a:solidFill>
                  <a:schemeClr val="bg1"/>
                </a:solidFill>
                <a:latin typeface="Arial" panose="020B0604020202020204" pitchFamily="34" charset="0"/>
                <a:cs typeface="Arial" panose="020B0604020202020204" pitchFamily="34" charset="0"/>
              </a:rPr>
              <a:t>capable of transmitting and receiving at the same time, an approach that would </a:t>
            </a:r>
            <a:r>
              <a:rPr lang="en-US" sz="2400" dirty="0">
                <a:solidFill>
                  <a:srgbClr val="C00000"/>
                </a:solidFill>
                <a:latin typeface="Arial" panose="020B0604020202020204" pitchFamily="34" charset="0"/>
                <a:cs typeface="Arial" panose="020B0604020202020204" pitchFamily="34" charset="0"/>
              </a:rPr>
              <a:t>increase the cost significantly</a:t>
            </a:r>
            <a:r>
              <a:rPr lang="en-US" sz="2400" dirty="0" smtClean="0">
                <a:solidFill>
                  <a:schemeClr val="bg1"/>
                </a:solidFill>
                <a:latin typeface="Arial" panose="020B0604020202020204" pitchFamily="34" charset="0"/>
                <a:cs typeface="Arial" panose="020B0604020202020204" pitchFamily="34" charset="0"/>
              </a:rPr>
              <a:t>.</a:t>
            </a:r>
          </a:p>
          <a:p>
            <a:pPr algn="just">
              <a:lnSpc>
                <a:spcPct val="150000"/>
              </a:lnSpc>
            </a:pPr>
            <a:endParaRPr lang="en-US" sz="2400" dirty="0">
              <a:solidFill>
                <a:schemeClr val="bg1"/>
              </a:solidFill>
              <a:latin typeface="Arial" panose="020B0604020202020204" pitchFamily="34" charset="0"/>
              <a:cs typeface="Arial" panose="020B0604020202020204" pitchFamily="34" charset="0"/>
            </a:endParaRPr>
          </a:p>
          <a:p>
            <a:pPr lvl="0" algn="just">
              <a:lnSpc>
                <a:spcPct val="150000"/>
              </a:lnSpc>
            </a:pPr>
            <a:r>
              <a:rPr lang="en-US" sz="2400" dirty="0">
                <a:solidFill>
                  <a:schemeClr val="bg1"/>
                </a:solidFill>
                <a:latin typeface="Arial" panose="020B0604020202020204" pitchFamily="34" charset="0"/>
                <a:cs typeface="Arial" panose="020B0604020202020204" pitchFamily="34" charset="0"/>
              </a:rPr>
              <a:t>2.In a wireless </a:t>
            </a:r>
            <a:r>
              <a:rPr lang="en-US" sz="2400" dirty="0" smtClean="0">
                <a:solidFill>
                  <a:schemeClr val="bg1"/>
                </a:solidFill>
                <a:latin typeface="Arial" panose="020B0604020202020204" pitchFamily="34" charset="0"/>
                <a:cs typeface="Arial" panose="020B0604020202020204" pitchFamily="34" charset="0"/>
              </a:rPr>
              <a:t>environment </a:t>
            </a:r>
            <a:r>
              <a:rPr lang="en-US" sz="2400" dirty="0">
                <a:solidFill>
                  <a:schemeClr val="bg1"/>
                </a:solidFill>
                <a:latin typeface="Arial" panose="020B0604020202020204" pitchFamily="34" charset="0"/>
                <a:cs typeface="Arial" panose="020B0604020202020204" pitchFamily="34" charset="0"/>
              </a:rPr>
              <a:t>we cannot assume that all stations hear each other (which is the basic assumption </a:t>
            </a:r>
            <a:r>
              <a:rPr lang="en-US" sz="2400" dirty="0">
                <a:solidFill>
                  <a:prstClr val="black"/>
                </a:solidFill>
                <a:latin typeface="Arial" panose="020B0604020202020204" pitchFamily="34" charset="0"/>
                <a:cs typeface="Arial" panose="020B0604020202020204" pitchFamily="34" charset="0"/>
              </a:rPr>
              <a:t>of the collision detection scheme), and the fact that a station wants to transmit and senses the medium as free does not necessarily mean that the </a:t>
            </a:r>
            <a:r>
              <a:rPr lang="en-US" sz="2400" dirty="0">
                <a:solidFill>
                  <a:srgbClr val="C00000"/>
                </a:solidFill>
                <a:latin typeface="Arial" panose="020B0604020202020204" pitchFamily="34" charset="0"/>
                <a:cs typeface="Arial" panose="020B0604020202020204" pitchFamily="34" charset="0"/>
              </a:rPr>
              <a:t>medium is free around the receiver area</a:t>
            </a:r>
            <a:r>
              <a:rPr lang="en-US" sz="2400" dirty="0">
                <a:solidFill>
                  <a:prstClr val="black"/>
                </a:solidFill>
                <a:latin typeface="Arial" panose="020B0604020202020204" pitchFamily="34" charset="0"/>
                <a:cs typeface="Arial" panose="020B0604020202020204" pitchFamily="34" charset="0"/>
              </a:rPr>
              <a:t>. </a:t>
            </a: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To overcome these problems, the 802.11 uses a CA mechanism together with a positive ACK. </a:t>
            </a:r>
          </a:p>
          <a:p>
            <a:pPr lvl="0" algn="just">
              <a:lnSpc>
                <a:spcPct val="150000"/>
              </a:lnSpc>
            </a:pPr>
            <a:endParaRPr lang="en-US" sz="2400" dirty="0">
              <a:solidFill>
                <a:srgbClr val="C00000"/>
              </a:solidFill>
              <a:latin typeface="Arial" panose="020B0604020202020204" pitchFamily="34" charset="0"/>
              <a:cs typeface="Arial" panose="020B0604020202020204" pitchFamily="34" charset="0"/>
            </a:endParaRPr>
          </a:p>
          <a:p>
            <a:pPr algn="just">
              <a:lnSpc>
                <a:spcPct val="150000"/>
              </a:lnSpc>
            </a:pPr>
            <a:endParaRPr lang="en-IN" sz="24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94F43D68-8E80-4446-9A95-5DF7AFAEBBDC}"/>
              </a:ext>
            </a:extLst>
          </p:cNvPr>
          <p:cNvSpPr>
            <a:spLocks noGrp="1"/>
          </p:cNvSpPr>
          <p:nvPr>
            <p:ph type="dt" sz="half" idx="10"/>
          </p:nvPr>
        </p:nvSpPr>
        <p:spPr/>
        <p:txBody>
          <a:bodyPr/>
          <a:lstStyle/>
          <a:p>
            <a:fld id="{4BE03A5D-A2DA-414A-B433-170044813FC1}" type="datetime1">
              <a:rPr lang="en-IN" smtClean="0"/>
              <a:t>20-02-2024</a:t>
            </a:fld>
            <a:endParaRPr lang="en-IN"/>
          </a:p>
        </p:txBody>
      </p:sp>
      <p:sp>
        <p:nvSpPr>
          <p:cNvPr id="4" name="Slide Number Placeholder 3">
            <a:extLst>
              <a:ext uri="{FF2B5EF4-FFF2-40B4-BE49-F238E27FC236}">
                <a16:creationId xmlns:a16="http://schemas.microsoft.com/office/drawing/2014/main" xmlns="" id="{AEEA57EC-60C1-48B5-ACC8-806C0451BD52}"/>
              </a:ext>
            </a:extLst>
          </p:cNvPr>
          <p:cNvSpPr>
            <a:spLocks noGrp="1"/>
          </p:cNvSpPr>
          <p:nvPr>
            <p:ph type="sldNum" sz="quarter" idx="12"/>
          </p:nvPr>
        </p:nvSpPr>
        <p:spPr/>
        <p:txBody>
          <a:bodyPr/>
          <a:lstStyle/>
          <a:p>
            <a:fld id="{A2D3AD60-8DFE-4A91-8D6A-A890996E6D96}" type="slidenum">
              <a:rPr lang="en-IN" smtClean="0"/>
              <a:t>107</a:t>
            </a:fld>
            <a:endParaRPr lang="en-IN"/>
          </a:p>
        </p:txBody>
      </p:sp>
    </p:spTree>
    <p:extLst>
      <p:ext uri="{BB962C8B-B14F-4D97-AF65-F5344CB8AC3E}">
        <p14:creationId xmlns:p14="http://schemas.microsoft.com/office/powerpoint/2010/main" val="3955455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7261" y="194247"/>
            <a:ext cx="6156622" cy="584775"/>
          </a:xfrm>
          <a:prstGeom prst="rect">
            <a:avLst/>
          </a:prstGeom>
        </p:spPr>
        <p:txBody>
          <a:bodyPr wrap="none">
            <a:spAutoFit/>
          </a:bodyPr>
          <a:lstStyle/>
          <a:p>
            <a:r>
              <a:rPr lang="en-IN" sz="3200" b="1" dirty="0">
                <a:solidFill>
                  <a:schemeClr val="bg1"/>
                </a:solidFill>
                <a:latin typeface="Arial" panose="020B0604020202020204" pitchFamily="34" charset="0"/>
                <a:cs typeface="Arial" panose="020B0604020202020204" pitchFamily="34" charset="0"/>
              </a:rPr>
              <a:t>Exponential </a:t>
            </a:r>
            <a:r>
              <a:rPr lang="en-IN" sz="3200" b="1" dirty="0" err="1">
                <a:solidFill>
                  <a:schemeClr val="bg1"/>
                </a:solidFill>
                <a:latin typeface="Arial" panose="020B0604020202020204" pitchFamily="34" charset="0"/>
                <a:cs typeface="Arial" panose="020B0604020202020204" pitchFamily="34" charset="0"/>
              </a:rPr>
              <a:t>Backoff</a:t>
            </a:r>
            <a:r>
              <a:rPr lang="en-IN" sz="3200" b="1" dirty="0">
                <a:solidFill>
                  <a:schemeClr val="bg1"/>
                </a:solidFill>
                <a:latin typeface="Arial" panose="020B0604020202020204" pitchFamily="34" charset="0"/>
                <a:cs typeface="Arial" panose="020B0604020202020204" pitchFamily="34" charset="0"/>
              </a:rPr>
              <a:t> Algorithm</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464026" y="899411"/>
            <a:ext cx="11245754" cy="6209392"/>
          </a:xfrm>
          <a:prstGeom prst="rect">
            <a:avLst/>
          </a:prstGeom>
        </p:spPr>
        <p:txBody>
          <a:bodyPr wrap="square">
            <a:spAutoFit/>
          </a:bodyPr>
          <a:lstStyle/>
          <a:p>
            <a:pPr algn="just">
              <a:lnSpc>
                <a:spcPct val="150000"/>
              </a:lnSpc>
            </a:pPr>
            <a:r>
              <a:rPr lang="en-US" sz="2300" dirty="0" smtClean="0">
                <a:solidFill>
                  <a:srgbClr val="FF0000"/>
                </a:solidFill>
                <a:latin typeface="Arial" panose="020B0604020202020204" pitchFamily="34" charset="0"/>
                <a:cs typeface="Arial" panose="020B0604020202020204" pitchFamily="34" charset="0"/>
              </a:rPr>
              <a:t>Explain Exponential Backoff algorithm.</a:t>
            </a:r>
          </a:p>
          <a:p>
            <a:pPr marL="342900" indent="-342900" algn="just">
              <a:lnSpc>
                <a:spcPct val="150000"/>
              </a:lnSpc>
              <a:buFont typeface="Wingdings" panose="05000000000000000000" pitchFamily="2" charset="2"/>
              <a:buChar char="Ø"/>
            </a:pPr>
            <a:r>
              <a:rPr lang="en-US" sz="2200" dirty="0" smtClean="0">
                <a:solidFill>
                  <a:schemeClr val="bg1"/>
                </a:solidFill>
                <a:latin typeface="Arial" panose="020B0604020202020204" pitchFamily="34" charset="0"/>
                <a:cs typeface="Arial" panose="020B0604020202020204" pitchFamily="34" charset="0"/>
              </a:rPr>
              <a:t>used </a:t>
            </a:r>
            <a:r>
              <a:rPr lang="en-US" sz="2200" dirty="0">
                <a:solidFill>
                  <a:srgbClr val="C00000"/>
                </a:solidFill>
                <a:latin typeface="Arial" panose="020B0604020202020204" pitchFamily="34" charset="0"/>
                <a:cs typeface="Arial" panose="020B0604020202020204" pitchFamily="34" charset="0"/>
              </a:rPr>
              <a:t>to resolve contention problems among different stations wishing to transmit data at the same time.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When a station goes into the </a:t>
            </a:r>
            <a:r>
              <a:rPr lang="en-US" sz="2200" dirty="0" err="1">
                <a:solidFill>
                  <a:srgbClr val="C00000"/>
                </a:solidFill>
                <a:latin typeface="Arial" panose="020B0604020202020204" pitchFamily="34" charset="0"/>
                <a:cs typeface="Arial" panose="020B0604020202020204" pitchFamily="34" charset="0"/>
              </a:rPr>
              <a:t>backoff</a:t>
            </a:r>
            <a:r>
              <a:rPr lang="en-US" sz="2200" dirty="0">
                <a:solidFill>
                  <a:srgbClr val="C00000"/>
                </a:solidFill>
                <a:latin typeface="Arial" panose="020B0604020202020204" pitchFamily="34" charset="0"/>
                <a:cs typeface="Arial" panose="020B0604020202020204" pitchFamily="34" charset="0"/>
              </a:rPr>
              <a:t> state, it waits an additional, randomly selected number of time slots.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During the wait, the station </a:t>
            </a:r>
            <a:r>
              <a:rPr lang="en-US" sz="2200" dirty="0">
                <a:solidFill>
                  <a:srgbClr val="C00000"/>
                </a:solidFill>
                <a:latin typeface="Arial" panose="020B0604020202020204" pitchFamily="34" charset="0"/>
                <a:cs typeface="Arial" panose="020B0604020202020204" pitchFamily="34" charset="0"/>
              </a:rPr>
              <a:t>continues sensing the medium to check whether it remains free or another transmission begins.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At the end of its </a:t>
            </a:r>
            <a:r>
              <a:rPr lang="en-US" sz="2200" dirty="0">
                <a:solidFill>
                  <a:srgbClr val="C00000"/>
                </a:solidFill>
                <a:latin typeface="Arial" panose="020B0604020202020204" pitchFamily="34" charset="0"/>
                <a:cs typeface="Arial" panose="020B0604020202020204" pitchFamily="34" charset="0"/>
              </a:rPr>
              <a:t>contention window</a:t>
            </a:r>
            <a:r>
              <a:rPr lang="en-US" sz="2200" dirty="0">
                <a:solidFill>
                  <a:schemeClr val="bg1"/>
                </a:solidFill>
                <a:latin typeface="Arial" panose="020B0604020202020204" pitchFamily="34" charset="0"/>
                <a:cs typeface="Arial" panose="020B0604020202020204" pitchFamily="34" charset="0"/>
              </a:rPr>
              <a:t>, if the medium is still free the station can send its frame. </a:t>
            </a:r>
            <a:endParaRPr lang="en-US" sz="2200" dirty="0" smtClean="0">
              <a:solidFill>
                <a:schemeClr val="bg1"/>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200" dirty="0" smtClean="0">
                <a:solidFill>
                  <a:schemeClr val="bg1"/>
                </a:solidFill>
                <a:latin typeface="Arial" panose="020B0604020202020204" pitchFamily="34" charset="0"/>
                <a:cs typeface="Arial" panose="020B0604020202020204" pitchFamily="34" charset="0"/>
              </a:rPr>
              <a:t>If </a:t>
            </a:r>
            <a:r>
              <a:rPr lang="en-US" sz="2200" dirty="0">
                <a:solidFill>
                  <a:schemeClr val="bg1"/>
                </a:solidFill>
                <a:latin typeface="Arial" panose="020B0604020202020204" pitchFamily="34" charset="0"/>
                <a:cs typeface="Arial" panose="020B0604020202020204" pitchFamily="34" charset="0"/>
              </a:rPr>
              <a:t>during the contention window another station begins transmitting data, the </a:t>
            </a:r>
            <a:r>
              <a:rPr lang="en-US" sz="2200" dirty="0" err="1">
                <a:solidFill>
                  <a:schemeClr val="bg1"/>
                </a:solidFill>
                <a:latin typeface="Arial" panose="020B0604020202020204" pitchFamily="34" charset="0"/>
                <a:cs typeface="Arial" panose="020B0604020202020204" pitchFamily="34" charset="0"/>
              </a:rPr>
              <a:t>backoff</a:t>
            </a:r>
            <a:r>
              <a:rPr lang="en-US" sz="2200" dirty="0">
                <a:solidFill>
                  <a:schemeClr val="bg1"/>
                </a:solidFill>
                <a:latin typeface="Arial" panose="020B0604020202020204" pitchFamily="34" charset="0"/>
                <a:cs typeface="Arial" panose="020B0604020202020204" pitchFamily="34" charset="0"/>
              </a:rPr>
              <a:t> counter is frozen and counting down starts again when the channel returns to </a:t>
            </a:r>
            <a:r>
              <a:rPr lang="en-IN" sz="2200" dirty="0">
                <a:solidFill>
                  <a:schemeClr val="bg1"/>
                </a:solidFill>
                <a:latin typeface="Arial" panose="020B0604020202020204" pitchFamily="34" charset="0"/>
                <a:cs typeface="Arial" panose="020B0604020202020204" pitchFamily="34" charset="0"/>
              </a:rPr>
              <a:t>the idle state.</a:t>
            </a:r>
          </a:p>
        </p:txBody>
      </p:sp>
      <p:sp>
        <p:nvSpPr>
          <p:cNvPr id="4" name="Date Placeholder 3">
            <a:extLst>
              <a:ext uri="{FF2B5EF4-FFF2-40B4-BE49-F238E27FC236}">
                <a16:creationId xmlns:a16="http://schemas.microsoft.com/office/drawing/2014/main" xmlns="" id="{E600E41B-8AB8-4F5D-9ACA-631E1062B93D}"/>
              </a:ext>
            </a:extLst>
          </p:cNvPr>
          <p:cNvSpPr>
            <a:spLocks noGrp="1"/>
          </p:cNvSpPr>
          <p:nvPr>
            <p:ph type="dt" sz="half" idx="10"/>
          </p:nvPr>
        </p:nvSpPr>
        <p:spPr/>
        <p:txBody>
          <a:bodyPr/>
          <a:lstStyle/>
          <a:p>
            <a:fld id="{37DCBF52-53DE-4F31-944D-EA2688A48817}" type="datetime1">
              <a:rPr lang="en-IN" smtClean="0"/>
              <a:t>20-02-2024</a:t>
            </a:fld>
            <a:endParaRPr lang="en-IN"/>
          </a:p>
        </p:txBody>
      </p:sp>
      <p:sp>
        <p:nvSpPr>
          <p:cNvPr id="5" name="Slide Number Placeholder 4">
            <a:extLst>
              <a:ext uri="{FF2B5EF4-FFF2-40B4-BE49-F238E27FC236}">
                <a16:creationId xmlns:a16="http://schemas.microsoft.com/office/drawing/2014/main" xmlns="" id="{338E8A14-9554-495B-A73A-8DC89BF97B4E}"/>
              </a:ext>
            </a:extLst>
          </p:cNvPr>
          <p:cNvSpPr>
            <a:spLocks noGrp="1"/>
          </p:cNvSpPr>
          <p:nvPr>
            <p:ph type="sldNum" sz="quarter" idx="12"/>
          </p:nvPr>
        </p:nvSpPr>
        <p:spPr/>
        <p:txBody>
          <a:bodyPr/>
          <a:lstStyle/>
          <a:p>
            <a:fld id="{A2D3AD60-8DFE-4A91-8D6A-A890996E6D96}" type="slidenum">
              <a:rPr lang="en-IN" smtClean="0"/>
              <a:t>108</a:t>
            </a:fld>
            <a:endParaRPr lang="en-IN"/>
          </a:p>
        </p:txBody>
      </p:sp>
    </p:spTree>
    <p:extLst>
      <p:ext uri="{BB962C8B-B14F-4D97-AF65-F5344CB8AC3E}">
        <p14:creationId xmlns:p14="http://schemas.microsoft.com/office/powerpoint/2010/main" val="20417778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914" y="723395"/>
            <a:ext cx="11116554"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There is a problem related to the </a:t>
            </a:r>
            <a:r>
              <a:rPr lang="en-US" sz="2400" dirty="0">
                <a:solidFill>
                  <a:srgbClr val="C00000"/>
                </a:solidFill>
                <a:latin typeface="Arial" panose="020B0604020202020204" pitchFamily="34" charset="0"/>
                <a:cs typeface="Arial" panose="020B0604020202020204" pitchFamily="34" charset="0"/>
              </a:rPr>
              <a:t>CW dimension</a:t>
            </a:r>
            <a:r>
              <a:rPr lang="en-US" sz="2400" dirty="0">
                <a:solidFill>
                  <a:schemeClr val="bg1"/>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With </a:t>
            </a:r>
            <a:r>
              <a:rPr lang="en-US" sz="2400" dirty="0">
                <a:solidFill>
                  <a:srgbClr val="C00000"/>
                </a:solidFill>
                <a:latin typeface="Arial" panose="020B0604020202020204" pitchFamily="34" charset="0"/>
                <a:cs typeface="Arial" panose="020B0604020202020204" pitchFamily="34" charset="0"/>
              </a:rPr>
              <a:t>a small CW</a:t>
            </a:r>
            <a:r>
              <a:rPr lang="en-US" sz="2400" dirty="0">
                <a:solidFill>
                  <a:schemeClr val="bg1"/>
                </a:solidFill>
                <a:latin typeface="Arial" panose="020B0604020202020204" pitchFamily="34" charset="0"/>
                <a:cs typeface="Arial" panose="020B0604020202020204" pitchFamily="34" charset="0"/>
              </a:rPr>
              <a:t>, if many stations attempt to transmit data at the same time it is very possible that some of them may have the </a:t>
            </a:r>
            <a:r>
              <a:rPr lang="en-US" sz="2400" dirty="0">
                <a:solidFill>
                  <a:srgbClr val="C00000"/>
                </a:solidFill>
                <a:latin typeface="Arial" panose="020B0604020202020204" pitchFamily="34" charset="0"/>
                <a:cs typeface="Arial" panose="020B0604020202020204" pitchFamily="34" charset="0"/>
              </a:rPr>
              <a:t>same </a:t>
            </a:r>
            <a:r>
              <a:rPr lang="en-US" sz="2400" dirty="0" err="1">
                <a:solidFill>
                  <a:srgbClr val="C00000"/>
                </a:solidFill>
                <a:latin typeface="Arial" panose="020B0604020202020204" pitchFamily="34" charset="0"/>
                <a:cs typeface="Arial" panose="020B0604020202020204" pitchFamily="34" charset="0"/>
              </a:rPr>
              <a:t>backoff</a:t>
            </a:r>
            <a:r>
              <a:rPr lang="en-US" sz="2400" dirty="0">
                <a:solidFill>
                  <a:srgbClr val="C00000"/>
                </a:solidFill>
                <a:latin typeface="Arial" panose="020B0604020202020204" pitchFamily="34" charset="0"/>
                <a:cs typeface="Arial" panose="020B0604020202020204" pitchFamily="34" charset="0"/>
              </a:rPr>
              <a:t> interval</a:t>
            </a:r>
            <a:r>
              <a:rPr lang="en-US" sz="2400" dirty="0">
                <a:solidFill>
                  <a:schemeClr val="bg1"/>
                </a:solidFill>
                <a:latin typeface="Arial" panose="020B0604020202020204" pitchFamily="34" charset="0"/>
                <a:cs typeface="Arial" panose="020B0604020202020204" pitchFamily="34" charset="0"/>
              </a:rPr>
              <a:t>. This means that there will continuously be collisions, with serious effects on the network performance.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On the other hand, with </a:t>
            </a:r>
            <a:r>
              <a:rPr lang="en-US" sz="2400" dirty="0">
                <a:solidFill>
                  <a:srgbClr val="C00000"/>
                </a:solidFill>
                <a:latin typeface="Arial" panose="020B0604020202020204" pitchFamily="34" charset="0"/>
                <a:cs typeface="Arial" panose="020B0604020202020204" pitchFamily="34" charset="0"/>
              </a:rPr>
              <a:t>a large CW</a:t>
            </a:r>
            <a:r>
              <a:rPr lang="en-US" sz="2400" dirty="0">
                <a:solidFill>
                  <a:schemeClr val="bg1"/>
                </a:solidFill>
                <a:latin typeface="Arial" panose="020B0604020202020204" pitchFamily="34" charset="0"/>
                <a:cs typeface="Arial" panose="020B0604020202020204" pitchFamily="34" charset="0"/>
              </a:rPr>
              <a:t>, if few stations wish to transmit data they will likely have </a:t>
            </a:r>
            <a:r>
              <a:rPr lang="en-US" sz="2400" dirty="0">
                <a:solidFill>
                  <a:srgbClr val="C00000"/>
                </a:solidFill>
                <a:latin typeface="Arial" panose="020B0604020202020204" pitchFamily="34" charset="0"/>
                <a:cs typeface="Arial" panose="020B0604020202020204" pitchFamily="34" charset="0"/>
              </a:rPr>
              <a:t>long </a:t>
            </a:r>
            <a:r>
              <a:rPr lang="en-US" sz="2400" dirty="0" err="1">
                <a:solidFill>
                  <a:srgbClr val="C00000"/>
                </a:solidFill>
                <a:latin typeface="Arial" panose="020B0604020202020204" pitchFamily="34" charset="0"/>
                <a:cs typeface="Arial" panose="020B0604020202020204" pitchFamily="34" charset="0"/>
              </a:rPr>
              <a:t>backoff</a:t>
            </a:r>
            <a:r>
              <a:rPr lang="en-US" sz="2400" dirty="0">
                <a:solidFill>
                  <a:srgbClr val="C00000"/>
                </a:solidFill>
                <a:latin typeface="Arial" panose="020B0604020202020204" pitchFamily="34" charset="0"/>
                <a:cs typeface="Arial" panose="020B0604020202020204" pitchFamily="34" charset="0"/>
              </a:rPr>
              <a:t> delays </a:t>
            </a:r>
            <a:r>
              <a:rPr lang="en-US" sz="2400" dirty="0">
                <a:solidFill>
                  <a:schemeClr val="bg1"/>
                </a:solidFill>
                <a:latin typeface="Arial" panose="020B0604020202020204" pitchFamily="34" charset="0"/>
                <a:cs typeface="Arial" panose="020B0604020202020204" pitchFamily="34" charset="0"/>
              </a:rPr>
              <a:t>resulting in the degradation of the network performance. </a:t>
            </a:r>
            <a:r>
              <a:rPr lang="en-US" sz="2400" dirty="0">
                <a:solidFill>
                  <a:srgbClr val="C00000"/>
                </a:solidFill>
                <a:latin typeface="Arial" panose="020B0604020202020204" pitchFamily="34" charset="0"/>
                <a:cs typeface="Arial" panose="020B0604020202020204" pitchFamily="34" charset="0"/>
              </a:rPr>
              <a:t>The solution is to use an exponentially growing CW size</a:t>
            </a:r>
            <a:r>
              <a:rPr lang="en-US" sz="2400" dirty="0">
                <a:solidFill>
                  <a:schemeClr val="bg1"/>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srgbClr val="002060"/>
                </a:solidFill>
                <a:latin typeface="Arial" panose="020B0604020202020204" pitchFamily="34" charset="0"/>
                <a:cs typeface="Arial" panose="020B0604020202020204" pitchFamily="34" charset="0"/>
              </a:rPr>
              <a:t>It starts from a small value (</a:t>
            </a:r>
            <a:r>
              <a:rPr lang="en-US" sz="2400" i="1" dirty="0" err="1">
                <a:solidFill>
                  <a:srgbClr val="002060"/>
                </a:solidFill>
                <a:latin typeface="Arial" panose="020B0604020202020204" pitchFamily="34" charset="0"/>
                <a:cs typeface="Arial" panose="020B0604020202020204" pitchFamily="34" charset="0"/>
              </a:rPr>
              <a:t>CW</a:t>
            </a:r>
            <a:r>
              <a:rPr lang="en-US" sz="2400" dirty="0" err="1">
                <a:solidFill>
                  <a:srgbClr val="002060"/>
                </a:solidFill>
                <a:latin typeface="Arial" panose="020B0604020202020204" pitchFamily="34" charset="0"/>
                <a:cs typeface="Arial" panose="020B0604020202020204" pitchFamily="34" charset="0"/>
              </a:rPr>
              <a:t>min</a:t>
            </a:r>
            <a:r>
              <a:rPr lang="en-US" sz="2400" dirty="0">
                <a:solidFill>
                  <a:srgbClr val="002060"/>
                </a:solidFill>
                <a:latin typeface="Arial" panose="020B0604020202020204" pitchFamily="34" charset="0"/>
                <a:cs typeface="Arial" panose="020B0604020202020204" pitchFamily="34" charset="0"/>
              </a:rPr>
              <a:t> =31) and doubles after each collision, until it reaches the maximum value </a:t>
            </a:r>
            <a:r>
              <a:rPr lang="en-US" sz="2400" i="1" dirty="0" err="1">
                <a:solidFill>
                  <a:srgbClr val="002060"/>
                </a:solidFill>
                <a:latin typeface="Arial" panose="020B0604020202020204" pitchFamily="34" charset="0"/>
                <a:cs typeface="Arial" panose="020B0604020202020204" pitchFamily="34" charset="0"/>
              </a:rPr>
              <a:t>CW</a:t>
            </a:r>
            <a:r>
              <a:rPr lang="en-US" sz="2400" dirty="0" err="1">
                <a:solidFill>
                  <a:srgbClr val="002060"/>
                </a:solidFill>
                <a:latin typeface="Arial" panose="020B0604020202020204" pitchFamily="34" charset="0"/>
                <a:cs typeface="Arial" panose="020B0604020202020204" pitchFamily="34" charset="0"/>
              </a:rPr>
              <a:t>max</a:t>
            </a:r>
            <a:r>
              <a:rPr lang="en-US" sz="2400" dirty="0">
                <a:solidFill>
                  <a:srgbClr val="002060"/>
                </a:solidFill>
                <a:latin typeface="Arial" panose="020B0604020202020204" pitchFamily="34" charset="0"/>
                <a:cs typeface="Arial" panose="020B0604020202020204" pitchFamily="34" charset="0"/>
              </a:rPr>
              <a:t> (</a:t>
            </a:r>
            <a:r>
              <a:rPr lang="en-US" sz="2400" i="1" dirty="0" err="1">
                <a:solidFill>
                  <a:srgbClr val="002060"/>
                </a:solidFill>
                <a:latin typeface="Arial" panose="020B0604020202020204" pitchFamily="34" charset="0"/>
                <a:cs typeface="Arial" panose="020B0604020202020204" pitchFamily="34" charset="0"/>
              </a:rPr>
              <a:t>CW</a:t>
            </a:r>
            <a:r>
              <a:rPr lang="en-US" sz="2400" dirty="0" err="1">
                <a:solidFill>
                  <a:srgbClr val="002060"/>
                </a:solidFill>
                <a:latin typeface="Arial" panose="020B0604020202020204" pitchFamily="34" charset="0"/>
                <a:cs typeface="Arial" panose="020B0604020202020204" pitchFamily="34" charset="0"/>
              </a:rPr>
              <a:t>max</a:t>
            </a:r>
            <a:r>
              <a:rPr lang="en-US" sz="2400" dirty="0">
                <a:solidFill>
                  <a:srgbClr val="002060"/>
                </a:solidFill>
                <a:latin typeface="Arial" panose="020B0604020202020204" pitchFamily="34" charset="0"/>
                <a:cs typeface="Arial" panose="020B0604020202020204" pitchFamily="34" charset="0"/>
              </a:rPr>
              <a:t>  =1023). </a:t>
            </a:r>
            <a:endParaRPr lang="en-IN" sz="2400" dirty="0">
              <a:solidFill>
                <a:srgbClr val="00206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D7002741-112A-41D8-B309-E3CA12AB8C58}"/>
              </a:ext>
            </a:extLst>
          </p:cNvPr>
          <p:cNvSpPr>
            <a:spLocks noGrp="1"/>
          </p:cNvSpPr>
          <p:nvPr>
            <p:ph type="dt" sz="half" idx="10"/>
          </p:nvPr>
        </p:nvSpPr>
        <p:spPr/>
        <p:txBody>
          <a:bodyPr/>
          <a:lstStyle/>
          <a:p>
            <a:fld id="{319C7955-6B23-4E47-A2EF-383C5E987B89}" type="datetime1">
              <a:rPr lang="en-IN" smtClean="0"/>
              <a:t>20-02-2024</a:t>
            </a:fld>
            <a:endParaRPr lang="en-IN"/>
          </a:p>
        </p:txBody>
      </p:sp>
      <p:sp>
        <p:nvSpPr>
          <p:cNvPr id="4" name="Slide Number Placeholder 3">
            <a:extLst>
              <a:ext uri="{FF2B5EF4-FFF2-40B4-BE49-F238E27FC236}">
                <a16:creationId xmlns:a16="http://schemas.microsoft.com/office/drawing/2014/main" xmlns="" id="{1B3FE492-DA63-401B-BB52-14596F065356}"/>
              </a:ext>
            </a:extLst>
          </p:cNvPr>
          <p:cNvSpPr>
            <a:spLocks noGrp="1"/>
          </p:cNvSpPr>
          <p:nvPr>
            <p:ph type="sldNum" sz="quarter" idx="12"/>
          </p:nvPr>
        </p:nvSpPr>
        <p:spPr/>
        <p:txBody>
          <a:bodyPr/>
          <a:lstStyle/>
          <a:p>
            <a:fld id="{A2D3AD60-8DFE-4A91-8D6A-A890996E6D96}" type="slidenum">
              <a:rPr lang="en-IN" smtClean="0"/>
              <a:t>109</a:t>
            </a:fld>
            <a:endParaRPr lang="en-IN"/>
          </a:p>
        </p:txBody>
      </p:sp>
    </p:spTree>
    <p:extLst>
      <p:ext uri="{BB962C8B-B14F-4D97-AF65-F5344CB8AC3E}">
        <p14:creationId xmlns:p14="http://schemas.microsoft.com/office/powerpoint/2010/main" val="94689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11</a:t>
            </a:fld>
            <a:endParaRPr lang="en-US"/>
          </a:p>
        </p:txBody>
      </p:sp>
      <p:sp>
        <p:nvSpPr>
          <p:cNvPr id="5" name="TextBox 4"/>
          <p:cNvSpPr txBox="1"/>
          <p:nvPr/>
        </p:nvSpPr>
        <p:spPr>
          <a:xfrm>
            <a:off x="1547446" y="31383"/>
            <a:ext cx="7244862" cy="461665"/>
          </a:xfrm>
          <a:prstGeom prst="rect">
            <a:avLst/>
          </a:prstGeom>
          <a:noFill/>
        </p:spPr>
        <p:txBody>
          <a:bodyPr wrap="square" rtlCol="0">
            <a:spAutoFit/>
          </a:bodyPr>
          <a:lstStyle/>
          <a:p>
            <a:r>
              <a:rPr lang="nl-NL" sz="2400" dirty="0">
                <a:solidFill>
                  <a:schemeClr val="bg1"/>
                </a:solidFill>
                <a:latin typeface="Arial" panose="020B0604020202020204" pitchFamily="34" charset="0"/>
                <a:cs typeface="Arial" panose="020B0604020202020204" pitchFamily="34" charset="0"/>
              </a:rPr>
              <a:t>IEEE 802.16 vs. IEEE 802.11</a:t>
            </a:r>
            <a:endParaRPr lang="en-US" sz="24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89398368"/>
              </p:ext>
            </p:extLst>
          </p:nvPr>
        </p:nvGraphicFramePr>
        <p:xfrm>
          <a:off x="464234" y="703385"/>
          <a:ext cx="11240086" cy="5683348"/>
        </p:xfrm>
        <a:graphic>
          <a:graphicData uri="http://schemas.openxmlformats.org/drawingml/2006/table">
            <a:tbl>
              <a:tblPr firstRow="1" bandRow="1">
                <a:tableStyleId>{5C22544A-7EE6-4342-B048-85BDC9FD1C3A}</a:tableStyleId>
              </a:tblPr>
              <a:tblGrid>
                <a:gridCol w="1496796">
                  <a:extLst>
                    <a:ext uri="{9D8B030D-6E8A-4147-A177-3AD203B41FA5}">
                      <a16:colId xmlns:a16="http://schemas.microsoft.com/office/drawing/2014/main" xmlns="" val="20000"/>
                    </a:ext>
                  </a:extLst>
                </a:gridCol>
                <a:gridCol w="1775634">
                  <a:extLst>
                    <a:ext uri="{9D8B030D-6E8A-4147-A177-3AD203B41FA5}">
                      <a16:colId xmlns:a16="http://schemas.microsoft.com/office/drawing/2014/main" xmlns="" val="20001"/>
                    </a:ext>
                  </a:extLst>
                </a:gridCol>
                <a:gridCol w="3343571">
                  <a:extLst>
                    <a:ext uri="{9D8B030D-6E8A-4147-A177-3AD203B41FA5}">
                      <a16:colId xmlns:a16="http://schemas.microsoft.com/office/drawing/2014/main" xmlns="" val="20002"/>
                    </a:ext>
                  </a:extLst>
                </a:gridCol>
                <a:gridCol w="4624085">
                  <a:extLst>
                    <a:ext uri="{9D8B030D-6E8A-4147-A177-3AD203B41FA5}">
                      <a16:colId xmlns:a16="http://schemas.microsoft.com/office/drawing/2014/main" xmlns="" val="20003"/>
                    </a:ext>
                  </a:extLst>
                </a:gridCol>
              </a:tblGrid>
              <a:tr h="765066">
                <a:tc>
                  <a:txBody>
                    <a:bodyPr/>
                    <a:lstStyle/>
                    <a:p>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Parameter</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 IEEE 802.11</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IEEE 802.16</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Explanation</a:t>
                      </a:r>
                      <a:endParaRPr lang="en-US" sz="1800" dirty="0">
                        <a:solidFill>
                          <a:schemeClr val="bg1"/>
                        </a:solidFill>
                        <a:latin typeface="Arial" panose="020B0604020202020204" pitchFamily="34" charset="0"/>
                        <a:cs typeface="Arial" panose="020B0604020202020204" pitchFamily="34" charset="0"/>
                      </a:endParaRPr>
                    </a:p>
                    <a:p>
                      <a:endParaRPr lang="en-US" sz="18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0"/>
                  </a:ext>
                </a:extLst>
              </a:tr>
              <a:tr h="1584780">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Range</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30–100 m</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Typical cell size: 7–10 km; up to 50 km; no hidden stations.</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802.16 handles multipath propagation much better. Good signal quality in </a:t>
                      </a:r>
                      <a:r>
                        <a:rPr lang="en-US" sz="1800" b="1" i="0" u="none" strike="noStrike" kern="1200" baseline="0" dirty="0" smtClean="0">
                          <a:solidFill>
                            <a:schemeClr val="dk1"/>
                          </a:solidFill>
                          <a:latin typeface="Arial" panose="020B0604020202020204" pitchFamily="34" charset="0"/>
                          <a:ea typeface="+mn-ea"/>
                          <a:cs typeface="Arial" panose="020B0604020202020204" pitchFamily="34" charset="0"/>
                        </a:rPr>
                        <a:t>larger Distances</a:t>
                      </a:r>
                      <a:endParaRPr lang="en-US" sz="1800"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1"/>
                  </a:ext>
                </a:extLst>
              </a:tr>
              <a:tr h="765066">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Target usage</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Indoor</a:t>
                      </a:r>
                      <a:endParaRPr lang="en-US" sz="1800" b="1" dirty="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Outdoor; support of</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mesh topologies</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802.16 is used outdoor.</a:t>
                      </a:r>
                      <a:endParaRPr lang="en-US" sz="1800"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2568436">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Scalability</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Bandwidth of</a:t>
                      </a:r>
                    </a:p>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20 MHz is fixed</a:t>
                      </a:r>
                      <a:endParaRPr lang="en-US" sz="1800" b="1" dirty="0">
                        <a:solidFill>
                          <a:schemeClr val="bg1"/>
                        </a:solidFill>
                        <a:latin typeface="Arial" panose="020B0604020202020204" pitchFamily="34" charset="0"/>
                        <a:cs typeface="Arial" panose="020B0604020202020204" pitchFamily="34" charset="0"/>
                      </a:endParaRPr>
                    </a:p>
                  </a:txBody>
                  <a:tcPr/>
                </a:tc>
                <a:tc>
                  <a:txBody>
                    <a:bodyPr/>
                    <a:lstStyle/>
                    <a:p>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Bandwidth between 1.5 and 28 MHz allows an adaptation to the users.</a:t>
                      </a: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802.16 has no problem with overlapping cells; usage of demand assignment multiple access (DAMA)–time division multiple access (TDMA) instead of CSMA/CA; adaptive modulation possible.</a:t>
                      </a:r>
                      <a:endParaRPr lang="en-US" sz="1800"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0395796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961" y="387716"/>
            <a:ext cx="10874077" cy="6832640"/>
          </a:xfrm>
          <a:prstGeom prst="rect">
            <a:avLst/>
          </a:prstGeom>
        </p:spPr>
        <p:txBody>
          <a:bodyPr wrap="square">
            <a:spAutoFit/>
          </a:bodyPr>
          <a:lstStyle/>
          <a:p>
            <a:pPr lvl="0" algn="just">
              <a:lnSpc>
                <a:spcPct val="150000"/>
              </a:lnSpc>
            </a:pPr>
            <a:r>
              <a:rPr lang="en-US" sz="2800" dirty="0">
                <a:solidFill>
                  <a:srgbClr val="C00000"/>
                </a:solidFill>
                <a:latin typeface="Arial" panose="020B0604020202020204" pitchFamily="34" charset="0"/>
                <a:cs typeface="Arial" panose="020B0604020202020204" pitchFamily="34" charset="0"/>
              </a:rPr>
              <a:t>In 802.11 the </a:t>
            </a:r>
            <a:r>
              <a:rPr lang="en-US" sz="2800" dirty="0" err="1">
                <a:solidFill>
                  <a:srgbClr val="C00000"/>
                </a:solidFill>
                <a:latin typeface="Arial" panose="020B0604020202020204" pitchFamily="34" charset="0"/>
                <a:cs typeface="Arial" panose="020B0604020202020204" pitchFamily="34" charset="0"/>
              </a:rPr>
              <a:t>backoff</a:t>
            </a:r>
            <a:r>
              <a:rPr lang="en-US" sz="2800" dirty="0">
                <a:solidFill>
                  <a:srgbClr val="C00000"/>
                </a:solidFill>
                <a:latin typeface="Arial" panose="020B0604020202020204" pitchFamily="34" charset="0"/>
                <a:cs typeface="Arial" panose="020B0604020202020204" pitchFamily="34" charset="0"/>
              </a:rPr>
              <a:t> algorithm must be executed </a:t>
            </a:r>
            <a:r>
              <a:rPr lang="en-IN" sz="2800" dirty="0">
                <a:solidFill>
                  <a:srgbClr val="C00000"/>
                </a:solidFill>
                <a:latin typeface="Arial" panose="020B0604020202020204" pitchFamily="34" charset="0"/>
                <a:cs typeface="Arial" panose="020B0604020202020204" pitchFamily="34" charset="0"/>
              </a:rPr>
              <a:t>in three cases:</a:t>
            </a:r>
          </a:p>
          <a:p>
            <a:pPr marL="342900" lvl="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When the station senses the medium is busy </a:t>
            </a:r>
            <a:r>
              <a:rPr lang="en-US" sz="2400" dirty="0">
                <a:solidFill>
                  <a:srgbClr val="C00000"/>
                </a:solidFill>
                <a:latin typeface="Arial" panose="020B0604020202020204" pitchFamily="34" charset="0"/>
                <a:cs typeface="Arial" panose="020B0604020202020204" pitchFamily="34" charset="0"/>
              </a:rPr>
              <a:t>before the first transmission </a:t>
            </a:r>
            <a:r>
              <a:rPr lang="en-US" sz="2400" dirty="0">
                <a:solidFill>
                  <a:prstClr val="black"/>
                </a:solidFill>
                <a:latin typeface="Arial" panose="020B0604020202020204" pitchFamily="34" charset="0"/>
                <a:cs typeface="Arial" panose="020B0604020202020204" pitchFamily="34" charset="0"/>
              </a:rPr>
              <a:t>of</a:t>
            </a:r>
          </a:p>
          <a:p>
            <a:pPr lvl="0" algn="just">
              <a:lnSpc>
                <a:spcPct val="150000"/>
              </a:lnSpc>
            </a:pPr>
            <a:r>
              <a:rPr lang="en-IN" sz="2400" dirty="0">
                <a:solidFill>
                  <a:prstClr val="black"/>
                </a:solidFill>
                <a:latin typeface="Arial" panose="020B0604020202020204" pitchFamily="34" charset="0"/>
                <a:cs typeface="Arial" panose="020B0604020202020204" pitchFamily="34" charset="0"/>
              </a:rPr>
              <a:t>a packet</a:t>
            </a:r>
          </a:p>
          <a:p>
            <a:pPr marL="342900" lvl="0" indent="-342900" algn="just">
              <a:lnSpc>
                <a:spcPct val="150000"/>
              </a:lnSpc>
              <a:buFont typeface="Wingdings" panose="05000000000000000000" pitchFamily="2" charset="2"/>
              <a:buChar char="ü"/>
            </a:pPr>
            <a:r>
              <a:rPr lang="en-IN" sz="2400" dirty="0">
                <a:solidFill>
                  <a:srgbClr val="C00000"/>
                </a:solidFill>
                <a:latin typeface="Arial" panose="020B0604020202020204" pitchFamily="34" charset="0"/>
                <a:cs typeface="Arial" panose="020B0604020202020204" pitchFamily="34" charset="0"/>
              </a:rPr>
              <a:t>After each retransmission</a:t>
            </a:r>
          </a:p>
          <a:p>
            <a:pPr marL="342900" lvl="0" indent="-342900" algn="just">
              <a:lnSpc>
                <a:spcPct val="150000"/>
              </a:lnSpc>
              <a:buFont typeface="Wingdings" panose="05000000000000000000" pitchFamily="2" charset="2"/>
              <a:buChar char="ü"/>
            </a:pPr>
            <a:r>
              <a:rPr lang="en-IN" sz="2400" dirty="0">
                <a:solidFill>
                  <a:srgbClr val="C00000"/>
                </a:solidFill>
                <a:latin typeface="Arial" panose="020B0604020202020204" pitchFamily="34" charset="0"/>
                <a:cs typeface="Arial" panose="020B0604020202020204" pitchFamily="34" charset="0"/>
              </a:rPr>
              <a:t>After a successful transmission</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is necessary to </a:t>
            </a:r>
            <a:r>
              <a:rPr lang="en-US" sz="2400" dirty="0">
                <a:solidFill>
                  <a:srgbClr val="C00000"/>
                </a:solidFill>
                <a:latin typeface="Arial" panose="020B0604020202020204" pitchFamily="34" charset="0"/>
                <a:cs typeface="Arial" panose="020B0604020202020204" pitchFamily="34" charset="0"/>
              </a:rPr>
              <a:t>avoid a single host wanting to transmit a large quantity </a:t>
            </a:r>
            <a:r>
              <a:rPr lang="en-US" sz="2400" dirty="0">
                <a:solidFill>
                  <a:schemeClr val="bg1"/>
                </a:solidFill>
                <a:latin typeface="Arial" panose="020B0604020202020204" pitchFamily="34" charset="0"/>
                <a:cs typeface="Arial" panose="020B0604020202020204" pitchFamily="34" charset="0"/>
              </a:rPr>
              <a:t>of data, occupying the channel for too long a period, and denying access to all other stations.</a:t>
            </a:r>
            <a:r>
              <a:rPr lang="en-US" sz="2400" dirty="0">
                <a:solidFill>
                  <a:schemeClr val="bg1"/>
                </a:solidFill>
                <a:latin typeface="Sabon-Roman"/>
              </a:rPr>
              <a:t>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a:t>
            </a:r>
            <a:r>
              <a:rPr lang="en-US" sz="2400" dirty="0" err="1">
                <a:solidFill>
                  <a:schemeClr val="bg1"/>
                </a:solidFill>
                <a:latin typeface="Arial" panose="020B0604020202020204" pitchFamily="34" charset="0"/>
                <a:cs typeface="Arial" panose="020B0604020202020204" pitchFamily="34" charset="0"/>
              </a:rPr>
              <a:t>backoff</a:t>
            </a:r>
            <a:r>
              <a:rPr lang="en-US" sz="2400" dirty="0">
                <a:solidFill>
                  <a:schemeClr val="bg1"/>
                </a:solidFill>
                <a:latin typeface="Arial" panose="020B0604020202020204" pitchFamily="34" charset="0"/>
                <a:cs typeface="Arial" panose="020B0604020202020204" pitchFamily="34" charset="0"/>
              </a:rPr>
              <a:t> mechanism is not used when the station decides to transmit a new packet after an idle period and the medium has been free for more than the DIFS (see Figure 21.14).</a:t>
            </a:r>
            <a:endParaRPr lang="en-IN" sz="2400" dirty="0">
              <a:solidFill>
                <a:schemeClr val="bg1"/>
              </a:solidFill>
              <a:latin typeface="Arial" panose="020B0604020202020204" pitchFamily="34" charset="0"/>
              <a:cs typeface="Arial" panose="020B0604020202020204" pitchFamily="34" charset="0"/>
            </a:endParaRPr>
          </a:p>
          <a:p>
            <a:pPr algn="just">
              <a:lnSpc>
                <a:spcPct val="150000"/>
              </a:lnSpc>
            </a:pPr>
            <a:endParaRPr lang="en-IN" sz="24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38CA4DE4-B685-4374-925C-4AD321AE8E09}"/>
              </a:ext>
            </a:extLst>
          </p:cNvPr>
          <p:cNvSpPr>
            <a:spLocks noGrp="1"/>
          </p:cNvSpPr>
          <p:nvPr>
            <p:ph type="dt" sz="half" idx="10"/>
          </p:nvPr>
        </p:nvSpPr>
        <p:spPr/>
        <p:txBody>
          <a:bodyPr/>
          <a:lstStyle/>
          <a:p>
            <a:fld id="{3EC04CC4-A086-41F6-888F-240F554E42D9}" type="datetime1">
              <a:rPr lang="en-IN" smtClean="0"/>
              <a:t>20-02-2024</a:t>
            </a:fld>
            <a:endParaRPr lang="en-IN"/>
          </a:p>
        </p:txBody>
      </p:sp>
      <p:sp>
        <p:nvSpPr>
          <p:cNvPr id="4" name="Slide Number Placeholder 3">
            <a:extLst>
              <a:ext uri="{FF2B5EF4-FFF2-40B4-BE49-F238E27FC236}">
                <a16:creationId xmlns:a16="http://schemas.microsoft.com/office/drawing/2014/main" xmlns="" id="{112BD602-FB03-474F-AF35-2B2015A697C5}"/>
              </a:ext>
            </a:extLst>
          </p:cNvPr>
          <p:cNvSpPr>
            <a:spLocks noGrp="1"/>
          </p:cNvSpPr>
          <p:nvPr>
            <p:ph type="sldNum" sz="quarter" idx="12"/>
          </p:nvPr>
        </p:nvSpPr>
        <p:spPr/>
        <p:txBody>
          <a:bodyPr/>
          <a:lstStyle/>
          <a:p>
            <a:fld id="{A2D3AD60-8DFE-4A91-8D6A-A890996E6D96}" type="slidenum">
              <a:rPr lang="en-IN" smtClean="0"/>
              <a:t>110</a:t>
            </a:fld>
            <a:endParaRPr lang="en-IN"/>
          </a:p>
        </p:txBody>
      </p:sp>
    </p:spTree>
    <p:extLst>
      <p:ext uri="{BB962C8B-B14F-4D97-AF65-F5344CB8AC3E}">
        <p14:creationId xmlns:p14="http://schemas.microsoft.com/office/powerpoint/2010/main" val="36658081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1463040" y="3103604"/>
            <a:ext cx="8876713" cy="3394828"/>
          </a:xfrm>
          <a:prstGeom prst="rect">
            <a:avLst/>
          </a:prstGeom>
        </p:spPr>
      </p:pic>
      <p:pic>
        <p:nvPicPr>
          <p:cNvPr id="3" name="Picture 2"/>
          <p:cNvPicPr>
            <a:picLocks noChangeAspect="1"/>
          </p:cNvPicPr>
          <p:nvPr/>
        </p:nvPicPr>
        <p:blipFill>
          <a:blip r:embed="rId3">
            <a:lum bright="-20000" contrast="40000"/>
          </a:blip>
          <a:stretch>
            <a:fillRect/>
          </a:stretch>
        </p:blipFill>
        <p:spPr>
          <a:xfrm>
            <a:off x="1463040" y="323556"/>
            <a:ext cx="7891975" cy="872197"/>
          </a:xfrm>
          <a:prstGeom prst="rect">
            <a:avLst/>
          </a:prstGeom>
        </p:spPr>
      </p:pic>
      <p:sp>
        <p:nvSpPr>
          <p:cNvPr id="4" name="Rectangle 3"/>
          <p:cNvSpPr/>
          <p:nvPr/>
        </p:nvSpPr>
        <p:spPr>
          <a:xfrm>
            <a:off x="761549" y="1195753"/>
            <a:ext cx="10907152" cy="1754326"/>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PLCP = the time required to transmit the physical layer convergence protocol </a:t>
            </a:r>
          </a:p>
          <a:p>
            <a:pPr algn="just">
              <a:lnSpc>
                <a:spcPct val="150000"/>
              </a:lnSpc>
            </a:pPr>
            <a:r>
              <a:rPr lang="en-IN" sz="2400" i="1" dirty="0">
                <a:solidFill>
                  <a:schemeClr val="bg1"/>
                </a:solidFill>
                <a:latin typeface="Arial" panose="020B0604020202020204" pitchFamily="34" charset="0"/>
                <a:cs typeface="Arial" panose="020B0604020202020204" pitchFamily="34" charset="0"/>
              </a:rPr>
              <a:t>D =</a:t>
            </a:r>
            <a:r>
              <a:rPr lang="en-IN" sz="2400" dirty="0">
                <a:solidFill>
                  <a:schemeClr val="bg1"/>
                </a:solidFill>
                <a:latin typeface="Arial" panose="020B0604020202020204" pitchFamily="34" charset="0"/>
                <a:cs typeface="Arial" panose="020B0604020202020204" pitchFamily="34" charset="0"/>
              </a:rPr>
              <a:t> the frame size</a:t>
            </a:r>
          </a:p>
          <a:p>
            <a:pPr algn="just">
              <a:lnSpc>
                <a:spcPct val="150000"/>
              </a:lnSpc>
            </a:pPr>
            <a:r>
              <a:rPr lang="en-US" sz="2400" i="1" dirty="0">
                <a:solidFill>
                  <a:schemeClr val="bg1"/>
                </a:solidFill>
                <a:latin typeface="Arial" panose="020B0604020202020204" pitchFamily="34" charset="0"/>
                <a:cs typeface="Arial" panose="020B0604020202020204" pitchFamily="34" charset="0"/>
              </a:rPr>
              <a:t>R =</a:t>
            </a:r>
            <a:r>
              <a:rPr lang="en-US" sz="2400" dirty="0">
                <a:solidFill>
                  <a:schemeClr val="bg1"/>
                </a:solidFill>
                <a:latin typeface="Arial" panose="020B0604020202020204" pitchFamily="34" charset="0"/>
                <a:cs typeface="Arial" panose="020B0604020202020204" pitchFamily="34" charset="0"/>
              </a:rPr>
              <a:t> the channel bit rate</a:t>
            </a:r>
          </a:p>
        </p:txBody>
      </p:sp>
      <p:sp>
        <p:nvSpPr>
          <p:cNvPr id="5" name="Date Placeholder 4">
            <a:extLst>
              <a:ext uri="{FF2B5EF4-FFF2-40B4-BE49-F238E27FC236}">
                <a16:creationId xmlns:a16="http://schemas.microsoft.com/office/drawing/2014/main" xmlns="" id="{211C8152-4F29-4210-9E17-205AA973D558}"/>
              </a:ext>
            </a:extLst>
          </p:cNvPr>
          <p:cNvSpPr>
            <a:spLocks noGrp="1"/>
          </p:cNvSpPr>
          <p:nvPr>
            <p:ph type="dt" sz="half" idx="10"/>
          </p:nvPr>
        </p:nvSpPr>
        <p:spPr/>
        <p:txBody>
          <a:bodyPr/>
          <a:lstStyle/>
          <a:p>
            <a:fld id="{302DF47C-CFA1-4F5D-90C3-E920945D05B7}" type="datetime1">
              <a:rPr lang="en-IN" smtClean="0"/>
              <a:t>20-02-2024</a:t>
            </a:fld>
            <a:endParaRPr lang="en-IN"/>
          </a:p>
        </p:txBody>
      </p:sp>
      <p:sp>
        <p:nvSpPr>
          <p:cNvPr id="6" name="Slide Number Placeholder 5">
            <a:extLst>
              <a:ext uri="{FF2B5EF4-FFF2-40B4-BE49-F238E27FC236}">
                <a16:creationId xmlns:a16="http://schemas.microsoft.com/office/drawing/2014/main" xmlns="" id="{7F6D139F-7270-43A8-B5EA-2C64C80EAE45}"/>
              </a:ext>
            </a:extLst>
          </p:cNvPr>
          <p:cNvSpPr>
            <a:spLocks noGrp="1"/>
          </p:cNvSpPr>
          <p:nvPr>
            <p:ph type="sldNum" sz="quarter" idx="12"/>
          </p:nvPr>
        </p:nvSpPr>
        <p:spPr/>
        <p:txBody>
          <a:bodyPr/>
          <a:lstStyle/>
          <a:p>
            <a:fld id="{A2D3AD60-8DFE-4A91-8D6A-A890996E6D96}" type="slidenum">
              <a:rPr lang="en-IN" smtClean="0"/>
              <a:t>111</a:t>
            </a:fld>
            <a:endParaRPr lang="en-IN"/>
          </a:p>
        </p:txBody>
      </p:sp>
    </p:spTree>
    <p:extLst>
      <p:ext uri="{BB962C8B-B14F-4D97-AF65-F5344CB8AC3E}">
        <p14:creationId xmlns:p14="http://schemas.microsoft.com/office/powerpoint/2010/main" val="20558933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222" y="228638"/>
            <a:ext cx="8443415" cy="369332"/>
          </a:xfrm>
          <a:prstGeom prst="rect">
            <a:avLst/>
          </a:prstGeom>
        </p:spPr>
        <p:txBody>
          <a:bodyPr wrap="square">
            <a:spAutoFit/>
          </a:bodyPr>
          <a:lstStyle/>
          <a:p>
            <a:r>
              <a:rPr lang="en-US" dirty="0">
                <a:latin typeface="Sabon-Roman"/>
              </a:rPr>
              <a:t>. </a:t>
            </a:r>
            <a:endParaRPr lang="en-IN" dirty="0"/>
          </a:p>
        </p:txBody>
      </p:sp>
      <p:pic>
        <p:nvPicPr>
          <p:cNvPr id="5" name="Picture 4"/>
          <p:cNvPicPr>
            <a:picLocks noChangeAspect="1"/>
          </p:cNvPicPr>
          <p:nvPr/>
        </p:nvPicPr>
        <p:blipFill>
          <a:blip r:embed="rId3">
            <a:lum bright="-20000" contrast="40000"/>
          </a:blip>
          <a:stretch>
            <a:fillRect/>
          </a:stretch>
        </p:blipFill>
        <p:spPr>
          <a:xfrm>
            <a:off x="738739" y="645034"/>
            <a:ext cx="10127760" cy="2352885"/>
          </a:xfrm>
          <a:prstGeom prst="rect">
            <a:avLst/>
          </a:prstGeom>
        </p:spPr>
      </p:pic>
      <p:sp>
        <p:nvSpPr>
          <p:cNvPr id="6" name="Rectangle 5"/>
          <p:cNvSpPr/>
          <p:nvPr/>
        </p:nvSpPr>
        <p:spPr>
          <a:xfrm>
            <a:off x="445651" y="3276995"/>
            <a:ext cx="10922934" cy="3139321"/>
          </a:xfrm>
          <a:prstGeom prst="rect">
            <a:avLst/>
          </a:prstGeom>
        </p:spPr>
        <p:txBody>
          <a:bodyPr wrap="square">
            <a:spAutoFit/>
          </a:bodyPr>
          <a:lstStyle/>
          <a:p>
            <a:pPr algn="just">
              <a:lnSpc>
                <a:spcPct val="150000"/>
              </a:lnSpc>
            </a:pPr>
            <a:r>
              <a:rPr lang="en-US" sz="2200" dirty="0">
                <a:solidFill>
                  <a:schemeClr val="bg1"/>
                </a:solidFill>
                <a:latin typeface="Arial" panose="020B0604020202020204" pitchFamily="34" charset="0"/>
                <a:cs typeface="Arial" panose="020B0604020202020204" pitchFamily="34" charset="0"/>
              </a:rPr>
              <a:t>The 802.11 standard defines the following four inter-frame spaces to provide different priorities. </a:t>
            </a:r>
          </a:p>
          <a:p>
            <a:pPr marL="342900" indent="-342900" algn="just">
              <a:lnSpc>
                <a:spcPct val="150000"/>
              </a:lnSpc>
              <a:buFont typeface="Wingdings" panose="05000000000000000000" pitchFamily="2" charset="2"/>
              <a:buChar char="Ø"/>
            </a:pPr>
            <a:r>
              <a:rPr lang="en-US" sz="2200" b="1" dirty="0">
                <a:solidFill>
                  <a:schemeClr val="bg1"/>
                </a:solidFill>
                <a:latin typeface="Arial" panose="020B0604020202020204" pitchFamily="34" charset="0"/>
                <a:cs typeface="Arial" panose="020B0604020202020204" pitchFamily="34" charset="0"/>
              </a:rPr>
              <a:t>Short inter-frame space (SIFS): </a:t>
            </a:r>
            <a:r>
              <a:rPr lang="en-US" sz="2200" dirty="0">
                <a:solidFill>
                  <a:schemeClr val="bg1"/>
                </a:solidFill>
                <a:latin typeface="Arial" panose="020B0604020202020204" pitchFamily="34" charset="0"/>
                <a:cs typeface="Arial" panose="020B0604020202020204" pitchFamily="34" charset="0"/>
              </a:rPr>
              <a:t>It is used to separate transmissions belonging to a </a:t>
            </a:r>
            <a:r>
              <a:rPr lang="en-US" sz="2200" dirty="0">
                <a:solidFill>
                  <a:srgbClr val="C00000"/>
                </a:solidFill>
                <a:latin typeface="Arial" panose="020B0604020202020204" pitchFamily="34" charset="0"/>
                <a:cs typeface="Arial" panose="020B0604020202020204" pitchFamily="34" charset="0"/>
              </a:rPr>
              <a:t>single dialog </a:t>
            </a:r>
            <a:r>
              <a:rPr lang="en-US" sz="2200" dirty="0">
                <a:solidFill>
                  <a:schemeClr val="bg1"/>
                </a:solidFill>
                <a:latin typeface="Arial" panose="020B0604020202020204" pitchFamily="34" charset="0"/>
                <a:cs typeface="Arial" panose="020B0604020202020204" pitchFamily="34" charset="0"/>
              </a:rPr>
              <a:t>(e.g., fragment-ACK), and is the minimum inter-frame space. There is always at most one single station to transmit at any given time, therefore giving it priority over all other stations. </a:t>
            </a:r>
            <a:r>
              <a:rPr lang="en-US" sz="2200" dirty="0">
                <a:solidFill>
                  <a:srgbClr val="C00000"/>
                </a:solidFill>
                <a:latin typeface="Arial" panose="020B0604020202020204" pitchFamily="34" charset="0"/>
                <a:cs typeface="Arial" panose="020B0604020202020204" pitchFamily="34" charset="0"/>
              </a:rPr>
              <a:t>For the 802.11 DSSS PHY the value is 10 µs.</a:t>
            </a:r>
            <a:endParaRPr lang="en-IN" sz="22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3720271C-C84B-4D99-9C28-4BC3A23F8657}"/>
              </a:ext>
            </a:extLst>
          </p:cNvPr>
          <p:cNvSpPr>
            <a:spLocks noGrp="1"/>
          </p:cNvSpPr>
          <p:nvPr>
            <p:ph type="dt" sz="half" idx="10"/>
          </p:nvPr>
        </p:nvSpPr>
        <p:spPr/>
        <p:txBody>
          <a:bodyPr/>
          <a:lstStyle/>
          <a:p>
            <a:fld id="{6D373F8F-484E-42F7-97FF-C8F9F192C257}" type="datetime1">
              <a:rPr lang="en-IN" smtClean="0"/>
              <a:t>20-02-2024</a:t>
            </a:fld>
            <a:endParaRPr lang="en-IN"/>
          </a:p>
        </p:txBody>
      </p:sp>
      <p:sp>
        <p:nvSpPr>
          <p:cNvPr id="4" name="Slide Number Placeholder 3">
            <a:extLst>
              <a:ext uri="{FF2B5EF4-FFF2-40B4-BE49-F238E27FC236}">
                <a16:creationId xmlns:a16="http://schemas.microsoft.com/office/drawing/2014/main" xmlns="" id="{79B7AE86-6F04-4748-B203-A423FE092396}"/>
              </a:ext>
            </a:extLst>
          </p:cNvPr>
          <p:cNvSpPr>
            <a:spLocks noGrp="1"/>
          </p:cNvSpPr>
          <p:nvPr>
            <p:ph type="sldNum" sz="quarter" idx="12"/>
          </p:nvPr>
        </p:nvSpPr>
        <p:spPr/>
        <p:txBody>
          <a:bodyPr/>
          <a:lstStyle/>
          <a:p>
            <a:fld id="{A2D3AD60-8DFE-4A91-8D6A-A890996E6D96}" type="slidenum">
              <a:rPr lang="en-IN" smtClean="0"/>
              <a:t>112</a:t>
            </a:fld>
            <a:endParaRPr lang="en-IN"/>
          </a:p>
        </p:txBody>
      </p:sp>
    </p:spTree>
    <p:extLst>
      <p:ext uri="{BB962C8B-B14F-4D97-AF65-F5344CB8AC3E}">
        <p14:creationId xmlns:p14="http://schemas.microsoft.com/office/powerpoint/2010/main" val="9025463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631" y="670168"/>
            <a:ext cx="10884642" cy="5586145"/>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1" dirty="0">
                <a:solidFill>
                  <a:schemeClr val="bg1"/>
                </a:solidFill>
                <a:latin typeface="Arial" panose="020B0604020202020204" pitchFamily="34" charset="0"/>
                <a:cs typeface="Arial" panose="020B0604020202020204" pitchFamily="34" charset="0"/>
              </a:rPr>
              <a:t>Point coordinate inter-frame space (PIFS): </a:t>
            </a:r>
            <a:r>
              <a:rPr lang="en-US" sz="2400" dirty="0">
                <a:solidFill>
                  <a:schemeClr val="bg1"/>
                </a:solidFill>
                <a:latin typeface="Arial" panose="020B0604020202020204" pitchFamily="34" charset="0"/>
                <a:cs typeface="Arial" panose="020B0604020202020204" pitchFamily="34" charset="0"/>
              </a:rPr>
              <a:t>It is used by the AP to gain access to the medium before any other station. </a:t>
            </a:r>
            <a:r>
              <a:rPr lang="en-US" sz="2200" dirty="0">
                <a:solidFill>
                  <a:schemeClr val="bg1"/>
                </a:solidFill>
                <a:latin typeface="Arial" panose="020B0604020202020204" pitchFamily="34" charset="0"/>
                <a:cs typeface="Arial" panose="020B0604020202020204" pitchFamily="34" charset="0"/>
              </a:rPr>
              <a:t>This value is SIFS plus a slot time </a:t>
            </a:r>
            <a:r>
              <a:rPr lang="en-IN" sz="2200" dirty="0">
                <a:solidFill>
                  <a:schemeClr val="bg1"/>
                </a:solidFill>
                <a:latin typeface="Arial" panose="020B0604020202020204" pitchFamily="34" charset="0"/>
                <a:cs typeface="Arial" panose="020B0604020202020204" pitchFamily="34" charset="0"/>
              </a:rPr>
              <a:t>(i.e.,30 s). </a:t>
            </a:r>
          </a:p>
          <a:p>
            <a:pPr marL="342900" indent="-342900" algn="just">
              <a:lnSpc>
                <a:spcPct val="150000"/>
              </a:lnSpc>
              <a:buFont typeface="Wingdings" panose="05000000000000000000" pitchFamily="2" charset="2"/>
              <a:buChar char="Ø"/>
            </a:pPr>
            <a:r>
              <a:rPr lang="en-US" sz="2400" b="1" dirty="0">
                <a:solidFill>
                  <a:schemeClr val="bg1"/>
                </a:solidFill>
                <a:latin typeface="Arial" panose="020B0604020202020204" pitchFamily="34" charset="0"/>
                <a:cs typeface="Arial" panose="020B0604020202020204" pitchFamily="34" charset="0"/>
              </a:rPr>
              <a:t>Distributed inter-frame space (DIFS):</a:t>
            </a:r>
            <a:r>
              <a:rPr lang="en-US" sz="2400" dirty="0">
                <a:solidFill>
                  <a:schemeClr val="bg1"/>
                </a:solidFill>
                <a:latin typeface="Arial" panose="020B0604020202020204" pitchFamily="34" charset="0"/>
                <a:cs typeface="Arial" panose="020B0604020202020204" pitchFamily="34" charset="0"/>
              </a:rPr>
              <a:t> It is the inter-frame space used for a station willing to start a new transmission. It is calculated as PIFS plus one slot time (i.e., 50 s).</a:t>
            </a:r>
          </a:p>
          <a:p>
            <a:pPr marL="342900" indent="-342900" algn="just">
              <a:lnSpc>
                <a:spcPct val="150000"/>
              </a:lnSpc>
              <a:buFont typeface="Wingdings" panose="05000000000000000000" pitchFamily="2" charset="2"/>
              <a:buChar char="Ø"/>
            </a:pPr>
            <a:r>
              <a:rPr lang="en-US" sz="2400" b="1" dirty="0">
                <a:solidFill>
                  <a:schemeClr val="bg1"/>
                </a:solidFill>
                <a:latin typeface="Arial" panose="020B0604020202020204" pitchFamily="34" charset="0"/>
                <a:cs typeface="Arial" panose="020B0604020202020204" pitchFamily="34" charset="0"/>
              </a:rPr>
              <a:t>Extended inter-frame space (EIFS): </a:t>
            </a:r>
            <a:r>
              <a:rPr lang="en-US" sz="2400" dirty="0">
                <a:solidFill>
                  <a:schemeClr val="bg1"/>
                </a:solidFill>
                <a:latin typeface="Arial" panose="020B0604020202020204" pitchFamily="34" charset="0"/>
                <a:cs typeface="Arial" panose="020B0604020202020204" pitchFamily="34" charset="0"/>
              </a:rPr>
              <a:t>It is the longer inter-frame space used by a station that has received a packet which it could not understand. This is required to prevent the station from colliding with a future packet belonging to the current dialog.</a:t>
            </a:r>
            <a:endParaRPr lang="en-IN" sz="2400" dirty="0">
              <a:solidFill>
                <a:schemeClr val="bg1"/>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9E622EAA-161E-439C-ABEF-BF9A20717F58}"/>
              </a:ext>
            </a:extLst>
          </p:cNvPr>
          <p:cNvSpPr>
            <a:spLocks noGrp="1"/>
          </p:cNvSpPr>
          <p:nvPr>
            <p:ph type="dt" sz="half" idx="10"/>
          </p:nvPr>
        </p:nvSpPr>
        <p:spPr/>
        <p:txBody>
          <a:bodyPr/>
          <a:lstStyle/>
          <a:p>
            <a:fld id="{1E9574A1-A1BA-4F04-AFBF-747F673A4032}" type="datetime1">
              <a:rPr lang="en-IN" smtClean="0"/>
              <a:t>20-02-2024</a:t>
            </a:fld>
            <a:endParaRPr lang="en-IN"/>
          </a:p>
        </p:txBody>
      </p:sp>
      <p:sp>
        <p:nvSpPr>
          <p:cNvPr id="4" name="Slide Number Placeholder 3">
            <a:extLst>
              <a:ext uri="{FF2B5EF4-FFF2-40B4-BE49-F238E27FC236}">
                <a16:creationId xmlns:a16="http://schemas.microsoft.com/office/drawing/2014/main" xmlns="" id="{4058B3B1-B9AA-4C15-BCD0-4105FAF300B7}"/>
              </a:ext>
            </a:extLst>
          </p:cNvPr>
          <p:cNvSpPr>
            <a:spLocks noGrp="1"/>
          </p:cNvSpPr>
          <p:nvPr>
            <p:ph type="sldNum" sz="quarter" idx="12"/>
          </p:nvPr>
        </p:nvSpPr>
        <p:spPr/>
        <p:txBody>
          <a:bodyPr/>
          <a:lstStyle/>
          <a:p>
            <a:fld id="{A2D3AD60-8DFE-4A91-8D6A-A890996E6D96}" type="slidenum">
              <a:rPr lang="en-IN" smtClean="0"/>
              <a:t>113</a:t>
            </a:fld>
            <a:endParaRPr lang="en-IN"/>
          </a:p>
        </p:txBody>
      </p:sp>
    </p:spTree>
    <p:extLst>
      <p:ext uri="{BB962C8B-B14F-4D97-AF65-F5344CB8AC3E}">
        <p14:creationId xmlns:p14="http://schemas.microsoft.com/office/powerpoint/2010/main" val="35396487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0038" y="68094"/>
            <a:ext cx="7128875" cy="584775"/>
          </a:xfrm>
          <a:prstGeom prst="rect">
            <a:avLst/>
          </a:prstGeom>
        </p:spPr>
        <p:txBody>
          <a:bodyPr wrap="none">
            <a:spAutoFit/>
          </a:bodyPr>
          <a:lstStyle/>
          <a:p>
            <a:r>
              <a:rPr lang="en-US" sz="3200" b="1" dirty="0">
                <a:solidFill>
                  <a:srgbClr val="C00000"/>
                </a:solidFill>
                <a:latin typeface="Arial" panose="020B0604020202020204" pitchFamily="34" charset="0"/>
                <a:cs typeface="Arial" panose="020B0604020202020204" pitchFamily="34" charset="0"/>
              </a:rPr>
              <a:t>Hidden and Exposed Node Problem</a:t>
            </a:r>
            <a:endParaRPr lang="en-IN" sz="3200" dirty="0">
              <a:solidFill>
                <a:srgbClr val="C00000"/>
              </a:solidFill>
              <a:latin typeface="Arial" panose="020B0604020202020204" pitchFamily="34" charset="0"/>
              <a:cs typeface="Arial" panose="020B0604020202020204" pitchFamily="34" charset="0"/>
            </a:endParaRPr>
          </a:p>
        </p:txBody>
      </p:sp>
      <p:sp>
        <p:nvSpPr>
          <p:cNvPr id="3" name="Rectangle 2"/>
          <p:cNvSpPr/>
          <p:nvPr/>
        </p:nvSpPr>
        <p:spPr>
          <a:xfrm>
            <a:off x="547370" y="584775"/>
            <a:ext cx="10748985" cy="2308324"/>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Another major MAC layer problem specific to a WLAN is the </a:t>
            </a:r>
            <a:r>
              <a:rPr lang="en-US" sz="2400" i="1" dirty="0">
                <a:solidFill>
                  <a:schemeClr val="bg1"/>
                </a:solidFill>
                <a:latin typeface="Arial" panose="020B0604020202020204" pitchFamily="34" charset="0"/>
                <a:cs typeface="Arial" panose="020B0604020202020204" pitchFamily="34" charset="0"/>
              </a:rPr>
              <a:t>hidden node </a:t>
            </a:r>
            <a:r>
              <a:rPr lang="en-US" sz="2400" dirty="0">
                <a:solidFill>
                  <a:schemeClr val="bg1"/>
                </a:solidFill>
                <a:latin typeface="Arial" panose="020B0604020202020204" pitchFamily="34" charset="0"/>
                <a:cs typeface="Arial" panose="020B0604020202020204" pitchFamily="34" charset="0"/>
              </a:rPr>
              <a:t>issue, in which two stations on opposite sides of an AP can both hear activity from an AP, but not from each other, usually due to distance or an obstruction (see Figure 21.15a). </a:t>
            </a:r>
            <a:endParaRPr lang="en-IN" sz="24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lum bright="-20000" contrast="40000"/>
          </a:blip>
          <a:stretch>
            <a:fillRect/>
          </a:stretch>
        </p:blipFill>
        <p:spPr>
          <a:xfrm>
            <a:off x="3952907" y="2495417"/>
            <a:ext cx="7343448" cy="4362583"/>
          </a:xfrm>
          <a:prstGeom prst="rect">
            <a:avLst/>
          </a:prstGeom>
        </p:spPr>
      </p:pic>
      <p:sp>
        <p:nvSpPr>
          <p:cNvPr id="5" name="Date Placeholder 4">
            <a:extLst>
              <a:ext uri="{FF2B5EF4-FFF2-40B4-BE49-F238E27FC236}">
                <a16:creationId xmlns:a16="http://schemas.microsoft.com/office/drawing/2014/main" xmlns="" id="{36C172AB-5DA8-457C-BC28-06BE1BB26B1E}"/>
              </a:ext>
            </a:extLst>
          </p:cNvPr>
          <p:cNvSpPr>
            <a:spLocks noGrp="1"/>
          </p:cNvSpPr>
          <p:nvPr>
            <p:ph type="dt" sz="half" idx="10"/>
          </p:nvPr>
        </p:nvSpPr>
        <p:spPr/>
        <p:txBody>
          <a:bodyPr/>
          <a:lstStyle/>
          <a:p>
            <a:fld id="{5A270A73-2202-4334-A948-3D52561A155C}" type="datetime1">
              <a:rPr lang="en-IN" smtClean="0"/>
              <a:t>20-02-2024</a:t>
            </a:fld>
            <a:endParaRPr lang="en-IN"/>
          </a:p>
        </p:txBody>
      </p:sp>
      <p:sp>
        <p:nvSpPr>
          <p:cNvPr id="6" name="Slide Number Placeholder 5">
            <a:extLst>
              <a:ext uri="{FF2B5EF4-FFF2-40B4-BE49-F238E27FC236}">
                <a16:creationId xmlns:a16="http://schemas.microsoft.com/office/drawing/2014/main" xmlns="" id="{A97F0D8A-92B6-4F06-9627-2B1699AA7DA0}"/>
              </a:ext>
            </a:extLst>
          </p:cNvPr>
          <p:cNvSpPr>
            <a:spLocks noGrp="1"/>
          </p:cNvSpPr>
          <p:nvPr>
            <p:ph type="sldNum" sz="quarter" idx="12"/>
          </p:nvPr>
        </p:nvSpPr>
        <p:spPr/>
        <p:txBody>
          <a:bodyPr/>
          <a:lstStyle/>
          <a:p>
            <a:fld id="{A2D3AD60-8DFE-4A91-8D6A-A890996E6D96}" type="slidenum">
              <a:rPr lang="en-IN" smtClean="0"/>
              <a:t>114</a:t>
            </a:fld>
            <a:endParaRPr lang="en-IN"/>
          </a:p>
        </p:txBody>
      </p:sp>
      <p:sp>
        <p:nvSpPr>
          <p:cNvPr id="7" name="Rectangle 6"/>
          <p:cNvSpPr/>
          <p:nvPr/>
        </p:nvSpPr>
        <p:spPr>
          <a:xfrm>
            <a:off x="151586" y="3643120"/>
            <a:ext cx="3424128" cy="1200329"/>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What is hidden node and exposed node problems in WLAN? Explain with </a:t>
            </a:r>
            <a:r>
              <a:rPr lang="en-US" smtClean="0">
                <a:solidFill>
                  <a:srgbClr val="FF0000"/>
                </a:solidFill>
                <a:latin typeface="Arial" panose="020B0604020202020204" pitchFamily="34" charset="0"/>
                <a:cs typeface="Arial" panose="020B0604020202020204" pitchFamily="34" charset="0"/>
              </a:rPr>
              <a:t>suitable illustration.</a:t>
            </a:r>
            <a:endParaRPr lang="en-US" dirty="0">
              <a:solidFill>
                <a:srgbClr val="FF0000"/>
              </a:solidFill>
            </a:endParaRPr>
          </a:p>
        </p:txBody>
      </p:sp>
    </p:spTree>
    <p:extLst>
      <p:ext uri="{BB962C8B-B14F-4D97-AF65-F5344CB8AC3E}">
        <p14:creationId xmlns:p14="http://schemas.microsoft.com/office/powerpoint/2010/main" val="183505438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2228" y="642660"/>
            <a:ext cx="11127544" cy="5816977"/>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To solve this problem, 802.11 specifies an optional </a:t>
            </a:r>
            <a:r>
              <a:rPr lang="en-US" sz="2800" i="1" dirty="0">
                <a:solidFill>
                  <a:srgbClr val="C00000"/>
                </a:solidFill>
                <a:latin typeface="Arial" panose="020B0604020202020204" pitchFamily="34" charset="0"/>
                <a:cs typeface="Arial" panose="020B0604020202020204" pitchFamily="34" charset="0"/>
              </a:rPr>
              <a:t>request to send/clear to send </a:t>
            </a:r>
            <a:r>
              <a:rPr lang="en-US" sz="2800" dirty="0">
                <a:solidFill>
                  <a:srgbClr val="C00000"/>
                </a:solidFill>
                <a:latin typeface="Arial" panose="020B0604020202020204" pitchFamily="34" charset="0"/>
                <a:cs typeface="Arial" panose="020B0604020202020204" pitchFamily="34" charset="0"/>
              </a:rPr>
              <a:t>(RTS/CTS) protocol at the MAC layer. </a:t>
            </a:r>
          </a:p>
          <a:p>
            <a:pPr marL="34290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When this feature is in use, a sending station transmits an RTS and waits for the AP to reply with a CTS.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Since all stations in the network can hear the AP, the CTS causes them to delay any intended transmissions, allowing the sending station to transmit and receive a packet acknowledgment without any chance of collision</a:t>
            </a:r>
            <a:r>
              <a:rPr lang="en-US" sz="2400" dirty="0">
                <a:solidFill>
                  <a:prstClr val="black"/>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Since RTS/CTS adds additional overhead to the network by temporarily reserving the medium, it is typically used only on the largest-sized packets, for which transmission would be expensive from a bandwidth standpoint. </a:t>
            </a:r>
            <a:endParaRPr lang="en-IN" dirty="0"/>
          </a:p>
        </p:txBody>
      </p:sp>
      <p:sp>
        <p:nvSpPr>
          <p:cNvPr id="2" name="Date Placeholder 1">
            <a:extLst>
              <a:ext uri="{FF2B5EF4-FFF2-40B4-BE49-F238E27FC236}">
                <a16:creationId xmlns:a16="http://schemas.microsoft.com/office/drawing/2014/main" xmlns="" id="{4D231782-6B43-4624-8123-F688E2AF9320}"/>
              </a:ext>
            </a:extLst>
          </p:cNvPr>
          <p:cNvSpPr>
            <a:spLocks noGrp="1"/>
          </p:cNvSpPr>
          <p:nvPr>
            <p:ph type="dt" sz="half" idx="10"/>
          </p:nvPr>
        </p:nvSpPr>
        <p:spPr/>
        <p:txBody>
          <a:bodyPr/>
          <a:lstStyle/>
          <a:p>
            <a:fld id="{DCFA9EF7-D478-4D67-827D-1D85893078BB}" type="datetime1">
              <a:rPr lang="en-IN" smtClean="0"/>
              <a:t>20-02-2024</a:t>
            </a:fld>
            <a:endParaRPr lang="en-IN"/>
          </a:p>
        </p:txBody>
      </p:sp>
      <p:sp>
        <p:nvSpPr>
          <p:cNvPr id="4" name="Slide Number Placeholder 3">
            <a:extLst>
              <a:ext uri="{FF2B5EF4-FFF2-40B4-BE49-F238E27FC236}">
                <a16:creationId xmlns:a16="http://schemas.microsoft.com/office/drawing/2014/main" xmlns="" id="{0DCEDAA0-A515-472E-8ABF-236C02AB3072}"/>
              </a:ext>
            </a:extLst>
          </p:cNvPr>
          <p:cNvSpPr>
            <a:spLocks noGrp="1"/>
          </p:cNvSpPr>
          <p:nvPr>
            <p:ph type="sldNum" sz="quarter" idx="12"/>
          </p:nvPr>
        </p:nvSpPr>
        <p:spPr/>
        <p:txBody>
          <a:bodyPr/>
          <a:lstStyle/>
          <a:p>
            <a:fld id="{A2D3AD60-8DFE-4A91-8D6A-A890996E6D96}" type="slidenum">
              <a:rPr lang="en-IN" smtClean="0"/>
              <a:t>115</a:t>
            </a:fld>
            <a:endParaRPr lang="en-IN"/>
          </a:p>
        </p:txBody>
      </p:sp>
    </p:spTree>
    <p:extLst>
      <p:ext uri="{BB962C8B-B14F-4D97-AF65-F5344CB8AC3E}">
        <p14:creationId xmlns:p14="http://schemas.microsoft.com/office/powerpoint/2010/main" val="40832330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369" y="444720"/>
            <a:ext cx="10888395" cy="6186309"/>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200" dirty="0">
                <a:solidFill>
                  <a:srgbClr val="C00000"/>
                </a:solidFill>
                <a:latin typeface="Arial" panose="020B0604020202020204" pitchFamily="34" charset="0"/>
                <a:cs typeface="Arial" panose="020B0604020202020204" pitchFamily="34" charset="0"/>
              </a:rPr>
              <a:t>This mechanism reduces the probability of a collision on the receiver area by a station that is hidden from the transmitter to the short duration of the RTS transmission, because all stations hear the CTS and make the medium busy until the end of the transaction. </a:t>
            </a:r>
          </a:p>
          <a:p>
            <a:pPr marL="342900" lvl="0" indent="-342900" algn="just">
              <a:lnSpc>
                <a:spcPct val="150000"/>
              </a:lnSpc>
              <a:buFont typeface="Wingdings" panose="05000000000000000000" pitchFamily="2" charset="2"/>
              <a:buChar char="ü"/>
            </a:pPr>
            <a:r>
              <a:rPr lang="en-US" sz="2200" dirty="0">
                <a:solidFill>
                  <a:prstClr val="black"/>
                </a:solidFill>
                <a:latin typeface="Arial" panose="020B0604020202020204" pitchFamily="34" charset="0"/>
                <a:cs typeface="Arial" panose="020B0604020202020204" pitchFamily="34" charset="0"/>
              </a:rPr>
              <a:t>The duration information on the </a:t>
            </a:r>
            <a:r>
              <a:rPr lang="en-US" sz="2200" dirty="0">
                <a:solidFill>
                  <a:srgbClr val="C00000"/>
                </a:solidFill>
                <a:latin typeface="Arial" panose="020B0604020202020204" pitchFamily="34" charset="0"/>
                <a:cs typeface="Arial" panose="020B0604020202020204" pitchFamily="34" charset="0"/>
              </a:rPr>
              <a:t>RTS also protects the transmitter area from collisions during the ACK</a:t>
            </a:r>
            <a:r>
              <a:rPr lang="en-US" sz="2200" dirty="0">
                <a:solidFill>
                  <a:prstClr val="black"/>
                </a:solidFill>
                <a:latin typeface="Arial" panose="020B0604020202020204" pitchFamily="34" charset="0"/>
                <a:cs typeface="Arial" panose="020B0604020202020204" pitchFamily="34" charset="0"/>
              </a:rPr>
              <a:t> (from stations that are out of range of the acknowledged station).</a:t>
            </a:r>
          </a:p>
          <a:p>
            <a:pPr marL="342900" lvl="0" indent="-342900" algn="just">
              <a:lnSpc>
                <a:spcPct val="150000"/>
              </a:lnSpc>
              <a:buFont typeface="Wingdings" panose="05000000000000000000" pitchFamily="2" charset="2"/>
              <a:buChar char="ü"/>
            </a:pPr>
            <a:r>
              <a:rPr lang="en-US" sz="2200" dirty="0">
                <a:solidFill>
                  <a:prstClr val="black"/>
                </a:solidFill>
                <a:latin typeface="Arial" panose="020B0604020202020204" pitchFamily="34" charset="0"/>
                <a:cs typeface="Arial" panose="020B0604020202020204" pitchFamily="34" charset="0"/>
              </a:rPr>
              <a:t> It should also be noted that, due to the fact that </a:t>
            </a:r>
            <a:r>
              <a:rPr lang="en-US" sz="2200" dirty="0">
                <a:solidFill>
                  <a:srgbClr val="C00000"/>
                </a:solidFill>
                <a:latin typeface="Arial" panose="020B0604020202020204" pitchFamily="34" charset="0"/>
                <a:cs typeface="Arial" panose="020B0604020202020204" pitchFamily="34" charset="0"/>
              </a:rPr>
              <a:t>RTS and CTS are short frames, </a:t>
            </a:r>
            <a:r>
              <a:rPr lang="en-US" sz="2200" dirty="0">
                <a:solidFill>
                  <a:prstClr val="black"/>
                </a:solidFill>
                <a:latin typeface="Arial" panose="020B0604020202020204" pitchFamily="34" charset="0"/>
                <a:cs typeface="Arial" panose="020B0604020202020204" pitchFamily="34" charset="0"/>
              </a:rPr>
              <a:t>the mechanism also reduces the </a:t>
            </a:r>
            <a:r>
              <a:rPr lang="en-US" sz="2200" dirty="0">
                <a:solidFill>
                  <a:srgbClr val="C00000"/>
                </a:solidFill>
                <a:latin typeface="Arial" panose="020B0604020202020204" pitchFamily="34" charset="0"/>
                <a:cs typeface="Arial" panose="020B0604020202020204" pitchFamily="34" charset="0"/>
              </a:rPr>
              <a:t>overhead of collisions</a:t>
            </a:r>
            <a:r>
              <a:rPr lang="en-US" sz="2200" dirty="0">
                <a:solidFill>
                  <a:prstClr val="black"/>
                </a:solidFill>
                <a:latin typeface="Arial" panose="020B0604020202020204" pitchFamily="34" charset="0"/>
                <a:cs typeface="Arial" panose="020B0604020202020204" pitchFamily="34" charset="0"/>
              </a:rPr>
              <a:t>, since these frames are recognized faster than if the whole packet were to be transmitted. </a:t>
            </a:r>
          </a:p>
          <a:p>
            <a:pPr marL="342900" lvl="0" indent="-342900" algn="just">
              <a:lnSpc>
                <a:spcPct val="150000"/>
              </a:lnSpc>
              <a:buFont typeface="Wingdings" panose="05000000000000000000" pitchFamily="2" charset="2"/>
              <a:buChar char="ü"/>
            </a:pPr>
            <a:r>
              <a:rPr lang="en-US" sz="2200" dirty="0">
                <a:solidFill>
                  <a:prstClr val="black"/>
                </a:solidFill>
                <a:latin typeface="Arial" panose="020B0604020202020204" pitchFamily="34" charset="0"/>
                <a:cs typeface="Arial" panose="020B0604020202020204" pitchFamily="34" charset="0"/>
              </a:rPr>
              <a:t>The mechanism is controlled by a parameter called RTS threshold, which, if used, must be set on both the AP and the client side.</a:t>
            </a:r>
            <a:endParaRPr lang="en-IN" sz="2200" dirty="0">
              <a:solidFill>
                <a:prstClr val="black"/>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4111BBA9-A916-4D1F-90A9-73B136F2060A}"/>
              </a:ext>
            </a:extLst>
          </p:cNvPr>
          <p:cNvSpPr>
            <a:spLocks noGrp="1"/>
          </p:cNvSpPr>
          <p:nvPr>
            <p:ph type="dt" sz="half" idx="10"/>
          </p:nvPr>
        </p:nvSpPr>
        <p:spPr/>
        <p:txBody>
          <a:bodyPr/>
          <a:lstStyle/>
          <a:p>
            <a:fld id="{CA6FBBC9-5818-4779-91A1-570D6B160E41}" type="datetime1">
              <a:rPr lang="en-IN" smtClean="0"/>
              <a:t>20-02-2024</a:t>
            </a:fld>
            <a:endParaRPr lang="en-IN"/>
          </a:p>
        </p:txBody>
      </p:sp>
      <p:sp>
        <p:nvSpPr>
          <p:cNvPr id="4" name="Slide Number Placeholder 3">
            <a:extLst>
              <a:ext uri="{FF2B5EF4-FFF2-40B4-BE49-F238E27FC236}">
                <a16:creationId xmlns:a16="http://schemas.microsoft.com/office/drawing/2014/main" xmlns="" id="{2BD90C50-588D-45A0-A515-7D52D7640064}"/>
              </a:ext>
            </a:extLst>
          </p:cNvPr>
          <p:cNvSpPr>
            <a:spLocks noGrp="1"/>
          </p:cNvSpPr>
          <p:nvPr>
            <p:ph type="sldNum" sz="quarter" idx="12"/>
          </p:nvPr>
        </p:nvSpPr>
        <p:spPr/>
        <p:txBody>
          <a:bodyPr/>
          <a:lstStyle/>
          <a:p>
            <a:fld id="{A2D3AD60-8DFE-4A91-8D6A-A890996E6D96}" type="slidenum">
              <a:rPr lang="en-IN" smtClean="0"/>
              <a:t>116</a:t>
            </a:fld>
            <a:endParaRPr lang="en-IN"/>
          </a:p>
        </p:txBody>
      </p:sp>
    </p:spTree>
    <p:extLst>
      <p:ext uri="{BB962C8B-B14F-4D97-AF65-F5344CB8AC3E}">
        <p14:creationId xmlns:p14="http://schemas.microsoft.com/office/powerpoint/2010/main" val="23969252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285" y="566380"/>
            <a:ext cx="10506327" cy="1200329"/>
          </a:xfrm>
          <a:prstGeom prst="rect">
            <a:avLst/>
          </a:prstGeom>
        </p:spPr>
        <p:txBody>
          <a:bodyPr wrap="square">
            <a:spAutoFit/>
          </a:bodyPr>
          <a:lstStyle/>
          <a:p>
            <a:pPr algn="just">
              <a:lnSpc>
                <a:spcPct val="150000"/>
              </a:lnSpc>
            </a:pPr>
            <a:r>
              <a:rPr lang="en-US" sz="2400" dirty="0">
                <a:solidFill>
                  <a:srgbClr val="C00000"/>
                </a:solidFill>
                <a:latin typeface="Arial" panose="020B0604020202020204" pitchFamily="34" charset="0"/>
                <a:cs typeface="Arial" panose="020B0604020202020204" pitchFamily="34" charset="0"/>
              </a:rPr>
              <a:t>The time required to transmit a frame, taking into account the RTS/CTS</a:t>
            </a:r>
          </a:p>
          <a:p>
            <a:pPr algn="just">
              <a:lnSpc>
                <a:spcPct val="150000"/>
              </a:lnSpc>
            </a:pPr>
            <a:r>
              <a:rPr lang="en-US" sz="2400" dirty="0">
                <a:solidFill>
                  <a:srgbClr val="C00000"/>
                </a:solidFill>
                <a:latin typeface="Arial" panose="020B0604020202020204" pitchFamily="34" charset="0"/>
                <a:cs typeface="Arial" panose="020B0604020202020204" pitchFamily="34" charset="0"/>
              </a:rPr>
              <a:t>four-way handshake is given as:</a:t>
            </a:r>
            <a:endParaRPr lang="en-IN" sz="2400" dirty="0">
              <a:solidFill>
                <a:srgbClr val="C0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lum bright="-20000" contrast="40000"/>
          </a:blip>
          <a:stretch>
            <a:fillRect/>
          </a:stretch>
        </p:blipFill>
        <p:spPr>
          <a:xfrm>
            <a:off x="1369297" y="2011681"/>
            <a:ext cx="7494212" cy="820076"/>
          </a:xfrm>
          <a:prstGeom prst="rect">
            <a:avLst/>
          </a:prstGeom>
        </p:spPr>
      </p:pic>
      <p:pic>
        <p:nvPicPr>
          <p:cNvPr id="4" name="Picture 3"/>
          <p:cNvPicPr>
            <a:picLocks noChangeAspect="1"/>
          </p:cNvPicPr>
          <p:nvPr/>
        </p:nvPicPr>
        <p:blipFill>
          <a:blip r:embed="rId3">
            <a:lum bright="-20000" contrast="40000"/>
          </a:blip>
          <a:stretch>
            <a:fillRect/>
          </a:stretch>
        </p:blipFill>
        <p:spPr>
          <a:xfrm>
            <a:off x="1369297" y="3094892"/>
            <a:ext cx="9234521" cy="3090726"/>
          </a:xfrm>
          <a:prstGeom prst="rect">
            <a:avLst/>
          </a:prstGeom>
        </p:spPr>
      </p:pic>
      <p:sp>
        <p:nvSpPr>
          <p:cNvPr id="5" name="Date Placeholder 4">
            <a:extLst>
              <a:ext uri="{FF2B5EF4-FFF2-40B4-BE49-F238E27FC236}">
                <a16:creationId xmlns:a16="http://schemas.microsoft.com/office/drawing/2014/main" xmlns="" id="{AD28DAF1-C780-4F78-8193-249089240994}"/>
              </a:ext>
            </a:extLst>
          </p:cNvPr>
          <p:cNvSpPr>
            <a:spLocks noGrp="1"/>
          </p:cNvSpPr>
          <p:nvPr>
            <p:ph type="dt" sz="half" idx="10"/>
          </p:nvPr>
        </p:nvSpPr>
        <p:spPr/>
        <p:txBody>
          <a:bodyPr/>
          <a:lstStyle/>
          <a:p>
            <a:fld id="{0C1DE17A-80BE-46F0-A924-3936F2CFCAF4}" type="datetime1">
              <a:rPr lang="en-IN" smtClean="0"/>
              <a:t>20-02-2024</a:t>
            </a:fld>
            <a:endParaRPr lang="en-IN"/>
          </a:p>
        </p:txBody>
      </p:sp>
      <p:sp>
        <p:nvSpPr>
          <p:cNvPr id="6" name="Slide Number Placeholder 5">
            <a:extLst>
              <a:ext uri="{FF2B5EF4-FFF2-40B4-BE49-F238E27FC236}">
                <a16:creationId xmlns:a16="http://schemas.microsoft.com/office/drawing/2014/main" xmlns="" id="{424FBFEE-0F09-4D82-BFE1-D53C32A0D28A}"/>
              </a:ext>
            </a:extLst>
          </p:cNvPr>
          <p:cNvSpPr>
            <a:spLocks noGrp="1"/>
          </p:cNvSpPr>
          <p:nvPr>
            <p:ph type="sldNum" sz="quarter" idx="12"/>
          </p:nvPr>
        </p:nvSpPr>
        <p:spPr/>
        <p:txBody>
          <a:bodyPr/>
          <a:lstStyle/>
          <a:p>
            <a:fld id="{A2D3AD60-8DFE-4A91-8D6A-A890996E6D96}" type="slidenum">
              <a:rPr lang="en-IN" smtClean="0"/>
              <a:t>117</a:t>
            </a:fld>
            <a:endParaRPr lang="en-IN"/>
          </a:p>
        </p:txBody>
      </p:sp>
    </p:spTree>
    <p:extLst>
      <p:ext uri="{BB962C8B-B14F-4D97-AF65-F5344CB8AC3E}">
        <p14:creationId xmlns:p14="http://schemas.microsoft.com/office/powerpoint/2010/main" val="10611556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205927E-75EE-45AE-94CE-9C438243ADDC}"/>
              </a:ext>
            </a:extLst>
          </p:cNvPr>
          <p:cNvPicPr>
            <a:picLocks noChangeAspect="1"/>
          </p:cNvPicPr>
          <p:nvPr/>
        </p:nvPicPr>
        <p:blipFill>
          <a:blip r:embed="rId2"/>
          <a:stretch>
            <a:fillRect/>
          </a:stretch>
        </p:blipFill>
        <p:spPr>
          <a:xfrm>
            <a:off x="1598627" y="1261743"/>
            <a:ext cx="8430590" cy="5236333"/>
          </a:xfrm>
          <a:prstGeom prst="rect">
            <a:avLst/>
          </a:prstGeom>
        </p:spPr>
      </p:pic>
      <p:sp>
        <p:nvSpPr>
          <p:cNvPr id="3" name="Rectangle 2">
            <a:extLst>
              <a:ext uri="{FF2B5EF4-FFF2-40B4-BE49-F238E27FC236}">
                <a16:creationId xmlns:a16="http://schemas.microsoft.com/office/drawing/2014/main" xmlns="" id="{421C24C3-984F-40A9-A197-40B7D922FE47}"/>
              </a:ext>
            </a:extLst>
          </p:cNvPr>
          <p:cNvSpPr/>
          <p:nvPr/>
        </p:nvSpPr>
        <p:spPr>
          <a:xfrm>
            <a:off x="3307657" y="340469"/>
            <a:ext cx="5993949" cy="707886"/>
          </a:xfrm>
          <a:prstGeom prst="rect">
            <a:avLst/>
          </a:prstGeom>
        </p:spPr>
        <p:txBody>
          <a:bodyPr wrap="none">
            <a:spAutoFit/>
          </a:bodyPr>
          <a:lstStyle/>
          <a:p>
            <a:r>
              <a:rPr lang="en-US" sz="4000" b="1" dirty="0">
                <a:solidFill>
                  <a:schemeClr val="bg1"/>
                </a:solidFill>
                <a:latin typeface="Arial" panose="020B0604020202020204" pitchFamily="34" charset="0"/>
                <a:cs typeface="Arial" panose="020B0604020202020204" pitchFamily="34" charset="0"/>
              </a:rPr>
              <a:t>Exposed node problem</a:t>
            </a:r>
            <a:endParaRPr lang="en-IN" sz="4000" dirty="0">
              <a:solidFill>
                <a:schemeClr val="bg1"/>
              </a:solidFill>
            </a:endParaRPr>
          </a:p>
        </p:txBody>
      </p:sp>
      <p:sp>
        <p:nvSpPr>
          <p:cNvPr id="4" name="Date Placeholder 3">
            <a:extLst>
              <a:ext uri="{FF2B5EF4-FFF2-40B4-BE49-F238E27FC236}">
                <a16:creationId xmlns:a16="http://schemas.microsoft.com/office/drawing/2014/main" xmlns="" id="{4469F3CE-E0EF-43D2-917E-DED6D2FF849D}"/>
              </a:ext>
            </a:extLst>
          </p:cNvPr>
          <p:cNvSpPr>
            <a:spLocks noGrp="1"/>
          </p:cNvSpPr>
          <p:nvPr>
            <p:ph type="dt" sz="half" idx="10"/>
          </p:nvPr>
        </p:nvSpPr>
        <p:spPr/>
        <p:txBody>
          <a:bodyPr/>
          <a:lstStyle/>
          <a:p>
            <a:fld id="{9A57096E-BC88-47F1-A620-265DC883EBAF}" type="datetime1">
              <a:rPr lang="en-IN" smtClean="0"/>
              <a:t>20-02-2024</a:t>
            </a:fld>
            <a:endParaRPr lang="en-IN"/>
          </a:p>
        </p:txBody>
      </p:sp>
      <p:sp>
        <p:nvSpPr>
          <p:cNvPr id="5" name="Slide Number Placeholder 4">
            <a:extLst>
              <a:ext uri="{FF2B5EF4-FFF2-40B4-BE49-F238E27FC236}">
                <a16:creationId xmlns:a16="http://schemas.microsoft.com/office/drawing/2014/main" xmlns="" id="{079581C2-D8B1-433B-9983-C79983B98BE7}"/>
              </a:ext>
            </a:extLst>
          </p:cNvPr>
          <p:cNvSpPr>
            <a:spLocks noGrp="1"/>
          </p:cNvSpPr>
          <p:nvPr>
            <p:ph type="sldNum" sz="quarter" idx="12"/>
          </p:nvPr>
        </p:nvSpPr>
        <p:spPr/>
        <p:txBody>
          <a:bodyPr/>
          <a:lstStyle/>
          <a:p>
            <a:fld id="{A2D3AD60-8DFE-4A91-8D6A-A890996E6D96}" type="slidenum">
              <a:rPr lang="en-IN" smtClean="0"/>
              <a:t>118</a:t>
            </a:fld>
            <a:endParaRPr lang="en-IN"/>
          </a:p>
        </p:txBody>
      </p:sp>
    </p:spTree>
    <p:extLst>
      <p:ext uri="{BB962C8B-B14F-4D97-AF65-F5344CB8AC3E}">
        <p14:creationId xmlns:p14="http://schemas.microsoft.com/office/powerpoint/2010/main" val="33012170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955" y="620579"/>
            <a:ext cx="11404781" cy="618630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Assume that node B and C intend to transmit data only without receiving data. When node C is transmitting data to node D, node B is aware of the transmission.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is because node B is within the radio coverage of node C. Without exchanging RTS and CTS frames, node B will not initiate data transmission to node A because it will detect a busy medium.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transmission between node A and node B, therefore, is blocked even if both of them are idle.</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This is referred as the </a:t>
            </a:r>
            <a:r>
              <a:rPr lang="en-US" sz="2400" b="1" i="1" dirty="0">
                <a:solidFill>
                  <a:schemeClr val="bg1"/>
                </a:solidFill>
                <a:latin typeface="Arial" panose="020B0604020202020204" pitchFamily="34" charset="0"/>
                <a:cs typeface="Arial" panose="020B0604020202020204" pitchFamily="34" charset="0"/>
              </a:rPr>
              <a:t>exposed node problem</a:t>
            </a:r>
            <a:r>
              <a:rPr lang="en-US" sz="2400" b="1" dirty="0">
                <a:solidFill>
                  <a:schemeClr val="bg1"/>
                </a:solidFill>
                <a:latin typeface="Arial" panose="020B0604020202020204" pitchFamily="34" charset="0"/>
                <a:cs typeface="Arial" panose="020B0604020202020204" pitchFamily="34" charset="0"/>
              </a:rPr>
              <a:t>.</a:t>
            </a:r>
            <a:r>
              <a:rPr lang="en-US" sz="2400" dirty="0">
                <a:solidFill>
                  <a:schemeClr val="bg1"/>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To alleviate this problem, a node must wait a random </a:t>
            </a:r>
            <a:r>
              <a:rPr lang="en-US" sz="2400" dirty="0" err="1">
                <a:solidFill>
                  <a:schemeClr val="bg1"/>
                </a:solidFill>
                <a:latin typeface="Arial" panose="020B0604020202020204" pitchFamily="34" charset="0"/>
                <a:cs typeface="Arial" panose="020B0604020202020204" pitchFamily="34" charset="0"/>
              </a:rPr>
              <a:t>backoff</a:t>
            </a:r>
            <a:r>
              <a:rPr lang="en-US" sz="2400" dirty="0">
                <a:solidFill>
                  <a:schemeClr val="bg1"/>
                </a:solidFill>
                <a:latin typeface="Arial" panose="020B0604020202020204" pitchFamily="34" charset="0"/>
                <a:cs typeface="Arial" panose="020B0604020202020204" pitchFamily="34" charset="0"/>
              </a:rPr>
              <a:t> time between the two consecutive new </a:t>
            </a:r>
            <a:r>
              <a:rPr lang="en-IN" sz="2400" dirty="0">
                <a:solidFill>
                  <a:schemeClr val="bg1"/>
                </a:solidFill>
                <a:latin typeface="Arial" panose="020B0604020202020204" pitchFamily="34" charset="0"/>
                <a:cs typeface="Arial" panose="020B0604020202020204" pitchFamily="34" charset="0"/>
              </a:rPr>
              <a:t>packet transmission times.</a:t>
            </a:r>
          </a:p>
        </p:txBody>
      </p:sp>
      <p:sp>
        <p:nvSpPr>
          <p:cNvPr id="2" name="Date Placeholder 1">
            <a:extLst>
              <a:ext uri="{FF2B5EF4-FFF2-40B4-BE49-F238E27FC236}">
                <a16:creationId xmlns:a16="http://schemas.microsoft.com/office/drawing/2014/main" xmlns="" id="{694C3DFC-EA1C-43DE-8BCF-E95EE9A4243B}"/>
              </a:ext>
            </a:extLst>
          </p:cNvPr>
          <p:cNvSpPr>
            <a:spLocks noGrp="1"/>
          </p:cNvSpPr>
          <p:nvPr>
            <p:ph type="dt" sz="half" idx="10"/>
          </p:nvPr>
        </p:nvSpPr>
        <p:spPr/>
        <p:txBody>
          <a:bodyPr/>
          <a:lstStyle/>
          <a:p>
            <a:fld id="{302EAC53-EA76-4833-A320-0959FB91BECF}" type="datetime1">
              <a:rPr lang="en-IN" smtClean="0"/>
              <a:t>20-02-2024</a:t>
            </a:fld>
            <a:endParaRPr lang="en-IN"/>
          </a:p>
        </p:txBody>
      </p:sp>
      <p:sp>
        <p:nvSpPr>
          <p:cNvPr id="4" name="Slide Number Placeholder 3">
            <a:extLst>
              <a:ext uri="{FF2B5EF4-FFF2-40B4-BE49-F238E27FC236}">
                <a16:creationId xmlns:a16="http://schemas.microsoft.com/office/drawing/2014/main" xmlns="" id="{2BE462C9-735C-44EE-836B-2BE5C855C51C}"/>
              </a:ext>
            </a:extLst>
          </p:cNvPr>
          <p:cNvSpPr>
            <a:spLocks noGrp="1"/>
          </p:cNvSpPr>
          <p:nvPr>
            <p:ph type="sldNum" sz="quarter" idx="12"/>
          </p:nvPr>
        </p:nvSpPr>
        <p:spPr/>
        <p:txBody>
          <a:bodyPr/>
          <a:lstStyle/>
          <a:p>
            <a:fld id="{A2D3AD60-8DFE-4A91-8D6A-A890996E6D96}" type="slidenum">
              <a:rPr lang="en-IN" smtClean="0"/>
              <a:t>119</a:t>
            </a:fld>
            <a:endParaRPr lang="en-IN"/>
          </a:p>
        </p:txBody>
      </p:sp>
    </p:spTree>
    <p:extLst>
      <p:ext uri="{BB962C8B-B14F-4D97-AF65-F5344CB8AC3E}">
        <p14:creationId xmlns:p14="http://schemas.microsoft.com/office/powerpoint/2010/main" val="679235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12</a:t>
            </a:fld>
            <a:endParaRPr lang="en-US"/>
          </a:p>
        </p:txBody>
      </p:sp>
      <p:sp>
        <p:nvSpPr>
          <p:cNvPr id="5" name="TextBox 4"/>
          <p:cNvSpPr txBox="1"/>
          <p:nvPr/>
        </p:nvSpPr>
        <p:spPr>
          <a:xfrm>
            <a:off x="1433014" y="191069"/>
            <a:ext cx="9416955" cy="830997"/>
          </a:xfrm>
          <a:prstGeom prst="rect">
            <a:avLst/>
          </a:prstGeom>
          <a:noFill/>
        </p:spPr>
        <p:txBody>
          <a:bodyPr wrap="square" rtlCol="0">
            <a:spAutoFit/>
          </a:bodyPr>
          <a:lstStyle/>
          <a:p>
            <a:r>
              <a:rPr lang="en-US" sz="2400" dirty="0" err="1">
                <a:solidFill>
                  <a:schemeClr val="bg1"/>
                </a:solidFill>
                <a:latin typeface="Arial" panose="020B0604020202020204" pitchFamily="34" charset="0"/>
                <a:cs typeface="Arial" panose="020B0604020202020204" pitchFamily="34" charset="0"/>
              </a:rPr>
              <a:t>Contd</a:t>
            </a:r>
            <a:r>
              <a:rPr lang="en-US" sz="2400" dirty="0">
                <a:solidFill>
                  <a:schemeClr val="bg1"/>
                </a:solidFill>
                <a:latin typeface="Arial" panose="020B0604020202020204" pitchFamily="34" charset="0"/>
                <a:cs typeface="Arial" panose="020B0604020202020204" pitchFamily="34" charset="0"/>
              </a:rPr>
              <a:t>…</a:t>
            </a:r>
          </a:p>
          <a:p>
            <a:endParaRPr lang="en-US" sz="24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61925924"/>
              </p:ext>
            </p:extLst>
          </p:nvPr>
        </p:nvGraphicFramePr>
        <p:xfrm>
          <a:off x="787791" y="703384"/>
          <a:ext cx="10972799" cy="5545014"/>
        </p:xfrm>
        <a:graphic>
          <a:graphicData uri="http://schemas.openxmlformats.org/drawingml/2006/table">
            <a:tbl>
              <a:tblPr firstRow="1" bandRow="1">
                <a:tableStyleId>{5C22544A-7EE6-4342-B048-85BDC9FD1C3A}</a:tableStyleId>
              </a:tblPr>
              <a:tblGrid>
                <a:gridCol w="1786597">
                  <a:extLst>
                    <a:ext uri="{9D8B030D-6E8A-4147-A177-3AD203B41FA5}">
                      <a16:colId xmlns:a16="http://schemas.microsoft.com/office/drawing/2014/main" xmlns="" val="20000"/>
                    </a:ext>
                  </a:extLst>
                </a:gridCol>
                <a:gridCol w="2391313">
                  <a:extLst>
                    <a:ext uri="{9D8B030D-6E8A-4147-A177-3AD203B41FA5}">
                      <a16:colId xmlns:a16="http://schemas.microsoft.com/office/drawing/2014/main" xmlns="" val="20001"/>
                    </a:ext>
                  </a:extLst>
                </a:gridCol>
                <a:gridCol w="2663260">
                  <a:extLst>
                    <a:ext uri="{9D8B030D-6E8A-4147-A177-3AD203B41FA5}">
                      <a16:colId xmlns:a16="http://schemas.microsoft.com/office/drawing/2014/main" xmlns="" val="20002"/>
                    </a:ext>
                  </a:extLst>
                </a:gridCol>
                <a:gridCol w="4131629">
                  <a:extLst>
                    <a:ext uri="{9D8B030D-6E8A-4147-A177-3AD203B41FA5}">
                      <a16:colId xmlns:a16="http://schemas.microsoft.com/office/drawing/2014/main" xmlns="" val="20003"/>
                    </a:ext>
                  </a:extLst>
                </a:gridCol>
              </a:tblGrid>
              <a:tr h="1182199">
                <a:tc>
                  <a:txBody>
                    <a:bodyPr/>
                    <a:lstStyle/>
                    <a:p>
                      <a:pPr algn="ctr"/>
                      <a:endParaRPr lang="en-US" sz="1800" b="1" i="1" u="none" strike="noStrike" kern="1200" baseline="0" dirty="0">
                        <a:solidFill>
                          <a:schemeClr val="bg1"/>
                        </a:solidFill>
                        <a:latin typeface="Arial" panose="020B0604020202020204" pitchFamily="34" charset="0"/>
                        <a:ea typeface="+mn-ea"/>
                        <a:cs typeface="Arial" panose="020B0604020202020204" pitchFamily="34" charset="0"/>
                      </a:endParaRPr>
                    </a:p>
                    <a:p>
                      <a:pPr algn="ct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Parameter</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i="1" u="none" strike="noStrike" kern="1200" baseline="0" dirty="0">
                        <a:solidFill>
                          <a:schemeClr val="bg1"/>
                        </a:solidFill>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 IEEE 802.11</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i="1" u="none" strike="noStrike" kern="1200" baseline="0" dirty="0">
                        <a:solidFill>
                          <a:schemeClr val="bg1"/>
                        </a:solidFill>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IEEE 802.16</a:t>
                      </a:r>
                      <a:endParaRPr lang="en-US" sz="180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i="1" u="none" strike="noStrike" kern="1200" baseline="0" dirty="0">
                        <a:solidFill>
                          <a:schemeClr val="bg1"/>
                        </a:solidFill>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1" u="none" strike="noStrike" kern="1200" baseline="0" dirty="0">
                          <a:solidFill>
                            <a:schemeClr val="bg1"/>
                          </a:solidFill>
                          <a:latin typeface="Arial" panose="020B0604020202020204" pitchFamily="34" charset="0"/>
                          <a:ea typeface="+mn-ea"/>
                          <a:cs typeface="Arial" panose="020B0604020202020204" pitchFamily="34" charset="0"/>
                        </a:rPr>
                        <a:t>Explanation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0"/>
                  </a:ext>
                </a:extLst>
              </a:tr>
              <a:tr h="1833647">
                <a:tc>
                  <a:txBody>
                    <a:bodyPr/>
                    <a:lstStyle/>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Data rate</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Up to 54 Mbps</a:t>
                      </a:r>
                      <a:endParaRPr lang="en-US" b="1" dirty="0">
                        <a:solidFill>
                          <a:schemeClr val="bg1"/>
                        </a:solidFill>
                        <a:latin typeface="Arial" panose="020B0604020202020204" pitchFamily="34" charset="0"/>
                        <a:cs typeface="Arial" panose="020B0604020202020204" pitchFamily="34" charset="0"/>
                      </a:endParaRPr>
                    </a:p>
                    <a:p>
                      <a:pPr algn="just">
                        <a:lnSpc>
                          <a:spcPct val="150000"/>
                        </a:lnSpc>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Up to 134 Mbps,</a:t>
                      </a:r>
                    </a:p>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depending on</a:t>
                      </a:r>
                    </a:p>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assigned bandwidth</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OFDM with higher modulation</a:t>
                      </a:r>
                    </a:p>
                    <a:p>
                      <a:pPr algn="just">
                        <a:lnSpc>
                          <a:spcPct val="150000"/>
                        </a:lnSpc>
                      </a:pPr>
                      <a:r>
                        <a:rPr lang="en-US" sz="1800" b="1" i="0" u="none" strike="noStrike" kern="1200" baseline="0" dirty="0">
                          <a:solidFill>
                            <a:schemeClr val="bg1"/>
                          </a:solidFill>
                          <a:latin typeface="Arial" panose="020B0604020202020204" pitchFamily="34" charset="0"/>
                          <a:ea typeface="+mn-ea"/>
                          <a:cs typeface="Arial" panose="020B0604020202020204" pitchFamily="34" charset="0"/>
                        </a:rPr>
                        <a:t>ratio; net data rate also is higher (due to DAMA)</a:t>
                      </a:r>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1"/>
                  </a:ext>
                </a:extLst>
              </a:tr>
              <a:tr h="1264584">
                <a:tc>
                  <a:txBody>
                    <a:bodyPr/>
                    <a:lstStyle/>
                    <a:p>
                      <a:pPr algn="just">
                        <a:lnSpc>
                          <a:spcPct val="150000"/>
                        </a:lnSpc>
                      </a:pPr>
                      <a:r>
                        <a:rPr lang="en-US" sz="1800" b="1" i="0" u="none" strike="noStrike" kern="1200" baseline="0" dirty="0" err="1">
                          <a:solidFill>
                            <a:schemeClr val="dk1"/>
                          </a:solidFill>
                          <a:latin typeface="Arial" panose="020B0604020202020204" pitchFamily="34" charset="0"/>
                          <a:ea typeface="+mn-ea"/>
                          <a:cs typeface="Arial" panose="020B0604020202020204" pitchFamily="34" charset="0"/>
                        </a:rPr>
                        <a:t>QoS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Only with 802.11e</a:t>
                      </a:r>
                      <a:endParaRPr lang="en-US" b="1" dirty="0">
                        <a:solidFill>
                          <a:schemeClr val="bg1"/>
                        </a:solidFill>
                        <a:latin typeface="Arial" panose="020B0604020202020204" pitchFamily="34" charset="0"/>
                        <a:cs typeface="Arial" panose="020B0604020202020204" pitchFamily="34" charset="0"/>
                      </a:endParaRPr>
                    </a:p>
                    <a:p>
                      <a:pPr algn="just">
                        <a:lnSpc>
                          <a:spcPct val="150000"/>
                        </a:lnSpc>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Differentiated services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Reservation of capacity allows</a:t>
                      </a:r>
                    </a:p>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several service classes.</a:t>
                      </a:r>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1264584">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Costs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License-free</a:t>
                      </a:r>
                      <a:endParaRPr lang="en-US" b="1" dirty="0">
                        <a:solidFill>
                          <a:schemeClr val="bg1"/>
                        </a:solidFill>
                        <a:latin typeface="Arial" panose="020B0604020202020204" pitchFamily="34" charset="0"/>
                        <a:cs typeface="Arial" panose="020B0604020202020204" pitchFamily="34" charset="0"/>
                      </a:endParaRPr>
                    </a:p>
                    <a:p>
                      <a:pPr algn="just">
                        <a:lnSpc>
                          <a:spcPct val="150000"/>
                        </a:lnSpc>
                      </a:pP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License-free as well as</a:t>
                      </a:r>
                    </a:p>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licensed bands.</a:t>
                      </a:r>
                      <a:endParaRPr lang="en-US" b="1" dirty="0">
                        <a:solidFill>
                          <a:schemeClr val="bg1"/>
                        </a:solidFill>
                        <a:latin typeface="Arial" panose="020B0604020202020204" pitchFamily="34" charset="0"/>
                        <a:cs typeface="Arial" panose="020B0604020202020204" pitchFamily="34" charset="0"/>
                      </a:endParaRPr>
                    </a:p>
                  </a:txBody>
                  <a:tcPr/>
                </a:tc>
                <a:tc>
                  <a:txBody>
                    <a:bodyPr/>
                    <a:lstStyle/>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Costs are accepted in 802.16 –</a:t>
                      </a:r>
                    </a:p>
                    <a:p>
                      <a:pPr algn="just">
                        <a:lnSpc>
                          <a:spcPct val="150000"/>
                        </a:lnSpc>
                      </a:pPr>
                      <a:r>
                        <a:rPr lang="en-US" sz="1800" b="1" i="0" u="none" strike="noStrike" kern="1200" baseline="0" dirty="0">
                          <a:solidFill>
                            <a:schemeClr val="dk1"/>
                          </a:solidFill>
                          <a:latin typeface="Arial" panose="020B0604020202020204" pitchFamily="34" charset="0"/>
                          <a:ea typeface="+mn-ea"/>
                          <a:cs typeface="Arial" panose="020B0604020202020204" pitchFamily="34" charset="0"/>
                        </a:rPr>
                        <a:t>alternative to </a:t>
                      </a:r>
                      <a:r>
                        <a:rPr lang="en-US" sz="1800" b="1" i="0" u="none" strike="noStrike" kern="1200" baseline="0" dirty="0" err="1">
                          <a:solidFill>
                            <a:schemeClr val="dk1"/>
                          </a:solidFill>
                          <a:latin typeface="Arial" panose="020B0604020202020204" pitchFamily="34" charset="0"/>
                          <a:ea typeface="+mn-ea"/>
                          <a:cs typeface="Arial" panose="020B0604020202020204" pitchFamily="34" charset="0"/>
                        </a:rPr>
                        <a:t>xDSL</a:t>
                      </a:r>
                      <a:endParaRPr lang="en-US"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907214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567" y="282102"/>
            <a:ext cx="5357364" cy="584775"/>
          </a:xfrm>
          <a:prstGeom prst="rect">
            <a:avLst/>
          </a:prstGeom>
        </p:spPr>
        <p:txBody>
          <a:bodyPr wrap="none">
            <a:spAutoFit/>
          </a:bodyPr>
          <a:lstStyle/>
          <a:p>
            <a:r>
              <a:rPr lang="en-IN" sz="3200" b="1" dirty="0">
                <a:solidFill>
                  <a:schemeClr val="bg1"/>
                </a:solidFill>
                <a:latin typeface="Arial" panose="020B0604020202020204" pitchFamily="34" charset="0"/>
                <a:cs typeface="Arial" panose="020B0604020202020204" pitchFamily="34" charset="0"/>
              </a:rPr>
              <a:t>IEEE 802.11 MAC </a:t>
            </a:r>
            <a:r>
              <a:rPr lang="en-IN" sz="3200" b="1" dirty="0" err="1">
                <a:solidFill>
                  <a:schemeClr val="bg1"/>
                </a:solidFill>
                <a:latin typeface="Arial" panose="020B0604020202020204" pitchFamily="34" charset="0"/>
                <a:cs typeface="Arial" panose="020B0604020202020204" pitchFamily="34" charset="0"/>
              </a:rPr>
              <a:t>Sublayer</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534698" y="1106697"/>
            <a:ext cx="10819102" cy="507831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In IEEE 802.11, the MAC sublayer is responsible for </a:t>
            </a:r>
            <a:r>
              <a:rPr lang="en-US" sz="2400" dirty="0">
                <a:solidFill>
                  <a:srgbClr val="C00000"/>
                </a:solidFill>
                <a:latin typeface="Arial" panose="020B0604020202020204" pitchFamily="34" charset="0"/>
                <a:cs typeface="Arial" panose="020B0604020202020204" pitchFamily="34" charset="0"/>
              </a:rPr>
              <a:t>asynchronous data service </a:t>
            </a:r>
            <a:r>
              <a:rPr lang="en-US" sz="2400" dirty="0">
                <a:solidFill>
                  <a:schemeClr val="bg1"/>
                </a:solidFill>
                <a:latin typeface="Arial" panose="020B0604020202020204" pitchFamily="34" charset="0"/>
                <a:cs typeface="Arial" panose="020B0604020202020204" pitchFamily="34" charset="0"/>
              </a:rPr>
              <a:t>(e.g., exchange of MAC service data units (MSDUs)), </a:t>
            </a:r>
            <a:r>
              <a:rPr lang="en-US" sz="2400" dirty="0">
                <a:solidFill>
                  <a:srgbClr val="C00000"/>
                </a:solidFill>
                <a:latin typeface="Arial" panose="020B0604020202020204" pitchFamily="34" charset="0"/>
                <a:cs typeface="Arial" panose="020B0604020202020204" pitchFamily="34" charset="0"/>
              </a:rPr>
              <a:t>security service </a:t>
            </a:r>
            <a:r>
              <a:rPr lang="en-US" sz="2400" dirty="0">
                <a:solidFill>
                  <a:schemeClr val="bg1"/>
                </a:solidFill>
                <a:latin typeface="Arial" panose="020B0604020202020204" pitchFamily="34" charset="0"/>
                <a:cs typeface="Arial" panose="020B0604020202020204" pitchFamily="34" charset="0"/>
              </a:rPr>
              <a:t>(confidentiality, authentication, access control in conjunction with layer management), and </a:t>
            </a:r>
            <a:r>
              <a:rPr lang="en-IN" sz="2400" dirty="0">
                <a:solidFill>
                  <a:srgbClr val="C00000"/>
                </a:solidFill>
                <a:latin typeface="Arial" panose="020B0604020202020204" pitchFamily="34" charset="0"/>
                <a:cs typeface="Arial" panose="020B0604020202020204" pitchFamily="34" charset="0"/>
              </a:rPr>
              <a:t>MSDU ordering</a:t>
            </a:r>
            <a:r>
              <a:rPr lang="en-IN"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MAC sublayer </a:t>
            </a:r>
            <a:r>
              <a:rPr lang="en-US" sz="2400" dirty="0">
                <a:solidFill>
                  <a:srgbClr val="C00000"/>
                </a:solidFill>
                <a:latin typeface="Arial" panose="020B0604020202020204" pitchFamily="34" charset="0"/>
                <a:cs typeface="Arial" panose="020B0604020202020204" pitchFamily="34" charset="0"/>
              </a:rPr>
              <a:t>accepts MSDUs from higher layers </a:t>
            </a:r>
            <a:r>
              <a:rPr lang="en-US" sz="2400" dirty="0">
                <a:solidFill>
                  <a:schemeClr val="bg1"/>
                </a:solidFill>
                <a:latin typeface="Arial" panose="020B0604020202020204" pitchFamily="34" charset="0"/>
                <a:cs typeface="Arial" panose="020B0604020202020204" pitchFamily="34" charset="0"/>
              </a:rPr>
              <a:t>in the protocol stack to</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send them to the equivalent layer of the protocol stack in another station. </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MAC adds information to the MSDU in the form of headers and trailers to generate a MAC protocol data unit (MPDU). </a:t>
            </a:r>
            <a:r>
              <a:rPr lang="en-US" sz="2400" dirty="0">
                <a:solidFill>
                  <a:schemeClr val="bg1"/>
                </a:solidFill>
                <a:latin typeface="Arial" panose="020B0604020202020204" pitchFamily="34" charset="0"/>
                <a:cs typeface="Arial" panose="020B0604020202020204" pitchFamily="34" charset="0"/>
              </a:rPr>
              <a:t>The MPDU is then passed to the physical layer to be sent over the wireless medium to other stations</a:t>
            </a:r>
            <a:r>
              <a:rPr lang="en-US" sz="2400" dirty="0">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0478B261-2D24-4951-B065-F43D0F5E9A4B}"/>
              </a:ext>
            </a:extLst>
          </p:cNvPr>
          <p:cNvSpPr>
            <a:spLocks noGrp="1"/>
          </p:cNvSpPr>
          <p:nvPr>
            <p:ph type="dt" sz="half" idx="10"/>
          </p:nvPr>
        </p:nvSpPr>
        <p:spPr/>
        <p:txBody>
          <a:bodyPr/>
          <a:lstStyle/>
          <a:p>
            <a:fld id="{77130B42-3D0D-485C-9C97-4F3BC0426F11}" type="datetime1">
              <a:rPr lang="en-IN" smtClean="0"/>
              <a:t>20-02-2024</a:t>
            </a:fld>
            <a:endParaRPr lang="en-IN"/>
          </a:p>
        </p:txBody>
      </p:sp>
      <p:sp>
        <p:nvSpPr>
          <p:cNvPr id="5" name="Slide Number Placeholder 4">
            <a:extLst>
              <a:ext uri="{FF2B5EF4-FFF2-40B4-BE49-F238E27FC236}">
                <a16:creationId xmlns:a16="http://schemas.microsoft.com/office/drawing/2014/main" xmlns="" id="{7DED3183-A6DB-4B25-8EC4-A32D1CDA2F1C}"/>
              </a:ext>
            </a:extLst>
          </p:cNvPr>
          <p:cNvSpPr>
            <a:spLocks noGrp="1"/>
          </p:cNvSpPr>
          <p:nvPr>
            <p:ph type="sldNum" sz="quarter" idx="12"/>
          </p:nvPr>
        </p:nvSpPr>
        <p:spPr/>
        <p:txBody>
          <a:bodyPr/>
          <a:lstStyle/>
          <a:p>
            <a:fld id="{A2D3AD60-8DFE-4A91-8D6A-A890996E6D96}" type="slidenum">
              <a:rPr lang="en-IN" smtClean="0"/>
              <a:t>120</a:t>
            </a:fld>
            <a:endParaRPr lang="en-IN"/>
          </a:p>
        </p:txBody>
      </p:sp>
    </p:spTree>
    <p:extLst>
      <p:ext uri="{BB962C8B-B14F-4D97-AF65-F5344CB8AC3E}">
        <p14:creationId xmlns:p14="http://schemas.microsoft.com/office/powerpoint/2010/main" val="20042182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7439" y="519075"/>
            <a:ext cx="10283483" cy="2862322"/>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MAC may fragment MSDUs into several frames to increase the probability of each individual frame being delivered successfully. </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MAC frame contains addressing information, information to set the network allocation vector (NAV), and a </a:t>
            </a:r>
            <a:r>
              <a:rPr lang="en-US" sz="2400" dirty="0">
                <a:solidFill>
                  <a:srgbClr val="C00000"/>
                </a:solidFill>
                <a:latin typeface="Arial" panose="020B0604020202020204" pitchFamily="34" charset="0"/>
                <a:cs typeface="Arial" panose="020B0604020202020204" pitchFamily="34" charset="0"/>
              </a:rPr>
              <a:t>frame check sequence to verify the integrity of the frame. </a:t>
            </a:r>
            <a:endParaRPr lang="en-IN" sz="2400" dirty="0">
              <a:solidFill>
                <a:srgbClr val="C0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lum bright="-20000" contrast="40000"/>
          </a:blip>
          <a:stretch>
            <a:fillRect/>
          </a:stretch>
        </p:blipFill>
        <p:spPr>
          <a:xfrm>
            <a:off x="587439" y="3620275"/>
            <a:ext cx="10793923" cy="2793842"/>
          </a:xfrm>
          <a:prstGeom prst="rect">
            <a:avLst/>
          </a:prstGeom>
        </p:spPr>
      </p:pic>
      <p:sp>
        <p:nvSpPr>
          <p:cNvPr id="4" name="Date Placeholder 3">
            <a:extLst>
              <a:ext uri="{FF2B5EF4-FFF2-40B4-BE49-F238E27FC236}">
                <a16:creationId xmlns:a16="http://schemas.microsoft.com/office/drawing/2014/main" xmlns="" id="{89D4C5E4-C182-403F-841E-0A66B68D3DE0}"/>
              </a:ext>
            </a:extLst>
          </p:cNvPr>
          <p:cNvSpPr>
            <a:spLocks noGrp="1"/>
          </p:cNvSpPr>
          <p:nvPr>
            <p:ph type="dt" sz="half" idx="10"/>
          </p:nvPr>
        </p:nvSpPr>
        <p:spPr/>
        <p:txBody>
          <a:bodyPr/>
          <a:lstStyle/>
          <a:p>
            <a:fld id="{523CACD5-97AD-4820-BA90-348916D1157F}" type="datetime1">
              <a:rPr lang="en-IN" smtClean="0"/>
              <a:t>20-02-2024</a:t>
            </a:fld>
            <a:endParaRPr lang="en-IN"/>
          </a:p>
        </p:txBody>
      </p:sp>
      <p:sp>
        <p:nvSpPr>
          <p:cNvPr id="5" name="Slide Number Placeholder 4">
            <a:extLst>
              <a:ext uri="{FF2B5EF4-FFF2-40B4-BE49-F238E27FC236}">
                <a16:creationId xmlns:a16="http://schemas.microsoft.com/office/drawing/2014/main" xmlns="" id="{CB7DBE0A-8DB7-4E9D-806B-347DDCB50043}"/>
              </a:ext>
            </a:extLst>
          </p:cNvPr>
          <p:cNvSpPr>
            <a:spLocks noGrp="1"/>
          </p:cNvSpPr>
          <p:nvPr>
            <p:ph type="sldNum" sz="quarter" idx="12"/>
          </p:nvPr>
        </p:nvSpPr>
        <p:spPr/>
        <p:txBody>
          <a:bodyPr/>
          <a:lstStyle/>
          <a:p>
            <a:fld id="{A2D3AD60-8DFE-4A91-8D6A-A890996E6D96}" type="slidenum">
              <a:rPr lang="en-IN" smtClean="0"/>
              <a:t>121</a:t>
            </a:fld>
            <a:endParaRPr lang="en-IN"/>
          </a:p>
        </p:txBody>
      </p:sp>
    </p:spTree>
    <p:extLst>
      <p:ext uri="{BB962C8B-B14F-4D97-AF65-F5344CB8AC3E}">
        <p14:creationId xmlns:p14="http://schemas.microsoft.com/office/powerpoint/2010/main" val="33560921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253" y="649138"/>
            <a:ext cx="11177729"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MAC frame format contains four address fields. Any particular frame type may contain one, two, three, or four address fields.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address format in IEEE 802.11-1997 is a 48-bit address, used to identify the source and destination of MAC addresses contained in a frame, as IEEE 802.3.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In addition to source address (SA) and destination address (DA), three additional address types are defined: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 transmitter address,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 receiver address (RA), and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 basic service set identifier (BSSID). </a:t>
            </a:r>
          </a:p>
        </p:txBody>
      </p:sp>
      <p:sp>
        <p:nvSpPr>
          <p:cNvPr id="3" name="Date Placeholder 2">
            <a:extLst>
              <a:ext uri="{FF2B5EF4-FFF2-40B4-BE49-F238E27FC236}">
                <a16:creationId xmlns:a16="http://schemas.microsoft.com/office/drawing/2014/main" xmlns="" id="{4A5B70A1-E9E2-4EB9-BC8B-E60953CDDDD0}"/>
              </a:ext>
            </a:extLst>
          </p:cNvPr>
          <p:cNvSpPr>
            <a:spLocks noGrp="1"/>
          </p:cNvSpPr>
          <p:nvPr>
            <p:ph type="dt" sz="half" idx="10"/>
          </p:nvPr>
        </p:nvSpPr>
        <p:spPr/>
        <p:txBody>
          <a:bodyPr/>
          <a:lstStyle/>
          <a:p>
            <a:fld id="{847AD249-FC5B-433C-A6CF-594A8DC821BF}" type="datetime1">
              <a:rPr lang="en-IN" smtClean="0"/>
              <a:t>20-02-2024</a:t>
            </a:fld>
            <a:endParaRPr lang="en-IN"/>
          </a:p>
        </p:txBody>
      </p:sp>
      <p:sp>
        <p:nvSpPr>
          <p:cNvPr id="4" name="Slide Number Placeholder 3">
            <a:extLst>
              <a:ext uri="{FF2B5EF4-FFF2-40B4-BE49-F238E27FC236}">
                <a16:creationId xmlns:a16="http://schemas.microsoft.com/office/drawing/2014/main" xmlns="" id="{A87F8DB0-BDA1-4588-A9E2-9B6A1876F8FB}"/>
              </a:ext>
            </a:extLst>
          </p:cNvPr>
          <p:cNvSpPr>
            <a:spLocks noGrp="1"/>
          </p:cNvSpPr>
          <p:nvPr>
            <p:ph type="sldNum" sz="quarter" idx="12"/>
          </p:nvPr>
        </p:nvSpPr>
        <p:spPr/>
        <p:txBody>
          <a:bodyPr/>
          <a:lstStyle/>
          <a:p>
            <a:fld id="{A2D3AD60-8DFE-4A91-8D6A-A890996E6D96}" type="slidenum">
              <a:rPr lang="en-IN" smtClean="0"/>
              <a:t>122</a:t>
            </a:fld>
            <a:endParaRPr lang="en-IN"/>
          </a:p>
        </p:txBody>
      </p:sp>
    </p:spTree>
    <p:extLst>
      <p:ext uri="{BB962C8B-B14F-4D97-AF65-F5344CB8AC3E}">
        <p14:creationId xmlns:p14="http://schemas.microsoft.com/office/powerpoint/2010/main" val="26954562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F26F07F-ED62-4A97-88CE-EECAEFF609AB}"/>
              </a:ext>
            </a:extLst>
          </p:cNvPr>
          <p:cNvSpPr/>
          <p:nvPr/>
        </p:nvSpPr>
        <p:spPr>
          <a:xfrm>
            <a:off x="438767" y="421083"/>
            <a:ext cx="10301591" cy="6186309"/>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BSSID is a unique identifier for a particular basic service set </a:t>
            </a:r>
            <a:r>
              <a:rPr lang="en-US" sz="2400" dirty="0">
                <a:solidFill>
                  <a:prstClr val="black"/>
                </a:solidFill>
                <a:latin typeface="Arial" panose="020B0604020202020204" pitchFamily="34" charset="0"/>
                <a:cs typeface="Arial" panose="020B0604020202020204" pitchFamily="34" charset="0"/>
              </a:rPr>
              <a:t>of the IEEE 802.11 WLAN. In an infrastructure basic service set, the </a:t>
            </a:r>
            <a:r>
              <a:rPr lang="en-US" sz="2400" dirty="0">
                <a:solidFill>
                  <a:srgbClr val="C00000"/>
                </a:solidFill>
                <a:latin typeface="Arial" panose="020B0604020202020204" pitchFamily="34" charset="0"/>
                <a:cs typeface="Arial" panose="020B0604020202020204" pitchFamily="34" charset="0"/>
              </a:rPr>
              <a:t>BSSID is the MAC address of the AP.</a:t>
            </a:r>
          </a:p>
          <a:p>
            <a:pPr marL="34290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a:t>
            </a:r>
            <a:r>
              <a:rPr lang="en-US" sz="2400" i="1" dirty="0">
                <a:solidFill>
                  <a:prstClr val="black"/>
                </a:solidFill>
                <a:latin typeface="Arial" panose="020B0604020202020204" pitchFamily="34" charset="0"/>
                <a:cs typeface="Arial" panose="020B0604020202020204" pitchFamily="34" charset="0"/>
              </a:rPr>
              <a:t>transmitter address </a:t>
            </a:r>
            <a:r>
              <a:rPr lang="en-US" sz="2400" dirty="0">
                <a:solidFill>
                  <a:prstClr val="black"/>
                </a:solidFill>
                <a:latin typeface="Arial" panose="020B0604020202020204" pitchFamily="34" charset="0"/>
                <a:cs typeface="Arial" panose="020B0604020202020204" pitchFamily="34" charset="0"/>
              </a:rPr>
              <a:t>is the address of the MAC that transmitted the frame onto the wireless medium. </a:t>
            </a:r>
            <a:r>
              <a:rPr lang="en-US" sz="2400" dirty="0">
                <a:solidFill>
                  <a:srgbClr val="C00000"/>
                </a:solidFill>
                <a:latin typeface="Arial" panose="020B0604020202020204" pitchFamily="34" charset="0"/>
                <a:cs typeface="Arial" panose="020B0604020202020204" pitchFamily="34" charset="0"/>
              </a:rPr>
              <a:t>This address is always an individual address. </a:t>
            </a:r>
            <a:r>
              <a:rPr lang="en-US" sz="2400" dirty="0">
                <a:solidFill>
                  <a:prstClr val="black"/>
                </a:solidFill>
                <a:latin typeface="Arial" panose="020B0604020202020204" pitchFamily="34" charset="0"/>
                <a:cs typeface="Arial" panose="020B0604020202020204" pitchFamily="34" charset="0"/>
              </a:rPr>
              <a:t>The transmitter address is used by stations receiving a frame to identify the station to which any responses in the MAC frame exchange protocol will be sent.</a:t>
            </a: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a:t>
            </a:r>
            <a:r>
              <a:rPr lang="en-US" sz="2400" i="1" dirty="0">
                <a:solidFill>
                  <a:prstClr val="black"/>
                </a:solidFill>
                <a:latin typeface="Arial" panose="020B0604020202020204" pitchFamily="34" charset="0"/>
                <a:cs typeface="Arial" panose="020B0604020202020204" pitchFamily="34" charset="0"/>
              </a:rPr>
              <a:t>receiver address </a:t>
            </a:r>
            <a:r>
              <a:rPr lang="en-US" sz="2400" dirty="0">
                <a:solidFill>
                  <a:prstClr val="black"/>
                </a:solidFill>
                <a:latin typeface="Arial" panose="020B0604020202020204" pitchFamily="34" charset="0"/>
                <a:cs typeface="Arial" panose="020B0604020202020204" pitchFamily="34" charset="0"/>
              </a:rPr>
              <a:t>(</a:t>
            </a:r>
            <a:r>
              <a:rPr lang="en-US" sz="2400" i="1" dirty="0">
                <a:solidFill>
                  <a:prstClr val="black"/>
                </a:solidFill>
                <a:latin typeface="Arial" panose="020B0604020202020204" pitchFamily="34" charset="0"/>
                <a:cs typeface="Arial" panose="020B0604020202020204" pitchFamily="34" charset="0"/>
              </a:rPr>
              <a:t>RA</a:t>
            </a:r>
            <a:r>
              <a:rPr lang="en-US" sz="2400" dirty="0">
                <a:solidFill>
                  <a:prstClr val="black"/>
                </a:solidFill>
                <a:latin typeface="Arial" panose="020B0604020202020204" pitchFamily="34" charset="0"/>
                <a:cs typeface="Arial" panose="020B0604020202020204" pitchFamily="34" charset="0"/>
              </a:rPr>
              <a:t>) is the address of the MAC to which the frame is sent over the wireless medium. </a:t>
            </a:r>
            <a:r>
              <a:rPr lang="en-US" sz="2400" dirty="0">
                <a:solidFill>
                  <a:srgbClr val="C00000"/>
                </a:solidFill>
                <a:latin typeface="Arial" panose="020B0604020202020204" pitchFamily="34" charset="0"/>
                <a:cs typeface="Arial" panose="020B0604020202020204" pitchFamily="34" charset="0"/>
              </a:rPr>
              <a:t>This address may be either an individual or group </a:t>
            </a:r>
            <a:r>
              <a:rPr lang="en-IN" sz="2400" dirty="0">
                <a:solidFill>
                  <a:srgbClr val="C00000"/>
                </a:solidFill>
                <a:latin typeface="Arial" panose="020B0604020202020204" pitchFamily="34" charset="0"/>
                <a:cs typeface="Arial" panose="020B0604020202020204" pitchFamily="34" charset="0"/>
              </a:rPr>
              <a:t>address.</a:t>
            </a:r>
            <a:endParaRPr lang="en-US" sz="24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698C3353-1011-4270-A482-1745B9D446DE}"/>
              </a:ext>
            </a:extLst>
          </p:cNvPr>
          <p:cNvSpPr>
            <a:spLocks noGrp="1"/>
          </p:cNvSpPr>
          <p:nvPr>
            <p:ph type="dt" sz="half" idx="10"/>
          </p:nvPr>
        </p:nvSpPr>
        <p:spPr/>
        <p:txBody>
          <a:bodyPr/>
          <a:lstStyle/>
          <a:p>
            <a:fld id="{B48F00EF-897A-470D-B68A-CA3EBA43306C}" type="datetime1">
              <a:rPr lang="en-IN" smtClean="0"/>
              <a:t>20-02-2024</a:t>
            </a:fld>
            <a:endParaRPr lang="en-IN"/>
          </a:p>
        </p:txBody>
      </p:sp>
      <p:sp>
        <p:nvSpPr>
          <p:cNvPr id="4" name="Slide Number Placeholder 3">
            <a:extLst>
              <a:ext uri="{FF2B5EF4-FFF2-40B4-BE49-F238E27FC236}">
                <a16:creationId xmlns:a16="http://schemas.microsoft.com/office/drawing/2014/main" xmlns="" id="{B88A3F2F-8DF9-417E-B316-FA194316BF7B}"/>
              </a:ext>
            </a:extLst>
          </p:cNvPr>
          <p:cNvSpPr>
            <a:spLocks noGrp="1"/>
          </p:cNvSpPr>
          <p:nvPr>
            <p:ph type="sldNum" sz="quarter" idx="12"/>
          </p:nvPr>
        </p:nvSpPr>
        <p:spPr/>
        <p:txBody>
          <a:bodyPr/>
          <a:lstStyle/>
          <a:p>
            <a:fld id="{A2D3AD60-8DFE-4A91-8D6A-A890996E6D96}" type="slidenum">
              <a:rPr lang="en-IN" smtClean="0"/>
              <a:t>123</a:t>
            </a:fld>
            <a:endParaRPr lang="en-IN"/>
          </a:p>
        </p:txBody>
      </p:sp>
    </p:spTree>
    <p:extLst>
      <p:ext uri="{BB962C8B-B14F-4D97-AF65-F5344CB8AC3E}">
        <p14:creationId xmlns:p14="http://schemas.microsoft.com/office/powerpoint/2010/main" val="39946107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939" y="697533"/>
            <a:ext cx="11030122" cy="650947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The </a:t>
            </a:r>
            <a:r>
              <a:rPr lang="en-US" sz="2300" i="1" dirty="0">
                <a:solidFill>
                  <a:srgbClr val="C00000"/>
                </a:solidFill>
                <a:latin typeface="Arial" panose="020B0604020202020204" pitchFamily="34" charset="0"/>
                <a:cs typeface="Arial" panose="020B0604020202020204" pitchFamily="34" charset="0"/>
              </a:rPr>
              <a:t>source address </a:t>
            </a:r>
            <a:r>
              <a:rPr lang="en-US" sz="2300" dirty="0">
                <a:solidFill>
                  <a:srgbClr val="C00000"/>
                </a:solidFill>
                <a:latin typeface="Arial" panose="020B0604020202020204" pitchFamily="34" charset="0"/>
                <a:cs typeface="Arial" panose="020B0604020202020204" pitchFamily="34" charset="0"/>
              </a:rPr>
              <a:t>(</a:t>
            </a:r>
            <a:r>
              <a:rPr lang="en-US" sz="2300" i="1" dirty="0">
                <a:solidFill>
                  <a:srgbClr val="C00000"/>
                </a:solidFill>
                <a:latin typeface="Arial" panose="020B0604020202020204" pitchFamily="34" charset="0"/>
                <a:cs typeface="Arial" panose="020B0604020202020204" pitchFamily="34" charset="0"/>
              </a:rPr>
              <a:t>SA</a:t>
            </a:r>
            <a:r>
              <a:rPr lang="en-US" sz="2300" dirty="0">
                <a:solidFill>
                  <a:srgbClr val="C00000"/>
                </a:solidFill>
                <a:latin typeface="Arial" panose="020B0604020202020204" pitchFamily="34" charset="0"/>
                <a:cs typeface="Arial" panose="020B0604020202020204" pitchFamily="34" charset="0"/>
              </a:rPr>
              <a:t>) is the address of the MAC that originated the frame.</a:t>
            </a:r>
          </a:p>
          <a:p>
            <a:pPr marL="342900" indent="-3429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This address is always an individual address. This address does not always match the address in the transmitter address field because of the indirection that is performed by the distribution system of an IEEE 802.1 WLAN. It is the SA field that should be used to identify the source of a frame when indicating that a frame has been received to higher layer protocols.</a:t>
            </a:r>
          </a:p>
          <a:p>
            <a:pPr marL="342900" lvl="0" indent="-3429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The </a:t>
            </a:r>
            <a:r>
              <a:rPr lang="en-US" sz="2300" i="1" dirty="0">
                <a:solidFill>
                  <a:prstClr val="black"/>
                </a:solidFill>
                <a:latin typeface="Arial" panose="020B0604020202020204" pitchFamily="34" charset="0"/>
                <a:cs typeface="Arial" panose="020B0604020202020204" pitchFamily="34" charset="0"/>
              </a:rPr>
              <a:t>destination address </a:t>
            </a:r>
            <a:r>
              <a:rPr lang="en-US" sz="2300" dirty="0">
                <a:solidFill>
                  <a:prstClr val="black"/>
                </a:solidFill>
                <a:latin typeface="Arial" panose="020B0604020202020204" pitchFamily="34" charset="0"/>
                <a:cs typeface="Arial" panose="020B0604020202020204" pitchFamily="34" charset="0"/>
              </a:rPr>
              <a:t>(</a:t>
            </a:r>
            <a:r>
              <a:rPr lang="en-US" sz="2300" i="1" dirty="0">
                <a:solidFill>
                  <a:prstClr val="black"/>
                </a:solidFill>
                <a:latin typeface="Arial" panose="020B0604020202020204" pitchFamily="34" charset="0"/>
                <a:cs typeface="Arial" panose="020B0604020202020204" pitchFamily="34" charset="0"/>
              </a:rPr>
              <a:t>DA</a:t>
            </a:r>
            <a:r>
              <a:rPr lang="en-US" sz="2300" dirty="0">
                <a:solidFill>
                  <a:prstClr val="black"/>
                </a:solidFill>
                <a:latin typeface="Arial" panose="020B0604020202020204" pitchFamily="34" charset="0"/>
                <a:cs typeface="Arial" panose="020B0604020202020204" pitchFamily="34" charset="0"/>
              </a:rPr>
              <a:t>) is the address of the final destination to which the frame is sent. This address may be either an individual or group address. This address does not always match the address in the RA field because of the indirection that is performed by the DS.</a:t>
            </a:r>
            <a:endParaRPr lang="en-IN" sz="2300" dirty="0">
              <a:solidFill>
                <a:prstClr val="black"/>
              </a:solidFill>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a:p>
            <a:pPr algn="just">
              <a:lnSpc>
                <a:spcPct val="150000"/>
              </a:lnSpc>
            </a:pPr>
            <a:endParaRPr lang="en-US" sz="24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842311DF-7205-4153-A3CA-A5B1075BA2F3}"/>
              </a:ext>
            </a:extLst>
          </p:cNvPr>
          <p:cNvSpPr>
            <a:spLocks noGrp="1"/>
          </p:cNvSpPr>
          <p:nvPr>
            <p:ph type="dt" sz="half" idx="10"/>
          </p:nvPr>
        </p:nvSpPr>
        <p:spPr/>
        <p:txBody>
          <a:bodyPr/>
          <a:lstStyle/>
          <a:p>
            <a:fld id="{9487D7DD-5CAD-4AEF-8F9E-C72E87577F9F}" type="datetime1">
              <a:rPr lang="en-IN" smtClean="0"/>
              <a:t>20-02-2024</a:t>
            </a:fld>
            <a:endParaRPr lang="en-IN"/>
          </a:p>
        </p:txBody>
      </p:sp>
      <p:sp>
        <p:nvSpPr>
          <p:cNvPr id="4" name="Slide Number Placeholder 3">
            <a:extLst>
              <a:ext uri="{FF2B5EF4-FFF2-40B4-BE49-F238E27FC236}">
                <a16:creationId xmlns:a16="http://schemas.microsoft.com/office/drawing/2014/main" xmlns="" id="{00A23EFB-8C17-4B7C-B44C-DD96D15223AA}"/>
              </a:ext>
            </a:extLst>
          </p:cNvPr>
          <p:cNvSpPr>
            <a:spLocks noGrp="1"/>
          </p:cNvSpPr>
          <p:nvPr>
            <p:ph type="sldNum" sz="quarter" idx="12"/>
          </p:nvPr>
        </p:nvSpPr>
        <p:spPr/>
        <p:txBody>
          <a:bodyPr/>
          <a:lstStyle/>
          <a:p>
            <a:fld id="{A2D3AD60-8DFE-4A91-8D6A-A890996E6D96}" type="slidenum">
              <a:rPr lang="en-IN" smtClean="0"/>
              <a:t>124</a:t>
            </a:fld>
            <a:endParaRPr lang="en-IN"/>
          </a:p>
        </p:txBody>
      </p:sp>
    </p:spTree>
    <p:extLst>
      <p:ext uri="{BB962C8B-B14F-4D97-AF65-F5344CB8AC3E}">
        <p14:creationId xmlns:p14="http://schemas.microsoft.com/office/powerpoint/2010/main" val="1043392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9136" y="613965"/>
            <a:ext cx="10643154" cy="5078313"/>
          </a:xfrm>
          <a:prstGeom prst="rect">
            <a:avLst/>
          </a:prstGeom>
        </p:spPr>
        <p:txBody>
          <a:bodyPr wrap="square">
            <a:spAutoFit/>
          </a:bodyPr>
          <a:lstStyle/>
          <a:p>
            <a:pPr marL="342900" indent="-342900" algn="r">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sequence number subfield </a:t>
            </a:r>
            <a:r>
              <a:rPr lang="en-US" sz="2400" dirty="0">
                <a:solidFill>
                  <a:srgbClr val="C00000"/>
                </a:solidFill>
                <a:latin typeface="Arial" panose="020B0604020202020204" pitchFamily="34" charset="0"/>
                <a:cs typeface="Arial" panose="020B0604020202020204" pitchFamily="34" charset="0"/>
              </a:rPr>
              <a:t>contains numbers assigned sequentially by the sending station to each MSDU. </a:t>
            </a:r>
            <a:r>
              <a:rPr lang="en-US" sz="2400" dirty="0">
                <a:solidFill>
                  <a:schemeClr val="bg1"/>
                </a:solidFill>
                <a:latin typeface="Arial" panose="020B0604020202020204" pitchFamily="34" charset="0"/>
                <a:cs typeface="Arial" panose="020B0604020202020204" pitchFamily="34" charset="0"/>
              </a:rPr>
              <a:t>This sequence number is incremented after each assignment and wraps back to zero when incremented from 4095. </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fragment number subfield </a:t>
            </a:r>
            <a:r>
              <a:rPr lang="en-US" sz="2400" dirty="0">
                <a:solidFill>
                  <a:srgbClr val="C00000"/>
                </a:solidFill>
                <a:latin typeface="Arial" panose="020B0604020202020204" pitchFamily="34" charset="0"/>
                <a:cs typeface="Arial" panose="020B0604020202020204" pitchFamily="34" charset="0"/>
              </a:rPr>
              <a:t>contains a 4-bit number assigned to each fragment of an MSDU. </a:t>
            </a:r>
            <a:r>
              <a:rPr lang="en-US" sz="2400" dirty="0">
                <a:solidFill>
                  <a:schemeClr val="bg1"/>
                </a:solidFill>
                <a:latin typeface="Arial" panose="020B0604020202020204" pitchFamily="34" charset="0"/>
                <a:cs typeface="Arial" panose="020B0604020202020204" pitchFamily="34" charset="0"/>
              </a:rPr>
              <a:t>The first, or only, fragment of an MSDU is assigned a fragment number of zero. Each successive fragment is assigned a sequentially incremented fragment number</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The fragment number is constant in all transmissions or retransmissions of a particular </a:t>
            </a:r>
            <a:r>
              <a:rPr lang="en-IN" sz="2400" dirty="0">
                <a:solidFill>
                  <a:srgbClr val="C00000"/>
                </a:solidFill>
                <a:latin typeface="Arial" panose="020B0604020202020204" pitchFamily="34" charset="0"/>
                <a:cs typeface="Arial" panose="020B0604020202020204" pitchFamily="34" charset="0"/>
              </a:rPr>
              <a:t>fragment</a:t>
            </a:r>
            <a:r>
              <a:rPr lang="en-IN" sz="2400" dirty="0">
                <a:latin typeface="Arial" panose="020B0604020202020204" pitchFamily="34" charset="0"/>
                <a:cs typeface="Arial" panose="020B0604020202020204" pitchFamily="34" charset="0"/>
              </a:rPr>
              <a:t>.</a:t>
            </a:r>
          </a:p>
        </p:txBody>
      </p:sp>
      <p:sp>
        <p:nvSpPr>
          <p:cNvPr id="3" name="Date Placeholder 2">
            <a:extLst>
              <a:ext uri="{FF2B5EF4-FFF2-40B4-BE49-F238E27FC236}">
                <a16:creationId xmlns:a16="http://schemas.microsoft.com/office/drawing/2014/main" xmlns="" id="{F052E12C-4145-4AF5-B8E0-C877AF0DEE04}"/>
              </a:ext>
            </a:extLst>
          </p:cNvPr>
          <p:cNvSpPr>
            <a:spLocks noGrp="1"/>
          </p:cNvSpPr>
          <p:nvPr>
            <p:ph type="dt" sz="half" idx="10"/>
          </p:nvPr>
        </p:nvSpPr>
        <p:spPr/>
        <p:txBody>
          <a:bodyPr/>
          <a:lstStyle/>
          <a:p>
            <a:fld id="{B490A693-25E0-4917-BF3E-C3DEEF0C63DE}" type="datetime1">
              <a:rPr lang="en-IN" smtClean="0"/>
              <a:t>20-02-2024</a:t>
            </a:fld>
            <a:endParaRPr lang="en-IN"/>
          </a:p>
        </p:txBody>
      </p:sp>
      <p:sp>
        <p:nvSpPr>
          <p:cNvPr id="4" name="Slide Number Placeholder 3">
            <a:extLst>
              <a:ext uri="{FF2B5EF4-FFF2-40B4-BE49-F238E27FC236}">
                <a16:creationId xmlns:a16="http://schemas.microsoft.com/office/drawing/2014/main" xmlns="" id="{064B9DDE-68FE-4FA4-AC80-2B598D3E7BBF}"/>
              </a:ext>
            </a:extLst>
          </p:cNvPr>
          <p:cNvSpPr>
            <a:spLocks noGrp="1"/>
          </p:cNvSpPr>
          <p:nvPr>
            <p:ph type="sldNum" sz="quarter" idx="12"/>
          </p:nvPr>
        </p:nvSpPr>
        <p:spPr/>
        <p:txBody>
          <a:bodyPr/>
          <a:lstStyle/>
          <a:p>
            <a:fld id="{A2D3AD60-8DFE-4A91-8D6A-A890996E6D96}" type="slidenum">
              <a:rPr lang="en-IN" smtClean="0"/>
              <a:t>125</a:t>
            </a:fld>
            <a:endParaRPr lang="en-IN"/>
          </a:p>
        </p:txBody>
      </p:sp>
    </p:spTree>
    <p:extLst>
      <p:ext uri="{BB962C8B-B14F-4D97-AF65-F5344CB8AC3E}">
        <p14:creationId xmlns:p14="http://schemas.microsoft.com/office/powerpoint/2010/main" val="40060657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376" y="759656"/>
            <a:ext cx="11228538" cy="507831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frame body field </a:t>
            </a:r>
            <a:r>
              <a:rPr lang="en-US" sz="2400" dirty="0">
                <a:solidFill>
                  <a:srgbClr val="C00000"/>
                </a:solidFill>
                <a:latin typeface="Arial" panose="020B0604020202020204" pitchFamily="34" charset="0"/>
                <a:cs typeface="Arial" panose="020B0604020202020204" pitchFamily="34" charset="0"/>
              </a:rPr>
              <a:t>contains the information specific to the particular data or management frames</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This field is variable in length. It may be as long as 2034 bytes without encryption, or 2312 bytes when the frame body is encrypted. </a:t>
            </a:r>
            <a:r>
              <a:rPr lang="en-US" sz="2400" dirty="0">
                <a:solidFill>
                  <a:schemeClr val="bg1"/>
                </a:solidFill>
                <a:latin typeface="Arial" panose="020B0604020202020204" pitchFamily="34" charset="0"/>
                <a:cs typeface="Arial" panose="020B0604020202020204" pitchFamily="34" charset="0"/>
              </a:rPr>
              <a:t>The value of 2304 bytes as the maximum length of this field was chosen to allow an application to send 2048-byte pieces of information, which can be encapsulated by as many as 256 bytes of upper layer protocol headers and </a:t>
            </a:r>
            <a:r>
              <a:rPr lang="en-IN" sz="2400" dirty="0">
                <a:solidFill>
                  <a:schemeClr val="bg1"/>
                </a:solidFill>
                <a:latin typeface="Arial" panose="020B0604020202020204" pitchFamily="34" charset="0"/>
                <a:cs typeface="Arial" panose="020B0604020202020204" pitchFamily="34" charset="0"/>
              </a:rPr>
              <a:t>trailers.</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frame check sequence (FCS) field </a:t>
            </a:r>
            <a:r>
              <a:rPr lang="en-US" sz="2400" dirty="0">
                <a:solidFill>
                  <a:srgbClr val="C00000"/>
                </a:solidFill>
                <a:latin typeface="Arial" panose="020B0604020202020204" pitchFamily="34" charset="0"/>
                <a:cs typeface="Arial" panose="020B0604020202020204" pitchFamily="34" charset="0"/>
              </a:rPr>
              <a:t>is 32 bits in length</a:t>
            </a:r>
            <a:r>
              <a:rPr lang="en-US" sz="2400" dirty="0">
                <a:solidFill>
                  <a:schemeClr val="bg1"/>
                </a:solidFill>
                <a:latin typeface="Arial" panose="020B0604020202020204" pitchFamily="34" charset="0"/>
                <a:cs typeface="Arial" panose="020B0604020202020204" pitchFamily="34" charset="0"/>
              </a:rPr>
              <a:t>. It contains the result of applying the C-32 polynomial to the MAC header and frame body.</a:t>
            </a:r>
          </a:p>
        </p:txBody>
      </p:sp>
      <p:sp>
        <p:nvSpPr>
          <p:cNvPr id="3" name="Date Placeholder 2">
            <a:extLst>
              <a:ext uri="{FF2B5EF4-FFF2-40B4-BE49-F238E27FC236}">
                <a16:creationId xmlns:a16="http://schemas.microsoft.com/office/drawing/2014/main" xmlns="" id="{4F1DD8A8-2824-4AC3-B1FE-A490E2B0AC99}"/>
              </a:ext>
            </a:extLst>
          </p:cNvPr>
          <p:cNvSpPr>
            <a:spLocks noGrp="1"/>
          </p:cNvSpPr>
          <p:nvPr>
            <p:ph type="dt" sz="half" idx="10"/>
          </p:nvPr>
        </p:nvSpPr>
        <p:spPr/>
        <p:txBody>
          <a:bodyPr/>
          <a:lstStyle/>
          <a:p>
            <a:fld id="{E168F2F7-EDD8-44EB-83A0-9E3F989B3B80}" type="datetime1">
              <a:rPr lang="en-IN" smtClean="0"/>
              <a:t>20-02-2024</a:t>
            </a:fld>
            <a:endParaRPr lang="en-IN"/>
          </a:p>
        </p:txBody>
      </p:sp>
      <p:sp>
        <p:nvSpPr>
          <p:cNvPr id="4" name="Slide Number Placeholder 3">
            <a:extLst>
              <a:ext uri="{FF2B5EF4-FFF2-40B4-BE49-F238E27FC236}">
                <a16:creationId xmlns:a16="http://schemas.microsoft.com/office/drawing/2014/main" xmlns="" id="{55447104-F29A-44FB-8AD0-CAE5EBE23B62}"/>
              </a:ext>
            </a:extLst>
          </p:cNvPr>
          <p:cNvSpPr>
            <a:spLocks noGrp="1"/>
          </p:cNvSpPr>
          <p:nvPr>
            <p:ph type="sldNum" sz="quarter" idx="12"/>
          </p:nvPr>
        </p:nvSpPr>
        <p:spPr/>
        <p:txBody>
          <a:bodyPr/>
          <a:lstStyle/>
          <a:p>
            <a:fld id="{A2D3AD60-8DFE-4A91-8D6A-A890996E6D96}" type="slidenum">
              <a:rPr lang="en-IN" smtClean="0"/>
              <a:t>126</a:t>
            </a:fld>
            <a:endParaRPr lang="en-IN"/>
          </a:p>
        </p:txBody>
      </p:sp>
    </p:spTree>
    <p:extLst>
      <p:ext uri="{BB962C8B-B14F-4D97-AF65-F5344CB8AC3E}">
        <p14:creationId xmlns:p14="http://schemas.microsoft.com/office/powerpoint/2010/main" val="238673027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792" y="810191"/>
            <a:ext cx="10818054" cy="6047809"/>
          </a:xfrm>
          <a:prstGeom prst="rect">
            <a:avLst/>
          </a:prstGeom>
        </p:spPr>
        <p:txBody>
          <a:bodyPr wrap="square">
            <a:spAutoFit/>
          </a:bodyPr>
          <a:lstStyle/>
          <a:p>
            <a:pPr lvl="0" algn="just">
              <a:lnSpc>
                <a:spcPct val="150000"/>
              </a:lnSpc>
            </a:pPr>
            <a:r>
              <a:rPr lang="en-US" sz="2400" dirty="0">
                <a:solidFill>
                  <a:prstClr val="black"/>
                </a:solidFill>
                <a:latin typeface="Arial" panose="020B0604020202020204" pitchFamily="34" charset="0"/>
                <a:cs typeface="Arial" panose="020B0604020202020204" pitchFamily="34" charset="0"/>
              </a:rPr>
              <a:t>The </a:t>
            </a:r>
            <a:r>
              <a:rPr lang="en-US" sz="2400" dirty="0">
                <a:solidFill>
                  <a:srgbClr val="C00000"/>
                </a:solidFill>
                <a:latin typeface="Arial" panose="020B0604020202020204" pitchFamily="34" charset="0"/>
                <a:cs typeface="Arial" panose="020B0604020202020204" pitchFamily="34" charset="0"/>
              </a:rPr>
              <a:t>original 802.11 standard </a:t>
            </a:r>
            <a:r>
              <a:rPr lang="en-US" sz="2400" dirty="0">
                <a:solidFill>
                  <a:prstClr val="black"/>
                </a:solidFill>
                <a:latin typeface="Arial" panose="020B0604020202020204" pitchFamily="34" charset="0"/>
                <a:cs typeface="Arial" panose="020B0604020202020204" pitchFamily="34" charset="0"/>
              </a:rPr>
              <a:t>suffers from some serious limitations which prevent it from becoming a leading technology and a serious alternative to wired LAN. </a:t>
            </a:r>
            <a:r>
              <a:rPr lang="en-US" sz="2400" dirty="0">
                <a:solidFill>
                  <a:srgbClr val="C00000"/>
                </a:solidFill>
                <a:latin typeface="Arial" panose="020B0604020202020204" pitchFamily="34" charset="0"/>
                <a:cs typeface="Arial" panose="020B0604020202020204" pitchFamily="34" charset="0"/>
              </a:rPr>
              <a:t>The following are some of the problems</a:t>
            </a:r>
            <a:r>
              <a:rPr lang="en-US" sz="2400" dirty="0">
                <a:solidFill>
                  <a:prstClr val="black"/>
                </a:solidFill>
                <a:latin typeface="Arial" panose="020B0604020202020204" pitchFamily="34" charset="0"/>
                <a:cs typeface="Arial" panose="020B0604020202020204" pitchFamily="34" charset="0"/>
              </a:rPr>
              <a:t>:</a:t>
            </a:r>
          </a:p>
          <a:p>
            <a:pPr marL="342900" lvl="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Low data rate: The 802.11 protocol imposes very high overhead to all packets</a:t>
            </a:r>
          </a:p>
          <a:p>
            <a:pPr marL="342900" lvl="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T</a:t>
            </a:r>
            <a:r>
              <a:rPr lang="en-US" sz="2400" dirty="0" smtClean="0">
                <a:solidFill>
                  <a:prstClr val="black"/>
                </a:solidFill>
                <a:latin typeface="Arial" panose="020B0604020202020204" pitchFamily="34" charset="0"/>
                <a:cs typeface="Arial" panose="020B0604020202020204" pitchFamily="34" charset="0"/>
              </a:rPr>
              <a:t>hat </a:t>
            </a:r>
            <a:r>
              <a:rPr lang="en-US" sz="2400" dirty="0">
                <a:solidFill>
                  <a:prstClr val="black"/>
                </a:solidFill>
                <a:latin typeface="Arial" panose="020B0604020202020204" pitchFamily="34" charset="0"/>
                <a:cs typeface="Arial" panose="020B0604020202020204" pitchFamily="34" charset="0"/>
              </a:rPr>
              <a:t>reduce real data rate significantly</a:t>
            </a:r>
          </a:p>
          <a:p>
            <a:pPr marL="342900" lvl="0" indent="-342900" algn="just">
              <a:lnSpc>
                <a:spcPct val="150000"/>
              </a:lnSpc>
              <a:buFont typeface="Wingdings" panose="05000000000000000000" pitchFamily="2" charset="2"/>
              <a:buChar char="ü"/>
            </a:pPr>
            <a:r>
              <a:rPr lang="en-IN" sz="2400" dirty="0">
                <a:solidFill>
                  <a:prstClr val="black"/>
                </a:solidFill>
                <a:latin typeface="Arial" panose="020B0604020202020204" pitchFamily="34" charset="0"/>
                <a:cs typeface="Arial" panose="020B0604020202020204" pitchFamily="34" charset="0"/>
              </a:rPr>
              <a:t>No </a:t>
            </a:r>
            <a:r>
              <a:rPr lang="en-IN" sz="2400" dirty="0" err="1">
                <a:solidFill>
                  <a:prstClr val="black"/>
                </a:solidFill>
                <a:latin typeface="Arial" panose="020B0604020202020204" pitchFamily="34" charset="0"/>
                <a:cs typeface="Arial" panose="020B0604020202020204" pitchFamily="34" charset="0"/>
              </a:rPr>
              <a:t>QoS</a:t>
            </a:r>
            <a:r>
              <a:rPr lang="en-IN" sz="2400" dirty="0">
                <a:solidFill>
                  <a:prstClr val="black"/>
                </a:solidFill>
                <a:latin typeface="Arial" panose="020B0604020202020204" pitchFamily="34" charset="0"/>
                <a:cs typeface="Arial" panose="020B0604020202020204" pitchFamily="34" charset="0"/>
              </a:rPr>
              <a:t> guarantees</a:t>
            </a:r>
          </a:p>
          <a:p>
            <a:pPr lvl="0" algn="just">
              <a:lnSpc>
                <a:spcPct val="150000"/>
              </a:lnSpc>
            </a:pPr>
            <a:r>
              <a:rPr lang="en-US" sz="2200" dirty="0">
                <a:solidFill>
                  <a:prstClr val="black"/>
                </a:solidFill>
                <a:latin typeface="Arial" panose="020B0604020202020204" pitchFamily="34" charset="0"/>
                <a:cs typeface="Arial" panose="020B0604020202020204" pitchFamily="34" charset="0"/>
              </a:rPr>
              <a:t>Several extensions to the basic 802.11 standard have been introduced by IEEE to provide higher data rates or </a:t>
            </a:r>
            <a:r>
              <a:rPr lang="en-US" sz="2200" dirty="0" err="1">
                <a:solidFill>
                  <a:prstClr val="black"/>
                </a:solidFill>
                <a:latin typeface="Arial" panose="020B0604020202020204" pitchFamily="34" charset="0"/>
                <a:cs typeface="Arial" panose="020B0604020202020204" pitchFamily="34" charset="0"/>
              </a:rPr>
              <a:t>QoS</a:t>
            </a:r>
            <a:r>
              <a:rPr lang="en-US" sz="2200" dirty="0">
                <a:solidFill>
                  <a:prstClr val="black"/>
                </a:solidFill>
                <a:latin typeface="Arial" panose="020B0604020202020204" pitchFamily="34" charset="0"/>
                <a:cs typeface="Arial" panose="020B0604020202020204" pitchFamily="34" charset="0"/>
              </a:rPr>
              <a:t> guarantees. </a:t>
            </a:r>
            <a:r>
              <a:rPr lang="en-US" sz="2200" dirty="0">
                <a:solidFill>
                  <a:srgbClr val="C00000"/>
                </a:solidFill>
                <a:latin typeface="Arial" panose="020B0604020202020204" pitchFamily="34" charset="0"/>
                <a:cs typeface="Arial" panose="020B0604020202020204" pitchFamily="34" charset="0"/>
              </a:rPr>
              <a:t>802.11a, 802.11b, and 802.11g focus on higher data rates whereas 802.11e is aimed at providing </a:t>
            </a:r>
            <a:r>
              <a:rPr lang="en-US" sz="2200" dirty="0" err="1">
                <a:solidFill>
                  <a:srgbClr val="C00000"/>
                </a:solidFill>
                <a:latin typeface="Arial" panose="020B0604020202020204" pitchFamily="34" charset="0"/>
                <a:cs typeface="Arial" panose="020B0604020202020204" pitchFamily="34" charset="0"/>
              </a:rPr>
              <a:t>QoS</a:t>
            </a:r>
            <a:r>
              <a:rPr lang="en-US" sz="2200" dirty="0">
                <a:solidFill>
                  <a:srgbClr val="C00000"/>
                </a:solidFill>
                <a:latin typeface="Arial" panose="020B0604020202020204" pitchFamily="34" charset="0"/>
                <a:cs typeface="Arial" panose="020B0604020202020204" pitchFamily="34" charset="0"/>
              </a:rPr>
              <a:t> </a:t>
            </a:r>
            <a:r>
              <a:rPr lang="en-IN" sz="2200" dirty="0">
                <a:solidFill>
                  <a:srgbClr val="C00000"/>
                </a:solidFill>
                <a:latin typeface="Arial" panose="020B0604020202020204" pitchFamily="34" charset="0"/>
                <a:cs typeface="Arial" panose="020B0604020202020204" pitchFamily="34" charset="0"/>
              </a:rPr>
              <a:t>guarantees</a:t>
            </a:r>
            <a:r>
              <a:rPr lang="en-IN" sz="2200" dirty="0">
                <a:solidFill>
                  <a:prstClr val="black"/>
                </a:solidFill>
                <a:latin typeface="Arial" panose="020B0604020202020204" pitchFamily="34" charset="0"/>
                <a:cs typeface="Arial" panose="020B0604020202020204" pitchFamily="34" charset="0"/>
              </a:rPr>
              <a:t>.</a:t>
            </a:r>
          </a:p>
          <a:p>
            <a:pPr lvl="0" algn="just">
              <a:lnSpc>
                <a:spcPct val="150000"/>
              </a:lnSpc>
            </a:pPr>
            <a:endParaRPr lang="en-IN" sz="2400" dirty="0">
              <a:solidFill>
                <a:prstClr val="black"/>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173B0306-5EFB-48E5-A3C2-02CEB0AFB849}"/>
              </a:ext>
            </a:extLst>
          </p:cNvPr>
          <p:cNvSpPr>
            <a:spLocks noGrp="1"/>
          </p:cNvSpPr>
          <p:nvPr>
            <p:ph type="dt" sz="half" idx="10"/>
          </p:nvPr>
        </p:nvSpPr>
        <p:spPr/>
        <p:txBody>
          <a:bodyPr/>
          <a:lstStyle/>
          <a:p>
            <a:fld id="{DC7D37A2-8611-4685-A590-74866E1D6A44}" type="datetime1">
              <a:rPr lang="en-IN" smtClean="0"/>
              <a:t>20-02-2024</a:t>
            </a:fld>
            <a:endParaRPr lang="en-IN"/>
          </a:p>
        </p:txBody>
      </p:sp>
      <p:sp>
        <p:nvSpPr>
          <p:cNvPr id="4" name="Slide Number Placeholder 3">
            <a:extLst>
              <a:ext uri="{FF2B5EF4-FFF2-40B4-BE49-F238E27FC236}">
                <a16:creationId xmlns:a16="http://schemas.microsoft.com/office/drawing/2014/main" xmlns="" id="{F9511AA4-0B1F-473A-A1E2-2C3A2585471E}"/>
              </a:ext>
            </a:extLst>
          </p:cNvPr>
          <p:cNvSpPr>
            <a:spLocks noGrp="1"/>
          </p:cNvSpPr>
          <p:nvPr>
            <p:ph type="sldNum" sz="quarter" idx="12"/>
          </p:nvPr>
        </p:nvSpPr>
        <p:spPr/>
        <p:txBody>
          <a:bodyPr/>
          <a:lstStyle/>
          <a:p>
            <a:fld id="{A2D3AD60-8DFE-4A91-8D6A-A890996E6D96}" type="slidenum">
              <a:rPr lang="en-IN" smtClean="0"/>
              <a:t>127</a:t>
            </a:fld>
            <a:endParaRPr lang="en-IN"/>
          </a:p>
        </p:txBody>
      </p:sp>
    </p:spTree>
    <p:extLst>
      <p:ext uri="{BB962C8B-B14F-4D97-AF65-F5344CB8AC3E}">
        <p14:creationId xmlns:p14="http://schemas.microsoft.com/office/powerpoint/2010/main" val="15407977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0276" y="220792"/>
            <a:ext cx="6575839" cy="523220"/>
          </a:xfrm>
          <a:prstGeom prst="rect">
            <a:avLst/>
          </a:prstGeom>
        </p:spPr>
        <p:txBody>
          <a:bodyPr wrap="none">
            <a:spAutoFit/>
          </a:bodyPr>
          <a:lstStyle/>
          <a:p>
            <a:r>
              <a:rPr lang="en-US" sz="2800" b="1" i="0" u="none" strike="noStrike" baseline="0" dirty="0">
                <a:solidFill>
                  <a:schemeClr val="bg1"/>
                </a:solidFill>
                <a:latin typeface="Arial" panose="020B0604020202020204" pitchFamily="34" charset="0"/>
                <a:cs typeface="Arial" panose="020B0604020202020204" pitchFamily="34" charset="0"/>
              </a:rPr>
              <a:t>Joining an Existing Basic Service Set</a:t>
            </a:r>
            <a:endParaRPr lang="en-IN" sz="28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495330" y="1124562"/>
            <a:ext cx="11170147" cy="507831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rgbClr val="C00000"/>
                </a:solidFill>
                <a:latin typeface="Arial" panose="020B0604020202020204" pitchFamily="34" charset="0"/>
                <a:cs typeface="Arial" panose="020B0604020202020204" pitchFamily="34" charset="0"/>
              </a:rPr>
              <a:t>The 802.11 MAC sublayer is responsible for how a station associates with an AP. When an 802.11 station enters the range of one or more APs, it chooses an AP to associate with (also known as joining a basic service set), based on signal strength and observed packet error rates. </a:t>
            </a: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Once accepted by the AP, the station tunes to the </a:t>
            </a:r>
            <a:r>
              <a:rPr lang="en-US" sz="2400" dirty="0">
                <a:solidFill>
                  <a:schemeClr val="bg1"/>
                </a:solidFill>
                <a:latin typeface="Arial" panose="020B0604020202020204" pitchFamily="34" charset="0"/>
                <a:cs typeface="Arial" panose="020B0604020202020204" pitchFamily="34" charset="0"/>
              </a:rPr>
              <a:t>radio channel to which the AP is set. Periodically it surveys all 802.11 channels in order to access whether a different AP would provide it with better performance characteristics.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If it determines that this is the case, it </a:t>
            </a:r>
            <a:r>
              <a:rPr lang="en-US" sz="2400" dirty="0" err="1">
                <a:solidFill>
                  <a:schemeClr val="bg1"/>
                </a:solidFill>
                <a:latin typeface="Arial" panose="020B0604020202020204" pitchFamily="34" charset="0"/>
                <a:cs typeface="Arial" panose="020B0604020202020204" pitchFamily="34" charset="0"/>
              </a:rPr>
              <a:t>reassociates</a:t>
            </a:r>
            <a:r>
              <a:rPr lang="en-US" sz="2400" dirty="0">
                <a:solidFill>
                  <a:schemeClr val="bg1"/>
                </a:solidFill>
                <a:latin typeface="Arial" panose="020B0604020202020204" pitchFamily="34" charset="0"/>
                <a:cs typeface="Arial" panose="020B0604020202020204" pitchFamily="34" charset="0"/>
              </a:rPr>
              <a:t> with the new AP, tuning to the radio channel to which that AP is set. </a:t>
            </a:r>
          </a:p>
        </p:txBody>
      </p:sp>
      <p:sp>
        <p:nvSpPr>
          <p:cNvPr id="4" name="Date Placeholder 3">
            <a:extLst>
              <a:ext uri="{FF2B5EF4-FFF2-40B4-BE49-F238E27FC236}">
                <a16:creationId xmlns:a16="http://schemas.microsoft.com/office/drawing/2014/main" xmlns="" id="{1F5BADFA-4560-449A-AB5F-2EDCA618C3C7}"/>
              </a:ext>
            </a:extLst>
          </p:cNvPr>
          <p:cNvSpPr>
            <a:spLocks noGrp="1"/>
          </p:cNvSpPr>
          <p:nvPr>
            <p:ph type="dt" sz="half" idx="10"/>
          </p:nvPr>
        </p:nvSpPr>
        <p:spPr/>
        <p:txBody>
          <a:bodyPr/>
          <a:lstStyle/>
          <a:p>
            <a:fld id="{DA7C8F89-966D-416E-BC68-AE91B4A2B8FF}" type="datetime1">
              <a:rPr lang="en-IN" smtClean="0"/>
              <a:t>20-02-2024</a:t>
            </a:fld>
            <a:endParaRPr lang="en-IN"/>
          </a:p>
        </p:txBody>
      </p:sp>
      <p:sp>
        <p:nvSpPr>
          <p:cNvPr id="5" name="Slide Number Placeholder 4">
            <a:extLst>
              <a:ext uri="{FF2B5EF4-FFF2-40B4-BE49-F238E27FC236}">
                <a16:creationId xmlns:a16="http://schemas.microsoft.com/office/drawing/2014/main" xmlns="" id="{8A8A0AC3-E796-4E05-B690-CEAD0849D447}"/>
              </a:ext>
            </a:extLst>
          </p:cNvPr>
          <p:cNvSpPr>
            <a:spLocks noGrp="1"/>
          </p:cNvSpPr>
          <p:nvPr>
            <p:ph type="sldNum" sz="quarter" idx="12"/>
          </p:nvPr>
        </p:nvSpPr>
        <p:spPr/>
        <p:txBody>
          <a:bodyPr/>
          <a:lstStyle/>
          <a:p>
            <a:fld id="{A2D3AD60-8DFE-4A91-8D6A-A890996E6D96}" type="slidenum">
              <a:rPr lang="en-IN" smtClean="0"/>
              <a:t>128</a:t>
            </a:fld>
            <a:endParaRPr lang="en-IN"/>
          </a:p>
        </p:txBody>
      </p:sp>
      <p:sp>
        <p:nvSpPr>
          <p:cNvPr id="6" name="Rectangle 5"/>
          <p:cNvSpPr/>
          <p:nvPr/>
        </p:nvSpPr>
        <p:spPr>
          <a:xfrm>
            <a:off x="3269435" y="6488668"/>
            <a:ext cx="6750566" cy="369332"/>
          </a:xfrm>
          <a:prstGeom prst="rect">
            <a:avLst/>
          </a:prstGeom>
        </p:spPr>
        <p:txBody>
          <a:bodyPr wrap="none">
            <a:spAutoFit/>
          </a:bodyPr>
          <a:lstStyle/>
          <a:p>
            <a:r>
              <a:rPr lang="en-US" b="1" dirty="0" smtClean="0">
                <a:solidFill>
                  <a:schemeClr val="bg1"/>
                </a:solidFill>
                <a:latin typeface="Arial" panose="020B0604020202020204" pitchFamily="34" charset="0"/>
                <a:cs typeface="Arial" panose="020B0604020202020204" pitchFamily="34" charset="0"/>
              </a:rPr>
              <a:t>Explain the concept of Joining </a:t>
            </a:r>
            <a:r>
              <a:rPr lang="en-US" b="1" dirty="0">
                <a:solidFill>
                  <a:schemeClr val="bg1"/>
                </a:solidFill>
                <a:latin typeface="Arial" panose="020B0604020202020204" pitchFamily="34" charset="0"/>
                <a:cs typeface="Arial" panose="020B0604020202020204" pitchFamily="34" charset="0"/>
              </a:rPr>
              <a:t>an Existing Basic Service Set</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566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299" y="681816"/>
            <a:ext cx="10699843" cy="5401479"/>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Reassociating usually occurs because the wireless station has physically moved away from the original AP</a:t>
            </a:r>
            <a:r>
              <a:rPr lang="en-US" sz="2300" dirty="0">
                <a:solidFill>
                  <a:prstClr val="black"/>
                </a:solidFill>
                <a:latin typeface="Arial" panose="020B0604020202020204" pitchFamily="34" charset="0"/>
                <a:cs typeface="Arial" panose="020B0604020202020204" pitchFamily="34" charset="0"/>
              </a:rPr>
              <a:t>, causing the signal to be weakened. </a:t>
            </a:r>
          </a:p>
          <a:p>
            <a:pPr marL="342900" lvl="0" indent="-3429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In other cases, </a:t>
            </a:r>
            <a:r>
              <a:rPr lang="en-US" sz="2300" dirty="0">
                <a:solidFill>
                  <a:srgbClr val="C00000"/>
                </a:solidFill>
                <a:latin typeface="Arial" panose="020B0604020202020204" pitchFamily="34" charset="0"/>
                <a:cs typeface="Arial" panose="020B0604020202020204" pitchFamily="34" charset="0"/>
              </a:rPr>
              <a:t>reassociating occurs due to changes in radio characteristics in the building, or due to high network traffic on the original AP</a:t>
            </a:r>
            <a:r>
              <a:rPr lang="en-US" sz="2300" dirty="0">
                <a:solidFill>
                  <a:prstClr val="black"/>
                </a:solidFill>
                <a:latin typeface="Arial" panose="020B0604020202020204" pitchFamily="34" charset="0"/>
                <a:cs typeface="Arial" panose="020B0604020202020204" pitchFamily="34" charset="0"/>
              </a:rPr>
              <a:t>. </a:t>
            </a:r>
          </a:p>
          <a:p>
            <a:pPr marL="342900" lvl="0" indent="-3429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In the latter case this </a:t>
            </a:r>
            <a:r>
              <a:rPr lang="en-US" sz="2300" dirty="0">
                <a:solidFill>
                  <a:srgbClr val="C00000"/>
                </a:solidFill>
                <a:latin typeface="Arial" panose="020B0604020202020204" pitchFamily="34" charset="0"/>
                <a:cs typeface="Arial" panose="020B0604020202020204" pitchFamily="34" charset="0"/>
              </a:rPr>
              <a:t>function is known as load balancing</a:t>
            </a:r>
            <a:r>
              <a:rPr lang="en-US" sz="2300" dirty="0">
                <a:solidFill>
                  <a:prstClr val="black"/>
                </a:solidFill>
                <a:latin typeface="Arial" panose="020B0604020202020204" pitchFamily="34" charset="0"/>
                <a:cs typeface="Arial" panose="020B0604020202020204" pitchFamily="34" charset="0"/>
              </a:rPr>
              <a:t>, since its primary function is to distribute the total WLAN load most efficiently across </a:t>
            </a:r>
            <a:r>
              <a:rPr lang="en-IN" sz="2300" dirty="0">
                <a:solidFill>
                  <a:prstClr val="black"/>
                </a:solidFill>
                <a:latin typeface="Arial" panose="020B0604020202020204" pitchFamily="34" charset="0"/>
                <a:cs typeface="Arial" panose="020B0604020202020204" pitchFamily="34" charset="0"/>
              </a:rPr>
              <a:t>the available wireless infrastructure.</a:t>
            </a:r>
          </a:p>
          <a:p>
            <a:pPr marL="342900" lvl="0" indent="-3429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The process of dynamically associating and reassociating with APs allows network managers to set up WLANs with very broad coverage by creating a series of overlapping 802.11b cells throughout a building or across a campus.</a:t>
            </a:r>
            <a:endParaRPr lang="en-IN" sz="23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7FE31174-8568-4C98-B6B1-35BBE371BFFE}"/>
              </a:ext>
            </a:extLst>
          </p:cNvPr>
          <p:cNvSpPr>
            <a:spLocks noGrp="1"/>
          </p:cNvSpPr>
          <p:nvPr>
            <p:ph type="dt" sz="half" idx="10"/>
          </p:nvPr>
        </p:nvSpPr>
        <p:spPr/>
        <p:txBody>
          <a:bodyPr/>
          <a:lstStyle/>
          <a:p>
            <a:fld id="{F9DC09E3-62F2-4B76-AFFD-293A66F1E41F}" type="datetime1">
              <a:rPr lang="en-IN" smtClean="0"/>
              <a:t>20-02-2024</a:t>
            </a:fld>
            <a:endParaRPr lang="en-IN"/>
          </a:p>
        </p:txBody>
      </p:sp>
      <p:sp>
        <p:nvSpPr>
          <p:cNvPr id="4" name="Slide Number Placeholder 3">
            <a:extLst>
              <a:ext uri="{FF2B5EF4-FFF2-40B4-BE49-F238E27FC236}">
                <a16:creationId xmlns:a16="http://schemas.microsoft.com/office/drawing/2014/main" xmlns="" id="{59F8F567-7DD0-4DFF-B27E-292FD8FA20E5}"/>
              </a:ext>
            </a:extLst>
          </p:cNvPr>
          <p:cNvSpPr>
            <a:spLocks noGrp="1"/>
          </p:cNvSpPr>
          <p:nvPr>
            <p:ph type="sldNum" sz="quarter" idx="12"/>
          </p:nvPr>
        </p:nvSpPr>
        <p:spPr/>
        <p:txBody>
          <a:bodyPr/>
          <a:lstStyle/>
          <a:p>
            <a:fld id="{A2D3AD60-8DFE-4A91-8D6A-A890996E6D96}" type="slidenum">
              <a:rPr lang="en-IN" smtClean="0"/>
              <a:t>129</a:t>
            </a:fld>
            <a:endParaRPr lang="en-IN"/>
          </a:p>
        </p:txBody>
      </p:sp>
    </p:spTree>
    <p:extLst>
      <p:ext uri="{BB962C8B-B14F-4D97-AF65-F5344CB8AC3E}">
        <p14:creationId xmlns:p14="http://schemas.microsoft.com/office/powerpoint/2010/main" val="337758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smtClean="0"/>
              <a:t>WMAN-Module4</a:t>
            </a:r>
            <a:endParaRPr lang="en-US"/>
          </a:p>
        </p:txBody>
      </p:sp>
      <p:sp>
        <p:nvSpPr>
          <p:cNvPr id="4" name="Slide Number Placeholder 3"/>
          <p:cNvSpPr>
            <a:spLocks noGrp="1"/>
          </p:cNvSpPr>
          <p:nvPr>
            <p:ph type="sldNum" sz="quarter" idx="12"/>
          </p:nvPr>
        </p:nvSpPr>
        <p:spPr/>
        <p:txBody>
          <a:bodyPr/>
          <a:lstStyle/>
          <a:p>
            <a:fld id="{1154CC57-00E6-44ED-989B-B00C0D0C72F1}" type="slidenum">
              <a:rPr lang="en-US" smtClean="0"/>
              <a:t>13</a:t>
            </a:fld>
            <a:endParaRPr lang="en-US"/>
          </a:p>
        </p:txBody>
      </p:sp>
      <p:pic>
        <p:nvPicPr>
          <p:cNvPr id="5" name="Picture 4"/>
          <p:cNvPicPr>
            <a:picLocks noChangeAspect="1"/>
          </p:cNvPicPr>
          <p:nvPr/>
        </p:nvPicPr>
        <p:blipFill>
          <a:blip r:embed="rId2"/>
          <a:stretch>
            <a:fillRect/>
          </a:stretch>
        </p:blipFill>
        <p:spPr>
          <a:xfrm>
            <a:off x="1721445" y="458938"/>
            <a:ext cx="9132020" cy="5163940"/>
          </a:xfrm>
          <a:prstGeom prst="rect">
            <a:avLst/>
          </a:prstGeom>
        </p:spPr>
      </p:pic>
    </p:spTree>
    <p:extLst>
      <p:ext uri="{BB962C8B-B14F-4D97-AF65-F5344CB8AC3E}">
        <p14:creationId xmlns:p14="http://schemas.microsoft.com/office/powerpoint/2010/main" val="14910935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1539696" y="982767"/>
            <a:ext cx="8625384" cy="5556145"/>
          </a:xfrm>
          <a:prstGeom prst="rect">
            <a:avLst/>
          </a:prstGeom>
        </p:spPr>
      </p:pic>
      <p:sp>
        <p:nvSpPr>
          <p:cNvPr id="3" name="Date Placeholder 2">
            <a:extLst>
              <a:ext uri="{FF2B5EF4-FFF2-40B4-BE49-F238E27FC236}">
                <a16:creationId xmlns:a16="http://schemas.microsoft.com/office/drawing/2014/main" xmlns="" id="{609F8F2B-AAF6-4837-A09C-FE5C6AD6DB26}"/>
              </a:ext>
            </a:extLst>
          </p:cNvPr>
          <p:cNvSpPr>
            <a:spLocks noGrp="1"/>
          </p:cNvSpPr>
          <p:nvPr>
            <p:ph type="dt" sz="half" idx="10"/>
          </p:nvPr>
        </p:nvSpPr>
        <p:spPr/>
        <p:txBody>
          <a:bodyPr/>
          <a:lstStyle/>
          <a:p>
            <a:fld id="{3A9286B9-8E13-479B-9FAE-9116B206D66E}" type="datetime1">
              <a:rPr lang="en-IN" smtClean="0"/>
              <a:t>20-02-2024</a:t>
            </a:fld>
            <a:endParaRPr lang="en-IN"/>
          </a:p>
        </p:txBody>
      </p:sp>
      <p:sp>
        <p:nvSpPr>
          <p:cNvPr id="4" name="Slide Number Placeholder 3">
            <a:extLst>
              <a:ext uri="{FF2B5EF4-FFF2-40B4-BE49-F238E27FC236}">
                <a16:creationId xmlns:a16="http://schemas.microsoft.com/office/drawing/2014/main" xmlns="" id="{AAB55AD7-9A4B-48C2-9610-3ED34CE3A9F2}"/>
              </a:ext>
            </a:extLst>
          </p:cNvPr>
          <p:cNvSpPr>
            <a:spLocks noGrp="1"/>
          </p:cNvSpPr>
          <p:nvPr>
            <p:ph type="sldNum" sz="quarter" idx="12"/>
          </p:nvPr>
        </p:nvSpPr>
        <p:spPr/>
        <p:txBody>
          <a:bodyPr/>
          <a:lstStyle/>
          <a:p>
            <a:fld id="{A2D3AD60-8DFE-4A91-8D6A-A890996E6D96}" type="slidenum">
              <a:rPr lang="en-IN" smtClean="0"/>
              <a:t>130</a:t>
            </a:fld>
            <a:endParaRPr lang="en-IN"/>
          </a:p>
        </p:txBody>
      </p:sp>
    </p:spTree>
    <p:extLst>
      <p:ext uri="{BB962C8B-B14F-4D97-AF65-F5344CB8AC3E}">
        <p14:creationId xmlns:p14="http://schemas.microsoft.com/office/powerpoint/2010/main" val="158209794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610" y="778033"/>
            <a:ext cx="10249470" cy="526297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800" b="0" i="0" u="none" strike="noStrike" baseline="0" dirty="0">
                <a:solidFill>
                  <a:schemeClr val="bg1"/>
                </a:solidFill>
                <a:latin typeface="Arial" panose="020B0604020202020204" pitchFamily="34" charset="0"/>
                <a:cs typeface="Arial" panose="020B0604020202020204" pitchFamily="34" charset="0"/>
              </a:rPr>
              <a:t>To be successful, the IT manager ideally will employ channel reuse, taking care to set up each access point on an 802.11 DSSS channel that does not overlap with a channel used by a neighboring AP .</a:t>
            </a:r>
          </a:p>
          <a:p>
            <a:pPr marL="342900" indent="-342900" algn="just">
              <a:lnSpc>
                <a:spcPct val="150000"/>
              </a:lnSpc>
              <a:buFont typeface="Wingdings" panose="05000000000000000000" pitchFamily="2" charset="2"/>
              <a:buChar char="Ø"/>
            </a:pPr>
            <a:r>
              <a:rPr lang="en-US" sz="2800" b="0" i="0" u="none" strike="noStrike" baseline="0" dirty="0">
                <a:solidFill>
                  <a:srgbClr val="C00000"/>
                </a:solidFill>
                <a:latin typeface="Arial" panose="020B0604020202020204" pitchFamily="34" charset="0"/>
                <a:cs typeface="Arial" panose="020B0604020202020204" pitchFamily="34" charset="0"/>
              </a:rPr>
              <a:t>If two APs are in range of one another and are set to the same or partially overlapping channels, they may cause some interference for one another, thus lowering the total available bandwidth in the area of overlap.</a:t>
            </a:r>
            <a:endParaRPr lang="en-IN" sz="28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37A5FAC2-BD4B-4541-9D16-19915B052691}"/>
              </a:ext>
            </a:extLst>
          </p:cNvPr>
          <p:cNvSpPr>
            <a:spLocks noGrp="1"/>
          </p:cNvSpPr>
          <p:nvPr>
            <p:ph type="dt" sz="half" idx="10"/>
          </p:nvPr>
        </p:nvSpPr>
        <p:spPr/>
        <p:txBody>
          <a:bodyPr/>
          <a:lstStyle/>
          <a:p>
            <a:fld id="{8D168AEF-84D8-4204-A344-16393B71FBB9}" type="datetime1">
              <a:rPr lang="en-IN" smtClean="0"/>
              <a:t>20-02-2024</a:t>
            </a:fld>
            <a:endParaRPr lang="en-IN"/>
          </a:p>
        </p:txBody>
      </p:sp>
      <p:sp>
        <p:nvSpPr>
          <p:cNvPr id="4" name="Slide Number Placeholder 3">
            <a:extLst>
              <a:ext uri="{FF2B5EF4-FFF2-40B4-BE49-F238E27FC236}">
                <a16:creationId xmlns:a16="http://schemas.microsoft.com/office/drawing/2014/main" xmlns="" id="{605647E9-3EAA-43A2-83EF-1B634E6A974E}"/>
              </a:ext>
            </a:extLst>
          </p:cNvPr>
          <p:cNvSpPr>
            <a:spLocks noGrp="1"/>
          </p:cNvSpPr>
          <p:nvPr>
            <p:ph type="sldNum" sz="quarter" idx="12"/>
          </p:nvPr>
        </p:nvSpPr>
        <p:spPr/>
        <p:txBody>
          <a:bodyPr/>
          <a:lstStyle/>
          <a:p>
            <a:fld id="{A2D3AD60-8DFE-4A91-8D6A-A890996E6D96}" type="slidenum">
              <a:rPr lang="en-IN" smtClean="0"/>
              <a:t>131</a:t>
            </a:fld>
            <a:endParaRPr lang="en-IN"/>
          </a:p>
        </p:txBody>
      </p:sp>
    </p:spTree>
    <p:extLst>
      <p:ext uri="{BB962C8B-B14F-4D97-AF65-F5344CB8AC3E}">
        <p14:creationId xmlns:p14="http://schemas.microsoft.com/office/powerpoint/2010/main" val="17626924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464" y="326041"/>
            <a:ext cx="10790621" cy="618630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When a station wishes to access an existing basic service set, it needs to get synchronization information from the AP. The station can get this information in </a:t>
            </a:r>
            <a:r>
              <a:rPr lang="en-IN" sz="2400" dirty="0">
                <a:solidFill>
                  <a:schemeClr val="bg1"/>
                </a:solidFill>
                <a:latin typeface="Arial" panose="020B0604020202020204" pitchFamily="34" charset="0"/>
                <a:cs typeface="Arial" panose="020B0604020202020204" pitchFamily="34" charset="0"/>
              </a:rPr>
              <a:t>one of two ways: </a:t>
            </a:r>
          </a:p>
          <a:p>
            <a:pPr marL="342900" indent="-342900" algn="just">
              <a:lnSpc>
                <a:spcPct val="150000"/>
              </a:lnSpc>
              <a:buFont typeface="Wingdings" panose="05000000000000000000" pitchFamily="2" charset="2"/>
              <a:buChar char="ü"/>
            </a:pPr>
            <a:r>
              <a:rPr lang="en-US" sz="2400" b="0" i="1" u="none" strike="noStrike" baseline="0" dirty="0">
                <a:solidFill>
                  <a:srgbClr val="C00000"/>
                </a:solidFill>
                <a:latin typeface="Arial" panose="020B0604020202020204" pitchFamily="34" charset="0"/>
                <a:cs typeface="Arial" panose="020B0604020202020204" pitchFamily="34" charset="0"/>
              </a:rPr>
              <a:t>Passive scanning: </a:t>
            </a:r>
            <a:r>
              <a:rPr lang="en-US" sz="2400" b="0" i="0" u="none" strike="noStrike" baseline="0" dirty="0">
                <a:solidFill>
                  <a:srgbClr val="7030A0"/>
                </a:solidFill>
                <a:latin typeface="Arial" panose="020B0604020202020204" pitchFamily="34" charset="0"/>
                <a:cs typeface="Arial" panose="020B0604020202020204" pitchFamily="34" charset="0"/>
              </a:rPr>
              <a:t>In this case the station waits to receive a beacon frame from the AP. </a:t>
            </a:r>
            <a:r>
              <a:rPr lang="en-US" sz="2400" b="0" i="0" u="none" strike="noStrike" baseline="0" dirty="0">
                <a:solidFill>
                  <a:schemeClr val="bg1"/>
                </a:solidFill>
                <a:latin typeface="Arial" panose="020B0604020202020204" pitchFamily="34" charset="0"/>
                <a:cs typeface="Arial" panose="020B0604020202020204" pitchFamily="34" charset="0"/>
              </a:rPr>
              <a:t>The beacon frame is a frame sent out periodically by the AP </a:t>
            </a:r>
            <a:r>
              <a:rPr lang="en-IN" sz="2400" b="0" i="0" u="none" strike="noStrike" baseline="0" dirty="0">
                <a:solidFill>
                  <a:schemeClr val="bg1"/>
                </a:solidFill>
                <a:latin typeface="Arial" panose="020B0604020202020204" pitchFamily="34" charset="0"/>
                <a:cs typeface="Arial" panose="020B0604020202020204" pitchFamily="34" charset="0"/>
              </a:rPr>
              <a:t>containing synchronization information</a:t>
            </a:r>
            <a:r>
              <a:rPr lang="en-IN" sz="2400" b="0" i="0" u="none" strike="noStrike" baseline="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400" b="0" i="1" u="none" strike="noStrike" baseline="0" dirty="0">
                <a:solidFill>
                  <a:srgbClr val="C00000"/>
                </a:solidFill>
                <a:latin typeface="Arial" panose="020B0604020202020204" pitchFamily="34" charset="0"/>
                <a:cs typeface="Arial" panose="020B0604020202020204" pitchFamily="34" charset="0"/>
              </a:rPr>
              <a:t>Active scanning: </a:t>
            </a:r>
            <a:r>
              <a:rPr lang="en-US" sz="2400" b="0" i="0" u="none" strike="noStrike" baseline="0" dirty="0">
                <a:solidFill>
                  <a:srgbClr val="7030A0"/>
                </a:solidFill>
                <a:latin typeface="Arial" panose="020B0604020202020204" pitchFamily="34" charset="0"/>
                <a:cs typeface="Arial" panose="020B0604020202020204" pitchFamily="34" charset="0"/>
              </a:rPr>
              <a:t>In this case the station tries to locate an AP by transmitting </a:t>
            </a:r>
            <a:r>
              <a:rPr lang="en-US" sz="2400" b="0" i="1" u="none" strike="noStrike" baseline="0" dirty="0">
                <a:solidFill>
                  <a:srgbClr val="7030A0"/>
                </a:solidFill>
                <a:latin typeface="Arial" panose="020B0604020202020204" pitchFamily="34" charset="0"/>
                <a:cs typeface="Arial" panose="020B0604020202020204" pitchFamily="34" charset="0"/>
              </a:rPr>
              <a:t>probe request frame</a:t>
            </a:r>
            <a:r>
              <a:rPr lang="en-US" sz="2400" b="0" i="0" u="none" strike="noStrike" baseline="0" dirty="0">
                <a:solidFill>
                  <a:srgbClr val="7030A0"/>
                </a:solidFill>
                <a:latin typeface="Arial" panose="020B0604020202020204" pitchFamily="34" charset="0"/>
                <a:cs typeface="Arial" panose="020B0604020202020204" pitchFamily="34" charset="0"/>
              </a:rPr>
              <a:t>, and waits for </a:t>
            </a:r>
            <a:r>
              <a:rPr lang="en-US" sz="2400" b="0" i="1" u="none" strike="noStrike" baseline="0" dirty="0">
                <a:solidFill>
                  <a:srgbClr val="7030A0"/>
                </a:solidFill>
                <a:latin typeface="Arial" panose="020B0604020202020204" pitchFamily="34" charset="0"/>
                <a:cs typeface="Arial" panose="020B0604020202020204" pitchFamily="34" charset="0"/>
              </a:rPr>
              <a:t>probe response </a:t>
            </a:r>
            <a:r>
              <a:rPr lang="en-US" sz="2400" b="0" i="0" u="none" strike="noStrike" baseline="0" dirty="0">
                <a:solidFill>
                  <a:srgbClr val="7030A0"/>
                </a:solidFill>
                <a:latin typeface="Arial" panose="020B0604020202020204" pitchFamily="34" charset="0"/>
                <a:cs typeface="Arial" panose="020B0604020202020204" pitchFamily="34" charset="0"/>
              </a:rPr>
              <a:t>from the AP</a:t>
            </a:r>
            <a:r>
              <a:rPr lang="en-US" sz="2400" b="0" i="0" u="none" strike="noStrike" baseline="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A method is chosen according to the power consumption/performance tradeoff. </a:t>
            </a:r>
            <a:r>
              <a:rPr lang="en-US" sz="2400" dirty="0">
                <a:solidFill>
                  <a:schemeClr val="bg1"/>
                </a:solidFill>
                <a:latin typeface="Arial" panose="020B0604020202020204" pitchFamily="34" charset="0"/>
                <a:cs typeface="Arial" panose="020B0604020202020204" pitchFamily="34" charset="0"/>
              </a:rPr>
              <a:t>Once the station has located an AP, and decides to join its basic service set, it goes through the authentication process. </a:t>
            </a:r>
          </a:p>
        </p:txBody>
      </p:sp>
      <p:sp>
        <p:nvSpPr>
          <p:cNvPr id="3" name="Date Placeholder 2">
            <a:extLst>
              <a:ext uri="{FF2B5EF4-FFF2-40B4-BE49-F238E27FC236}">
                <a16:creationId xmlns:a16="http://schemas.microsoft.com/office/drawing/2014/main" xmlns="" id="{AB925517-E448-4DD2-85C1-3A335AA47BDE}"/>
              </a:ext>
            </a:extLst>
          </p:cNvPr>
          <p:cNvSpPr>
            <a:spLocks noGrp="1"/>
          </p:cNvSpPr>
          <p:nvPr>
            <p:ph type="dt" sz="half" idx="10"/>
          </p:nvPr>
        </p:nvSpPr>
        <p:spPr/>
        <p:txBody>
          <a:bodyPr/>
          <a:lstStyle/>
          <a:p>
            <a:fld id="{DD518E67-6C44-4FB5-B5E8-EEE40294FE60}" type="datetime1">
              <a:rPr lang="en-IN" smtClean="0"/>
              <a:t>20-02-2024</a:t>
            </a:fld>
            <a:endParaRPr lang="en-IN"/>
          </a:p>
        </p:txBody>
      </p:sp>
      <p:sp>
        <p:nvSpPr>
          <p:cNvPr id="4" name="Slide Number Placeholder 3">
            <a:extLst>
              <a:ext uri="{FF2B5EF4-FFF2-40B4-BE49-F238E27FC236}">
                <a16:creationId xmlns:a16="http://schemas.microsoft.com/office/drawing/2014/main" xmlns="" id="{F24C0BD5-6D5D-473C-9D90-763C5A2CEA3F}"/>
              </a:ext>
            </a:extLst>
          </p:cNvPr>
          <p:cNvSpPr>
            <a:spLocks noGrp="1"/>
          </p:cNvSpPr>
          <p:nvPr>
            <p:ph type="sldNum" sz="quarter" idx="12"/>
          </p:nvPr>
        </p:nvSpPr>
        <p:spPr/>
        <p:txBody>
          <a:bodyPr/>
          <a:lstStyle/>
          <a:p>
            <a:fld id="{A2D3AD60-8DFE-4A91-8D6A-A890996E6D96}" type="slidenum">
              <a:rPr lang="en-IN" smtClean="0"/>
              <a:t>132</a:t>
            </a:fld>
            <a:endParaRPr lang="en-IN"/>
          </a:p>
        </p:txBody>
      </p:sp>
    </p:spTree>
    <p:extLst>
      <p:ext uri="{BB962C8B-B14F-4D97-AF65-F5344CB8AC3E}">
        <p14:creationId xmlns:p14="http://schemas.microsoft.com/office/powerpoint/2010/main" val="25615702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477" y="323762"/>
            <a:ext cx="10836323" cy="646330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This is the interchange of information between the AP and the station, where each side proves the knowledge of a given password.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This is necessary because WLANs have limited physical security to prevent unauthorized access.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The goal of authentication is to provide access control equal to a wired LAN</a:t>
            </a:r>
            <a:r>
              <a:rPr lang="en-US" sz="2300" b="0" i="0" u="none" strike="noStrike" baseline="0" dirty="0">
                <a:latin typeface="Arial" panose="020B0604020202020204" pitchFamily="34" charset="0"/>
                <a:cs typeface="Arial" panose="020B0604020202020204" pitchFamily="34" charset="0"/>
              </a:rPr>
              <a:t>. </a:t>
            </a:r>
            <a:r>
              <a:rPr lang="en-US" sz="2300" b="0" i="0" u="none" strike="noStrike" baseline="0" dirty="0">
                <a:solidFill>
                  <a:srgbClr val="C00000"/>
                </a:solidFill>
                <a:latin typeface="Arial" panose="020B0604020202020204" pitchFamily="34" charset="0"/>
                <a:cs typeface="Arial" panose="020B0604020202020204" pitchFamily="34" charset="0"/>
              </a:rPr>
              <a:t>The authentication service provides a mechanism for one station to identify another station. Without this proof of identity, the station is not allowed to use the WLAN for data delivery.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All 802.11 stations, whether they are part of an independent basic service set or extended service set (ESS) network, must use the authentication process prior to communicating with another station</a:t>
            </a:r>
            <a:r>
              <a:rPr lang="en-US" sz="2300" b="0" i="0" u="none" strike="noStrike" baseline="0" dirty="0">
                <a:latin typeface="Arial" panose="020B0604020202020204" pitchFamily="34" charset="0"/>
                <a:cs typeface="Arial" panose="020B0604020202020204" pitchFamily="34" charset="0"/>
              </a:rPr>
              <a:t>. </a:t>
            </a:r>
            <a:r>
              <a:rPr lang="en-US" sz="2300" b="0" i="0" u="none" strike="noStrike" baseline="0" dirty="0">
                <a:solidFill>
                  <a:srgbClr val="C00000"/>
                </a:solidFill>
                <a:latin typeface="Arial" panose="020B0604020202020204" pitchFamily="34" charset="0"/>
                <a:cs typeface="Arial" panose="020B0604020202020204" pitchFamily="34" charset="0"/>
              </a:rPr>
              <a:t>IEEE 802.11 uses authentication services defined in IEEE 802.11i.</a:t>
            </a:r>
            <a:endParaRPr lang="en-IN" sz="23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8B29874D-96DB-4168-AD85-C249FCC408A9}"/>
              </a:ext>
            </a:extLst>
          </p:cNvPr>
          <p:cNvSpPr>
            <a:spLocks noGrp="1"/>
          </p:cNvSpPr>
          <p:nvPr>
            <p:ph type="dt" sz="half" idx="10"/>
          </p:nvPr>
        </p:nvSpPr>
        <p:spPr/>
        <p:txBody>
          <a:bodyPr/>
          <a:lstStyle/>
          <a:p>
            <a:fld id="{827ACE8A-6AE4-44A5-9C7D-CE63B3C3C089}" type="datetime1">
              <a:rPr lang="en-IN" smtClean="0"/>
              <a:t>20-02-2024</a:t>
            </a:fld>
            <a:endParaRPr lang="en-IN"/>
          </a:p>
        </p:txBody>
      </p:sp>
      <p:sp>
        <p:nvSpPr>
          <p:cNvPr id="4" name="Slide Number Placeholder 3">
            <a:extLst>
              <a:ext uri="{FF2B5EF4-FFF2-40B4-BE49-F238E27FC236}">
                <a16:creationId xmlns:a16="http://schemas.microsoft.com/office/drawing/2014/main" xmlns="" id="{71C76558-4546-47B6-A6A5-29DDE9A0659C}"/>
              </a:ext>
            </a:extLst>
          </p:cNvPr>
          <p:cNvSpPr>
            <a:spLocks noGrp="1"/>
          </p:cNvSpPr>
          <p:nvPr>
            <p:ph type="sldNum" sz="quarter" idx="12"/>
          </p:nvPr>
        </p:nvSpPr>
        <p:spPr/>
        <p:txBody>
          <a:bodyPr/>
          <a:lstStyle/>
          <a:p>
            <a:fld id="{A2D3AD60-8DFE-4A91-8D6A-A890996E6D96}" type="slidenum">
              <a:rPr lang="en-IN" smtClean="0"/>
              <a:t>133</a:t>
            </a:fld>
            <a:endParaRPr lang="en-IN"/>
          </a:p>
        </p:txBody>
      </p:sp>
    </p:spTree>
    <p:extLst>
      <p:ext uri="{BB962C8B-B14F-4D97-AF65-F5344CB8AC3E}">
        <p14:creationId xmlns:p14="http://schemas.microsoft.com/office/powerpoint/2010/main" val="185027203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531" y="842283"/>
            <a:ext cx="10574284" cy="487056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Once the station is authenticated, it then starts the association process.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It is used to make a logical connection between a mobile station and an AP and to exchange information about the station and basic service set/capabilities, which allows the distribution system service (DSS) to know about the current position of the station.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This is necessary so that the AP can know where and how to deliver data to the mobile station. </a:t>
            </a:r>
          </a:p>
          <a:p>
            <a:pPr marL="342900" indent="-342900" algn="just">
              <a:lnSpc>
                <a:spcPct val="150000"/>
              </a:lnSpc>
              <a:buFont typeface="Wingdings" panose="05000000000000000000" pitchFamily="2" charset="2"/>
              <a:buChar char="Ø"/>
            </a:pPr>
            <a:r>
              <a:rPr lang="en-US" sz="2300" b="0" i="0" u="none" strike="noStrike" baseline="0" dirty="0">
                <a:solidFill>
                  <a:schemeClr val="bg1"/>
                </a:solidFill>
                <a:latin typeface="Arial" panose="020B0604020202020204" pitchFamily="34" charset="0"/>
                <a:cs typeface="Arial" panose="020B0604020202020204" pitchFamily="34" charset="0"/>
              </a:rPr>
              <a:t>A station is allowed to transmit data frames through the AP only after the association process is completed. </a:t>
            </a:r>
          </a:p>
        </p:txBody>
      </p:sp>
      <p:sp>
        <p:nvSpPr>
          <p:cNvPr id="3" name="Date Placeholder 2">
            <a:extLst>
              <a:ext uri="{FF2B5EF4-FFF2-40B4-BE49-F238E27FC236}">
                <a16:creationId xmlns:a16="http://schemas.microsoft.com/office/drawing/2014/main" xmlns="" id="{419FB054-CFD1-4C0F-BF4A-C35243FDF2C0}"/>
              </a:ext>
            </a:extLst>
          </p:cNvPr>
          <p:cNvSpPr>
            <a:spLocks noGrp="1"/>
          </p:cNvSpPr>
          <p:nvPr>
            <p:ph type="dt" sz="half" idx="10"/>
          </p:nvPr>
        </p:nvSpPr>
        <p:spPr/>
        <p:txBody>
          <a:bodyPr/>
          <a:lstStyle/>
          <a:p>
            <a:fld id="{B0C6F3A0-E179-4511-8953-6FF82EB9DDF2}" type="datetime1">
              <a:rPr lang="en-IN" smtClean="0"/>
              <a:t>20-02-2024</a:t>
            </a:fld>
            <a:endParaRPr lang="en-IN"/>
          </a:p>
        </p:txBody>
      </p:sp>
      <p:sp>
        <p:nvSpPr>
          <p:cNvPr id="4" name="Slide Number Placeholder 3">
            <a:extLst>
              <a:ext uri="{FF2B5EF4-FFF2-40B4-BE49-F238E27FC236}">
                <a16:creationId xmlns:a16="http://schemas.microsoft.com/office/drawing/2014/main" xmlns="" id="{3FFABF84-A12E-4847-96FA-4E00C248612E}"/>
              </a:ext>
            </a:extLst>
          </p:cNvPr>
          <p:cNvSpPr>
            <a:spLocks noGrp="1"/>
          </p:cNvSpPr>
          <p:nvPr>
            <p:ph type="sldNum" sz="quarter" idx="12"/>
          </p:nvPr>
        </p:nvSpPr>
        <p:spPr/>
        <p:txBody>
          <a:bodyPr/>
          <a:lstStyle/>
          <a:p>
            <a:fld id="{A2D3AD60-8DFE-4A91-8D6A-A890996E6D96}" type="slidenum">
              <a:rPr lang="en-IN" smtClean="0"/>
              <a:t>134</a:t>
            </a:fld>
            <a:endParaRPr lang="en-IN"/>
          </a:p>
        </p:txBody>
      </p:sp>
    </p:spTree>
    <p:extLst>
      <p:ext uri="{BB962C8B-B14F-4D97-AF65-F5344CB8AC3E}">
        <p14:creationId xmlns:p14="http://schemas.microsoft.com/office/powerpoint/2010/main" val="7981860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655" y="587583"/>
            <a:ext cx="10339754" cy="5355312"/>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When a station determines that the existing signal is poor, it begins scanning for another AP. </a:t>
            </a:r>
          </a:p>
          <a:p>
            <a:pPr lvl="0" algn="just">
              <a:lnSpc>
                <a:spcPct val="150000"/>
              </a:lnSpc>
            </a:pPr>
            <a:endParaRPr lang="en-US" sz="1200" dirty="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This can be done by passively listening or actively probing each channel and waiting for a response. </a:t>
            </a:r>
          </a:p>
          <a:p>
            <a:pPr lvl="0" algn="just">
              <a:lnSpc>
                <a:spcPct val="150000"/>
              </a:lnSpc>
            </a:pPr>
            <a:endParaRPr lang="en-US" sz="1200" dirty="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Once information has been received, the station selects the most appropriate signal and sends an association request to </a:t>
            </a:r>
            <a:r>
              <a:rPr lang="en-IN" sz="2400" dirty="0">
                <a:solidFill>
                  <a:prstClr val="black"/>
                </a:solidFill>
                <a:latin typeface="Arial" panose="020B0604020202020204" pitchFamily="34" charset="0"/>
                <a:cs typeface="Arial" panose="020B0604020202020204" pitchFamily="34" charset="0"/>
              </a:rPr>
              <a:t>the new AP.</a:t>
            </a:r>
          </a:p>
          <a:p>
            <a:pPr lvl="0" algn="just">
              <a:lnSpc>
                <a:spcPct val="150000"/>
              </a:lnSpc>
            </a:pPr>
            <a:endParaRPr lang="en-IN" sz="1200" dirty="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If the new AP sends an association response, the client connects to the new AP.</a:t>
            </a:r>
            <a:endParaRPr lang="en-IN" sz="2400" dirty="0">
              <a:solidFill>
                <a:srgbClr val="C0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2FC14886-D802-4261-886D-AE5BC40C0A5D}"/>
              </a:ext>
            </a:extLst>
          </p:cNvPr>
          <p:cNvSpPr>
            <a:spLocks noGrp="1"/>
          </p:cNvSpPr>
          <p:nvPr>
            <p:ph type="dt" sz="half" idx="10"/>
          </p:nvPr>
        </p:nvSpPr>
        <p:spPr/>
        <p:txBody>
          <a:bodyPr/>
          <a:lstStyle/>
          <a:p>
            <a:fld id="{28145004-8463-4E6C-8B95-3CA85EDB36A0}" type="datetime1">
              <a:rPr lang="en-IN" smtClean="0"/>
              <a:t>20-02-2024</a:t>
            </a:fld>
            <a:endParaRPr lang="en-IN"/>
          </a:p>
        </p:txBody>
      </p:sp>
      <p:sp>
        <p:nvSpPr>
          <p:cNvPr id="4" name="Slide Number Placeholder 3">
            <a:extLst>
              <a:ext uri="{FF2B5EF4-FFF2-40B4-BE49-F238E27FC236}">
                <a16:creationId xmlns:a16="http://schemas.microsoft.com/office/drawing/2014/main" xmlns="" id="{2290A96D-C885-4A03-8924-B8A97687A893}"/>
              </a:ext>
            </a:extLst>
          </p:cNvPr>
          <p:cNvSpPr>
            <a:spLocks noGrp="1"/>
          </p:cNvSpPr>
          <p:nvPr>
            <p:ph type="sldNum" sz="quarter" idx="12"/>
          </p:nvPr>
        </p:nvSpPr>
        <p:spPr/>
        <p:txBody>
          <a:bodyPr/>
          <a:lstStyle/>
          <a:p>
            <a:fld id="{A2D3AD60-8DFE-4A91-8D6A-A890996E6D96}" type="slidenum">
              <a:rPr lang="en-IN" smtClean="0"/>
              <a:t>135</a:t>
            </a:fld>
            <a:endParaRPr lang="en-IN"/>
          </a:p>
        </p:txBody>
      </p:sp>
    </p:spTree>
    <p:extLst>
      <p:ext uri="{BB962C8B-B14F-4D97-AF65-F5344CB8AC3E}">
        <p14:creationId xmlns:p14="http://schemas.microsoft.com/office/powerpoint/2010/main" val="17634622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478" y="671691"/>
            <a:ext cx="10440536" cy="618630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rgbClr val="C00000"/>
                </a:solidFill>
                <a:latin typeface="Arial" panose="020B0604020202020204" pitchFamily="34" charset="0"/>
                <a:cs typeface="Arial" panose="020B0604020202020204" pitchFamily="34" charset="0"/>
              </a:rPr>
              <a:t>This feature is known as </a:t>
            </a:r>
            <a:r>
              <a:rPr lang="en-US" sz="2400" b="0" i="1" u="none" strike="noStrike" baseline="0" dirty="0">
                <a:solidFill>
                  <a:srgbClr val="C00000"/>
                </a:solidFill>
                <a:latin typeface="Arial" panose="020B0604020202020204" pitchFamily="34" charset="0"/>
                <a:cs typeface="Arial" panose="020B0604020202020204" pitchFamily="34" charset="0"/>
              </a:rPr>
              <a:t>roaming </a:t>
            </a:r>
            <a:r>
              <a:rPr lang="en-US" sz="2400" b="0" i="0" u="none" strike="noStrike" baseline="0" dirty="0">
                <a:solidFill>
                  <a:schemeClr val="bg1"/>
                </a:solidFill>
                <a:latin typeface="Arial" panose="020B0604020202020204" pitchFamily="34" charset="0"/>
                <a:cs typeface="Arial" panose="020B0604020202020204" pitchFamily="34" charset="0"/>
              </a:rPr>
              <a:t>and is similar to the cellular handover, </a:t>
            </a:r>
            <a:r>
              <a:rPr lang="en-IN" sz="2400" b="0" i="0" u="none" strike="noStrike" baseline="0" dirty="0">
                <a:solidFill>
                  <a:schemeClr val="bg1"/>
                </a:solidFill>
                <a:latin typeface="Arial" panose="020B0604020202020204" pitchFamily="34" charset="0"/>
                <a:cs typeface="Arial" panose="020B0604020202020204" pitchFamily="34" charset="0"/>
              </a:rPr>
              <a:t>with two main differences:</a:t>
            </a:r>
          </a:p>
          <a:p>
            <a:pPr marL="342900" indent="-342900" algn="just">
              <a:lnSpc>
                <a:spcPct val="150000"/>
              </a:lnSpc>
              <a:buFont typeface="Wingdings" panose="05000000000000000000" pitchFamily="2" charset="2"/>
              <a:buChar char="ü"/>
            </a:pPr>
            <a:r>
              <a:rPr lang="en-US" sz="2400" b="0" i="0" u="none" strike="noStrike" baseline="0" dirty="0">
                <a:solidFill>
                  <a:srgbClr val="C00000"/>
                </a:solidFill>
                <a:latin typeface="Arial" panose="020B0604020202020204" pitchFamily="34" charset="0"/>
                <a:cs typeface="Arial" panose="020B0604020202020204" pitchFamily="34" charset="0"/>
              </a:rPr>
              <a:t>On a packet-based LAN system, the transition from cell to cell may be performed between packet transmissions as opposed to a cellular system where the transition may occur during a phone conversation</a:t>
            </a:r>
            <a:r>
              <a:rPr lang="en-US" sz="2400" b="0" i="0" u="none" strike="noStrike" baseline="0" dirty="0">
                <a:latin typeface="Arial" panose="020B0604020202020204" pitchFamily="34" charset="0"/>
                <a:cs typeface="Arial" panose="020B0604020202020204" pitchFamily="34" charset="0"/>
              </a:rPr>
              <a:t>. </a:t>
            </a:r>
            <a:r>
              <a:rPr lang="en-US" sz="2400" b="0" i="0" u="none" strike="noStrike" baseline="0" dirty="0">
                <a:solidFill>
                  <a:schemeClr val="bg1"/>
                </a:solidFill>
                <a:latin typeface="Arial" panose="020B0604020202020204" pitchFamily="34" charset="0"/>
                <a:cs typeface="Arial" panose="020B0604020202020204" pitchFamily="34" charset="0"/>
              </a:rPr>
              <a:t>This makes WLAN </a:t>
            </a:r>
            <a:r>
              <a:rPr lang="en-IN" sz="2400" b="0" i="0" u="none" strike="noStrike" baseline="0" dirty="0">
                <a:solidFill>
                  <a:schemeClr val="bg1"/>
                </a:solidFill>
                <a:latin typeface="Arial" panose="020B0604020202020204" pitchFamily="34" charset="0"/>
                <a:cs typeface="Arial" panose="020B0604020202020204" pitchFamily="34" charset="0"/>
              </a:rPr>
              <a:t>roaming a little easier.</a:t>
            </a:r>
          </a:p>
          <a:p>
            <a:pPr marL="342900" indent="-342900" algn="just">
              <a:lnSpc>
                <a:spcPct val="150000"/>
              </a:lnSpc>
              <a:buFont typeface="Wingdings" panose="05000000000000000000" pitchFamily="2" charset="2"/>
              <a:buChar char="ü"/>
            </a:pPr>
            <a:r>
              <a:rPr lang="en-US" sz="2400" b="0" i="0" u="none" strike="noStrike" baseline="0" dirty="0">
                <a:solidFill>
                  <a:schemeClr val="bg1"/>
                </a:solidFill>
                <a:latin typeface="Arial" panose="020B0604020202020204" pitchFamily="34" charset="0"/>
                <a:cs typeface="Arial" panose="020B0604020202020204" pitchFamily="34" charset="0"/>
              </a:rPr>
              <a:t>On a voice system</a:t>
            </a:r>
            <a:r>
              <a:rPr lang="en-US" sz="2400" b="0" i="0" u="none" strike="noStrike" baseline="0" dirty="0">
                <a:latin typeface="Arial" panose="020B0604020202020204" pitchFamily="34" charset="0"/>
                <a:cs typeface="Arial" panose="020B0604020202020204" pitchFamily="34" charset="0"/>
              </a:rPr>
              <a:t>, </a:t>
            </a:r>
            <a:r>
              <a:rPr lang="en-US" sz="2400" b="0" i="0" u="none" strike="noStrike" baseline="0" dirty="0">
                <a:solidFill>
                  <a:srgbClr val="C00000"/>
                </a:solidFill>
                <a:latin typeface="Arial" panose="020B0604020202020204" pitchFamily="34" charset="0"/>
                <a:cs typeface="Arial" panose="020B0604020202020204" pitchFamily="34" charset="0"/>
              </a:rPr>
              <a:t>a temporary disconnection may not affect the conversation, while in a packet-based data system it significantly reduces performance </a:t>
            </a:r>
            <a:r>
              <a:rPr lang="en-US" sz="2400" b="0" i="0" u="none" strike="noStrike" baseline="0" dirty="0">
                <a:solidFill>
                  <a:schemeClr val="bg1"/>
                </a:solidFill>
                <a:latin typeface="Arial" panose="020B0604020202020204" pitchFamily="34" charset="0"/>
                <a:cs typeface="Arial" panose="020B0604020202020204" pitchFamily="34" charset="0"/>
              </a:rPr>
              <a:t>because retransmission is performed by the upper layer protocols.</a:t>
            </a:r>
          </a:p>
          <a:p>
            <a:endParaRPr lang="en-IN" b="0" i="0" u="none" strike="noStrike" baseline="0" dirty="0">
              <a:latin typeface="Sabon-Roman"/>
            </a:endParaRPr>
          </a:p>
          <a:p>
            <a:endParaRPr lang="en-IN" dirty="0"/>
          </a:p>
        </p:txBody>
      </p:sp>
      <p:sp>
        <p:nvSpPr>
          <p:cNvPr id="3" name="Date Placeholder 2">
            <a:extLst>
              <a:ext uri="{FF2B5EF4-FFF2-40B4-BE49-F238E27FC236}">
                <a16:creationId xmlns:a16="http://schemas.microsoft.com/office/drawing/2014/main" xmlns="" id="{EF35E4B6-CF7F-4017-9F21-7A72FF2EB0D6}"/>
              </a:ext>
            </a:extLst>
          </p:cNvPr>
          <p:cNvSpPr>
            <a:spLocks noGrp="1"/>
          </p:cNvSpPr>
          <p:nvPr>
            <p:ph type="dt" sz="half" idx="10"/>
          </p:nvPr>
        </p:nvSpPr>
        <p:spPr/>
        <p:txBody>
          <a:bodyPr/>
          <a:lstStyle/>
          <a:p>
            <a:fld id="{84A71BD7-6E2A-42C0-B8B5-33BFA3ED6871}" type="datetime1">
              <a:rPr lang="en-IN" smtClean="0"/>
              <a:t>20-02-2024</a:t>
            </a:fld>
            <a:endParaRPr lang="en-IN"/>
          </a:p>
        </p:txBody>
      </p:sp>
      <p:sp>
        <p:nvSpPr>
          <p:cNvPr id="4" name="Slide Number Placeholder 3">
            <a:extLst>
              <a:ext uri="{FF2B5EF4-FFF2-40B4-BE49-F238E27FC236}">
                <a16:creationId xmlns:a16="http://schemas.microsoft.com/office/drawing/2014/main" xmlns="" id="{2EBF0C57-A6A3-422D-99FE-241338213547}"/>
              </a:ext>
            </a:extLst>
          </p:cNvPr>
          <p:cNvSpPr>
            <a:spLocks noGrp="1"/>
          </p:cNvSpPr>
          <p:nvPr>
            <p:ph type="sldNum" sz="quarter" idx="12"/>
          </p:nvPr>
        </p:nvSpPr>
        <p:spPr/>
        <p:txBody>
          <a:bodyPr/>
          <a:lstStyle/>
          <a:p>
            <a:fld id="{A2D3AD60-8DFE-4A91-8D6A-A890996E6D96}" type="slidenum">
              <a:rPr lang="en-IN" smtClean="0"/>
              <a:t>136</a:t>
            </a:fld>
            <a:endParaRPr lang="en-IN"/>
          </a:p>
        </p:txBody>
      </p:sp>
    </p:spTree>
    <p:extLst>
      <p:ext uri="{BB962C8B-B14F-4D97-AF65-F5344CB8AC3E}">
        <p14:creationId xmlns:p14="http://schemas.microsoft.com/office/powerpoint/2010/main" val="24323471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650" y="703784"/>
            <a:ext cx="10454185" cy="521681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The 802.11 standard </a:t>
            </a:r>
            <a:r>
              <a:rPr lang="en-US" sz="2400" b="0" i="0" u="none" strike="noStrike" baseline="0" dirty="0">
                <a:solidFill>
                  <a:srgbClr val="C00000"/>
                </a:solidFill>
                <a:latin typeface="Arial" panose="020B0604020202020204" pitchFamily="34" charset="0"/>
                <a:cs typeface="Arial" panose="020B0604020202020204" pitchFamily="34" charset="0"/>
              </a:rPr>
              <a:t>does not define how roaming should be performed, </a:t>
            </a:r>
            <a:r>
              <a:rPr lang="en-US" sz="2400" b="0" i="0" u="none" strike="noStrike" baseline="0" dirty="0">
                <a:solidFill>
                  <a:schemeClr val="bg1"/>
                </a:solidFill>
                <a:latin typeface="Arial" panose="020B0604020202020204" pitchFamily="34" charset="0"/>
                <a:cs typeface="Arial" panose="020B0604020202020204" pitchFamily="34" charset="0"/>
              </a:rPr>
              <a:t>but defines the basic tools including </a:t>
            </a:r>
            <a:r>
              <a:rPr lang="en-US" sz="2400" b="0" i="0" u="none" strike="noStrike" baseline="0" dirty="0">
                <a:solidFill>
                  <a:srgbClr val="C00000"/>
                </a:solidFill>
                <a:latin typeface="Arial" panose="020B0604020202020204" pitchFamily="34" charset="0"/>
                <a:cs typeface="Arial" panose="020B0604020202020204" pitchFamily="34" charset="0"/>
              </a:rPr>
              <a:t>active/passive scanning, and a re-association process</a:t>
            </a:r>
            <a:r>
              <a:rPr lang="en-US" sz="2400" b="0" i="0" u="none" strike="noStrike" baseline="0" dirty="0">
                <a:solidFill>
                  <a:schemeClr val="bg1"/>
                </a:solidFill>
                <a:latin typeface="Arial" panose="020B0604020202020204" pitchFamily="34" charset="0"/>
                <a:cs typeface="Arial" panose="020B0604020202020204" pitchFamily="34" charset="0"/>
              </a:rPr>
              <a:t>, in which a station roaming from one AP to another becomes associated </a:t>
            </a:r>
            <a:r>
              <a:rPr lang="en-IN" sz="2400" b="0" i="0" u="none" strike="noStrike" baseline="0" dirty="0">
                <a:solidFill>
                  <a:schemeClr val="bg1"/>
                </a:solidFill>
                <a:latin typeface="Arial" panose="020B0604020202020204" pitchFamily="34" charset="0"/>
                <a:cs typeface="Arial" panose="020B0604020202020204" pitchFamily="34" charset="0"/>
              </a:rPr>
              <a:t>with the new AP.</a:t>
            </a:r>
          </a:p>
          <a:p>
            <a:pPr algn="just">
              <a:lnSpc>
                <a:spcPct val="150000"/>
              </a:lnSpc>
            </a:pPr>
            <a:endParaRPr lang="en-IN" sz="1600" b="0" i="0" u="none" strike="noStrike" baseline="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solidFill>
                  <a:srgbClr val="C00000"/>
                </a:solidFill>
                <a:latin typeface="Arial" panose="020B0604020202020204" pitchFamily="34" charset="0"/>
                <a:cs typeface="Arial" panose="020B0604020202020204" pitchFamily="34" charset="0"/>
              </a:rPr>
              <a:t>The 802.11 standard also provides a mechanism to remove a station from the basic service set. The process is called de-authentication.</a:t>
            </a:r>
          </a:p>
          <a:p>
            <a:pPr algn="just">
              <a:lnSpc>
                <a:spcPct val="150000"/>
              </a:lnSpc>
            </a:pPr>
            <a:endParaRPr lang="en-US" sz="1400" b="0" i="0" u="none" strike="noStrike" baseline="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solidFill>
                  <a:srgbClr val="C00000"/>
                </a:solidFill>
                <a:latin typeface="Arial" panose="020B0604020202020204" pitchFamily="34" charset="0"/>
                <a:cs typeface="Arial" panose="020B0604020202020204" pitchFamily="34" charset="0"/>
              </a:rPr>
              <a:t>De-authentication is used to prevent a previously authenticated station from using the network any further</a:t>
            </a:r>
            <a:r>
              <a:rPr lang="en-US" sz="2400" b="0" i="0" u="none" strike="noStrike" baseline="0" dirty="0">
                <a:latin typeface="Arial" panose="020B0604020202020204" pitchFamily="34" charset="0"/>
                <a:cs typeface="Arial" panose="020B0604020202020204" pitchFamily="34" charset="0"/>
              </a:rPr>
              <a:t>.</a:t>
            </a:r>
          </a:p>
        </p:txBody>
      </p:sp>
      <p:sp>
        <p:nvSpPr>
          <p:cNvPr id="3" name="Date Placeholder 2">
            <a:extLst>
              <a:ext uri="{FF2B5EF4-FFF2-40B4-BE49-F238E27FC236}">
                <a16:creationId xmlns:a16="http://schemas.microsoft.com/office/drawing/2014/main" xmlns="" id="{E515BF4A-D92E-4605-B0B0-BFC5BD8CD6DF}"/>
              </a:ext>
            </a:extLst>
          </p:cNvPr>
          <p:cNvSpPr>
            <a:spLocks noGrp="1"/>
          </p:cNvSpPr>
          <p:nvPr>
            <p:ph type="dt" sz="half" idx="10"/>
          </p:nvPr>
        </p:nvSpPr>
        <p:spPr/>
        <p:txBody>
          <a:bodyPr/>
          <a:lstStyle/>
          <a:p>
            <a:fld id="{F99F82F3-0DAA-4559-B8B9-178A3483478F}" type="datetime1">
              <a:rPr lang="en-IN" smtClean="0"/>
              <a:t>20-02-2024</a:t>
            </a:fld>
            <a:endParaRPr lang="en-IN"/>
          </a:p>
        </p:txBody>
      </p:sp>
      <p:sp>
        <p:nvSpPr>
          <p:cNvPr id="4" name="Slide Number Placeholder 3">
            <a:extLst>
              <a:ext uri="{FF2B5EF4-FFF2-40B4-BE49-F238E27FC236}">
                <a16:creationId xmlns:a16="http://schemas.microsoft.com/office/drawing/2014/main" xmlns="" id="{70AE6998-3CEB-4132-8A89-50DD679A106D}"/>
              </a:ext>
            </a:extLst>
          </p:cNvPr>
          <p:cNvSpPr>
            <a:spLocks noGrp="1"/>
          </p:cNvSpPr>
          <p:nvPr>
            <p:ph type="sldNum" sz="quarter" idx="12"/>
          </p:nvPr>
        </p:nvSpPr>
        <p:spPr/>
        <p:txBody>
          <a:bodyPr/>
          <a:lstStyle/>
          <a:p>
            <a:fld id="{A2D3AD60-8DFE-4A91-8D6A-A890996E6D96}" type="slidenum">
              <a:rPr lang="en-IN" smtClean="0"/>
              <a:t>137</a:t>
            </a:fld>
            <a:endParaRPr lang="en-IN"/>
          </a:p>
        </p:txBody>
      </p:sp>
    </p:spTree>
    <p:extLst>
      <p:ext uri="{BB962C8B-B14F-4D97-AF65-F5344CB8AC3E}">
        <p14:creationId xmlns:p14="http://schemas.microsoft.com/office/powerpoint/2010/main" val="354963216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237" y="852997"/>
            <a:ext cx="10219006" cy="457048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Once a station is de-authenticated, it is no longer able to access the WLAN without performing the authentication process again</a:t>
            </a:r>
            <a:r>
              <a:rPr lang="en-US" sz="2400" dirty="0">
                <a:latin typeface="Arial" panose="020B0604020202020204" pitchFamily="34" charset="0"/>
                <a:cs typeface="Arial" panose="020B0604020202020204" pitchFamily="34" charset="0"/>
              </a:rPr>
              <a:t>. </a:t>
            </a:r>
          </a:p>
          <a:p>
            <a:pPr algn="just">
              <a:lnSpc>
                <a:spcPct val="150000"/>
              </a:lnSpc>
            </a:pPr>
            <a:endParaRPr lang="en-US" sz="1400" dirty="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De-authentication is a notification and cannot be refused. When a station wishes to be removed from a basic service set, it can send a de-authentication management frame to the associated AP.</a:t>
            </a:r>
          </a:p>
          <a:p>
            <a:pPr lvl="0" algn="just">
              <a:lnSpc>
                <a:spcPct val="150000"/>
              </a:lnSpc>
            </a:pPr>
            <a:endParaRPr lang="en-US" sz="1200" dirty="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An AP could also de-authenticate a station by sending a de-authentication frame to the station.</a:t>
            </a:r>
            <a:endParaRPr lang="en-IN" sz="2400" dirty="0">
              <a:solidFill>
                <a:prstClr val="black"/>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A393CDED-5BA3-4090-A16D-9EEABAC28F08}"/>
              </a:ext>
            </a:extLst>
          </p:cNvPr>
          <p:cNvSpPr>
            <a:spLocks noGrp="1"/>
          </p:cNvSpPr>
          <p:nvPr>
            <p:ph type="dt" sz="half" idx="10"/>
          </p:nvPr>
        </p:nvSpPr>
        <p:spPr/>
        <p:txBody>
          <a:bodyPr/>
          <a:lstStyle/>
          <a:p>
            <a:fld id="{4B605574-A26C-440C-BEAD-C66689974CFC}" type="datetime1">
              <a:rPr lang="en-IN" smtClean="0"/>
              <a:t>20-02-2024</a:t>
            </a:fld>
            <a:endParaRPr lang="en-IN"/>
          </a:p>
        </p:txBody>
      </p:sp>
      <p:sp>
        <p:nvSpPr>
          <p:cNvPr id="4" name="Slide Number Placeholder 3">
            <a:extLst>
              <a:ext uri="{FF2B5EF4-FFF2-40B4-BE49-F238E27FC236}">
                <a16:creationId xmlns:a16="http://schemas.microsoft.com/office/drawing/2014/main" xmlns="" id="{6C297C04-E0CD-461E-BD37-CA130169CF55}"/>
              </a:ext>
            </a:extLst>
          </p:cNvPr>
          <p:cNvSpPr>
            <a:spLocks noGrp="1"/>
          </p:cNvSpPr>
          <p:nvPr>
            <p:ph type="sldNum" sz="quarter" idx="12"/>
          </p:nvPr>
        </p:nvSpPr>
        <p:spPr/>
        <p:txBody>
          <a:bodyPr/>
          <a:lstStyle/>
          <a:p>
            <a:fld id="{A2D3AD60-8DFE-4A91-8D6A-A890996E6D96}" type="slidenum">
              <a:rPr lang="en-IN" smtClean="0"/>
              <a:t>138</a:t>
            </a:fld>
            <a:endParaRPr lang="en-IN"/>
          </a:p>
        </p:txBody>
      </p:sp>
    </p:spTree>
    <p:extLst>
      <p:ext uri="{BB962C8B-B14F-4D97-AF65-F5344CB8AC3E}">
        <p14:creationId xmlns:p14="http://schemas.microsoft.com/office/powerpoint/2010/main" val="397390684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3709" y="142933"/>
            <a:ext cx="6495496" cy="584775"/>
          </a:xfrm>
          <a:prstGeom prst="rect">
            <a:avLst/>
          </a:prstGeom>
        </p:spPr>
        <p:txBody>
          <a:bodyPr wrap="none">
            <a:spAutoFit/>
          </a:bodyPr>
          <a:lstStyle/>
          <a:p>
            <a:r>
              <a:rPr lang="en-US" sz="3200" b="1" i="0" u="none" strike="noStrike" baseline="0" dirty="0">
                <a:solidFill>
                  <a:schemeClr val="bg1"/>
                </a:solidFill>
                <a:latin typeface="Arial" panose="020B0604020202020204" pitchFamily="34" charset="0"/>
                <a:cs typeface="Arial" panose="020B0604020202020204" pitchFamily="34" charset="0"/>
              </a:rPr>
              <a:t>Security of IEEE 802.11 Systems</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629826" y="727708"/>
            <a:ext cx="10793140"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The IEEE 802.11 provides for MAC access control and encryption mechanisms. Earlier, </a:t>
            </a:r>
            <a:r>
              <a:rPr lang="en-US" sz="2400" b="0" i="0" u="none" strike="noStrike" baseline="0" dirty="0">
                <a:solidFill>
                  <a:srgbClr val="C00000"/>
                </a:solidFill>
                <a:latin typeface="Arial" panose="020B0604020202020204" pitchFamily="34" charset="0"/>
                <a:cs typeface="Arial" panose="020B0604020202020204" pitchFamily="34" charset="0"/>
              </a:rPr>
              <a:t>the </a:t>
            </a:r>
            <a:r>
              <a:rPr lang="en-US" sz="2400" b="0" u="none" strike="noStrike" baseline="0" dirty="0" err="1">
                <a:solidFill>
                  <a:srgbClr val="C00000"/>
                </a:solidFill>
                <a:latin typeface="Arial" panose="020B0604020202020204" pitchFamily="34" charset="0"/>
                <a:cs typeface="Arial" panose="020B0604020202020204" pitchFamily="34" charset="0"/>
              </a:rPr>
              <a:t>wireline</a:t>
            </a:r>
            <a:r>
              <a:rPr lang="en-US" sz="2400" b="0" u="none" strike="noStrike" baseline="0" dirty="0">
                <a:solidFill>
                  <a:srgbClr val="C00000"/>
                </a:solidFill>
                <a:latin typeface="Arial" panose="020B0604020202020204" pitchFamily="34" charset="0"/>
                <a:cs typeface="Arial" panose="020B0604020202020204" pitchFamily="34" charset="0"/>
              </a:rPr>
              <a:t> equivalent privacy (WEP) </a:t>
            </a:r>
            <a:r>
              <a:rPr lang="en-US" sz="2400" b="0" i="0" u="none" strike="noStrike" baseline="0" dirty="0">
                <a:solidFill>
                  <a:srgbClr val="C00000"/>
                </a:solidFill>
                <a:latin typeface="Arial" panose="020B0604020202020204" pitchFamily="34" charset="0"/>
                <a:cs typeface="Arial" panose="020B0604020202020204" pitchFamily="34" charset="0"/>
              </a:rPr>
              <a:t>algorithm was used to encrypt messages</a:t>
            </a:r>
            <a:r>
              <a:rPr lang="en-US" sz="2400" b="0" i="0" u="none" strike="noStrike" baseline="0" dirty="0">
                <a:latin typeface="Arial" panose="020B0604020202020204" pitchFamily="34" charset="0"/>
                <a:cs typeface="Arial" panose="020B0604020202020204" pitchFamily="34" charset="0"/>
              </a:rPr>
              <a:t>.</a:t>
            </a:r>
          </a:p>
          <a:p>
            <a:pPr algn="just">
              <a:lnSpc>
                <a:spcPct val="150000"/>
              </a:lnSpc>
            </a:pPr>
            <a:endParaRPr lang="en-US" sz="2400" b="0" i="0" u="none" strike="noStrike" baseline="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solidFill>
                  <a:srgbClr val="C00000"/>
                </a:solidFill>
                <a:latin typeface="Arial" panose="020B0604020202020204" pitchFamily="34" charset="0"/>
                <a:cs typeface="Arial" panose="020B0604020202020204" pitchFamily="34" charset="0"/>
              </a:rPr>
              <a:t>WEP uses a </a:t>
            </a:r>
            <a:r>
              <a:rPr lang="en-US" sz="2400" b="0" i="0" u="none" strike="noStrike" baseline="0" dirty="0" err="1">
                <a:solidFill>
                  <a:srgbClr val="C00000"/>
                </a:solidFill>
                <a:latin typeface="Arial" panose="020B0604020202020204" pitchFamily="34" charset="0"/>
                <a:cs typeface="Arial" panose="020B0604020202020204" pitchFamily="34" charset="0"/>
              </a:rPr>
              <a:t>Rivest</a:t>
            </a:r>
            <a:r>
              <a:rPr lang="en-US" sz="2400" b="0" i="0" u="none" strike="noStrike" baseline="0" dirty="0">
                <a:solidFill>
                  <a:srgbClr val="C00000"/>
                </a:solidFill>
                <a:latin typeface="Arial" panose="020B0604020202020204" pitchFamily="34" charset="0"/>
                <a:cs typeface="Arial" panose="020B0604020202020204" pitchFamily="34" charset="0"/>
              </a:rPr>
              <a:t> Cipher 4 (RC4) pseudo-random number generator with two key structures of 40 and 128 bits.</a:t>
            </a:r>
          </a:p>
          <a:p>
            <a:pPr algn="just">
              <a:lnSpc>
                <a:spcPct val="150000"/>
              </a:lnSpc>
            </a:pPr>
            <a:endParaRPr lang="en-US" sz="2400" b="0" i="0" u="none" strike="noStrike" baseline="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latin typeface="Arial" panose="020B0604020202020204" pitchFamily="34" charset="0"/>
                <a:cs typeface="Arial" panose="020B0604020202020204" pitchFamily="34" charset="0"/>
              </a:rPr>
              <a:t> </a:t>
            </a:r>
            <a:r>
              <a:rPr lang="en-US" sz="2400" b="0" i="0" u="none" strike="noStrike" baseline="0" dirty="0">
                <a:solidFill>
                  <a:schemeClr val="bg1"/>
                </a:solidFill>
                <a:latin typeface="Arial" panose="020B0604020202020204" pitchFamily="34" charset="0"/>
                <a:cs typeface="Arial" panose="020B0604020202020204" pitchFamily="34" charset="0"/>
              </a:rPr>
              <a:t>Because of the inherent weaknesses of the WEP, the IEEE 802.11i committee developed, a new encryption algorithm and worked on the enhanced security and authentication mechanisms </a:t>
            </a:r>
            <a:r>
              <a:rPr lang="en-IN" sz="2400" b="0" i="0" u="none" strike="noStrike" baseline="0" dirty="0">
                <a:solidFill>
                  <a:schemeClr val="bg1"/>
                </a:solidFill>
                <a:latin typeface="Arial" panose="020B0604020202020204" pitchFamily="34" charset="0"/>
                <a:cs typeface="Arial" panose="020B0604020202020204" pitchFamily="34" charset="0"/>
              </a:rPr>
              <a:t>for 802.11 systems.</a:t>
            </a:r>
            <a:endParaRPr lang="en-IN" sz="2400" dirty="0">
              <a:solidFill>
                <a:schemeClr val="bg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0EE51FD7-C2EC-4F25-A727-365023AC724F}"/>
              </a:ext>
            </a:extLst>
          </p:cNvPr>
          <p:cNvSpPr>
            <a:spLocks noGrp="1"/>
          </p:cNvSpPr>
          <p:nvPr>
            <p:ph type="dt" sz="half" idx="10"/>
          </p:nvPr>
        </p:nvSpPr>
        <p:spPr/>
        <p:txBody>
          <a:bodyPr/>
          <a:lstStyle/>
          <a:p>
            <a:fld id="{D7C3A6BA-EC07-42F9-ADF5-7CEAFBD43BB7}" type="datetime1">
              <a:rPr lang="en-IN" smtClean="0"/>
              <a:t>20-02-2024</a:t>
            </a:fld>
            <a:endParaRPr lang="en-IN"/>
          </a:p>
        </p:txBody>
      </p:sp>
      <p:sp>
        <p:nvSpPr>
          <p:cNvPr id="5" name="Slide Number Placeholder 4">
            <a:extLst>
              <a:ext uri="{FF2B5EF4-FFF2-40B4-BE49-F238E27FC236}">
                <a16:creationId xmlns:a16="http://schemas.microsoft.com/office/drawing/2014/main" xmlns="" id="{1A0B5B01-9404-4643-AB53-EEB39E3523EB}"/>
              </a:ext>
            </a:extLst>
          </p:cNvPr>
          <p:cNvSpPr>
            <a:spLocks noGrp="1"/>
          </p:cNvSpPr>
          <p:nvPr>
            <p:ph type="sldNum" sz="quarter" idx="12"/>
          </p:nvPr>
        </p:nvSpPr>
        <p:spPr/>
        <p:txBody>
          <a:bodyPr/>
          <a:lstStyle/>
          <a:p>
            <a:fld id="{A2D3AD60-8DFE-4A91-8D6A-A890996E6D96}" type="slidenum">
              <a:rPr lang="en-IN" smtClean="0"/>
              <a:t>139</a:t>
            </a:fld>
            <a:endParaRPr lang="en-IN"/>
          </a:p>
        </p:txBody>
      </p:sp>
    </p:spTree>
    <p:extLst>
      <p:ext uri="{BB962C8B-B14F-4D97-AF65-F5344CB8AC3E}">
        <p14:creationId xmlns:p14="http://schemas.microsoft.com/office/powerpoint/2010/main" val="161952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smtClean="0"/>
              <a:t>WMAN-Module4</a:t>
            </a:r>
            <a:endParaRPr lang="en-US"/>
          </a:p>
        </p:txBody>
      </p:sp>
      <p:sp>
        <p:nvSpPr>
          <p:cNvPr id="4" name="Slide Number Placeholder 3"/>
          <p:cNvSpPr>
            <a:spLocks noGrp="1"/>
          </p:cNvSpPr>
          <p:nvPr>
            <p:ph type="sldNum" sz="quarter" idx="12"/>
          </p:nvPr>
        </p:nvSpPr>
        <p:spPr/>
        <p:txBody>
          <a:bodyPr/>
          <a:lstStyle/>
          <a:p>
            <a:fld id="{1154CC57-00E6-44ED-989B-B00C0D0C72F1}" type="slidenum">
              <a:rPr lang="en-US" smtClean="0"/>
              <a:t>14</a:t>
            </a:fld>
            <a:endParaRPr lang="en-US"/>
          </a:p>
        </p:txBody>
      </p:sp>
      <p:pic>
        <p:nvPicPr>
          <p:cNvPr id="5" name="Picture 4"/>
          <p:cNvPicPr>
            <a:picLocks noChangeAspect="1"/>
          </p:cNvPicPr>
          <p:nvPr/>
        </p:nvPicPr>
        <p:blipFill>
          <a:blip r:embed="rId2"/>
          <a:stretch>
            <a:fillRect/>
          </a:stretch>
        </p:blipFill>
        <p:spPr>
          <a:xfrm>
            <a:off x="1631692" y="777969"/>
            <a:ext cx="8568429" cy="5308932"/>
          </a:xfrm>
          <a:prstGeom prst="rect">
            <a:avLst/>
          </a:prstGeom>
        </p:spPr>
      </p:pic>
    </p:spTree>
    <p:extLst>
      <p:ext uri="{BB962C8B-B14F-4D97-AF65-F5344CB8AC3E}">
        <p14:creationId xmlns:p14="http://schemas.microsoft.com/office/powerpoint/2010/main" val="301196587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491" y="1094163"/>
            <a:ext cx="10861309" cy="397031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For access control, ESSID (also known as a WLAN service area ID) is programmed into each AP and is required knowledge in order for a wireless client to associate with an AP. </a:t>
            </a:r>
            <a:endParaRPr lang="en-US" sz="2400" b="0" i="0" u="none" strike="noStrike" baseline="0" dirty="0" smtClean="0">
              <a:solidFill>
                <a:schemeClr val="bg1"/>
              </a:solidFill>
              <a:latin typeface="Arial" panose="020B0604020202020204" pitchFamily="34" charset="0"/>
              <a:cs typeface="Arial" panose="020B0604020202020204" pitchFamily="34" charset="0"/>
            </a:endParaRPr>
          </a:p>
          <a:p>
            <a:pPr algn="just">
              <a:lnSpc>
                <a:spcPct val="150000"/>
              </a:lnSpc>
            </a:pPr>
            <a:endParaRPr lang="en-US" sz="2400" b="0" i="0" u="none" strike="noStrike" baseline="0" dirty="0">
              <a:solidFill>
                <a:schemeClr val="bg1"/>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In addition, there is provision for a table of MAC addresses called an </a:t>
            </a:r>
            <a:r>
              <a:rPr lang="en-US" sz="2400" b="0" u="none" strike="noStrike" baseline="0" dirty="0">
                <a:solidFill>
                  <a:schemeClr val="bg1"/>
                </a:solidFill>
                <a:latin typeface="Arial" panose="020B0604020202020204" pitchFamily="34" charset="0"/>
                <a:cs typeface="Arial" panose="020B0604020202020204" pitchFamily="34" charset="0"/>
              </a:rPr>
              <a:t>access control list </a:t>
            </a:r>
            <a:r>
              <a:rPr lang="en-US" sz="2400" b="0" i="0" u="none" strike="noStrike" baseline="0" dirty="0">
                <a:solidFill>
                  <a:schemeClr val="bg1"/>
                </a:solidFill>
                <a:latin typeface="Arial" panose="020B0604020202020204" pitchFamily="34" charset="0"/>
                <a:cs typeface="Arial" panose="020B0604020202020204" pitchFamily="34" charset="0"/>
              </a:rPr>
              <a:t>to be included in the AP</a:t>
            </a:r>
            <a:r>
              <a:rPr lang="en-US" sz="2400" b="0" i="0" u="none" strike="noStrike" baseline="0" dirty="0">
                <a:latin typeface="Arial" panose="020B0604020202020204" pitchFamily="34" charset="0"/>
                <a:cs typeface="Arial" panose="020B0604020202020204" pitchFamily="34" charset="0"/>
              </a:rPr>
              <a:t>, </a:t>
            </a:r>
            <a:r>
              <a:rPr lang="en-US" sz="2400" b="0" i="0" u="none" strike="noStrike" baseline="0" dirty="0">
                <a:solidFill>
                  <a:srgbClr val="C00000"/>
                </a:solidFill>
                <a:latin typeface="Arial" panose="020B0604020202020204" pitchFamily="34" charset="0"/>
                <a:cs typeface="Arial" panose="020B0604020202020204" pitchFamily="34" charset="0"/>
              </a:rPr>
              <a:t>restricting access to stations whose MAC addresses are not on the list. </a:t>
            </a:r>
          </a:p>
        </p:txBody>
      </p:sp>
      <p:sp>
        <p:nvSpPr>
          <p:cNvPr id="3" name="Date Placeholder 2">
            <a:extLst>
              <a:ext uri="{FF2B5EF4-FFF2-40B4-BE49-F238E27FC236}">
                <a16:creationId xmlns:a16="http://schemas.microsoft.com/office/drawing/2014/main" xmlns="" id="{5FC56539-7518-47B7-8C92-958FAAB5889D}"/>
              </a:ext>
            </a:extLst>
          </p:cNvPr>
          <p:cNvSpPr>
            <a:spLocks noGrp="1"/>
          </p:cNvSpPr>
          <p:nvPr>
            <p:ph type="dt" sz="half" idx="10"/>
          </p:nvPr>
        </p:nvSpPr>
        <p:spPr/>
        <p:txBody>
          <a:bodyPr/>
          <a:lstStyle/>
          <a:p>
            <a:fld id="{FC71EB05-1494-40E0-B3B2-E2C2D704FCD3}" type="datetime1">
              <a:rPr lang="en-IN" smtClean="0"/>
              <a:t>20-02-2024</a:t>
            </a:fld>
            <a:endParaRPr lang="en-IN"/>
          </a:p>
        </p:txBody>
      </p:sp>
      <p:sp>
        <p:nvSpPr>
          <p:cNvPr id="4" name="Slide Number Placeholder 3">
            <a:extLst>
              <a:ext uri="{FF2B5EF4-FFF2-40B4-BE49-F238E27FC236}">
                <a16:creationId xmlns:a16="http://schemas.microsoft.com/office/drawing/2014/main" xmlns="" id="{A8B604A4-3D9F-42CE-9021-92123C634EE6}"/>
              </a:ext>
            </a:extLst>
          </p:cNvPr>
          <p:cNvSpPr>
            <a:spLocks noGrp="1"/>
          </p:cNvSpPr>
          <p:nvPr>
            <p:ph type="sldNum" sz="quarter" idx="12"/>
          </p:nvPr>
        </p:nvSpPr>
        <p:spPr/>
        <p:txBody>
          <a:bodyPr/>
          <a:lstStyle/>
          <a:p>
            <a:fld id="{A2D3AD60-8DFE-4A91-8D6A-A890996E6D96}" type="slidenum">
              <a:rPr lang="en-IN" smtClean="0"/>
              <a:t>140</a:t>
            </a:fld>
            <a:endParaRPr lang="en-IN"/>
          </a:p>
        </p:txBody>
      </p:sp>
    </p:spTree>
    <p:extLst>
      <p:ext uri="{BB962C8B-B14F-4D97-AF65-F5344CB8AC3E}">
        <p14:creationId xmlns:p14="http://schemas.microsoft.com/office/powerpoint/2010/main" val="39372250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7DB45-4925-4310-866E-242AD4AD0353}" type="datetime1">
              <a:rPr lang="en-IN" smtClean="0"/>
              <a:t>20-02-2024</a:t>
            </a:fld>
            <a:endParaRPr lang="en-IN"/>
          </a:p>
        </p:txBody>
      </p:sp>
      <p:sp>
        <p:nvSpPr>
          <p:cNvPr id="3" name="Slide Number Placeholder 2"/>
          <p:cNvSpPr>
            <a:spLocks noGrp="1"/>
          </p:cNvSpPr>
          <p:nvPr>
            <p:ph type="sldNum" sz="quarter" idx="12"/>
          </p:nvPr>
        </p:nvSpPr>
        <p:spPr/>
        <p:txBody>
          <a:bodyPr/>
          <a:lstStyle/>
          <a:p>
            <a:fld id="{A2D3AD60-8DFE-4A91-8D6A-A890996E6D96}" type="slidenum">
              <a:rPr lang="en-IN" smtClean="0"/>
              <a:t>141</a:t>
            </a:fld>
            <a:endParaRPr lang="en-IN"/>
          </a:p>
        </p:txBody>
      </p:sp>
      <p:sp>
        <p:nvSpPr>
          <p:cNvPr id="4" name="Rectangle 3"/>
          <p:cNvSpPr/>
          <p:nvPr/>
        </p:nvSpPr>
        <p:spPr>
          <a:xfrm>
            <a:off x="690489" y="1133349"/>
            <a:ext cx="10663311" cy="3970318"/>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Beyond layer 2, 802.11 WLANs support the same security standards supported by other 802 LANs for access control and encryption. </a:t>
            </a:r>
            <a:endParaRPr lang="en-US" sz="2400" dirty="0" smtClean="0">
              <a:solidFill>
                <a:prstClr val="black"/>
              </a:solidFill>
              <a:latin typeface="Arial" panose="020B0604020202020204" pitchFamily="34" charset="0"/>
              <a:cs typeface="Arial" panose="020B0604020202020204" pitchFamily="34" charset="0"/>
            </a:endParaRPr>
          </a:p>
          <a:p>
            <a:pPr lvl="0" algn="just">
              <a:lnSpc>
                <a:spcPct val="150000"/>
              </a:lnSpc>
            </a:pPr>
            <a:endParaRPr lang="en-US" sz="2400" dirty="0" smtClean="0">
              <a:solidFill>
                <a:prstClr val="black"/>
              </a:solidFill>
              <a:latin typeface="Arial" panose="020B0604020202020204" pitchFamily="34"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2400" dirty="0" smtClean="0">
                <a:solidFill>
                  <a:prstClr val="black"/>
                </a:solidFill>
                <a:latin typeface="Arial" panose="020B0604020202020204" pitchFamily="34" charset="0"/>
                <a:cs typeface="Arial" panose="020B0604020202020204" pitchFamily="34" charset="0"/>
              </a:rPr>
              <a:t>These </a:t>
            </a:r>
            <a:r>
              <a:rPr lang="en-US" sz="2400" dirty="0">
                <a:solidFill>
                  <a:prstClr val="black"/>
                </a:solidFill>
                <a:latin typeface="Arial" panose="020B0604020202020204" pitchFamily="34" charset="0"/>
                <a:cs typeface="Arial" panose="020B0604020202020204" pitchFamily="34" charset="0"/>
              </a:rPr>
              <a:t>higher-level technologies can be used to create end-to-end secure networks encompassing both wired LAN and WLAN components, with the wireless piece of the network gaining additional security from the IEEE 802.11i feature set.</a:t>
            </a:r>
            <a:endParaRPr lang="en-IN" sz="2400" dirty="0">
              <a:solidFill>
                <a:prstClr val="black"/>
              </a:solidFill>
              <a:latin typeface="Arial" panose="020B0604020202020204" pitchFamily="34" charset="0"/>
              <a:cs typeface="Arial" panose="020B0604020202020204" pitchFamily="34" charset="0"/>
            </a:endParaRPr>
          </a:p>
        </p:txBody>
      </p:sp>
      <p:sp>
        <p:nvSpPr>
          <p:cNvPr id="5" name="Rectangle 4"/>
          <p:cNvSpPr/>
          <p:nvPr/>
        </p:nvSpPr>
        <p:spPr>
          <a:xfrm>
            <a:off x="3521164" y="5299122"/>
            <a:ext cx="5181355" cy="470000"/>
          </a:xfrm>
          <a:prstGeom prst="rect">
            <a:avLst/>
          </a:prstGeom>
        </p:spPr>
        <p:txBody>
          <a:bodyPr wrap="none">
            <a:spAutoFit/>
          </a:bodyPr>
          <a:lstStyle/>
          <a:p>
            <a:pPr>
              <a:lnSpc>
                <a:spcPct val="107000"/>
              </a:lnSpc>
              <a:spcAft>
                <a:spcPts val="800"/>
              </a:spcAft>
            </a:pPr>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Explain WEP frame security mechanism.</a:t>
            </a:r>
            <a:endPar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66371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9088" y="129706"/>
            <a:ext cx="4033476" cy="584775"/>
          </a:xfrm>
          <a:prstGeom prst="rect">
            <a:avLst/>
          </a:prstGeom>
        </p:spPr>
        <p:txBody>
          <a:bodyPr wrap="none">
            <a:spAutoFit/>
          </a:bodyPr>
          <a:lstStyle/>
          <a:p>
            <a:r>
              <a:rPr lang="en-IN" sz="3200" b="1" i="0" u="none" strike="noStrike" baseline="0" dirty="0">
                <a:solidFill>
                  <a:schemeClr val="bg1"/>
                </a:solidFill>
                <a:latin typeface="Arial" panose="020B0604020202020204" pitchFamily="34" charset="0"/>
                <a:cs typeface="Arial" panose="020B0604020202020204" pitchFamily="34" charset="0"/>
              </a:rPr>
              <a:t>Power Management</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491738" y="724039"/>
            <a:ext cx="11128175"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Power management is necessary to minimize power requirements for battery powered portable mobile units. </a:t>
            </a: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The standard supports two power-utilization modes, called </a:t>
            </a:r>
            <a:r>
              <a:rPr lang="en-US" sz="2400" b="0" i="1" u="none" strike="noStrike" baseline="0" dirty="0">
                <a:solidFill>
                  <a:srgbClr val="C00000"/>
                </a:solidFill>
                <a:latin typeface="Arial" panose="020B0604020202020204" pitchFamily="34" charset="0"/>
                <a:cs typeface="Arial" panose="020B0604020202020204" pitchFamily="34" charset="0"/>
              </a:rPr>
              <a:t>continuous aware mode </a:t>
            </a:r>
            <a:r>
              <a:rPr lang="en-US" sz="2400" i="0" u="none" strike="noStrike" baseline="0" dirty="0">
                <a:solidFill>
                  <a:schemeClr val="bg1"/>
                </a:solidFill>
                <a:latin typeface="Arial" panose="020B0604020202020204" pitchFamily="34" charset="0"/>
                <a:cs typeface="Arial" panose="020B0604020202020204" pitchFamily="34" charset="0"/>
              </a:rPr>
              <a:t>and</a:t>
            </a:r>
            <a:r>
              <a:rPr lang="en-US" sz="2400" b="0" i="0" u="none" strike="noStrike" baseline="0" dirty="0">
                <a:solidFill>
                  <a:schemeClr val="bg1"/>
                </a:solidFill>
                <a:latin typeface="Arial" panose="020B0604020202020204" pitchFamily="34" charset="0"/>
                <a:cs typeface="Arial" panose="020B0604020202020204" pitchFamily="34" charset="0"/>
              </a:rPr>
              <a:t> </a:t>
            </a:r>
            <a:r>
              <a:rPr lang="en-US" sz="2400" b="0" i="1" u="none" strike="noStrike" baseline="0" dirty="0">
                <a:solidFill>
                  <a:srgbClr val="C00000"/>
                </a:solidFill>
                <a:latin typeface="Arial" panose="020B0604020202020204" pitchFamily="34" charset="0"/>
                <a:cs typeface="Arial" panose="020B0604020202020204" pitchFamily="34" charset="0"/>
              </a:rPr>
              <a:t>power save polling mode</a:t>
            </a:r>
            <a:r>
              <a:rPr lang="en-US" sz="2400" b="0" i="0" u="none" strike="noStrike" baseline="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i="1" dirty="0">
                <a:solidFill>
                  <a:srgbClr val="C00000"/>
                </a:solidFill>
                <a:latin typeface="Arial" panose="020B0604020202020204" pitchFamily="34" charset="0"/>
                <a:cs typeface="Arial" panose="020B0604020202020204" pitchFamily="34" charset="0"/>
              </a:rPr>
              <a:t>Continuous aware mode: </a:t>
            </a:r>
            <a:r>
              <a:rPr lang="en-US" sz="2400" dirty="0">
                <a:solidFill>
                  <a:schemeClr val="bg1"/>
                </a:solidFill>
                <a:latin typeface="Arial" panose="020B0604020202020204" pitchFamily="34" charset="0"/>
                <a:cs typeface="Arial" panose="020B0604020202020204" pitchFamily="34" charset="0"/>
              </a:rPr>
              <a:t>T</a:t>
            </a:r>
            <a:r>
              <a:rPr lang="en-US" sz="2400" b="0" i="0" u="none" strike="noStrike" baseline="0" dirty="0">
                <a:solidFill>
                  <a:schemeClr val="bg1"/>
                </a:solidFill>
                <a:latin typeface="Arial" panose="020B0604020202020204" pitchFamily="34" charset="0"/>
                <a:cs typeface="Arial" panose="020B0604020202020204" pitchFamily="34" charset="0"/>
              </a:rPr>
              <a:t>he radio is always on and draws power</a:t>
            </a:r>
            <a:r>
              <a:rPr lang="en-US" sz="2400" b="0" i="0" u="none" strike="noStrike" baseline="0" dirty="0">
                <a:latin typeface="Arial" panose="020B0604020202020204" pitchFamily="34" charset="0"/>
                <a:cs typeface="Arial" panose="020B0604020202020204" pitchFamily="34" charset="0"/>
              </a:rPr>
              <a:t>,</a:t>
            </a:r>
            <a:r>
              <a:rPr lang="en-US" sz="2400" i="1" dirty="0">
                <a:solidFill>
                  <a:srgbClr val="C00000"/>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i="1" dirty="0">
                <a:solidFill>
                  <a:srgbClr val="C00000"/>
                </a:solidFill>
                <a:latin typeface="Arial" panose="020B0604020202020204" pitchFamily="34" charset="0"/>
                <a:cs typeface="Arial" panose="020B0604020202020204" pitchFamily="34" charset="0"/>
              </a:rPr>
              <a:t> Power save polling mode</a:t>
            </a:r>
            <a:r>
              <a:rPr lang="en-US" sz="2400" dirty="0">
                <a:latin typeface="Arial" panose="020B0604020202020204" pitchFamily="34" charset="0"/>
                <a:cs typeface="Arial" panose="020B0604020202020204" pitchFamily="34" charset="0"/>
              </a:rPr>
              <a:t>:</a:t>
            </a:r>
            <a:r>
              <a:rPr lang="en-US" sz="2400" b="0" i="0" u="none" strike="noStrike" baseline="0" dirty="0">
                <a:latin typeface="Arial" panose="020B0604020202020204" pitchFamily="34" charset="0"/>
                <a:cs typeface="Arial" panose="020B0604020202020204" pitchFamily="34" charset="0"/>
              </a:rPr>
              <a:t> </a:t>
            </a:r>
            <a:r>
              <a:rPr lang="en-US" sz="2400" b="0" i="0" u="none" strike="noStrike" baseline="0" dirty="0">
                <a:solidFill>
                  <a:schemeClr val="bg1"/>
                </a:solidFill>
                <a:latin typeface="Arial" panose="020B0604020202020204" pitchFamily="34" charset="0"/>
                <a:cs typeface="Arial" panose="020B0604020202020204" pitchFamily="34" charset="0"/>
              </a:rPr>
              <a:t>The radio is dozing with the AP and is queuing any data for it. </a:t>
            </a:r>
            <a:r>
              <a:rPr lang="en-US" sz="2400" b="0" i="0" u="none" strike="noStrike" baseline="0" dirty="0">
                <a:solidFill>
                  <a:srgbClr val="C00000"/>
                </a:solidFill>
                <a:latin typeface="Arial" panose="020B0604020202020204" pitchFamily="34" charset="0"/>
                <a:cs typeface="Arial" panose="020B0604020202020204" pitchFamily="34" charset="0"/>
              </a:rPr>
              <a:t>A power saver mode or sleep mode is defined when the station is not transmitting in order to save battery power</a:t>
            </a:r>
            <a:r>
              <a:rPr lang="en-US" sz="2400" b="0" i="0" u="none" strike="noStrike" baseline="0" dirty="0">
                <a:solidFill>
                  <a:srgbClr val="FF0000"/>
                </a:solidFill>
                <a:latin typeface="Arial" panose="020B0604020202020204" pitchFamily="34" charset="0"/>
                <a:cs typeface="Arial" panose="020B0604020202020204" pitchFamily="34" charset="0"/>
              </a:rPr>
              <a:t>. However, critical data </a:t>
            </a:r>
            <a:r>
              <a:rPr lang="en-US" sz="2400" b="0" i="0" u="none" strike="noStrike" baseline="0" dirty="0">
                <a:solidFill>
                  <a:schemeClr val="bg1"/>
                </a:solidFill>
                <a:latin typeface="Arial" panose="020B0604020202020204" pitchFamily="34" charset="0"/>
                <a:cs typeface="Arial" panose="020B0604020202020204" pitchFamily="34" charset="0"/>
              </a:rPr>
              <a:t>transmissions cannot be missed. Therefore APs are required to have buffers to queue messages</a:t>
            </a:r>
            <a:r>
              <a:rPr lang="en-US" b="0" i="0" u="none" strike="noStrike" baseline="0" dirty="0" smtClean="0">
                <a:solidFill>
                  <a:schemeClr val="bg1"/>
                </a:solidFill>
                <a:latin typeface="Sabon-Roman"/>
              </a:rPr>
              <a:t>.</a:t>
            </a:r>
            <a:endParaRPr lang="en-IN" dirty="0">
              <a:solidFill>
                <a:schemeClr val="bg1"/>
              </a:solidFill>
              <a:latin typeface="Sabon-Roman"/>
            </a:endParaRPr>
          </a:p>
        </p:txBody>
      </p:sp>
      <p:sp>
        <p:nvSpPr>
          <p:cNvPr id="4" name="Date Placeholder 3">
            <a:extLst>
              <a:ext uri="{FF2B5EF4-FFF2-40B4-BE49-F238E27FC236}">
                <a16:creationId xmlns:a16="http://schemas.microsoft.com/office/drawing/2014/main" xmlns="" id="{5577519A-8E86-4B13-A203-1D5D911EED93}"/>
              </a:ext>
            </a:extLst>
          </p:cNvPr>
          <p:cNvSpPr>
            <a:spLocks noGrp="1"/>
          </p:cNvSpPr>
          <p:nvPr>
            <p:ph type="dt" sz="half" idx="10"/>
          </p:nvPr>
        </p:nvSpPr>
        <p:spPr/>
        <p:txBody>
          <a:bodyPr/>
          <a:lstStyle/>
          <a:p>
            <a:fld id="{B5C616BC-5264-4DC7-BFF3-2557563EF089}" type="datetime1">
              <a:rPr lang="en-IN" smtClean="0"/>
              <a:t>20-02-2024</a:t>
            </a:fld>
            <a:endParaRPr lang="en-IN" dirty="0"/>
          </a:p>
        </p:txBody>
      </p:sp>
      <p:sp>
        <p:nvSpPr>
          <p:cNvPr id="5" name="Slide Number Placeholder 4">
            <a:extLst>
              <a:ext uri="{FF2B5EF4-FFF2-40B4-BE49-F238E27FC236}">
                <a16:creationId xmlns:a16="http://schemas.microsoft.com/office/drawing/2014/main" xmlns="" id="{A0B891F6-62CC-42A8-AEF1-18886C09CA06}"/>
              </a:ext>
            </a:extLst>
          </p:cNvPr>
          <p:cNvSpPr>
            <a:spLocks noGrp="1"/>
          </p:cNvSpPr>
          <p:nvPr>
            <p:ph type="sldNum" sz="quarter" idx="12"/>
          </p:nvPr>
        </p:nvSpPr>
        <p:spPr/>
        <p:txBody>
          <a:bodyPr/>
          <a:lstStyle/>
          <a:p>
            <a:fld id="{A2D3AD60-8DFE-4A91-8D6A-A890996E6D96}" type="slidenum">
              <a:rPr lang="en-IN" smtClean="0"/>
              <a:t>142</a:t>
            </a:fld>
            <a:endParaRPr lang="en-IN"/>
          </a:p>
        </p:txBody>
      </p:sp>
    </p:spTree>
    <p:extLst>
      <p:ext uri="{BB962C8B-B14F-4D97-AF65-F5344CB8AC3E}">
        <p14:creationId xmlns:p14="http://schemas.microsoft.com/office/powerpoint/2010/main" val="173335401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945" y="406534"/>
            <a:ext cx="10572465" cy="5078313"/>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400" b="0" i="0" u="none" strike="noStrike" baseline="0" dirty="0">
                <a:solidFill>
                  <a:schemeClr val="bg1"/>
                </a:solidFill>
                <a:latin typeface="Arial" panose="020B0604020202020204" pitchFamily="34" charset="0"/>
                <a:cs typeface="Arial" panose="020B0604020202020204" pitchFamily="34" charset="0"/>
              </a:rPr>
              <a:t>Sleeping stations are required to periodically wake up and retrieve messages from the AP. </a:t>
            </a:r>
          </a:p>
          <a:p>
            <a:pPr marL="342900" indent="-342900" algn="just">
              <a:lnSpc>
                <a:spcPct val="150000"/>
              </a:lnSpc>
              <a:buFont typeface="Wingdings" panose="05000000000000000000" pitchFamily="2" charset="2"/>
              <a:buChar char="ü"/>
            </a:pPr>
            <a:r>
              <a:rPr lang="en-US" sz="2400" b="0" i="0" u="none" strike="noStrike" baseline="0" dirty="0">
                <a:solidFill>
                  <a:srgbClr val="C00000"/>
                </a:solidFill>
                <a:latin typeface="Arial" panose="020B0604020202020204" pitchFamily="34" charset="0"/>
                <a:cs typeface="Arial" panose="020B0604020202020204" pitchFamily="34" charset="0"/>
              </a:rPr>
              <a:t>Power management is more difficult for peer-to-peer IBSS configurations without central AP. In this case, all stations in the IBSS must be awakened when the periodic beacon is sent. </a:t>
            </a:r>
          </a:p>
          <a:p>
            <a:pPr marL="342900" indent="-342900" algn="just">
              <a:lnSpc>
                <a:spcPct val="150000"/>
              </a:lnSpc>
              <a:buFont typeface="Wingdings" panose="05000000000000000000" pitchFamily="2" charset="2"/>
              <a:buChar char="ü"/>
            </a:pPr>
            <a:r>
              <a:rPr lang="en-US" sz="2400" b="0" i="0" u="none" strike="noStrike" baseline="0" dirty="0">
                <a:solidFill>
                  <a:schemeClr val="bg1"/>
                </a:solidFill>
                <a:latin typeface="Arial" panose="020B0604020202020204" pitchFamily="34" charset="0"/>
                <a:cs typeface="Arial" panose="020B0604020202020204" pitchFamily="34" charset="0"/>
              </a:rPr>
              <a:t>Stations randomly handle the task of sending out the beacon. An announcement traffic information message window commences. </a:t>
            </a:r>
          </a:p>
          <a:p>
            <a:pPr marL="342900" indent="-342900" algn="just">
              <a:lnSpc>
                <a:spcPct val="150000"/>
              </a:lnSpc>
              <a:buFont typeface="Wingdings" panose="05000000000000000000" pitchFamily="2" charset="2"/>
              <a:buChar char="ü"/>
            </a:pPr>
            <a:r>
              <a:rPr lang="en-US" sz="2400" b="0" i="0" u="none" strike="noStrike" baseline="0" dirty="0">
                <a:solidFill>
                  <a:schemeClr val="bg1"/>
                </a:solidFill>
                <a:latin typeface="Arial" panose="020B0604020202020204" pitchFamily="34" charset="0"/>
                <a:cs typeface="Arial" panose="020B0604020202020204" pitchFamily="34" charset="0"/>
              </a:rPr>
              <a:t>During this period, any station can go to sleep if there is no announced activity for it during this short period.</a:t>
            </a:r>
            <a:endParaRPr lang="en-IN" sz="2400" dirty="0">
              <a:solidFill>
                <a:schemeClr val="bg1"/>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54A0A0A6-7638-4F34-8669-D7BCE9A815A0}"/>
              </a:ext>
            </a:extLst>
          </p:cNvPr>
          <p:cNvSpPr>
            <a:spLocks noGrp="1"/>
          </p:cNvSpPr>
          <p:nvPr>
            <p:ph type="dt" sz="half" idx="10"/>
          </p:nvPr>
        </p:nvSpPr>
        <p:spPr/>
        <p:txBody>
          <a:bodyPr/>
          <a:lstStyle/>
          <a:p>
            <a:fld id="{9178B658-C3C3-4128-B442-D2D45BB9B369}" type="datetime1">
              <a:rPr lang="en-IN" smtClean="0"/>
              <a:t>20-02-2024</a:t>
            </a:fld>
            <a:endParaRPr lang="en-IN"/>
          </a:p>
        </p:txBody>
      </p:sp>
      <p:sp>
        <p:nvSpPr>
          <p:cNvPr id="4" name="Slide Number Placeholder 3">
            <a:extLst>
              <a:ext uri="{FF2B5EF4-FFF2-40B4-BE49-F238E27FC236}">
                <a16:creationId xmlns:a16="http://schemas.microsoft.com/office/drawing/2014/main" xmlns="" id="{7A01C04B-16D8-4D55-9737-8FADAA8CA056}"/>
              </a:ext>
            </a:extLst>
          </p:cNvPr>
          <p:cNvSpPr>
            <a:spLocks noGrp="1"/>
          </p:cNvSpPr>
          <p:nvPr>
            <p:ph type="sldNum" sz="quarter" idx="12"/>
          </p:nvPr>
        </p:nvSpPr>
        <p:spPr/>
        <p:txBody>
          <a:bodyPr/>
          <a:lstStyle/>
          <a:p>
            <a:fld id="{A2D3AD60-8DFE-4A91-8D6A-A890996E6D96}" type="slidenum">
              <a:rPr lang="en-IN" smtClean="0"/>
              <a:t>143</a:t>
            </a:fld>
            <a:endParaRPr lang="en-IN"/>
          </a:p>
        </p:txBody>
      </p:sp>
      <p:sp>
        <p:nvSpPr>
          <p:cNvPr id="5" name="Rectangle 4"/>
          <p:cNvSpPr/>
          <p:nvPr/>
        </p:nvSpPr>
        <p:spPr>
          <a:xfrm>
            <a:off x="1865421" y="5994483"/>
            <a:ext cx="8120418" cy="507831"/>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IN" dirty="0">
                <a:solidFill>
                  <a:srgbClr val="FF0000"/>
                </a:solidFill>
                <a:latin typeface="Sabon-Roman"/>
              </a:rPr>
              <a:t>Students are suggested to read more about power saving in WLAN.</a:t>
            </a:r>
            <a:endParaRPr lang="en-IN" dirty="0">
              <a:solidFill>
                <a:srgbClr val="FF0000"/>
              </a:solidFill>
            </a:endParaRPr>
          </a:p>
        </p:txBody>
      </p:sp>
    </p:spTree>
    <p:extLst>
      <p:ext uri="{BB962C8B-B14F-4D97-AF65-F5344CB8AC3E}">
        <p14:creationId xmlns:p14="http://schemas.microsoft.com/office/powerpoint/2010/main" val="38638651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0" y="0"/>
            <a:ext cx="12191999" cy="6858000"/>
          </a:xfrm>
          <a:prstGeom prst="rect">
            <a:avLst/>
          </a:prstGeom>
        </p:spPr>
      </p:pic>
      <p:sp>
        <p:nvSpPr>
          <p:cNvPr id="3" name="Date Placeholder 2">
            <a:extLst>
              <a:ext uri="{FF2B5EF4-FFF2-40B4-BE49-F238E27FC236}">
                <a16:creationId xmlns:a16="http://schemas.microsoft.com/office/drawing/2014/main" xmlns="" id="{514B72D9-614F-4D2B-9DEF-E4CD2B5B12E6}"/>
              </a:ext>
            </a:extLst>
          </p:cNvPr>
          <p:cNvSpPr>
            <a:spLocks noGrp="1"/>
          </p:cNvSpPr>
          <p:nvPr>
            <p:ph type="dt" sz="half" idx="10"/>
          </p:nvPr>
        </p:nvSpPr>
        <p:spPr/>
        <p:txBody>
          <a:bodyPr/>
          <a:lstStyle/>
          <a:p>
            <a:fld id="{56532542-63ED-4A2E-96EA-787D94212801}" type="datetime1">
              <a:rPr lang="en-IN" smtClean="0"/>
              <a:t>20-02-2024</a:t>
            </a:fld>
            <a:endParaRPr lang="en-IN"/>
          </a:p>
        </p:txBody>
      </p:sp>
      <p:sp>
        <p:nvSpPr>
          <p:cNvPr id="4" name="Slide Number Placeholder 3">
            <a:extLst>
              <a:ext uri="{FF2B5EF4-FFF2-40B4-BE49-F238E27FC236}">
                <a16:creationId xmlns:a16="http://schemas.microsoft.com/office/drawing/2014/main" xmlns="" id="{0FABB7D6-0A7C-4628-8A87-B540BEE942DA}"/>
              </a:ext>
            </a:extLst>
          </p:cNvPr>
          <p:cNvSpPr>
            <a:spLocks noGrp="1"/>
          </p:cNvSpPr>
          <p:nvPr>
            <p:ph type="sldNum" sz="quarter" idx="12"/>
          </p:nvPr>
        </p:nvSpPr>
        <p:spPr/>
        <p:txBody>
          <a:bodyPr/>
          <a:lstStyle/>
          <a:p>
            <a:fld id="{A2D3AD60-8DFE-4A91-8D6A-A890996E6D96}" type="slidenum">
              <a:rPr lang="en-IN" smtClean="0"/>
              <a:t>144</a:t>
            </a:fld>
            <a:endParaRPr lang="en-IN"/>
          </a:p>
        </p:txBody>
      </p:sp>
    </p:spTree>
    <p:extLst>
      <p:ext uri="{BB962C8B-B14F-4D97-AF65-F5344CB8AC3E}">
        <p14:creationId xmlns:p14="http://schemas.microsoft.com/office/powerpoint/2010/main" val="26850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a:xfrm>
            <a:off x="671440" y="5442090"/>
            <a:ext cx="6239309" cy="365125"/>
          </a:xfrm>
        </p:spPr>
        <p:txBody>
          <a:bodyPr/>
          <a:lstStyle/>
          <a:p>
            <a:r>
              <a:rPr lang="en-US" sz="1600" dirty="0">
                <a:solidFill>
                  <a:schemeClr val="bg1"/>
                </a:solidFill>
                <a:latin typeface="Arial" panose="020B0604020202020204" pitchFamily="34" charset="0"/>
                <a:cs typeface="Arial" panose="020B0604020202020204" pitchFamily="34" charset="0"/>
              </a:rPr>
              <a:t>a typical distributed WiMAX network architecture.</a:t>
            </a:r>
            <a:endParaRPr lang="en-US" sz="1600" dirty="0"/>
          </a:p>
        </p:txBody>
      </p:sp>
      <p:sp>
        <p:nvSpPr>
          <p:cNvPr id="4" name="Slide Number Placeholder 3"/>
          <p:cNvSpPr>
            <a:spLocks noGrp="1"/>
          </p:cNvSpPr>
          <p:nvPr>
            <p:ph type="sldNum" sz="quarter" idx="12"/>
          </p:nvPr>
        </p:nvSpPr>
        <p:spPr/>
        <p:txBody>
          <a:bodyPr/>
          <a:lstStyle/>
          <a:p>
            <a:fld id="{1154CC57-00E6-44ED-989B-B00C0D0C72F1}" type="slidenum">
              <a:rPr lang="en-US" smtClean="0"/>
              <a:t>15</a:t>
            </a:fld>
            <a:endParaRPr lang="en-US"/>
          </a:p>
        </p:txBody>
      </p:sp>
      <p:sp>
        <p:nvSpPr>
          <p:cNvPr id="5" name="TextBox 4"/>
          <p:cNvSpPr txBox="1"/>
          <p:nvPr/>
        </p:nvSpPr>
        <p:spPr>
          <a:xfrm>
            <a:off x="1384110" y="145506"/>
            <a:ext cx="8816011"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WMAN Network Architecture</a:t>
            </a:r>
          </a:p>
        </p:txBody>
      </p:sp>
      <p:pic>
        <p:nvPicPr>
          <p:cNvPr id="6" name="Picture 5"/>
          <p:cNvPicPr>
            <a:picLocks noChangeAspect="1"/>
          </p:cNvPicPr>
          <p:nvPr/>
        </p:nvPicPr>
        <p:blipFill>
          <a:blip r:embed="rId3">
            <a:lum bright="-20000" contrast="40000"/>
          </a:blip>
          <a:stretch>
            <a:fillRect/>
          </a:stretch>
        </p:blipFill>
        <p:spPr>
          <a:xfrm>
            <a:off x="102837" y="631896"/>
            <a:ext cx="7946654" cy="4836771"/>
          </a:xfrm>
          <a:prstGeom prst="rect">
            <a:avLst/>
          </a:prstGeom>
        </p:spPr>
      </p:pic>
      <p:sp>
        <p:nvSpPr>
          <p:cNvPr id="7" name="Rectangle 6"/>
          <p:cNvSpPr/>
          <p:nvPr/>
        </p:nvSpPr>
        <p:spPr>
          <a:xfrm>
            <a:off x="268937" y="6221824"/>
            <a:ext cx="9020418" cy="496996"/>
          </a:xfrm>
          <a:prstGeom prst="rect">
            <a:avLst/>
          </a:prstGeom>
        </p:spPr>
        <p:txBody>
          <a:bodyPr wrap="none">
            <a:spAutoFit/>
          </a:bodyPr>
          <a:lstStyle/>
          <a:p>
            <a:pPr marL="457200" indent="-457200" algn="just">
              <a:lnSpc>
                <a:spcPct val="150000"/>
              </a:lnSpc>
              <a:buFont typeface="Wingdings" panose="05000000000000000000" pitchFamily="2" charset="2"/>
              <a:buChar char="§"/>
            </a:pPr>
            <a:r>
              <a:rPr lang="en-US" sz="2000" dirty="0">
                <a:solidFill>
                  <a:schemeClr val="bg1"/>
                </a:solidFill>
                <a:latin typeface="Arial" panose="020B0604020202020204" pitchFamily="34" charset="0"/>
                <a:cs typeface="Arial" panose="020B0604020202020204" pitchFamily="34" charset="0"/>
              </a:rPr>
              <a:t>The coverage radius of a typical BS in </a:t>
            </a:r>
            <a:r>
              <a:rPr lang="en-US" sz="2000" dirty="0">
                <a:solidFill>
                  <a:srgbClr val="C00000"/>
                </a:solidFill>
                <a:latin typeface="Arial" panose="020B0604020202020204" pitchFamily="34" charset="0"/>
                <a:cs typeface="Arial" panose="020B0604020202020204" pitchFamily="34" charset="0"/>
              </a:rPr>
              <a:t>urban areas is around 500–900 m</a:t>
            </a:r>
            <a:r>
              <a:rPr lang="en-US" sz="2000" dirty="0">
                <a:solidFill>
                  <a:schemeClr val="bg1"/>
                </a:solidFill>
                <a:latin typeface="Arial" panose="020B0604020202020204" pitchFamily="34" charset="0"/>
                <a:cs typeface="Arial" panose="020B0604020202020204" pitchFamily="34" charset="0"/>
              </a:rPr>
              <a:t>. </a:t>
            </a:r>
          </a:p>
        </p:txBody>
      </p:sp>
      <p:sp>
        <p:nvSpPr>
          <p:cNvPr id="8" name="Rectangle 7"/>
          <p:cNvSpPr/>
          <p:nvPr/>
        </p:nvSpPr>
        <p:spPr>
          <a:xfrm>
            <a:off x="7938655" y="533248"/>
            <a:ext cx="4027920" cy="6093976"/>
          </a:xfrm>
          <a:prstGeom prst="rect">
            <a:avLst/>
          </a:prstGeom>
        </p:spPr>
        <p:txBody>
          <a:bodyPr wrap="square">
            <a:spAutoFit/>
          </a:bodyPr>
          <a:lstStyle/>
          <a:p>
            <a:pPr marL="457200" indent="-457200" algn="just">
              <a:lnSpc>
                <a:spcPct val="150000"/>
              </a:lnSpc>
              <a:buFont typeface="Wingdings" panose="05000000000000000000" pitchFamily="2" charset="2"/>
              <a:buChar char="Ø"/>
            </a:pPr>
            <a:r>
              <a:rPr lang="en-US" sz="2000" dirty="0" smtClean="0">
                <a:solidFill>
                  <a:srgbClr val="C00000"/>
                </a:solidFill>
                <a:latin typeface="Arial" panose="020B0604020202020204" pitchFamily="34" charset="0"/>
                <a:cs typeface="Arial" panose="020B0604020202020204" pitchFamily="34" charset="0"/>
              </a:rPr>
              <a:t>Extension </a:t>
            </a:r>
            <a:r>
              <a:rPr lang="en-US" sz="2000" dirty="0">
                <a:solidFill>
                  <a:srgbClr val="C00000"/>
                </a:solidFill>
                <a:latin typeface="Arial" panose="020B0604020202020204" pitchFamily="34" charset="0"/>
                <a:cs typeface="Arial" panose="020B0604020202020204" pitchFamily="34" charset="0"/>
              </a:rPr>
              <a:t>of the Internet or public switched telephone network (PSTN) to the mobile </a:t>
            </a:r>
            <a:r>
              <a:rPr lang="en-US" sz="2000" dirty="0" smtClean="0">
                <a:solidFill>
                  <a:srgbClr val="C00000"/>
                </a:solidFill>
                <a:latin typeface="Arial" panose="020B0604020202020204" pitchFamily="34" charset="0"/>
                <a:cs typeface="Arial" panose="020B0604020202020204" pitchFamily="34" charset="0"/>
              </a:rPr>
              <a:t>user</a:t>
            </a:r>
          </a:p>
          <a:p>
            <a:pPr marL="457200" indent="-457200" algn="just">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The cell equipment in the WiMAX BS comprises the basic BS equipment, radio equipment, and a BS link to the backbone network</a:t>
            </a:r>
            <a:r>
              <a:rPr lang="en-US" sz="2000" dirty="0" smtClean="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The </a:t>
            </a:r>
            <a:r>
              <a:rPr lang="en-US" sz="2000" dirty="0">
                <a:solidFill>
                  <a:srgbClr val="C00000"/>
                </a:solidFill>
                <a:latin typeface="Arial" panose="020B0604020202020204" pitchFamily="34" charset="0"/>
                <a:cs typeface="Arial" panose="020B0604020202020204" pitchFamily="34" charset="0"/>
              </a:rPr>
              <a:t>BS provides the interface between the mobile users</a:t>
            </a:r>
            <a:r>
              <a:rPr lang="en-US" sz="2000" dirty="0" smtClean="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and </a:t>
            </a:r>
            <a:r>
              <a:rPr lang="en-US" sz="2000" dirty="0">
                <a:solidFill>
                  <a:srgbClr val="C00000"/>
                </a:solidFill>
                <a:latin typeface="Arial" panose="020B0604020202020204" pitchFamily="34" charset="0"/>
                <a:cs typeface="Arial" panose="020B0604020202020204" pitchFamily="34" charset="0"/>
              </a:rPr>
              <a:t>the WiMAX network</a:t>
            </a:r>
            <a:endParaRPr lang="en-US" sz="20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85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16</a:t>
            </a:fld>
            <a:endParaRPr lang="en-US"/>
          </a:p>
        </p:txBody>
      </p:sp>
      <p:sp>
        <p:nvSpPr>
          <p:cNvPr id="5" name="TextBox 4"/>
          <p:cNvSpPr txBox="1"/>
          <p:nvPr/>
        </p:nvSpPr>
        <p:spPr>
          <a:xfrm>
            <a:off x="360218" y="302083"/>
            <a:ext cx="11291453" cy="6740307"/>
          </a:xfrm>
          <a:prstGeom prst="rect">
            <a:avLst/>
          </a:prstGeom>
          <a:noFill/>
        </p:spPr>
        <p:txBody>
          <a:bodyPr wrap="square" rtlCol="0">
            <a:spAutoFit/>
          </a:bodyPr>
          <a:lstStyle/>
          <a:p>
            <a:pPr algn="just">
              <a:lnSpc>
                <a:spcPct val="150000"/>
              </a:lnSpc>
            </a:pPr>
            <a:r>
              <a:rPr lang="en-US" sz="2400" b="1" i="1" dirty="0" smtClean="0">
                <a:solidFill>
                  <a:schemeClr val="bg1"/>
                </a:solidFill>
                <a:latin typeface="Arial" panose="020B0604020202020204" pitchFamily="34" charset="0"/>
                <a:cs typeface="Arial" panose="020B0604020202020204" pitchFamily="34" charset="0"/>
              </a:rPr>
              <a:t>Network </a:t>
            </a:r>
            <a:r>
              <a:rPr lang="en-US" sz="2400" b="1" i="1" dirty="0">
                <a:solidFill>
                  <a:schemeClr val="bg1"/>
                </a:solidFill>
                <a:latin typeface="Arial" panose="020B0604020202020204" pitchFamily="34" charset="0"/>
                <a:cs typeface="Arial" panose="020B0604020202020204" pitchFamily="34" charset="0"/>
              </a:rPr>
              <a:t>Components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main components of the WiMAX system are the BS, WiMAX receiver, and the backhaul</a:t>
            </a:r>
          </a:p>
          <a:p>
            <a:pPr marL="457200" indent="-457200" algn="just">
              <a:lnSpc>
                <a:spcPct val="150000"/>
              </a:lnSpc>
              <a:buAutoNum type="arabicPeriod"/>
            </a:pPr>
            <a:r>
              <a:rPr lang="en-US" sz="2400" b="1" dirty="0" err="1">
                <a:solidFill>
                  <a:schemeClr val="bg1"/>
                </a:solidFill>
                <a:latin typeface="Arial" panose="020B0604020202020204" pitchFamily="34" charset="0"/>
                <a:cs typeface="Arial" panose="020B0604020202020204" pitchFamily="34" charset="0"/>
              </a:rPr>
              <a:t>WiMAX</a:t>
            </a:r>
            <a:r>
              <a:rPr lang="en-US" sz="2400" b="1" dirty="0">
                <a:solidFill>
                  <a:schemeClr val="bg1"/>
                </a:solidFill>
                <a:latin typeface="Arial" panose="020B0604020202020204" pitchFamily="34" charset="0"/>
                <a:cs typeface="Arial" panose="020B0604020202020204" pitchFamily="34" charset="0"/>
              </a:rPr>
              <a:t> base station: </a:t>
            </a:r>
            <a:r>
              <a:rPr lang="en-US" sz="2400" dirty="0">
                <a:solidFill>
                  <a:schemeClr val="bg1"/>
                </a:solidFill>
                <a:latin typeface="Arial" panose="020B0604020202020204" pitchFamily="34" charset="0"/>
                <a:cs typeface="Arial" panose="020B0604020202020204" pitchFamily="34" charset="0"/>
              </a:rPr>
              <a:t>A WiMAX BS consists of </a:t>
            </a:r>
            <a:r>
              <a:rPr lang="en-US" sz="2400" dirty="0">
                <a:solidFill>
                  <a:srgbClr val="C00000"/>
                </a:solidFill>
                <a:latin typeface="Arial" panose="020B0604020202020204" pitchFamily="34" charset="0"/>
                <a:cs typeface="Arial" panose="020B0604020202020204" pitchFamily="34" charset="0"/>
              </a:rPr>
              <a:t>indoor electronics and a   </a:t>
            </a:r>
          </a:p>
          <a:p>
            <a:pPr algn="just">
              <a:lnSpc>
                <a:spcPct val="150000"/>
              </a:lnSpc>
            </a:pPr>
            <a:r>
              <a:rPr lang="en-US" sz="2400" dirty="0">
                <a:solidFill>
                  <a:srgbClr val="C00000"/>
                </a:solidFill>
                <a:latin typeface="Arial" panose="020B0604020202020204" pitchFamily="34" charset="0"/>
                <a:cs typeface="Arial" panose="020B0604020202020204" pitchFamily="34" charset="0"/>
              </a:rPr>
              <a:t>      WiMAX tower</a:t>
            </a:r>
            <a:r>
              <a:rPr lang="en-US" sz="2400" dirty="0" smtClean="0">
                <a:solidFill>
                  <a:srgbClr val="C00000"/>
                </a:solidFill>
                <a:latin typeface="Arial" panose="020B0604020202020204" pitchFamily="34" charset="0"/>
                <a:cs typeface="Arial" panose="020B0604020202020204" pitchFamily="34" charset="0"/>
              </a:rPr>
              <a:t>.</a:t>
            </a:r>
          </a:p>
          <a:p>
            <a:pPr algn="just">
              <a:lnSpc>
                <a:spcPct val="150000"/>
              </a:lnSpc>
            </a:pPr>
            <a:r>
              <a:rPr lang="en-US" sz="2400" dirty="0">
                <a:solidFill>
                  <a:prstClr val="black"/>
                </a:solidFill>
                <a:latin typeface="Arial" panose="020B0604020202020204" pitchFamily="34" charset="0"/>
                <a:cs typeface="Arial" panose="020B0604020202020204" pitchFamily="34" charset="0"/>
              </a:rPr>
              <a:t>coverage to a very large area up to a </a:t>
            </a:r>
            <a:r>
              <a:rPr lang="en-US" sz="2400" dirty="0">
                <a:solidFill>
                  <a:srgbClr val="C00000"/>
                </a:solidFill>
                <a:latin typeface="Arial" panose="020B0604020202020204" pitchFamily="34" charset="0"/>
                <a:cs typeface="Arial" panose="020B0604020202020204" pitchFamily="34" charset="0"/>
              </a:rPr>
              <a:t>radius of 6 miles. </a:t>
            </a:r>
            <a:endParaRPr lang="en-US" sz="2400" dirty="0" smtClean="0">
              <a:solidFill>
                <a:srgbClr val="C00000"/>
              </a:solidFill>
              <a:latin typeface="Arial" panose="020B0604020202020204" pitchFamily="34" charset="0"/>
              <a:cs typeface="Arial" panose="020B0604020202020204" pitchFamily="34" charset="0"/>
            </a:endParaRP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 WiMAX BSs </a:t>
            </a:r>
            <a:r>
              <a:rPr lang="en-US" sz="2400" dirty="0">
                <a:solidFill>
                  <a:srgbClr val="C00000"/>
                </a:solidFill>
                <a:latin typeface="Arial" panose="020B0604020202020204" pitchFamily="34" charset="0"/>
                <a:cs typeface="Arial" panose="020B0604020202020204" pitchFamily="34" charset="0"/>
              </a:rPr>
              <a:t>would use the MAC layer defined in the standard</a:t>
            </a:r>
            <a:r>
              <a:rPr lang="en-US" sz="2400" dirty="0">
                <a:solidFill>
                  <a:prstClr val="black"/>
                </a:solidFill>
                <a:latin typeface="Arial" panose="020B0604020202020204" pitchFamily="34" charset="0"/>
                <a:cs typeface="Arial" panose="020B0604020202020204" pitchFamily="34" charset="0"/>
              </a:rPr>
              <a:t>. </a:t>
            </a:r>
          </a:p>
          <a:p>
            <a:pPr marL="457200" lvl="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A common interface makes the networks interoperable </a:t>
            </a:r>
            <a:endParaRPr lang="en-US" sz="2400" dirty="0" smtClean="0">
              <a:solidFill>
                <a:srgbClr val="C00000"/>
              </a:solidFill>
              <a:latin typeface="Arial" panose="020B0604020202020204" pitchFamily="34" charset="0"/>
              <a:cs typeface="Arial" panose="020B0604020202020204" pitchFamily="34" charset="0"/>
            </a:endParaRPr>
          </a:p>
          <a:p>
            <a:pPr lvl="0" algn="just">
              <a:lnSpc>
                <a:spcPct val="150000"/>
              </a:lnSpc>
            </a:pPr>
            <a:r>
              <a:rPr lang="en-US" sz="2400" dirty="0" smtClean="0">
                <a:solidFill>
                  <a:srgbClr val="C00000"/>
                </a:solidFill>
                <a:latin typeface="Arial" panose="020B0604020202020204" pitchFamily="34" charset="0"/>
                <a:cs typeface="Arial" panose="020B0604020202020204" pitchFamily="34" charset="0"/>
              </a:rPr>
              <a:t>and </a:t>
            </a:r>
            <a:r>
              <a:rPr lang="en-US" sz="2400" dirty="0">
                <a:solidFill>
                  <a:srgbClr val="C00000"/>
                </a:solidFill>
                <a:latin typeface="Arial" panose="020B0604020202020204" pitchFamily="34" charset="0"/>
                <a:cs typeface="Arial" panose="020B0604020202020204" pitchFamily="34" charset="0"/>
              </a:rPr>
              <a:t>would allocate uplink (UL) and downlink (DL) bandwidth to subscribers according to their needs, on an essentially real-time basis.</a:t>
            </a:r>
          </a:p>
          <a:p>
            <a:pPr algn="just">
              <a:lnSpc>
                <a:spcPct val="150000"/>
              </a:lnSpc>
            </a:pPr>
            <a:endParaRPr lang="en-US" sz="2400" dirty="0">
              <a:solidFill>
                <a:srgbClr val="C00000"/>
              </a:solidFill>
              <a:latin typeface="Arial" panose="020B0604020202020204" pitchFamily="34" charset="0"/>
              <a:cs typeface="Arial" panose="020B0604020202020204" pitchFamily="34" charset="0"/>
            </a:endParaRPr>
          </a:p>
          <a:p>
            <a:pPr algn="just">
              <a:lnSpc>
                <a:spcPct val="150000"/>
              </a:lnSpc>
            </a:pPr>
            <a:endParaRPr lang="en-US" sz="2400" dirty="0">
              <a:solidFill>
                <a:srgbClr val="C00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9609712" y="2455126"/>
            <a:ext cx="2550827" cy="2149754"/>
          </a:xfrm>
          <a:prstGeom prst="rect">
            <a:avLst/>
          </a:prstGeom>
        </p:spPr>
      </p:pic>
    </p:spTree>
    <p:extLst>
      <p:ext uri="{BB962C8B-B14F-4D97-AF65-F5344CB8AC3E}">
        <p14:creationId xmlns:p14="http://schemas.microsoft.com/office/powerpoint/2010/main" val="1836625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17</a:t>
            </a:fld>
            <a:endParaRPr lang="en-US"/>
          </a:p>
        </p:txBody>
      </p:sp>
      <p:sp>
        <p:nvSpPr>
          <p:cNvPr id="5" name="TextBox 4"/>
          <p:cNvSpPr txBox="1"/>
          <p:nvPr/>
        </p:nvSpPr>
        <p:spPr>
          <a:xfrm>
            <a:off x="797029" y="999857"/>
            <a:ext cx="10668140" cy="507831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Each BS provides wireless coverage over an area called a </a:t>
            </a:r>
            <a:r>
              <a:rPr lang="en-US" sz="2400" i="1" dirty="0">
                <a:solidFill>
                  <a:schemeClr val="bg1"/>
                </a:solidFill>
                <a:latin typeface="Arial" panose="020B0604020202020204" pitchFamily="34" charset="0"/>
                <a:cs typeface="Arial" panose="020B0604020202020204" pitchFamily="34" charset="0"/>
              </a:rPr>
              <a:t>cell</a:t>
            </a:r>
            <a:r>
              <a:rPr lang="en-US" sz="2400" dirty="0">
                <a:solidFill>
                  <a:schemeClr val="bg1"/>
                </a:solidFill>
                <a:latin typeface="Arial" panose="020B0604020202020204" pitchFamily="34" charset="0"/>
                <a:cs typeface="Arial" panose="020B0604020202020204" pitchFamily="34" charset="0"/>
              </a:rPr>
              <a:t>. </a:t>
            </a:r>
            <a:endParaRPr lang="en-US" sz="2400" dirty="0" smtClean="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endParaRPr lang="en-US" sz="2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Theoretically, the maximum, radius of a cell is </a:t>
            </a:r>
            <a:r>
              <a:rPr lang="en-US" sz="2400" dirty="0">
                <a:solidFill>
                  <a:srgbClr val="C00000"/>
                </a:solidFill>
                <a:latin typeface="Arial" panose="020B0604020202020204" pitchFamily="34" charset="0"/>
                <a:cs typeface="Arial" panose="020B0604020202020204" pitchFamily="34" charset="0"/>
              </a:rPr>
              <a:t>50 km or 30 miles</a:t>
            </a:r>
            <a:r>
              <a:rPr lang="en-US" sz="2400" dirty="0">
                <a:solidFill>
                  <a:schemeClr val="bg1"/>
                </a:solidFill>
                <a:latin typeface="Arial" panose="020B0604020202020204" pitchFamily="34" charset="0"/>
                <a:cs typeface="Arial" panose="020B0604020202020204" pitchFamily="34" charset="0"/>
              </a:rPr>
              <a:t>; however, practical  considerations limit it to about </a:t>
            </a:r>
            <a:r>
              <a:rPr lang="en-US" sz="2400" dirty="0">
                <a:solidFill>
                  <a:srgbClr val="C00000"/>
                </a:solidFill>
                <a:latin typeface="Arial" panose="020B0604020202020204" pitchFamily="34" charset="0"/>
                <a:cs typeface="Arial" panose="020B0604020202020204" pitchFamily="34" charset="0"/>
              </a:rPr>
              <a:t>10 km or 6 miles.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A BS and one or more subscriber stations (SSs) can form a cell with a P2MP structure.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On air, the BS controls activity within the cell, including access to the medium by SSs, allocations to achieve </a:t>
            </a:r>
            <a:r>
              <a:rPr lang="en-US" sz="2400" dirty="0" err="1">
                <a:solidFill>
                  <a:schemeClr val="bg1"/>
                </a:solidFill>
                <a:latin typeface="Arial" panose="020B0604020202020204" pitchFamily="34" charset="0"/>
                <a:cs typeface="Arial" panose="020B0604020202020204" pitchFamily="34" charset="0"/>
              </a:rPr>
              <a:t>QoS</a:t>
            </a:r>
            <a:r>
              <a:rPr lang="en-US" sz="2400" dirty="0">
                <a:solidFill>
                  <a:schemeClr val="bg1"/>
                </a:solidFill>
                <a:latin typeface="Arial" panose="020B0604020202020204" pitchFamily="34" charset="0"/>
                <a:cs typeface="Arial" panose="020B0604020202020204" pitchFamily="34" charset="0"/>
              </a:rPr>
              <a:t>, and admission to the network based on network security mechanisms.</a:t>
            </a:r>
          </a:p>
        </p:txBody>
      </p:sp>
    </p:spTree>
    <p:extLst>
      <p:ext uri="{BB962C8B-B14F-4D97-AF65-F5344CB8AC3E}">
        <p14:creationId xmlns:p14="http://schemas.microsoft.com/office/powerpoint/2010/main" val="133898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18</a:t>
            </a:fld>
            <a:endParaRPr lang="en-US"/>
          </a:p>
        </p:txBody>
      </p:sp>
      <p:sp>
        <p:nvSpPr>
          <p:cNvPr id="5" name="TextBox 4"/>
          <p:cNvSpPr txBox="1"/>
          <p:nvPr/>
        </p:nvSpPr>
        <p:spPr>
          <a:xfrm>
            <a:off x="365378" y="84074"/>
            <a:ext cx="9161282" cy="5632311"/>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2.WiMAX receiver: </a:t>
            </a:r>
            <a:r>
              <a:rPr lang="en-US" sz="2400" dirty="0">
                <a:solidFill>
                  <a:schemeClr val="bg1"/>
                </a:solidFill>
                <a:latin typeface="Arial" panose="020B0604020202020204" pitchFamily="34" charset="0"/>
                <a:cs typeface="Arial" panose="020B0604020202020204" pitchFamily="34" charset="0"/>
              </a:rPr>
              <a:t>A WiMAX receiver may have a separate antenna or could be a standalone box or an interface card sitting on the laptop or computer or any other device.</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is also referred to as</a:t>
            </a:r>
            <a:r>
              <a:rPr lang="en-US" sz="2400" u="sng" dirty="0">
                <a:solidFill>
                  <a:schemeClr val="bg1"/>
                </a:solidFill>
                <a:latin typeface="Arial" panose="020B0604020202020204" pitchFamily="34" charset="0"/>
                <a:cs typeface="Arial" panose="020B0604020202020204" pitchFamily="34" charset="0"/>
              </a:rPr>
              <a:t> </a:t>
            </a:r>
            <a:r>
              <a:rPr lang="en-US" sz="2400" u="sng" dirty="0">
                <a:solidFill>
                  <a:srgbClr val="C00000"/>
                </a:solidFill>
                <a:latin typeface="Arial" panose="020B0604020202020204" pitchFamily="34" charset="0"/>
                <a:cs typeface="Arial" panose="020B0604020202020204" pitchFamily="34" charset="0"/>
              </a:rPr>
              <a:t>customer premise equipment (CPE)</a:t>
            </a:r>
          </a:p>
          <a:p>
            <a:pPr marL="457200" indent="-4572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An 802.16-based system often uses fixed antenna at the SS site is mounted on the </a:t>
            </a:r>
            <a:r>
              <a:rPr lang="en-US" sz="2400" dirty="0" smtClean="0">
                <a:solidFill>
                  <a:srgbClr val="C00000"/>
                </a:solidFill>
                <a:latin typeface="Arial" panose="020B0604020202020204" pitchFamily="34" charset="0"/>
                <a:cs typeface="Arial" panose="020B0604020202020204" pitchFamily="34" charset="0"/>
              </a:rPr>
              <a:t>roof</a:t>
            </a:r>
            <a:endParaRPr lang="en-US" sz="2400" dirty="0">
              <a:solidFill>
                <a:srgbClr val="C00000"/>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A BS typically uses either sectored/directional or omnidirectional antennas. </a:t>
            </a:r>
          </a:p>
          <a:p>
            <a:pPr marL="457200" indent="-4572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A fixed SS typically uses directional antenna whereas a mobile or portable SS usually uses an omnidirectional antenna.</a:t>
            </a:r>
          </a:p>
        </p:txBody>
      </p:sp>
      <p:pic>
        <p:nvPicPr>
          <p:cNvPr id="6" name="Picture 5"/>
          <p:cNvPicPr>
            <a:picLocks noChangeAspect="1"/>
          </p:cNvPicPr>
          <p:nvPr/>
        </p:nvPicPr>
        <p:blipFill>
          <a:blip r:embed="rId2"/>
          <a:stretch>
            <a:fillRect/>
          </a:stretch>
        </p:blipFill>
        <p:spPr>
          <a:xfrm>
            <a:off x="9526660" y="1490034"/>
            <a:ext cx="2665340" cy="2277347"/>
          </a:xfrm>
          <a:prstGeom prst="rect">
            <a:avLst/>
          </a:prstGeom>
        </p:spPr>
      </p:pic>
    </p:spTree>
    <p:extLst>
      <p:ext uri="{BB962C8B-B14F-4D97-AF65-F5344CB8AC3E}">
        <p14:creationId xmlns:p14="http://schemas.microsoft.com/office/powerpoint/2010/main" val="1861994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19</a:t>
            </a:fld>
            <a:endParaRPr lang="en-US"/>
          </a:p>
        </p:txBody>
      </p:sp>
      <p:sp>
        <p:nvSpPr>
          <p:cNvPr id="5" name="TextBox 4"/>
          <p:cNvSpPr txBox="1"/>
          <p:nvPr/>
        </p:nvSpPr>
        <p:spPr>
          <a:xfrm>
            <a:off x="235527" y="0"/>
            <a:ext cx="11956473" cy="6186309"/>
          </a:xfrm>
          <a:prstGeom prst="rect">
            <a:avLst/>
          </a:prstGeom>
          <a:noFill/>
        </p:spPr>
        <p:txBody>
          <a:bodyPr wrap="square" rtlCol="0">
            <a:spAutoFit/>
          </a:bodyPr>
          <a:lstStyle/>
          <a:p>
            <a:pPr marL="514350" indent="-514350" algn="just">
              <a:lnSpc>
                <a:spcPct val="150000"/>
              </a:lnSpc>
              <a:buAutoNum type="arabicPeriod" startAt="3"/>
            </a:pPr>
            <a:r>
              <a:rPr lang="en-US" sz="2400" b="1" dirty="0">
                <a:solidFill>
                  <a:schemeClr val="bg1"/>
                </a:solidFill>
                <a:latin typeface="Arial" panose="020B0604020202020204" pitchFamily="34" charset="0"/>
                <a:cs typeface="Arial" panose="020B0604020202020204" pitchFamily="34" charset="0"/>
              </a:rPr>
              <a:t>Backhaul: </a:t>
            </a:r>
            <a:endParaRPr lang="en-US" sz="2400" b="1" dirty="0" smtClean="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Backhaul refers to the connection from the access point to the BS and from the BS to the core network.</a:t>
            </a:r>
          </a:p>
          <a:p>
            <a:pPr marL="457200" indent="-457200"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It is possible to connect several BSs to one another using high-speed backhaul microwave links</a:t>
            </a:r>
            <a:r>
              <a:rPr lang="en-US" sz="2400" dirty="0">
                <a:solidFill>
                  <a:schemeClr val="bg1"/>
                </a:solidFill>
                <a:latin typeface="Arial" panose="020B0604020202020204" pitchFamily="34" charset="0"/>
                <a:cs typeface="Arial" panose="020B0604020202020204" pitchFamily="34" charset="0"/>
              </a:rPr>
              <a:t>. </a:t>
            </a:r>
          </a:p>
          <a:p>
            <a:pPr marL="514350" indent="-514350" algn="just">
              <a:lnSpc>
                <a:spcPct val="150000"/>
              </a:lnSpc>
              <a:buAutoNum type="arabicPeriod" startAt="3"/>
            </a:pPr>
            <a:endParaRPr lang="en-US" sz="2400" b="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dirty="0" smtClean="0">
                <a:solidFill>
                  <a:schemeClr val="bg1"/>
                </a:solidFill>
                <a:latin typeface="Arial" panose="020B0604020202020204" pitchFamily="34" charset="0"/>
                <a:cs typeface="Arial" panose="020B0604020202020204" pitchFamily="34" charset="0"/>
              </a:rPr>
              <a:t>A </a:t>
            </a:r>
            <a:r>
              <a:rPr lang="en-US" sz="2400" dirty="0">
                <a:solidFill>
                  <a:schemeClr val="bg1"/>
                </a:solidFill>
                <a:latin typeface="Arial" panose="020B0604020202020204" pitchFamily="34" charset="0"/>
                <a:cs typeface="Arial" panose="020B0604020202020204" pitchFamily="34" charset="0"/>
              </a:rPr>
              <a:t>WiMAX tower station can connect directly to </a:t>
            </a:r>
            <a:r>
              <a:rPr lang="en-US" sz="2400" dirty="0" smtClean="0">
                <a:solidFill>
                  <a:schemeClr val="bg1"/>
                </a:solidFill>
                <a:latin typeface="Arial" panose="020B0604020202020204" pitchFamily="34" charset="0"/>
                <a:cs typeface="Arial" panose="020B0604020202020204" pitchFamily="34" charset="0"/>
              </a:rPr>
              <a:t>the </a:t>
            </a:r>
            <a:r>
              <a:rPr lang="en-US" sz="2400" dirty="0">
                <a:solidFill>
                  <a:schemeClr val="bg1"/>
                </a:solidFill>
                <a:latin typeface="Arial" panose="020B0604020202020204" pitchFamily="34" charset="0"/>
                <a:cs typeface="Arial" panose="020B0604020202020204" pitchFamily="34" charset="0"/>
              </a:rPr>
              <a:t>Internet using a high-bandwidth wired connection.</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It can also connect to another WiMAX tower using a LOS, microwave link. </a:t>
            </a:r>
          </a:p>
          <a:p>
            <a:pPr marL="457200" indent="-457200" algn="just">
              <a:lnSpc>
                <a:spcPct val="150000"/>
              </a:lnSpc>
              <a:buFont typeface="Wingdings" panose="05000000000000000000" pitchFamily="2" charset="2"/>
              <a:buChar char="Ø"/>
            </a:pPr>
            <a:r>
              <a:rPr lang="en-US" sz="2400" dirty="0" smtClean="0">
                <a:solidFill>
                  <a:schemeClr val="bg1"/>
                </a:solidFill>
                <a:latin typeface="Arial" panose="020B0604020202020204" pitchFamily="34" charset="0"/>
                <a:cs typeface="Arial" panose="020B0604020202020204" pitchFamily="34" charset="0"/>
              </a:rPr>
              <a:t>This </a:t>
            </a:r>
            <a:r>
              <a:rPr lang="en-US" sz="2400" dirty="0">
                <a:solidFill>
                  <a:schemeClr val="bg1"/>
                </a:solidFill>
                <a:latin typeface="Arial" panose="020B0604020202020204" pitchFamily="34" charset="0"/>
                <a:cs typeface="Arial" panose="020B0604020202020204" pitchFamily="34" charset="0"/>
              </a:rPr>
              <a:t>allows for roaming by a WiMAX subscriber from one BS coverage area to another, similar to the roaming enabled by cell phones </a:t>
            </a:r>
          </a:p>
        </p:txBody>
      </p:sp>
    </p:spTree>
    <p:extLst>
      <p:ext uri="{BB962C8B-B14F-4D97-AF65-F5344CB8AC3E}">
        <p14:creationId xmlns:p14="http://schemas.microsoft.com/office/powerpoint/2010/main" val="256217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MAN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380" y="1886799"/>
            <a:ext cx="7215106" cy="47285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MAN ima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86868" y="31383"/>
            <a:ext cx="1205132" cy="9038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6172" y="150402"/>
            <a:ext cx="10051238" cy="1569660"/>
          </a:xfrm>
          <a:prstGeom prst="rect">
            <a:avLst/>
          </a:prstGeom>
          <a:noFill/>
        </p:spPr>
        <p:txBody>
          <a:bodyPr wrap="square" rtlCol="0">
            <a:spAutoFit/>
          </a:bodyPr>
          <a:lstStyle/>
          <a:p>
            <a:pPr algn="ctr"/>
            <a:r>
              <a:rPr lang="en-US" sz="4800" b="1" dirty="0">
                <a:solidFill>
                  <a:schemeClr val="bg1"/>
                </a:solidFill>
                <a:latin typeface="Arial" panose="020B0604020202020204" pitchFamily="34" charset="0"/>
                <a:cs typeface="Arial" panose="020B0604020202020204" pitchFamily="34" charset="0"/>
              </a:rPr>
              <a:t>Wireless Metropolitan Area Networks(</a:t>
            </a:r>
            <a:r>
              <a:rPr lang="en-US" sz="4800" dirty="0">
                <a:solidFill>
                  <a:srgbClr val="C00000"/>
                </a:solidFill>
                <a:latin typeface="Algerian" panose="04020705040A02060702" pitchFamily="82" charset="0"/>
                <a:cs typeface="Arial" panose="020B0604020202020204" pitchFamily="34" charset="0"/>
              </a:rPr>
              <a:t>WMAN)</a:t>
            </a:r>
          </a:p>
        </p:txBody>
      </p:sp>
      <p:sp>
        <p:nvSpPr>
          <p:cNvPr id="3" name="TextBox 2"/>
          <p:cNvSpPr txBox="1"/>
          <p:nvPr/>
        </p:nvSpPr>
        <p:spPr>
          <a:xfrm>
            <a:off x="3249637" y="5992837"/>
            <a:ext cx="229303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LEC1 Module4-4.1</a:t>
            </a:r>
          </a:p>
        </p:txBody>
      </p:sp>
      <p:sp>
        <p:nvSpPr>
          <p:cNvPr id="5" name="Date Placeholder 4"/>
          <p:cNvSpPr>
            <a:spLocks noGrp="1"/>
          </p:cNvSpPr>
          <p:nvPr>
            <p:ph type="dt" sz="half" idx="10"/>
          </p:nvPr>
        </p:nvSpPr>
        <p:spPr/>
        <p:txBody>
          <a:bodyPr/>
          <a:lstStyle/>
          <a:p>
            <a:fld id="{1B65C866-A091-4D9B-821B-33B879AB5987}" type="datetime1">
              <a:rPr lang="en-US" smtClean="0"/>
              <a:t>2/20/2024</a:t>
            </a:fld>
            <a:endParaRPr lang="en-US"/>
          </a:p>
        </p:txBody>
      </p:sp>
      <p:sp>
        <p:nvSpPr>
          <p:cNvPr id="6" name="Footer Placeholder 5"/>
          <p:cNvSpPr>
            <a:spLocks noGrp="1"/>
          </p:cNvSpPr>
          <p:nvPr>
            <p:ph type="ftr" sz="quarter" idx="11"/>
          </p:nvPr>
        </p:nvSpPr>
        <p:spPr/>
        <p:txBody>
          <a:bodyPr/>
          <a:lstStyle/>
          <a:p>
            <a:r>
              <a:rPr lang="en-US" dirty="0"/>
              <a:t>WMAN-Module4</a:t>
            </a:r>
          </a:p>
        </p:txBody>
      </p:sp>
      <p:sp>
        <p:nvSpPr>
          <p:cNvPr id="7" name="Slide Number Placeholder 6"/>
          <p:cNvSpPr>
            <a:spLocks noGrp="1"/>
          </p:cNvSpPr>
          <p:nvPr>
            <p:ph type="sldNum" sz="quarter" idx="12"/>
          </p:nvPr>
        </p:nvSpPr>
        <p:spPr/>
        <p:txBody>
          <a:bodyPr/>
          <a:lstStyle/>
          <a:p>
            <a:fld id="{1154CC57-00E6-44ED-989B-B00C0D0C72F1}" type="slidenum">
              <a:rPr lang="en-US" smtClean="0"/>
              <a:t>2</a:t>
            </a:fld>
            <a:endParaRPr lang="en-US"/>
          </a:p>
        </p:txBody>
      </p:sp>
    </p:spTree>
    <p:extLst>
      <p:ext uri="{BB962C8B-B14F-4D97-AF65-F5344CB8AC3E}">
        <p14:creationId xmlns:p14="http://schemas.microsoft.com/office/powerpoint/2010/main" val="399586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20</a:t>
            </a:fld>
            <a:endParaRPr lang="en-US"/>
          </a:p>
        </p:txBody>
      </p:sp>
      <p:sp>
        <p:nvSpPr>
          <p:cNvPr id="5" name="TextBox 4"/>
          <p:cNvSpPr txBox="1"/>
          <p:nvPr/>
        </p:nvSpPr>
        <p:spPr>
          <a:xfrm>
            <a:off x="905231" y="804961"/>
            <a:ext cx="10559937" cy="507831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Each WiMAX service provider uses one or more licensed operating frequencies somewhere between </a:t>
            </a:r>
            <a:r>
              <a:rPr lang="en-US" sz="2400" u="sng" dirty="0">
                <a:solidFill>
                  <a:schemeClr val="bg1"/>
                </a:solidFill>
                <a:latin typeface="Arial" panose="020B0604020202020204" pitchFamily="34" charset="0"/>
                <a:cs typeface="Arial" panose="020B0604020202020204" pitchFamily="34" charset="0"/>
              </a:rPr>
              <a:t>2 and 11 GHz</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WiMAX link can transfer data </a:t>
            </a:r>
            <a:r>
              <a:rPr lang="en-US" sz="2400" dirty="0">
                <a:solidFill>
                  <a:schemeClr val="bg1"/>
                </a:solidFill>
                <a:latin typeface="Arial" panose="020B0604020202020204" pitchFamily="34" charset="0"/>
                <a:cs typeface="Arial" panose="020B0604020202020204" pitchFamily="34" charset="0"/>
              </a:rPr>
              <a:t>(including handshaking and other overhead) </a:t>
            </a:r>
            <a:r>
              <a:rPr lang="en-US" sz="2400" dirty="0">
                <a:solidFill>
                  <a:srgbClr val="C00000"/>
                </a:solidFill>
                <a:latin typeface="Arial" panose="020B0604020202020204" pitchFamily="34" charset="0"/>
                <a:cs typeface="Arial" panose="020B0604020202020204" pitchFamily="34" charset="0"/>
              </a:rPr>
              <a:t>at up to 70 Mbps</a:t>
            </a:r>
            <a:r>
              <a:rPr lang="en-US" sz="2400" dirty="0">
                <a:solidFill>
                  <a:schemeClr val="bg1"/>
                </a:solidFill>
                <a:latin typeface="Arial" panose="020B0604020202020204" pitchFamily="34" charset="0"/>
                <a:cs typeface="Arial" panose="020B0604020202020204" pitchFamily="34" charset="0"/>
              </a:rPr>
              <a:t>, but most commercial WiMAX services are significantly slower than that. </a:t>
            </a:r>
          </a:p>
          <a:p>
            <a:pPr marL="457200" indent="-457200" algn="just">
              <a:lnSpc>
                <a:spcPct val="150000"/>
              </a:lnSpc>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as more and more users share a single WiMAX tower and BS, there is a signal quality deterioration</a:t>
            </a:r>
          </a:p>
        </p:txBody>
      </p:sp>
    </p:spTree>
    <p:extLst>
      <p:ext uri="{BB962C8B-B14F-4D97-AF65-F5344CB8AC3E}">
        <p14:creationId xmlns:p14="http://schemas.microsoft.com/office/powerpoint/2010/main" val="4285906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447554" y="6047604"/>
            <a:ext cx="2743200" cy="365125"/>
          </a:xfrm>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a:xfrm>
            <a:off x="292906" y="5450590"/>
            <a:ext cx="6239309" cy="365125"/>
          </a:xfrm>
        </p:spPr>
        <p:txBody>
          <a:bodyPr/>
          <a:lstStyle/>
          <a:p>
            <a:r>
              <a:rPr lang="en-US" sz="1800" dirty="0">
                <a:solidFill>
                  <a:srgbClr val="C00000"/>
                </a:solidFill>
                <a:latin typeface="Calibri" panose="020F0502020204030204" pitchFamily="34" charset="0"/>
                <a:ea typeface="Calibri" panose="020F0502020204030204" pitchFamily="34" charset="0"/>
                <a:cs typeface="Times New Roman" panose="02020603050405020304" pitchFamily="18" charset="0"/>
              </a:rPr>
              <a:t>wide coverage area </a:t>
            </a: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for mobile clients. </a:t>
            </a:r>
          </a:p>
        </p:txBody>
      </p:sp>
      <p:sp>
        <p:nvSpPr>
          <p:cNvPr id="4" name="Slide Number Placeholder 3"/>
          <p:cNvSpPr>
            <a:spLocks noGrp="1"/>
          </p:cNvSpPr>
          <p:nvPr>
            <p:ph type="sldNum" sz="quarter" idx="12"/>
          </p:nvPr>
        </p:nvSpPr>
        <p:spPr/>
        <p:txBody>
          <a:bodyPr/>
          <a:lstStyle/>
          <a:p>
            <a:fld id="{1154CC57-00E6-44ED-989B-B00C0D0C72F1}" type="slidenum">
              <a:rPr lang="en-US" smtClean="0"/>
              <a:t>21</a:t>
            </a:fld>
            <a:endParaRPr lang="en-US"/>
          </a:p>
        </p:txBody>
      </p:sp>
      <p:pic>
        <p:nvPicPr>
          <p:cNvPr id="5" name="Picture 4" descr="https://www.intechopen.com/media/chapter/45012/media/image2.jpeg"/>
          <p:cNvPicPr/>
          <p:nvPr/>
        </p:nvPicPr>
        <p:blipFill>
          <a:blip r:embed="rId2">
            <a:extLst>
              <a:ext uri="{28A0092B-C50C-407E-A947-70E740481C1C}">
                <a14:useLocalDpi xmlns:a14="http://schemas.microsoft.com/office/drawing/2010/main" val="0"/>
              </a:ext>
            </a:extLst>
          </a:blip>
          <a:srcRect/>
          <a:stretch>
            <a:fillRect/>
          </a:stretch>
        </p:blipFill>
        <p:spPr bwMode="auto">
          <a:xfrm>
            <a:off x="405214" y="1005950"/>
            <a:ext cx="4937760" cy="4319531"/>
          </a:xfrm>
          <a:prstGeom prst="rect">
            <a:avLst/>
          </a:prstGeom>
          <a:noFill/>
          <a:ln>
            <a:noFill/>
          </a:ln>
        </p:spPr>
      </p:pic>
      <p:sp>
        <p:nvSpPr>
          <p:cNvPr id="6" name="Rectangle 5"/>
          <p:cNvSpPr/>
          <p:nvPr/>
        </p:nvSpPr>
        <p:spPr>
          <a:xfrm>
            <a:off x="5514109" y="692497"/>
            <a:ext cx="6673634" cy="5537670"/>
          </a:xfrm>
          <a:prstGeom prst="rect">
            <a:avLst/>
          </a:prstGeom>
        </p:spPr>
        <p:txBody>
          <a:bodyPr wrap="square">
            <a:spAutoFit/>
          </a:bodyPr>
          <a:lstStyle/>
          <a:p>
            <a:pPr>
              <a:lnSpc>
                <a:spcPct val="107000"/>
              </a:lnSpc>
              <a:spcAft>
                <a:spcPts val="800"/>
              </a:spcAft>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Mesh networks </a:t>
            </a:r>
            <a:r>
              <a:rPr lang="en-US" sz="2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dynamic topology that show a variable and constant change with growth or decline, and consist of nodes whose communication at the physical level occurs through variants of the IEEE 802.11 and IEEE 802.16 standard, and whose routing is dynamic. </a:t>
            </a:r>
            <a:endParaRPr lang="en-US" sz="2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2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a:t>
            </a: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mesh networks, the access point / base stations area is usually fixed</a:t>
            </a:r>
            <a:r>
              <a:rPr lang="en-US" sz="2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800"/>
              </a:spcAft>
            </a:pPr>
            <a:r>
              <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All the clients can communicate with each other and there is </a:t>
            </a:r>
            <a:r>
              <a:rPr lang="en-US" sz="2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no need for an intermediate node to act as the mediator of the network.</a:t>
            </a:r>
          </a:p>
          <a:p>
            <a:pPr>
              <a:lnSpc>
                <a:spcPct val="107000"/>
              </a:lnSpc>
              <a:spcAft>
                <a:spcPts val="800"/>
              </a:spcAft>
            </a:pP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9848" y="0"/>
            <a:ext cx="12041694" cy="1384995"/>
          </a:xfrm>
          <a:prstGeom prst="rect">
            <a:avLst/>
          </a:prstGeom>
        </p:spPr>
        <p:txBody>
          <a:bodyPr wrap="none">
            <a:spAutoFit/>
          </a:bodyPr>
          <a:lstStyle/>
          <a:p>
            <a:r>
              <a:rPr lang="en-US" sz="2800" b="1" dirty="0">
                <a:solidFill>
                  <a:srgbClr val="C00000"/>
                </a:solidFill>
              </a:rPr>
              <a:t>WiMAX mesh network </a:t>
            </a:r>
            <a:r>
              <a:rPr lang="en-US" sz="2800" b="1" dirty="0" smtClean="0">
                <a:solidFill>
                  <a:srgbClr val="C00000"/>
                </a:solidFill>
              </a:rPr>
              <a:t>architecture-</a:t>
            </a:r>
            <a:r>
              <a:rPr lang="en-US" sz="2800" dirty="0">
                <a:solidFill>
                  <a:srgbClr val="C00000"/>
                </a:solidFill>
                <a:latin typeface="Calibri" panose="020F0502020204030204" pitchFamily="34" charset="0"/>
                <a:ea typeface="Calibri" panose="020F0502020204030204" pitchFamily="34" charset="0"/>
                <a:cs typeface="Times New Roman" panose="02020603050405020304" pitchFamily="18" charset="0"/>
              </a:rPr>
              <a:t>interconnect multiple mobile clients </a:t>
            </a:r>
            <a:r>
              <a:rPr lang="en-US" sz="2800"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together</a:t>
            </a:r>
          </a:p>
          <a:p>
            <a:r>
              <a:rPr lang="en-US" sz="2800"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US" sz="2800" dirty="0">
                <a:solidFill>
                  <a:srgbClr val="C00000"/>
                </a:solidFill>
                <a:latin typeface="Calibri" panose="020F0502020204030204" pitchFamily="34" charset="0"/>
                <a:ea typeface="Calibri" panose="020F0502020204030204" pitchFamily="34" charset="0"/>
                <a:cs typeface="Times New Roman" panose="02020603050405020304" pitchFamily="18" charset="0"/>
              </a:rPr>
              <a:t>with many WiMAX base stations (nodes).</a:t>
            </a:r>
          </a:p>
          <a:p>
            <a:endParaRPr lang="en-US" sz="2800" dirty="0">
              <a:solidFill>
                <a:srgbClr val="C00000"/>
              </a:solidFill>
            </a:endParaRPr>
          </a:p>
        </p:txBody>
      </p:sp>
      <p:sp>
        <p:nvSpPr>
          <p:cNvPr id="8" name="Rectangle 7"/>
          <p:cNvSpPr/>
          <p:nvPr/>
        </p:nvSpPr>
        <p:spPr>
          <a:xfrm>
            <a:off x="292904" y="5812939"/>
            <a:ext cx="9897849" cy="830997"/>
          </a:xfrm>
          <a:prstGeom prst="rect">
            <a:avLst/>
          </a:prstGeom>
        </p:spPr>
        <p:txBody>
          <a:bodyPr wrap="square">
            <a:spAutoFit/>
          </a:bodyPr>
          <a:lstStyle/>
          <a:p>
            <a:r>
              <a:rPr lang="en-US" sz="2400" dirty="0">
                <a:solidFill>
                  <a:srgbClr val="C00000"/>
                </a:solidFill>
              </a:rPr>
              <a:t>The basic topology of an IEEE 802.16 mesh network consists of two participating entities, called Base Station (BS) and Subscriber Station (SS),</a:t>
            </a:r>
          </a:p>
        </p:txBody>
      </p:sp>
    </p:spTree>
    <p:extLst>
      <p:ext uri="{BB962C8B-B14F-4D97-AF65-F5344CB8AC3E}">
        <p14:creationId xmlns:p14="http://schemas.microsoft.com/office/powerpoint/2010/main" val="263075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smtClean="0"/>
              <a:t>WMAN-Module4</a:t>
            </a:r>
            <a:endParaRPr lang="en-US"/>
          </a:p>
        </p:txBody>
      </p:sp>
      <p:sp>
        <p:nvSpPr>
          <p:cNvPr id="4" name="Slide Number Placeholder 3"/>
          <p:cNvSpPr>
            <a:spLocks noGrp="1"/>
          </p:cNvSpPr>
          <p:nvPr>
            <p:ph type="sldNum" sz="quarter" idx="12"/>
          </p:nvPr>
        </p:nvSpPr>
        <p:spPr/>
        <p:txBody>
          <a:bodyPr/>
          <a:lstStyle/>
          <a:p>
            <a:fld id="{1154CC57-00E6-44ED-989B-B00C0D0C72F1}" type="slidenum">
              <a:rPr lang="en-US" smtClean="0"/>
              <a:t>22</a:t>
            </a:fld>
            <a:endParaRPr lang="en-US"/>
          </a:p>
        </p:txBody>
      </p:sp>
      <p:pic>
        <p:nvPicPr>
          <p:cNvPr id="5" name="Picture 4" descr="https://www.intechopen.com/media/chapter/45012/media/image3.jpeg"/>
          <p:cNvPicPr/>
          <p:nvPr/>
        </p:nvPicPr>
        <p:blipFill>
          <a:blip r:embed="rId2">
            <a:extLst>
              <a:ext uri="{28A0092B-C50C-407E-A947-70E740481C1C}">
                <a14:useLocalDpi xmlns:a14="http://schemas.microsoft.com/office/drawing/2010/main" val="0"/>
              </a:ext>
            </a:extLst>
          </a:blip>
          <a:srcRect/>
          <a:stretch>
            <a:fillRect/>
          </a:stretch>
        </p:blipFill>
        <p:spPr bwMode="auto">
          <a:xfrm>
            <a:off x="666656" y="34505"/>
            <a:ext cx="5305425" cy="3948398"/>
          </a:xfrm>
          <a:prstGeom prst="rect">
            <a:avLst/>
          </a:prstGeom>
          <a:noFill/>
          <a:ln>
            <a:noFill/>
          </a:ln>
        </p:spPr>
      </p:pic>
      <p:sp>
        <p:nvSpPr>
          <p:cNvPr id="6" name="Rectangle 5"/>
          <p:cNvSpPr/>
          <p:nvPr/>
        </p:nvSpPr>
        <p:spPr>
          <a:xfrm>
            <a:off x="6363861" y="226940"/>
            <a:ext cx="5436358" cy="1692771"/>
          </a:xfrm>
          <a:prstGeom prst="rect">
            <a:avLst/>
          </a:prstGeom>
        </p:spPr>
        <p:txBody>
          <a:bodyPr wrap="square">
            <a:spAutoFit/>
          </a:bodyPr>
          <a:lstStyle/>
          <a:p>
            <a:r>
              <a:rPr lang="en-US" sz="2600" dirty="0">
                <a:solidFill>
                  <a:srgbClr val="000000"/>
                </a:solidFill>
                <a:latin typeface="Times New Roman" panose="02020603050405020304" pitchFamily="18" charset="0"/>
                <a:ea typeface="Times New Roman" panose="02020603050405020304" pitchFamily="18" charset="0"/>
              </a:rPr>
              <a:t>The BS is the central node, responsible for </a:t>
            </a:r>
            <a:r>
              <a:rPr lang="en-US" sz="2600" dirty="0">
                <a:solidFill>
                  <a:srgbClr val="C00000"/>
                </a:solidFill>
                <a:latin typeface="Times New Roman" panose="02020603050405020304" pitchFamily="18" charset="0"/>
                <a:ea typeface="Times New Roman" panose="02020603050405020304" pitchFamily="18" charset="0"/>
              </a:rPr>
              <a:t>coordinating all the communication </a:t>
            </a:r>
            <a:r>
              <a:rPr lang="en-US" sz="2600" dirty="0">
                <a:solidFill>
                  <a:srgbClr val="000000"/>
                </a:solidFill>
                <a:latin typeface="Times New Roman" panose="02020603050405020304" pitchFamily="18" charset="0"/>
                <a:ea typeface="Times New Roman" panose="02020603050405020304" pitchFamily="18" charset="0"/>
              </a:rPr>
              <a:t>and </a:t>
            </a:r>
            <a:r>
              <a:rPr lang="en-US" sz="2600" dirty="0">
                <a:solidFill>
                  <a:srgbClr val="C00000"/>
                </a:solidFill>
                <a:latin typeface="Times New Roman" panose="02020603050405020304" pitchFamily="18" charset="0"/>
                <a:ea typeface="Times New Roman" panose="02020603050405020304" pitchFamily="18" charset="0"/>
              </a:rPr>
              <a:t>providing connectivity to the client stations (fixed or mobile).</a:t>
            </a:r>
            <a:endParaRPr lang="en-US" sz="2600" dirty="0">
              <a:solidFill>
                <a:srgbClr val="C00000"/>
              </a:solidFill>
              <a:effectLst/>
              <a:latin typeface="Times New Roman" panose="02020603050405020304" pitchFamily="18" charset="0"/>
              <a:ea typeface="Times New Roman" panose="02020603050405020304" pitchFamily="18" charset="0"/>
            </a:endParaRPr>
          </a:p>
        </p:txBody>
      </p:sp>
      <p:sp>
        <p:nvSpPr>
          <p:cNvPr id="7" name="Rectangle 6"/>
          <p:cNvSpPr/>
          <p:nvPr/>
        </p:nvSpPr>
        <p:spPr>
          <a:xfrm>
            <a:off x="6687403" y="2155554"/>
            <a:ext cx="1870064" cy="584775"/>
          </a:xfrm>
          <a:prstGeom prst="rect">
            <a:avLst/>
          </a:prstGeom>
        </p:spPr>
        <p:txBody>
          <a:bodyPr wrap="none">
            <a:spAutoFit/>
          </a:bodyPr>
          <a:lstStyle/>
          <a:p>
            <a:r>
              <a:rPr lang="en-US" sz="3200" dirty="0">
                <a:solidFill>
                  <a:srgbClr val="C00000"/>
                </a:solidFill>
                <a:latin typeface="Calibri" panose="020F0502020204030204" pitchFamily="34" charset="0"/>
                <a:ea typeface="Calibri" panose="020F0502020204030204" pitchFamily="34" charset="0"/>
                <a:cs typeface="Times New Roman" panose="02020603050405020304" pitchFamily="18" charset="0"/>
              </a:rPr>
              <a:t>Operation</a:t>
            </a:r>
            <a:endParaRPr lang="en-US" sz="2800" dirty="0">
              <a:solidFill>
                <a:srgbClr val="C00000"/>
              </a:solidFill>
            </a:endParaRPr>
          </a:p>
        </p:txBody>
      </p:sp>
      <p:sp>
        <p:nvSpPr>
          <p:cNvPr id="9" name="Rectangle 8"/>
          <p:cNvSpPr/>
          <p:nvPr/>
        </p:nvSpPr>
        <p:spPr>
          <a:xfrm>
            <a:off x="342283" y="3982903"/>
            <a:ext cx="11640451" cy="2677656"/>
          </a:xfrm>
          <a:prstGeom prst="rect">
            <a:avLst/>
          </a:prstGeom>
        </p:spPr>
        <p:txBody>
          <a:bodyPr wrap="square">
            <a:spAutoFit/>
          </a:bodyPr>
          <a:lstStyle/>
          <a:p>
            <a:pPr algn="just"/>
            <a:r>
              <a:rPr lang="en-US" sz="24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which </a:t>
            </a:r>
            <a:r>
              <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rPr>
              <a:t>scans the different possible routes / paths of data flow</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on the basis of a pivot table where devices such as </a:t>
            </a:r>
            <a:r>
              <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rPr>
              <a:t>BS select the most efficient route </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to follow to reach a goal, while taking into account that the greater the speed, the packet loss, or the faster the access to the Internet (and others). </a:t>
            </a:r>
            <a:endParaRPr lang="en-US" sz="24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r>
              <a:rPr lang="en-US" sz="24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This </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scan is carried out several times per second and is transparent to the user, even when it occurs at re-routing access gateways, which are the nodes that have direct access to the internet</a:t>
            </a:r>
            <a:endParaRPr lang="en-US" sz="2400" dirty="0"/>
          </a:p>
        </p:txBody>
      </p:sp>
      <p:sp>
        <p:nvSpPr>
          <p:cNvPr id="8" name="Rectangle 7"/>
          <p:cNvSpPr/>
          <p:nvPr/>
        </p:nvSpPr>
        <p:spPr>
          <a:xfrm>
            <a:off x="6034040" y="2740329"/>
            <a:ext cx="6096000" cy="1200329"/>
          </a:xfrm>
          <a:prstGeom prst="rect">
            <a:avLst/>
          </a:prstGeom>
        </p:spPr>
        <p:txBody>
          <a:bodyPr>
            <a:spAutoFit/>
          </a:bodyPr>
          <a:lstStyle/>
          <a:p>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most effective way to discover the operation of the mesh network is </a:t>
            </a:r>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routing protocol, </a:t>
            </a:r>
            <a:endParaRPr lang="en-US" sz="2400" dirty="0">
              <a:solidFill>
                <a:srgbClr val="FF0000"/>
              </a:solidFill>
            </a:endParaRPr>
          </a:p>
        </p:txBody>
      </p:sp>
    </p:spTree>
    <p:extLst>
      <p:ext uri="{BB962C8B-B14F-4D97-AF65-F5344CB8AC3E}">
        <p14:creationId xmlns:p14="http://schemas.microsoft.com/office/powerpoint/2010/main" val="1469876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smtClean="0"/>
              <a:t>WMAN-Module4</a:t>
            </a:r>
            <a:endParaRPr lang="en-US"/>
          </a:p>
        </p:txBody>
      </p:sp>
      <p:sp>
        <p:nvSpPr>
          <p:cNvPr id="4" name="Slide Number Placeholder 3"/>
          <p:cNvSpPr>
            <a:spLocks noGrp="1"/>
          </p:cNvSpPr>
          <p:nvPr>
            <p:ph type="sldNum" sz="quarter" idx="12"/>
          </p:nvPr>
        </p:nvSpPr>
        <p:spPr/>
        <p:txBody>
          <a:bodyPr/>
          <a:lstStyle/>
          <a:p>
            <a:fld id="{1154CC57-00E6-44ED-989B-B00C0D0C72F1}" type="slidenum">
              <a:rPr lang="en-US" smtClean="0"/>
              <a:t>23</a:t>
            </a:fld>
            <a:endParaRPr lang="en-US"/>
          </a:p>
        </p:txBody>
      </p:sp>
      <p:sp>
        <p:nvSpPr>
          <p:cNvPr id="5" name="Rectangle 4"/>
          <p:cNvSpPr/>
          <p:nvPr/>
        </p:nvSpPr>
        <p:spPr>
          <a:xfrm>
            <a:off x="415636" y="330951"/>
            <a:ext cx="11568545" cy="7417415"/>
          </a:xfrm>
          <a:prstGeom prst="rect">
            <a:avLst/>
          </a:prstGeom>
        </p:spPr>
        <p:txBody>
          <a:bodyPr wrap="square">
            <a:spAutoFit/>
          </a:bodyPr>
          <a:lstStyle/>
          <a:p>
            <a:pPr algn="just"/>
            <a:r>
              <a:rPr lang="en-US" sz="2800" dirty="0">
                <a:solidFill>
                  <a:srgbClr val="000000"/>
                </a:solidFill>
                <a:latin typeface="Times New Roman" panose="02020603050405020304" pitchFamily="18" charset="0"/>
                <a:ea typeface="Times New Roman" panose="02020603050405020304" pitchFamily="18" charset="0"/>
              </a:rPr>
              <a:t>An important feature </a:t>
            </a:r>
            <a:r>
              <a:rPr lang="en-US" sz="2800" dirty="0" smtClean="0">
                <a:solidFill>
                  <a:srgbClr val="000000"/>
                </a:solidFill>
                <a:latin typeface="Times New Roman" panose="02020603050405020304" pitchFamily="18" charset="0"/>
                <a:ea typeface="Times New Roman" panose="02020603050405020304" pitchFamily="18" charset="0"/>
              </a:rPr>
              <a:t>-</a:t>
            </a:r>
            <a:r>
              <a:rPr lang="en-US" sz="2800" dirty="0" smtClean="0">
                <a:solidFill>
                  <a:srgbClr val="C00000"/>
                </a:solidFill>
                <a:latin typeface="Times New Roman" panose="02020603050405020304" pitchFamily="18" charset="0"/>
                <a:ea typeface="Times New Roman" panose="02020603050405020304" pitchFamily="18" charset="0"/>
              </a:rPr>
              <a:t>concept </a:t>
            </a:r>
            <a:r>
              <a:rPr lang="en-US" sz="2800" dirty="0">
                <a:solidFill>
                  <a:srgbClr val="C00000"/>
                </a:solidFill>
                <a:latin typeface="Times New Roman" panose="02020603050405020304" pitchFamily="18" charset="0"/>
                <a:ea typeface="Times New Roman" panose="02020603050405020304" pitchFamily="18" charset="0"/>
              </a:rPr>
              <a:t>of roaming</a:t>
            </a:r>
            <a:r>
              <a:rPr lang="en-US" sz="2800" dirty="0">
                <a:solidFill>
                  <a:srgbClr val="000000"/>
                </a:solidFill>
                <a:latin typeface="Times New Roman" panose="02020603050405020304" pitchFamily="18" charset="0"/>
                <a:ea typeface="Times New Roman" panose="02020603050405020304" pitchFamily="18" charset="0"/>
              </a:rPr>
              <a:t>, also known as </a:t>
            </a:r>
            <a:r>
              <a:rPr lang="en-US" sz="2800" dirty="0" smtClean="0">
                <a:solidFill>
                  <a:srgbClr val="000000"/>
                </a:solidFill>
                <a:latin typeface="Times New Roman" panose="02020603050405020304" pitchFamily="18" charset="0"/>
                <a:ea typeface="Times New Roman" panose="02020603050405020304" pitchFamily="18" charset="0"/>
              </a:rPr>
              <a:t>a- </a:t>
            </a:r>
            <a:r>
              <a:rPr lang="en-US" sz="2800" dirty="0">
                <a:solidFill>
                  <a:srgbClr val="C00000"/>
                </a:solidFill>
                <a:latin typeface="Times New Roman" panose="02020603050405020304" pitchFamily="18" charset="0"/>
                <a:ea typeface="Times New Roman" panose="02020603050405020304" pitchFamily="18" charset="0"/>
              </a:rPr>
              <a:t>transparent handoff mobility </a:t>
            </a:r>
            <a:r>
              <a:rPr lang="en-US" sz="2800" dirty="0">
                <a:solidFill>
                  <a:srgbClr val="000000"/>
                </a:solidFill>
                <a:latin typeface="Times New Roman" panose="02020603050405020304" pitchFamily="18" charset="0"/>
                <a:ea typeface="Times New Roman" panose="02020603050405020304" pitchFamily="18" charset="0"/>
              </a:rPr>
              <a:t>scheme offering </a:t>
            </a:r>
            <a:r>
              <a:rPr lang="en-US" sz="2800" dirty="0">
                <a:solidFill>
                  <a:srgbClr val="FF0000"/>
                </a:solidFill>
                <a:latin typeface="Times New Roman" panose="02020603050405020304" pitchFamily="18" charset="0"/>
                <a:ea typeface="Times New Roman" panose="02020603050405020304" pitchFamily="18" charset="0"/>
              </a:rPr>
              <a:t>fast handoff </a:t>
            </a:r>
            <a:r>
              <a:rPr lang="en-US" sz="2800" dirty="0">
                <a:solidFill>
                  <a:srgbClr val="000000"/>
                </a:solidFill>
                <a:latin typeface="Times New Roman" panose="02020603050405020304" pitchFamily="18" charset="0"/>
                <a:ea typeface="Times New Roman" panose="02020603050405020304" pitchFamily="18" charset="0"/>
              </a:rPr>
              <a:t>in wireless networks. </a:t>
            </a:r>
            <a:endParaRPr lang="en-US" sz="2800" dirty="0" smtClean="0">
              <a:solidFill>
                <a:srgbClr val="000000"/>
              </a:solidFill>
              <a:latin typeface="Times New Roman" panose="02020603050405020304" pitchFamily="18" charset="0"/>
              <a:ea typeface="Times New Roman" panose="02020603050405020304" pitchFamily="18" charset="0"/>
            </a:endParaRPr>
          </a:p>
          <a:p>
            <a:pPr algn="just"/>
            <a:endParaRPr lang="en-US" sz="2800" dirty="0" smtClean="0">
              <a:solidFill>
                <a:srgbClr val="000000"/>
              </a:solidFill>
              <a:latin typeface="Times New Roman" panose="02020603050405020304" pitchFamily="18" charset="0"/>
              <a:ea typeface="Times New Roman" panose="02020603050405020304" pitchFamily="18" charset="0"/>
            </a:endParaRPr>
          </a:p>
          <a:p>
            <a:pPr algn="just"/>
            <a:r>
              <a:rPr lang="en-US" sz="2800" dirty="0" smtClean="0">
                <a:solidFill>
                  <a:srgbClr val="000000"/>
                </a:solidFill>
                <a:latin typeface="Times New Roman" panose="02020603050405020304" pitchFamily="18" charset="0"/>
                <a:ea typeface="Times New Roman" panose="02020603050405020304" pitchFamily="18" charset="0"/>
              </a:rPr>
              <a:t>This </a:t>
            </a:r>
            <a:r>
              <a:rPr lang="en-US" sz="2800" dirty="0">
                <a:solidFill>
                  <a:srgbClr val="000000"/>
                </a:solidFill>
                <a:latin typeface="Times New Roman" panose="02020603050405020304" pitchFamily="18" charset="0"/>
                <a:ea typeface="Times New Roman" panose="02020603050405020304" pitchFamily="18" charset="0"/>
              </a:rPr>
              <a:t>makes it feasible for users to become mobile clients who can move around between network nodes </a:t>
            </a:r>
            <a:r>
              <a:rPr lang="en-US" sz="2800" dirty="0">
                <a:solidFill>
                  <a:srgbClr val="C00000"/>
                </a:solidFill>
                <a:latin typeface="Times New Roman" panose="02020603050405020304" pitchFamily="18" charset="0"/>
                <a:ea typeface="Times New Roman" panose="02020603050405020304" pitchFamily="18" charset="0"/>
              </a:rPr>
              <a:t>without losing the connection at the time of exchange. </a:t>
            </a:r>
            <a:endParaRPr lang="en-US" sz="2800" dirty="0" smtClean="0">
              <a:solidFill>
                <a:srgbClr val="C00000"/>
              </a:solidFill>
              <a:latin typeface="Times New Roman" panose="02020603050405020304" pitchFamily="18" charset="0"/>
              <a:ea typeface="Times New Roman" panose="02020603050405020304" pitchFamily="18" charset="0"/>
            </a:endParaRPr>
          </a:p>
          <a:p>
            <a:pPr algn="just"/>
            <a:endParaRPr lang="en-US" sz="2800" dirty="0" smtClean="0">
              <a:solidFill>
                <a:srgbClr val="000000"/>
              </a:solidFill>
              <a:latin typeface="Times New Roman" panose="02020603050405020304" pitchFamily="18" charset="0"/>
              <a:ea typeface="Times New Roman" panose="02020603050405020304" pitchFamily="18" charset="0"/>
            </a:endParaRPr>
          </a:p>
          <a:p>
            <a:pPr algn="just"/>
            <a:r>
              <a:rPr lang="en-US" sz="2800" dirty="0" smtClean="0">
                <a:solidFill>
                  <a:srgbClr val="000000"/>
                </a:solidFill>
                <a:latin typeface="Times New Roman" panose="02020603050405020304" pitchFamily="18" charset="0"/>
                <a:ea typeface="Times New Roman" panose="02020603050405020304" pitchFamily="18" charset="0"/>
              </a:rPr>
              <a:t>The </a:t>
            </a:r>
            <a:r>
              <a:rPr lang="en-US" sz="2800" dirty="0">
                <a:solidFill>
                  <a:srgbClr val="000000"/>
                </a:solidFill>
                <a:latin typeface="Times New Roman" panose="02020603050405020304" pitchFamily="18" charset="0"/>
                <a:ea typeface="Times New Roman" panose="02020603050405020304" pitchFamily="18" charset="0"/>
              </a:rPr>
              <a:t>practical consequence is that the system allows </a:t>
            </a:r>
            <a:r>
              <a:rPr lang="en-US" sz="2800" dirty="0">
                <a:solidFill>
                  <a:srgbClr val="C00000"/>
                </a:solidFill>
                <a:latin typeface="Times New Roman" panose="02020603050405020304" pitchFamily="18" charset="0"/>
                <a:ea typeface="Times New Roman" panose="02020603050405020304" pitchFamily="18" charset="0"/>
              </a:rPr>
              <a:t>geographical mobility. </a:t>
            </a:r>
            <a:endParaRPr lang="en-US" sz="2800" dirty="0" smtClean="0">
              <a:solidFill>
                <a:srgbClr val="C00000"/>
              </a:solidFill>
              <a:latin typeface="Times New Roman" panose="02020603050405020304" pitchFamily="18" charset="0"/>
              <a:ea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In a WiMAX mesh network, a “Mesh BS” (MBS – mesh base station) provides the external backhaul link. </a:t>
            </a:r>
          </a:p>
          <a:p>
            <a:endParaRPr lang="en-US"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The backhaul links connect the WiMAX network to other communication networks. </a:t>
            </a:r>
            <a:endParaRPr lang="en-US" sz="2800" dirty="0" smtClean="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There may be multiple Mesh BSs in a network; other nodes are known as ‘‘Mesh SSs” (MSS – mesh subscriber stations). </a:t>
            </a:r>
          </a:p>
          <a:p>
            <a:endParaRPr lang="en-US" sz="2800" dirty="0">
              <a:solidFill>
                <a:srgbClr val="000000"/>
              </a:solidFill>
              <a:latin typeface="Times New Roman" panose="02020603050405020304" pitchFamily="18" charset="0"/>
              <a:cs typeface="Times New Roman" panose="02020603050405020304" pitchFamily="18" charset="0"/>
            </a:endParaRPr>
          </a:p>
          <a:p>
            <a:pPr algn="just"/>
            <a:endParaRPr lang="en-US" sz="2800"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13382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smtClean="0"/>
              <a:t>WMAN-Module4</a:t>
            </a:r>
            <a:endParaRPr lang="en-US"/>
          </a:p>
        </p:txBody>
      </p:sp>
      <p:sp>
        <p:nvSpPr>
          <p:cNvPr id="4" name="Slide Number Placeholder 3"/>
          <p:cNvSpPr>
            <a:spLocks noGrp="1"/>
          </p:cNvSpPr>
          <p:nvPr>
            <p:ph type="sldNum" sz="quarter" idx="12"/>
          </p:nvPr>
        </p:nvSpPr>
        <p:spPr/>
        <p:txBody>
          <a:bodyPr/>
          <a:lstStyle/>
          <a:p>
            <a:fld id="{1154CC57-00E6-44ED-989B-B00C0D0C72F1}" type="slidenum">
              <a:rPr lang="en-US" smtClean="0"/>
              <a:t>24</a:t>
            </a:fld>
            <a:endParaRPr lang="en-US"/>
          </a:p>
        </p:txBody>
      </p:sp>
      <p:sp>
        <p:nvSpPr>
          <p:cNvPr id="5" name="Rectangle 4"/>
          <p:cNvSpPr/>
          <p:nvPr/>
        </p:nvSpPr>
        <p:spPr>
          <a:xfrm>
            <a:off x="1547367" y="663667"/>
            <a:ext cx="10053852" cy="2677656"/>
          </a:xfrm>
          <a:prstGeom prst="rect">
            <a:avLst/>
          </a:prstGeom>
        </p:spPr>
        <p:txBody>
          <a:bodyPr wrap="square">
            <a:spAutoFit/>
          </a:bodyPr>
          <a:lstStyle/>
          <a:p>
            <a:endParaRPr lang="en-US" sz="2400" dirty="0">
              <a:solidFill>
                <a:srgbClr val="000000"/>
              </a:solidFill>
              <a:latin typeface="FSBrabo"/>
            </a:endParaRPr>
          </a:p>
          <a:p>
            <a:endParaRPr lang="en-US" sz="2400" dirty="0">
              <a:solidFill>
                <a:srgbClr val="000000"/>
              </a:solidFill>
              <a:latin typeface="FSBrabo"/>
            </a:endParaRPr>
          </a:p>
          <a:p>
            <a:r>
              <a:rPr lang="en-US" sz="2400" dirty="0" smtClean="0">
                <a:solidFill>
                  <a:srgbClr val="000000"/>
                </a:solidFill>
                <a:latin typeface="FSBrabo"/>
              </a:rPr>
              <a:t>In </a:t>
            </a:r>
            <a:r>
              <a:rPr lang="en-US" sz="2400" dirty="0">
                <a:solidFill>
                  <a:srgbClr val="000000"/>
                </a:solidFill>
                <a:latin typeface="FSBrabo"/>
              </a:rPr>
              <a:t>point-to-multipoint mode, the SSs are under the direct control of the BS</a:t>
            </a:r>
            <a:r>
              <a:rPr lang="en-US" sz="2400" dirty="0" smtClean="0">
                <a:solidFill>
                  <a:srgbClr val="000000"/>
                </a:solidFill>
                <a:latin typeface="FSBrabo"/>
              </a:rPr>
              <a:t>.</a:t>
            </a:r>
          </a:p>
          <a:p>
            <a:endParaRPr lang="en-US" sz="2400" dirty="0">
              <a:solidFill>
                <a:srgbClr val="000000"/>
              </a:solidFill>
              <a:latin typeface="FSBrabo"/>
            </a:endParaRPr>
          </a:p>
          <a:p>
            <a:r>
              <a:rPr lang="en-US" sz="2400" dirty="0" smtClean="0">
                <a:solidFill>
                  <a:srgbClr val="000000"/>
                </a:solidFill>
                <a:latin typeface="FSBrabo"/>
              </a:rPr>
              <a:t> </a:t>
            </a:r>
            <a:r>
              <a:rPr lang="en-US" sz="2400" dirty="0">
                <a:solidFill>
                  <a:srgbClr val="000000"/>
                </a:solidFill>
                <a:latin typeface="FSBrabo"/>
              </a:rPr>
              <a:t>In Mesh mode, the uplink and downlink is not clearly separated and SSs can communicate with each other without communicating with the BS</a:t>
            </a:r>
            <a:r>
              <a:rPr lang="en-US" sz="2400" dirty="0" smtClean="0">
                <a:solidFill>
                  <a:srgbClr val="000000"/>
                </a:solidFill>
                <a:latin typeface="FSBrabo"/>
              </a:rPr>
              <a:t>.</a:t>
            </a:r>
            <a:endParaRPr lang="en-US" sz="2400" dirty="0"/>
          </a:p>
        </p:txBody>
      </p:sp>
    </p:spTree>
    <p:extLst>
      <p:ext uri="{BB962C8B-B14F-4D97-AF65-F5344CB8AC3E}">
        <p14:creationId xmlns:p14="http://schemas.microsoft.com/office/powerpoint/2010/main" val="264625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25</a:t>
            </a:fld>
            <a:endParaRPr lang="en-US"/>
          </a:p>
        </p:txBody>
      </p:sp>
      <p:sp>
        <p:nvSpPr>
          <p:cNvPr id="5" name="TextBox 4"/>
          <p:cNvSpPr txBox="1"/>
          <p:nvPr/>
        </p:nvSpPr>
        <p:spPr>
          <a:xfrm>
            <a:off x="1141411" y="748318"/>
            <a:ext cx="10323758" cy="5586145"/>
          </a:xfrm>
          <a:prstGeom prst="rect">
            <a:avLst/>
          </a:prstGeom>
          <a:noFill/>
        </p:spPr>
        <p:txBody>
          <a:bodyPr wrap="square" rtlCol="0">
            <a:spAutoFit/>
          </a:bodyPr>
          <a:lstStyle/>
          <a:p>
            <a:pPr algn="just">
              <a:lnSpc>
                <a:spcPct val="150000"/>
              </a:lnSpc>
            </a:pPr>
            <a:r>
              <a:rPr lang="en-US" sz="3200" i="1" dirty="0">
                <a:solidFill>
                  <a:srgbClr val="C00000"/>
                </a:solidFill>
                <a:latin typeface="Arial" panose="020B0604020202020204" pitchFamily="34" charset="0"/>
                <a:cs typeface="Arial" panose="020B0604020202020204" pitchFamily="34" charset="0"/>
              </a:rPr>
              <a:t>Features of </a:t>
            </a:r>
            <a:r>
              <a:rPr lang="en-US" sz="3200" i="1" dirty="0" err="1" smtClean="0">
                <a:solidFill>
                  <a:srgbClr val="C00000"/>
                </a:solidFill>
                <a:latin typeface="Arial" panose="020B0604020202020204" pitchFamily="34" charset="0"/>
                <a:cs typeface="Arial" panose="020B0604020202020204" pitchFamily="34" charset="0"/>
              </a:rPr>
              <a:t>WiMAX</a:t>
            </a:r>
            <a:r>
              <a:rPr lang="en-US" sz="3200" i="1" dirty="0" smtClean="0">
                <a:solidFill>
                  <a:srgbClr val="C00000"/>
                </a:solidFill>
                <a:latin typeface="Arial" panose="020B0604020202020204" pitchFamily="34" charset="0"/>
                <a:cs typeface="Arial" panose="020B0604020202020204" pitchFamily="34" charset="0"/>
              </a:rPr>
              <a:t>( List features of IEEE802.16)</a:t>
            </a:r>
            <a:endParaRPr lang="en-US" sz="3200" i="1" dirty="0">
              <a:solidFill>
                <a:srgbClr val="C00000"/>
              </a:solidFill>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400" b="1" dirty="0">
                <a:solidFill>
                  <a:schemeClr val="bg1"/>
                </a:solidFill>
                <a:latin typeface="Arial" panose="020B0604020202020204" pitchFamily="34" charset="0"/>
                <a:cs typeface="Arial" panose="020B0604020202020204" pitchFamily="34" charset="0"/>
              </a:rPr>
              <a:t>Flexible architecture: </a:t>
            </a:r>
            <a:r>
              <a:rPr lang="en-US" sz="2400" dirty="0">
                <a:solidFill>
                  <a:schemeClr val="bg1"/>
                </a:solidFill>
                <a:latin typeface="Arial" panose="020B0604020202020204" pitchFamily="34" charset="0"/>
                <a:cs typeface="Arial" panose="020B0604020202020204" pitchFamily="34" charset="0"/>
              </a:rPr>
              <a:t>WiMAX supports several system architectures, including P2P, P2MP, and ubiquitous coverage. </a:t>
            </a:r>
          </a:p>
          <a:p>
            <a:pPr algn="just">
              <a:lnSpc>
                <a:spcPct val="150000"/>
              </a:lnSpc>
            </a:pPr>
            <a:endParaRPr lang="en-US" sz="1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WiMAX MAC supports P2MP and ubiquitous service by scheduling a time slot for each SS.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If there is only one SS in the network, the WiMAX BS will communicate with the SS on a P2P basis.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A BS in a P2P configuration may use a </a:t>
            </a:r>
            <a:r>
              <a:rPr lang="en-US" sz="2400" u="sng" dirty="0">
                <a:solidFill>
                  <a:schemeClr val="bg1"/>
                </a:solidFill>
                <a:latin typeface="Arial" panose="020B0604020202020204" pitchFamily="34" charset="0"/>
                <a:cs typeface="Arial" panose="020B0604020202020204" pitchFamily="34" charset="0"/>
              </a:rPr>
              <a:t>narrower beam antenna </a:t>
            </a:r>
            <a:r>
              <a:rPr lang="en-US" sz="2400" dirty="0">
                <a:solidFill>
                  <a:schemeClr val="bg1"/>
                </a:solidFill>
                <a:latin typeface="Arial" panose="020B0604020202020204" pitchFamily="34" charset="0"/>
                <a:cs typeface="Arial" panose="020B0604020202020204" pitchFamily="34" charset="0"/>
              </a:rPr>
              <a:t>to cover longer distances</a:t>
            </a:r>
          </a:p>
        </p:txBody>
      </p:sp>
    </p:spTree>
    <p:extLst>
      <p:ext uri="{BB962C8B-B14F-4D97-AF65-F5344CB8AC3E}">
        <p14:creationId xmlns:p14="http://schemas.microsoft.com/office/powerpoint/2010/main" val="117140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26</a:t>
            </a:fld>
            <a:endParaRPr lang="en-US"/>
          </a:p>
        </p:txBody>
      </p:sp>
      <p:sp>
        <p:nvSpPr>
          <p:cNvPr id="5" name="TextBox 4"/>
          <p:cNvSpPr txBox="1"/>
          <p:nvPr/>
        </p:nvSpPr>
        <p:spPr>
          <a:xfrm>
            <a:off x="839651" y="738284"/>
            <a:ext cx="10330097" cy="5355312"/>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2.High security: </a:t>
            </a:r>
            <a:r>
              <a:rPr lang="en-US" sz="2400" dirty="0">
                <a:solidFill>
                  <a:srgbClr val="C00000"/>
                </a:solidFill>
                <a:latin typeface="Arial" panose="020B0604020202020204" pitchFamily="34" charset="0"/>
                <a:cs typeface="Arial" panose="020B0604020202020204" pitchFamily="34" charset="0"/>
              </a:rPr>
              <a:t>WiMAX supports </a:t>
            </a:r>
            <a:r>
              <a:rPr lang="en-US" sz="2400" u="sng" dirty="0">
                <a:solidFill>
                  <a:srgbClr val="C00000"/>
                </a:solidFill>
                <a:latin typeface="Arial" panose="020B0604020202020204" pitchFamily="34" charset="0"/>
                <a:cs typeface="Arial" panose="020B0604020202020204" pitchFamily="34" charset="0"/>
              </a:rPr>
              <a:t>Advanced Encryption Standard (AES) and Triple Data Encryption Standard (3DES). </a:t>
            </a:r>
          </a:p>
          <a:p>
            <a:pPr algn="just">
              <a:lnSpc>
                <a:spcPct val="150000"/>
              </a:lnSpc>
            </a:pPr>
            <a:endParaRPr lang="en-US" sz="1200" u="sng"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By encrypting the links between the BS and the SS, WiMAX provides subscribers with </a:t>
            </a:r>
            <a:r>
              <a:rPr lang="en-US" sz="2400" dirty="0">
                <a:solidFill>
                  <a:srgbClr val="C00000"/>
                </a:solidFill>
                <a:latin typeface="Arial" panose="020B0604020202020204" pitchFamily="34" charset="0"/>
                <a:cs typeface="Arial" panose="020B0604020202020204" pitchFamily="34" charset="0"/>
              </a:rPr>
              <a:t>privacy</a:t>
            </a:r>
            <a:r>
              <a:rPr lang="en-US" sz="2400" dirty="0">
                <a:solidFill>
                  <a:schemeClr val="bg1"/>
                </a:solidFill>
                <a:latin typeface="Arial" panose="020B0604020202020204" pitchFamily="34" charset="0"/>
                <a:cs typeface="Arial" panose="020B0604020202020204" pitchFamily="34" charset="0"/>
              </a:rPr>
              <a:t> (against eavesdropping) and </a:t>
            </a:r>
            <a:r>
              <a:rPr lang="en-US" sz="2400" dirty="0">
                <a:solidFill>
                  <a:srgbClr val="C00000"/>
                </a:solidFill>
                <a:latin typeface="Arial" panose="020B0604020202020204" pitchFamily="34" charset="0"/>
                <a:cs typeface="Arial" panose="020B0604020202020204" pitchFamily="34" charset="0"/>
              </a:rPr>
              <a:t>security across the broadband wireless interface.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Security also provides operators with </a:t>
            </a:r>
            <a:r>
              <a:rPr lang="en-US" sz="2400" dirty="0">
                <a:solidFill>
                  <a:srgbClr val="C00000"/>
                </a:solidFill>
                <a:latin typeface="Arial" panose="020B0604020202020204" pitchFamily="34" charset="0"/>
                <a:cs typeface="Arial" panose="020B0604020202020204" pitchFamily="34" charset="0"/>
              </a:rPr>
              <a:t>strong protection against theft of service.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WiMAX also </a:t>
            </a:r>
            <a:r>
              <a:rPr lang="en-US" sz="2400" dirty="0">
                <a:solidFill>
                  <a:srgbClr val="C00000"/>
                </a:solidFill>
                <a:latin typeface="Arial" panose="020B0604020202020204" pitchFamily="34" charset="0"/>
                <a:cs typeface="Arial" panose="020B0604020202020204" pitchFamily="34" charset="0"/>
              </a:rPr>
              <a:t>provides protection for data </a:t>
            </a:r>
            <a:r>
              <a:rPr lang="en-US" sz="2400" dirty="0">
                <a:solidFill>
                  <a:schemeClr val="bg1"/>
                </a:solidFill>
                <a:latin typeface="Arial" panose="020B0604020202020204" pitchFamily="34" charset="0"/>
                <a:cs typeface="Arial" panose="020B0604020202020204" pitchFamily="34" charset="0"/>
              </a:rPr>
              <a:t>that are being transmitted by different users on the same BS.</a:t>
            </a:r>
          </a:p>
        </p:txBody>
      </p:sp>
    </p:spTree>
    <p:extLst>
      <p:ext uri="{BB962C8B-B14F-4D97-AF65-F5344CB8AC3E}">
        <p14:creationId xmlns:p14="http://schemas.microsoft.com/office/powerpoint/2010/main" val="2391332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27</a:t>
            </a:fld>
            <a:endParaRPr lang="en-US"/>
          </a:p>
        </p:txBody>
      </p:sp>
      <p:sp>
        <p:nvSpPr>
          <p:cNvPr id="5" name="TextBox 4"/>
          <p:cNvSpPr txBox="1"/>
          <p:nvPr/>
        </p:nvSpPr>
        <p:spPr>
          <a:xfrm>
            <a:off x="429491" y="201357"/>
            <a:ext cx="11225697" cy="6740307"/>
          </a:xfrm>
          <a:prstGeom prst="rect">
            <a:avLst/>
          </a:prstGeom>
          <a:noFill/>
        </p:spPr>
        <p:txBody>
          <a:bodyPr wrap="square" rtlCol="0">
            <a:spAutoFit/>
          </a:bodyPr>
          <a:lstStyle/>
          <a:p>
            <a:pPr algn="just">
              <a:lnSpc>
                <a:spcPct val="150000"/>
              </a:lnSpc>
            </a:pPr>
            <a:r>
              <a:rPr lang="en-US" sz="2000" b="1" dirty="0">
                <a:solidFill>
                  <a:schemeClr val="bg1"/>
                </a:solidFill>
                <a:latin typeface="Arial" panose="020B0604020202020204" pitchFamily="34" charset="0"/>
                <a:cs typeface="Arial" panose="020B0604020202020204" pitchFamily="34" charset="0"/>
              </a:rPr>
              <a:t>3.WiMAX </a:t>
            </a:r>
            <a:r>
              <a:rPr lang="en-US" sz="2000" b="1" dirty="0" err="1">
                <a:solidFill>
                  <a:schemeClr val="bg1"/>
                </a:solidFill>
                <a:latin typeface="Arial" panose="020B0604020202020204" pitchFamily="34" charset="0"/>
                <a:cs typeface="Arial" panose="020B0604020202020204" pitchFamily="34" charset="0"/>
              </a:rPr>
              <a:t>QoS</a:t>
            </a:r>
            <a:r>
              <a:rPr lang="en-US" sz="2000" b="1" dirty="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WiMAX can be dynamically optimized for the mix  of traffic that is being carried. </a:t>
            </a:r>
          </a:p>
          <a:p>
            <a:pPr algn="just">
              <a:lnSpc>
                <a:spcPct val="150000"/>
              </a:lnSpc>
            </a:pPr>
            <a:r>
              <a:rPr lang="en-US" sz="2000" dirty="0">
                <a:solidFill>
                  <a:schemeClr val="bg1"/>
                </a:solidFill>
                <a:latin typeface="Arial" panose="020B0604020202020204" pitchFamily="34" charset="0"/>
                <a:cs typeface="Arial" panose="020B0604020202020204" pitchFamily="34" charset="0"/>
              </a:rPr>
              <a:t>Five types of services are supported: </a:t>
            </a:r>
          </a:p>
          <a:p>
            <a:pPr marL="457200" indent="-457200" algn="just">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unsolicited grant service (UGS</a:t>
            </a:r>
            <a:r>
              <a:rPr lang="en-US" sz="2000" dirty="0" smtClean="0">
                <a:solidFill>
                  <a:schemeClr val="bg1"/>
                </a:solidFill>
                <a:latin typeface="Arial" panose="020B0604020202020204" pitchFamily="34" charset="0"/>
                <a:cs typeface="Arial" panose="020B0604020202020204" pitchFamily="34" charset="0"/>
              </a:rPr>
              <a:t>),-</a:t>
            </a:r>
            <a:r>
              <a:rPr lang="en-GB" sz="2000" dirty="0"/>
              <a:t> </a:t>
            </a:r>
            <a:r>
              <a:rPr lang="en-GB" sz="2000" dirty="0">
                <a:solidFill>
                  <a:srgbClr val="FF0000"/>
                </a:solidFill>
              </a:rPr>
              <a:t>fixed allocation is made by BS</a:t>
            </a:r>
            <a:endParaRPr lang="en-US" sz="2000" dirty="0">
              <a:solidFill>
                <a:srgbClr val="FF0000"/>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 real-time polling service (</a:t>
            </a:r>
            <a:r>
              <a:rPr lang="en-US" sz="2000" dirty="0" err="1">
                <a:solidFill>
                  <a:schemeClr val="bg1"/>
                </a:solidFill>
                <a:latin typeface="Arial" panose="020B0604020202020204" pitchFamily="34" charset="0"/>
                <a:cs typeface="Arial" panose="020B0604020202020204" pitchFamily="34" charset="0"/>
              </a:rPr>
              <a:t>rtPS</a:t>
            </a:r>
            <a:r>
              <a:rPr lang="en-US" sz="2400" dirty="0" smtClean="0">
                <a:solidFill>
                  <a:schemeClr val="bg1"/>
                </a:solidFill>
                <a:latin typeface="Arial" panose="020B0604020202020204" pitchFamily="34" charset="0"/>
                <a:cs typeface="Arial" panose="020B0604020202020204" pitchFamily="34" charset="0"/>
              </a:rPr>
              <a:t>),- </a:t>
            </a:r>
            <a:r>
              <a:rPr lang="en-GB" sz="2400" dirty="0">
                <a:solidFill>
                  <a:srgbClr val="FF0000"/>
                </a:solidFill>
              </a:rPr>
              <a:t>BS regularly polls MS to </a:t>
            </a:r>
            <a:r>
              <a:rPr lang="en-GB" sz="2400" dirty="0" err="1">
                <a:solidFill>
                  <a:srgbClr val="FF0000"/>
                </a:solidFill>
              </a:rPr>
              <a:t>findout</a:t>
            </a:r>
            <a:r>
              <a:rPr lang="en-GB" sz="2400" dirty="0">
                <a:solidFill>
                  <a:srgbClr val="FF0000"/>
                </a:solidFill>
              </a:rPr>
              <a:t> allocation need. Hence bandwidth is allocated on need basis and is adaptive in nature</a:t>
            </a:r>
            <a:r>
              <a:rPr lang="en-US" sz="2400" dirty="0" smtClean="0">
                <a:solidFill>
                  <a:srgbClr val="FF0000"/>
                </a:solidFill>
                <a:latin typeface="Arial" panose="020B0604020202020204" pitchFamily="34" charset="0"/>
                <a:cs typeface="Arial" panose="020B0604020202020204" pitchFamily="34" charset="0"/>
              </a:rPr>
              <a:t> </a:t>
            </a:r>
            <a:endParaRPr lang="en-US" sz="2400" dirty="0">
              <a:solidFill>
                <a:srgbClr val="FF0000"/>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extended real-time polling service (</a:t>
            </a:r>
            <a:r>
              <a:rPr lang="en-US" sz="2000" dirty="0" err="1">
                <a:solidFill>
                  <a:schemeClr val="bg1"/>
                </a:solidFill>
                <a:latin typeface="Arial" panose="020B0604020202020204" pitchFamily="34" charset="0"/>
                <a:cs typeface="Arial" panose="020B0604020202020204" pitchFamily="34" charset="0"/>
              </a:rPr>
              <a:t>ertPS</a:t>
            </a:r>
            <a:r>
              <a:rPr lang="en-US" sz="2400" dirty="0" smtClean="0">
                <a:solidFill>
                  <a:schemeClr val="bg1"/>
                </a:solidFill>
                <a:latin typeface="Arial" panose="020B0604020202020204" pitchFamily="34" charset="0"/>
                <a:cs typeface="Arial" panose="020B0604020202020204" pitchFamily="34" charset="0"/>
              </a:rPr>
              <a:t>),-</a:t>
            </a:r>
            <a:r>
              <a:rPr lang="en-GB" sz="2400" dirty="0"/>
              <a:t> </a:t>
            </a:r>
            <a:r>
              <a:rPr lang="en-GB" sz="2400" dirty="0">
                <a:solidFill>
                  <a:srgbClr val="FF0000"/>
                </a:solidFill>
              </a:rPr>
              <a:t>There will be no traffic transmission during silence time.</a:t>
            </a:r>
            <a:endParaRPr lang="en-US" sz="2400" dirty="0">
              <a:solidFill>
                <a:srgbClr val="FF0000"/>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non-real-time polling service (</a:t>
            </a:r>
            <a:r>
              <a:rPr lang="en-US" sz="2000" dirty="0" err="1">
                <a:solidFill>
                  <a:schemeClr val="bg1"/>
                </a:solidFill>
                <a:latin typeface="Arial" panose="020B0604020202020204" pitchFamily="34" charset="0"/>
                <a:cs typeface="Arial" panose="020B0604020202020204" pitchFamily="34" charset="0"/>
              </a:rPr>
              <a:t>nrtPS</a:t>
            </a:r>
            <a:r>
              <a:rPr lang="en-US" sz="20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best effort (BE) </a:t>
            </a:r>
            <a:r>
              <a:rPr lang="en-US" sz="2000" dirty="0" smtClean="0">
                <a:solidFill>
                  <a:schemeClr val="bg1"/>
                </a:solidFill>
                <a:latin typeface="Arial" panose="020B0604020202020204" pitchFamily="34" charset="0"/>
                <a:cs typeface="Arial" panose="020B0604020202020204" pitchFamily="34" charset="0"/>
              </a:rPr>
              <a:t>service-</a:t>
            </a:r>
            <a:r>
              <a:rPr lang="en-GB" sz="2000" dirty="0"/>
              <a:t> </a:t>
            </a:r>
            <a:r>
              <a:rPr lang="en-GB" sz="2400" dirty="0">
                <a:solidFill>
                  <a:srgbClr val="FF0000"/>
                </a:solidFill>
              </a:rPr>
              <a:t>BW is granted to mobile subscriber if and only there will be left over bandwidth from other </a:t>
            </a:r>
            <a:r>
              <a:rPr lang="en-GB" sz="2400" dirty="0" err="1">
                <a:solidFill>
                  <a:srgbClr val="FF0000"/>
                </a:solidFill>
              </a:rPr>
              <a:t>QoS</a:t>
            </a:r>
            <a:r>
              <a:rPr lang="en-GB" sz="2400" dirty="0">
                <a:solidFill>
                  <a:srgbClr val="FF0000"/>
                </a:solidFill>
              </a:rPr>
              <a:t> classes</a:t>
            </a:r>
            <a:endParaRPr lang="en-US" sz="2400" b="1" dirty="0">
              <a:solidFill>
                <a:srgbClr val="FF0000"/>
              </a:solidFill>
              <a:latin typeface="Arial" panose="020B0604020202020204" pitchFamily="34" charset="0"/>
              <a:cs typeface="Arial" panose="020B0604020202020204" pitchFamily="34" charset="0"/>
            </a:endParaRPr>
          </a:p>
          <a:p>
            <a:pPr algn="just">
              <a:lnSpc>
                <a:spcPct val="150000"/>
              </a:lnSpc>
            </a:pPr>
            <a:r>
              <a:rPr lang="en-US" sz="2000" b="1" dirty="0">
                <a:solidFill>
                  <a:schemeClr val="bg1"/>
                </a:solidFill>
                <a:latin typeface="Arial" panose="020B0604020202020204" pitchFamily="34" charset="0"/>
                <a:cs typeface="Arial" panose="020B0604020202020204" pitchFamily="34" charset="0"/>
              </a:rPr>
              <a:t>4. Quick deployment: </a:t>
            </a:r>
            <a:r>
              <a:rPr lang="en-US" sz="2000" dirty="0">
                <a:solidFill>
                  <a:schemeClr val="bg1"/>
                </a:solidFill>
                <a:latin typeface="Arial" panose="020B0604020202020204" pitchFamily="34" charset="0"/>
                <a:cs typeface="Arial" panose="020B0604020202020204" pitchFamily="34" charset="0"/>
              </a:rPr>
              <a:t>Compared with the deployment of wired solutions, WiMAX requires little or no external plant construction. </a:t>
            </a:r>
            <a:r>
              <a:rPr lang="en-US" sz="2000" dirty="0" smtClean="0">
                <a:solidFill>
                  <a:schemeClr val="bg1"/>
                </a:solidFill>
                <a:latin typeface="Arial" panose="020B0604020202020204" pitchFamily="34" charset="0"/>
                <a:cs typeface="Arial" panose="020B0604020202020204" pitchFamily="34" charset="0"/>
              </a:rPr>
              <a:t>Once </a:t>
            </a:r>
            <a:r>
              <a:rPr lang="en-US" sz="2000" dirty="0">
                <a:solidFill>
                  <a:schemeClr val="bg1"/>
                </a:solidFill>
                <a:latin typeface="Arial" panose="020B0604020202020204" pitchFamily="34" charset="0"/>
                <a:cs typeface="Arial" panose="020B0604020202020204" pitchFamily="34" charset="0"/>
              </a:rPr>
              <a:t>the antenna and equipment are installed and powered, WiMAX is ready for service</a:t>
            </a:r>
            <a:r>
              <a:rPr lang="en-US" sz="2400" dirty="0">
                <a:latin typeface="Arial" panose="020B0604020202020204" pitchFamily="34" charset="0"/>
                <a:cs typeface="Arial" panose="020B0604020202020204" pitchFamily="34" charset="0"/>
              </a:rPr>
              <a:t>.</a:t>
            </a: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4758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28</a:t>
            </a:fld>
            <a:endParaRPr lang="en-US"/>
          </a:p>
        </p:txBody>
      </p:sp>
      <p:sp>
        <p:nvSpPr>
          <p:cNvPr id="5" name="TextBox 4"/>
          <p:cNvSpPr txBox="1"/>
          <p:nvPr/>
        </p:nvSpPr>
        <p:spPr>
          <a:xfrm>
            <a:off x="604210" y="179440"/>
            <a:ext cx="11187456" cy="7494359"/>
          </a:xfrm>
          <a:prstGeom prst="rect">
            <a:avLst/>
          </a:prstGeom>
          <a:noFill/>
        </p:spPr>
        <p:txBody>
          <a:bodyPr wrap="square" rtlCol="0">
            <a:spAutoFit/>
          </a:bodyPr>
          <a:lstStyle/>
          <a:p>
            <a:r>
              <a:rPr lang="en-US" sz="2800" b="1" dirty="0" smtClean="0">
                <a:solidFill>
                  <a:schemeClr val="bg1"/>
                </a:solidFill>
              </a:rPr>
              <a:t>5. </a:t>
            </a:r>
            <a:r>
              <a:rPr lang="en-US" sz="2400" b="1" dirty="0" smtClean="0">
                <a:solidFill>
                  <a:schemeClr val="bg1"/>
                </a:solidFill>
                <a:latin typeface="Arial" panose="020B0604020202020204" pitchFamily="34" charset="0"/>
                <a:cs typeface="Arial" panose="020B0604020202020204" pitchFamily="34" charset="0"/>
              </a:rPr>
              <a:t>OFDM-based </a:t>
            </a:r>
            <a:r>
              <a:rPr lang="en-US" sz="2400" b="1" dirty="0">
                <a:solidFill>
                  <a:schemeClr val="bg1"/>
                </a:solidFill>
                <a:latin typeface="Arial" panose="020B0604020202020204" pitchFamily="34" charset="0"/>
                <a:cs typeface="Arial" panose="020B0604020202020204" pitchFamily="34" charset="0"/>
              </a:rPr>
              <a:t>Physical Layer</a:t>
            </a:r>
          </a:p>
          <a:p>
            <a:r>
              <a:rPr lang="en-US" sz="2400" dirty="0">
                <a:solidFill>
                  <a:schemeClr val="bg1"/>
                </a:solidFill>
                <a:latin typeface="Arial" panose="020B0604020202020204" pitchFamily="34" charset="0"/>
                <a:cs typeface="Arial" panose="020B0604020202020204" pitchFamily="34" charset="0"/>
              </a:rPr>
              <a:t>The </a:t>
            </a:r>
            <a:r>
              <a:rPr lang="en-US" sz="2400" dirty="0" err="1">
                <a:solidFill>
                  <a:schemeClr val="bg1"/>
                </a:solidFill>
                <a:latin typeface="Arial" panose="020B0604020202020204" pitchFamily="34" charset="0"/>
                <a:cs typeface="Arial" panose="020B0604020202020204" pitchFamily="34" charset="0"/>
              </a:rPr>
              <a:t>WiMAX</a:t>
            </a:r>
            <a:r>
              <a:rPr lang="en-US" sz="2400" dirty="0">
                <a:solidFill>
                  <a:schemeClr val="bg1"/>
                </a:solidFill>
                <a:latin typeface="Arial" panose="020B0604020202020204" pitchFamily="34" charset="0"/>
                <a:cs typeface="Arial" panose="020B0604020202020204" pitchFamily="34" charset="0"/>
              </a:rPr>
              <a:t> physical layer (PHY) is based on orthogonal frequency division multiplexing, a scheme that offers good resistance to multipath, and allows </a:t>
            </a:r>
            <a:r>
              <a:rPr lang="en-US" sz="2400" dirty="0" err="1">
                <a:solidFill>
                  <a:schemeClr val="bg1"/>
                </a:solidFill>
                <a:latin typeface="Arial" panose="020B0604020202020204" pitchFamily="34" charset="0"/>
                <a:cs typeface="Arial" panose="020B0604020202020204" pitchFamily="34" charset="0"/>
              </a:rPr>
              <a:t>WiMAX</a:t>
            </a:r>
            <a:r>
              <a:rPr lang="en-US" sz="2400" dirty="0">
                <a:solidFill>
                  <a:schemeClr val="bg1"/>
                </a:solidFill>
                <a:latin typeface="Arial" panose="020B0604020202020204" pitchFamily="34" charset="0"/>
                <a:cs typeface="Arial" panose="020B0604020202020204" pitchFamily="34" charset="0"/>
              </a:rPr>
              <a:t> to operate in NLOS conditions</a:t>
            </a:r>
            <a:r>
              <a:rPr lang="en-US" sz="2400" dirty="0" smtClean="0">
                <a:solidFill>
                  <a:schemeClr val="bg1"/>
                </a:solidFill>
                <a:latin typeface="Arial" panose="020B0604020202020204" pitchFamily="34" charset="0"/>
                <a:cs typeface="Arial" panose="020B0604020202020204" pitchFamily="34" charset="0"/>
              </a:rPr>
              <a:t>.</a:t>
            </a:r>
          </a:p>
          <a:p>
            <a:endParaRPr lang="en-US" sz="2400" dirty="0" smtClean="0">
              <a:solidFill>
                <a:schemeClr val="bg1"/>
              </a:solidFill>
              <a:latin typeface="Arial" panose="020B0604020202020204" pitchFamily="34" charset="0"/>
              <a:cs typeface="Arial" panose="020B0604020202020204" pitchFamily="34" charset="0"/>
            </a:endParaRPr>
          </a:p>
          <a:p>
            <a:endParaRPr lang="en-US" sz="2400" dirty="0">
              <a:solidFill>
                <a:schemeClr val="bg1"/>
              </a:solidFill>
              <a:latin typeface="Arial" panose="020B0604020202020204" pitchFamily="34" charset="0"/>
              <a:cs typeface="Arial" panose="020B0604020202020204" pitchFamily="34" charset="0"/>
            </a:endParaRPr>
          </a:p>
          <a:p>
            <a:r>
              <a:rPr lang="en-US" sz="2400" dirty="0" smtClean="0">
                <a:solidFill>
                  <a:schemeClr val="bg1"/>
                </a:solidFill>
                <a:latin typeface="Arial" panose="020B0604020202020204" pitchFamily="34" charset="0"/>
                <a:cs typeface="Arial" panose="020B0604020202020204" pitchFamily="34" charset="0"/>
              </a:rPr>
              <a:t>6. </a:t>
            </a:r>
            <a:r>
              <a:rPr lang="en-US" sz="2400" b="1" dirty="0" smtClean="0">
                <a:solidFill>
                  <a:schemeClr val="bg1"/>
                </a:solidFill>
                <a:latin typeface="Arial" panose="020B0604020202020204" pitchFamily="34" charset="0"/>
                <a:cs typeface="Arial" panose="020B0604020202020204" pitchFamily="34" charset="0"/>
              </a:rPr>
              <a:t>Very </a:t>
            </a:r>
            <a:r>
              <a:rPr lang="en-US" sz="2400" b="1" dirty="0">
                <a:solidFill>
                  <a:schemeClr val="bg1"/>
                </a:solidFill>
                <a:latin typeface="Arial" panose="020B0604020202020204" pitchFamily="34" charset="0"/>
                <a:cs typeface="Arial" panose="020B0604020202020204" pitchFamily="34" charset="0"/>
              </a:rPr>
              <a:t>High Peak Data Rates</a:t>
            </a:r>
          </a:p>
          <a:p>
            <a:r>
              <a:rPr lang="en-US" sz="2400" dirty="0" err="1">
                <a:solidFill>
                  <a:schemeClr val="bg1"/>
                </a:solidFill>
                <a:latin typeface="Arial" panose="020B0604020202020204" pitchFamily="34" charset="0"/>
                <a:cs typeface="Arial" panose="020B0604020202020204" pitchFamily="34" charset="0"/>
              </a:rPr>
              <a:t>WiMAX</a:t>
            </a:r>
            <a:r>
              <a:rPr lang="en-US" sz="2400" dirty="0">
                <a:solidFill>
                  <a:schemeClr val="bg1"/>
                </a:solidFill>
                <a:latin typeface="Arial" panose="020B0604020202020204" pitchFamily="34" charset="0"/>
                <a:cs typeface="Arial" panose="020B0604020202020204" pitchFamily="34" charset="0"/>
              </a:rPr>
              <a:t> is capable of supporting very high peak data rates. In fact, the peak PHY data rate can be as high as 74Mbps when operating using a 20MHz wide spectrum.</a:t>
            </a:r>
          </a:p>
          <a:p>
            <a:r>
              <a:rPr lang="en-US" sz="2400" dirty="0">
                <a:solidFill>
                  <a:schemeClr val="bg1"/>
                </a:solidFill>
                <a:latin typeface="Arial" panose="020B0604020202020204" pitchFamily="34" charset="0"/>
                <a:cs typeface="Arial" panose="020B0604020202020204" pitchFamily="34" charset="0"/>
              </a:rPr>
              <a:t>More typically, using a 10MHz spectrum operating using TDD scheme with a 3:1 downlink-to-uplink ratio, the peak PHY data rate is about 25Mbps and 6.7Mbps for the downlink and the uplink, respectively</a:t>
            </a:r>
            <a:r>
              <a:rPr lang="en-US" sz="2400" dirty="0" smtClean="0">
                <a:latin typeface="Arial" panose="020B0604020202020204" pitchFamily="34" charset="0"/>
                <a:cs typeface="Arial" panose="020B0604020202020204" pitchFamily="34" charset="0"/>
              </a:rPr>
              <a:t>.</a:t>
            </a:r>
          </a:p>
          <a:p>
            <a:endParaRPr lang="en-US" sz="2400" dirty="0" smtClean="0">
              <a:latin typeface="Arial" panose="020B0604020202020204" pitchFamily="34" charset="0"/>
              <a:cs typeface="Arial" panose="020B0604020202020204" pitchFamily="34" charset="0"/>
            </a:endParaRPr>
          </a:p>
          <a:p>
            <a:r>
              <a:rPr lang="en-US" sz="2400" b="1" dirty="0" smtClean="0">
                <a:solidFill>
                  <a:schemeClr val="bg1"/>
                </a:solidFill>
                <a:latin typeface="Arial" panose="020B0604020202020204" pitchFamily="34" charset="0"/>
                <a:cs typeface="Arial" panose="020B0604020202020204" pitchFamily="34" charset="0"/>
              </a:rPr>
              <a:t>7.Support </a:t>
            </a:r>
            <a:r>
              <a:rPr lang="en-US" sz="2400" b="1" dirty="0">
                <a:solidFill>
                  <a:schemeClr val="bg1"/>
                </a:solidFill>
                <a:latin typeface="Arial" panose="020B0604020202020204" pitchFamily="34" charset="0"/>
                <a:cs typeface="Arial" panose="020B0604020202020204" pitchFamily="34" charset="0"/>
              </a:rPr>
              <a:t>for Advanced Antenna Techniques</a:t>
            </a:r>
          </a:p>
          <a:p>
            <a:r>
              <a:rPr lang="en-US" sz="2400" dirty="0">
                <a:solidFill>
                  <a:schemeClr val="bg1"/>
                </a:solidFill>
                <a:latin typeface="Arial" panose="020B0604020202020204" pitchFamily="34" charset="0"/>
                <a:cs typeface="Arial" panose="020B0604020202020204" pitchFamily="34" charset="0"/>
              </a:rPr>
              <a:t>The </a:t>
            </a:r>
            <a:r>
              <a:rPr lang="en-US" sz="2400" dirty="0" err="1">
                <a:solidFill>
                  <a:schemeClr val="bg1"/>
                </a:solidFill>
                <a:latin typeface="Arial" panose="020B0604020202020204" pitchFamily="34" charset="0"/>
                <a:cs typeface="Arial" panose="020B0604020202020204" pitchFamily="34" charset="0"/>
              </a:rPr>
              <a:t>WiMAX</a:t>
            </a:r>
            <a:r>
              <a:rPr lang="en-US" sz="2400" dirty="0">
                <a:solidFill>
                  <a:schemeClr val="bg1"/>
                </a:solidFill>
                <a:latin typeface="Arial" panose="020B0604020202020204" pitchFamily="34" charset="0"/>
                <a:cs typeface="Arial" panose="020B0604020202020204" pitchFamily="34" charset="0"/>
              </a:rPr>
              <a:t> solution has a number of hooks built into the physical-layer design, which allows for the use of multiple-antenna techniques, such as </a:t>
            </a:r>
            <a:r>
              <a:rPr lang="en-US" sz="2400" dirty="0" err="1">
                <a:solidFill>
                  <a:schemeClr val="bg1"/>
                </a:solidFill>
                <a:latin typeface="Arial" panose="020B0604020202020204" pitchFamily="34" charset="0"/>
                <a:cs typeface="Arial" panose="020B0604020202020204" pitchFamily="34" charset="0"/>
              </a:rPr>
              <a:t>beamforming</a:t>
            </a:r>
            <a:r>
              <a:rPr lang="en-US" sz="2400" dirty="0">
                <a:solidFill>
                  <a:schemeClr val="bg1"/>
                </a:solidFill>
                <a:latin typeface="Arial" panose="020B0604020202020204" pitchFamily="34" charset="0"/>
                <a:cs typeface="Arial" panose="020B0604020202020204" pitchFamily="34" charset="0"/>
              </a:rPr>
              <a:t>, space-time coding, and spatial multiplexing.</a:t>
            </a:r>
          </a:p>
          <a:p>
            <a:endParaRPr lang="en-US" sz="2400" dirty="0">
              <a:latin typeface="Arial" panose="020B0604020202020204" pitchFamily="34" charset="0"/>
              <a:cs typeface="Arial" panose="020B0604020202020204" pitchFamily="34" charset="0"/>
            </a:endParaRPr>
          </a:p>
          <a:p>
            <a:pPr algn="just">
              <a:lnSpc>
                <a:spcPct val="150000"/>
              </a:lnSpc>
            </a:pP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3598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29</a:t>
            </a:fld>
            <a:endParaRPr lang="en-US"/>
          </a:p>
        </p:txBody>
      </p:sp>
      <p:sp>
        <p:nvSpPr>
          <p:cNvPr id="5" name="TextBox 4"/>
          <p:cNvSpPr txBox="1"/>
          <p:nvPr/>
        </p:nvSpPr>
        <p:spPr>
          <a:xfrm>
            <a:off x="600502" y="245660"/>
            <a:ext cx="11218460" cy="5262979"/>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7. Flexible and Dynamic per User Resource Allocation</a:t>
            </a:r>
          </a:p>
          <a:p>
            <a:r>
              <a:rPr lang="en-US" sz="2400" dirty="0">
                <a:solidFill>
                  <a:schemeClr val="bg1"/>
                </a:solidFill>
                <a:latin typeface="Arial" panose="020B0604020202020204" pitchFamily="34" charset="0"/>
                <a:cs typeface="Arial" panose="020B0604020202020204" pitchFamily="34" charset="0"/>
              </a:rPr>
              <a:t>Both uplink and downlink resource allocation are controlled by a scheduler in the base station. Capacity is shared among multiple users on a demand basis, using a burst TDM scheme</a:t>
            </a:r>
            <a:r>
              <a:rPr lang="en-US" sz="2400" dirty="0" smtClean="0">
                <a:solidFill>
                  <a:schemeClr val="bg1"/>
                </a:solidFill>
                <a:latin typeface="Arial" panose="020B0604020202020204" pitchFamily="34" charset="0"/>
                <a:cs typeface="Arial" panose="020B0604020202020204" pitchFamily="34" charset="0"/>
              </a:rPr>
              <a:t>.</a:t>
            </a:r>
          </a:p>
          <a:p>
            <a:endParaRPr lang="en-US" sz="2400" dirty="0" smtClean="0">
              <a:solidFill>
                <a:schemeClr val="bg1"/>
              </a:solidFill>
              <a:latin typeface="Arial" panose="020B0604020202020204" pitchFamily="34" charset="0"/>
              <a:cs typeface="Arial" panose="020B0604020202020204" pitchFamily="34" charset="0"/>
            </a:endParaRPr>
          </a:p>
          <a:p>
            <a:endParaRPr lang="en-US" sz="2400" dirty="0">
              <a:solidFill>
                <a:schemeClr val="bg1"/>
              </a:solidFill>
              <a:latin typeface="Arial" panose="020B0604020202020204" pitchFamily="34" charset="0"/>
              <a:cs typeface="Arial" panose="020B0604020202020204" pitchFamily="34" charset="0"/>
            </a:endParaRPr>
          </a:p>
          <a:p>
            <a:r>
              <a:rPr lang="en-US" sz="2400" b="1" dirty="0" smtClean="0">
                <a:solidFill>
                  <a:schemeClr val="bg1"/>
                </a:solidFill>
                <a:latin typeface="Arial" panose="020B0604020202020204" pitchFamily="34" charset="0"/>
                <a:cs typeface="Arial" panose="020B0604020202020204" pitchFamily="34" charset="0"/>
              </a:rPr>
              <a:t>8</a:t>
            </a:r>
            <a:r>
              <a:rPr lang="en-US" sz="2400" b="1" dirty="0">
                <a:solidFill>
                  <a:schemeClr val="bg1"/>
                </a:solidFill>
                <a:latin typeface="Arial" panose="020B0604020202020204" pitchFamily="34" charset="0"/>
                <a:cs typeface="Arial" panose="020B0604020202020204" pitchFamily="34" charset="0"/>
              </a:rPr>
              <a:t>. Mobility: </a:t>
            </a:r>
            <a:r>
              <a:rPr lang="en-US" sz="2400" dirty="0">
                <a:solidFill>
                  <a:schemeClr val="bg1"/>
                </a:solidFill>
                <a:latin typeface="Arial" panose="020B0604020202020204" pitchFamily="34" charset="0"/>
                <a:cs typeface="Arial" panose="020B0604020202020204" pitchFamily="34" charset="0"/>
              </a:rPr>
              <a:t>The IEEE 802.16e amendment has added key features in support of mobility.</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mobile </a:t>
            </a:r>
            <a:r>
              <a:rPr lang="en-US" sz="2400" dirty="0" err="1">
                <a:solidFill>
                  <a:schemeClr val="bg1"/>
                </a:solidFill>
                <a:latin typeface="Arial" panose="020B0604020202020204" pitchFamily="34" charset="0"/>
                <a:cs typeface="Arial" panose="020B0604020202020204" pitchFamily="34" charset="0"/>
              </a:rPr>
              <a:t>WiMAX</a:t>
            </a:r>
            <a:r>
              <a:rPr lang="en-US" sz="2400" dirty="0">
                <a:solidFill>
                  <a:schemeClr val="bg1"/>
                </a:solidFill>
                <a:latin typeface="Arial" panose="020B0604020202020204" pitchFamily="34" charset="0"/>
                <a:cs typeface="Arial" panose="020B0604020202020204" pitchFamily="34" charset="0"/>
              </a:rPr>
              <a:t> variant of the system has mechanisms to support secure seamless handovers for delay-tolerant full-mobility applications, such as VoIP</a:t>
            </a:r>
            <a:r>
              <a:rPr lang="en-US" sz="2400" dirty="0" smtClean="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Ø"/>
            </a:pPr>
            <a:r>
              <a:rPr lang="en-US" sz="2400" dirty="0" smtClean="0">
                <a:solidFill>
                  <a:schemeClr val="bg1"/>
                </a:solidFill>
                <a:latin typeface="Arial" panose="020B0604020202020204" pitchFamily="34" charset="0"/>
                <a:cs typeface="Arial" panose="020B0604020202020204" pitchFamily="34" charset="0"/>
              </a:rPr>
              <a:t>These </a:t>
            </a:r>
            <a:r>
              <a:rPr lang="en-US" sz="2400" dirty="0">
                <a:solidFill>
                  <a:schemeClr val="bg1"/>
                </a:solidFill>
                <a:latin typeface="Arial" panose="020B0604020202020204" pitchFamily="34" charset="0"/>
                <a:cs typeface="Arial" panose="020B0604020202020204" pitchFamily="34" charset="0"/>
              </a:rPr>
              <a:t>improvements, which include scalable OFDMA,MIMO, and support for idle/sleep mode and handoff, will allow full mobility at speeds up to 160 km/h.</a:t>
            </a:r>
          </a:p>
        </p:txBody>
      </p:sp>
    </p:spTree>
    <p:extLst>
      <p:ext uri="{BB962C8B-B14F-4D97-AF65-F5344CB8AC3E}">
        <p14:creationId xmlns:p14="http://schemas.microsoft.com/office/powerpoint/2010/main" val="281061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smtClean="0"/>
              <a:t>WMAN-Module4</a:t>
            </a:r>
            <a:endParaRPr lang="en-US"/>
          </a:p>
        </p:txBody>
      </p:sp>
      <p:sp>
        <p:nvSpPr>
          <p:cNvPr id="4" name="Slide Number Placeholder 3"/>
          <p:cNvSpPr>
            <a:spLocks noGrp="1"/>
          </p:cNvSpPr>
          <p:nvPr>
            <p:ph type="sldNum" sz="quarter" idx="12"/>
          </p:nvPr>
        </p:nvSpPr>
        <p:spPr/>
        <p:txBody>
          <a:bodyPr/>
          <a:lstStyle/>
          <a:p>
            <a:fld id="{1154CC57-00E6-44ED-989B-B00C0D0C72F1}" type="slidenum">
              <a:rPr lang="en-US" smtClean="0"/>
              <a:t>3</a:t>
            </a:fld>
            <a:endParaRPr lang="en-US"/>
          </a:p>
        </p:txBody>
      </p:sp>
      <p:pic>
        <p:nvPicPr>
          <p:cNvPr id="6" name="Picture 5"/>
          <p:cNvPicPr>
            <a:picLocks noChangeAspect="1"/>
          </p:cNvPicPr>
          <p:nvPr/>
        </p:nvPicPr>
        <p:blipFill>
          <a:blip r:embed="rId2"/>
          <a:stretch>
            <a:fillRect/>
          </a:stretch>
        </p:blipFill>
        <p:spPr>
          <a:xfrm>
            <a:off x="1487606" y="383008"/>
            <a:ext cx="10031104" cy="6236155"/>
          </a:xfrm>
          <a:prstGeom prst="rect">
            <a:avLst/>
          </a:prstGeom>
        </p:spPr>
      </p:pic>
    </p:spTree>
    <p:extLst>
      <p:ext uri="{BB962C8B-B14F-4D97-AF65-F5344CB8AC3E}">
        <p14:creationId xmlns:p14="http://schemas.microsoft.com/office/powerpoint/2010/main" val="547241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30</a:t>
            </a:fld>
            <a:endParaRPr lang="en-US"/>
          </a:p>
        </p:txBody>
      </p:sp>
      <p:sp>
        <p:nvSpPr>
          <p:cNvPr id="5" name="TextBox 4"/>
          <p:cNvSpPr txBox="1"/>
          <p:nvPr/>
        </p:nvSpPr>
        <p:spPr>
          <a:xfrm>
            <a:off x="588954" y="498039"/>
            <a:ext cx="11157570" cy="5909310"/>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9. Cost-effective: </a:t>
            </a:r>
            <a:r>
              <a:rPr lang="en-US" sz="2400" dirty="0">
                <a:solidFill>
                  <a:schemeClr val="bg1"/>
                </a:solidFill>
                <a:latin typeface="Arial" panose="020B0604020202020204" pitchFamily="34" charset="0"/>
                <a:cs typeface="Arial" panose="020B0604020202020204" pitchFamily="34" charset="0"/>
              </a:rPr>
              <a:t>WiMAX is based on an open, international standard. Mass adoption of the standard, and the use of low-cost   mass-produced chipsets, will bring costs down</a:t>
            </a:r>
          </a:p>
          <a:p>
            <a:pPr algn="just">
              <a:lnSpc>
                <a:spcPct val="150000"/>
              </a:lnSpc>
            </a:pPr>
            <a:endParaRPr lang="en-US" sz="1200" b="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b="1" dirty="0">
                <a:solidFill>
                  <a:schemeClr val="bg1"/>
                </a:solidFill>
                <a:latin typeface="Arial" panose="020B0604020202020204" pitchFamily="34" charset="0"/>
                <a:cs typeface="Arial" panose="020B0604020202020204" pitchFamily="34" charset="0"/>
              </a:rPr>
              <a:t>10. Wider coverage: </a:t>
            </a:r>
            <a:r>
              <a:rPr lang="en-US" sz="2400" dirty="0">
                <a:solidFill>
                  <a:schemeClr val="bg1"/>
                </a:solidFill>
                <a:latin typeface="Arial" panose="020B0604020202020204" pitchFamily="34" charset="0"/>
                <a:cs typeface="Arial" panose="020B0604020202020204" pitchFamily="34" charset="0"/>
              </a:rPr>
              <a:t>WiMAX dynamically supports multiple modulation levels, including binary phase-shift keying (BPSK), quadrature phase-shift keying (QPSK), 16 QAM, and 64 QAM.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When equipped with a high-power amplifier and operating with a low-level modulation (BPSK or QPSK, for example), WiMAX systems are able to cover a large geographic area when the path between the BS and the SS is unobstructed.</a:t>
            </a:r>
          </a:p>
        </p:txBody>
      </p:sp>
    </p:spTree>
    <p:extLst>
      <p:ext uri="{BB962C8B-B14F-4D97-AF65-F5344CB8AC3E}">
        <p14:creationId xmlns:p14="http://schemas.microsoft.com/office/powerpoint/2010/main" val="4293348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31</a:t>
            </a:fld>
            <a:endParaRPr lang="en-US"/>
          </a:p>
        </p:txBody>
      </p:sp>
      <p:sp>
        <p:nvSpPr>
          <p:cNvPr id="5" name="TextBox 4"/>
          <p:cNvSpPr txBox="1"/>
          <p:nvPr/>
        </p:nvSpPr>
        <p:spPr>
          <a:xfrm>
            <a:off x="709685" y="996287"/>
            <a:ext cx="10631606" cy="3970318"/>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11. NLOS operation: </a:t>
            </a:r>
            <a:r>
              <a:rPr lang="en-US" sz="2400" dirty="0">
                <a:solidFill>
                  <a:schemeClr val="bg1"/>
                </a:solidFill>
                <a:latin typeface="Arial" panose="020B0604020202020204" pitchFamily="34" charset="0"/>
                <a:cs typeface="Arial" panose="020B0604020202020204" pitchFamily="34" charset="0"/>
              </a:rPr>
              <a:t>WiMAX is based on OFDM technology,  which has the inherent capability of handling NLOS environments.</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capability helps WiMAX products deliver broad bandwidth in an NLOS environment, which other wireless products cannot do.</a:t>
            </a:r>
          </a:p>
          <a:p>
            <a:pPr algn="just">
              <a:lnSpc>
                <a:spcPct val="150000"/>
              </a:lnSpc>
            </a:pPr>
            <a:endParaRPr lang="en-US" sz="2400" b="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b="1" dirty="0">
                <a:solidFill>
                  <a:schemeClr val="bg1"/>
                </a:solidFill>
                <a:latin typeface="Arial" panose="020B0604020202020204" pitchFamily="34" charset="0"/>
                <a:cs typeface="Arial" panose="020B0604020202020204" pitchFamily="34" charset="0"/>
              </a:rPr>
              <a:t>12. High capacity: </a:t>
            </a:r>
            <a:r>
              <a:rPr lang="en-US" sz="2400" dirty="0">
                <a:solidFill>
                  <a:schemeClr val="bg1"/>
                </a:solidFill>
                <a:latin typeface="Arial" panose="020B0604020202020204" pitchFamily="34" charset="0"/>
                <a:cs typeface="Arial" panose="020B0604020202020204" pitchFamily="34" charset="0"/>
              </a:rPr>
              <a:t>Using higher modulation (64 QAM) and channel     bandwidth, WiMAX systems can provide significant bandwidth to end-users.</a:t>
            </a:r>
          </a:p>
        </p:txBody>
      </p:sp>
    </p:spTree>
    <p:extLst>
      <p:ext uri="{BB962C8B-B14F-4D97-AF65-F5344CB8AC3E}">
        <p14:creationId xmlns:p14="http://schemas.microsoft.com/office/powerpoint/2010/main" val="612491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32</a:t>
            </a:fld>
            <a:endParaRPr lang="en-US"/>
          </a:p>
        </p:txBody>
      </p:sp>
      <p:sp>
        <p:nvSpPr>
          <p:cNvPr id="5" name="TextBox 4"/>
          <p:cNvSpPr txBox="1"/>
          <p:nvPr/>
        </p:nvSpPr>
        <p:spPr>
          <a:xfrm>
            <a:off x="913248" y="363353"/>
            <a:ext cx="6216814" cy="4339650"/>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Network Protocols</a:t>
            </a:r>
          </a:p>
          <a:p>
            <a:pPr algn="just">
              <a:lnSpc>
                <a:spcPct val="150000"/>
              </a:lnSpc>
            </a:pPr>
            <a:r>
              <a:rPr lang="en-US" sz="2000" dirty="0">
                <a:solidFill>
                  <a:schemeClr val="bg1"/>
                </a:solidFill>
                <a:latin typeface="Arial" panose="020B0604020202020204" pitchFamily="34" charset="0"/>
                <a:cs typeface="Arial" panose="020B0604020202020204" pitchFamily="34" charset="0"/>
              </a:rPr>
              <a:t>The 802.16 protocol stack is shown in Fig.. </a:t>
            </a:r>
          </a:p>
          <a:p>
            <a:pPr marL="457200" indent="-457200" algn="just">
              <a:lnSpc>
                <a:spcPct val="150000"/>
              </a:lnSpc>
              <a:buFont typeface="Wingdings" panose="05000000000000000000" pitchFamily="2" charset="2"/>
              <a:buChar char="§"/>
            </a:pPr>
            <a:r>
              <a:rPr lang="en-US" sz="2400" dirty="0" smtClean="0">
                <a:solidFill>
                  <a:schemeClr val="bg1"/>
                </a:solidFill>
                <a:latin typeface="Arial" panose="020B0604020202020204" pitchFamily="34" charset="0"/>
                <a:cs typeface="Arial" panose="020B0604020202020204" pitchFamily="34" charset="0"/>
              </a:rPr>
              <a:t>The </a:t>
            </a:r>
            <a:r>
              <a:rPr lang="en-US" sz="2400" dirty="0">
                <a:solidFill>
                  <a:schemeClr val="bg1"/>
                </a:solidFill>
                <a:latin typeface="Arial" panose="020B0604020202020204" pitchFamily="34" charset="0"/>
                <a:cs typeface="Arial" panose="020B0604020202020204" pitchFamily="34" charset="0"/>
              </a:rPr>
              <a:t>MAC layer is formed with three sublayers: </a:t>
            </a:r>
          </a:p>
          <a:p>
            <a:pPr marL="457200" indent="-457200" algn="just">
              <a:lnSpc>
                <a:spcPct val="150000"/>
              </a:lnSpc>
              <a:buFont typeface="Wingdings" panose="05000000000000000000" pitchFamily="2" charset="2"/>
              <a:buChar char="ü"/>
            </a:pPr>
            <a:r>
              <a:rPr lang="en-US" sz="2300" dirty="0">
                <a:solidFill>
                  <a:srgbClr val="C00000"/>
                </a:solidFill>
                <a:latin typeface="Arial" panose="020B0604020202020204" pitchFamily="34" charset="0"/>
                <a:cs typeface="Arial" panose="020B0604020202020204" pitchFamily="34" charset="0"/>
              </a:rPr>
              <a:t>Service-specific convergence sublayer (CS), </a:t>
            </a:r>
          </a:p>
          <a:p>
            <a:pPr marL="457200" indent="-457200" algn="just">
              <a:lnSpc>
                <a:spcPct val="150000"/>
              </a:lnSpc>
              <a:buFont typeface="Wingdings" panose="05000000000000000000" pitchFamily="2" charset="2"/>
              <a:buChar char="ü"/>
            </a:pPr>
            <a:r>
              <a:rPr lang="en-US" sz="2300" dirty="0">
                <a:solidFill>
                  <a:srgbClr val="C00000"/>
                </a:solidFill>
                <a:latin typeface="Arial" panose="020B0604020202020204" pitchFamily="34" charset="0"/>
                <a:cs typeface="Arial" panose="020B0604020202020204" pitchFamily="34" charset="0"/>
              </a:rPr>
              <a:t>MAC common part sublayer (CPS), </a:t>
            </a:r>
          </a:p>
          <a:p>
            <a:pPr marL="457200" indent="-457200" algn="just">
              <a:lnSpc>
                <a:spcPct val="150000"/>
              </a:lnSpc>
              <a:buFont typeface="Wingdings" panose="05000000000000000000" pitchFamily="2" charset="2"/>
              <a:buChar char="ü"/>
            </a:pPr>
            <a:r>
              <a:rPr lang="en-US" sz="2300" dirty="0">
                <a:solidFill>
                  <a:srgbClr val="C00000"/>
                </a:solidFill>
                <a:latin typeface="Arial" panose="020B0604020202020204" pitchFamily="34" charset="0"/>
                <a:cs typeface="Arial" panose="020B0604020202020204" pitchFamily="34" charset="0"/>
              </a:rPr>
              <a:t>privacy sublayer. </a:t>
            </a:r>
          </a:p>
        </p:txBody>
      </p:sp>
      <p:pic>
        <p:nvPicPr>
          <p:cNvPr id="6" name="Picture 5"/>
          <p:cNvPicPr>
            <a:picLocks noChangeAspect="1"/>
          </p:cNvPicPr>
          <p:nvPr/>
        </p:nvPicPr>
        <p:blipFill rotWithShape="1">
          <a:blip r:embed="rId2">
            <a:lum bright="-20000" contrast="40000"/>
          </a:blip>
          <a:srcRect l="5430" t="7258" r="44902" b="11738"/>
          <a:stretch/>
        </p:blipFill>
        <p:spPr>
          <a:xfrm>
            <a:off x="7206263" y="774607"/>
            <a:ext cx="4599295" cy="4697413"/>
          </a:xfrm>
          <a:prstGeom prst="rect">
            <a:avLst/>
          </a:prstGeom>
        </p:spPr>
      </p:pic>
      <p:pic>
        <p:nvPicPr>
          <p:cNvPr id="7" name="Picture 6"/>
          <p:cNvPicPr>
            <a:picLocks noChangeAspect="1"/>
          </p:cNvPicPr>
          <p:nvPr/>
        </p:nvPicPr>
        <p:blipFill>
          <a:blip r:embed="rId3"/>
          <a:stretch>
            <a:fillRect/>
          </a:stretch>
        </p:blipFill>
        <p:spPr>
          <a:xfrm>
            <a:off x="7753122" y="464024"/>
            <a:ext cx="4091799" cy="5097072"/>
          </a:xfrm>
          <a:prstGeom prst="rect">
            <a:avLst/>
          </a:prstGeom>
        </p:spPr>
      </p:pic>
      <p:sp>
        <p:nvSpPr>
          <p:cNvPr id="8" name="Rectangle 7"/>
          <p:cNvSpPr/>
          <p:nvPr/>
        </p:nvSpPr>
        <p:spPr>
          <a:xfrm>
            <a:off x="1997365" y="6180123"/>
            <a:ext cx="9671237" cy="496996"/>
          </a:xfrm>
          <a:prstGeom prst="rect">
            <a:avLst/>
          </a:prstGeom>
        </p:spPr>
        <p:txBody>
          <a:bodyPr wrap="none">
            <a:spAutoFit/>
          </a:bodyPr>
          <a:lstStyle/>
          <a:p>
            <a:pPr algn="just">
              <a:lnSpc>
                <a:spcPct val="150000"/>
              </a:lnSpc>
            </a:pPr>
            <a:r>
              <a:rPr lang="en-US" sz="2000" dirty="0">
                <a:solidFill>
                  <a:srgbClr val="FF0000"/>
                </a:solidFill>
                <a:latin typeface="Arial" panose="020B0604020202020204" pitchFamily="34" charset="0"/>
                <a:cs typeface="Arial" panose="020B0604020202020204" pitchFamily="34" charset="0"/>
              </a:rPr>
              <a:t>The 802.16 protocol stack is shown in Fig.. </a:t>
            </a:r>
            <a:r>
              <a:rPr lang="en-US" sz="2000" dirty="0" smtClean="0">
                <a:solidFill>
                  <a:srgbClr val="FF0000"/>
                </a:solidFill>
                <a:latin typeface="Arial" panose="020B0604020202020204" pitchFamily="34" charset="0"/>
                <a:cs typeface="Arial" panose="020B0604020202020204" pitchFamily="34" charset="0"/>
              </a:rPr>
              <a:t>Draw and explain </a:t>
            </a:r>
            <a:r>
              <a:rPr lang="en-US" sz="2000" dirty="0" err="1" smtClean="0">
                <a:solidFill>
                  <a:srgbClr val="FF0000"/>
                </a:solidFill>
                <a:latin typeface="Arial" panose="020B0604020202020204" pitchFamily="34" charset="0"/>
                <a:cs typeface="Arial" panose="020B0604020202020204" pitchFamily="34" charset="0"/>
              </a:rPr>
              <a:t>Wimax</a:t>
            </a:r>
            <a:r>
              <a:rPr lang="en-US" sz="2000" dirty="0" smtClean="0">
                <a:solidFill>
                  <a:srgbClr val="FF0000"/>
                </a:solidFill>
                <a:latin typeface="Arial" panose="020B0604020202020204" pitchFamily="34" charset="0"/>
                <a:cs typeface="Arial" panose="020B0604020202020204" pitchFamily="34" charset="0"/>
              </a:rPr>
              <a:t> protocol stack.</a:t>
            </a:r>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128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dirty="0"/>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33</a:t>
            </a:fld>
            <a:endParaRPr lang="en-US"/>
          </a:p>
        </p:txBody>
      </p:sp>
      <p:sp>
        <p:nvSpPr>
          <p:cNvPr id="5" name="Rectangle 4"/>
          <p:cNvSpPr/>
          <p:nvPr/>
        </p:nvSpPr>
        <p:spPr>
          <a:xfrm>
            <a:off x="235527" y="250963"/>
            <a:ext cx="6976421" cy="5632311"/>
          </a:xfrm>
          <a:prstGeom prst="rect">
            <a:avLst/>
          </a:prstGeom>
        </p:spPr>
        <p:txBody>
          <a:bodyPr wrap="square">
            <a:spAutoFit/>
          </a:bodyPr>
          <a:lstStyle/>
          <a:p>
            <a:pPr marL="457200" lvl="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The MAC CS receives higher level data through CS service access point (SAP)</a:t>
            </a:r>
            <a:r>
              <a:rPr lang="en-US" sz="2400" dirty="0">
                <a:solidFill>
                  <a:prstClr val="black"/>
                </a:solidFill>
                <a:latin typeface="Arial" panose="020B0604020202020204" pitchFamily="34" charset="0"/>
                <a:cs typeface="Arial" panose="020B0604020202020204" pitchFamily="34" charset="0"/>
              </a:rPr>
              <a:t> and provides transformation and mapping into </a:t>
            </a:r>
            <a:r>
              <a:rPr lang="en-US" sz="2400" dirty="0">
                <a:solidFill>
                  <a:srgbClr val="C00000"/>
                </a:solidFill>
                <a:latin typeface="Arial" panose="020B0604020202020204" pitchFamily="34" charset="0"/>
                <a:cs typeface="Arial" panose="020B0604020202020204" pitchFamily="34" charset="0"/>
              </a:rPr>
              <a:t>MAC service data unit (SDU).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MAC SDUs are then </a:t>
            </a:r>
            <a:r>
              <a:rPr lang="en-US" sz="2400" dirty="0">
                <a:solidFill>
                  <a:srgbClr val="C00000"/>
                </a:solidFill>
                <a:latin typeface="Arial" panose="020B0604020202020204" pitchFamily="34" charset="0"/>
                <a:cs typeface="Arial" panose="020B0604020202020204" pitchFamily="34" charset="0"/>
              </a:rPr>
              <a:t>received by MAC CPS </a:t>
            </a:r>
            <a:r>
              <a:rPr lang="en-US" sz="2400" dirty="0">
                <a:solidFill>
                  <a:prstClr val="black"/>
                </a:solidFill>
                <a:latin typeface="Arial" panose="020B0604020202020204" pitchFamily="34" charset="0"/>
                <a:cs typeface="Arial" panose="020B0604020202020204" pitchFamily="34" charset="0"/>
              </a:rPr>
              <a:t>through MAC SAP.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 specification targeted two types of traffic transported through IEEE 802.16 networks: </a:t>
            </a:r>
          </a:p>
          <a:p>
            <a:pPr marL="457200" lvl="0" indent="-4572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Asynchronous transfer mode (ATM) </a:t>
            </a:r>
          </a:p>
          <a:p>
            <a:pPr marL="457200" lvl="0" indent="-4572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Packets.</a:t>
            </a:r>
          </a:p>
        </p:txBody>
      </p:sp>
      <p:pic>
        <p:nvPicPr>
          <p:cNvPr id="6" name="Picture 5"/>
          <p:cNvPicPr>
            <a:picLocks noChangeAspect="1"/>
          </p:cNvPicPr>
          <p:nvPr/>
        </p:nvPicPr>
        <p:blipFill rotWithShape="1">
          <a:blip r:embed="rId2">
            <a:lum bright="-20000" contrast="40000"/>
          </a:blip>
          <a:srcRect l="5430" t="7258" r="44902" b="11738"/>
          <a:stretch/>
        </p:blipFill>
        <p:spPr>
          <a:xfrm>
            <a:off x="7456921" y="491320"/>
            <a:ext cx="4599295" cy="5757080"/>
          </a:xfrm>
          <a:prstGeom prst="rect">
            <a:avLst/>
          </a:prstGeom>
        </p:spPr>
      </p:pic>
    </p:spTree>
    <p:extLst>
      <p:ext uri="{BB962C8B-B14F-4D97-AF65-F5344CB8AC3E}">
        <p14:creationId xmlns:p14="http://schemas.microsoft.com/office/powerpoint/2010/main" val="3009473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34</a:t>
            </a:fld>
            <a:endParaRPr lang="en-US"/>
          </a:p>
        </p:txBody>
      </p:sp>
      <p:sp>
        <p:nvSpPr>
          <p:cNvPr id="5" name="TextBox 4"/>
          <p:cNvSpPr txBox="1"/>
          <p:nvPr/>
        </p:nvSpPr>
        <p:spPr>
          <a:xfrm>
            <a:off x="766583" y="712628"/>
            <a:ext cx="10768504" cy="517064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800" b="1" dirty="0">
                <a:solidFill>
                  <a:schemeClr val="bg1"/>
                </a:solidFill>
                <a:latin typeface="Arial" panose="020B0604020202020204" pitchFamily="34" charset="0"/>
                <a:cs typeface="Arial" panose="020B0604020202020204" pitchFamily="34" charset="0"/>
              </a:rPr>
              <a:t>MAC common part sublayer (CPS)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It is core part of the MAC layer, defining medium access method. </a:t>
            </a:r>
          </a:p>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The CPS provides functions related to duplexing and channelization, channel access, packet data unit (PDU) framing, network entry, and initialization.</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This provides the rules and mechanism for system access, bandwidth allocation, and connection maintenance.</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t>
            </a:r>
            <a:r>
              <a:rPr lang="en-US" sz="2400" dirty="0" err="1">
                <a:solidFill>
                  <a:srgbClr val="C00000"/>
                </a:solidFill>
                <a:latin typeface="Arial" panose="020B0604020202020204" pitchFamily="34" charset="0"/>
                <a:cs typeface="Arial" panose="020B0604020202020204" pitchFamily="34" charset="0"/>
              </a:rPr>
              <a:t>QoS</a:t>
            </a:r>
            <a:r>
              <a:rPr lang="en-US" sz="2400" dirty="0">
                <a:solidFill>
                  <a:srgbClr val="C00000"/>
                </a:solidFill>
                <a:latin typeface="Arial" panose="020B0604020202020204" pitchFamily="34" charset="0"/>
                <a:cs typeface="Arial" panose="020B0604020202020204" pitchFamily="34" charset="0"/>
              </a:rPr>
              <a:t> decisions for transmission scheduling are also performed within the MAC CPS.</a:t>
            </a:r>
          </a:p>
        </p:txBody>
      </p:sp>
    </p:spTree>
    <p:extLst>
      <p:ext uri="{BB962C8B-B14F-4D97-AF65-F5344CB8AC3E}">
        <p14:creationId xmlns:p14="http://schemas.microsoft.com/office/powerpoint/2010/main" val="1380245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35</a:t>
            </a:fld>
            <a:endParaRPr lang="en-US"/>
          </a:p>
        </p:txBody>
      </p:sp>
      <p:sp>
        <p:nvSpPr>
          <p:cNvPr id="5" name="TextBox 4"/>
          <p:cNvSpPr txBox="1"/>
          <p:nvPr/>
        </p:nvSpPr>
        <p:spPr>
          <a:xfrm>
            <a:off x="748318" y="269671"/>
            <a:ext cx="10299092" cy="5586145"/>
          </a:xfrm>
          <a:prstGeom prst="rect">
            <a:avLst/>
          </a:prstGeom>
          <a:noFill/>
        </p:spPr>
        <p:txBody>
          <a:bodyPr wrap="square" rtlCol="0">
            <a:spAutoFit/>
          </a:bodyPr>
          <a:lstStyle/>
          <a:p>
            <a:pPr marL="571500" indent="-571500" algn="just">
              <a:lnSpc>
                <a:spcPct val="150000"/>
              </a:lnSpc>
              <a:buFont typeface="Wingdings" panose="05000000000000000000" pitchFamily="2" charset="2"/>
              <a:buChar char="ü"/>
            </a:pPr>
            <a:r>
              <a:rPr lang="en-US" sz="3600" dirty="0">
                <a:solidFill>
                  <a:schemeClr val="bg1"/>
                </a:solidFill>
                <a:latin typeface="Arial" panose="020B0604020202020204" pitchFamily="34" charset="0"/>
                <a:cs typeface="Arial" panose="020B0604020202020204" pitchFamily="34" charset="0"/>
              </a:rPr>
              <a:t>Privacy Sublayer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 privacy layer lies between the MAC CPS and the PHY layer.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Security is a major issue for public networks. </a:t>
            </a:r>
            <a:endParaRPr lang="en-US" sz="26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600" dirty="0">
                <a:solidFill>
                  <a:schemeClr val="bg1"/>
                </a:solidFill>
                <a:latin typeface="Arial" panose="020B0604020202020204" pitchFamily="34" charset="0"/>
                <a:cs typeface="Arial" panose="020B0604020202020204" pitchFamily="34" charset="0"/>
              </a:rPr>
              <a:t>This sublayer provides the </a:t>
            </a:r>
            <a:r>
              <a:rPr lang="en-US" sz="2600" dirty="0">
                <a:solidFill>
                  <a:srgbClr val="C00000"/>
                </a:solidFill>
                <a:latin typeface="Arial" panose="020B0604020202020204" pitchFamily="34" charset="0"/>
                <a:cs typeface="Arial" panose="020B0604020202020204" pitchFamily="34" charset="0"/>
              </a:rPr>
              <a:t>mechanism for encryption and decryption of data transferring to and from PHY layer</a:t>
            </a:r>
            <a:r>
              <a:rPr lang="en-US" sz="2600" dirty="0">
                <a:solidFill>
                  <a:schemeClr val="bg1"/>
                </a:solidFill>
                <a:latin typeface="Arial" panose="020B0604020202020204" pitchFamily="34" charset="0"/>
                <a:cs typeface="Arial" panose="020B0604020202020204" pitchFamily="34" charset="0"/>
              </a:rPr>
              <a:t>, and is also used for authentication and secure key exchange. </a:t>
            </a:r>
          </a:p>
          <a:p>
            <a:pPr marL="457200" indent="-457200" algn="just">
              <a:lnSpc>
                <a:spcPct val="150000"/>
              </a:lnSpc>
              <a:buFont typeface="Wingdings" panose="05000000000000000000" pitchFamily="2" charset="2"/>
              <a:buChar char="§"/>
            </a:pPr>
            <a:r>
              <a:rPr lang="en-US" sz="2600" dirty="0">
                <a:solidFill>
                  <a:srgbClr val="C00000"/>
                </a:solidFill>
                <a:latin typeface="Arial" panose="020B0604020202020204" pitchFamily="34" charset="0"/>
                <a:cs typeface="Arial" panose="020B0604020202020204" pitchFamily="34" charset="0"/>
              </a:rPr>
              <a:t>Data, PHY control, and statistics are transferred between the MAC CPS and the PHY layer through the PHY SAP.</a:t>
            </a:r>
          </a:p>
          <a:p>
            <a:pPr algn="just">
              <a:lnSpc>
                <a:spcPct val="150000"/>
              </a:lnSpc>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7505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36</a:t>
            </a:fld>
            <a:endParaRPr lang="en-US"/>
          </a:p>
        </p:txBody>
      </p:sp>
      <p:sp>
        <p:nvSpPr>
          <p:cNvPr id="5" name="TextBox 4"/>
          <p:cNvSpPr txBox="1"/>
          <p:nvPr/>
        </p:nvSpPr>
        <p:spPr>
          <a:xfrm>
            <a:off x="641444" y="0"/>
            <a:ext cx="10890914" cy="6486391"/>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Physical Layer</a:t>
            </a:r>
          </a:p>
          <a:p>
            <a:pPr algn="just">
              <a:lnSpc>
                <a:spcPct val="150000"/>
              </a:lnSpc>
            </a:pPr>
            <a:r>
              <a:rPr lang="en-US" sz="2300" dirty="0">
                <a:solidFill>
                  <a:schemeClr val="bg1"/>
                </a:solidFill>
                <a:latin typeface="Arial" panose="020B0604020202020204" pitchFamily="34" charset="0"/>
                <a:cs typeface="Arial" panose="020B0604020202020204" pitchFamily="34" charset="0"/>
              </a:rPr>
              <a:t>The PHY layer includes multiple specifications which make the standard adaptable to different frequency ranges</a:t>
            </a:r>
            <a:endParaRPr lang="en-US" sz="2300" b="1" i="1"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Different variants of the IEEE 802.16 PHY layer with their capabilities and conditions of operation. </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The original version of the standard on which WiMAX is based (IEEE 802.16) specified a </a:t>
            </a:r>
            <a:r>
              <a:rPr lang="en-US" sz="2300" dirty="0">
                <a:solidFill>
                  <a:srgbClr val="C00000"/>
                </a:solidFill>
                <a:latin typeface="Arial" panose="020B0604020202020204" pitchFamily="34" charset="0"/>
                <a:cs typeface="Arial" panose="020B0604020202020204" pitchFamily="34" charset="0"/>
              </a:rPr>
              <a:t>PHY layer operating in the 10–66 GHz range</a:t>
            </a:r>
            <a:r>
              <a:rPr lang="en-US" sz="23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802.16a, updated to 802.16-2004 in 2004, added specifications for the </a:t>
            </a:r>
            <a:r>
              <a:rPr lang="en-US" sz="2300" dirty="0">
                <a:solidFill>
                  <a:srgbClr val="C00000"/>
                </a:solidFill>
                <a:latin typeface="Arial" panose="020B0604020202020204" pitchFamily="34" charset="0"/>
                <a:cs typeface="Arial" panose="020B0604020202020204" pitchFamily="34" charset="0"/>
              </a:rPr>
              <a:t>2–11 GHz range</a:t>
            </a:r>
            <a:r>
              <a:rPr lang="en-US" sz="23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802.16-2004 was updated by 802.16e-2005 in 2005 and uses </a:t>
            </a:r>
            <a:r>
              <a:rPr lang="en-US" sz="2300" u="sng" dirty="0">
                <a:solidFill>
                  <a:srgbClr val="C00000"/>
                </a:solidFill>
                <a:latin typeface="Arial" panose="020B0604020202020204" pitchFamily="34" charset="0"/>
                <a:cs typeface="Arial" panose="020B0604020202020204" pitchFamily="34" charset="0"/>
              </a:rPr>
              <a:t>scalable orthogonal frequency division multiple access (SOFDMA) </a:t>
            </a:r>
            <a:r>
              <a:rPr lang="en-US" sz="2300" dirty="0">
                <a:solidFill>
                  <a:schemeClr val="bg1"/>
                </a:solidFill>
                <a:latin typeface="Arial" panose="020B0604020202020204" pitchFamily="34" charset="0"/>
                <a:cs typeface="Arial" panose="020B0604020202020204" pitchFamily="34" charset="0"/>
              </a:rPr>
              <a:t>as opposed to the orthogonal frequency division multiplexing version with 256 subcarriers.</a:t>
            </a:r>
          </a:p>
        </p:txBody>
      </p:sp>
    </p:spTree>
    <p:extLst>
      <p:ext uri="{BB962C8B-B14F-4D97-AF65-F5344CB8AC3E}">
        <p14:creationId xmlns:p14="http://schemas.microsoft.com/office/powerpoint/2010/main" val="52091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37</a:t>
            </a:fld>
            <a:endParaRPr lang="en-US"/>
          </a:p>
        </p:txBody>
      </p:sp>
      <p:sp>
        <p:nvSpPr>
          <p:cNvPr id="5" name="TextBox 4"/>
          <p:cNvSpPr txBox="1"/>
          <p:nvPr/>
        </p:nvSpPr>
        <p:spPr>
          <a:xfrm>
            <a:off x="723330" y="804961"/>
            <a:ext cx="10699846" cy="5078313"/>
          </a:xfrm>
          <a:prstGeom prst="rect">
            <a:avLst/>
          </a:prstGeom>
          <a:noFill/>
        </p:spPr>
        <p:txBody>
          <a:bodyPr wrap="square" rtlCol="0">
            <a:spAutoFit/>
          </a:bodyPr>
          <a:lstStyle/>
          <a:p>
            <a:pPr algn="just">
              <a:lnSpc>
                <a:spcPct val="150000"/>
              </a:lnSpc>
            </a:pPr>
            <a:r>
              <a:rPr lang="en-US" sz="2400" u="sng" dirty="0">
                <a:solidFill>
                  <a:srgbClr val="C00000"/>
                </a:solidFill>
                <a:latin typeface="Arial" panose="020B0604020202020204" pitchFamily="34" charset="0"/>
                <a:cs typeface="Arial" panose="020B0604020202020204" pitchFamily="34" charset="0"/>
              </a:rPr>
              <a:t>Scalable Orthogonal Frequency Division Multiple Access (SOFDMA) </a:t>
            </a:r>
            <a:r>
              <a:rPr lang="en-US" sz="2400" dirty="0">
                <a:solidFill>
                  <a:schemeClr val="bg1"/>
                </a:solidFill>
                <a:latin typeface="Arial" panose="020B0604020202020204" pitchFamily="34" charset="0"/>
                <a:cs typeface="Arial" panose="020B0604020202020204" pitchFamily="34" charset="0"/>
              </a:rPr>
              <a:t>The concept of scalability was introduced as part of the OFDMA PHY layer mode of the IEEE 802.16 WMAN standard. </a:t>
            </a:r>
          </a:p>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A scalable PHY layer allows standard-based solutions to deliver optimal performance in channel bandwidths ranging from 1.25 to 20 MHz, with fixed subcarrier spacing for both fixed and portable/mobile usage models while keeping product costs low.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A </a:t>
            </a:r>
            <a:r>
              <a:rPr lang="en-US" sz="2400" dirty="0" err="1">
                <a:solidFill>
                  <a:schemeClr val="bg1"/>
                </a:solidFill>
                <a:latin typeface="Arial" panose="020B0604020202020204" pitchFamily="34" charset="0"/>
                <a:cs typeface="Arial" panose="020B0604020202020204" pitchFamily="34" charset="0"/>
              </a:rPr>
              <a:t>subchannel</a:t>
            </a:r>
            <a:r>
              <a:rPr lang="en-US" sz="2400" dirty="0">
                <a:solidFill>
                  <a:schemeClr val="bg1"/>
                </a:solidFill>
                <a:latin typeface="Arial" panose="020B0604020202020204" pitchFamily="34" charset="0"/>
                <a:cs typeface="Arial" panose="020B0604020202020204" pitchFamily="34" charset="0"/>
              </a:rPr>
              <a:t> structure, with </a:t>
            </a:r>
            <a:r>
              <a:rPr lang="en-US" sz="2400" dirty="0">
                <a:solidFill>
                  <a:srgbClr val="0070C0"/>
                </a:solidFill>
                <a:latin typeface="Arial" panose="020B0604020202020204" pitchFamily="34" charset="0"/>
                <a:cs typeface="Arial" panose="020B0604020202020204" pitchFamily="34" charset="0"/>
              </a:rPr>
              <a:t>variable fast Fourier transform (FFT) sizes per channel bandwidth, </a:t>
            </a:r>
            <a:r>
              <a:rPr lang="en-US" sz="2400" dirty="0">
                <a:solidFill>
                  <a:schemeClr val="bg1"/>
                </a:solidFill>
                <a:latin typeface="Arial" panose="020B0604020202020204" pitchFamily="34" charset="0"/>
                <a:cs typeface="Arial" panose="020B0604020202020204" pitchFamily="34" charset="0"/>
              </a:rPr>
              <a:t>enables scalability.</a:t>
            </a:r>
          </a:p>
        </p:txBody>
      </p:sp>
    </p:spTree>
    <p:extLst>
      <p:ext uri="{BB962C8B-B14F-4D97-AF65-F5344CB8AC3E}">
        <p14:creationId xmlns:p14="http://schemas.microsoft.com/office/powerpoint/2010/main" val="3985422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38</a:t>
            </a:fld>
            <a:endParaRPr lang="en-US"/>
          </a:p>
        </p:txBody>
      </p:sp>
      <p:sp>
        <p:nvSpPr>
          <p:cNvPr id="5" name="Rectangle 4"/>
          <p:cNvSpPr/>
          <p:nvPr/>
        </p:nvSpPr>
        <p:spPr>
          <a:xfrm>
            <a:off x="832510" y="308551"/>
            <a:ext cx="10495131" cy="6278642"/>
          </a:xfrm>
          <a:prstGeom prst="rect">
            <a:avLst/>
          </a:prstGeom>
        </p:spPr>
        <p:txBody>
          <a:bodyPr wrap="square">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802.16e, has multiple antenna support through MIMO.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Its benefits </a:t>
            </a:r>
            <a:r>
              <a:rPr lang="en-US" sz="2800" dirty="0">
                <a:solidFill>
                  <a:prstClr val="black"/>
                </a:solidFill>
                <a:latin typeface="Arial" panose="020B0604020202020204" pitchFamily="34" charset="0"/>
                <a:cs typeface="Arial" panose="020B0604020202020204" pitchFamily="34" charset="0"/>
              </a:rPr>
              <a:t>– </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Terms of coverage, </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Self-installation, </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Power consumption, </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Frequency reuse</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Bandwidth efficiency, </a:t>
            </a:r>
          </a:p>
          <a:p>
            <a:pPr marL="457200" lvl="0" indent="-457200" algn="just">
              <a:lnSpc>
                <a:spcPct val="150000"/>
              </a:lnSpc>
              <a:buFont typeface="Wingdings" panose="05000000000000000000" pitchFamily="2" charset="2"/>
              <a:buChar char="ü"/>
            </a:pPr>
            <a:r>
              <a:rPr lang="en-US" sz="2300" dirty="0">
                <a:solidFill>
                  <a:prstClr val="black"/>
                </a:solidFill>
                <a:latin typeface="Arial" panose="020B0604020202020204" pitchFamily="34" charset="0"/>
                <a:cs typeface="Arial" panose="020B0604020202020204" pitchFamily="34" charset="0"/>
              </a:rPr>
              <a:t>Full mobility support</a:t>
            </a:r>
            <a:r>
              <a:rPr lang="en-US" sz="2400" dirty="0">
                <a:solidFill>
                  <a:prstClr val="black"/>
                </a:solidFill>
                <a:latin typeface="Arial" panose="020B0604020202020204" pitchFamily="34" charset="0"/>
                <a:cs typeface="Arial" panose="020B0604020202020204" pitchFamily="34" charset="0"/>
              </a:rPr>
              <a:t>.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IEEE 802.16 standard has been standardized -European Telecommunications Standards Institute (ETSI),</a:t>
            </a:r>
            <a:r>
              <a:rPr lang="en-US" sz="2400" dirty="0">
                <a:solidFill>
                  <a:srgbClr val="C00000"/>
                </a:solidFill>
                <a:latin typeface="Arial" panose="020B0604020202020204" pitchFamily="34" charset="0"/>
                <a:cs typeface="Arial" panose="020B0604020202020204" pitchFamily="34" charset="0"/>
              </a:rPr>
              <a:t>High-Performance Metropolitan Area Network (HIPERMAN).</a:t>
            </a:r>
          </a:p>
        </p:txBody>
      </p:sp>
    </p:spTree>
    <p:extLst>
      <p:ext uri="{BB962C8B-B14F-4D97-AF65-F5344CB8AC3E}">
        <p14:creationId xmlns:p14="http://schemas.microsoft.com/office/powerpoint/2010/main" val="1814136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39</a:t>
            </a:fld>
            <a:endParaRPr lang="en-US"/>
          </a:p>
        </p:txBody>
      </p:sp>
      <p:sp>
        <p:nvSpPr>
          <p:cNvPr id="5" name="TextBox 4"/>
          <p:cNvSpPr txBox="1"/>
          <p:nvPr/>
        </p:nvSpPr>
        <p:spPr>
          <a:xfrm>
            <a:off x="1043601" y="771436"/>
            <a:ext cx="10611587" cy="5586145"/>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Supported band of frequency. </a:t>
            </a:r>
            <a:r>
              <a:rPr lang="en-US" sz="2400" dirty="0">
                <a:solidFill>
                  <a:schemeClr val="bg1"/>
                </a:solidFill>
                <a:latin typeface="Arial" panose="020B0604020202020204" pitchFamily="34" charset="0"/>
                <a:cs typeface="Arial" panose="020B0604020202020204" pitchFamily="34" charset="0"/>
              </a:rPr>
              <a:t>The IEEE 802.16 -licensed and unlicensed bands of frequency:</a:t>
            </a:r>
          </a:p>
          <a:p>
            <a:pPr marL="457200" indent="-457200" algn="just">
              <a:lnSpc>
                <a:spcPct val="150000"/>
              </a:lnSpc>
              <a:buAutoNum type="arabicPeriod"/>
            </a:pPr>
            <a:r>
              <a:rPr lang="en-US" sz="2400" b="1" dirty="0">
                <a:solidFill>
                  <a:schemeClr val="bg1"/>
                </a:solidFill>
                <a:latin typeface="Arial" panose="020B0604020202020204" pitchFamily="34" charset="0"/>
                <a:cs typeface="Arial" panose="020B0604020202020204" pitchFamily="34" charset="0"/>
              </a:rPr>
              <a:t>10–66 GHz licensed band: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In this frequency band, due to shorter wavelength, LOS operation is required and as a result the effect of multipath propagation is neglected.</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It promises to provide data rates up to 120 Mbps in this frequency band. </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2. 2–11 GHz licensed and licensed exempt: </a:t>
            </a:r>
          </a:p>
          <a:p>
            <a:pPr marL="342900" lvl="0" indent="-342900" algn="just">
              <a:lnSpc>
                <a:spcPct val="150000"/>
              </a:lnSpc>
              <a:buFont typeface="Wingdings" panose="05000000000000000000" pitchFamily="2" charset="2"/>
              <a:buChar char="ü"/>
            </a:pPr>
            <a:r>
              <a:rPr lang="en-US" sz="2400" dirty="0">
                <a:solidFill>
                  <a:prstClr val="black"/>
                </a:solidFill>
                <a:latin typeface="Arial" panose="020B0604020202020204" pitchFamily="34" charset="0"/>
                <a:cs typeface="Arial" panose="020B0604020202020204" pitchFamily="34" charset="0"/>
              </a:rPr>
              <a:t>It operates in near LOS and NLOS environment and to </a:t>
            </a:r>
            <a:r>
              <a:rPr lang="en-US" sz="2400" dirty="0">
                <a:solidFill>
                  <a:srgbClr val="C00000"/>
                </a:solidFill>
                <a:latin typeface="Arial" panose="020B0604020202020204" pitchFamily="34" charset="0"/>
                <a:cs typeface="Arial" panose="020B0604020202020204" pitchFamily="34" charset="0"/>
              </a:rPr>
              <a:t>mitigate the effect of multipath propagation. </a:t>
            </a:r>
          </a:p>
          <a:p>
            <a:pPr algn="just">
              <a:lnSpc>
                <a:spcPct val="150000"/>
              </a:lnSpc>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009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a:t>
            </a:fld>
            <a:endParaRPr lang="en-US"/>
          </a:p>
        </p:txBody>
      </p:sp>
      <p:sp>
        <p:nvSpPr>
          <p:cNvPr id="5" name="TextBox 4"/>
          <p:cNvSpPr txBox="1"/>
          <p:nvPr/>
        </p:nvSpPr>
        <p:spPr>
          <a:xfrm>
            <a:off x="304800" y="158293"/>
            <a:ext cx="11568545" cy="7294305"/>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Wireless Metropolitan Area Networks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Metropolitan area networks (MANs) are </a:t>
            </a:r>
            <a:r>
              <a:rPr lang="en-US" sz="2400" dirty="0">
                <a:solidFill>
                  <a:srgbClr val="FF0000"/>
                </a:solidFill>
                <a:latin typeface="Arial" panose="020B0604020202020204" pitchFamily="34" charset="0"/>
                <a:cs typeface="Arial" panose="020B0604020202020204" pitchFamily="34" charset="0"/>
              </a:rPr>
              <a:t>large computer networks </a:t>
            </a:r>
            <a:r>
              <a:rPr lang="en-US" sz="2400" dirty="0">
                <a:solidFill>
                  <a:schemeClr val="bg1"/>
                </a:solidFill>
                <a:latin typeface="Arial" panose="020B0604020202020204" pitchFamily="34" charset="0"/>
                <a:cs typeface="Arial" panose="020B0604020202020204" pitchFamily="34" charset="0"/>
              </a:rPr>
              <a:t>usually spanning a city.</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They typically use </a:t>
            </a:r>
            <a:r>
              <a:rPr lang="en-US" sz="2400" dirty="0">
                <a:solidFill>
                  <a:srgbClr val="FF0000"/>
                </a:solidFill>
                <a:latin typeface="Arial" panose="020B0604020202020204" pitchFamily="34" charset="0"/>
                <a:cs typeface="Arial" panose="020B0604020202020204" pitchFamily="34" charset="0"/>
              </a:rPr>
              <a:t>wireless infrastructure </a:t>
            </a:r>
            <a:r>
              <a:rPr lang="en-US" sz="2400" dirty="0">
                <a:solidFill>
                  <a:schemeClr val="bg1"/>
                </a:solidFill>
                <a:latin typeface="Arial" panose="020B0604020202020204" pitchFamily="34" charset="0"/>
                <a:cs typeface="Arial" panose="020B0604020202020204" pitchFamily="34" charset="0"/>
              </a:rPr>
              <a:t>or </a:t>
            </a:r>
            <a:r>
              <a:rPr lang="en-US" sz="2400" dirty="0">
                <a:solidFill>
                  <a:srgbClr val="FF0000"/>
                </a:solidFill>
                <a:latin typeface="Arial" panose="020B0604020202020204" pitchFamily="34" charset="0"/>
                <a:cs typeface="Arial" panose="020B0604020202020204" pitchFamily="34" charset="0"/>
              </a:rPr>
              <a:t>optical fiber connections </a:t>
            </a:r>
            <a:r>
              <a:rPr lang="en-US" sz="2400" dirty="0">
                <a:solidFill>
                  <a:schemeClr val="bg1"/>
                </a:solidFill>
                <a:latin typeface="Arial" panose="020B0604020202020204" pitchFamily="34" charset="0"/>
                <a:cs typeface="Arial" panose="020B0604020202020204" pitchFamily="34" charset="0"/>
              </a:rPr>
              <a:t>to link their sites.</a:t>
            </a:r>
          </a:p>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A MAN is optimized for a larger geographical area compared to local area network (LAN),ranging from several blocks of buildings to the entire city.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They often provide means for </a:t>
            </a:r>
            <a:r>
              <a:rPr lang="en-US" sz="2400" dirty="0">
                <a:solidFill>
                  <a:srgbClr val="C00000"/>
                </a:solidFill>
                <a:latin typeface="Arial" panose="020B0604020202020204" pitchFamily="34" charset="0"/>
                <a:cs typeface="Arial" panose="020B0604020202020204" pitchFamily="34" charset="0"/>
              </a:rPr>
              <a:t>internetworking of local networks. MANs can span up to 50 km. </a:t>
            </a:r>
            <a:endParaRPr lang="en-US" sz="2400" dirty="0" smtClean="0">
              <a:solidFill>
                <a:srgbClr val="C00000"/>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wireless MAN (WMAN) is a promising </a:t>
            </a:r>
            <a:r>
              <a:rPr lang="en-US" sz="2400" dirty="0">
                <a:solidFill>
                  <a:srgbClr val="FF0000"/>
                </a:solidFill>
                <a:latin typeface="Arial" panose="020B0604020202020204" pitchFamily="34" charset="0"/>
                <a:cs typeface="Arial" panose="020B0604020202020204" pitchFamily="34" charset="0"/>
              </a:rPr>
              <a:t>broadband wireless access (BWA) </a:t>
            </a:r>
            <a:r>
              <a:rPr lang="en-US" sz="2400" dirty="0">
                <a:solidFill>
                  <a:schemeClr val="bg1"/>
                </a:solidFill>
                <a:latin typeface="Arial" panose="020B0604020202020204" pitchFamily="34" charset="0"/>
                <a:cs typeface="Arial" panose="020B0604020202020204" pitchFamily="34" charset="0"/>
              </a:rPr>
              <a:t>technology that provides </a:t>
            </a:r>
            <a:r>
              <a:rPr lang="en-US" sz="2400" u="sng" dirty="0">
                <a:solidFill>
                  <a:srgbClr val="C00000"/>
                </a:solidFill>
                <a:latin typeface="Arial" panose="020B0604020202020204" pitchFamily="34" charset="0"/>
                <a:cs typeface="Arial" panose="020B0604020202020204" pitchFamily="34" charset="0"/>
              </a:rPr>
              <a:t>high-speed, high-bandwidth efficiency, and high-capacity multimedia services </a:t>
            </a:r>
            <a:r>
              <a:rPr lang="en-US" sz="2400" dirty="0">
                <a:solidFill>
                  <a:schemeClr val="bg1"/>
                </a:solidFill>
                <a:latin typeface="Arial" panose="020B0604020202020204" pitchFamily="34" charset="0"/>
                <a:cs typeface="Arial" panose="020B0604020202020204" pitchFamily="34" charset="0"/>
              </a:rPr>
              <a:t>for both residential and enterprise applications</a:t>
            </a:r>
          </a:p>
          <a:p>
            <a:pPr marL="457200" lvl="0" indent="-457200" algn="just">
              <a:lnSpc>
                <a:spcPct val="150000"/>
              </a:lnSpc>
              <a:buFont typeface="Wingdings" panose="05000000000000000000" pitchFamily="2" charset="2"/>
              <a:buChar char="§"/>
            </a:pPr>
            <a:endParaRPr lang="en-US" sz="24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2686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40</a:t>
            </a:fld>
            <a:endParaRPr lang="en-US"/>
          </a:p>
        </p:txBody>
      </p:sp>
      <p:sp>
        <p:nvSpPr>
          <p:cNvPr id="5" name="TextBox 4"/>
          <p:cNvSpPr txBox="1"/>
          <p:nvPr/>
        </p:nvSpPr>
        <p:spPr>
          <a:xfrm>
            <a:off x="876001" y="479971"/>
            <a:ext cx="10410698" cy="6024726"/>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IEEE 802.16 physical layer interface variants. </a:t>
            </a:r>
            <a:r>
              <a:rPr lang="en-US" sz="2400" dirty="0">
                <a:solidFill>
                  <a:schemeClr val="bg1"/>
                </a:solidFill>
                <a:latin typeface="Arial" panose="020B0604020202020204" pitchFamily="34" charset="0"/>
                <a:cs typeface="Arial" panose="020B0604020202020204" pitchFamily="34" charset="0"/>
              </a:rPr>
              <a:t>The standard has assigned a unique name to each physical interface</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1.WMAN-SC: -</a:t>
            </a:r>
            <a:r>
              <a:rPr lang="en-US" sz="2400" dirty="0">
                <a:solidFill>
                  <a:schemeClr val="bg1"/>
                </a:solidFill>
                <a:latin typeface="Arial" panose="020B0604020202020204" pitchFamily="34" charset="0"/>
                <a:cs typeface="Arial" panose="020B0604020202020204" pitchFamily="34" charset="0"/>
              </a:rPr>
              <a:t> operate in 10–66 GHz frequency band. </a:t>
            </a:r>
          </a:p>
          <a:p>
            <a:pPr marL="457200" indent="-457200" algn="just">
              <a:lnSpc>
                <a:spcPct val="150000"/>
              </a:lnSpc>
              <a:buFont typeface="Wingdings" panose="05000000000000000000" pitchFamily="2" charset="2"/>
              <a:buChar char="§"/>
            </a:pPr>
            <a:r>
              <a:rPr lang="en-US" sz="2300" dirty="0">
                <a:solidFill>
                  <a:srgbClr val="C00000"/>
                </a:solidFill>
                <a:latin typeface="Arial" panose="020B0604020202020204" pitchFamily="34" charset="0"/>
                <a:cs typeface="Arial" panose="020B0604020202020204" pitchFamily="34" charset="0"/>
              </a:rPr>
              <a:t>single-carrier modulation with adaptive burst profiling</a:t>
            </a:r>
            <a:r>
              <a:rPr lang="en-US" sz="2300" dirty="0">
                <a:solidFill>
                  <a:schemeClr val="bg1"/>
                </a:solidFill>
                <a:latin typeface="Arial" panose="020B0604020202020204" pitchFamily="34" charset="0"/>
                <a:cs typeface="Arial" panose="020B0604020202020204" pitchFamily="34" charset="0"/>
              </a:rPr>
              <a:t>, in which transmission parameters, including the </a:t>
            </a:r>
            <a:r>
              <a:rPr lang="en-US" sz="2300" dirty="0">
                <a:solidFill>
                  <a:srgbClr val="C00000"/>
                </a:solidFill>
                <a:latin typeface="Arial" panose="020B0604020202020204" pitchFamily="34" charset="0"/>
                <a:cs typeface="Arial" panose="020B0604020202020204" pitchFamily="34" charset="0"/>
              </a:rPr>
              <a:t>modulation and coding schemes, may be tuned individually to each SS on a frame-by-frame basis</a:t>
            </a:r>
            <a:r>
              <a:rPr lang="en-US" sz="23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supports both FDD and TDD to separate UL and DL. </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supports half-duplex FDD, </a:t>
            </a:r>
          </a:p>
          <a:p>
            <a:pPr marL="457200" lvl="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 Access in UL direction is done by a combination of TDMA and demand assignment multiple access (DAMA); </a:t>
            </a:r>
            <a:endParaRPr lang="en-US" sz="2300" dirty="0">
              <a:solidFill>
                <a:prstClr val="black"/>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0357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41</a:t>
            </a:fld>
            <a:endParaRPr lang="en-US"/>
          </a:p>
        </p:txBody>
      </p:sp>
      <p:sp>
        <p:nvSpPr>
          <p:cNvPr id="5" name="Rectangle 4"/>
          <p:cNvSpPr/>
          <p:nvPr/>
        </p:nvSpPr>
        <p:spPr>
          <a:xfrm>
            <a:off x="1276755" y="679566"/>
            <a:ext cx="9873466" cy="5078313"/>
          </a:xfrm>
          <a:prstGeom prst="rect">
            <a:avLst/>
          </a:prstGeom>
        </p:spPr>
        <p:txBody>
          <a:bodyPr wrap="square">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UL channel is divided into several time slots.</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Communication on the DL in ATM architecture is using TDM.</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It also specifies the randomization, forward error correction (FEC), modulation, and coding schemes.</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2.WMAN-SCa: </a:t>
            </a:r>
          </a:p>
          <a:p>
            <a:pPr marL="342900" indent="-3429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This is based on single-carrier modulation targeted for </a:t>
            </a:r>
            <a:r>
              <a:rPr lang="en-US" sz="2400" dirty="0">
                <a:solidFill>
                  <a:srgbClr val="C00000"/>
                </a:solidFill>
                <a:latin typeface="Arial" panose="020B0604020202020204" pitchFamily="34" charset="0"/>
                <a:cs typeface="Arial" panose="020B0604020202020204" pitchFamily="34" charset="0"/>
              </a:rPr>
              <a:t>2–11 GHz</a:t>
            </a:r>
          </a:p>
          <a:p>
            <a:pPr marL="342900" indent="-3429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Access is done by </a:t>
            </a:r>
            <a:r>
              <a:rPr lang="en-US" sz="2400" dirty="0">
                <a:solidFill>
                  <a:srgbClr val="C00000"/>
                </a:solidFill>
                <a:latin typeface="Arial" panose="020B0604020202020204" pitchFamily="34" charset="0"/>
                <a:cs typeface="Arial" panose="020B0604020202020204" pitchFamily="34" charset="0"/>
              </a:rPr>
              <a:t>TDMA technique both in UL and DL</a:t>
            </a:r>
            <a:r>
              <a:rPr lang="en-US" sz="2400" dirty="0">
                <a:solidFill>
                  <a:schemeClr val="bg1"/>
                </a:solidFill>
                <a:latin typeface="Arial" panose="020B0604020202020204" pitchFamily="34" charset="0"/>
                <a:cs typeface="Arial" panose="020B0604020202020204" pitchFamily="34" charset="0"/>
              </a:rPr>
              <a:t>; additionally, TDM is also supported in DL.</a:t>
            </a:r>
          </a:p>
          <a:p>
            <a:pPr marL="457200" lvl="0" indent="-457200" algn="just">
              <a:lnSpc>
                <a:spcPct val="150000"/>
              </a:lnSpc>
              <a:buFont typeface="Wingdings" panose="05000000000000000000" pitchFamily="2" charset="2"/>
              <a:buChar char="§"/>
            </a:pPr>
            <a:endParaRPr lang="en-US" sz="24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973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42</a:t>
            </a:fld>
            <a:endParaRPr lang="en-US"/>
          </a:p>
        </p:txBody>
      </p:sp>
      <p:sp>
        <p:nvSpPr>
          <p:cNvPr id="5" name="TextBox 4"/>
          <p:cNvSpPr txBox="1"/>
          <p:nvPr/>
        </p:nvSpPr>
        <p:spPr>
          <a:xfrm>
            <a:off x="709683" y="450377"/>
            <a:ext cx="10801750" cy="5078313"/>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3. WMAN-OFDM: </a:t>
            </a:r>
          </a:p>
          <a:p>
            <a:pPr marL="342900" indent="-3429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It is based on OFDM with a 256-point transform to support multiple SSs in 2–11 GHz</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Access is done by TDMA.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WiMAX forum has adopted this PHY layer specification for </a:t>
            </a:r>
            <a:r>
              <a:rPr lang="en-US" sz="2400" dirty="0">
                <a:solidFill>
                  <a:srgbClr val="C00000"/>
                </a:solidFill>
                <a:latin typeface="Arial" panose="020B0604020202020204" pitchFamily="34" charset="0"/>
                <a:cs typeface="Arial" panose="020B0604020202020204" pitchFamily="34" charset="0"/>
              </a:rPr>
              <a:t>broadband wireless access.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Due to employing OFDM and other features like multiple FEC method, </a:t>
            </a:r>
            <a:r>
              <a:rPr lang="en-US" sz="2400" dirty="0">
                <a:solidFill>
                  <a:srgbClr val="C00000"/>
                </a:solidFill>
                <a:latin typeface="Arial" panose="020B0604020202020204" pitchFamily="34" charset="0"/>
                <a:cs typeface="Arial" panose="020B0604020202020204" pitchFamily="34" charset="0"/>
              </a:rPr>
              <a:t>this is the most suitable candidate to provide </a:t>
            </a:r>
            <a:r>
              <a:rPr lang="en-US" sz="2400" u="sng" dirty="0">
                <a:solidFill>
                  <a:srgbClr val="C00000"/>
                </a:solidFill>
                <a:latin typeface="Arial" panose="020B0604020202020204" pitchFamily="34" charset="0"/>
                <a:cs typeface="Arial" panose="020B0604020202020204" pitchFamily="34" charset="0"/>
              </a:rPr>
              <a:t>fixed support in NLOS environment.</a:t>
            </a:r>
          </a:p>
        </p:txBody>
      </p:sp>
    </p:spTree>
    <p:extLst>
      <p:ext uri="{BB962C8B-B14F-4D97-AF65-F5344CB8AC3E}">
        <p14:creationId xmlns:p14="http://schemas.microsoft.com/office/powerpoint/2010/main" val="259158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43</a:t>
            </a:fld>
            <a:endParaRPr lang="en-US"/>
          </a:p>
        </p:txBody>
      </p:sp>
      <p:sp>
        <p:nvSpPr>
          <p:cNvPr id="5" name="TextBox 4"/>
          <p:cNvSpPr txBox="1"/>
          <p:nvPr/>
        </p:nvSpPr>
        <p:spPr>
          <a:xfrm>
            <a:off x="914401" y="154423"/>
            <a:ext cx="10577016" cy="6093976"/>
          </a:xfrm>
          <a:prstGeom prst="rect">
            <a:avLst/>
          </a:prstGeom>
          <a:noFill/>
        </p:spPr>
        <p:txBody>
          <a:bodyPr wrap="square" rtlCol="0">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4. WMAN-OFDMA: </a:t>
            </a:r>
          </a:p>
          <a:p>
            <a:pPr marL="342900" indent="-3429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It</a:t>
            </a:r>
            <a:r>
              <a:rPr lang="en-US" sz="2300" b="1" dirty="0">
                <a:solidFill>
                  <a:schemeClr val="bg1"/>
                </a:solidFill>
                <a:latin typeface="Arial" panose="020B0604020202020204" pitchFamily="34" charset="0"/>
                <a:cs typeface="Arial" panose="020B0604020202020204" pitchFamily="34" charset="0"/>
              </a:rPr>
              <a:t> </a:t>
            </a:r>
            <a:r>
              <a:rPr lang="en-US" sz="2300" dirty="0">
                <a:solidFill>
                  <a:schemeClr val="bg1"/>
                </a:solidFill>
                <a:latin typeface="Arial" panose="020B0604020202020204" pitchFamily="34" charset="0"/>
                <a:cs typeface="Arial" panose="020B0604020202020204" pitchFamily="34" charset="0"/>
              </a:rPr>
              <a:t>uses OFDMA with at least a single support of specified multipoint transform (2048, 1024, 512, or 128) to provide combined fixed and mobile broadband wireless access. </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Operation is limited to below 11 GHz licensed band.</a:t>
            </a:r>
          </a:p>
          <a:p>
            <a:pPr marL="457200" indent="-4572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multiple access is provided by addressing a subset of the multiple carriers to individual receivers.</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5. WHUMAN: </a:t>
            </a:r>
            <a:r>
              <a:rPr lang="en-US" sz="2400" dirty="0">
                <a:solidFill>
                  <a:schemeClr val="bg1"/>
                </a:solidFill>
                <a:latin typeface="Arial" panose="020B0604020202020204" pitchFamily="34" charset="0"/>
                <a:cs typeface="Arial" panose="020B0604020202020204" pitchFamily="34" charset="0"/>
              </a:rPr>
              <a:t>This </a:t>
            </a:r>
            <a:r>
              <a:rPr lang="en-US" sz="2400" u="sng" dirty="0">
                <a:solidFill>
                  <a:srgbClr val="C00000"/>
                </a:solidFill>
                <a:latin typeface="Arial" panose="020B0604020202020204" pitchFamily="34" charset="0"/>
                <a:cs typeface="Arial" panose="020B0604020202020204" pitchFamily="34" charset="0"/>
              </a:rPr>
              <a:t>wireless high-speed unlicensed metropolitan access network </a:t>
            </a:r>
            <a:r>
              <a:rPr lang="en-US" sz="2400" dirty="0">
                <a:solidFill>
                  <a:srgbClr val="C00000"/>
                </a:solidFill>
                <a:latin typeface="Arial" panose="020B0604020202020204" pitchFamily="34" charset="0"/>
                <a:cs typeface="Arial" panose="020B0604020202020204" pitchFamily="34" charset="0"/>
              </a:rPr>
              <a:t>(WHUMAN)</a:t>
            </a:r>
            <a:r>
              <a:rPr lang="en-US" sz="2400" dirty="0">
                <a:solidFill>
                  <a:schemeClr val="bg1"/>
                </a:solidFill>
                <a:latin typeface="Arial" panose="020B0604020202020204" pitchFamily="34" charset="0"/>
                <a:cs typeface="Arial" panose="020B0604020202020204" pitchFamily="34" charset="0"/>
              </a:rPr>
              <a:t> is targeted for </a:t>
            </a:r>
            <a:r>
              <a:rPr lang="en-US" sz="2400" u="sng" dirty="0">
                <a:solidFill>
                  <a:schemeClr val="bg1"/>
                </a:solidFill>
                <a:latin typeface="Arial" panose="020B0604020202020204" pitchFamily="34" charset="0"/>
                <a:cs typeface="Arial" panose="020B0604020202020204" pitchFamily="34" charset="0"/>
              </a:rPr>
              <a:t>license-exempt band below 11 GHz</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 </a:t>
            </a:r>
            <a:r>
              <a:rPr lang="en-US" sz="2300" dirty="0">
                <a:solidFill>
                  <a:schemeClr val="bg1"/>
                </a:solidFill>
                <a:latin typeface="Arial" panose="020B0604020202020204" pitchFamily="34" charset="0"/>
                <a:cs typeface="Arial" panose="020B0604020202020204" pitchFamily="34" charset="0"/>
              </a:rPr>
              <a:t>Any of the air interfaces specified for 2–11 GHz can be used for this. </a:t>
            </a:r>
          </a:p>
          <a:p>
            <a:pPr marL="457200" indent="-457200" algn="just">
              <a:lnSpc>
                <a:spcPct val="150000"/>
              </a:lnSpc>
              <a:buFont typeface="Wingdings" panose="05000000000000000000" pitchFamily="2" charset="2"/>
              <a:buChar char="Ø"/>
            </a:pPr>
            <a:r>
              <a:rPr lang="en-US" sz="2300" dirty="0">
                <a:solidFill>
                  <a:schemeClr val="bg1"/>
                </a:solidFill>
                <a:latin typeface="Arial" panose="020B0604020202020204" pitchFamily="34" charset="0"/>
                <a:cs typeface="Arial" panose="020B0604020202020204" pitchFamily="34" charset="0"/>
              </a:rPr>
              <a:t>This supports only TDD for duplexing.</a:t>
            </a:r>
          </a:p>
        </p:txBody>
      </p:sp>
    </p:spTree>
    <p:extLst>
      <p:ext uri="{BB962C8B-B14F-4D97-AF65-F5344CB8AC3E}">
        <p14:creationId xmlns:p14="http://schemas.microsoft.com/office/powerpoint/2010/main" val="3740059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44</a:t>
            </a:fld>
            <a:endParaRPr lang="en-US"/>
          </a:p>
        </p:txBody>
      </p:sp>
      <p:sp>
        <p:nvSpPr>
          <p:cNvPr id="5" name="TextBox 4"/>
          <p:cNvSpPr txBox="1"/>
          <p:nvPr/>
        </p:nvSpPr>
        <p:spPr>
          <a:xfrm>
            <a:off x="764275" y="873457"/>
            <a:ext cx="10522423" cy="452431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WiMAX is intended as a solution for metropolitan broadband access applications; however, </a:t>
            </a:r>
            <a:r>
              <a:rPr lang="en-US" sz="2400" dirty="0">
                <a:solidFill>
                  <a:srgbClr val="C00000"/>
                </a:solidFill>
                <a:latin typeface="Arial" panose="020B0604020202020204" pitchFamily="34" charset="0"/>
                <a:cs typeface="Arial" panose="020B0604020202020204" pitchFamily="34" charset="0"/>
              </a:rPr>
              <a:t>multipath effects from buildings and other obstructions must be overcome.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So, the </a:t>
            </a:r>
            <a:r>
              <a:rPr lang="en-US" sz="2400" dirty="0">
                <a:solidFill>
                  <a:srgbClr val="C00000"/>
                </a:solidFill>
                <a:latin typeface="Arial" panose="020B0604020202020204" pitchFamily="34" charset="0"/>
                <a:cs typeface="Arial" panose="020B0604020202020204" pitchFamily="34" charset="0"/>
              </a:rPr>
              <a:t>OFDM versions of WiMAX </a:t>
            </a:r>
            <a:r>
              <a:rPr lang="en-US" sz="2400" dirty="0">
                <a:solidFill>
                  <a:schemeClr val="bg1"/>
                </a:solidFill>
                <a:latin typeface="Arial" panose="020B0604020202020204" pitchFamily="34" charset="0"/>
                <a:cs typeface="Arial" panose="020B0604020202020204" pitchFamily="34" charset="0"/>
              </a:rPr>
              <a:t>were developed.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a </a:t>
            </a:r>
            <a:r>
              <a:rPr lang="en-US" sz="2400" dirty="0">
                <a:solidFill>
                  <a:srgbClr val="C00000"/>
                </a:solidFill>
                <a:latin typeface="Arial" panose="020B0604020202020204" pitchFamily="34" charset="0"/>
                <a:cs typeface="Arial" panose="020B0604020202020204" pitchFamily="34" charset="0"/>
              </a:rPr>
              <a:t>single-carrier</a:t>
            </a:r>
            <a:r>
              <a:rPr lang="en-US" sz="2400" dirty="0">
                <a:solidFill>
                  <a:schemeClr val="bg1"/>
                </a:solidFill>
                <a:latin typeface="Arial" panose="020B0604020202020204" pitchFamily="34" charset="0"/>
                <a:cs typeface="Arial" panose="020B0604020202020204" pitchFamily="34" charset="0"/>
              </a:rPr>
              <a:t> system, a single carrier is digitally modulated with a relatively </a:t>
            </a:r>
            <a:r>
              <a:rPr lang="en-US" sz="2400" dirty="0">
                <a:solidFill>
                  <a:srgbClr val="C00000"/>
                </a:solidFill>
                <a:latin typeface="Arial" panose="020B0604020202020204" pitchFamily="34" charset="0"/>
                <a:cs typeface="Arial" panose="020B0604020202020204" pitchFamily="34" charset="0"/>
              </a:rPr>
              <a:t>fast symbol rate</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an operating environment with </a:t>
            </a:r>
            <a:r>
              <a:rPr lang="en-US" sz="2400" dirty="0">
                <a:solidFill>
                  <a:srgbClr val="C00000"/>
                </a:solidFill>
                <a:latin typeface="Arial" panose="020B0604020202020204" pitchFamily="34" charset="0"/>
                <a:cs typeface="Arial" panose="020B0604020202020204" pitchFamily="34" charset="0"/>
              </a:rPr>
              <a:t>severe multipath conditions</a:t>
            </a:r>
            <a:r>
              <a:rPr lang="en-US" sz="2400" dirty="0">
                <a:solidFill>
                  <a:schemeClr val="bg1"/>
                </a:solidFill>
                <a:latin typeface="Arial" panose="020B0604020202020204" pitchFamily="34" charset="0"/>
                <a:cs typeface="Arial" panose="020B0604020202020204" pitchFamily="34" charset="0"/>
              </a:rPr>
              <a:t>, the use of a fast symbol rate can </a:t>
            </a:r>
            <a:r>
              <a:rPr lang="en-US" sz="2400" dirty="0">
                <a:solidFill>
                  <a:srgbClr val="C00000"/>
                </a:solidFill>
                <a:latin typeface="Arial" panose="020B0604020202020204" pitchFamily="34" charset="0"/>
                <a:cs typeface="Arial" panose="020B0604020202020204" pitchFamily="34" charset="0"/>
              </a:rPr>
              <a:t>result in loss of data and poor signal performance</a:t>
            </a:r>
            <a:r>
              <a:rPr lang="en-US" sz="24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254151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45</a:t>
            </a:fld>
            <a:endParaRPr lang="en-US"/>
          </a:p>
        </p:txBody>
      </p:sp>
      <p:sp>
        <p:nvSpPr>
          <p:cNvPr id="5" name="Rectangle 4"/>
          <p:cNvSpPr/>
          <p:nvPr/>
        </p:nvSpPr>
        <p:spPr>
          <a:xfrm>
            <a:off x="882104" y="330285"/>
            <a:ext cx="10350004" cy="6740307"/>
          </a:xfrm>
          <a:prstGeom prst="rect">
            <a:avLst/>
          </a:prstGeom>
        </p:spPr>
        <p:txBody>
          <a:bodyPr wrap="square">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An </a:t>
            </a:r>
            <a:r>
              <a:rPr lang="en-US" sz="2400" dirty="0">
                <a:solidFill>
                  <a:srgbClr val="C00000"/>
                </a:solidFill>
                <a:latin typeface="Arial" panose="020B0604020202020204" pitchFamily="34" charset="0"/>
                <a:cs typeface="Arial" panose="020B0604020202020204" pitchFamily="34" charset="0"/>
              </a:rPr>
              <a:t>OFDM</a:t>
            </a:r>
            <a:r>
              <a:rPr lang="en-US" sz="2400" dirty="0">
                <a:solidFill>
                  <a:prstClr val="black"/>
                </a:solidFill>
                <a:latin typeface="Arial" panose="020B0604020202020204" pitchFamily="34" charset="0"/>
                <a:cs typeface="Arial" panose="020B0604020202020204" pitchFamily="34" charset="0"/>
              </a:rPr>
              <a:t> signal actually consists of </a:t>
            </a:r>
            <a:r>
              <a:rPr lang="en-US" sz="2400" dirty="0">
                <a:solidFill>
                  <a:srgbClr val="C00000"/>
                </a:solidFill>
                <a:latin typeface="Arial" panose="020B0604020202020204" pitchFamily="34" charset="0"/>
                <a:cs typeface="Arial" panose="020B0604020202020204" pitchFamily="34" charset="0"/>
              </a:rPr>
              <a:t>many orthogonal carriers,</a:t>
            </a:r>
            <a:r>
              <a:rPr lang="en-US" sz="2400" dirty="0">
                <a:solidFill>
                  <a:prstClr val="black"/>
                </a:solidFill>
                <a:latin typeface="Arial" panose="020B0604020202020204" pitchFamily="34" charset="0"/>
                <a:cs typeface="Arial" panose="020B0604020202020204" pitchFamily="34" charset="0"/>
              </a:rPr>
              <a:t> and each signal is digitally modulated with a relatively </a:t>
            </a:r>
            <a:r>
              <a:rPr lang="en-US" sz="2400" dirty="0">
                <a:solidFill>
                  <a:srgbClr val="C00000"/>
                </a:solidFill>
                <a:latin typeface="Arial" panose="020B0604020202020204" pitchFamily="34" charset="0"/>
                <a:cs typeface="Arial" panose="020B0604020202020204" pitchFamily="34" charset="0"/>
              </a:rPr>
              <a:t>slow symbol rate</a:t>
            </a:r>
            <a:r>
              <a:rPr lang="en-US" sz="2400" dirty="0">
                <a:solidFill>
                  <a:prstClr val="black"/>
                </a:solidFill>
                <a:latin typeface="Arial" panose="020B0604020202020204" pitchFamily="34" charset="0"/>
                <a:cs typeface="Arial" panose="020B0604020202020204" pitchFamily="34" charset="0"/>
              </a:rPr>
              <a:t>.</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Because of the slower symbol rates, such signals are </a:t>
            </a:r>
            <a:r>
              <a:rPr lang="en-US" sz="2400" dirty="0">
                <a:solidFill>
                  <a:srgbClr val="C00000"/>
                </a:solidFill>
                <a:latin typeface="Arial" panose="020B0604020202020204" pitchFamily="34" charset="0"/>
                <a:cs typeface="Arial" panose="020B0604020202020204" pitchFamily="34" charset="0"/>
              </a:rPr>
              <a:t>less affected by multipath interference</a:t>
            </a:r>
            <a:r>
              <a:rPr lang="en-US" sz="2400" dirty="0">
                <a:solidFill>
                  <a:prstClr val="black"/>
                </a:solidFill>
                <a:latin typeface="Arial" panose="020B0604020202020204" pitchFamily="34" charset="0"/>
                <a:cs typeface="Arial" panose="020B0604020202020204" pitchFamily="34" charset="0"/>
              </a:rPr>
              <a:t>, which creates delayed and reflected versions of transmitted signals.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By transmitting </a:t>
            </a:r>
            <a:r>
              <a:rPr lang="en-US" sz="2400" dirty="0">
                <a:solidFill>
                  <a:srgbClr val="C00000"/>
                </a:solidFill>
                <a:latin typeface="Arial" panose="020B0604020202020204" pitchFamily="34" charset="0"/>
                <a:cs typeface="Arial" panose="020B0604020202020204" pitchFamily="34" charset="0"/>
              </a:rPr>
              <a:t>one symbol on multiple carriers</a:t>
            </a:r>
            <a:r>
              <a:rPr lang="en-US" sz="2400" dirty="0">
                <a:solidFill>
                  <a:schemeClr val="bg1"/>
                </a:solidFill>
                <a:latin typeface="Arial" panose="020B0604020202020204" pitchFamily="34" charset="0"/>
                <a:cs typeface="Arial" panose="020B0604020202020204" pitchFamily="34" charset="0"/>
              </a:rPr>
              <a:t>, it is possible to use FEC to reconstruct the contents of faulty carriers</a:t>
            </a:r>
            <a:r>
              <a:rPr lang="en-US" sz="2400" dirty="0">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commercial interest is in the 802.16d and 802.16e standards, as the </a:t>
            </a:r>
            <a:r>
              <a:rPr lang="en-US" sz="2400" dirty="0">
                <a:solidFill>
                  <a:srgbClr val="C00000"/>
                </a:solidFill>
                <a:latin typeface="Arial" panose="020B0604020202020204" pitchFamily="34" charset="0"/>
                <a:cs typeface="Arial" panose="020B0604020202020204" pitchFamily="34" charset="0"/>
              </a:rPr>
              <a:t>lower frequencies used in these variants suffer less from inherent signal </a:t>
            </a:r>
            <a:r>
              <a:rPr lang="en-US" sz="2400" dirty="0">
                <a:solidFill>
                  <a:schemeClr val="bg1"/>
                </a:solidFill>
                <a:latin typeface="Arial" panose="020B0604020202020204" pitchFamily="34" charset="0"/>
                <a:cs typeface="Arial" panose="020B0604020202020204" pitchFamily="34" charset="0"/>
              </a:rPr>
              <a:t>attenuation and therefore give improved range and in-building penetration</a:t>
            </a:r>
          </a:p>
          <a:p>
            <a:pPr marL="457200" lvl="0" indent="-457200" algn="just">
              <a:lnSpc>
                <a:spcPct val="150000"/>
              </a:lnSpc>
              <a:buFont typeface="Wingdings" panose="05000000000000000000" pitchFamily="2" charset="2"/>
              <a:buChar char="§"/>
            </a:pPr>
            <a:endParaRPr lang="en-US" sz="2400" dirty="0">
              <a:solidFill>
                <a:prstClr val="white"/>
              </a:solidFill>
            </a:endParaRPr>
          </a:p>
        </p:txBody>
      </p:sp>
    </p:spTree>
    <p:extLst>
      <p:ext uri="{BB962C8B-B14F-4D97-AF65-F5344CB8AC3E}">
        <p14:creationId xmlns:p14="http://schemas.microsoft.com/office/powerpoint/2010/main" val="546204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46</a:t>
            </a:fld>
            <a:endParaRPr lang="en-US"/>
          </a:p>
        </p:txBody>
      </p:sp>
      <p:pic>
        <p:nvPicPr>
          <p:cNvPr id="6" name="Picture 5"/>
          <p:cNvPicPr>
            <a:picLocks noChangeAspect="1"/>
          </p:cNvPicPr>
          <p:nvPr/>
        </p:nvPicPr>
        <p:blipFill>
          <a:blip r:embed="rId2">
            <a:lum bright="-20000" contrast="40000"/>
          </a:blip>
          <a:stretch>
            <a:fillRect/>
          </a:stretch>
        </p:blipFill>
        <p:spPr>
          <a:xfrm>
            <a:off x="464025" y="259307"/>
            <a:ext cx="11341288" cy="6237027"/>
          </a:xfrm>
          <a:prstGeom prst="rect">
            <a:avLst/>
          </a:prstGeom>
          <a:ln w="28575">
            <a:solidFill>
              <a:srgbClr val="C00000"/>
            </a:solidFill>
          </a:ln>
        </p:spPr>
      </p:pic>
    </p:spTree>
    <p:extLst>
      <p:ext uri="{BB962C8B-B14F-4D97-AF65-F5344CB8AC3E}">
        <p14:creationId xmlns:p14="http://schemas.microsoft.com/office/powerpoint/2010/main" val="2570297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47</a:t>
            </a:fld>
            <a:endParaRPr lang="en-US"/>
          </a:p>
        </p:txBody>
      </p:sp>
      <p:sp>
        <p:nvSpPr>
          <p:cNvPr id="6" name="TextBox 5"/>
          <p:cNvSpPr txBox="1"/>
          <p:nvPr/>
        </p:nvSpPr>
        <p:spPr>
          <a:xfrm>
            <a:off x="811307" y="460033"/>
            <a:ext cx="10499958" cy="563231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WMAN-OFDM PHY layer is the version of the </a:t>
            </a:r>
            <a:r>
              <a:rPr lang="en-US" sz="2400" dirty="0">
                <a:solidFill>
                  <a:srgbClr val="C00000"/>
                </a:solidFill>
                <a:latin typeface="Arial" panose="020B0604020202020204" pitchFamily="34" charset="0"/>
                <a:cs typeface="Arial" panose="020B0604020202020204" pitchFamily="34" charset="0"/>
              </a:rPr>
              <a:t>256-point OFDM-based air interface</a:t>
            </a:r>
            <a:r>
              <a:rPr lang="en-US" sz="2400" dirty="0">
                <a:solidFill>
                  <a:schemeClr val="bg1"/>
                </a:solidFill>
                <a:latin typeface="Arial" panose="020B0604020202020204" pitchFamily="34" charset="0"/>
                <a:cs typeface="Arial" panose="020B0604020202020204" pitchFamily="34" charset="0"/>
              </a:rPr>
              <a:t> specification. Of these 256 subcarriers, </a:t>
            </a:r>
            <a:r>
              <a:rPr lang="en-US" sz="2400" dirty="0">
                <a:solidFill>
                  <a:srgbClr val="C00000"/>
                </a:solidFill>
                <a:latin typeface="Arial" panose="020B0604020202020204" pitchFamily="34" charset="0"/>
                <a:cs typeface="Arial" panose="020B0604020202020204" pitchFamily="34" charset="0"/>
              </a:rPr>
              <a:t>192</a:t>
            </a:r>
            <a:r>
              <a:rPr lang="en-US" sz="2400" dirty="0">
                <a:solidFill>
                  <a:schemeClr val="bg1"/>
                </a:solidFill>
                <a:latin typeface="Arial" panose="020B0604020202020204" pitchFamily="34" charset="0"/>
                <a:cs typeface="Arial" panose="020B0604020202020204" pitchFamily="34" charset="0"/>
              </a:rPr>
              <a:t> are used for </a:t>
            </a:r>
            <a:r>
              <a:rPr lang="en-US" sz="2400" dirty="0">
                <a:solidFill>
                  <a:srgbClr val="C00000"/>
                </a:solidFill>
                <a:latin typeface="Arial" panose="020B0604020202020204" pitchFamily="34" charset="0"/>
                <a:cs typeface="Arial" panose="020B0604020202020204" pitchFamily="34" charset="0"/>
              </a:rPr>
              <a:t>user data</a:t>
            </a:r>
            <a:r>
              <a:rPr lang="en-US" sz="2400" dirty="0">
                <a:solidFill>
                  <a:schemeClr val="bg1"/>
                </a:solidFill>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56</a:t>
            </a:r>
            <a:r>
              <a:rPr lang="en-US" sz="2400" dirty="0">
                <a:solidFill>
                  <a:schemeClr val="bg1"/>
                </a:solidFill>
                <a:latin typeface="Arial" panose="020B0604020202020204" pitchFamily="34" charset="0"/>
                <a:cs typeface="Arial" panose="020B0604020202020204" pitchFamily="34" charset="0"/>
              </a:rPr>
              <a:t> are nulled for </a:t>
            </a:r>
            <a:r>
              <a:rPr lang="en-US" sz="2400" dirty="0">
                <a:solidFill>
                  <a:srgbClr val="C00000"/>
                </a:solidFill>
                <a:latin typeface="Arial" panose="020B0604020202020204" pitchFamily="34" charset="0"/>
                <a:cs typeface="Arial" panose="020B0604020202020204" pitchFamily="34" charset="0"/>
              </a:rPr>
              <a:t>guard band</a:t>
            </a:r>
            <a:r>
              <a:rPr lang="en-US" sz="2400" dirty="0">
                <a:solidFill>
                  <a:schemeClr val="bg1"/>
                </a:solidFill>
                <a:latin typeface="Arial" panose="020B0604020202020204" pitchFamily="34" charset="0"/>
                <a:cs typeface="Arial" panose="020B0604020202020204" pitchFamily="34" charset="0"/>
              </a:rPr>
              <a:t>, and </a:t>
            </a:r>
            <a:r>
              <a:rPr lang="en-US" sz="2400" dirty="0">
                <a:solidFill>
                  <a:srgbClr val="C00000"/>
                </a:solidFill>
                <a:latin typeface="Arial" panose="020B0604020202020204" pitchFamily="34" charset="0"/>
                <a:cs typeface="Arial" panose="020B0604020202020204" pitchFamily="34" charset="0"/>
              </a:rPr>
              <a:t>8</a:t>
            </a:r>
            <a:r>
              <a:rPr lang="en-US" sz="2400" dirty="0">
                <a:solidFill>
                  <a:schemeClr val="bg1"/>
                </a:solidFill>
                <a:latin typeface="Arial" panose="020B0604020202020204" pitchFamily="34" charset="0"/>
                <a:cs typeface="Arial" panose="020B0604020202020204" pitchFamily="34" charset="0"/>
              </a:rPr>
              <a:t> are used as </a:t>
            </a:r>
            <a:r>
              <a:rPr lang="en-US" sz="2400" dirty="0">
                <a:solidFill>
                  <a:srgbClr val="C00000"/>
                </a:solidFill>
                <a:latin typeface="Arial" panose="020B0604020202020204" pitchFamily="34" charset="0"/>
                <a:cs typeface="Arial" panose="020B0604020202020204" pitchFamily="34" charset="0"/>
              </a:rPr>
              <a:t>pilot subcarriers </a:t>
            </a:r>
            <a:r>
              <a:rPr lang="en-US" sz="2400" dirty="0">
                <a:solidFill>
                  <a:schemeClr val="bg1"/>
                </a:solidFill>
                <a:latin typeface="Arial" panose="020B0604020202020204" pitchFamily="34" charset="0"/>
                <a:cs typeface="Arial" panose="020B0604020202020204" pitchFamily="34" charset="0"/>
              </a:rPr>
              <a:t>for various estimation purposes. </a:t>
            </a:r>
          </a:p>
          <a:p>
            <a:pPr algn="just">
              <a:lnSpc>
                <a:spcPct val="150000"/>
              </a:lnSpc>
            </a:pPr>
            <a:endParaRPr lang="en-US" sz="2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Benefits of this mechanism are:</a:t>
            </a:r>
          </a:p>
          <a:p>
            <a:pPr marL="457200" indent="-4572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 Lower peak to average ratio,</a:t>
            </a:r>
          </a:p>
          <a:p>
            <a:pPr marL="457200" indent="-4572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 Faster FFT calculation, </a:t>
            </a:r>
          </a:p>
          <a:p>
            <a:pPr marL="457200" indent="-4572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Less stringent requirements for frequency synchronization compared to 2048-point WMAN-OFDMA. </a:t>
            </a:r>
          </a:p>
        </p:txBody>
      </p:sp>
    </p:spTree>
    <p:extLst>
      <p:ext uri="{BB962C8B-B14F-4D97-AF65-F5344CB8AC3E}">
        <p14:creationId xmlns:p14="http://schemas.microsoft.com/office/powerpoint/2010/main" val="3814635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48</a:t>
            </a:fld>
            <a:endParaRPr lang="en-US"/>
          </a:p>
        </p:txBody>
      </p:sp>
      <p:sp>
        <p:nvSpPr>
          <p:cNvPr id="5" name="Rectangle 4"/>
          <p:cNvSpPr/>
          <p:nvPr/>
        </p:nvSpPr>
        <p:spPr>
          <a:xfrm>
            <a:off x="1360921" y="924882"/>
            <a:ext cx="9686489" cy="3970318"/>
          </a:xfrm>
          <a:prstGeom prst="rect">
            <a:avLst/>
          </a:prstGeom>
        </p:spPr>
        <p:txBody>
          <a:bodyPr wrap="square">
            <a:spAutoFit/>
          </a:bodyPr>
          <a:lstStyle/>
          <a:p>
            <a:pPr lvl="0" algn="just">
              <a:lnSpc>
                <a:spcPct val="150000"/>
              </a:lnSpc>
            </a:pPr>
            <a:r>
              <a:rPr lang="en-US" sz="2800" dirty="0">
                <a:solidFill>
                  <a:prstClr val="black"/>
                </a:solidFill>
                <a:latin typeface="Arial" panose="020B0604020202020204" pitchFamily="34" charset="0"/>
                <a:cs typeface="Arial" panose="020B0604020202020204" pitchFamily="34" charset="0"/>
              </a:rPr>
              <a:t>Some of the other mechanisms of the PHY layer are as follows:</a:t>
            </a:r>
          </a:p>
          <a:p>
            <a:pPr lvl="0" algn="just">
              <a:lnSpc>
                <a:spcPct val="150000"/>
              </a:lnSpc>
            </a:pPr>
            <a:r>
              <a:rPr lang="en-US" sz="2800" dirty="0">
                <a:solidFill>
                  <a:prstClr val="black"/>
                </a:solidFill>
                <a:latin typeface="Arial" panose="020B0604020202020204" pitchFamily="34" charset="0"/>
                <a:cs typeface="Arial" panose="020B0604020202020204" pitchFamily="34" charset="0"/>
              </a:rPr>
              <a:t>1. Robust error control mechanism, </a:t>
            </a:r>
          </a:p>
          <a:p>
            <a:pPr lvl="0" algn="just">
              <a:lnSpc>
                <a:spcPct val="150000"/>
              </a:lnSpc>
            </a:pPr>
            <a:r>
              <a:rPr lang="en-US" sz="2800" dirty="0">
                <a:solidFill>
                  <a:prstClr val="black"/>
                </a:solidFill>
                <a:latin typeface="Arial" panose="020B0604020202020204" pitchFamily="34" charset="0"/>
                <a:cs typeface="Arial" panose="020B0604020202020204" pitchFamily="34" charset="0"/>
              </a:rPr>
              <a:t>2. Adaptive modulation and coding, </a:t>
            </a:r>
          </a:p>
          <a:p>
            <a:pPr lvl="0" algn="just">
              <a:lnSpc>
                <a:spcPct val="150000"/>
              </a:lnSpc>
            </a:pPr>
            <a:r>
              <a:rPr lang="en-US" sz="2800" dirty="0">
                <a:solidFill>
                  <a:prstClr val="black"/>
                </a:solidFill>
                <a:latin typeface="Arial" panose="020B0604020202020204" pitchFamily="34" charset="0"/>
                <a:cs typeface="Arial" panose="020B0604020202020204" pitchFamily="34" charset="0"/>
              </a:rPr>
              <a:t>3. Space time block codes (STBC), </a:t>
            </a:r>
          </a:p>
          <a:p>
            <a:pPr lvl="0" algn="just">
              <a:lnSpc>
                <a:spcPct val="150000"/>
              </a:lnSpc>
            </a:pPr>
            <a:r>
              <a:rPr lang="en-US" sz="2800" dirty="0">
                <a:solidFill>
                  <a:prstClr val="black"/>
                </a:solidFill>
                <a:latin typeface="Arial" panose="020B0604020202020204" pitchFamily="34" charset="0"/>
                <a:cs typeface="Arial" panose="020B0604020202020204" pitchFamily="34" charset="0"/>
              </a:rPr>
              <a:t>4. Adaptive antenna</a:t>
            </a:r>
          </a:p>
        </p:txBody>
      </p:sp>
    </p:spTree>
    <p:extLst>
      <p:ext uri="{BB962C8B-B14F-4D97-AF65-F5344CB8AC3E}">
        <p14:creationId xmlns:p14="http://schemas.microsoft.com/office/powerpoint/2010/main" val="2412483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49</a:t>
            </a:fld>
            <a:endParaRPr lang="en-US"/>
          </a:p>
        </p:txBody>
      </p:sp>
      <p:pic>
        <p:nvPicPr>
          <p:cNvPr id="5" name="Picture 4"/>
          <p:cNvPicPr>
            <a:picLocks noChangeAspect="1"/>
          </p:cNvPicPr>
          <p:nvPr/>
        </p:nvPicPr>
        <p:blipFill>
          <a:blip r:embed="rId2">
            <a:lum bright="-20000" contrast="40000"/>
          </a:blip>
          <a:stretch>
            <a:fillRect/>
          </a:stretch>
        </p:blipFill>
        <p:spPr>
          <a:xfrm>
            <a:off x="591894" y="423590"/>
            <a:ext cx="11182766" cy="5965485"/>
          </a:xfrm>
          <a:prstGeom prst="rect">
            <a:avLst/>
          </a:prstGeom>
          <a:ln w="28575">
            <a:solidFill>
              <a:srgbClr val="C00000"/>
            </a:solidFill>
          </a:ln>
        </p:spPr>
      </p:pic>
    </p:spTree>
    <p:extLst>
      <p:ext uri="{BB962C8B-B14F-4D97-AF65-F5344CB8AC3E}">
        <p14:creationId xmlns:p14="http://schemas.microsoft.com/office/powerpoint/2010/main" val="210794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a:t>
            </a:fld>
            <a:endParaRPr lang="en-US"/>
          </a:p>
        </p:txBody>
      </p:sp>
      <p:sp>
        <p:nvSpPr>
          <p:cNvPr id="5" name="TextBox 4"/>
          <p:cNvSpPr txBox="1"/>
          <p:nvPr/>
        </p:nvSpPr>
        <p:spPr>
          <a:xfrm>
            <a:off x="498763" y="0"/>
            <a:ext cx="11402291" cy="6278642"/>
          </a:xfrm>
          <a:prstGeom prst="rect">
            <a:avLst/>
          </a:prstGeom>
          <a:noFill/>
        </p:spPr>
        <p:txBody>
          <a:bodyPr wrap="square" rtlCol="0">
            <a:spAutoFit/>
          </a:bodyPr>
          <a:lstStyle/>
          <a:p>
            <a:pPr algn="just">
              <a:lnSpc>
                <a:spcPct val="150000"/>
              </a:lnSpc>
            </a:pPr>
            <a:r>
              <a:rPr lang="en-US" sz="2400" b="1" dirty="0" smtClean="0">
                <a:solidFill>
                  <a:schemeClr val="bg1"/>
                </a:solidFill>
                <a:latin typeface="Arial" panose="020B0604020202020204" pitchFamily="34" charset="0"/>
                <a:cs typeface="Arial" panose="020B0604020202020204" pitchFamily="34" charset="0"/>
              </a:rPr>
              <a:t>WiMAX</a:t>
            </a:r>
            <a:r>
              <a:rPr lang="en-US" sz="2400" b="1" dirty="0">
                <a:solidFill>
                  <a:schemeClr val="bg1"/>
                </a:solidFill>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WiMAX is defined as worldwide interoperability for microwave access by the WiMAX Forum</a:t>
            </a:r>
            <a:r>
              <a:rPr lang="en-US" sz="2400" dirty="0">
                <a:solidFill>
                  <a:schemeClr val="bg1"/>
                </a:solidFill>
                <a:latin typeface="Arial" panose="020B0604020202020204" pitchFamily="34" charset="0"/>
                <a:cs typeface="Arial" panose="020B0604020202020204" pitchFamily="34" charset="0"/>
              </a:rPr>
              <a:t>, promises to deliver </a:t>
            </a:r>
            <a:r>
              <a:rPr lang="en-US" sz="2400" dirty="0">
                <a:solidFill>
                  <a:srgbClr val="C00000"/>
                </a:solidFill>
                <a:latin typeface="Arial" panose="020B0604020202020204" pitchFamily="34" charset="0"/>
                <a:cs typeface="Arial" panose="020B0604020202020204" pitchFamily="34" charset="0"/>
              </a:rPr>
              <a:t>last mile wireless </a:t>
            </a:r>
            <a:r>
              <a:rPr lang="en-US" sz="2400" dirty="0">
                <a:solidFill>
                  <a:schemeClr val="bg1"/>
                </a:solidFill>
                <a:latin typeface="Arial" panose="020B0604020202020204" pitchFamily="34" charset="0"/>
                <a:cs typeface="Arial" panose="020B0604020202020204" pitchFamily="34" charset="0"/>
              </a:rPr>
              <a:t>broadband Internet access capable of carrying</a:t>
            </a:r>
            <a:r>
              <a:rPr lang="en-US" sz="2800"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data intensive applications</a:t>
            </a:r>
            <a:endParaRPr lang="en-US" sz="2800"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dirty="0" smtClean="0">
                <a:solidFill>
                  <a:schemeClr val="bg1"/>
                </a:solidFill>
                <a:latin typeface="Arial" panose="020B0604020202020204" pitchFamily="34" charset="0"/>
                <a:cs typeface="Arial" panose="020B0604020202020204" pitchFamily="34" charset="0"/>
              </a:rPr>
              <a:t>-</a:t>
            </a:r>
            <a:r>
              <a:rPr lang="en-US" sz="2400" dirty="0">
                <a:solidFill>
                  <a:schemeClr val="bg1"/>
                </a:solidFill>
                <a:latin typeface="Arial" panose="020B0604020202020204" pitchFamily="34" charset="0"/>
                <a:cs typeface="Arial" panose="020B0604020202020204" pitchFamily="34" charset="0"/>
              </a:rPr>
              <a:t>June 2001 to promote conformance and interoperability of the IEEE 802.16 standard, </a:t>
            </a:r>
            <a:r>
              <a:rPr lang="en-US" sz="2400" dirty="0">
                <a:solidFill>
                  <a:srgbClr val="C00000"/>
                </a:solidFill>
                <a:latin typeface="Arial" panose="020B0604020202020204" pitchFamily="34" charset="0"/>
                <a:cs typeface="Arial" panose="020B0604020202020204" pitchFamily="34" charset="0"/>
              </a:rPr>
              <a:t>officially known as Wireless MAN.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Some members of WiMAX(IEEE 802.16a) Forum are </a:t>
            </a:r>
            <a:r>
              <a:rPr lang="en-US" sz="2400" dirty="0" err="1">
                <a:solidFill>
                  <a:schemeClr val="bg1"/>
                </a:solidFill>
                <a:latin typeface="Arial" panose="020B0604020202020204" pitchFamily="34" charset="0"/>
                <a:cs typeface="Arial" panose="020B0604020202020204" pitchFamily="34" charset="0"/>
              </a:rPr>
              <a:t>Airspan</a:t>
            </a:r>
            <a:r>
              <a:rPr lang="en-US" sz="2400" dirty="0">
                <a:solidFill>
                  <a:schemeClr val="bg1"/>
                </a:solidFill>
                <a:latin typeface="Arial" panose="020B0604020202020204" pitchFamily="34" charset="0"/>
                <a:cs typeface="Arial" panose="020B0604020202020204" pitchFamily="34" charset="0"/>
              </a:rPr>
              <a:t> Networks, </a:t>
            </a:r>
            <a:r>
              <a:rPr lang="en-US" sz="2400" dirty="0" err="1">
                <a:solidFill>
                  <a:schemeClr val="bg1"/>
                </a:solidFill>
                <a:latin typeface="Arial" panose="020B0604020202020204" pitchFamily="34" charset="0"/>
                <a:cs typeface="Arial" panose="020B0604020202020204" pitchFamily="34" charset="0"/>
              </a:rPr>
              <a:t>Alvarion</a:t>
            </a:r>
            <a:r>
              <a:rPr lang="en-US" sz="2400" dirty="0">
                <a:solidFill>
                  <a:schemeClr val="bg1"/>
                </a:solidFill>
                <a:latin typeface="Arial" panose="020B0604020202020204" pitchFamily="34" charset="0"/>
                <a:cs typeface="Arial" panose="020B0604020202020204" pitchFamily="34" charset="0"/>
              </a:rPr>
              <a:t>, </a:t>
            </a:r>
            <a:r>
              <a:rPr lang="en-US" sz="2400" dirty="0" err="1">
                <a:solidFill>
                  <a:schemeClr val="bg1"/>
                </a:solidFill>
                <a:latin typeface="Arial" panose="020B0604020202020204" pitchFamily="34" charset="0"/>
                <a:cs typeface="Arial" panose="020B0604020202020204" pitchFamily="34" charset="0"/>
              </a:rPr>
              <a:t>Aperto</a:t>
            </a:r>
            <a:r>
              <a:rPr lang="en-US" sz="2400" dirty="0">
                <a:solidFill>
                  <a:schemeClr val="bg1"/>
                </a:solidFill>
                <a:latin typeface="Arial" panose="020B0604020202020204" pitchFamily="34" charset="0"/>
                <a:cs typeface="Arial" panose="020B0604020202020204" pitchFamily="34" charset="0"/>
              </a:rPr>
              <a:t> Networks, Ensemble Communication, Fujitsu of America, Intel, Nokia, </a:t>
            </a:r>
            <a:r>
              <a:rPr lang="en-US" sz="2400" dirty="0" err="1">
                <a:solidFill>
                  <a:schemeClr val="bg1"/>
                </a:solidFill>
                <a:latin typeface="Arial" panose="020B0604020202020204" pitchFamily="34" charset="0"/>
                <a:cs typeface="Arial" panose="020B0604020202020204" pitchFamily="34" charset="0"/>
              </a:rPr>
              <a:t>Proxim</a:t>
            </a:r>
            <a:r>
              <a:rPr lang="en-US" sz="2400" dirty="0">
                <a:solidFill>
                  <a:schemeClr val="bg1"/>
                </a:solidFill>
                <a:latin typeface="Arial" panose="020B0604020202020204" pitchFamily="34" charset="0"/>
                <a:cs typeface="Arial" panose="020B0604020202020204" pitchFamily="34" charset="0"/>
              </a:rPr>
              <a:t>, and Wi-LAN.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Forum describes </a:t>
            </a:r>
            <a:r>
              <a:rPr lang="en-US" sz="2400" dirty="0">
                <a:solidFill>
                  <a:srgbClr val="C00000"/>
                </a:solidFill>
                <a:latin typeface="Arial" panose="020B0604020202020204" pitchFamily="34" charset="0"/>
                <a:cs typeface="Arial" panose="020B0604020202020204" pitchFamily="34" charset="0"/>
              </a:rPr>
              <a:t>WiMAX as ‘‘a standards-based technology enabling the delivery of last mile wireless broadband access as an alternative to cable and digital subscriber line(DSL).’</a:t>
            </a:r>
          </a:p>
        </p:txBody>
      </p:sp>
      <p:sp>
        <p:nvSpPr>
          <p:cNvPr id="6" name="Rectangle 5"/>
          <p:cNvSpPr/>
          <p:nvPr/>
        </p:nvSpPr>
        <p:spPr>
          <a:xfrm>
            <a:off x="1711541" y="6270447"/>
            <a:ext cx="9593767" cy="646331"/>
          </a:xfrm>
          <a:prstGeom prst="rect">
            <a:avLst/>
          </a:prstGeom>
        </p:spPr>
        <p:txBody>
          <a:bodyPr wrap="square">
            <a:spAutoFit/>
          </a:bodyPr>
          <a:lstStyle/>
          <a:p>
            <a:r>
              <a:rPr lang="en-US" dirty="0">
                <a:solidFill>
                  <a:srgbClr val="C00000"/>
                </a:solidFill>
                <a:latin typeface="Arial" panose="020B0604020202020204" pitchFamily="34" charset="0"/>
              </a:rPr>
              <a:t>Last mile: the final leg of the telecommunications networks that deliver services to retail end-users</a:t>
            </a:r>
            <a:endParaRPr lang="en-US" dirty="0">
              <a:solidFill>
                <a:srgbClr val="C00000"/>
              </a:solidFill>
            </a:endParaRPr>
          </a:p>
        </p:txBody>
      </p:sp>
    </p:spTree>
    <p:extLst>
      <p:ext uri="{BB962C8B-B14F-4D97-AF65-F5344CB8AC3E}">
        <p14:creationId xmlns:p14="http://schemas.microsoft.com/office/powerpoint/2010/main" val="2702132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50</a:t>
            </a:fld>
            <a:endParaRPr lang="en-US"/>
          </a:p>
        </p:txBody>
      </p:sp>
      <p:sp>
        <p:nvSpPr>
          <p:cNvPr id="5" name="TextBox 4"/>
          <p:cNvSpPr txBox="1"/>
          <p:nvPr/>
        </p:nvSpPr>
        <p:spPr>
          <a:xfrm>
            <a:off x="540661" y="556636"/>
            <a:ext cx="11360607" cy="5509200"/>
          </a:xfrm>
          <a:prstGeom prst="rect">
            <a:avLst/>
          </a:prstGeom>
          <a:noFill/>
        </p:spPr>
        <p:txBody>
          <a:bodyPr wrap="square" rtlCol="0">
            <a:spAutoFit/>
          </a:bodyPr>
          <a:lstStyle/>
          <a:p>
            <a:r>
              <a:rPr lang="en-US" sz="2800" b="1" i="1" dirty="0">
                <a:solidFill>
                  <a:schemeClr val="bg1"/>
                </a:solidFill>
                <a:latin typeface="Arial" panose="020B0604020202020204" pitchFamily="34" charset="0"/>
                <a:cs typeface="Arial" panose="020B0604020202020204" pitchFamily="34" charset="0"/>
              </a:rPr>
              <a:t>MAC Layer</a:t>
            </a:r>
          </a:p>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The primary task of the WiMAX MAC layer is to provide an interface between the higher transport layers and the PHY layer.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the IEEE 802.16 MAC </a:t>
            </a:r>
            <a:r>
              <a:rPr lang="en-US" sz="2400" dirty="0">
                <a:solidFill>
                  <a:srgbClr val="C00000"/>
                </a:solidFill>
                <a:latin typeface="Arial" panose="020B0604020202020204" pitchFamily="34" charset="0"/>
                <a:cs typeface="Arial" panose="020B0604020202020204" pitchFamily="34" charset="0"/>
              </a:rPr>
              <a:t>describes a number of CSs that describe how wireline technologies such as Ethernet, ATM, and IP are encapsulated on the air interface, how data are classified</a:t>
            </a:r>
            <a:r>
              <a:rPr lang="en-US" sz="2400" dirty="0">
                <a:solidFill>
                  <a:schemeClr val="bg1"/>
                </a:solidFill>
                <a:latin typeface="Arial" panose="020B0604020202020204" pitchFamily="34" charset="0"/>
                <a:cs typeface="Arial" panose="020B0604020202020204" pitchFamily="34" charset="0"/>
              </a:rPr>
              <a:t>, etc.</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Secure communications are delivered by using secure key exchange during authentication and encryption using Advanced Encryption Standard (AES) or Data Encryption Standard (DES) (as the encryption mechanism) during data transfer. </a:t>
            </a:r>
          </a:p>
        </p:txBody>
      </p:sp>
    </p:spTree>
    <p:extLst>
      <p:ext uri="{BB962C8B-B14F-4D97-AF65-F5344CB8AC3E}">
        <p14:creationId xmlns:p14="http://schemas.microsoft.com/office/powerpoint/2010/main" val="1442108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51</a:t>
            </a:fld>
            <a:endParaRPr lang="en-US"/>
          </a:p>
        </p:txBody>
      </p:sp>
      <p:sp>
        <p:nvSpPr>
          <p:cNvPr id="5" name="TextBox 4"/>
          <p:cNvSpPr txBox="1"/>
          <p:nvPr/>
        </p:nvSpPr>
        <p:spPr>
          <a:xfrm>
            <a:off x="879545" y="244819"/>
            <a:ext cx="10489040" cy="618630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Features of the MAC layer: 1. Power-saving mechanisms (using sleep mode and idle mode), 2.Handover mechanisms</a:t>
            </a:r>
            <a:endParaRPr lang="en-US" sz="2400" b="1" i="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b="1" i="1" dirty="0">
                <a:solidFill>
                  <a:schemeClr val="bg1"/>
                </a:solidFill>
                <a:latin typeface="Arial" panose="020B0604020202020204" pitchFamily="34" charset="0"/>
                <a:cs typeface="Arial" panose="020B0604020202020204" pitchFamily="34" charset="0"/>
              </a:rPr>
              <a:t>Sub channelization</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A single user in an OFDM WiMAX system can use all subcarriers at any given time.</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In OFDMA, </a:t>
            </a:r>
            <a:r>
              <a:rPr lang="en-US" sz="2400" dirty="0">
                <a:solidFill>
                  <a:srgbClr val="C00000"/>
                </a:solidFill>
                <a:latin typeface="Arial" panose="020B0604020202020204" pitchFamily="34" charset="0"/>
                <a:cs typeface="Arial" panose="020B0604020202020204" pitchFamily="34" charset="0"/>
              </a:rPr>
              <a:t>subsets of subcarriers are assigned to multiple users, allowing a number of subscribers to be served simultaneously.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Using a technique known as </a:t>
            </a:r>
            <a:r>
              <a:rPr lang="en-US" sz="2400" i="1" u="sng" dirty="0">
                <a:solidFill>
                  <a:srgbClr val="C00000"/>
                </a:solidFill>
                <a:latin typeface="Arial" panose="020B0604020202020204" pitchFamily="34" charset="0"/>
                <a:cs typeface="Arial" panose="020B0604020202020204" pitchFamily="34" charset="0"/>
              </a:rPr>
              <a:t>sub channelization</a:t>
            </a:r>
            <a:r>
              <a:rPr lang="en-US" sz="2400" u="sng" dirty="0">
                <a:solidFill>
                  <a:srgbClr val="C00000"/>
                </a:solidFill>
                <a:latin typeface="Arial" panose="020B0604020202020204" pitchFamily="34" charset="0"/>
                <a:cs typeface="Arial" panose="020B0604020202020204" pitchFamily="34" charset="0"/>
              </a:rPr>
              <a:t>,</a:t>
            </a:r>
            <a:r>
              <a:rPr lang="en-US" sz="2400" dirty="0">
                <a:solidFill>
                  <a:srgbClr val="C00000"/>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specific carrier groups are used for each subscriber.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These </a:t>
            </a:r>
            <a:r>
              <a:rPr lang="en-US" sz="2400" dirty="0">
                <a:solidFill>
                  <a:srgbClr val="C00000"/>
                </a:solidFill>
                <a:latin typeface="Arial" panose="020B0604020202020204" pitchFamily="34" charset="0"/>
                <a:cs typeface="Arial" panose="020B0604020202020204" pitchFamily="34" charset="0"/>
              </a:rPr>
              <a:t>subcarrier assignments change dynamically to overcome the effects of multipath interference</a:t>
            </a:r>
          </a:p>
        </p:txBody>
      </p:sp>
    </p:spTree>
    <p:extLst>
      <p:ext uri="{BB962C8B-B14F-4D97-AF65-F5344CB8AC3E}">
        <p14:creationId xmlns:p14="http://schemas.microsoft.com/office/powerpoint/2010/main" val="2668914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52</a:t>
            </a:fld>
            <a:endParaRPr lang="en-US"/>
          </a:p>
        </p:txBody>
      </p:sp>
      <p:sp>
        <p:nvSpPr>
          <p:cNvPr id="5" name="TextBox 4"/>
          <p:cNvSpPr txBox="1"/>
          <p:nvPr/>
        </p:nvSpPr>
        <p:spPr>
          <a:xfrm>
            <a:off x="732990" y="765744"/>
            <a:ext cx="10894903" cy="507831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Sub channelization is a key concept for effective WiMAX network operation.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technique makes it possible to group a number of OFDM carriers into blocks, and then assign each block to a different WiMAX BS sector.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blocks, which contain a number of adjacent carriers, can be spread over the full operating frequency range.</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By using adjacent BS sections, the effects of interference can be minimized.</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A WiMAX network’s </a:t>
            </a:r>
            <a:r>
              <a:rPr lang="en-US" sz="2400" dirty="0" smtClean="0">
                <a:solidFill>
                  <a:srgbClr val="C00000"/>
                </a:solidFill>
                <a:latin typeface="Arial" panose="020B0604020202020204" pitchFamily="34" charset="0"/>
                <a:cs typeface="Arial" panose="020B0604020202020204" pitchFamily="34" charset="0"/>
              </a:rPr>
              <a:t>sub-channel </a:t>
            </a:r>
            <a:r>
              <a:rPr lang="en-US" sz="2400" dirty="0">
                <a:solidFill>
                  <a:srgbClr val="C00000"/>
                </a:solidFill>
                <a:latin typeface="Arial" panose="020B0604020202020204" pitchFamily="34" charset="0"/>
                <a:cs typeface="Arial" panose="020B0604020202020204" pitchFamily="34" charset="0"/>
              </a:rPr>
              <a:t>index controls the use of different blocks over its operating frequency spectrum</a:t>
            </a:r>
          </a:p>
        </p:txBody>
      </p:sp>
    </p:spTree>
    <p:extLst>
      <p:ext uri="{BB962C8B-B14F-4D97-AF65-F5344CB8AC3E}">
        <p14:creationId xmlns:p14="http://schemas.microsoft.com/office/powerpoint/2010/main" val="20008778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53</a:t>
            </a:fld>
            <a:endParaRPr lang="en-US"/>
          </a:p>
        </p:txBody>
      </p:sp>
      <p:sp>
        <p:nvSpPr>
          <p:cNvPr id="5" name="TextBox 4"/>
          <p:cNvSpPr txBox="1"/>
          <p:nvPr/>
        </p:nvSpPr>
        <p:spPr>
          <a:xfrm>
            <a:off x="600712" y="365388"/>
            <a:ext cx="11146652" cy="618630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WiMAX systems can be used in TDD, FDD, or half-duplex FDD configurations.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a TDD approach, the BS and the SS each transmit on the same frequency, although separated in time.</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BS transmits a DL </a:t>
            </a:r>
            <a:r>
              <a:rPr lang="en-US" sz="2400" dirty="0" err="1">
                <a:solidFill>
                  <a:schemeClr val="bg1"/>
                </a:solidFill>
                <a:latin typeface="Arial" panose="020B0604020202020204" pitchFamily="34" charset="0"/>
                <a:cs typeface="Arial" panose="020B0604020202020204" pitchFamily="34" charset="0"/>
              </a:rPr>
              <a:t>subframe</a:t>
            </a:r>
            <a:r>
              <a:rPr lang="en-US" sz="2400" dirty="0">
                <a:solidFill>
                  <a:schemeClr val="bg1"/>
                </a:solidFill>
                <a:latin typeface="Arial" panose="020B0604020202020204" pitchFamily="34" charset="0"/>
                <a:cs typeface="Arial" panose="020B0604020202020204" pitchFamily="34" charset="0"/>
              </a:rPr>
              <a:t>, followed by a </a:t>
            </a:r>
            <a:r>
              <a:rPr lang="en-US" sz="2400" dirty="0">
                <a:solidFill>
                  <a:srgbClr val="C00000"/>
                </a:solidFill>
                <a:latin typeface="Arial" panose="020B0604020202020204" pitchFamily="34" charset="0"/>
                <a:cs typeface="Arial" panose="020B0604020202020204" pitchFamily="34" charset="0"/>
              </a:rPr>
              <a:t>short gap called a </a:t>
            </a:r>
            <a:r>
              <a:rPr lang="en-US" sz="2400" i="1" dirty="0">
                <a:solidFill>
                  <a:srgbClr val="C00000"/>
                </a:solidFill>
                <a:latin typeface="Arial" panose="020B0604020202020204" pitchFamily="34" charset="0"/>
                <a:cs typeface="Arial" panose="020B0604020202020204" pitchFamily="34" charset="0"/>
              </a:rPr>
              <a:t>transmit/receive transition gap </a:t>
            </a:r>
            <a:r>
              <a:rPr lang="en-US" sz="2400" dirty="0">
                <a:solidFill>
                  <a:srgbClr val="C00000"/>
                </a:solidFill>
                <a:latin typeface="Arial" panose="020B0604020202020204" pitchFamily="34" charset="0"/>
                <a:cs typeface="Arial" panose="020B0604020202020204" pitchFamily="34" charset="0"/>
              </a:rPr>
              <a:t>(TTG), </a:t>
            </a:r>
            <a:r>
              <a:rPr lang="en-US" sz="2400" dirty="0">
                <a:solidFill>
                  <a:schemeClr val="bg1"/>
                </a:solidFill>
                <a:latin typeface="Arial" panose="020B0604020202020204" pitchFamily="34" charset="0"/>
                <a:cs typeface="Arial" panose="020B0604020202020204" pitchFamily="34" charset="0"/>
              </a:rPr>
              <a:t>and then individual subscribers transmit the UL </a:t>
            </a:r>
            <a:r>
              <a:rPr lang="en-US" sz="2400" dirty="0" err="1">
                <a:solidFill>
                  <a:schemeClr val="bg1"/>
                </a:solidFill>
                <a:latin typeface="Arial" panose="020B0604020202020204" pitchFamily="34" charset="0"/>
                <a:cs typeface="Arial" panose="020B0604020202020204" pitchFamily="34" charset="0"/>
              </a:rPr>
              <a:t>subframes</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Subscribers are accurately synchronized so that their transmissions do not overlap with each other when they arrive at the BS.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Following all UL </a:t>
            </a:r>
            <a:r>
              <a:rPr lang="en-US" sz="2400" dirty="0" err="1">
                <a:solidFill>
                  <a:schemeClr val="bg1"/>
                </a:solidFill>
                <a:latin typeface="Arial" panose="020B0604020202020204" pitchFamily="34" charset="0"/>
                <a:cs typeface="Arial" panose="020B0604020202020204" pitchFamily="34" charset="0"/>
              </a:rPr>
              <a:t>subframes</a:t>
            </a:r>
            <a:r>
              <a:rPr lang="en-US" sz="2400" dirty="0">
                <a:solidFill>
                  <a:schemeClr val="bg1"/>
                </a:solidFill>
                <a:latin typeface="Arial" panose="020B0604020202020204" pitchFamily="34" charset="0"/>
                <a:cs typeface="Arial" panose="020B0604020202020204" pitchFamily="34" charset="0"/>
              </a:rPr>
              <a:t>, another </a:t>
            </a:r>
            <a:r>
              <a:rPr lang="en-US" sz="2400" dirty="0">
                <a:solidFill>
                  <a:srgbClr val="C00000"/>
                </a:solidFill>
                <a:latin typeface="Arial" panose="020B0604020202020204" pitchFamily="34" charset="0"/>
                <a:cs typeface="Arial" panose="020B0604020202020204" pitchFamily="34" charset="0"/>
              </a:rPr>
              <a:t>short gap called a receive/transmit transition gap (RTG)</a:t>
            </a:r>
            <a:r>
              <a:rPr lang="en-US" sz="2400" dirty="0">
                <a:solidFill>
                  <a:schemeClr val="bg1"/>
                </a:solidFill>
                <a:latin typeface="Arial" panose="020B0604020202020204" pitchFamily="34" charset="0"/>
                <a:cs typeface="Arial" panose="020B0604020202020204" pitchFamily="34" charset="0"/>
              </a:rPr>
              <a:t> is allocated before the BS can start transmitting again.</a:t>
            </a:r>
          </a:p>
        </p:txBody>
      </p:sp>
    </p:spTree>
    <p:extLst>
      <p:ext uri="{BB962C8B-B14F-4D97-AF65-F5344CB8AC3E}">
        <p14:creationId xmlns:p14="http://schemas.microsoft.com/office/powerpoint/2010/main" val="712085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54</a:t>
            </a:fld>
            <a:endParaRPr lang="en-US"/>
          </a:p>
        </p:txBody>
      </p:sp>
      <p:sp>
        <p:nvSpPr>
          <p:cNvPr id="5" name="TextBox 4"/>
          <p:cNvSpPr txBox="1"/>
          <p:nvPr/>
        </p:nvSpPr>
        <p:spPr>
          <a:xfrm>
            <a:off x="920907" y="195471"/>
            <a:ext cx="10445787"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WiMAX, the whole-time axis is divided into frames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A frame consists of an UL </a:t>
            </a:r>
            <a:r>
              <a:rPr lang="en-US" sz="2400" dirty="0" err="1">
                <a:solidFill>
                  <a:schemeClr val="bg1"/>
                </a:solidFill>
                <a:latin typeface="Arial" panose="020B0604020202020204" pitchFamily="34" charset="0"/>
                <a:cs typeface="Arial" panose="020B0604020202020204" pitchFamily="34" charset="0"/>
              </a:rPr>
              <a:t>subframe</a:t>
            </a:r>
            <a:r>
              <a:rPr lang="en-US" sz="2400" dirty="0">
                <a:solidFill>
                  <a:schemeClr val="bg1"/>
                </a:solidFill>
                <a:latin typeface="Arial" panose="020B0604020202020204" pitchFamily="34" charset="0"/>
                <a:cs typeface="Arial" panose="020B0604020202020204" pitchFamily="34" charset="0"/>
              </a:rPr>
              <a:t> and a DL </a:t>
            </a:r>
            <a:r>
              <a:rPr lang="en-US" sz="2400" dirty="0" err="1">
                <a:solidFill>
                  <a:schemeClr val="bg1"/>
                </a:solidFill>
                <a:latin typeface="Arial" panose="020B0604020202020204" pitchFamily="34" charset="0"/>
                <a:cs typeface="Arial" panose="020B0604020202020204" pitchFamily="34" charset="0"/>
              </a:rPr>
              <a:t>subframe</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 frame is a structured sequence of data of fixed duration comprising a DL burst and an UL burst.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These bursts or </a:t>
            </a:r>
            <a:r>
              <a:rPr lang="en-US" sz="2400" dirty="0" err="1">
                <a:solidFill>
                  <a:schemeClr val="bg1"/>
                </a:solidFill>
                <a:latin typeface="Arial" panose="020B0604020202020204" pitchFamily="34" charset="0"/>
                <a:cs typeface="Arial" panose="020B0604020202020204" pitchFamily="34" charset="0"/>
              </a:rPr>
              <a:t>subframes</a:t>
            </a:r>
            <a:r>
              <a:rPr lang="en-US" sz="2400" dirty="0">
                <a:solidFill>
                  <a:schemeClr val="bg1"/>
                </a:solidFill>
                <a:latin typeface="Arial" panose="020B0604020202020204" pitchFamily="34" charset="0"/>
                <a:cs typeface="Arial" panose="020B0604020202020204" pitchFamily="34" charset="0"/>
              </a:rPr>
              <a:t> contain different data for different users.</a:t>
            </a:r>
            <a:r>
              <a:rPr lang="en-US" sz="2800" dirty="0">
                <a:solidFill>
                  <a:schemeClr val="bg1"/>
                </a:solidFill>
                <a:latin typeface="Arial" panose="020B0604020202020204" pitchFamily="34" charset="0"/>
                <a:cs typeface="Arial" panose="020B0604020202020204" pitchFamily="34" charset="0"/>
              </a:rPr>
              <a:t> </a:t>
            </a:r>
          </a:p>
        </p:txBody>
      </p:sp>
      <p:pic>
        <p:nvPicPr>
          <p:cNvPr id="6" name="Picture 5"/>
          <p:cNvPicPr>
            <a:picLocks noChangeAspect="1"/>
          </p:cNvPicPr>
          <p:nvPr/>
        </p:nvPicPr>
        <p:blipFill>
          <a:blip r:embed="rId2">
            <a:lum bright="-20000" contrast="40000"/>
          </a:blip>
          <a:stretch>
            <a:fillRect/>
          </a:stretch>
        </p:blipFill>
        <p:spPr>
          <a:xfrm>
            <a:off x="1363167" y="3202982"/>
            <a:ext cx="9684243" cy="3045417"/>
          </a:xfrm>
          <a:prstGeom prst="rect">
            <a:avLst/>
          </a:prstGeom>
        </p:spPr>
      </p:pic>
    </p:spTree>
    <p:extLst>
      <p:ext uri="{BB962C8B-B14F-4D97-AF65-F5344CB8AC3E}">
        <p14:creationId xmlns:p14="http://schemas.microsoft.com/office/powerpoint/2010/main" val="518079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55</a:t>
            </a:fld>
            <a:endParaRPr lang="en-US"/>
          </a:p>
        </p:txBody>
      </p:sp>
      <p:sp>
        <p:nvSpPr>
          <p:cNvPr id="5" name="TextBox 4"/>
          <p:cNvSpPr txBox="1"/>
          <p:nvPr/>
        </p:nvSpPr>
        <p:spPr>
          <a:xfrm>
            <a:off x="736349" y="355681"/>
            <a:ext cx="10728819" cy="618630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frame structure makes use of the following </a:t>
            </a:r>
            <a:r>
              <a:rPr lang="en-US" sz="2400" dirty="0">
                <a:solidFill>
                  <a:srgbClr val="C00000"/>
                </a:solidFill>
                <a:latin typeface="Arial" panose="020B0604020202020204" pitchFamily="34" charset="0"/>
                <a:cs typeface="Arial" panose="020B0604020202020204" pitchFamily="34" charset="0"/>
              </a:rPr>
              <a:t>power levels for efficiency and robustness</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1. Initial maintenance: </a:t>
            </a:r>
            <a:r>
              <a:rPr lang="en-US" sz="2400" dirty="0">
                <a:solidFill>
                  <a:schemeClr val="bg1"/>
                </a:solidFill>
                <a:latin typeface="Arial" panose="020B0604020202020204" pitchFamily="34" charset="0"/>
                <a:cs typeface="Arial" panose="020B0604020202020204" pitchFamily="34" charset="0"/>
              </a:rPr>
              <a:t>First access by stations to </a:t>
            </a:r>
            <a:r>
              <a:rPr lang="en-US" sz="2400" dirty="0">
                <a:solidFill>
                  <a:srgbClr val="C00000"/>
                </a:solidFill>
                <a:latin typeface="Arial" panose="020B0604020202020204" pitchFamily="34" charset="0"/>
                <a:cs typeface="Arial" panose="020B0604020202020204" pitchFamily="34" charset="0"/>
              </a:rPr>
              <a:t>detect round-trip-time </a:t>
            </a:r>
            <a:r>
              <a:rPr lang="en-US" sz="2400" dirty="0">
                <a:solidFill>
                  <a:schemeClr val="bg1"/>
                </a:solidFill>
                <a:latin typeface="Arial" panose="020B0604020202020204" pitchFamily="34" charset="0"/>
                <a:cs typeface="Arial" panose="020B0604020202020204" pitchFamily="34" charset="0"/>
              </a:rPr>
              <a:t>to the BS as well as necessary </a:t>
            </a:r>
            <a:r>
              <a:rPr lang="en-US" sz="2400" dirty="0">
                <a:solidFill>
                  <a:srgbClr val="C00000"/>
                </a:solidFill>
                <a:latin typeface="Arial" panose="020B0604020202020204" pitchFamily="34" charset="0"/>
                <a:cs typeface="Arial" panose="020B0604020202020204" pitchFamily="34" charset="0"/>
              </a:rPr>
              <a:t>transmission power </a:t>
            </a:r>
            <a:r>
              <a:rPr lang="en-US" sz="2400" dirty="0">
                <a:solidFill>
                  <a:schemeClr val="bg1"/>
                </a:solidFill>
                <a:latin typeface="Arial" panose="020B0604020202020204" pitchFamily="34" charset="0"/>
                <a:cs typeface="Arial" panose="020B0604020202020204" pitchFamily="34" charset="0"/>
              </a:rPr>
              <a:t>(random choice of a time slot in that field by </a:t>
            </a:r>
            <a:r>
              <a:rPr lang="en-US" sz="2400" dirty="0" err="1">
                <a:solidFill>
                  <a:schemeClr val="bg1"/>
                </a:solidFill>
                <a:latin typeface="Arial" panose="020B0604020202020204" pitchFamily="34" charset="0"/>
                <a:cs typeface="Arial" panose="020B0604020202020204" pitchFamily="34" charset="0"/>
              </a:rPr>
              <a:t>backoff</a:t>
            </a:r>
            <a:r>
              <a:rPr lang="en-US" sz="2400" dirty="0">
                <a:solidFill>
                  <a:schemeClr val="bg1"/>
                </a:solidFill>
                <a:latin typeface="Arial" panose="020B0604020202020204" pitchFamily="34" charset="0"/>
                <a:cs typeface="Arial" panose="020B0604020202020204" pitchFamily="34" charset="0"/>
              </a:rPr>
              <a:t> mechanism); collisions are possible.</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2. Request contention: </a:t>
            </a:r>
            <a:r>
              <a:rPr lang="en-US" sz="2400" dirty="0">
                <a:solidFill>
                  <a:srgbClr val="C00000"/>
                </a:solidFill>
                <a:latin typeface="Arial" panose="020B0604020202020204" pitchFamily="34" charset="0"/>
                <a:cs typeface="Arial" panose="020B0604020202020204" pitchFamily="34" charset="0"/>
              </a:rPr>
              <a:t>Demands reservations in coming UL </a:t>
            </a:r>
            <a:r>
              <a:rPr lang="en-US" sz="2400" dirty="0">
                <a:solidFill>
                  <a:schemeClr val="bg1"/>
                </a:solidFill>
                <a:latin typeface="Arial" panose="020B0604020202020204" pitchFamily="34" charset="0"/>
                <a:cs typeface="Arial" panose="020B0604020202020204" pitchFamily="34" charset="0"/>
              </a:rPr>
              <a:t>maps (again by </a:t>
            </a:r>
            <a:r>
              <a:rPr lang="en-US" sz="2400" dirty="0" err="1">
                <a:solidFill>
                  <a:schemeClr val="bg1"/>
                </a:solidFill>
                <a:latin typeface="Arial" panose="020B0604020202020204" pitchFamily="34" charset="0"/>
                <a:cs typeface="Arial" panose="020B0604020202020204" pitchFamily="34" charset="0"/>
              </a:rPr>
              <a:t>backoff</a:t>
            </a:r>
            <a:r>
              <a:rPr lang="en-US" sz="2400" dirty="0">
                <a:solidFill>
                  <a:schemeClr val="bg1"/>
                </a:solidFill>
                <a:latin typeface="Arial" panose="020B0604020202020204" pitchFamily="34" charset="0"/>
                <a:cs typeface="Arial" panose="020B0604020202020204" pitchFamily="34" charset="0"/>
              </a:rPr>
              <a:t> mechanism); collisions are possible.</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MAC includes service-specific CSs that interface to higher layers. The sublayer below the common part sublayer is the privacy sublayer.</a:t>
            </a:r>
          </a:p>
          <a:p>
            <a:pPr marL="514350" indent="-514350" algn="just">
              <a:lnSpc>
                <a:spcPct val="150000"/>
              </a:lnSpc>
              <a:buAutoNum type="arabicPeriod"/>
            </a:pPr>
            <a:r>
              <a:rPr lang="en-US" sz="2400" b="1" dirty="0">
                <a:solidFill>
                  <a:schemeClr val="bg1"/>
                </a:solidFill>
                <a:latin typeface="Arial" panose="020B0604020202020204" pitchFamily="34" charset="0"/>
                <a:cs typeface="Arial" panose="020B0604020202020204" pitchFamily="34" charset="0"/>
              </a:rPr>
              <a:t>Service-specific CS: </a:t>
            </a:r>
            <a:r>
              <a:rPr lang="en-US" sz="2400" dirty="0">
                <a:solidFill>
                  <a:schemeClr val="bg1"/>
                </a:solidFill>
                <a:latin typeface="Arial" panose="020B0604020202020204" pitchFamily="34" charset="0"/>
                <a:cs typeface="Arial" panose="020B0604020202020204" pitchFamily="34" charset="0"/>
              </a:rPr>
              <a:t>IEEE Standard 802.16 defines two general service-specific CSs for mapping services to and from 802.16 MAC connections. </a:t>
            </a:r>
          </a:p>
        </p:txBody>
      </p:sp>
    </p:spTree>
    <p:extLst>
      <p:ext uri="{BB962C8B-B14F-4D97-AF65-F5344CB8AC3E}">
        <p14:creationId xmlns:p14="http://schemas.microsoft.com/office/powerpoint/2010/main" val="28183059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56</a:t>
            </a:fld>
            <a:endParaRPr lang="en-US"/>
          </a:p>
        </p:txBody>
      </p:sp>
      <p:sp>
        <p:nvSpPr>
          <p:cNvPr id="7" name="TextBox 6"/>
          <p:cNvSpPr txBox="1"/>
          <p:nvPr/>
        </p:nvSpPr>
        <p:spPr>
          <a:xfrm>
            <a:off x="795314" y="709668"/>
            <a:ext cx="10511926" cy="500983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a:t>
            </a:r>
            <a:r>
              <a:rPr lang="en-US" sz="2400" dirty="0">
                <a:solidFill>
                  <a:srgbClr val="C00000"/>
                </a:solidFill>
                <a:latin typeface="Arial" panose="020B0604020202020204" pitchFamily="34" charset="0"/>
                <a:cs typeface="Arial" panose="020B0604020202020204" pitchFamily="34" charset="0"/>
              </a:rPr>
              <a:t>ATM CS is defined for ATM services</a:t>
            </a:r>
            <a:r>
              <a:rPr lang="en-US" sz="2400" dirty="0">
                <a:solidFill>
                  <a:schemeClr val="bg1"/>
                </a:solidFill>
                <a:latin typeface="Arial" panose="020B0604020202020204" pitchFamily="34" charset="0"/>
                <a:cs typeface="Arial" panose="020B0604020202020204" pitchFamily="34" charset="0"/>
              </a:rPr>
              <a:t>, and the </a:t>
            </a:r>
            <a:r>
              <a:rPr lang="en-US" sz="2400" dirty="0">
                <a:solidFill>
                  <a:srgbClr val="C00000"/>
                </a:solidFill>
                <a:latin typeface="Arial" panose="020B0604020202020204" pitchFamily="34" charset="0"/>
                <a:cs typeface="Arial" panose="020B0604020202020204" pitchFamily="34" charset="0"/>
              </a:rPr>
              <a:t>packet CS is defined for mapping packet services such as IPv4, IPv6, Ethernet</a:t>
            </a:r>
            <a:r>
              <a:rPr lang="en-US" sz="2400" dirty="0">
                <a:solidFill>
                  <a:schemeClr val="bg1"/>
                </a:solidFill>
                <a:latin typeface="Arial" panose="020B0604020202020204" pitchFamily="34" charset="0"/>
                <a:cs typeface="Arial" panose="020B0604020202020204" pitchFamily="34" charset="0"/>
              </a:rPr>
              <a:t>, and virtual local area network (VLAN).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primary task of the sublayer is to </a:t>
            </a:r>
            <a:r>
              <a:rPr lang="en-US" sz="2400" dirty="0">
                <a:solidFill>
                  <a:srgbClr val="C00000"/>
                </a:solidFill>
                <a:latin typeface="Arial" panose="020B0604020202020204" pitchFamily="34" charset="0"/>
                <a:cs typeface="Arial" panose="020B0604020202020204" pitchFamily="34" charset="0"/>
              </a:rPr>
              <a:t>classify SDUs to the proper MAC connection, preserve or enable </a:t>
            </a:r>
            <a:r>
              <a:rPr lang="en-US" sz="2400" dirty="0" err="1">
                <a:solidFill>
                  <a:srgbClr val="C00000"/>
                </a:solidFill>
                <a:latin typeface="Arial" panose="020B0604020202020204" pitchFamily="34" charset="0"/>
                <a:cs typeface="Arial" panose="020B0604020202020204" pitchFamily="34" charset="0"/>
              </a:rPr>
              <a:t>QoS</a:t>
            </a:r>
            <a:r>
              <a:rPr lang="en-US" sz="2400" dirty="0">
                <a:solidFill>
                  <a:srgbClr val="C00000"/>
                </a:solidFill>
                <a:latin typeface="Arial" panose="020B0604020202020204" pitchFamily="34" charset="0"/>
                <a:cs typeface="Arial" panose="020B0604020202020204" pitchFamily="34" charset="0"/>
              </a:rPr>
              <a:t>, and enable bandwidth allocation</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mapping takes various forms depending on the type of service</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2. Common part sublayer: </a:t>
            </a:r>
            <a:r>
              <a:rPr lang="en-US" sz="2400" dirty="0">
                <a:solidFill>
                  <a:schemeClr val="bg1"/>
                </a:solidFill>
                <a:latin typeface="Arial" panose="020B0604020202020204" pitchFamily="34" charset="0"/>
                <a:cs typeface="Arial" panose="020B0604020202020204" pitchFamily="34" charset="0"/>
              </a:rPr>
              <a:t>The 802.16 MAC is designed to </a:t>
            </a:r>
            <a:r>
              <a:rPr lang="en-US" sz="2400" dirty="0">
                <a:solidFill>
                  <a:srgbClr val="C00000"/>
                </a:solidFill>
                <a:latin typeface="Arial" panose="020B0604020202020204" pitchFamily="34" charset="0"/>
                <a:cs typeface="Arial" panose="020B0604020202020204" pitchFamily="34" charset="0"/>
              </a:rPr>
              <a:t>support a P2MP architecture with a central BS handling multiple independent sectors simultaneously. </a:t>
            </a:r>
          </a:p>
        </p:txBody>
      </p:sp>
    </p:spTree>
    <p:extLst>
      <p:ext uri="{BB962C8B-B14F-4D97-AF65-F5344CB8AC3E}">
        <p14:creationId xmlns:p14="http://schemas.microsoft.com/office/powerpoint/2010/main" val="3016949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57</a:t>
            </a:fld>
            <a:endParaRPr lang="en-US"/>
          </a:p>
        </p:txBody>
      </p:sp>
      <p:sp>
        <p:nvSpPr>
          <p:cNvPr id="5" name="TextBox 4"/>
          <p:cNvSpPr txBox="1"/>
          <p:nvPr/>
        </p:nvSpPr>
        <p:spPr>
          <a:xfrm>
            <a:off x="537257" y="804961"/>
            <a:ext cx="10763090" cy="5078313"/>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On the DL, </a:t>
            </a:r>
            <a:r>
              <a:rPr lang="en-US" sz="2400" dirty="0">
                <a:solidFill>
                  <a:srgbClr val="C00000"/>
                </a:solidFill>
                <a:latin typeface="Arial" panose="020B0604020202020204" pitchFamily="34" charset="0"/>
                <a:cs typeface="Arial" panose="020B0604020202020204" pitchFamily="34" charset="0"/>
              </a:rPr>
              <a:t>data to SSs are multiplexed in TDM</a:t>
            </a:r>
            <a:r>
              <a:rPr lang="en-US" sz="2400" dirty="0">
                <a:solidFill>
                  <a:prstClr val="black"/>
                </a:solidFill>
                <a:latin typeface="Arial" panose="020B0604020202020204" pitchFamily="34" charset="0"/>
                <a:cs typeface="Arial" panose="020B0604020202020204" pitchFamily="34" charset="0"/>
              </a:rPr>
              <a:t>. The UL is shared between SSs in TDMA fashion. </a:t>
            </a:r>
            <a:r>
              <a:rPr lang="en-US" sz="2400" dirty="0">
                <a:solidFill>
                  <a:schemeClr val="bg1"/>
                </a:solidFill>
                <a:latin typeface="Arial" panose="020B0604020202020204" pitchFamily="34" charset="0"/>
                <a:cs typeface="Arial" panose="020B0604020202020204" pitchFamily="34" charset="0"/>
              </a:rPr>
              <a:t>The 802.16 MAC is connection-oriented.</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All services, including inherently connectionless services, are mapped to a connection. </a:t>
            </a:r>
          </a:p>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This provides a mechanism for requesting bandwidth associating </a:t>
            </a:r>
            <a:r>
              <a:rPr lang="en-US" sz="2400" dirty="0" err="1">
                <a:solidFill>
                  <a:srgbClr val="C00000"/>
                </a:solidFill>
                <a:latin typeface="Arial" panose="020B0604020202020204" pitchFamily="34" charset="0"/>
                <a:cs typeface="Arial" panose="020B0604020202020204" pitchFamily="34" charset="0"/>
              </a:rPr>
              <a:t>QoS</a:t>
            </a:r>
            <a:r>
              <a:rPr lang="en-US" sz="2400" dirty="0">
                <a:solidFill>
                  <a:srgbClr val="C00000"/>
                </a:solidFill>
                <a:latin typeface="Arial" panose="020B0604020202020204" pitchFamily="34" charset="0"/>
                <a:cs typeface="Arial" panose="020B0604020202020204" pitchFamily="34" charset="0"/>
              </a:rPr>
              <a:t> and traffic parameters, transporting and routing data to the appropriate CS, </a:t>
            </a:r>
            <a:r>
              <a:rPr lang="en-US" sz="2400" dirty="0">
                <a:solidFill>
                  <a:schemeClr val="bg1"/>
                </a:solidFill>
                <a:latin typeface="Arial" panose="020B0604020202020204" pitchFamily="34" charset="0"/>
                <a:cs typeface="Arial" panose="020B0604020202020204" pitchFamily="34" charset="0"/>
              </a:rPr>
              <a:t>and all other actions associated with the contractual terms of the service.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Connections are referenced with </a:t>
            </a:r>
            <a:r>
              <a:rPr lang="en-US" sz="2400" dirty="0">
                <a:solidFill>
                  <a:srgbClr val="C00000"/>
                </a:solidFill>
                <a:latin typeface="Arial" panose="020B0604020202020204" pitchFamily="34" charset="0"/>
                <a:cs typeface="Arial" panose="020B0604020202020204" pitchFamily="34" charset="0"/>
              </a:rPr>
              <a:t>16-bit connection identifiers (CIDs)</a:t>
            </a:r>
            <a:r>
              <a:rPr lang="en-US" sz="2400" dirty="0">
                <a:solidFill>
                  <a:schemeClr val="bg1"/>
                </a:solidFill>
                <a:latin typeface="Arial" panose="020B0604020202020204" pitchFamily="34" charset="0"/>
                <a:cs typeface="Arial" panose="020B0604020202020204" pitchFamily="34" charset="0"/>
              </a:rPr>
              <a:t> and may require </a:t>
            </a:r>
            <a:r>
              <a:rPr lang="en-US" sz="2400" dirty="0">
                <a:solidFill>
                  <a:srgbClr val="C00000"/>
                </a:solidFill>
                <a:latin typeface="Arial" panose="020B0604020202020204" pitchFamily="34" charset="0"/>
                <a:cs typeface="Arial" panose="020B0604020202020204" pitchFamily="34" charset="0"/>
              </a:rPr>
              <a:t>continuously granted bandwidth or bandwidth on demand</a:t>
            </a:r>
          </a:p>
        </p:txBody>
      </p:sp>
    </p:spTree>
    <p:extLst>
      <p:ext uri="{BB962C8B-B14F-4D97-AF65-F5344CB8AC3E}">
        <p14:creationId xmlns:p14="http://schemas.microsoft.com/office/powerpoint/2010/main" val="3674501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58</a:t>
            </a:fld>
            <a:endParaRPr lang="en-US"/>
          </a:p>
        </p:txBody>
      </p:sp>
      <p:sp>
        <p:nvSpPr>
          <p:cNvPr id="5" name="TextBox 4"/>
          <p:cNvSpPr txBox="1"/>
          <p:nvPr/>
        </p:nvSpPr>
        <p:spPr>
          <a:xfrm>
            <a:off x="409713" y="784810"/>
            <a:ext cx="11108997" cy="563231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Each SS has a standard 48-bit MAC address, but this serves mainly as an equipment identifier, </a:t>
            </a:r>
            <a:r>
              <a:rPr lang="en-US" sz="2400" dirty="0">
                <a:solidFill>
                  <a:schemeClr val="bg1"/>
                </a:solidFill>
                <a:latin typeface="Arial" panose="020B0604020202020204" pitchFamily="34" charset="0"/>
                <a:cs typeface="Arial" panose="020B0604020202020204" pitchFamily="34" charset="0"/>
              </a:rPr>
              <a:t>because the primary addresses used during operation are the CIDs.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Upon entering the network, </a:t>
            </a:r>
            <a:r>
              <a:rPr lang="en-US" sz="2400" dirty="0">
                <a:solidFill>
                  <a:srgbClr val="C00000"/>
                </a:solidFill>
                <a:latin typeface="Arial" panose="020B0604020202020204" pitchFamily="34" charset="0"/>
                <a:cs typeface="Arial" panose="020B0604020202020204" pitchFamily="34" charset="0"/>
              </a:rPr>
              <a:t>the SS is assigned three management connections in each direction</a:t>
            </a:r>
          </a:p>
          <a:p>
            <a:pPr marL="514350" indent="-514350" algn="just">
              <a:lnSpc>
                <a:spcPct val="150000"/>
              </a:lnSpc>
              <a:buAutoNum type="arabicPeriod"/>
            </a:pPr>
            <a:r>
              <a:rPr lang="en-US" sz="2400" dirty="0">
                <a:solidFill>
                  <a:schemeClr val="bg1"/>
                </a:solidFill>
                <a:latin typeface="Arial" panose="020B0604020202020204" pitchFamily="34" charset="0"/>
                <a:cs typeface="Arial" panose="020B0604020202020204" pitchFamily="34" charset="0"/>
              </a:rPr>
              <a:t>The </a:t>
            </a:r>
            <a:r>
              <a:rPr lang="en-US" sz="2400" dirty="0">
                <a:solidFill>
                  <a:srgbClr val="C00000"/>
                </a:solidFill>
                <a:latin typeface="Arial" panose="020B0604020202020204" pitchFamily="34" charset="0"/>
                <a:cs typeface="Arial" panose="020B0604020202020204" pitchFamily="34" charset="0"/>
              </a:rPr>
              <a:t>first is used for the transfer of short, time-critical MAC and radio link control (RLC) messages</a:t>
            </a:r>
            <a:r>
              <a:rPr lang="en-US" sz="24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primary management connection </a:t>
            </a:r>
            <a:r>
              <a:rPr lang="en-US" sz="2400" dirty="0">
                <a:solidFill>
                  <a:schemeClr val="bg1"/>
                </a:solidFill>
                <a:latin typeface="Arial" panose="020B0604020202020204" pitchFamily="34" charset="0"/>
                <a:cs typeface="Arial" panose="020B0604020202020204" pitchFamily="34" charset="0"/>
              </a:rPr>
              <a:t>is used to transfer longer, more delay tolerant messages such as those used for </a:t>
            </a:r>
            <a:r>
              <a:rPr lang="en-US" sz="2400" dirty="0">
                <a:solidFill>
                  <a:srgbClr val="C00000"/>
                </a:solidFill>
                <a:latin typeface="Arial" panose="020B0604020202020204" pitchFamily="34" charset="0"/>
                <a:cs typeface="Arial" panose="020B0604020202020204" pitchFamily="34" charset="0"/>
              </a:rPr>
              <a:t>authentication and connection setup.</a:t>
            </a:r>
          </a:p>
        </p:txBody>
      </p:sp>
    </p:spTree>
    <p:extLst>
      <p:ext uri="{BB962C8B-B14F-4D97-AF65-F5344CB8AC3E}">
        <p14:creationId xmlns:p14="http://schemas.microsoft.com/office/powerpoint/2010/main" val="2439498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74FE047-1FB0-4C27-AABB-34BA2457D520}"/>
              </a:ext>
            </a:extLst>
          </p:cNvPr>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a:extLst>
              <a:ext uri="{FF2B5EF4-FFF2-40B4-BE49-F238E27FC236}">
                <a16:creationId xmlns:a16="http://schemas.microsoft.com/office/drawing/2014/main" xmlns="" id="{889AC751-97D2-4853-B3A9-76AD169BDD4B}"/>
              </a:ext>
            </a:extLst>
          </p:cNvPr>
          <p:cNvSpPr>
            <a:spLocks noGrp="1"/>
          </p:cNvSpPr>
          <p:nvPr>
            <p:ph type="ftr" sz="quarter" idx="11"/>
          </p:nvPr>
        </p:nvSpPr>
        <p:spPr/>
        <p:txBody>
          <a:bodyPr/>
          <a:lstStyle/>
          <a:p>
            <a:r>
              <a:rPr lang="en-US"/>
              <a:t>WMAN-Module4</a:t>
            </a:r>
          </a:p>
        </p:txBody>
      </p:sp>
      <p:sp>
        <p:nvSpPr>
          <p:cNvPr id="4" name="Slide Number Placeholder 3">
            <a:extLst>
              <a:ext uri="{FF2B5EF4-FFF2-40B4-BE49-F238E27FC236}">
                <a16:creationId xmlns:a16="http://schemas.microsoft.com/office/drawing/2014/main" xmlns="" id="{9F04F1E0-6ED8-4E50-B671-EA38FA3E500E}"/>
              </a:ext>
            </a:extLst>
          </p:cNvPr>
          <p:cNvSpPr>
            <a:spLocks noGrp="1"/>
          </p:cNvSpPr>
          <p:nvPr>
            <p:ph type="sldNum" sz="quarter" idx="12"/>
          </p:nvPr>
        </p:nvSpPr>
        <p:spPr/>
        <p:txBody>
          <a:bodyPr/>
          <a:lstStyle/>
          <a:p>
            <a:fld id="{1154CC57-00E6-44ED-989B-B00C0D0C72F1}" type="slidenum">
              <a:rPr lang="en-US" smtClean="0"/>
              <a:t>59</a:t>
            </a:fld>
            <a:endParaRPr lang="en-US"/>
          </a:p>
        </p:txBody>
      </p:sp>
      <p:sp>
        <p:nvSpPr>
          <p:cNvPr id="5" name="Rectangle 4">
            <a:extLst>
              <a:ext uri="{FF2B5EF4-FFF2-40B4-BE49-F238E27FC236}">
                <a16:creationId xmlns:a16="http://schemas.microsoft.com/office/drawing/2014/main" xmlns="" id="{FD319A40-342A-45DA-A481-F51601A09652}"/>
              </a:ext>
            </a:extLst>
          </p:cNvPr>
          <p:cNvSpPr/>
          <p:nvPr/>
        </p:nvSpPr>
        <p:spPr>
          <a:xfrm>
            <a:off x="983062" y="540461"/>
            <a:ext cx="9762690" cy="6186309"/>
          </a:xfrm>
          <a:prstGeom prst="rect">
            <a:avLst/>
          </a:prstGeom>
        </p:spPr>
        <p:txBody>
          <a:bodyPr wrap="square">
            <a:spAutoFit/>
          </a:bodyPr>
          <a:lstStyle/>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2. </a:t>
            </a:r>
            <a:r>
              <a:rPr lang="en-US" sz="2400" dirty="0">
                <a:solidFill>
                  <a:prstClr val="black"/>
                </a:solidFill>
                <a:latin typeface="Arial" panose="020B0604020202020204" pitchFamily="34" charset="0"/>
                <a:cs typeface="Arial" panose="020B0604020202020204" pitchFamily="34" charset="0"/>
              </a:rPr>
              <a:t>The </a:t>
            </a:r>
            <a:r>
              <a:rPr lang="en-US" sz="2400" i="1" dirty="0">
                <a:solidFill>
                  <a:srgbClr val="C00000"/>
                </a:solidFill>
                <a:latin typeface="Arial" panose="020B0604020202020204" pitchFamily="34" charset="0"/>
                <a:cs typeface="Arial" panose="020B0604020202020204" pitchFamily="34" charset="0"/>
              </a:rPr>
              <a:t>secondary management </a:t>
            </a:r>
            <a:r>
              <a:rPr lang="en-US" sz="2400" i="1" dirty="0">
                <a:solidFill>
                  <a:prstClr val="black"/>
                </a:solidFill>
                <a:latin typeface="Arial" panose="020B0604020202020204" pitchFamily="34" charset="0"/>
                <a:cs typeface="Arial" panose="020B0604020202020204" pitchFamily="34" charset="0"/>
              </a:rPr>
              <a:t>connection </a:t>
            </a:r>
            <a:r>
              <a:rPr lang="en-US" sz="2400" dirty="0">
                <a:solidFill>
                  <a:prstClr val="black"/>
                </a:solidFill>
                <a:latin typeface="Arial" panose="020B0604020202020204" pitchFamily="34" charset="0"/>
                <a:cs typeface="Arial" panose="020B0604020202020204" pitchFamily="34" charset="0"/>
              </a:rPr>
              <a:t>is used for the </a:t>
            </a:r>
            <a:r>
              <a:rPr lang="en-US" sz="2400" dirty="0">
                <a:solidFill>
                  <a:srgbClr val="C00000"/>
                </a:solidFill>
                <a:latin typeface="Arial" panose="020B0604020202020204" pitchFamily="34" charset="0"/>
                <a:cs typeface="Arial" panose="020B0604020202020204" pitchFamily="34" charset="0"/>
              </a:rPr>
              <a:t>transfer of standard-based management messages </a:t>
            </a:r>
            <a:r>
              <a:rPr lang="en-US" sz="2400" dirty="0">
                <a:solidFill>
                  <a:schemeClr val="bg1"/>
                </a:solidFill>
                <a:latin typeface="Arial" panose="020B0604020202020204" pitchFamily="34" charset="0"/>
                <a:cs typeface="Arial" panose="020B0604020202020204" pitchFamily="34" charset="0"/>
              </a:rPr>
              <a:t>such as dynamic host configuration protocol (DHCP), trivial file transfer protocol (TFTP), and </a:t>
            </a:r>
            <a:r>
              <a:rPr lang="en-US" sz="2400" dirty="0">
                <a:solidFill>
                  <a:prstClr val="black"/>
                </a:solidFill>
                <a:latin typeface="Arial" panose="020B0604020202020204" pitchFamily="34" charset="0"/>
                <a:cs typeface="Arial" panose="020B0604020202020204" pitchFamily="34" charset="0"/>
              </a:rPr>
              <a:t>simple network management protocol (SNMP).</a:t>
            </a:r>
          </a:p>
          <a:p>
            <a:pPr lvl="0" algn="just">
              <a:lnSpc>
                <a:spcPct val="150000"/>
              </a:lnSpc>
            </a:pPr>
            <a:endParaRPr lang="en-US" sz="2400" b="1" dirty="0">
              <a:solidFill>
                <a:prstClr val="black"/>
              </a:solidFill>
              <a:latin typeface="Arial" panose="020B0604020202020204" pitchFamily="34" charset="0"/>
              <a:cs typeface="Arial" panose="020B0604020202020204" pitchFamily="34" charset="0"/>
            </a:endParaRP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3. </a:t>
            </a:r>
            <a:r>
              <a:rPr lang="en-US" sz="2400" dirty="0">
                <a:solidFill>
                  <a:prstClr val="black"/>
                </a:solidFill>
                <a:latin typeface="Arial" panose="020B0604020202020204" pitchFamily="34" charset="0"/>
                <a:cs typeface="Arial" panose="020B0604020202020204" pitchFamily="34" charset="0"/>
              </a:rPr>
              <a:t>In addition to these management connections, </a:t>
            </a:r>
            <a:r>
              <a:rPr lang="en-US" sz="2400" dirty="0">
                <a:solidFill>
                  <a:srgbClr val="C00000"/>
                </a:solidFill>
                <a:latin typeface="Arial" panose="020B0604020202020204" pitchFamily="34" charset="0"/>
                <a:cs typeface="Arial" panose="020B0604020202020204" pitchFamily="34" charset="0"/>
              </a:rPr>
              <a:t>SSs are allocated </a:t>
            </a:r>
            <a:r>
              <a:rPr lang="en-US" sz="2400" i="1" dirty="0">
                <a:solidFill>
                  <a:srgbClr val="C00000"/>
                </a:solidFill>
                <a:latin typeface="Arial" panose="020B0604020202020204" pitchFamily="34" charset="0"/>
                <a:cs typeface="Arial" panose="020B0604020202020204" pitchFamily="34" charset="0"/>
              </a:rPr>
              <a:t>transport connections </a:t>
            </a:r>
            <a:r>
              <a:rPr lang="en-US" sz="2400" dirty="0">
                <a:solidFill>
                  <a:srgbClr val="C00000"/>
                </a:solidFill>
                <a:latin typeface="Arial" panose="020B0604020202020204" pitchFamily="34" charset="0"/>
                <a:cs typeface="Arial" panose="020B0604020202020204" pitchFamily="34" charset="0"/>
              </a:rPr>
              <a:t>for the contracted services.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Transport connections are unidirectional </a:t>
            </a:r>
            <a:r>
              <a:rPr lang="en-US" sz="2400" dirty="0">
                <a:solidFill>
                  <a:srgbClr val="C00000"/>
                </a:solidFill>
                <a:latin typeface="Arial" panose="020B0604020202020204" pitchFamily="34" charset="0"/>
                <a:cs typeface="Arial" panose="020B0604020202020204" pitchFamily="34" charset="0"/>
              </a:rPr>
              <a:t>to facilitate different UL  and DL QoS and traffic parameters</a:t>
            </a:r>
            <a:r>
              <a:rPr lang="en-US" sz="2400" dirty="0">
                <a:solidFill>
                  <a:prstClr val="black"/>
                </a:solidFill>
                <a:latin typeface="Arial" panose="020B0604020202020204" pitchFamily="34" charset="0"/>
                <a:cs typeface="Arial" panose="020B0604020202020204" pitchFamily="34" charset="0"/>
              </a:rPr>
              <a:t>; they are typically assigned  to services in pairs</a:t>
            </a:r>
          </a:p>
          <a:p>
            <a:pPr lvl="0" algn="just">
              <a:lnSpc>
                <a:spcPct val="150000"/>
              </a:lnSpc>
            </a:pP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426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a:t>
            </a:fld>
            <a:endParaRPr lang="en-US"/>
          </a:p>
        </p:txBody>
      </p:sp>
      <p:sp>
        <p:nvSpPr>
          <p:cNvPr id="5" name="TextBox 4"/>
          <p:cNvSpPr txBox="1"/>
          <p:nvPr/>
        </p:nvSpPr>
        <p:spPr>
          <a:xfrm>
            <a:off x="944463" y="411065"/>
            <a:ext cx="10410091" cy="618630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rgbClr val="C00000"/>
                </a:solidFill>
                <a:latin typeface="Arial" panose="020B0604020202020204" pitchFamily="34" charset="0"/>
                <a:cs typeface="Arial" panose="020B0604020202020204" pitchFamily="34" charset="0"/>
              </a:rPr>
              <a:t>WiMAX operates over licensed and non-licensed frequencies  using non-line-of-sight (NLOS) and line-of-sight (LOS) technologies, </a:t>
            </a:r>
            <a:r>
              <a:rPr lang="en-US" sz="2400" dirty="0">
                <a:solidFill>
                  <a:schemeClr val="bg1"/>
                </a:solidFill>
                <a:latin typeface="Arial" panose="020B0604020202020204" pitchFamily="34" charset="0"/>
                <a:cs typeface="Arial" panose="020B0604020202020204" pitchFamily="34" charset="0"/>
              </a:rPr>
              <a:t>extending broadband coverage to cities and towns wirelessly via a MAN.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a:t>
            </a:r>
            <a:r>
              <a:rPr lang="en-US" sz="2400" dirty="0">
                <a:solidFill>
                  <a:srgbClr val="C00000"/>
                </a:solidFill>
                <a:latin typeface="Arial" panose="020B0604020202020204" pitchFamily="34" charset="0"/>
                <a:cs typeface="Arial" panose="020B0604020202020204" pitchFamily="34" charset="0"/>
              </a:rPr>
              <a:t>NLOS, a small antenna on the mobile unit </a:t>
            </a:r>
            <a:r>
              <a:rPr lang="en-US" sz="2400" dirty="0">
                <a:solidFill>
                  <a:schemeClr val="bg1"/>
                </a:solidFill>
                <a:latin typeface="Arial" panose="020B0604020202020204" pitchFamily="34" charset="0"/>
                <a:cs typeface="Arial" panose="020B0604020202020204" pitchFamily="34" charset="0"/>
              </a:rPr>
              <a:t>is connected to the WiMAX tower.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this mode, WiMAX uses a </a:t>
            </a:r>
            <a:r>
              <a:rPr lang="en-US" sz="2400" dirty="0">
                <a:solidFill>
                  <a:srgbClr val="C00000"/>
                </a:solidFill>
                <a:latin typeface="Arial" panose="020B0604020202020204" pitchFamily="34" charset="0"/>
                <a:cs typeface="Arial" panose="020B0604020202020204" pitchFamily="34" charset="0"/>
              </a:rPr>
              <a:t>lower frequency range of 2–11 GHz </a:t>
            </a:r>
            <a:r>
              <a:rPr lang="en-US" sz="2400" dirty="0">
                <a:solidFill>
                  <a:schemeClr val="bg1"/>
                </a:solidFill>
                <a:latin typeface="Arial" panose="020B0604020202020204" pitchFamily="34" charset="0"/>
                <a:cs typeface="Arial" panose="020B0604020202020204" pitchFamily="34" charset="0"/>
              </a:rPr>
              <a:t>(similar to Wi-Fi).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a:t>
            </a:r>
            <a:r>
              <a:rPr lang="en-US" sz="2400" dirty="0">
                <a:solidFill>
                  <a:srgbClr val="C00000"/>
                </a:solidFill>
                <a:latin typeface="Arial" panose="020B0604020202020204" pitchFamily="34" charset="0"/>
                <a:cs typeface="Arial" panose="020B0604020202020204" pitchFamily="34" charset="0"/>
              </a:rPr>
              <a:t>LOS, a fixed dish antenna points straight at the WiMAX tower from a rooftop or a pole.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 LOS connection is </a:t>
            </a:r>
            <a:r>
              <a:rPr lang="en-US" sz="2400" dirty="0">
                <a:solidFill>
                  <a:srgbClr val="C00000"/>
                </a:solidFill>
                <a:latin typeface="Arial" panose="020B0604020202020204" pitchFamily="34" charset="0"/>
                <a:cs typeface="Arial" panose="020B0604020202020204" pitchFamily="34" charset="0"/>
              </a:rPr>
              <a:t>stronger and more stable</a:t>
            </a:r>
            <a:r>
              <a:rPr lang="en-US" sz="2400" dirty="0">
                <a:solidFill>
                  <a:prstClr val="black"/>
                </a:solidFill>
                <a:latin typeface="Arial" panose="020B0604020202020204" pitchFamily="34" charset="0"/>
                <a:cs typeface="Arial" panose="020B0604020202020204" pitchFamily="34" charset="0"/>
              </a:rPr>
              <a:t>, so it is able to send a lot of </a:t>
            </a:r>
            <a:r>
              <a:rPr lang="en-US" sz="2400" dirty="0">
                <a:solidFill>
                  <a:srgbClr val="C00000"/>
                </a:solidFill>
                <a:latin typeface="Arial" panose="020B0604020202020204" pitchFamily="34" charset="0"/>
                <a:cs typeface="Arial" panose="020B0604020202020204" pitchFamily="34" charset="0"/>
              </a:rPr>
              <a:t>data with fewer errors</a:t>
            </a:r>
            <a:r>
              <a:rPr lang="en-US" sz="2400" dirty="0">
                <a:solidFill>
                  <a:prstClr val="black"/>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96660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60</a:t>
            </a:fld>
            <a:endParaRPr lang="en-US"/>
          </a:p>
        </p:txBody>
      </p:sp>
      <p:sp>
        <p:nvSpPr>
          <p:cNvPr id="5" name="TextBox 4"/>
          <p:cNvSpPr txBox="1"/>
          <p:nvPr/>
        </p:nvSpPr>
        <p:spPr>
          <a:xfrm>
            <a:off x="717888" y="332405"/>
            <a:ext cx="11155679" cy="3347840"/>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MAC PDU Formats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MAC PDU is the </a:t>
            </a:r>
            <a:r>
              <a:rPr lang="en-US" sz="2400" dirty="0">
                <a:solidFill>
                  <a:srgbClr val="C00000"/>
                </a:solidFill>
                <a:latin typeface="Arial" panose="020B0604020202020204" pitchFamily="34" charset="0"/>
                <a:cs typeface="Arial" panose="020B0604020202020204" pitchFamily="34" charset="0"/>
              </a:rPr>
              <a:t>data unit exchanged between the MAC layers of the BS and its SSs.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MAC PDUs contain either MAC management messages or CS data. MAC PDU consists of a fixed-length generic MAC header, a variable-length payload, and an optional cyclic redundancy check (CRC) code.</a:t>
            </a:r>
          </a:p>
        </p:txBody>
      </p:sp>
      <p:pic>
        <p:nvPicPr>
          <p:cNvPr id="6" name="Picture 5"/>
          <p:cNvPicPr>
            <a:picLocks noChangeAspect="1"/>
          </p:cNvPicPr>
          <p:nvPr/>
        </p:nvPicPr>
        <p:blipFill>
          <a:blip r:embed="rId2">
            <a:lum bright="-20000" contrast="40000"/>
          </a:blip>
          <a:stretch>
            <a:fillRect/>
          </a:stretch>
        </p:blipFill>
        <p:spPr>
          <a:xfrm>
            <a:off x="1785615" y="3892335"/>
            <a:ext cx="7924430" cy="2098086"/>
          </a:xfrm>
          <a:prstGeom prst="rect">
            <a:avLst/>
          </a:prstGeom>
        </p:spPr>
      </p:pic>
    </p:spTree>
    <p:extLst>
      <p:ext uri="{BB962C8B-B14F-4D97-AF65-F5344CB8AC3E}">
        <p14:creationId xmlns:p14="http://schemas.microsoft.com/office/powerpoint/2010/main" val="16390821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61</a:t>
            </a:fld>
            <a:endParaRPr lang="en-US"/>
          </a:p>
        </p:txBody>
      </p:sp>
      <p:sp>
        <p:nvSpPr>
          <p:cNvPr id="5" name="TextBox 4"/>
          <p:cNvSpPr txBox="1"/>
          <p:nvPr/>
        </p:nvSpPr>
        <p:spPr>
          <a:xfrm>
            <a:off x="814472" y="988126"/>
            <a:ext cx="10563055" cy="4060663"/>
          </a:xfrm>
          <a:prstGeom prst="rect">
            <a:avLst/>
          </a:prstGeom>
          <a:noFill/>
        </p:spPr>
        <p:txBody>
          <a:bodyPr wrap="square" rtlCol="0">
            <a:spAutoFit/>
          </a:bodyPr>
          <a:lstStyle/>
          <a:p>
            <a:pPr algn="just">
              <a:lnSpc>
                <a:spcPct val="150000"/>
              </a:lnSpc>
            </a:pPr>
            <a:r>
              <a:rPr lang="en-US" sz="2500" dirty="0">
                <a:solidFill>
                  <a:schemeClr val="bg1"/>
                </a:solidFill>
                <a:latin typeface="Arial" panose="020B0604020202020204" pitchFamily="34" charset="0"/>
                <a:cs typeface="Arial" panose="020B0604020202020204" pitchFamily="34" charset="0"/>
              </a:rPr>
              <a:t>Three types of MAC </a:t>
            </a:r>
            <a:r>
              <a:rPr lang="en-US" sz="2500" dirty="0" err="1">
                <a:solidFill>
                  <a:schemeClr val="bg1"/>
                </a:solidFill>
                <a:latin typeface="Arial" panose="020B0604020202020204" pitchFamily="34" charset="0"/>
                <a:cs typeface="Arial" panose="020B0604020202020204" pitchFamily="34" charset="0"/>
              </a:rPr>
              <a:t>subheader</a:t>
            </a:r>
            <a:r>
              <a:rPr lang="en-US" sz="2500" dirty="0">
                <a:solidFill>
                  <a:schemeClr val="bg1"/>
                </a:solidFill>
                <a:latin typeface="Arial" panose="020B0604020202020204" pitchFamily="34" charset="0"/>
                <a:cs typeface="Arial" panose="020B0604020202020204" pitchFamily="34" charset="0"/>
              </a:rPr>
              <a:t> may be present. </a:t>
            </a:r>
          </a:p>
          <a:p>
            <a:pPr marL="457200" indent="-457200" algn="just">
              <a:lnSpc>
                <a:spcPct val="150000"/>
              </a:lnSpc>
              <a:buFont typeface="Wingdings" panose="05000000000000000000" pitchFamily="2" charset="2"/>
              <a:buChar char="Ø"/>
            </a:pPr>
            <a:r>
              <a:rPr lang="en-US" sz="2500" dirty="0">
                <a:solidFill>
                  <a:schemeClr val="bg1"/>
                </a:solidFill>
                <a:latin typeface="Arial" panose="020B0604020202020204" pitchFamily="34" charset="0"/>
                <a:cs typeface="Arial" panose="020B0604020202020204" pitchFamily="34" charset="0"/>
              </a:rPr>
              <a:t>The </a:t>
            </a:r>
            <a:r>
              <a:rPr lang="en-US" sz="2500" i="1" dirty="0">
                <a:solidFill>
                  <a:srgbClr val="C00000"/>
                </a:solidFill>
                <a:latin typeface="Arial" panose="020B0604020202020204" pitchFamily="34" charset="0"/>
                <a:cs typeface="Arial" panose="020B0604020202020204" pitchFamily="34" charset="0"/>
              </a:rPr>
              <a:t>grant management </a:t>
            </a:r>
            <a:r>
              <a:rPr lang="en-US" sz="2500" i="1" dirty="0" err="1">
                <a:solidFill>
                  <a:srgbClr val="C00000"/>
                </a:solidFill>
                <a:latin typeface="Arial" panose="020B0604020202020204" pitchFamily="34" charset="0"/>
                <a:cs typeface="Arial" panose="020B0604020202020204" pitchFamily="34" charset="0"/>
              </a:rPr>
              <a:t>subheader</a:t>
            </a:r>
            <a:r>
              <a:rPr lang="en-US" sz="2500" i="1" dirty="0">
                <a:solidFill>
                  <a:srgbClr val="C00000"/>
                </a:solidFill>
                <a:latin typeface="Arial" panose="020B0604020202020204" pitchFamily="34" charset="0"/>
                <a:cs typeface="Arial" panose="020B0604020202020204" pitchFamily="34" charset="0"/>
              </a:rPr>
              <a:t> </a:t>
            </a:r>
            <a:r>
              <a:rPr lang="en-US" sz="2500" dirty="0">
                <a:solidFill>
                  <a:schemeClr val="bg1"/>
                </a:solidFill>
                <a:latin typeface="Arial" panose="020B0604020202020204" pitchFamily="34" charset="0"/>
                <a:cs typeface="Arial" panose="020B0604020202020204" pitchFamily="34" charset="0"/>
              </a:rPr>
              <a:t>is used by an </a:t>
            </a:r>
            <a:r>
              <a:rPr lang="en-US" sz="2500" dirty="0">
                <a:solidFill>
                  <a:srgbClr val="0070C0"/>
                </a:solidFill>
                <a:latin typeface="Arial" panose="020B0604020202020204" pitchFamily="34" charset="0"/>
                <a:cs typeface="Arial" panose="020B0604020202020204" pitchFamily="34" charset="0"/>
              </a:rPr>
              <a:t>SS to convey bandwidth management needs to its BS. </a:t>
            </a:r>
          </a:p>
          <a:p>
            <a:pPr marL="457200" indent="-457200" algn="just">
              <a:lnSpc>
                <a:spcPct val="150000"/>
              </a:lnSpc>
              <a:buFont typeface="Wingdings" panose="05000000000000000000" pitchFamily="2" charset="2"/>
              <a:buChar char="Ø"/>
            </a:pPr>
            <a:r>
              <a:rPr lang="en-US" sz="2500" dirty="0">
                <a:solidFill>
                  <a:schemeClr val="bg1"/>
                </a:solidFill>
                <a:latin typeface="Arial" panose="020B0604020202020204" pitchFamily="34" charset="0"/>
                <a:cs typeface="Arial" panose="020B0604020202020204" pitchFamily="34" charset="0"/>
              </a:rPr>
              <a:t>The </a:t>
            </a:r>
            <a:r>
              <a:rPr lang="en-US" sz="2500" i="1" dirty="0">
                <a:solidFill>
                  <a:srgbClr val="C00000"/>
                </a:solidFill>
                <a:latin typeface="Arial" panose="020B0604020202020204" pitchFamily="34" charset="0"/>
                <a:cs typeface="Arial" panose="020B0604020202020204" pitchFamily="34" charset="0"/>
              </a:rPr>
              <a:t>fragmentation </a:t>
            </a:r>
            <a:r>
              <a:rPr lang="en-US" sz="2500" i="1" dirty="0" err="1">
                <a:solidFill>
                  <a:srgbClr val="C00000"/>
                </a:solidFill>
                <a:latin typeface="Arial" panose="020B0604020202020204" pitchFamily="34" charset="0"/>
                <a:cs typeface="Arial" panose="020B0604020202020204" pitchFamily="34" charset="0"/>
              </a:rPr>
              <a:t>subheader</a:t>
            </a:r>
            <a:r>
              <a:rPr lang="en-US" sz="2500" i="1" dirty="0">
                <a:solidFill>
                  <a:srgbClr val="C00000"/>
                </a:solidFill>
                <a:latin typeface="Arial" panose="020B0604020202020204" pitchFamily="34" charset="0"/>
                <a:cs typeface="Arial" panose="020B0604020202020204" pitchFamily="34" charset="0"/>
              </a:rPr>
              <a:t> </a:t>
            </a:r>
            <a:r>
              <a:rPr lang="en-US" sz="2500" dirty="0">
                <a:solidFill>
                  <a:schemeClr val="bg1"/>
                </a:solidFill>
                <a:latin typeface="Arial" panose="020B0604020202020204" pitchFamily="34" charset="0"/>
                <a:cs typeface="Arial" panose="020B0604020202020204" pitchFamily="34" charset="0"/>
              </a:rPr>
              <a:t>contains information that indicates the </a:t>
            </a:r>
            <a:r>
              <a:rPr lang="en-US" sz="2500" dirty="0">
                <a:solidFill>
                  <a:srgbClr val="0070C0"/>
                </a:solidFill>
                <a:latin typeface="Arial" panose="020B0604020202020204" pitchFamily="34" charset="0"/>
                <a:cs typeface="Arial" panose="020B0604020202020204" pitchFamily="34" charset="0"/>
              </a:rPr>
              <a:t>presence and orientation in the payload of any fragments of SDUs</a:t>
            </a:r>
            <a:r>
              <a:rPr lang="en-US" sz="25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r>
              <a:rPr lang="en-US" sz="2500" dirty="0">
                <a:solidFill>
                  <a:schemeClr val="bg1"/>
                </a:solidFill>
                <a:latin typeface="Arial" panose="020B0604020202020204" pitchFamily="34" charset="0"/>
                <a:cs typeface="Arial" panose="020B0604020202020204" pitchFamily="34" charset="0"/>
              </a:rPr>
              <a:t>The </a:t>
            </a:r>
            <a:r>
              <a:rPr lang="en-US" sz="2500" i="1" dirty="0">
                <a:solidFill>
                  <a:srgbClr val="C00000"/>
                </a:solidFill>
                <a:latin typeface="Arial" panose="020B0604020202020204" pitchFamily="34" charset="0"/>
                <a:cs typeface="Arial" panose="020B0604020202020204" pitchFamily="34" charset="0"/>
              </a:rPr>
              <a:t>packing </a:t>
            </a:r>
            <a:r>
              <a:rPr lang="en-US" sz="2500" i="1" dirty="0" err="1">
                <a:solidFill>
                  <a:srgbClr val="C00000"/>
                </a:solidFill>
                <a:latin typeface="Arial" panose="020B0604020202020204" pitchFamily="34" charset="0"/>
                <a:cs typeface="Arial" panose="020B0604020202020204" pitchFamily="34" charset="0"/>
              </a:rPr>
              <a:t>subheader</a:t>
            </a:r>
            <a:r>
              <a:rPr lang="en-US" sz="2500" i="1" dirty="0">
                <a:solidFill>
                  <a:srgbClr val="C00000"/>
                </a:solidFill>
                <a:latin typeface="Arial" panose="020B0604020202020204" pitchFamily="34" charset="0"/>
                <a:cs typeface="Arial" panose="020B0604020202020204" pitchFamily="34" charset="0"/>
              </a:rPr>
              <a:t> </a:t>
            </a:r>
            <a:r>
              <a:rPr lang="en-US" sz="2500" dirty="0">
                <a:solidFill>
                  <a:schemeClr val="bg1"/>
                </a:solidFill>
                <a:latin typeface="Arial" panose="020B0604020202020204" pitchFamily="34" charset="0"/>
                <a:cs typeface="Arial" panose="020B0604020202020204" pitchFamily="34" charset="0"/>
              </a:rPr>
              <a:t>is used to indicate the </a:t>
            </a:r>
            <a:r>
              <a:rPr lang="en-US" sz="2500" dirty="0">
                <a:solidFill>
                  <a:srgbClr val="0070C0"/>
                </a:solidFill>
                <a:latin typeface="Arial" panose="020B0604020202020204" pitchFamily="34" charset="0"/>
                <a:cs typeface="Arial" panose="020B0604020202020204" pitchFamily="34" charset="0"/>
              </a:rPr>
              <a:t>packing of multiple SDUs into a single PDU.</a:t>
            </a:r>
          </a:p>
        </p:txBody>
      </p:sp>
    </p:spTree>
    <p:extLst>
      <p:ext uri="{BB962C8B-B14F-4D97-AF65-F5344CB8AC3E}">
        <p14:creationId xmlns:p14="http://schemas.microsoft.com/office/powerpoint/2010/main" val="14922392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220847-D80A-4958-9DF2-9CB7F1AEEF38}"/>
              </a:ext>
            </a:extLst>
          </p:cNvPr>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a:extLst>
              <a:ext uri="{FF2B5EF4-FFF2-40B4-BE49-F238E27FC236}">
                <a16:creationId xmlns:a16="http://schemas.microsoft.com/office/drawing/2014/main" xmlns="" id="{4D424391-E205-4486-A910-DCDF0065E95F}"/>
              </a:ext>
            </a:extLst>
          </p:cNvPr>
          <p:cNvSpPr>
            <a:spLocks noGrp="1"/>
          </p:cNvSpPr>
          <p:nvPr>
            <p:ph type="ftr" sz="quarter" idx="11"/>
          </p:nvPr>
        </p:nvSpPr>
        <p:spPr/>
        <p:txBody>
          <a:bodyPr/>
          <a:lstStyle/>
          <a:p>
            <a:r>
              <a:rPr lang="en-US"/>
              <a:t>WMAN-Module4</a:t>
            </a:r>
          </a:p>
        </p:txBody>
      </p:sp>
      <p:sp>
        <p:nvSpPr>
          <p:cNvPr id="4" name="Slide Number Placeholder 3">
            <a:extLst>
              <a:ext uri="{FF2B5EF4-FFF2-40B4-BE49-F238E27FC236}">
                <a16:creationId xmlns:a16="http://schemas.microsoft.com/office/drawing/2014/main" xmlns="" id="{DEF2B140-8816-4611-9259-17AE906BC6A9}"/>
              </a:ext>
            </a:extLst>
          </p:cNvPr>
          <p:cNvSpPr>
            <a:spLocks noGrp="1"/>
          </p:cNvSpPr>
          <p:nvPr>
            <p:ph type="sldNum" sz="quarter" idx="12"/>
          </p:nvPr>
        </p:nvSpPr>
        <p:spPr/>
        <p:txBody>
          <a:bodyPr/>
          <a:lstStyle/>
          <a:p>
            <a:fld id="{1154CC57-00E6-44ED-989B-B00C0D0C72F1}" type="slidenum">
              <a:rPr lang="en-US" smtClean="0"/>
              <a:t>62</a:t>
            </a:fld>
            <a:endParaRPr lang="en-US"/>
          </a:p>
        </p:txBody>
      </p:sp>
      <p:sp>
        <p:nvSpPr>
          <p:cNvPr id="5" name="Rectangle 4">
            <a:extLst>
              <a:ext uri="{FF2B5EF4-FFF2-40B4-BE49-F238E27FC236}">
                <a16:creationId xmlns:a16="http://schemas.microsoft.com/office/drawing/2014/main" xmlns="" id="{35169E3F-86C4-44DF-8BCC-48F612F8EBCA}"/>
              </a:ext>
            </a:extLst>
          </p:cNvPr>
          <p:cNvSpPr/>
          <p:nvPr/>
        </p:nvSpPr>
        <p:spPr>
          <a:xfrm>
            <a:off x="904973" y="0"/>
            <a:ext cx="10142437" cy="3277820"/>
          </a:xfrm>
          <a:prstGeom prst="rect">
            <a:avLst/>
          </a:prstGeom>
        </p:spPr>
        <p:txBody>
          <a:bodyPr wrap="square">
            <a:spAutoFit/>
          </a:bodyPr>
          <a:lstStyle/>
          <a:p>
            <a:pPr lvl="0" algn="just">
              <a:lnSpc>
                <a:spcPct val="150000"/>
              </a:lnSpc>
            </a:pPr>
            <a:r>
              <a:rPr lang="en-US" sz="2300" b="1" i="1" dirty="0">
                <a:solidFill>
                  <a:prstClr val="black"/>
                </a:solidFill>
                <a:latin typeface="Arial" panose="020B0604020202020204" pitchFamily="34" charset="0"/>
                <a:cs typeface="Arial" panose="020B0604020202020204" pitchFamily="34" charset="0"/>
              </a:rPr>
              <a:t>Transmission of MAC PDUs. </a:t>
            </a:r>
            <a:r>
              <a:rPr lang="en-US" sz="2300" dirty="0">
                <a:solidFill>
                  <a:prstClr val="black"/>
                </a:solidFill>
                <a:latin typeface="Arial" panose="020B0604020202020204" pitchFamily="34" charset="0"/>
                <a:cs typeface="Arial" panose="020B0604020202020204" pitchFamily="34" charset="0"/>
              </a:rPr>
              <a:t>The IEEE 802.16 MAC supports various higher layer protocols such as ATM or IP. </a:t>
            </a:r>
          </a:p>
          <a:p>
            <a:pPr marL="457200" lvl="0" indent="-457200" algn="just">
              <a:lnSpc>
                <a:spcPct val="150000"/>
              </a:lnSpc>
              <a:buFont typeface="Wingdings" panose="05000000000000000000" pitchFamily="2" charset="2"/>
              <a:buChar char="§"/>
            </a:pPr>
            <a:r>
              <a:rPr lang="en-US" sz="2300" dirty="0">
                <a:solidFill>
                  <a:prstClr val="black"/>
                </a:solidFill>
                <a:latin typeface="Arial" panose="020B0604020202020204" pitchFamily="34" charset="0"/>
                <a:cs typeface="Arial" panose="020B0604020202020204" pitchFamily="34" charset="0"/>
              </a:rPr>
              <a:t>Incoming MAC messages or SDUs from corresponding CSs are formatted according to the MAC PDU format (here the SDUs 1 and 2 are formatted to PDU4)</a:t>
            </a:r>
          </a:p>
          <a:p>
            <a:pPr marL="457200" lvl="0" indent="-457200" algn="just">
              <a:lnSpc>
                <a:spcPct val="150000"/>
              </a:lnSpc>
              <a:buFont typeface="Wingdings" panose="05000000000000000000" pitchFamily="2" charset="2"/>
              <a:buChar char="§"/>
            </a:pPr>
            <a:r>
              <a:rPr lang="en-US" sz="2300" dirty="0">
                <a:solidFill>
                  <a:prstClr val="black"/>
                </a:solidFill>
                <a:latin typeface="Arial" panose="020B0604020202020204" pitchFamily="34" charset="0"/>
                <a:cs typeface="Arial" panose="020B0604020202020204" pitchFamily="34" charset="0"/>
              </a:rPr>
              <a:t>FEC can be done to minimize the errors.</a:t>
            </a:r>
          </a:p>
        </p:txBody>
      </p:sp>
      <p:pic>
        <p:nvPicPr>
          <p:cNvPr id="6" name="Picture 5">
            <a:extLst>
              <a:ext uri="{FF2B5EF4-FFF2-40B4-BE49-F238E27FC236}">
                <a16:creationId xmlns:a16="http://schemas.microsoft.com/office/drawing/2014/main" xmlns="" id="{10009D7D-186F-422C-B752-5ACE7B102454}"/>
              </a:ext>
            </a:extLst>
          </p:cNvPr>
          <p:cNvPicPr>
            <a:picLocks noChangeAspect="1"/>
          </p:cNvPicPr>
          <p:nvPr/>
        </p:nvPicPr>
        <p:blipFill>
          <a:blip r:embed="rId2"/>
          <a:stretch>
            <a:fillRect/>
          </a:stretch>
        </p:blipFill>
        <p:spPr>
          <a:xfrm>
            <a:off x="1543950" y="3548498"/>
            <a:ext cx="8864481" cy="3038296"/>
          </a:xfrm>
          <a:prstGeom prst="rect">
            <a:avLst/>
          </a:prstGeom>
        </p:spPr>
      </p:pic>
    </p:spTree>
    <p:extLst>
      <p:ext uri="{BB962C8B-B14F-4D97-AF65-F5344CB8AC3E}">
        <p14:creationId xmlns:p14="http://schemas.microsoft.com/office/powerpoint/2010/main" val="18623328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63</a:t>
            </a:fld>
            <a:endParaRPr lang="en-US"/>
          </a:p>
        </p:txBody>
      </p:sp>
      <p:sp>
        <p:nvSpPr>
          <p:cNvPr id="5" name="TextBox 4"/>
          <p:cNvSpPr txBox="1"/>
          <p:nvPr/>
        </p:nvSpPr>
        <p:spPr>
          <a:xfrm>
            <a:off x="1018862" y="735802"/>
            <a:ext cx="10464435" cy="5078313"/>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IEEE 802.16 takes advantage of incorporating the </a:t>
            </a:r>
            <a:r>
              <a:rPr lang="en-US" sz="2400" u="sng" dirty="0">
                <a:solidFill>
                  <a:prstClr val="black"/>
                </a:solidFill>
                <a:latin typeface="Arial" panose="020B0604020202020204" pitchFamily="34" charset="0"/>
                <a:cs typeface="Arial" panose="020B0604020202020204" pitchFamily="34" charset="0"/>
              </a:rPr>
              <a:t>packing and fragmentation processes</a:t>
            </a:r>
            <a:r>
              <a:rPr lang="en-US" sz="2400" dirty="0">
                <a:solidFill>
                  <a:prstClr val="black"/>
                </a:solidFill>
                <a:latin typeface="Arial" panose="020B0604020202020204" pitchFamily="34" charset="0"/>
                <a:cs typeface="Arial" panose="020B0604020202020204" pitchFamily="34" charset="0"/>
              </a:rPr>
              <a:t> with the bandwidth allocation process to </a:t>
            </a:r>
            <a:r>
              <a:rPr lang="en-US" sz="2400" dirty="0">
                <a:solidFill>
                  <a:srgbClr val="C00000"/>
                </a:solidFill>
                <a:latin typeface="Arial" panose="020B0604020202020204" pitchFamily="34" charset="0"/>
                <a:cs typeface="Arial" panose="020B0604020202020204" pitchFamily="34" charset="0"/>
              </a:rPr>
              <a:t>maximize the flexibility, efficiency, and effectiveness of both</a:t>
            </a:r>
            <a:endParaRPr lang="en-US" sz="2400" i="1" dirty="0">
              <a:solidFill>
                <a:schemeClr val="bg1"/>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
            </a:pPr>
            <a:r>
              <a:rPr lang="en-US" sz="2400" i="1" dirty="0">
                <a:solidFill>
                  <a:schemeClr val="bg1"/>
                </a:solidFill>
                <a:latin typeface="Arial" panose="020B0604020202020204" pitchFamily="34" charset="0"/>
                <a:cs typeface="Arial" panose="020B0604020202020204" pitchFamily="34" charset="0"/>
              </a:rPr>
              <a:t>Fragmentation </a:t>
            </a:r>
            <a:r>
              <a:rPr lang="en-US" sz="2400" dirty="0">
                <a:solidFill>
                  <a:schemeClr val="bg1"/>
                </a:solidFill>
                <a:latin typeface="Arial" panose="020B0604020202020204" pitchFamily="34" charset="0"/>
                <a:cs typeface="Arial" panose="020B0604020202020204" pitchFamily="34" charset="0"/>
              </a:rPr>
              <a:t>is the process in which a MAC SDU is divided into one or more MAC SDU fragments.</a:t>
            </a:r>
          </a:p>
          <a:p>
            <a:pPr marL="285750" indent="-28575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a:t>
            </a:r>
            <a:r>
              <a:rPr lang="en-US" sz="2400" i="1" dirty="0">
                <a:solidFill>
                  <a:schemeClr val="bg1"/>
                </a:solidFill>
                <a:latin typeface="Arial" panose="020B0604020202020204" pitchFamily="34" charset="0"/>
                <a:cs typeface="Arial" panose="020B0604020202020204" pitchFamily="34" charset="0"/>
              </a:rPr>
              <a:t>Packing </a:t>
            </a:r>
            <a:r>
              <a:rPr lang="en-US" sz="2400" dirty="0">
                <a:solidFill>
                  <a:schemeClr val="bg1"/>
                </a:solidFill>
                <a:latin typeface="Arial" panose="020B0604020202020204" pitchFamily="34" charset="0"/>
                <a:cs typeface="Arial" panose="020B0604020202020204" pitchFamily="34" charset="0"/>
              </a:rPr>
              <a:t>is the process in which multiple MAC SDUs are packed into a single MAC PDU payload.</a:t>
            </a:r>
          </a:p>
          <a:p>
            <a:pPr marL="285750" indent="-28575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Both processes may be initiated by either a </a:t>
            </a:r>
            <a:r>
              <a:rPr lang="en-US" sz="2400" dirty="0">
                <a:solidFill>
                  <a:srgbClr val="C00000"/>
                </a:solidFill>
                <a:latin typeface="Arial" panose="020B0604020202020204" pitchFamily="34" charset="0"/>
                <a:cs typeface="Arial" panose="020B0604020202020204" pitchFamily="34" charset="0"/>
              </a:rPr>
              <a:t>BS for a DL connection or an SS for a UL connection. </a:t>
            </a:r>
          </a:p>
        </p:txBody>
      </p:sp>
    </p:spTree>
    <p:extLst>
      <p:ext uri="{BB962C8B-B14F-4D97-AF65-F5344CB8AC3E}">
        <p14:creationId xmlns:p14="http://schemas.microsoft.com/office/powerpoint/2010/main" val="1225356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64</a:t>
            </a:fld>
            <a:endParaRPr lang="en-US"/>
          </a:p>
        </p:txBody>
      </p:sp>
      <p:sp>
        <p:nvSpPr>
          <p:cNvPr id="5" name="Rectangle 4"/>
          <p:cNvSpPr/>
          <p:nvPr/>
        </p:nvSpPr>
        <p:spPr>
          <a:xfrm>
            <a:off x="1005631" y="897499"/>
            <a:ext cx="10180738" cy="5632311"/>
          </a:xfrm>
          <a:prstGeom prst="rect">
            <a:avLst/>
          </a:prstGeom>
        </p:spPr>
        <p:txBody>
          <a:bodyPr wrap="square">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Bandwidth allocation in IEEE 802.16 can be made in two ways: </a:t>
            </a:r>
          </a:p>
          <a:p>
            <a:pPr marL="342900" lvl="0" indent="-342900" algn="just">
              <a:lnSpc>
                <a:spcPct val="150000"/>
              </a:lnSpc>
              <a:buFont typeface="Wingdings" panose="05000000000000000000" pitchFamily="2" charset="2"/>
              <a:buChar char="ü"/>
            </a:pPr>
            <a:r>
              <a:rPr lang="en-US" sz="2400" dirty="0">
                <a:solidFill>
                  <a:srgbClr val="0070C0"/>
                </a:solidFill>
                <a:latin typeface="Arial" panose="020B0604020202020204" pitchFamily="34" charset="0"/>
                <a:cs typeface="Arial" panose="020B0604020202020204" pitchFamily="34" charset="0"/>
              </a:rPr>
              <a:t>By grant per connection (GPC) or By grant per service station (GPSS).</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In the first case, each grant is associated </a:t>
            </a:r>
            <a:r>
              <a:rPr lang="en-US" sz="2400" dirty="0">
                <a:solidFill>
                  <a:srgbClr val="C00000"/>
                </a:solidFill>
                <a:latin typeface="Arial" panose="020B0604020202020204" pitchFamily="34" charset="0"/>
                <a:cs typeface="Arial" panose="020B0604020202020204" pitchFamily="34" charset="0"/>
              </a:rPr>
              <a:t>with a specific connection</a:t>
            </a:r>
            <a:r>
              <a:rPr lang="en-US" sz="2400" dirty="0">
                <a:solidFill>
                  <a:prstClr val="black"/>
                </a:solidFill>
                <a:latin typeface="Arial" panose="020B0604020202020204" pitchFamily="34" charset="0"/>
                <a:cs typeface="Arial" panose="020B0604020202020204" pitchFamily="34" charset="0"/>
              </a:rPr>
              <a:t>.</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The disadvantage of this approach is that </a:t>
            </a:r>
            <a:r>
              <a:rPr lang="en-US" sz="2400" dirty="0">
                <a:solidFill>
                  <a:srgbClr val="C00000"/>
                </a:solidFill>
                <a:latin typeface="Arial" panose="020B0604020202020204" pitchFamily="34" charset="0"/>
                <a:cs typeface="Arial" panose="020B0604020202020204" pitchFamily="34" charset="0"/>
              </a:rPr>
              <a:t>it creates additional overhead.</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In the other approach, GPSS, the SS is given </a:t>
            </a:r>
            <a:r>
              <a:rPr lang="en-US" sz="2400" dirty="0">
                <a:solidFill>
                  <a:srgbClr val="C00000"/>
                </a:solidFill>
                <a:latin typeface="Arial" panose="020B0604020202020204" pitchFamily="34" charset="0"/>
                <a:cs typeface="Arial" panose="020B0604020202020204" pitchFamily="34" charset="0"/>
              </a:rPr>
              <a:t>a single grant for all its connections. </a:t>
            </a:r>
          </a:p>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Then the </a:t>
            </a:r>
            <a:r>
              <a:rPr lang="en-US" sz="2400" dirty="0">
                <a:solidFill>
                  <a:srgbClr val="C00000"/>
                </a:solidFill>
                <a:latin typeface="Arial" panose="020B0604020202020204" pitchFamily="34" charset="0"/>
                <a:cs typeface="Arial" panose="020B0604020202020204" pitchFamily="34" charset="0"/>
              </a:rPr>
              <a:t>local scheduler in the SS decides how to allocate the transmission opportunities to each connection.</a:t>
            </a:r>
          </a:p>
          <a:p>
            <a:pPr marL="457200" lvl="0" indent="-457200" algn="just">
              <a:lnSpc>
                <a:spcPct val="150000"/>
              </a:lnSpc>
              <a:buFont typeface="Wingdings" panose="05000000000000000000" pitchFamily="2" charset="2"/>
              <a:buChar char="§"/>
            </a:pP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49351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65</a:t>
            </a:fld>
            <a:endParaRPr lang="en-US"/>
          </a:p>
        </p:txBody>
      </p:sp>
      <p:sp>
        <p:nvSpPr>
          <p:cNvPr id="5" name="TextBox 4"/>
          <p:cNvSpPr txBox="1"/>
          <p:nvPr/>
        </p:nvSpPr>
        <p:spPr>
          <a:xfrm>
            <a:off x="1024229" y="703536"/>
            <a:ext cx="10309691" cy="4847481"/>
          </a:xfrm>
          <a:prstGeom prst="rect">
            <a:avLst/>
          </a:prstGeom>
          <a:noFill/>
        </p:spPr>
        <p:txBody>
          <a:bodyPr wrap="square" rtlCol="0">
            <a:spAutoFit/>
          </a:bodyPr>
          <a:lstStyle/>
          <a:p>
            <a:pPr algn="just">
              <a:lnSpc>
                <a:spcPct val="150000"/>
              </a:lnSpc>
            </a:pPr>
            <a:r>
              <a:rPr lang="en-US" sz="2600" b="1" dirty="0">
                <a:solidFill>
                  <a:schemeClr val="bg1"/>
                </a:solidFill>
                <a:latin typeface="Arial" panose="020B0604020202020204" pitchFamily="34" charset="0"/>
                <a:cs typeface="Arial" panose="020B0604020202020204" pitchFamily="34" charset="0"/>
              </a:rPr>
              <a:t>MAC Quality of Service (</a:t>
            </a:r>
            <a:r>
              <a:rPr lang="en-US" sz="2600" b="1" dirty="0" err="1">
                <a:solidFill>
                  <a:schemeClr val="bg1"/>
                </a:solidFill>
                <a:latin typeface="Arial" panose="020B0604020202020204" pitchFamily="34" charset="0"/>
                <a:cs typeface="Arial" panose="020B0604020202020204" pitchFamily="34" charset="0"/>
              </a:rPr>
              <a:t>QoS</a:t>
            </a:r>
            <a:r>
              <a:rPr lang="en-US" sz="2600" b="1"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600" dirty="0">
                <a:solidFill>
                  <a:schemeClr val="bg1"/>
                </a:solidFill>
                <a:latin typeface="Arial" panose="020B0604020202020204" pitchFamily="34" charset="0"/>
                <a:cs typeface="Arial" panose="020B0604020202020204" pitchFamily="34" charset="0"/>
              </a:rPr>
              <a:t>A key feature of 802.16 is that it is a </a:t>
            </a:r>
            <a:r>
              <a:rPr lang="en-US" sz="2600" i="1" dirty="0">
                <a:solidFill>
                  <a:srgbClr val="C00000"/>
                </a:solidFill>
                <a:latin typeface="Arial" panose="020B0604020202020204" pitchFamily="34" charset="0"/>
                <a:cs typeface="Arial" panose="020B0604020202020204" pitchFamily="34" charset="0"/>
              </a:rPr>
              <a:t>connection-oriented technology</a:t>
            </a:r>
            <a:r>
              <a:rPr lang="en-US" sz="2600" dirty="0">
                <a:solidFill>
                  <a:srgbClr val="C00000"/>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
            </a:pPr>
            <a:r>
              <a:rPr lang="en-US" sz="2600" dirty="0">
                <a:solidFill>
                  <a:schemeClr val="bg1"/>
                </a:solidFill>
                <a:latin typeface="Arial" panose="020B0604020202020204" pitchFamily="34" charset="0"/>
                <a:cs typeface="Arial" panose="020B0604020202020204" pitchFamily="34" charset="0"/>
              </a:rPr>
              <a:t>The SS cannot transmit data until it has been allocated a channel by the BS. </a:t>
            </a:r>
          </a:p>
          <a:p>
            <a:pPr marL="457200" indent="-457200" algn="just">
              <a:lnSpc>
                <a:spcPct val="150000"/>
              </a:lnSpc>
              <a:buFont typeface="Wingdings" panose="05000000000000000000" pitchFamily="2" charset="2"/>
              <a:buChar char="§"/>
            </a:pPr>
            <a:r>
              <a:rPr lang="en-US" sz="2600" dirty="0">
                <a:solidFill>
                  <a:schemeClr val="bg1"/>
                </a:solidFill>
                <a:latin typeface="Arial" panose="020B0604020202020204" pitchFamily="34" charset="0"/>
                <a:cs typeface="Arial" panose="020B0604020202020204" pitchFamily="34" charset="0"/>
              </a:rPr>
              <a:t>This allows 802.16e to provide strong support for </a:t>
            </a:r>
            <a:r>
              <a:rPr lang="en-US" sz="2600" dirty="0" err="1">
                <a:solidFill>
                  <a:schemeClr val="bg1"/>
                </a:solidFill>
                <a:latin typeface="Arial" panose="020B0604020202020204" pitchFamily="34" charset="0"/>
                <a:cs typeface="Arial" panose="020B0604020202020204" pitchFamily="34" charset="0"/>
              </a:rPr>
              <a:t>QoS</a:t>
            </a:r>
            <a:r>
              <a:rPr lang="en-US" sz="26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600" dirty="0">
                <a:solidFill>
                  <a:schemeClr val="bg1"/>
                </a:solidFill>
                <a:latin typeface="Arial" panose="020B0604020202020204" pitchFamily="34" charset="0"/>
                <a:cs typeface="Arial" panose="020B0604020202020204" pitchFamily="34" charset="0"/>
              </a:rPr>
              <a:t> In WiMAX, </a:t>
            </a:r>
            <a:r>
              <a:rPr lang="en-US" sz="2600" dirty="0" err="1">
                <a:solidFill>
                  <a:schemeClr val="bg1"/>
                </a:solidFill>
                <a:latin typeface="Arial" panose="020B0604020202020204" pitchFamily="34" charset="0"/>
                <a:cs typeface="Arial" panose="020B0604020202020204" pitchFamily="34" charset="0"/>
              </a:rPr>
              <a:t>QoS</a:t>
            </a:r>
            <a:r>
              <a:rPr lang="en-US" sz="2600" dirty="0">
                <a:solidFill>
                  <a:schemeClr val="bg1"/>
                </a:solidFill>
                <a:latin typeface="Arial" panose="020B0604020202020204" pitchFamily="34" charset="0"/>
                <a:cs typeface="Arial" panose="020B0604020202020204" pitchFamily="34" charset="0"/>
              </a:rPr>
              <a:t> is supported by allocating </a:t>
            </a:r>
            <a:r>
              <a:rPr lang="en-US" sz="2600" dirty="0">
                <a:solidFill>
                  <a:srgbClr val="C00000"/>
                </a:solidFill>
                <a:latin typeface="Arial" panose="020B0604020202020204" pitchFamily="34" charset="0"/>
                <a:cs typeface="Arial" panose="020B0604020202020204" pitchFamily="34" charset="0"/>
              </a:rPr>
              <a:t>each connection between the SS and the BS to a specific </a:t>
            </a:r>
            <a:r>
              <a:rPr lang="en-US" sz="2600" dirty="0" err="1">
                <a:solidFill>
                  <a:srgbClr val="C00000"/>
                </a:solidFill>
                <a:latin typeface="Arial" panose="020B0604020202020204" pitchFamily="34" charset="0"/>
                <a:cs typeface="Arial" panose="020B0604020202020204" pitchFamily="34" charset="0"/>
              </a:rPr>
              <a:t>QoS</a:t>
            </a:r>
            <a:r>
              <a:rPr lang="en-US" sz="2600" dirty="0">
                <a:solidFill>
                  <a:srgbClr val="C00000"/>
                </a:solidFill>
                <a:latin typeface="Arial" panose="020B0604020202020204" pitchFamily="34" charset="0"/>
                <a:cs typeface="Arial" panose="020B0604020202020204" pitchFamily="34" charset="0"/>
              </a:rPr>
              <a:t> class</a:t>
            </a:r>
            <a:r>
              <a:rPr lang="en-US" sz="26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667390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66</a:t>
            </a:fld>
            <a:endParaRPr lang="en-US"/>
          </a:p>
        </p:txBody>
      </p:sp>
      <p:sp>
        <p:nvSpPr>
          <p:cNvPr id="5" name="TextBox 4"/>
          <p:cNvSpPr txBox="1"/>
          <p:nvPr/>
        </p:nvSpPr>
        <p:spPr>
          <a:xfrm>
            <a:off x="877447" y="511265"/>
            <a:ext cx="10925348" cy="4870564"/>
          </a:xfrm>
          <a:prstGeom prst="rect">
            <a:avLst/>
          </a:prstGeom>
          <a:noFill/>
        </p:spPr>
        <p:txBody>
          <a:bodyPr wrap="square" rtlCol="0">
            <a:spAutoFit/>
          </a:bodyPr>
          <a:lstStyle/>
          <a:p>
            <a:pPr algn="just">
              <a:lnSpc>
                <a:spcPct val="150000"/>
              </a:lnSpc>
            </a:pPr>
            <a:r>
              <a:rPr lang="en-US" sz="2300" dirty="0">
                <a:solidFill>
                  <a:schemeClr val="bg1"/>
                </a:solidFill>
                <a:latin typeface="Arial" panose="020B0604020202020204" pitchFamily="34" charset="0"/>
                <a:cs typeface="Arial" panose="020B0604020202020204" pitchFamily="34" charset="0"/>
              </a:rPr>
              <a:t>The IEEE 802.16 MAC layer defines </a:t>
            </a:r>
            <a:r>
              <a:rPr lang="en-US" sz="2300" dirty="0">
                <a:solidFill>
                  <a:srgbClr val="C00000"/>
                </a:solidFill>
                <a:latin typeface="Arial" panose="020B0604020202020204" pitchFamily="34" charset="0"/>
                <a:cs typeface="Arial" panose="020B0604020202020204" pitchFamily="34" charset="0"/>
              </a:rPr>
              <a:t>five service classes</a:t>
            </a:r>
            <a:r>
              <a:rPr lang="en-US" sz="2300" dirty="0">
                <a:solidFill>
                  <a:schemeClr val="bg1"/>
                </a:solidFill>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r>
              <a:rPr lang="en-US" sz="2300" dirty="0">
                <a:solidFill>
                  <a:srgbClr val="C00000"/>
                </a:solidFill>
                <a:latin typeface="Arial" panose="020B0604020202020204" pitchFamily="34" charset="0"/>
                <a:cs typeface="Arial" panose="020B0604020202020204" pitchFamily="34" charset="0"/>
              </a:rPr>
              <a:t>UGS, </a:t>
            </a:r>
            <a:r>
              <a:rPr lang="en-US" sz="2300" dirty="0" err="1">
                <a:solidFill>
                  <a:srgbClr val="C00000"/>
                </a:solidFill>
                <a:latin typeface="Arial" panose="020B0604020202020204" pitchFamily="34" charset="0"/>
                <a:cs typeface="Arial" panose="020B0604020202020204" pitchFamily="34" charset="0"/>
              </a:rPr>
              <a:t>rtPS</a:t>
            </a:r>
            <a:r>
              <a:rPr lang="en-US" sz="2300" dirty="0">
                <a:solidFill>
                  <a:srgbClr val="C00000"/>
                </a:solidFill>
                <a:latin typeface="Arial" panose="020B0604020202020204" pitchFamily="34" charset="0"/>
                <a:cs typeface="Arial" panose="020B0604020202020204" pitchFamily="34" charset="0"/>
              </a:rPr>
              <a:t>, </a:t>
            </a:r>
            <a:r>
              <a:rPr lang="en-US" sz="2300" dirty="0" err="1">
                <a:solidFill>
                  <a:srgbClr val="C00000"/>
                </a:solidFill>
                <a:latin typeface="Arial" panose="020B0604020202020204" pitchFamily="34" charset="0"/>
                <a:cs typeface="Arial" panose="020B0604020202020204" pitchFamily="34" charset="0"/>
              </a:rPr>
              <a:t>ertPS</a:t>
            </a:r>
            <a:r>
              <a:rPr lang="en-US" sz="2300" dirty="0">
                <a:solidFill>
                  <a:srgbClr val="C00000"/>
                </a:solidFill>
                <a:latin typeface="Arial" panose="020B0604020202020204" pitchFamily="34" charset="0"/>
                <a:cs typeface="Arial" panose="020B0604020202020204" pitchFamily="34" charset="0"/>
              </a:rPr>
              <a:t>, </a:t>
            </a:r>
            <a:r>
              <a:rPr lang="en-US" sz="2300" dirty="0" err="1">
                <a:solidFill>
                  <a:srgbClr val="C00000"/>
                </a:solidFill>
                <a:latin typeface="Arial" panose="020B0604020202020204" pitchFamily="34" charset="0"/>
                <a:cs typeface="Arial" panose="020B0604020202020204" pitchFamily="34" charset="0"/>
              </a:rPr>
              <a:t>nrtPS</a:t>
            </a:r>
            <a:r>
              <a:rPr lang="en-US" sz="2300" dirty="0">
                <a:solidFill>
                  <a:srgbClr val="C00000"/>
                </a:solidFill>
                <a:latin typeface="Arial" panose="020B0604020202020204" pitchFamily="34" charset="0"/>
                <a:cs typeface="Arial" panose="020B0604020202020204" pitchFamily="34" charset="0"/>
              </a:rPr>
              <a:t>, and BE service.</a:t>
            </a:r>
          </a:p>
          <a:p>
            <a:pPr marL="342900" indent="-3429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 The </a:t>
            </a:r>
            <a:r>
              <a:rPr lang="en-US" sz="2300" i="1" dirty="0">
                <a:solidFill>
                  <a:srgbClr val="C00000"/>
                </a:solidFill>
                <a:latin typeface="Arial" panose="020B0604020202020204" pitchFamily="34" charset="0"/>
                <a:cs typeface="Arial" panose="020B0604020202020204" pitchFamily="34" charset="0"/>
              </a:rPr>
              <a:t>scheduling </a:t>
            </a:r>
            <a:r>
              <a:rPr lang="en-US" sz="2300" dirty="0">
                <a:solidFill>
                  <a:srgbClr val="C00000"/>
                </a:solidFill>
                <a:latin typeface="Arial" panose="020B0604020202020204" pitchFamily="34" charset="0"/>
                <a:cs typeface="Arial" panose="020B0604020202020204" pitchFamily="34" charset="0"/>
              </a:rPr>
              <a:t>algorithms needed for implementing the first three types of services are implemented in the BS </a:t>
            </a:r>
            <a:r>
              <a:rPr lang="en-US" sz="2300" dirty="0">
                <a:solidFill>
                  <a:schemeClr val="bg1"/>
                </a:solidFill>
                <a:latin typeface="Arial" panose="020B0604020202020204" pitchFamily="34" charset="0"/>
                <a:cs typeface="Arial" panose="020B0604020202020204" pitchFamily="34" charset="0"/>
              </a:rPr>
              <a:t>(while allocating UL bandwidth to each SS).  Each SS negotiates its service policies with the BS at the connection setup time.</a:t>
            </a:r>
          </a:p>
          <a:p>
            <a:pPr marL="342900" indent="-342900" algn="just">
              <a:lnSpc>
                <a:spcPct val="150000"/>
              </a:lnSpc>
              <a:buFont typeface="Wingdings" panose="05000000000000000000" pitchFamily="2" charset="2"/>
              <a:buChar char="§"/>
            </a:pPr>
            <a:r>
              <a:rPr lang="en-US" sz="2300" dirty="0">
                <a:solidFill>
                  <a:schemeClr val="bg1"/>
                </a:solidFill>
                <a:latin typeface="Arial" panose="020B0604020202020204" pitchFamily="34" charset="0"/>
                <a:cs typeface="Arial" panose="020B0604020202020204" pitchFamily="34" charset="0"/>
              </a:rPr>
              <a:t>These five service classes are explained as follows:</a:t>
            </a:r>
          </a:p>
          <a:p>
            <a:pPr marL="514350" indent="-514350" algn="just">
              <a:lnSpc>
                <a:spcPct val="150000"/>
              </a:lnSpc>
              <a:buAutoNum type="arabicPeriod"/>
            </a:pPr>
            <a:r>
              <a:rPr lang="en-US" sz="2300" b="1" dirty="0">
                <a:solidFill>
                  <a:schemeClr val="bg1"/>
                </a:solidFill>
                <a:latin typeface="Arial" panose="020B0604020202020204" pitchFamily="34" charset="0"/>
                <a:cs typeface="Arial" panose="020B0604020202020204" pitchFamily="34" charset="0"/>
              </a:rPr>
              <a:t>Unsolicited Grant service (UGS): </a:t>
            </a:r>
            <a:r>
              <a:rPr lang="en-US" sz="2300" dirty="0">
                <a:solidFill>
                  <a:schemeClr val="bg1"/>
                </a:solidFill>
                <a:latin typeface="Arial" panose="020B0604020202020204" pitchFamily="34" charset="0"/>
                <a:cs typeface="Arial" panose="020B0604020202020204" pitchFamily="34" charset="0"/>
              </a:rPr>
              <a:t>It offers </a:t>
            </a:r>
            <a:r>
              <a:rPr lang="en-US" sz="2300" dirty="0">
                <a:solidFill>
                  <a:srgbClr val="C00000"/>
                </a:solidFill>
                <a:latin typeface="Arial" panose="020B0604020202020204" pitchFamily="34" charset="0"/>
                <a:cs typeface="Arial" panose="020B0604020202020204" pitchFamily="34" charset="0"/>
              </a:rPr>
              <a:t>fixed size grants on a real-time periodic basis</a:t>
            </a:r>
            <a:r>
              <a:rPr lang="en-US" sz="2300" dirty="0">
                <a:solidFill>
                  <a:schemeClr val="bg1"/>
                </a:solidFill>
                <a:latin typeface="Arial" panose="020B0604020202020204" pitchFamily="34" charset="0"/>
                <a:cs typeface="Arial" panose="020B0604020202020204" pitchFamily="34" charset="0"/>
              </a:rPr>
              <a:t>, </a:t>
            </a:r>
            <a:r>
              <a:rPr lang="en-US" sz="2300" dirty="0">
                <a:solidFill>
                  <a:srgbClr val="C00000"/>
                </a:solidFill>
                <a:latin typeface="Arial" panose="020B0604020202020204" pitchFamily="34" charset="0"/>
                <a:cs typeface="Arial" panose="020B0604020202020204" pitchFamily="34" charset="0"/>
              </a:rPr>
              <a:t>which eliminates the overhead and latency of SS request </a:t>
            </a:r>
            <a:r>
              <a:rPr lang="en-US" sz="2300" dirty="0">
                <a:solidFill>
                  <a:schemeClr val="bg1"/>
                </a:solidFill>
                <a:latin typeface="Arial" panose="020B0604020202020204" pitchFamily="34" charset="0"/>
                <a:cs typeface="Arial" panose="020B0604020202020204" pitchFamily="34" charset="0"/>
              </a:rPr>
              <a:t>and assures that grants are available to meet the flow’s real-time needs. </a:t>
            </a:r>
          </a:p>
        </p:txBody>
      </p:sp>
    </p:spTree>
    <p:extLst>
      <p:ext uri="{BB962C8B-B14F-4D97-AF65-F5344CB8AC3E}">
        <p14:creationId xmlns:p14="http://schemas.microsoft.com/office/powerpoint/2010/main" val="7828285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E710F-57DB-4D63-8A94-AD2DCCB99BFA}"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67</a:t>
            </a:fld>
            <a:endParaRPr lang="en-US"/>
          </a:p>
        </p:txBody>
      </p:sp>
      <p:sp>
        <p:nvSpPr>
          <p:cNvPr id="5" name="Rectangle 4"/>
          <p:cNvSpPr/>
          <p:nvPr/>
        </p:nvSpPr>
        <p:spPr>
          <a:xfrm>
            <a:off x="1239885" y="468922"/>
            <a:ext cx="9996395" cy="6140142"/>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en-US" sz="2300" dirty="0">
                <a:solidFill>
                  <a:prstClr val="black"/>
                </a:solidFill>
                <a:latin typeface="Arial" panose="020B0604020202020204" pitchFamily="34" charset="0"/>
                <a:cs typeface="Arial" panose="020B0604020202020204" pitchFamily="34" charset="0"/>
              </a:rPr>
              <a:t>Typical UGS applications are </a:t>
            </a:r>
            <a:r>
              <a:rPr lang="en-US" sz="2300" dirty="0">
                <a:solidFill>
                  <a:srgbClr val="C00000"/>
                </a:solidFill>
                <a:latin typeface="Arial" panose="020B0604020202020204" pitchFamily="34" charset="0"/>
                <a:cs typeface="Arial" panose="020B0604020202020204" pitchFamily="34" charset="0"/>
              </a:rPr>
              <a:t>delay-sensitive speech signal communications, VoIP</a:t>
            </a:r>
            <a:r>
              <a:rPr lang="en-US" sz="2300" dirty="0">
                <a:solidFill>
                  <a:prstClr val="black"/>
                </a:solidFill>
                <a:latin typeface="Arial" panose="020B0604020202020204" pitchFamily="34" charset="0"/>
                <a:cs typeface="Arial" panose="020B0604020202020204" pitchFamily="34" charset="0"/>
              </a:rPr>
              <a:t> (without silence suppression), etc.</a:t>
            </a:r>
          </a:p>
          <a:p>
            <a:pPr lvl="0" algn="just">
              <a:lnSpc>
                <a:spcPct val="150000"/>
              </a:lnSpc>
            </a:pPr>
            <a:endParaRPr lang="en-US" sz="800" b="1" dirty="0">
              <a:solidFill>
                <a:prstClr val="black"/>
              </a:solidFill>
              <a:latin typeface="Arial" panose="020B0604020202020204" pitchFamily="34" charset="0"/>
              <a:cs typeface="Arial" panose="020B0604020202020204" pitchFamily="34" charset="0"/>
            </a:endParaRP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2. Real Time Polling Service (</a:t>
            </a:r>
            <a:r>
              <a:rPr lang="en-US" sz="2400" b="1" dirty="0" err="1">
                <a:solidFill>
                  <a:prstClr val="black"/>
                </a:solidFill>
                <a:latin typeface="Arial" panose="020B0604020202020204" pitchFamily="34" charset="0"/>
                <a:cs typeface="Arial" panose="020B0604020202020204" pitchFamily="34" charset="0"/>
              </a:rPr>
              <a:t>rtPS</a:t>
            </a:r>
            <a:r>
              <a:rPr lang="en-US" sz="2400" b="1" dirty="0">
                <a:solidFill>
                  <a:prstClr val="black"/>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It is designed to support </a:t>
            </a:r>
            <a:r>
              <a:rPr lang="en-US" sz="2400" dirty="0">
                <a:solidFill>
                  <a:srgbClr val="C00000"/>
                </a:solidFill>
                <a:latin typeface="Arial" panose="020B0604020202020204" pitchFamily="34" charset="0"/>
                <a:cs typeface="Arial" panose="020B0604020202020204" pitchFamily="34" charset="0"/>
              </a:rPr>
              <a:t>real-time service flows that generate variable size data packets on a periodic basis for streaming video.</a:t>
            </a:r>
          </a:p>
          <a:p>
            <a:pPr marL="457200" lvl="0" indent="-4572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This service requires </a:t>
            </a:r>
            <a:r>
              <a:rPr lang="en-US" sz="2400" dirty="0">
                <a:solidFill>
                  <a:srgbClr val="C00000"/>
                </a:solidFill>
                <a:latin typeface="Arial" panose="020B0604020202020204" pitchFamily="34" charset="0"/>
                <a:cs typeface="Arial" panose="020B0604020202020204" pitchFamily="34" charset="0"/>
              </a:rPr>
              <a:t>more request overhead than UGS </a:t>
            </a:r>
            <a:r>
              <a:rPr lang="en-US" sz="2400" dirty="0">
                <a:solidFill>
                  <a:prstClr val="black"/>
                </a:solidFill>
                <a:latin typeface="Arial" panose="020B0604020202020204" pitchFamily="34" charset="0"/>
                <a:cs typeface="Arial" panose="020B0604020202020204" pitchFamily="34" charset="0"/>
              </a:rPr>
              <a:t>but supports </a:t>
            </a:r>
            <a:r>
              <a:rPr lang="en-US" sz="2400" dirty="0">
                <a:solidFill>
                  <a:srgbClr val="C00000"/>
                </a:solidFill>
                <a:latin typeface="Arial" panose="020B0604020202020204" pitchFamily="34" charset="0"/>
                <a:cs typeface="Arial" panose="020B0604020202020204" pitchFamily="34" charset="0"/>
              </a:rPr>
              <a:t>variable grant sizes for optimum data transport efficiency</a:t>
            </a:r>
            <a:r>
              <a:rPr lang="en-US" sz="2400" dirty="0">
                <a:solidFill>
                  <a:prstClr val="black"/>
                </a:solidFill>
                <a:latin typeface="Arial" panose="020B0604020202020204" pitchFamily="34" charset="0"/>
                <a:cs typeface="Arial" panose="020B0604020202020204" pitchFamily="34" charset="0"/>
              </a:rPr>
              <a:t>.</a:t>
            </a:r>
          </a:p>
          <a:p>
            <a:pPr lvl="0" algn="just">
              <a:lnSpc>
                <a:spcPct val="150000"/>
              </a:lnSpc>
            </a:pPr>
            <a:endParaRPr lang="en-US" sz="800" dirty="0">
              <a:solidFill>
                <a:prstClr val="black"/>
              </a:solidFill>
              <a:latin typeface="Arial" panose="020B0604020202020204" pitchFamily="34" charset="0"/>
              <a:cs typeface="Arial" panose="020B0604020202020204" pitchFamily="34" charset="0"/>
            </a:endParaRP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3. Extended Real Time Polling Service (</a:t>
            </a:r>
            <a:r>
              <a:rPr lang="en-US" sz="2400" b="1" dirty="0" err="1">
                <a:solidFill>
                  <a:prstClr val="black"/>
                </a:solidFill>
                <a:latin typeface="Arial" panose="020B0604020202020204" pitchFamily="34" charset="0"/>
                <a:cs typeface="Arial" panose="020B0604020202020204" pitchFamily="34" charset="0"/>
              </a:rPr>
              <a:t>ertPS</a:t>
            </a:r>
            <a:r>
              <a:rPr lang="en-US" sz="2400" b="1" dirty="0">
                <a:solidFill>
                  <a:prstClr val="black"/>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It was added in 802.16e-2005 (or mobile-</a:t>
            </a:r>
            <a:r>
              <a:rPr lang="en-US" sz="2400" dirty="0" err="1">
                <a:solidFill>
                  <a:prstClr val="black"/>
                </a:solidFill>
                <a:latin typeface="Arial" panose="020B0604020202020204" pitchFamily="34" charset="0"/>
                <a:cs typeface="Arial" panose="020B0604020202020204" pitchFamily="34" charset="0"/>
              </a:rPr>
              <a:t>WiMAX</a:t>
            </a:r>
            <a:r>
              <a:rPr lang="en-US" sz="2400" dirty="0">
                <a:solidFill>
                  <a:prstClr val="black"/>
                </a:solidFill>
                <a:latin typeface="Arial" panose="020B0604020202020204" pitchFamily="34" charset="0"/>
                <a:cs typeface="Arial" panose="020B0604020202020204" pitchFamily="34" charset="0"/>
              </a:rPr>
              <a:t>) and supports real-time applications where the applications require </a:t>
            </a:r>
            <a:r>
              <a:rPr lang="en-US" sz="2400" dirty="0">
                <a:solidFill>
                  <a:srgbClr val="C00000"/>
                </a:solidFill>
                <a:latin typeface="Arial" panose="020B0604020202020204" pitchFamily="34" charset="0"/>
                <a:cs typeface="Arial" panose="020B0604020202020204" pitchFamily="34" charset="0"/>
              </a:rPr>
              <a:t>guaranteed data rate and delay</a:t>
            </a:r>
          </a:p>
        </p:txBody>
      </p:sp>
    </p:spTree>
    <p:extLst>
      <p:ext uri="{BB962C8B-B14F-4D97-AF65-F5344CB8AC3E}">
        <p14:creationId xmlns:p14="http://schemas.microsoft.com/office/powerpoint/2010/main" val="3797120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68</a:t>
            </a:fld>
            <a:endParaRPr lang="en-US"/>
          </a:p>
        </p:txBody>
      </p:sp>
      <p:sp>
        <p:nvSpPr>
          <p:cNvPr id="5" name="TextBox 4"/>
          <p:cNvSpPr txBox="1"/>
          <p:nvPr/>
        </p:nvSpPr>
        <p:spPr>
          <a:xfrm>
            <a:off x="1006872" y="914414"/>
            <a:ext cx="10540238" cy="6370975"/>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Ø"/>
            </a:pPr>
            <a:r>
              <a:rPr lang="en-US" sz="2400" dirty="0">
                <a:solidFill>
                  <a:prstClr val="black"/>
                </a:solidFill>
                <a:latin typeface="Arial" panose="020B0604020202020204" pitchFamily="34" charset="0"/>
                <a:cs typeface="Arial" panose="020B0604020202020204" pitchFamily="34" charset="0"/>
              </a:rPr>
              <a:t>The </a:t>
            </a:r>
            <a:r>
              <a:rPr lang="en-US" sz="2400" dirty="0" err="1">
                <a:solidFill>
                  <a:prstClr val="black"/>
                </a:solidFill>
                <a:latin typeface="Arial" panose="020B0604020202020204" pitchFamily="34" charset="0"/>
                <a:cs typeface="Arial" panose="020B0604020202020204" pitchFamily="34" charset="0"/>
              </a:rPr>
              <a:t>ertPS</a:t>
            </a:r>
            <a:r>
              <a:rPr lang="en-US" sz="2400" dirty="0">
                <a:solidFill>
                  <a:prstClr val="black"/>
                </a:solidFill>
                <a:latin typeface="Arial" panose="020B0604020202020204" pitchFamily="34" charset="0"/>
                <a:cs typeface="Arial" panose="020B0604020202020204" pitchFamily="34" charset="0"/>
              </a:rPr>
              <a:t> is designed to support real-time service flows that </a:t>
            </a:r>
            <a:r>
              <a:rPr lang="en-US" sz="2400" dirty="0">
                <a:solidFill>
                  <a:srgbClr val="C00000"/>
                </a:solidFill>
                <a:latin typeface="Arial" panose="020B0604020202020204" pitchFamily="34" charset="0"/>
                <a:cs typeface="Arial" panose="020B0604020202020204" pitchFamily="34" charset="0"/>
              </a:rPr>
              <a:t>generate variable-sized data packets on a periodic basis </a:t>
            </a:r>
            <a:r>
              <a:rPr lang="en-US" sz="2400" dirty="0">
                <a:solidFill>
                  <a:prstClr val="black"/>
                </a:solidFill>
                <a:latin typeface="Arial" panose="020B0604020202020204" pitchFamily="34" charset="0"/>
                <a:cs typeface="Arial" panose="020B0604020202020204" pitchFamily="34" charset="0"/>
              </a:rPr>
              <a:t>such as </a:t>
            </a:r>
            <a:r>
              <a:rPr lang="en-US" sz="2400" dirty="0">
                <a:solidFill>
                  <a:srgbClr val="C00000"/>
                </a:solidFill>
                <a:latin typeface="Arial" panose="020B0604020202020204" pitchFamily="34" charset="0"/>
                <a:cs typeface="Arial" panose="020B0604020202020204" pitchFamily="34" charset="0"/>
              </a:rPr>
              <a:t>VoIP </a:t>
            </a:r>
            <a:r>
              <a:rPr lang="en-US" sz="2400" dirty="0">
                <a:solidFill>
                  <a:prstClr val="black"/>
                </a:solidFill>
                <a:latin typeface="Arial" panose="020B0604020202020204" pitchFamily="34" charset="0"/>
                <a:cs typeface="Arial" panose="020B0604020202020204" pitchFamily="34" charset="0"/>
              </a:rPr>
              <a:t>(with silence suppression).</a:t>
            </a:r>
          </a:p>
          <a:p>
            <a:pPr lvl="0" algn="just">
              <a:lnSpc>
                <a:spcPct val="150000"/>
              </a:lnSpc>
            </a:pPr>
            <a:endParaRPr lang="en-US" sz="1200" b="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b="1" dirty="0">
                <a:solidFill>
                  <a:schemeClr val="bg1"/>
                </a:solidFill>
                <a:latin typeface="Arial" panose="020B0604020202020204" pitchFamily="34" charset="0"/>
                <a:cs typeface="Arial" panose="020B0604020202020204" pitchFamily="34" charset="0"/>
              </a:rPr>
              <a:t>4. Non </a:t>
            </a:r>
            <a:r>
              <a:rPr lang="en-US" sz="2400" b="1" dirty="0">
                <a:solidFill>
                  <a:prstClr val="black"/>
                </a:solidFill>
                <a:latin typeface="Arial" panose="020B0604020202020204" pitchFamily="34" charset="0"/>
                <a:cs typeface="Arial" panose="020B0604020202020204" pitchFamily="34" charset="0"/>
              </a:rPr>
              <a:t>Real Time Polling Service (</a:t>
            </a:r>
            <a:r>
              <a:rPr lang="en-US" sz="2400" b="1" dirty="0" err="1">
                <a:solidFill>
                  <a:prstClr val="black"/>
                </a:solidFill>
                <a:latin typeface="Arial" panose="020B0604020202020204" pitchFamily="34" charset="0"/>
                <a:cs typeface="Arial" panose="020B0604020202020204" pitchFamily="34" charset="0"/>
              </a:rPr>
              <a:t>nrtPS</a:t>
            </a:r>
            <a:r>
              <a:rPr lang="en-US" sz="2400" b="1" dirty="0">
                <a:solidFill>
                  <a:prstClr val="black"/>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It is designed to support </a:t>
            </a:r>
            <a:r>
              <a:rPr lang="en-US" sz="2400" dirty="0">
                <a:solidFill>
                  <a:srgbClr val="C00000"/>
                </a:solidFill>
                <a:latin typeface="Arial" panose="020B0604020202020204" pitchFamily="34" charset="0"/>
                <a:cs typeface="Arial" panose="020B0604020202020204" pitchFamily="34" charset="0"/>
              </a:rPr>
              <a:t>non-real-time service flows that require variable size bursts in the UL on a regular </a:t>
            </a:r>
            <a:r>
              <a:rPr lang="en-US" sz="2400" dirty="0">
                <a:solidFill>
                  <a:schemeClr val="bg1"/>
                </a:solidFill>
                <a:latin typeface="Arial" panose="020B0604020202020204" pitchFamily="34" charset="0"/>
                <a:cs typeface="Arial" panose="020B0604020202020204" pitchFamily="34" charset="0"/>
              </a:rPr>
              <a:t>(but not strictly periodic) basis.</a:t>
            </a:r>
          </a:p>
          <a:p>
            <a:pPr algn="just">
              <a:lnSpc>
                <a:spcPct val="150000"/>
              </a:lnSpc>
            </a:pPr>
            <a:endParaRPr lang="en-US" sz="1200" dirty="0">
              <a:solidFill>
                <a:schemeClr val="bg1"/>
              </a:solidFill>
              <a:latin typeface="Arial" panose="020B0604020202020204" pitchFamily="34" charset="0"/>
              <a:cs typeface="Arial" panose="020B0604020202020204" pitchFamily="34" charset="0"/>
            </a:endParaRP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5. Best Effort (BE) service: </a:t>
            </a:r>
            <a:r>
              <a:rPr lang="en-US" sz="2400" dirty="0">
                <a:solidFill>
                  <a:prstClr val="black"/>
                </a:solidFill>
                <a:latin typeface="Arial" panose="020B0604020202020204" pitchFamily="34" charset="0"/>
                <a:cs typeface="Arial" panose="020B0604020202020204" pitchFamily="34" charset="0"/>
              </a:rPr>
              <a:t>It is intended to be used for </a:t>
            </a:r>
            <a:r>
              <a:rPr lang="en-US" sz="2400" dirty="0">
                <a:solidFill>
                  <a:srgbClr val="C00000"/>
                </a:solidFill>
                <a:latin typeface="Arial" panose="020B0604020202020204" pitchFamily="34" charset="0"/>
                <a:cs typeface="Arial" panose="020B0604020202020204" pitchFamily="34" charset="0"/>
              </a:rPr>
              <a:t>BE traffic where no throughput or delay guarantees are provided</a:t>
            </a: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12393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69</a:t>
            </a:fld>
            <a:endParaRPr lang="en-US"/>
          </a:p>
        </p:txBody>
      </p:sp>
      <p:sp>
        <p:nvSpPr>
          <p:cNvPr id="5" name="TextBox 4"/>
          <p:cNvSpPr txBox="1"/>
          <p:nvPr/>
        </p:nvSpPr>
        <p:spPr>
          <a:xfrm>
            <a:off x="358327" y="309284"/>
            <a:ext cx="11120312" cy="6617196"/>
          </a:xfrm>
          <a:prstGeom prst="rect">
            <a:avLst/>
          </a:prstGeom>
          <a:no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WMAN Applications</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Two broad categories: </a:t>
            </a:r>
            <a:r>
              <a:rPr lang="en-US" sz="2400" b="1" dirty="0">
                <a:solidFill>
                  <a:srgbClr val="C00000"/>
                </a:solidFill>
                <a:latin typeface="Arial" panose="020B0604020202020204" pitchFamily="34" charset="0"/>
                <a:cs typeface="Arial" panose="020B0604020202020204" pitchFamily="34" charset="0"/>
              </a:rPr>
              <a:t>private and public networks applications</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Private networks, used </a:t>
            </a:r>
            <a:r>
              <a:rPr lang="en-US" sz="2400" dirty="0">
                <a:solidFill>
                  <a:srgbClr val="C00000"/>
                </a:solidFill>
                <a:latin typeface="Arial" panose="020B0604020202020204" pitchFamily="34" charset="0"/>
                <a:cs typeface="Arial" panose="020B0604020202020204" pitchFamily="34" charset="0"/>
              </a:rPr>
              <a:t>exclusively by a single organization, institution</a:t>
            </a:r>
            <a:r>
              <a:rPr lang="en-US" sz="2400" dirty="0">
                <a:solidFill>
                  <a:schemeClr val="bg1"/>
                </a:solidFill>
                <a:latin typeface="Arial" panose="020B0604020202020204" pitchFamily="34" charset="0"/>
                <a:cs typeface="Arial" panose="020B0604020202020204" pitchFamily="34" charset="0"/>
              </a:rPr>
              <a:t>, or business, offer dedicated communication links for the secure and reliable transfer of voice, data, and video.</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Quick and easy deployment is generally a </a:t>
            </a:r>
            <a:r>
              <a:rPr lang="en-US" sz="2400" dirty="0">
                <a:solidFill>
                  <a:srgbClr val="C00000"/>
                </a:solidFill>
                <a:latin typeface="Arial" panose="020B0604020202020204" pitchFamily="34" charset="0"/>
                <a:cs typeface="Arial" panose="020B0604020202020204" pitchFamily="34" charset="0"/>
              </a:rPr>
              <a:t>high priority, and configurations are typically P2P or P2MP.</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In public network, </a:t>
            </a:r>
            <a:r>
              <a:rPr lang="en-US" sz="2400" dirty="0">
                <a:solidFill>
                  <a:srgbClr val="C00000"/>
                </a:solidFill>
                <a:latin typeface="Arial" panose="020B0604020202020204" pitchFamily="34" charset="0"/>
                <a:cs typeface="Arial" panose="020B0604020202020204" pitchFamily="34" charset="0"/>
              </a:rPr>
              <a:t>resources are accessed and shared by different users, including both businesses and private individuals.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Public networks generally require a </a:t>
            </a:r>
            <a:r>
              <a:rPr lang="en-US" sz="2400" dirty="0">
                <a:solidFill>
                  <a:srgbClr val="C00000"/>
                </a:solidFill>
                <a:latin typeface="Arial" panose="020B0604020202020204" pitchFamily="34" charset="0"/>
                <a:cs typeface="Arial" panose="020B0604020202020204" pitchFamily="34" charset="0"/>
              </a:rPr>
              <a:t>cost-effective means </a:t>
            </a:r>
            <a:r>
              <a:rPr lang="en-US" sz="2400" dirty="0">
                <a:solidFill>
                  <a:schemeClr val="bg1"/>
                </a:solidFill>
                <a:latin typeface="Arial" panose="020B0604020202020204" pitchFamily="34" charset="0"/>
                <a:cs typeface="Arial" panose="020B0604020202020204" pitchFamily="34" charset="0"/>
              </a:rPr>
              <a:t>of providing ubiquitous coverage, as the location of the users is neither predictable nor fixed.</a:t>
            </a:r>
          </a:p>
        </p:txBody>
      </p:sp>
    </p:spTree>
    <p:extLst>
      <p:ext uri="{BB962C8B-B14F-4D97-AF65-F5344CB8AC3E}">
        <p14:creationId xmlns:p14="http://schemas.microsoft.com/office/powerpoint/2010/main" val="1367342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a:t>
            </a:fld>
            <a:endParaRPr lang="en-US"/>
          </a:p>
        </p:txBody>
      </p:sp>
      <p:sp>
        <p:nvSpPr>
          <p:cNvPr id="5" name="TextBox 4"/>
          <p:cNvSpPr txBox="1"/>
          <p:nvPr/>
        </p:nvSpPr>
        <p:spPr>
          <a:xfrm>
            <a:off x="829996" y="348134"/>
            <a:ext cx="10424158" cy="4524315"/>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
            </a:pPr>
            <a:r>
              <a:rPr lang="en-US" sz="2400" dirty="0">
                <a:solidFill>
                  <a:prstClr val="black"/>
                </a:solidFill>
                <a:latin typeface="Arial" panose="020B0604020202020204" pitchFamily="34" charset="0"/>
                <a:cs typeface="Arial" panose="020B0604020202020204" pitchFamily="34" charset="0"/>
              </a:rPr>
              <a:t> LOS transmissions use </a:t>
            </a:r>
            <a:r>
              <a:rPr lang="en-US" sz="2400" dirty="0">
                <a:solidFill>
                  <a:srgbClr val="C00000"/>
                </a:solidFill>
                <a:latin typeface="Arial" panose="020B0604020202020204" pitchFamily="34" charset="0"/>
                <a:cs typeface="Arial" panose="020B0604020202020204" pitchFamily="34" charset="0"/>
              </a:rPr>
              <a:t>higher frequencies</a:t>
            </a:r>
            <a:r>
              <a:rPr lang="en-US" sz="2400" dirty="0">
                <a:solidFill>
                  <a:prstClr val="black"/>
                </a:solidFill>
                <a:latin typeface="Arial" panose="020B0604020202020204" pitchFamily="34" charset="0"/>
                <a:cs typeface="Arial" panose="020B0604020202020204" pitchFamily="34" charset="0"/>
              </a:rPr>
              <a:t>, with ranges reaching approximately </a:t>
            </a:r>
            <a:r>
              <a:rPr lang="en-US" sz="2400" dirty="0">
                <a:solidFill>
                  <a:srgbClr val="C00000"/>
                </a:solidFill>
                <a:latin typeface="Arial" panose="020B0604020202020204" pitchFamily="34" charset="0"/>
                <a:cs typeface="Arial" panose="020B0604020202020204" pitchFamily="34" charset="0"/>
              </a:rPr>
              <a:t>66 GHz</a:t>
            </a:r>
            <a:r>
              <a:rPr lang="en-US" sz="2400" dirty="0">
                <a:solidFill>
                  <a:prstClr val="black"/>
                </a:solidFill>
                <a:latin typeface="Arial" panose="020B0604020202020204" pitchFamily="34" charset="0"/>
                <a:cs typeface="Arial" panose="020B0604020202020204" pitchFamily="34" charset="0"/>
              </a:rPr>
              <a:t>. </a:t>
            </a:r>
            <a:endParaRPr lang="en-US" sz="2400" dirty="0">
              <a:solidFill>
                <a:schemeClr val="bg1"/>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
            </a:pPr>
            <a:r>
              <a:rPr lang="en-US" sz="2400" dirty="0" smtClean="0">
                <a:solidFill>
                  <a:schemeClr val="bg1"/>
                </a:solidFill>
                <a:latin typeface="Arial" panose="020B0604020202020204" pitchFamily="34" charset="0"/>
                <a:cs typeface="Arial" panose="020B0604020202020204" pitchFamily="34" charset="0"/>
              </a:rPr>
              <a:t>the </a:t>
            </a:r>
            <a:r>
              <a:rPr lang="en-US" sz="2400" dirty="0">
                <a:solidFill>
                  <a:schemeClr val="bg1"/>
                </a:solidFill>
                <a:latin typeface="Arial" panose="020B0604020202020204" pitchFamily="34" charset="0"/>
                <a:cs typeface="Arial" panose="020B0604020202020204" pitchFamily="34" charset="0"/>
              </a:rPr>
              <a:t>average cell ranges for </a:t>
            </a:r>
            <a:r>
              <a:rPr lang="en-US" sz="2400" dirty="0">
                <a:solidFill>
                  <a:srgbClr val="C00000"/>
                </a:solidFill>
                <a:latin typeface="Arial" panose="020B0604020202020204" pitchFamily="34" charset="0"/>
                <a:cs typeface="Arial" panose="020B0604020202020204" pitchFamily="34" charset="0"/>
              </a:rPr>
              <a:t>most WiMAX networks have 4–5 mile range </a:t>
            </a:r>
            <a:r>
              <a:rPr lang="en-US" sz="2400" dirty="0">
                <a:solidFill>
                  <a:schemeClr val="bg1"/>
                </a:solidFill>
                <a:latin typeface="Arial" panose="020B0604020202020204" pitchFamily="34" charset="0"/>
                <a:cs typeface="Arial" panose="020B0604020202020204" pitchFamily="34" charset="0"/>
              </a:rPr>
              <a:t>(in NLOS capable frequencies) even through tree cover and building walls. </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Service ranges up to </a:t>
            </a:r>
            <a:r>
              <a:rPr lang="en-US" sz="2400" dirty="0">
                <a:solidFill>
                  <a:srgbClr val="C00000"/>
                </a:solidFill>
                <a:latin typeface="Arial" panose="020B0604020202020204" pitchFamily="34" charset="0"/>
                <a:cs typeface="Arial" panose="020B0604020202020204" pitchFamily="34" charset="0"/>
              </a:rPr>
              <a:t>10 miles (16 km) are very likely LOS applications</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Ranges beyond 10 miles are possible but may not be desirable for heavily loaded networks.</a:t>
            </a:r>
          </a:p>
        </p:txBody>
      </p:sp>
    </p:spTree>
    <p:extLst>
      <p:ext uri="{BB962C8B-B14F-4D97-AF65-F5344CB8AC3E}">
        <p14:creationId xmlns:p14="http://schemas.microsoft.com/office/powerpoint/2010/main" val="6211722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solidFill>
                  <a:schemeClr val="bg1"/>
                </a:solidFill>
              </a:rPr>
              <a:t>2/20/2024</a:t>
            </a:fld>
            <a:endParaRPr lang="en-US" dirty="0">
              <a:solidFill>
                <a:schemeClr val="bg1"/>
              </a:solidFill>
            </a:endParaRPr>
          </a:p>
        </p:txBody>
      </p:sp>
      <p:sp>
        <p:nvSpPr>
          <p:cNvPr id="3" name="Footer Placeholder 2"/>
          <p:cNvSpPr>
            <a:spLocks noGrp="1"/>
          </p:cNvSpPr>
          <p:nvPr>
            <p:ph type="ftr" sz="quarter" idx="11"/>
          </p:nvPr>
        </p:nvSpPr>
        <p:spPr/>
        <p:txBody>
          <a:bodyPr/>
          <a:lstStyle/>
          <a:p>
            <a:r>
              <a:rPr lang="en-US" dirty="0">
                <a:solidFill>
                  <a:schemeClr val="bg1"/>
                </a:solidFill>
              </a:rPr>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70</a:t>
            </a:fld>
            <a:endParaRPr lang="en-US"/>
          </a:p>
        </p:txBody>
      </p:sp>
      <p:sp>
        <p:nvSpPr>
          <p:cNvPr id="5" name="TextBox 4"/>
          <p:cNvSpPr txBox="1"/>
          <p:nvPr/>
        </p:nvSpPr>
        <p:spPr>
          <a:xfrm>
            <a:off x="1255541" y="431422"/>
            <a:ext cx="9905999" cy="581697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The main applications of </a:t>
            </a:r>
            <a:r>
              <a:rPr lang="en-US" sz="2400" dirty="0">
                <a:solidFill>
                  <a:srgbClr val="C00000"/>
                </a:solidFill>
                <a:latin typeface="Arial" panose="020B0604020202020204" pitchFamily="34" charset="0"/>
                <a:cs typeface="Arial" panose="020B0604020202020204" pitchFamily="34" charset="0"/>
              </a:rPr>
              <a:t>public networks are voice and data communication,</a:t>
            </a:r>
            <a:r>
              <a:rPr lang="en-US" sz="2400" dirty="0">
                <a:solidFill>
                  <a:schemeClr val="bg1"/>
                </a:solidFill>
                <a:latin typeface="Arial" panose="020B0604020202020204" pitchFamily="34" charset="0"/>
                <a:cs typeface="Arial" panose="020B0604020202020204" pitchFamily="34" charset="0"/>
              </a:rPr>
              <a:t> although video communication is becoming increasingly popular</a:t>
            </a:r>
          </a:p>
          <a:p>
            <a:pPr algn="just">
              <a:lnSpc>
                <a:spcPct val="150000"/>
              </a:lnSpc>
            </a:pPr>
            <a:endParaRPr lang="en-US" sz="2400" dirty="0">
              <a:solidFill>
                <a:schemeClr val="bg1"/>
              </a:solidFill>
              <a:latin typeface="Arial" panose="020B0604020202020204" pitchFamily="34" charset="0"/>
              <a:cs typeface="Arial" panose="020B0604020202020204" pitchFamily="34" charset="0"/>
            </a:endParaRPr>
          </a:p>
          <a:p>
            <a:pPr>
              <a:lnSpc>
                <a:spcPct val="150000"/>
              </a:lnSpc>
            </a:pPr>
            <a:r>
              <a:rPr lang="en-US" sz="2400" b="1" dirty="0">
                <a:solidFill>
                  <a:schemeClr val="bg1"/>
                </a:solidFill>
                <a:latin typeface="Arial" panose="020B0604020202020204" pitchFamily="34" charset="0"/>
                <a:cs typeface="Arial" panose="020B0604020202020204" pitchFamily="34" charset="0"/>
              </a:rPr>
              <a:t>WMAN Applications: </a:t>
            </a:r>
          </a:p>
          <a:p>
            <a:pPr marL="457200" indent="-457200">
              <a:lnSpc>
                <a:spcPct val="150000"/>
              </a:lnSpc>
              <a:buFont typeface="Wingdings" panose="05000000000000000000" pitchFamily="2" charset="2"/>
              <a:buChar char="Ø"/>
            </a:pPr>
            <a:r>
              <a:rPr lang="en-US" sz="2600" i="1" dirty="0">
                <a:solidFill>
                  <a:schemeClr val="bg1"/>
                </a:solidFill>
                <a:latin typeface="Arial" panose="020B0604020202020204" pitchFamily="34" charset="0"/>
                <a:cs typeface="Arial" panose="020B0604020202020204" pitchFamily="34" charset="0"/>
              </a:rPr>
              <a:t>Wireless Service Provider Backhaul</a:t>
            </a:r>
          </a:p>
          <a:p>
            <a:pPr marL="457200" indent="-457200">
              <a:lnSpc>
                <a:spcPct val="150000"/>
              </a:lnSpc>
              <a:buFont typeface="Wingdings" panose="05000000000000000000" pitchFamily="2" charset="2"/>
              <a:buChar char="Ø"/>
            </a:pPr>
            <a:r>
              <a:rPr lang="en-US" sz="2600" i="1" dirty="0">
                <a:solidFill>
                  <a:schemeClr val="bg1"/>
                </a:solidFill>
                <a:latin typeface="Arial" panose="020B0604020202020204" pitchFamily="34" charset="0"/>
                <a:cs typeface="Arial" panose="020B0604020202020204" pitchFamily="34" charset="0"/>
              </a:rPr>
              <a:t>Banking Networks</a:t>
            </a:r>
          </a:p>
          <a:p>
            <a:pPr marL="457200" indent="-457200">
              <a:lnSpc>
                <a:spcPct val="150000"/>
              </a:lnSpc>
              <a:buFont typeface="Wingdings" panose="05000000000000000000" pitchFamily="2" charset="2"/>
              <a:buChar char="Ø"/>
            </a:pPr>
            <a:r>
              <a:rPr lang="en-US" sz="2600" i="1" dirty="0">
                <a:solidFill>
                  <a:schemeClr val="bg1"/>
                </a:solidFill>
                <a:latin typeface="Arial" panose="020B0604020202020204" pitchFamily="34" charset="0"/>
                <a:cs typeface="Arial" panose="020B0604020202020204" pitchFamily="34" charset="0"/>
              </a:rPr>
              <a:t>Education Networks</a:t>
            </a:r>
          </a:p>
          <a:p>
            <a:pPr marL="457200" indent="-457200">
              <a:lnSpc>
                <a:spcPct val="150000"/>
              </a:lnSpc>
              <a:buFont typeface="Wingdings" panose="05000000000000000000" pitchFamily="2" charset="2"/>
              <a:buChar char="Ø"/>
            </a:pPr>
            <a:r>
              <a:rPr lang="en-US" sz="2600" i="1" dirty="0">
                <a:solidFill>
                  <a:schemeClr val="bg1"/>
                </a:solidFill>
                <a:latin typeface="Arial" panose="020B0604020202020204" pitchFamily="34" charset="0"/>
                <a:cs typeface="Arial" panose="020B0604020202020204" pitchFamily="34" charset="0"/>
              </a:rPr>
              <a:t>Public Safety</a:t>
            </a:r>
          </a:p>
          <a:p>
            <a:pPr algn="just">
              <a:lnSpc>
                <a:spcPct val="150000"/>
              </a:lnSpc>
            </a:pPr>
            <a:r>
              <a:rPr lang="en-US" sz="2400" i="1"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562350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891D367A-4C8C-409F-93D9-FD02D0BC9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3" cy="6858001"/>
            <a:chOff x="0" y="-1"/>
            <a:chExt cx="12192003" cy="6858001"/>
          </a:xfrm>
        </p:grpSpPr>
        <p:sp useBgFill="1">
          <p:nvSpPr>
            <p:cNvPr id="11" name="Rectangle 10">
              <a:extLst>
                <a:ext uri="{FF2B5EF4-FFF2-40B4-BE49-F238E27FC236}">
                  <a16:creationId xmlns:a16="http://schemas.microsoft.com/office/drawing/2014/main" xmlns="" id="{50EC018E-7B11-4D3B-B7FE-DCFEC35F20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xmlns="" id="{667FA462-522C-4B1C-A264-8880D5F357B3}"/>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xmlns=""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pic>
        <p:nvPicPr>
          <p:cNvPr id="14" name="Picture 2">
            <a:extLst>
              <a:ext uri="{FF2B5EF4-FFF2-40B4-BE49-F238E27FC236}">
                <a16:creationId xmlns:a16="http://schemas.microsoft.com/office/drawing/2014/main" xmlns="" id="{7589240B-26BC-45BE-A858-3DF47A39229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ound Diagonal Corner Rectangle 6">
            <a:extLst>
              <a:ext uri="{FF2B5EF4-FFF2-40B4-BE49-F238E27FC236}">
                <a16:creationId xmlns:a16="http://schemas.microsoft.com/office/drawing/2014/main" xmlns="" id="{81E18780-A505-4639-9939-E204348C7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0FACBC14-3BD7-4A96-ADD3-28A8B6E7D078}"/>
              </a:ext>
            </a:extLst>
          </p:cNvPr>
          <p:cNvPicPr>
            <a:picLocks noChangeAspect="1"/>
          </p:cNvPicPr>
          <p:nvPr/>
        </p:nvPicPr>
        <p:blipFill>
          <a:blip r:embed="rId4">
            <a:lum bright="-20000" contrast="40000"/>
          </a:blip>
          <a:stretch>
            <a:fillRect/>
          </a:stretch>
        </p:blipFill>
        <p:spPr>
          <a:xfrm>
            <a:off x="2649560" y="966256"/>
            <a:ext cx="6878587" cy="4939770"/>
          </a:xfrm>
          <a:prstGeom prst="rect">
            <a:avLst/>
          </a:prstGeom>
        </p:spPr>
      </p:pic>
      <p:sp>
        <p:nvSpPr>
          <p:cNvPr id="2" name="Date Placeholder 1">
            <a:extLst>
              <a:ext uri="{FF2B5EF4-FFF2-40B4-BE49-F238E27FC236}">
                <a16:creationId xmlns:a16="http://schemas.microsoft.com/office/drawing/2014/main" xmlns="" id="{CBD08412-D004-4C47-94B3-37B13F7C7174}"/>
              </a:ext>
            </a:extLst>
          </p:cNvPr>
          <p:cNvSpPr>
            <a:spLocks noGrp="1"/>
          </p:cNvSpPr>
          <p:nvPr>
            <p:ph type="dt" sz="half" idx="10"/>
          </p:nvPr>
        </p:nvSpPr>
        <p:spPr/>
        <p:txBody>
          <a:bodyPr/>
          <a:lstStyle/>
          <a:p>
            <a:pPr>
              <a:spcAft>
                <a:spcPts val="600"/>
              </a:spcAft>
            </a:pPr>
            <a:fld id="{CCDE710F-57DB-4D63-8A94-AD2DCCB99BFA}" type="datetime1">
              <a:rPr lang="en-US" smtClean="0"/>
              <a:pPr>
                <a:spcAft>
                  <a:spcPts val="600"/>
                </a:spcAft>
              </a:pPr>
              <a:t>2/20/2024</a:t>
            </a:fld>
            <a:endParaRPr lang="en-US"/>
          </a:p>
        </p:txBody>
      </p:sp>
      <p:sp>
        <p:nvSpPr>
          <p:cNvPr id="3" name="Footer Placeholder 2">
            <a:extLst>
              <a:ext uri="{FF2B5EF4-FFF2-40B4-BE49-F238E27FC236}">
                <a16:creationId xmlns:a16="http://schemas.microsoft.com/office/drawing/2014/main" xmlns="" id="{B2BA93C3-8FE7-4E86-9B61-7E7F26034F54}"/>
              </a:ext>
            </a:extLst>
          </p:cNvPr>
          <p:cNvSpPr>
            <a:spLocks noGrp="1"/>
          </p:cNvSpPr>
          <p:nvPr>
            <p:ph type="ftr" sz="quarter" idx="11"/>
          </p:nvPr>
        </p:nvSpPr>
        <p:spPr/>
        <p:txBody>
          <a:bodyPr/>
          <a:lstStyle/>
          <a:p>
            <a:pPr>
              <a:spcAft>
                <a:spcPts val="600"/>
              </a:spcAft>
            </a:pPr>
            <a:r>
              <a:rPr lang="en-US"/>
              <a:t>WMAN-Module4</a:t>
            </a:r>
          </a:p>
        </p:txBody>
      </p:sp>
      <p:sp>
        <p:nvSpPr>
          <p:cNvPr id="4" name="Slide Number Placeholder 3">
            <a:extLst>
              <a:ext uri="{FF2B5EF4-FFF2-40B4-BE49-F238E27FC236}">
                <a16:creationId xmlns:a16="http://schemas.microsoft.com/office/drawing/2014/main" xmlns="" id="{F51149F9-EDEA-4A76-B21C-4314B2964C0E}"/>
              </a:ext>
            </a:extLst>
          </p:cNvPr>
          <p:cNvSpPr>
            <a:spLocks noGrp="1"/>
          </p:cNvSpPr>
          <p:nvPr>
            <p:ph type="sldNum" sz="quarter" idx="12"/>
          </p:nvPr>
        </p:nvSpPr>
        <p:spPr/>
        <p:txBody>
          <a:bodyPr/>
          <a:lstStyle/>
          <a:p>
            <a:pPr>
              <a:spcAft>
                <a:spcPts val="600"/>
              </a:spcAft>
            </a:pPr>
            <a:fld id="{1154CC57-00E6-44ED-989B-B00C0D0C72F1}" type="slidenum">
              <a:rPr lang="en-US" smtClean="0"/>
              <a:pPr>
                <a:spcAft>
                  <a:spcPts val="600"/>
                </a:spcAft>
              </a:pPr>
              <a:t>71</a:t>
            </a:fld>
            <a:endParaRPr lang="en-US"/>
          </a:p>
        </p:txBody>
      </p:sp>
    </p:spTree>
    <p:extLst>
      <p:ext uri="{BB962C8B-B14F-4D97-AF65-F5344CB8AC3E}">
        <p14:creationId xmlns:p14="http://schemas.microsoft.com/office/powerpoint/2010/main" val="42389878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891D367A-4C8C-409F-93D9-FD02D0BC9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3" cy="6858001"/>
            <a:chOff x="0" y="-1"/>
            <a:chExt cx="12192003" cy="6858001"/>
          </a:xfrm>
        </p:grpSpPr>
        <p:sp useBgFill="1">
          <p:nvSpPr>
            <p:cNvPr id="11" name="Rectangle 10">
              <a:extLst>
                <a:ext uri="{FF2B5EF4-FFF2-40B4-BE49-F238E27FC236}">
                  <a16:creationId xmlns:a16="http://schemas.microsoft.com/office/drawing/2014/main" xmlns="" id="{50EC018E-7B11-4D3B-B7FE-DCFEC35F20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xmlns="" id="{667FA462-522C-4B1C-A264-8880D5F357B3}"/>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xmlns=""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pic>
        <p:nvPicPr>
          <p:cNvPr id="14" name="Picture 2">
            <a:extLst>
              <a:ext uri="{FF2B5EF4-FFF2-40B4-BE49-F238E27FC236}">
                <a16:creationId xmlns:a16="http://schemas.microsoft.com/office/drawing/2014/main" xmlns="" id="{7589240B-26BC-45BE-A858-3DF47A39229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ound Diagonal Corner Rectangle 6">
            <a:extLst>
              <a:ext uri="{FF2B5EF4-FFF2-40B4-BE49-F238E27FC236}">
                <a16:creationId xmlns:a16="http://schemas.microsoft.com/office/drawing/2014/main" xmlns="" id="{81E18780-A505-4639-9939-E204348C7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24A19385-72FE-40C2-8283-EBE5A7723B12}"/>
              </a:ext>
            </a:extLst>
          </p:cNvPr>
          <p:cNvPicPr>
            <a:picLocks noChangeAspect="1"/>
          </p:cNvPicPr>
          <p:nvPr/>
        </p:nvPicPr>
        <p:blipFill>
          <a:blip r:embed="rId4">
            <a:lum bright="-20000" contrast="40000"/>
          </a:blip>
          <a:stretch>
            <a:fillRect/>
          </a:stretch>
        </p:blipFill>
        <p:spPr>
          <a:xfrm>
            <a:off x="2298590" y="966256"/>
            <a:ext cx="7580528" cy="4939770"/>
          </a:xfrm>
          <a:prstGeom prst="rect">
            <a:avLst/>
          </a:prstGeom>
        </p:spPr>
      </p:pic>
      <p:sp>
        <p:nvSpPr>
          <p:cNvPr id="2" name="Date Placeholder 1">
            <a:extLst>
              <a:ext uri="{FF2B5EF4-FFF2-40B4-BE49-F238E27FC236}">
                <a16:creationId xmlns:a16="http://schemas.microsoft.com/office/drawing/2014/main" xmlns="" id="{26426A62-ABBD-4A65-96B9-0C0451A99AC4}"/>
              </a:ext>
            </a:extLst>
          </p:cNvPr>
          <p:cNvSpPr>
            <a:spLocks noGrp="1"/>
          </p:cNvSpPr>
          <p:nvPr>
            <p:ph type="dt" sz="half" idx="10"/>
          </p:nvPr>
        </p:nvSpPr>
        <p:spPr/>
        <p:txBody>
          <a:bodyPr/>
          <a:lstStyle/>
          <a:p>
            <a:pPr>
              <a:spcAft>
                <a:spcPts val="600"/>
              </a:spcAft>
            </a:pPr>
            <a:fld id="{CCDE710F-57DB-4D63-8A94-AD2DCCB99BFA}" type="datetime1">
              <a:rPr lang="en-US" smtClean="0"/>
              <a:pPr>
                <a:spcAft>
                  <a:spcPts val="600"/>
                </a:spcAft>
              </a:pPr>
              <a:t>2/20/2024</a:t>
            </a:fld>
            <a:endParaRPr lang="en-US"/>
          </a:p>
        </p:txBody>
      </p:sp>
      <p:sp>
        <p:nvSpPr>
          <p:cNvPr id="3" name="Footer Placeholder 2">
            <a:extLst>
              <a:ext uri="{FF2B5EF4-FFF2-40B4-BE49-F238E27FC236}">
                <a16:creationId xmlns:a16="http://schemas.microsoft.com/office/drawing/2014/main" xmlns="" id="{8E728CD2-9D96-4064-85C4-B73FA28022D9}"/>
              </a:ext>
            </a:extLst>
          </p:cNvPr>
          <p:cNvSpPr>
            <a:spLocks noGrp="1"/>
          </p:cNvSpPr>
          <p:nvPr>
            <p:ph type="ftr" sz="quarter" idx="11"/>
          </p:nvPr>
        </p:nvSpPr>
        <p:spPr/>
        <p:txBody>
          <a:bodyPr/>
          <a:lstStyle/>
          <a:p>
            <a:pPr>
              <a:spcAft>
                <a:spcPts val="600"/>
              </a:spcAft>
            </a:pPr>
            <a:r>
              <a:rPr lang="en-US"/>
              <a:t>WMAN-Module4</a:t>
            </a:r>
          </a:p>
        </p:txBody>
      </p:sp>
      <p:sp>
        <p:nvSpPr>
          <p:cNvPr id="4" name="Slide Number Placeholder 3">
            <a:extLst>
              <a:ext uri="{FF2B5EF4-FFF2-40B4-BE49-F238E27FC236}">
                <a16:creationId xmlns:a16="http://schemas.microsoft.com/office/drawing/2014/main" xmlns="" id="{EBE9F7A4-44DA-4097-968E-A81CEA920357}"/>
              </a:ext>
            </a:extLst>
          </p:cNvPr>
          <p:cNvSpPr>
            <a:spLocks noGrp="1"/>
          </p:cNvSpPr>
          <p:nvPr>
            <p:ph type="sldNum" sz="quarter" idx="12"/>
          </p:nvPr>
        </p:nvSpPr>
        <p:spPr/>
        <p:txBody>
          <a:bodyPr/>
          <a:lstStyle/>
          <a:p>
            <a:pPr>
              <a:spcAft>
                <a:spcPts val="600"/>
              </a:spcAft>
            </a:pPr>
            <a:fld id="{1154CC57-00E6-44ED-989B-B00C0D0C72F1}" type="slidenum">
              <a:rPr lang="en-US" smtClean="0"/>
              <a:pPr>
                <a:spcAft>
                  <a:spcPts val="600"/>
                </a:spcAft>
              </a:pPr>
              <a:t>72</a:t>
            </a:fld>
            <a:endParaRPr lang="en-US"/>
          </a:p>
        </p:txBody>
      </p:sp>
    </p:spTree>
    <p:extLst>
      <p:ext uri="{BB962C8B-B14F-4D97-AF65-F5344CB8AC3E}">
        <p14:creationId xmlns:p14="http://schemas.microsoft.com/office/powerpoint/2010/main" val="16587569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891D367A-4C8C-409F-93D9-FD02D0BC9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3" cy="6858001"/>
            <a:chOff x="0" y="-1"/>
            <a:chExt cx="12192003" cy="6858001"/>
          </a:xfrm>
        </p:grpSpPr>
        <p:sp useBgFill="1">
          <p:nvSpPr>
            <p:cNvPr id="12" name="Rectangle 11">
              <a:extLst>
                <a:ext uri="{FF2B5EF4-FFF2-40B4-BE49-F238E27FC236}">
                  <a16:creationId xmlns:a16="http://schemas.microsoft.com/office/drawing/2014/main" xmlns="" id="{50EC018E-7B11-4D3B-B7FE-DCFEC35F20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xmlns="" id="{667FA462-522C-4B1C-A264-8880D5F357B3}"/>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xmlns=""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pic>
        <p:nvPicPr>
          <p:cNvPr id="15" name="Picture 2">
            <a:extLst>
              <a:ext uri="{FF2B5EF4-FFF2-40B4-BE49-F238E27FC236}">
                <a16:creationId xmlns:a16="http://schemas.microsoft.com/office/drawing/2014/main" xmlns="" id="{7589240B-26BC-45BE-A858-3DF47A39229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7" name="Round Diagonal Corner Rectangle 6">
            <a:extLst>
              <a:ext uri="{FF2B5EF4-FFF2-40B4-BE49-F238E27FC236}">
                <a16:creationId xmlns:a16="http://schemas.microsoft.com/office/drawing/2014/main" xmlns="" id="{81E18780-A505-4639-9939-E204348C7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6E7021A9-5787-4347-A90A-8D2C89666AB9}"/>
              </a:ext>
            </a:extLst>
          </p:cNvPr>
          <p:cNvPicPr>
            <a:picLocks noChangeAspect="1"/>
          </p:cNvPicPr>
          <p:nvPr/>
        </p:nvPicPr>
        <p:blipFill>
          <a:blip r:embed="rId4">
            <a:lum bright="-20000" contrast="40000"/>
          </a:blip>
          <a:stretch>
            <a:fillRect/>
          </a:stretch>
        </p:blipFill>
        <p:spPr>
          <a:xfrm>
            <a:off x="1735158" y="966256"/>
            <a:ext cx="8707392" cy="4939770"/>
          </a:xfrm>
          <a:prstGeom prst="rect">
            <a:avLst/>
          </a:prstGeom>
        </p:spPr>
      </p:pic>
      <p:sp>
        <p:nvSpPr>
          <p:cNvPr id="2" name="Date Placeholder 1">
            <a:extLst>
              <a:ext uri="{FF2B5EF4-FFF2-40B4-BE49-F238E27FC236}">
                <a16:creationId xmlns:a16="http://schemas.microsoft.com/office/drawing/2014/main" xmlns="" id="{296A0134-1F9C-4580-956C-55090FAA15B7}"/>
              </a:ext>
            </a:extLst>
          </p:cNvPr>
          <p:cNvSpPr>
            <a:spLocks noGrp="1"/>
          </p:cNvSpPr>
          <p:nvPr>
            <p:ph type="dt" sz="half" idx="10"/>
          </p:nvPr>
        </p:nvSpPr>
        <p:spPr/>
        <p:txBody>
          <a:bodyPr/>
          <a:lstStyle/>
          <a:p>
            <a:pPr>
              <a:spcAft>
                <a:spcPts val="600"/>
              </a:spcAft>
            </a:pPr>
            <a:fld id="{CCDE710F-57DB-4D63-8A94-AD2DCCB99BFA}" type="datetime1">
              <a:rPr lang="en-US" smtClean="0"/>
              <a:pPr>
                <a:spcAft>
                  <a:spcPts val="600"/>
                </a:spcAft>
              </a:pPr>
              <a:t>2/20/2024</a:t>
            </a:fld>
            <a:endParaRPr lang="en-US"/>
          </a:p>
        </p:txBody>
      </p:sp>
      <p:sp>
        <p:nvSpPr>
          <p:cNvPr id="3" name="Footer Placeholder 2">
            <a:extLst>
              <a:ext uri="{FF2B5EF4-FFF2-40B4-BE49-F238E27FC236}">
                <a16:creationId xmlns:a16="http://schemas.microsoft.com/office/drawing/2014/main" xmlns="" id="{F8565217-BAE7-48C5-B78E-1FD2DFFB881A}"/>
              </a:ext>
            </a:extLst>
          </p:cNvPr>
          <p:cNvSpPr>
            <a:spLocks noGrp="1"/>
          </p:cNvSpPr>
          <p:nvPr>
            <p:ph type="ftr" sz="quarter" idx="11"/>
          </p:nvPr>
        </p:nvSpPr>
        <p:spPr/>
        <p:txBody>
          <a:bodyPr/>
          <a:lstStyle/>
          <a:p>
            <a:pPr>
              <a:spcAft>
                <a:spcPts val="600"/>
              </a:spcAft>
            </a:pPr>
            <a:r>
              <a:rPr lang="en-US"/>
              <a:t>WMAN-Module4</a:t>
            </a:r>
          </a:p>
        </p:txBody>
      </p:sp>
      <p:sp>
        <p:nvSpPr>
          <p:cNvPr id="4" name="Slide Number Placeholder 3">
            <a:extLst>
              <a:ext uri="{FF2B5EF4-FFF2-40B4-BE49-F238E27FC236}">
                <a16:creationId xmlns:a16="http://schemas.microsoft.com/office/drawing/2014/main" xmlns="" id="{83C854B8-CD3F-4D1F-8483-86074DB2774C}"/>
              </a:ext>
            </a:extLst>
          </p:cNvPr>
          <p:cNvSpPr>
            <a:spLocks noGrp="1"/>
          </p:cNvSpPr>
          <p:nvPr>
            <p:ph type="sldNum" sz="quarter" idx="12"/>
          </p:nvPr>
        </p:nvSpPr>
        <p:spPr/>
        <p:txBody>
          <a:bodyPr/>
          <a:lstStyle/>
          <a:p>
            <a:pPr>
              <a:spcAft>
                <a:spcPts val="600"/>
              </a:spcAft>
            </a:pPr>
            <a:fld id="{1154CC57-00E6-44ED-989B-B00C0D0C72F1}" type="slidenum">
              <a:rPr lang="en-US" smtClean="0"/>
              <a:pPr>
                <a:spcAft>
                  <a:spcPts val="600"/>
                </a:spcAft>
              </a:pPr>
              <a:t>73</a:t>
            </a:fld>
            <a:endParaRPr lang="en-US"/>
          </a:p>
        </p:txBody>
      </p:sp>
    </p:spTree>
    <p:extLst>
      <p:ext uri="{BB962C8B-B14F-4D97-AF65-F5344CB8AC3E}">
        <p14:creationId xmlns:p14="http://schemas.microsoft.com/office/powerpoint/2010/main" val="2217786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891D367A-4C8C-409F-93D9-FD02D0BC9F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3" cy="6858001"/>
            <a:chOff x="0" y="-1"/>
            <a:chExt cx="12192003" cy="6858001"/>
          </a:xfrm>
        </p:grpSpPr>
        <p:sp useBgFill="1">
          <p:nvSpPr>
            <p:cNvPr id="11" name="Rectangle 10">
              <a:extLst>
                <a:ext uri="{FF2B5EF4-FFF2-40B4-BE49-F238E27FC236}">
                  <a16:creationId xmlns:a16="http://schemas.microsoft.com/office/drawing/2014/main" xmlns="" id="{50EC018E-7B11-4D3B-B7FE-DCFEC35F20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xmlns="" id="{667FA462-522C-4B1C-A264-8880D5F357B3}"/>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xmlns=""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pic>
        <p:nvPicPr>
          <p:cNvPr id="14" name="Picture 2">
            <a:extLst>
              <a:ext uri="{FF2B5EF4-FFF2-40B4-BE49-F238E27FC236}">
                <a16:creationId xmlns:a16="http://schemas.microsoft.com/office/drawing/2014/main" xmlns="" id="{7589240B-26BC-45BE-A858-3DF47A39229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ound Diagonal Corner Rectangle 6">
            <a:extLst>
              <a:ext uri="{FF2B5EF4-FFF2-40B4-BE49-F238E27FC236}">
                <a16:creationId xmlns:a16="http://schemas.microsoft.com/office/drawing/2014/main" xmlns="" id="{81E18780-A505-4639-9939-E204348C7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1A613582-967F-4398-A757-F3068CB8905F}"/>
              </a:ext>
            </a:extLst>
          </p:cNvPr>
          <p:cNvPicPr>
            <a:picLocks noChangeAspect="1"/>
          </p:cNvPicPr>
          <p:nvPr/>
        </p:nvPicPr>
        <p:blipFill>
          <a:blip r:embed="rId4">
            <a:lum bright="-20000" contrast="40000"/>
          </a:blip>
          <a:stretch>
            <a:fillRect/>
          </a:stretch>
        </p:blipFill>
        <p:spPr>
          <a:xfrm>
            <a:off x="2684040" y="966256"/>
            <a:ext cx="6809627" cy="4939770"/>
          </a:xfrm>
          <a:prstGeom prst="rect">
            <a:avLst/>
          </a:prstGeom>
        </p:spPr>
      </p:pic>
      <p:sp>
        <p:nvSpPr>
          <p:cNvPr id="2" name="Date Placeholder 1">
            <a:extLst>
              <a:ext uri="{FF2B5EF4-FFF2-40B4-BE49-F238E27FC236}">
                <a16:creationId xmlns:a16="http://schemas.microsoft.com/office/drawing/2014/main" xmlns="" id="{8276D0C9-D6AB-45E2-B15E-F72198E05324}"/>
              </a:ext>
            </a:extLst>
          </p:cNvPr>
          <p:cNvSpPr>
            <a:spLocks noGrp="1"/>
          </p:cNvSpPr>
          <p:nvPr>
            <p:ph type="dt" sz="half" idx="10"/>
          </p:nvPr>
        </p:nvSpPr>
        <p:spPr/>
        <p:txBody>
          <a:bodyPr/>
          <a:lstStyle/>
          <a:p>
            <a:pPr>
              <a:spcAft>
                <a:spcPts val="600"/>
              </a:spcAft>
            </a:pPr>
            <a:fld id="{CCDE710F-57DB-4D63-8A94-AD2DCCB99BFA}" type="datetime1">
              <a:rPr lang="en-US" smtClean="0"/>
              <a:pPr>
                <a:spcAft>
                  <a:spcPts val="600"/>
                </a:spcAft>
              </a:pPr>
              <a:t>2/20/2024</a:t>
            </a:fld>
            <a:endParaRPr lang="en-US"/>
          </a:p>
        </p:txBody>
      </p:sp>
      <p:sp>
        <p:nvSpPr>
          <p:cNvPr id="3" name="Footer Placeholder 2">
            <a:extLst>
              <a:ext uri="{FF2B5EF4-FFF2-40B4-BE49-F238E27FC236}">
                <a16:creationId xmlns:a16="http://schemas.microsoft.com/office/drawing/2014/main" xmlns="" id="{9CF78BBB-85DA-44E2-B00C-0C4767BBA2A0}"/>
              </a:ext>
            </a:extLst>
          </p:cNvPr>
          <p:cNvSpPr>
            <a:spLocks noGrp="1"/>
          </p:cNvSpPr>
          <p:nvPr>
            <p:ph type="ftr" sz="quarter" idx="11"/>
          </p:nvPr>
        </p:nvSpPr>
        <p:spPr/>
        <p:txBody>
          <a:bodyPr/>
          <a:lstStyle/>
          <a:p>
            <a:pPr>
              <a:spcAft>
                <a:spcPts val="600"/>
              </a:spcAft>
            </a:pPr>
            <a:r>
              <a:rPr lang="en-US"/>
              <a:t>WMAN-Module4</a:t>
            </a:r>
          </a:p>
        </p:txBody>
      </p:sp>
      <p:sp>
        <p:nvSpPr>
          <p:cNvPr id="4" name="Slide Number Placeholder 3">
            <a:extLst>
              <a:ext uri="{FF2B5EF4-FFF2-40B4-BE49-F238E27FC236}">
                <a16:creationId xmlns:a16="http://schemas.microsoft.com/office/drawing/2014/main" xmlns="" id="{CE2F4A26-E519-4AA3-A412-3B4268F9FD78}"/>
              </a:ext>
            </a:extLst>
          </p:cNvPr>
          <p:cNvSpPr>
            <a:spLocks noGrp="1"/>
          </p:cNvSpPr>
          <p:nvPr>
            <p:ph type="sldNum" sz="quarter" idx="12"/>
          </p:nvPr>
        </p:nvSpPr>
        <p:spPr/>
        <p:txBody>
          <a:bodyPr/>
          <a:lstStyle/>
          <a:p>
            <a:pPr>
              <a:spcAft>
                <a:spcPts val="600"/>
              </a:spcAft>
            </a:pPr>
            <a:fld id="{1154CC57-00E6-44ED-989B-B00C0D0C72F1}" type="slidenum">
              <a:rPr lang="en-US" smtClean="0"/>
              <a:pPr>
                <a:spcAft>
                  <a:spcPts val="600"/>
                </a:spcAft>
              </a:pPr>
              <a:t>74</a:t>
            </a:fld>
            <a:endParaRPr lang="en-US"/>
          </a:p>
        </p:txBody>
      </p:sp>
    </p:spTree>
    <p:extLst>
      <p:ext uri="{BB962C8B-B14F-4D97-AF65-F5344CB8AC3E}">
        <p14:creationId xmlns:p14="http://schemas.microsoft.com/office/powerpoint/2010/main" val="42105013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773" y="2522175"/>
            <a:ext cx="10221068" cy="830997"/>
          </a:xfrm>
          <a:prstGeom prst="rect">
            <a:avLst/>
          </a:prstGeom>
        </p:spPr>
        <p:txBody>
          <a:bodyPr wrap="none">
            <a:spAutoFit/>
          </a:bodyPr>
          <a:lstStyle/>
          <a:p>
            <a:r>
              <a:rPr lang="en-IN" sz="4800" b="1" i="0" u="none" strike="noStrike" baseline="0" dirty="0">
                <a:solidFill>
                  <a:srgbClr val="C00000"/>
                </a:solidFill>
                <a:latin typeface="Algerian" panose="04020705040A02060702" pitchFamily="82" charset="0"/>
              </a:rPr>
              <a:t>Wireless Local Area Networks</a:t>
            </a:r>
            <a:endParaRPr lang="en-IN" sz="4800" dirty="0">
              <a:solidFill>
                <a:srgbClr val="C00000"/>
              </a:solidFill>
              <a:latin typeface="Algerian" panose="04020705040A02060702" pitchFamily="82" charset="0"/>
            </a:endParaRPr>
          </a:p>
        </p:txBody>
      </p:sp>
      <p:sp>
        <p:nvSpPr>
          <p:cNvPr id="4" name="TextBox 3">
            <a:extLst>
              <a:ext uri="{FF2B5EF4-FFF2-40B4-BE49-F238E27FC236}">
                <a16:creationId xmlns:a16="http://schemas.microsoft.com/office/drawing/2014/main" xmlns="" id="{751576B7-F345-4600-B718-DDFF93755138}"/>
              </a:ext>
            </a:extLst>
          </p:cNvPr>
          <p:cNvSpPr txBox="1"/>
          <p:nvPr/>
        </p:nvSpPr>
        <p:spPr>
          <a:xfrm>
            <a:off x="1591298" y="5325598"/>
            <a:ext cx="8806000" cy="584775"/>
          </a:xfrm>
          <a:prstGeom prst="rect">
            <a:avLst/>
          </a:prstGeom>
          <a:noFill/>
        </p:spPr>
        <p:txBody>
          <a:bodyPr wrap="none" rtlCol="0">
            <a:spAutoFit/>
          </a:bodyPr>
          <a:lstStyle/>
          <a:p>
            <a:r>
              <a:rPr lang="en-US" sz="3200" b="1" dirty="0">
                <a:solidFill>
                  <a:srgbClr val="FF0000"/>
                </a:solidFill>
              </a:rPr>
              <a:t>Reference :Wireless Communication by Vijay Garg</a:t>
            </a:r>
            <a:endParaRPr lang="en-IN" sz="3200" b="1" dirty="0">
              <a:solidFill>
                <a:srgbClr val="FF0000"/>
              </a:solidFill>
            </a:endParaRPr>
          </a:p>
        </p:txBody>
      </p:sp>
      <p:sp>
        <p:nvSpPr>
          <p:cNvPr id="5" name="Date Placeholder 4">
            <a:extLst>
              <a:ext uri="{FF2B5EF4-FFF2-40B4-BE49-F238E27FC236}">
                <a16:creationId xmlns:a16="http://schemas.microsoft.com/office/drawing/2014/main" xmlns="" id="{AEE7837C-C2CF-49DC-B9DC-FFABF861058E}"/>
              </a:ext>
            </a:extLst>
          </p:cNvPr>
          <p:cNvSpPr>
            <a:spLocks noGrp="1"/>
          </p:cNvSpPr>
          <p:nvPr>
            <p:ph type="dt" sz="half" idx="10"/>
          </p:nvPr>
        </p:nvSpPr>
        <p:spPr/>
        <p:txBody>
          <a:bodyPr/>
          <a:lstStyle/>
          <a:p>
            <a:fld id="{CABAD62A-6FEA-4A48-B2C7-F198AF1F06B5}" type="datetime1">
              <a:rPr lang="en-IN" smtClean="0"/>
              <a:t>20-02-2024</a:t>
            </a:fld>
            <a:endParaRPr lang="en-IN"/>
          </a:p>
        </p:txBody>
      </p:sp>
      <p:sp>
        <p:nvSpPr>
          <p:cNvPr id="6" name="Slide Number Placeholder 5">
            <a:extLst>
              <a:ext uri="{FF2B5EF4-FFF2-40B4-BE49-F238E27FC236}">
                <a16:creationId xmlns:a16="http://schemas.microsoft.com/office/drawing/2014/main" xmlns="" id="{F409F9FE-CFEC-46CB-9536-3F3583992ADB}"/>
              </a:ext>
            </a:extLst>
          </p:cNvPr>
          <p:cNvSpPr>
            <a:spLocks noGrp="1"/>
          </p:cNvSpPr>
          <p:nvPr>
            <p:ph type="sldNum" sz="quarter" idx="12"/>
          </p:nvPr>
        </p:nvSpPr>
        <p:spPr/>
        <p:txBody>
          <a:bodyPr/>
          <a:lstStyle/>
          <a:p>
            <a:fld id="{A2D3AD60-8DFE-4A91-8D6A-A890996E6D96}" type="slidenum">
              <a:rPr lang="en-IN" smtClean="0"/>
              <a:t>75</a:t>
            </a:fld>
            <a:endParaRPr lang="en-IN"/>
          </a:p>
        </p:txBody>
      </p:sp>
    </p:spTree>
    <p:extLst>
      <p:ext uri="{BB962C8B-B14F-4D97-AF65-F5344CB8AC3E}">
        <p14:creationId xmlns:p14="http://schemas.microsoft.com/office/powerpoint/2010/main" val="27753125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464" y="730326"/>
            <a:ext cx="11114893" cy="646330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WLANs are </a:t>
            </a:r>
            <a:r>
              <a:rPr lang="en-US" sz="2400" b="0" i="0" u="none" strike="noStrike" baseline="0" dirty="0">
                <a:solidFill>
                  <a:srgbClr val="C00000"/>
                </a:solidFill>
                <a:latin typeface="Arial" panose="020B0604020202020204" pitchFamily="34" charset="0"/>
                <a:cs typeface="Arial" panose="020B0604020202020204" pitchFamily="34" charset="0"/>
              </a:rPr>
              <a:t>flexible data communication systems </a:t>
            </a:r>
            <a:r>
              <a:rPr lang="en-US" sz="2400" b="0" i="0" u="none" strike="noStrike" baseline="0" dirty="0">
                <a:solidFill>
                  <a:schemeClr val="bg1"/>
                </a:solidFill>
                <a:latin typeface="Arial" panose="020B0604020202020204" pitchFamily="34" charset="0"/>
                <a:cs typeface="Arial" panose="020B0604020202020204" pitchFamily="34" charset="0"/>
              </a:rPr>
              <a:t>that can be used for applications in which </a:t>
            </a:r>
            <a:r>
              <a:rPr lang="en-US" sz="2400" b="0" i="0" u="none" strike="noStrike" baseline="0" dirty="0">
                <a:solidFill>
                  <a:srgbClr val="C00000"/>
                </a:solidFill>
                <a:latin typeface="Arial" panose="020B0604020202020204" pitchFamily="34" charset="0"/>
                <a:cs typeface="Arial" panose="020B0604020202020204" pitchFamily="34" charset="0"/>
              </a:rPr>
              <a:t>mobility </a:t>
            </a:r>
            <a:r>
              <a:rPr lang="en-US" sz="2400" b="0" i="0" u="none" strike="noStrike" baseline="0" dirty="0">
                <a:solidFill>
                  <a:schemeClr val="bg1"/>
                </a:solidFill>
                <a:latin typeface="Arial" panose="020B0604020202020204" pitchFamily="34" charset="0"/>
                <a:cs typeface="Arial" panose="020B0604020202020204" pitchFamily="34" charset="0"/>
              </a:rPr>
              <a:t>is required. </a:t>
            </a: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In the indoor business environment, although mobility is not an absolute requirement, WLANs provide </a:t>
            </a:r>
            <a:r>
              <a:rPr lang="en-US" sz="2400" b="0" i="0" u="none" strike="noStrike" baseline="0" dirty="0">
                <a:solidFill>
                  <a:srgbClr val="C00000"/>
                </a:solidFill>
                <a:latin typeface="Arial" panose="020B0604020202020204" pitchFamily="34" charset="0"/>
                <a:cs typeface="Arial" panose="020B0604020202020204" pitchFamily="34" charset="0"/>
              </a:rPr>
              <a:t>more flexibility </a:t>
            </a:r>
            <a:r>
              <a:rPr lang="en-US" sz="2400" b="0" i="0" u="none" strike="noStrike" baseline="0" dirty="0">
                <a:solidFill>
                  <a:schemeClr val="bg1"/>
                </a:solidFill>
                <a:latin typeface="Arial" panose="020B0604020202020204" pitchFamily="34" charset="0"/>
                <a:cs typeface="Arial" panose="020B0604020202020204" pitchFamily="34" charset="0"/>
              </a:rPr>
              <a:t>than that achieved </a:t>
            </a:r>
            <a:r>
              <a:rPr lang="en-US" sz="2400" b="0" i="0" u="none" strike="noStrike" baseline="0" dirty="0">
                <a:solidFill>
                  <a:srgbClr val="C00000"/>
                </a:solidFill>
                <a:latin typeface="Arial" panose="020B0604020202020204" pitchFamily="34" charset="0"/>
                <a:cs typeface="Arial" panose="020B0604020202020204" pitchFamily="34" charset="0"/>
              </a:rPr>
              <a:t>by the wired LAN.</a:t>
            </a:r>
            <a:endParaRPr lang="en-US" sz="2400" dirty="0">
              <a:solidFill>
                <a:srgbClr val="C00000"/>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Currently, WLANs can provide </a:t>
            </a:r>
            <a:r>
              <a:rPr lang="en-US" sz="2400" b="0" i="0" u="none" strike="noStrike" baseline="0" dirty="0">
                <a:solidFill>
                  <a:srgbClr val="C00000"/>
                </a:solidFill>
                <a:latin typeface="Arial" panose="020B0604020202020204" pitchFamily="34" charset="0"/>
                <a:cs typeface="Arial" panose="020B0604020202020204" pitchFamily="34" charset="0"/>
              </a:rPr>
              <a:t>data rates up to 11 Mbps</a:t>
            </a:r>
            <a:r>
              <a:rPr lang="en-US" sz="2400" b="0" i="0" u="none" strike="noStrike" baseline="0" dirty="0">
                <a:solidFill>
                  <a:schemeClr val="bg1"/>
                </a:solidFill>
                <a:latin typeface="Arial" panose="020B0604020202020204" pitchFamily="34" charset="0"/>
                <a:cs typeface="Arial" panose="020B0604020202020204" pitchFamily="34" charset="0"/>
              </a:rPr>
              <a:t>, but the industry is making a move toward high-speed WLANs. </a:t>
            </a:r>
          </a:p>
          <a:p>
            <a:pPr marL="342900" indent="-342900" algn="just">
              <a:lnSpc>
                <a:spcPct val="150000"/>
              </a:lnSpc>
              <a:buFont typeface="Wingdings" panose="05000000000000000000" pitchFamily="2" charset="2"/>
              <a:buChar char="Ø"/>
            </a:pPr>
            <a:r>
              <a:rPr lang="en-US" sz="2400" b="0" i="0" u="none" strike="noStrike" baseline="0" dirty="0">
                <a:solidFill>
                  <a:schemeClr val="bg1"/>
                </a:solidFill>
                <a:latin typeface="Arial" panose="020B0604020202020204" pitchFamily="34" charset="0"/>
                <a:cs typeface="Arial" panose="020B0604020202020204" pitchFamily="34" charset="0"/>
              </a:rPr>
              <a:t>Manufacturers are developing WLANs </a:t>
            </a:r>
            <a:r>
              <a:rPr lang="en-US" sz="2400" b="0" i="0" u="none" strike="noStrike" baseline="0" dirty="0">
                <a:solidFill>
                  <a:srgbClr val="C00000"/>
                </a:solidFill>
                <a:latin typeface="Arial" panose="020B0604020202020204" pitchFamily="34" charset="0"/>
                <a:cs typeface="Arial" panose="020B0604020202020204" pitchFamily="34" charset="0"/>
              </a:rPr>
              <a:t>to provide data rates up to 54 Mbps </a:t>
            </a:r>
            <a:r>
              <a:rPr lang="en-US" sz="2400" b="0" i="0" u="none" strike="noStrike" baseline="0" dirty="0">
                <a:solidFill>
                  <a:schemeClr val="bg1"/>
                </a:solidFill>
                <a:latin typeface="Arial" panose="020B0604020202020204" pitchFamily="34" charset="0"/>
                <a:cs typeface="Arial" panose="020B0604020202020204" pitchFamily="34" charset="0"/>
              </a:rPr>
              <a:t>or higher. </a:t>
            </a:r>
            <a:endParaRPr lang="en-US" sz="2400" b="0" i="0" u="none" strike="noStrike" baseline="0" dirty="0" smtClean="0">
              <a:solidFill>
                <a:schemeClr val="bg1"/>
              </a:solidFill>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400" b="0" i="0" u="none" strike="noStrike" baseline="0" dirty="0" smtClean="0">
                <a:solidFill>
                  <a:schemeClr val="bg1"/>
                </a:solidFill>
                <a:latin typeface="Arial" panose="020B0604020202020204" pitchFamily="34" charset="0"/>
                <a:cs typeface="Arial" panose="020B0604020202020204" pitchFamily="34" charset="0"/>
              </a:rPr>
              <a:t>High </a:t>
            </a:r>
            <a:r>
              <a:rPr lang="en-US" sz="2400" b="0" i="0" u="none" strike="noStrike" baseline="0" dirty="0">
                <a:solidFill>
                  <a:schemeClr val="bg1"/>
                </a:solidFill>
                <a:latin typeface="Arial" panose="020B0604020202020204" pitchFamily="34" charset="0"/>
                <a:cs typeface="Arial" panose="020B0604020202020204" pitchFamily="34" charset="0"/>
              </a:rPr>
              <a:t>speed makes WLANs a promising technology for the future data communications market.</a:t>
            </a:r>
          </a:p>
          <a:p>
            <a:endParaRPr lang="en-IN" dirty="0"/>
          </a:p>
        </p:txBody>
      </p:sp>
      <p:sp>
        <p:nvSpPr>
          <p:cNvPr id="3" name="TextBox 2"/>
          <p:cNvSpPr txBox="1"/>
          <p:nvPr/>
        </p:nvSpPr>
        <p:spPr>
          <a:xfrm>
            <a:off x="2602707" y="22440"/>
            <a:ext cx="4854214" cy="707886"/>
          </a:xfrm>
          <a:prstGeom prst="rect">
            <a:avLst/>
          </a:prstGeom>
          <a:noFill/>
        </p:spPr>
        <p:txBody>
          <a:bodyPr wrap="none" rtlCol="0">
            <a:spAutoFit/>
          </a:bodyPr>
          <a:lstStyle/>
          <a:p>
            <a:r>
              <a:rPr lang="en-IN" sz="4000" b="1" dirty="0" smtClean="0">
                <a:solidFill>
                  <a:srgbClr val="C00000"/>
                </a:solidFill>
                <a:latin typeface="Arial" panose="020B0604020202020204" pitchFamily="34" charset="0"/>
                <a:cs typeface="Arial" panose="020B0604020202020204" pitchFamily="34" charset="0"/>
              </a:rPr>
              <a:t>WLAN Introduction</a:t>
            </a:r>
            <a:endParaRPr lang="en-IN" sz="4000" b="1" dirty="0">
              <a:solidFill>
                <a:srgbClr val="C00000"/>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0FEEC8E7-882A-4632-AEEA-A4F16061CFDB}"/>
              </a:ext>
            </a:extLst>
          </p:cNvPr>
          <p:cNvSpPr>
            <a:spLocks noGrp="1"/>
          </p:cNvSpPr>
          <p:nvPr>
            <p:ph type="dt" sz="half" idx="10"/>
          </p:nvPr>
        </p:nvSpPr>
        <p:spPr/>
        <p:txBody>
          <a:bodyPr/>
          <a:lstStyle/>
          <a:p>
            <a:fld id="{2D03CBEA-4C69-4B5F-AEF2-27FE601EFF95}" type="datetime1">
              <a:rPr lang="en-IN" smtClean="0"/>
              <a:t>20-02-2024</a:t>
            </a:fld>
            <a:endParaRPr lang="en-IN"/>
          </a:p>
        </p:txBody>
      </p:sp>
      <p:sp>
        <p:nvSpPr>
          <p:cNvPr id="5" name="Slide Number Placeholder 4">
            <a:extLst>
              <a:ext uri="{FF2B5EF4-FFF2-40B4-BE49-F238E27FC236}">
                <a16:creationId xmlns:a16="http://schemas.microsoft.com/office/drawing/2014/main" xmlns="" id="{B2D9F275-D324-4F5D-89B6-E9AB1F9F30D4}"/>
              </a:ext>
            </a:extLst>
          </p:cNvPr>
          <p:cNvSpPr>
            <a:spLocks noGrp="1"/>
          </p:cNvSpPr>
          <p:nvPr>
            <p:ph type="sldNum" sz="quarter" idx="12"/>
          </p:nvPr>
        </p:nvSpPr>
        <p:spPr/>
        <p:txBody>
          <a:bodyPr/>
          <a:lstStyle/>
          <a:p>
            <a:fld id="{A2D3AD60-8DFE-4A91-8D6A-A890996E6D96}" type="slidenum">
              <a:rPr lang="en-IN" smtClean="0"/>
              <a:t>76</a:t>
            </a:fld>
            <a:endParaRPr lang="en-IN"/>
          </a:p>
        </p:txBody>
      </p:sp>
    </p:spTree>
    <p:extLst>
      <p:ext uri="{BB962C8B-B14F-4D97-AF65-F5344CB8AC3E}">
        <p14:creationId xmlns:p14="http://schemas.microsoft.com/office/powerpoint/2010/main" val="23271708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20000" contrast="40000"/>
          </a:blip>
          <a:stretch>
            <a:fillRect/>
          </a:stretch>
        </p:blipFill>
        <p:spPr>
          <a:xfrm>
            <a:off x="562709" y="3165231"/>
            <a:ext cx="11032662" cy="3529729"/>
          </a:xfrm>
          <a:prstGeom prst="rect">
            <a:avLst/>
          </a:prstGeom>
        </p:spPr>
      </p:pic>
      <p:sp>
        <p:nvSpPr>
          <p:cNvPr id="5" name="Rectangle 4"/>
          <p:cNvSpPr/>
          <p:nvPr/>
        </p:nvSpPr>
        <p:spPr>
          <a:xfrm>
            <a:off x="465432" y="273826"/>
            <a:ext cx="10680049" cy="2862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WLANs are flexible data communications systems implemented as an extension or as an </a:t>
            </a:r>
            <a:r>
              <a:rPr lang="en-US" sz="2400" dirty="0">
                <a:solidFill>
                  <a:srgbClr val="C00000"/>
                </a:solidFill>
                <a:latin typeface="Arial" panose="020B0604020202020204" pitchFamily="34" charset="0"/>
                <a:cs typeface="Arial" panose="020B0604020202020204" pitchFamily="34" charset="0"/>
              </a:rPr>
              <a:t>alternative for wired LANs.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Using radio frequency (RF) technology, WLANs transmit and receive data over the air, minimizing the need for wired connections. Thus</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WLANs combine data connectivity with user mobility</a:t>
            </a:r>
            <a:endParaRPr lang="en-IN" sz="2400" dirty="0">
              <a:solidFill>
                <a:srgbClr val="C00000"/>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xmlns="" id="{26435776-945C-44E8-8120-32840F0E7292}"/>
              </a:ext>
            </a:extLst>
          </p:cNvPr>
          <p:cNvSpPr>
            <a:spLocks noGrp="1"/>
          </p:cNvSpPr>
          <p:nvPr>
            <p:ph type="dt" sz="half" idx="10"/>
          </p:nvPr>
        </p:nvSpPr>
        <p:spPr/>
        <p:txBody>
          <a:bodyPr/>
          <a:lstStyle/>
          <a:p>
            <a:fld id="{2A58EA54-3C29-400D-8CC0-4ED503C6DD4B}" type="datetime1">
              <a:rPr lang="en-IN" smtClean="0"/>
              <a:t>20-02-2024</a:t>
            </a:fld>
            <a:endParaRPr lang="en-IN"/>
          </a:p>
        </p:txBody>
      </p:sp>
      <p:sp>
        <p:nvSpPr>
          <p:cNvPr id="3" name="Slide Number Placeholder 2">
            <a:extLst>
              <a:ext uri="{FF2B5EF4-FFF2-40B4-BE49-F238E27FC236}">
                <a16:creationId xmlns:a16="http://schemas.microsoft.com/office/drawing/2014/main" xmlns="" id="{72003973-F22B-4A86-93A6-29C1242D8B97}"/>
              </a:ext>
            </a:extLst>
          </p:cNvPr>
          <p:cNvSpPr>
            <a:spLocks noGrp="1"/>
          </p:cNvSpPr>
          <p:nvPr>
            <p:ph type="sldNum" sz="quarter" idx="12"/>
          </p:nvPr>
        </p:nvSpPr>
        <p:spPr/>
        <p:txBody>
          <a:bodyPr/>
          <a:lstStyle/>
          <a:p>
            <a:fld id="{A2D3AD60-8DFE-4A91-8D6A-A890996E6D96}" type="slidenum">
              <a:rPr lang="en-IN" smtClean="0"/>
              <a:t>77</a:t>
            </a:fld>
            <a:endParaRPr lang="en-IN"/>
          </a:p>
        </p:txBody>
      </p:sp>
    </p:spTree>
    <p:extLst>
      <p:ext uri="{BB962C8B-B14F-4D97-AF65-F5344CB8AC3E}">
        <p14:creationId xmlns:p14="http://schemas.microsoft.com/office/powerpoint/2010/main" val="595244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1147864" y="1859672"/>
            <a:ext cx="9542834" cy="4825176"/>
          </a:xfrm>
          <a:prstGeom prst="rect">
            <a:avLst/>
          </a:prstGeom>
        </p:spPr>
      </p:pic>
      <p:sp>
        <p:nvSpPr>
          <p:cNvPr id="4" name="Rectangle 3"/>
          <p:cNvSpPr/>
          <p:nvPr/>
        </p:nvSpPr>
        <p:spPr>
          <a:xfrm>
            <a:off x="347789" y="512211"/>
            <a:ext cx="11142984" cy="1131848"/>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The IEEE 802.11 committee is responsible for WLAN standards. WLANs include IEEE 802.11a (</a:t>
            </a:r>
            <a:r>
              <a:rPr lang="en-US" sz="2400" dirty="0" err="1">
                <a:solidFill>
                  <a:schemeClr val="bg1"/>
                </a:solidFill>
                <a:latin typeface="Arial" panose="020B0604020202020204" pitchFamily="34" charset="0"/>
                <a:cs typeface="Arial" panose="020B0604020202020204" pitchFamily="34" charset="0"/>
              </a:rPr>
              <a:t>WiFi</a:t>
            </a:r>
            <a:r>
              <a:rPr lang="en-US" sz="2400" dirty="0">
                <a:solidFill>
                  <a:schemeClr val="bg1"/>
                </a:solidFill>
                <a:latin typeface="Arial" panose="020B0604020202020204" pitchFamily="34" charset="0"/>
                <a:cs typeface="Arial" panose="020B0604020202020204" pitchFamily="34" charset="0"/>
              </a:rPr>
              <a:t> 5), IEEE 802.11b (</a:t>
            </a:r>
            <a:r>
              <a:rPr lang="en-US" sz="2400" dirty="0" err="1">
                <a:solidFill>
                  <a:schemeClr val="bg1"/>
                </a:solidFill>
                <a:latin typeface="Arial" panose="020B0604020202020204" pitchFamily="34" charset="0"/>
                <a:cs typeface="Arial" panose="020B0604020202020204" pitchFamily="34" charset="0"/>
              </a:rPr>
              <a:t>WiFi</a:t>
            </a:r>
            <a:r>
              <a:rPr lang="en-US" sz="2400" dirty="0">
                <a:solidFill>
                  <a:schemeClr val="bg1"/>
                </a:solidFill>
                <a:latin typeface="Arial" panose="020B0604020202020204" pitchFamily="34" charset="0"/>
                <a:cs typeface="Arial" panose="020B0604020202020204" pitchFamily="34" charset="0"/>
              </a:rPr>
              <a:t>), IEEE 802.11g and IEEE </a:t>
            </a:r>
            <a:r>
              <a:rPr lang="en-IN" sz="2400" dirty="0">
                <a:solidFill>
                  <a:schemeClr val="bg1"/>
                </a:solidFill>
                <a:latin typeface="Arial" panose="020B0604020202020204" pitchFamily="34" charset="0"/>
                <a:cs typeface="Arial" panose="020B0604020202020204" pitchFamily="34" charset="0"/>
              </a:rPr>
              <a:t>802.11n</a:t>
            </a:r>
          </a:p>
        </p:txBody>
      </p:sp>
      <p:sp>
        <p:nvSpPr>
          <p:cNvPr id="3" name="Date Placeholder 2">
            <a:extLst>
              <a:ext uri="{FF2B5EF4-FFF2-40B4-BE49-F238E27FC236}">
                <a16:creationId xmlns:a16="http://schemas.microsoft.com/office/drawing/2014/main" xmlns="" id="{D73524C3-3243-4814-BF8C-74D8B2D1A74A}"/>
              </a:ext>
            </a:extLst>
          </p:cNvPr>
          <p:cNvSpPr>
            <a:spLocks noGrp="1"/>
          </p:cNvSpPr>
          <p:nvPr>
            <p:ph type="dt" sz="half" idx="10"/>
          </p:nvPr>
        </p:nvSpPr>
        <p:spPr/>
        <p:txBody>
          <a:bodyPr/>
          <a:lstStyle/>
          <a:p>
            <a:fld id="{109D4EF1-5E89-4FD6-AAC6-1034DB834C16}" type="datetime1">
              <a:rPr lang="en-IN" smtClean="0"/>
              <a:t>20-02-2024</a:t>
            </a:fld>
            <a:endParaRPr lang="en-IN"/>
          </a:p>
        </p:txBody>
      </p:sp>
      <p:sp>
        <p:nvSpPr>
          <p:cNvPr id="5" name="Slide Number Placeholder 4">
            <a:extLst>
              <a:ext uri="{FF2B5EF4-FFF2-40B4-BE49-F238E27FC236}">
                <a16:creationId xmlns:a16="http://schemas.microsoft.com/office/drawing/2014/main" xmlns="" id="{E4B7DA45-9DF5-4B68-80A8-63BB4BADB05B}"/>
              </a:ext>
            </a:extLst>
          </p:cNvPr>
          <p:cNvSpPr>
            <a:spLocks noGrp="1"/>
          </p:cNvSpPr>
          <p:nvPr>
            <p:ph type="sldNum" sz="quarter" idx="12"/>
          </p:nvPr>
        </p:nvSpPr>
        <p:spPr/>
        <p:txBody>
          <a:bodyPr/>
          <a:lstStyle/>
          <a:p>
            <a:fld id="{A2D3AD60-8DFE-4A91-8D6A-A890996E6D96}" type="slidenum">
              <a:rPr lang="en-IN" smtClean="0"/>
              <a:t>78</a:t>
            </a:fld>
            <a:endParaRPr lang="en-IN"/>
          </a:p>
        </p:txBody>
      </p:sp>
    </p:spTree>
    <p:extLst>
      <p:ext uri="{BB962C8B-B14F-4D97-AF65-F5344CB8AC3E}">
        <p14:creationId xmlns:p14="http://schemas.microsoft.com/office/powerpoint/2010/main" val="1802387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4631" y="522933"/>
            <a:ext cx="11306297" cy="2631490"/>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Recently, manufacturers have deployed WLANs for process and control applications. Retail applications have expanded to include wireless point of sale (WPOS).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The health-care and education industry are also fast-growing markets for WLANs.</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 WLANs provide </a:t>
            </a:r>
            <a:r>
              <a:rPr lang="en-US" sz="2200" dirty="0">
                <a:solidFill>
                  <a:srgbClr val="C00000"/>
                </a:solidFill>
                <a:latin typeface="Arial" panose="020B0604020202020204" pitchFamily="34" charset="0"/>
                <a:cs typeface="Arial" panose="020B0604020202020204" pitchFamily="34" charset="0"/>
              </a:rPr>
              <a:t>high-speed, reliable data communications in a building or campus environment as well as coverage in rural areas. </a:t>
            </a:r>
            <a:r>
              <a:rPr lang="en-US" sz="2200" dirty="0">
                <a:solidFill>
                  <a:schemeClr val="bg1"/>
                </a:solidFill>
                <a:latin typeface="Arial" panose="020B0604020202020204" pitchFamily="34" charset="0"/>
                <a:cs typeface="Arial" panose="020B0604020202020204" pitchFamily="34" charset="0"/>
              </a:rPr>
              <a:t>WLANs are </a:t>
            </a:r>
            <a:r>
              <a:rPr lang="en-IN" sz="2200" dirty="0">
                <a:solidFill>
                  <a:schemeClr val="bg1"/>
                </a:solidFill>
                <a:latin typeface="Arial" panose="020B0604020202020204" pitchFamily="34" charset="0"/>
                <a:cs typeface="Arial" panose="020B0604020202020204" pitchFamily="34" charset="0"/>
              </a:rPr>
              <a:t>simple to install.</a:t>
            </a:r>
          </a:p>
        </p:txBody>
      </p:sp>
      <p:pic>
        <p:nvPicPr>
          <p:cNvPr id="3" name="Picture 2"/>
          <p:cNvPicPr>
            <a:picLocks noChangeAspect="1"/>
          </p:cNvPicPr>
          <p:nvPr/>
        </p:nvPicPr>
        <p:blipFill>
          <a:blip r:embed="rId2">
            <a:lum bright="-20000" contrast="40000"/>
          </a:blip>
          <a:stretch>
            <a:fillRect/>
          </a:stretch>
        </p:blipFill>
        <p:spPr>
          <a:xfrm>
            <a:off x="1511952" y="3285406"/>
            <a:ext cx="8592354" cy="3369212"/>
          </a:xfrm>
          <a:prstGeom prst="rect">
            <a:avLst/>
          </a:prstGeom>
        </p:spPr>
      </p:pic>
      <p:sp>
        <p:nvSpPr>
          <p:cNvPr id="4" name="Date Placeholder 3">
            <a:extLst>
              <a:ext uri="{FF2B5EF4-FFF2-40B4-BE49-F238E27FC236}">
                <a16:creationId xmlns:a16="http://schemas.microsoft.com/office/drawing/2014/main" xmlns="" id="{25722DDE-EC6F-4773-9BB1-2C10BEE728CA}"/>
              </a:ext>
            </a:extLst>
          </p:cNvPr>
          <p:cNvSpPr>
            <a:spLocks noGrp="1"/>
          </p:cNvSpPr>
          <p:nvPr>
            <p:ph type="dt" sz="half" idx="10"/>
          </p:nvPr>
        </p:nvSpPr>
        <p:spPr/>
        <p:txBody>
          <a:bodyPr/>
          <a:lstStyle/>
          <a:p>
            <a:fld id="{412B67CB-4A82-4188-B1EF-8ECD090FE5E4}" type="datetime1">
              <a:rPr lang="en-IN" smtClean="0"/>
              <a:t>20-02-2024</a:t>
            </a:fld>
            <a:endParaRPr lang="en-IN"/>
          </a:p>
        </p:txBody>
      </p:sp>
      <p:sp>
        <p:nvSpPr>
          <p:cNvPr id="5" name="Slide Number Placeholder 4">
            <a:extLst>
              <a:ext uri="{FF2B5EF4-FFF2-40B4-BE49-F238E27FC236}">
                <a16:creationId xmlns:a16="http://schemas.microsoft.com/office/drawing/2014/main" xmlns="" id="{ECB05A5B-A14B-4280-90E0-DA397A132AD1}"/>
              </a:ext>
            </a:extLst>
          </p:cNvPr>
          <p:cNvSpPr>
            <a:spLocks noGrp="1"/>
          </p:cNvSpPr>
          <p:nvPr>
            <p:ph type="sldNum" sz="quarter" idx="12"/>
          </p:nvPr>
        </p:nvSpPr>
        <p:spPr/>
        <p:txBody>
          <a:bodyPr/>
          <a:lstStyle/>
          <a:p>
            <a:fld id="{A2D3AD60-8DFE-4A91-8D6A-A890996E6D96}" type="slidenum">
              <a:rPr lang="en-IN" smtClean="0"/>
              <a:t>79</a:t>
            </a:fld>
            <a:endParaRPr lang="en-IN"/>
          </a:p>
        </p:txBody>
      </p:sp>
    </p:spTree>
    <p:extLst>
      <p:ext uri="{BB962C8B-B14F-4D97-AF65-F5344CB8AC3E}">
        <p14:creationId xmlns:p14="http://schemas.microsoft.com/office/powerpoint/2010/main" val="69161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8</a:t>
            </a:fld>
            <a:endParaRPr lang="en-US"/>
          </a:p>
        </p:txBody>
      </p:sp>
      <p:sp>
        <p:nvSpPr>
          <p:cNvPr id="5" name="TextBox 4"/>
          <p:cNvSpPr txBox="1"/>
          <p:nvPr/>
        </p:nvSpPr>
        <p:spPr>
          <a:xfrm>
            <a:off x="972598" y="616088"/>
            <a:ext cx="10633248" cy="5632311"/>
          </a:xfrm>
          <a:prstGeom prst="rect">
            <a:avLst/>
          </a:prstGeom>
          <a:noFill/>
        </p:spPr>
        <p:txBody>
          <a:bodyPr wrap="square" rtlCol="0">
            <a:spAutoFit/>
          </a:bodyPr>
          <a:lstStyle/>
          <a:p>
            <a:pPr algn="just">
              <a:lnSpc>
                <a:spcPct val="150000"/>
              </a:lnSpc>
            </a:pPr>
            <a:r>
              <a:rPr lang="en-US" sz="2400" b="1" i="1" dirty="0">
                <a:solidFill>
                  <a:schemeClr val="bg1"/>
                </a:solidFill>
                <a:latin typeface="Arial" panose="020B0604020202020204" pitchFamily="34" charset="0"/>
                <a:cs typeface="Arial" panose="020B0604020202020204" pitchFamily="34" charset="0"/>
              </a:rPr>
              <a:t>IEEE </a:t>
            </a:r>
            <a:r>
              <a:rPr lang="en-US" sz="2400" b="1" i="1" dirty="0" smtClean="0">
                <a:solidFill>
                  <a:schemeClr val="bg1"/>
                </a:solidFill>
                <a:latin typeface="Arial" panose="020B0604020202020204" pitchFamily="34" charset="0"/>
                <a:cs typeface="Arial" panose="020B0604020202020204" pitchFamily="34" charset="0"/>
              </a:rPr>
              <a:t>802.16 Goal</a:t>
            </a:r>
          </a:p>
          <a:p>
            <a:pPr algn="just">
              <a:lnSpc>
                <a:spcPct val="150000"/>
              </a:lnSpc>
            </a:pPr>
            <a:r>
              <a:rPr lang="en-US" sz="2400" b="1" i="1" dirty="0">
                <a:solidFill>
                  <a:schemeClr val="bg1"/>
                </a:solidFill>
                <a:latin typeface="Arial" panose="020B0604020202020204" pitchFamily="34" charset="0"/>
                <a:cs typeface="Arial" panose="020B0604020202020204" pitchFamily="34" charset="0"/>
              </a:rPr>
              <a:t>T</a:t>
            </a:r>
            <a:r>
              <a:rPr lang="en-US" sz="2400" dirty="0" smtClean="0">
                <a:solidFill>
                  <a:schemeClr val="bg1"/>
                </a:solidFill>
                <a:latin typeface="Arial" panose="020B0604020202020204" pitchFamily="34" charset="0"/>
                <a:cs typeface="Arial" panose="020B0604020202020204" pitchFamily="34" charset="0"/>
              </a:rPr>
              <a:t>o </a:t>
            </a:r>
            <a:r>
              <a:rPr lang="en-US" sz="2400" dirty="0">
                <a:solidFill>
                  <a:schemeClr val="bg1"/>
                </a:solidFill>
                <a:latin typeface="Arial" panose="020B0604020202020204" pitchFamily="34" charset="0"/>
                <a:cs typeface="Arial" panose="020B0604020202020204" pitchFamily="34" charset="0"/>
              </a:rPr>
              <a:t>provide </a:t>
            </a:r>
            <a:r>
              <a:rPr lang="en-US" sz="2400" dirty="0">
                <a:solidFill>
                  <a:srgbClr val="C00000"/>
                </a:solidFill>
                <a:latin typeface="Arial" panose="020B0604020202020204" pitchFamily="34" charset="0"/>
                <a:cs typeface="Arial" panose="020B0604020202020204" pitchFamily="34" charset="0"/>
              </a:rPr>
              <a:t>high-speed Internet access to home and business subscribers without wires</a:t>
            </a:r>
            <a:r>
              <a:rPr lang="en-US" sz="2400" dirty="0">
                <a:solidFill>
                  <a:schemeClr val="bg1"/>
                </a:solidFill>
                <a:latin typeface="Arial" panose="020B0604020202020204" pitchFamily="34" charset="0"/>
                <a:cs typeface="Arial" panose="020B0604020202020204" pitchFamily="34" charset="0"/>
              </a:rPr>
              <a:t>.</a:t>
            </a:r>
          </a:p>
          <a:p>
            <a:pPr marL="457200" indent="-457200" algn="just">
              <a:lnSpc>
                <a:spcPct val="150000"/>
              </a:lnSpc>
              <a:buFont typeface="Wingdings" panose="05000000000000000000" pitchFamily="2" charset="2"/>
              <a:buChar char="§"/>
            </a:pPr>
            <a:r>
              <a:rPr lang="en-US" sz="2400" dirty="0">
                <a:solidFill>
                  <a:schemeClr val="bg1"/>
                </a:solidFill>
                <a:latin typeface="Arial" panose="020B0604020202020204" pitchFamily="34" charset="0"/>
                <a:cs typeface="Arial" panose="020B0604020202020204" pitchFamily="34" charset="0"/>
              </a:rPr>
              <a:t> It supports services such as </a:t>
            </a:r>
            <a:r>
              <a:rPr lang="en-US" sz="2400" dirty="0">
                <a:solidFill>
                  <a:srgbClr val="C00000"/>
                </a:solidFill>
                <a:latin typeface="Arial" panose="020B0604020202020204" pitchFamily="34" charset="0"/>
                <a:cs typeface="Arial" panose="020B0604020202020204" pitchFamily="34" charset="0"/>
              </a:rPr>
              <a:t>voice over IP (VoIP), transmission control protocol/Internet protocol (TCP/IP) </a:t>
            </a:r>
            <a:r>
              <a:rPr lang="en-US" sz="2400" dirty="0">
                <a:solidFill>
                  <a:schemeClr val="bg1"/>
                </a:solidFill>
                <a:latin typeface="Arial" panose="020B0604020202020204" pitchFamily="34" charset="0"/>
                <a:cs typeface="Arial" panose="020B0604020202020204" pitchFamily="34" charset="0"/>
              </a:rPr>
              <a:t>applications with different </a:t>
            </a:r>
            <a:r>
              <a:rPr lang="en-US" sz="2400" dirty="0">
                <a:solidFill>
                  <a:srgbClr val="C00000"/>
                </a:solidFill>
                <a:latin typeface="Arial" panose="020B0604020202020204" pitchFamily="34" charset="0"/>
                <a:cs typeface="Arial" panose="020B0604020202020204" pitchFamily="34" charset="0"/>
              </a:rPr>
              <a:t>quality of service (</a:t>
            </a:r>
            <a:r>
              <a:rPr lang="en-US" sz="2400" dirty="0" err="1">
                <a:solidFill>
                  <a:srgbClr val="C00000"/>
                </a:solidFill>
                <a:latin typeface="Arial" panose="020B0604020202020204" pitchFamily="34" charset="0"/>
                <a:cs typeface="Arial" panose="020B0604020202020204" pitchFamily="34" charset="0"/>
              </a:rPr>
              <a:t>QoS</a:t>
            </a:r>
            <a:r>
              <a:rPr lang="en-US" sz="2400" dirty="0">
                <a:solidFill>
                  <a:srgbClr val="C00000"/>
                </a:solidFill>
                <a:latin typeface="Arial" panose="020B0604020202020204" pitchFamily="34" charset="0"/>
                <a:cs typeface="Arial" panose="020B0604020202020204" pitchFamily="34" charset="0"/>
              </a:rPr>
              <a:t>)</a:t>
            </a:r>
            <a:r>
              <a:rPr lang="en-US" sz="2400" dirty="0">
                <a:solidFill>
                  <a:schemeClr val="bg1"/>
                </a:solidFill>
                <a:latin typeface="Arial" panose="020B0604020202020204" pitchFamily="34" charset="0"/>
                <a:cs typeface="Arial" panose="020B0604020202020204" pitchFamily="34" charset="0"/>
              </a:rPr>
              <a:t> requirements, etc.</a:t>
            </a:r>
          </a:p>
          <a:p>
            <a:pPr algn="just">
              <a:lnSpc>
                <a:spcPct val="150000"/>
              </a:lnSpc>
            </a:pPr>
            <a:r>
              <a:rPr lang="en-US" sz="2400" b="1" i="1" dirty="0">
                <a:solidFill>
                  <a:schemeClr val="bg1"/>
                </a:solidFill>
                <a:latin typeface="Arial" panose="020B0604020202020204" pitchFamily="34" charset="0"/>
                <a:cs typeface="Arial" panose="020B0604020202020204" pitchFamily="34" charset="0"/>
              </a:rPr>
              <a:t>Properties of IEEE 802.16</a:t>
            </a:r>
          </a:p>
          <a:p>
            <a:pPr algn="just">
              <a:lnSpc>
                <a:spcPct val="150000"/>
              </a:lnSpc>
            </a:pPr>
            <a:r>
              <a:rPr lang="en-US" sz="2400" dirty="0">
                <a:solidFill>
                  <a:schemeClr val="bg1"/>
                </a:solidFill>
                <a:latin typeface="Arial" panose="020B0604020202020204" pitchFamily="34" charset="0"/>
                <a:cs typeface="Arial" panose="020B0604020202020204" pitchFamily="34" charset="0"/>
              </a:rPr>
              <a:t>Some of the important properties of IEEE 802.16 are as follows:</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1. </a:t>
            </a:r>
            <a:r>
              <a:rPr lang="en-US" sz="2400" dirty="0">
                <a:solidFill>
                  <a:schemeClr val="bg1"/>
                </a:solidFill>
                <a:latin typeface="Arial" panose="020B0604020202020204" pitchFamily="34" charset="0"/>
                <a:cs typeface="Arial" panose="020B0604020202020204" pitchFamily="34" charset="0"/>
              </a:rPr>
              <a:t>It has broad bandwidth that supports up to </a:t>
            </a:r>
            <a:r>
              <a:rPr lang="en-US" sz="2400" dirty="0">
                <a:solidFill>
                  <a:srgbClr val="C00000"/>
                </a:solidFill>
                <a:latin typeface="Arial" panose="020B0604020202020204" pitchFamily="34" charset="0"/>
                <a:cs typeface="Arial" panose="020B0604020202020204" pitchFamily="34" charset="0"/>
              </a:rPr>
              <a:t>134 Mbps in 28 MHz channel </a:t>
            </a:r>
            <a:r>
              <a:rPr lang="en-US" sz="2400" dirty="0">
                <a:solidFill>
                  <a:schemeClr val="bg1"/>
                </a:solidFill>
                <a:latin typeface="Arial" panose="020B0604020202020204" pitchFamily="34" charset="0"/>
                <a:cs typeface="Arial" panose="020B0604020202020204" pitchFamily="34" charset="0"/>
              </a:rPr>
              <a:t>(in 10–66 GHz air interface).</a:t>
            </a:r>
          </a:p>
        </p:txBody>
      </p:sp>
    </p:spTree>
    <p:extLst>
      <p:ext uri="{BB962C8B-B14F-4D97-AF65-F5344CB8AC3E}">
        <p14:creationId xmlns:p14="http://schemas.microsoft.com/office/powerpoint/2010/main" val="23897582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6440" y="0"/>
            <a:ext cx="3647152" cy="584775"/>
          </a:xfrm>
          <a:prstGeom prst="rect">
            <a:avLst/>
          </a:prstGeom>
        </p:spPr>
        <p:txBody>
          <a:bodyPr wrap="none">
            <a:spAutoFit/>
          </a:bodyPr>
          <a:lstStyle/>
          <a:p>
            <a:r>
              <a:rPr lang="en-IN" sz="3200" b="1" dirty="0">
                <a:solidFill>
                  <a:schemeClr val="bg1"/>
                </a:solidFill>
                <a:latin typeface="Arial" panose="020B0604020202020204" pitchFamily="34" charset="0"/>
                <a:cs typeface="Arial" panose="020B0604020202020204" pitchFamily="34" charset="0"/>
              </a:rPr>
              <a:t>WLAN Equipment</a:t>
            </a:r>
            <a:endParaRPr lang="en-IN" sz="32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622452" y="671691"/>
            <a:ext cx="10495128" cy="6186309"/>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There are three main links that form the basis of the wireless network. These are:</a:t>
            </a:r>
          </a:p>
          <a:p>
            <a:pPr algn="just">
              <a:lnSpc>
                <a:spcPct val="150000"/>
              </a:lnSpc>
            </a:pPr>
            <a:r>
              <a:rPr lang="en-US" sz="2400" b="1" i="1" dirty="0">
                <a:solidFill>
                  <a:srgbClr val="C00000"/>
                </a:solidFill>
                <a:latin typeface="Arial" panose="020B0604020202020204" pitchFamily="34" charset="0"/>
                <a:cs typeface="Arial" panose="020B0604020202020204" pitchFamily="34" charset="0"/>
              </a:rPr>
              <a:t>LAN adapter: </a:t>
            </a:r>
            <a:r>
              <a:rPr lang="en-US" sz="2400" dirty="0">
                <a:solidFill>
                  <a:schemeClr val="bg1"/>
                </a:solidFill>
                <a:latin typeface="Arial" panose="020B0604020202020204" pitchFamily="34" charset="0"/>
                <a:cs typeface="Arial" panose="020B0604020202020204" pitchFamily="34" charset="0"/>
              </a:rPr>
              <a:t>Wireless adapters are made in the same basic form as their wired counterparts: </a:t>
            </a:r>
            <a:r>
              <a:rPr lang="en-US" sz="2400" b="1" dirty="0">
                <a:solidFill>
                  <a:schemeClr val="bg1"/>
                </a:solidFill>
              </a:rPr>
              <a:t>Personal Computer Memory Card International Association </a:t>
            </a:r>
            <a:r>
              <a:rPr lang="en-US" sz="2400" b="1" dirty="0" smtClean="0">
                <a:solidFill>
                  <a:schemeClr val="bg1"/>
                </a:solidFill>
              </a:rPr>
              <a:t>(</a:t>
            </a:r>
            <a:r>
              <a:rPr lang="en-US" sz="2400" dirty="0" smtClean="0">
                <a:solidFill>
                  <a:schemeClr val="bg1"/>
                </a:solidFill>
                <a:latin typeface="Arial" panose="020B0604020202020204" pitchFamily="34" charset="0"/>
                <a:cs typeface="Arial" panose="020B0604020202020204" pitchFamily="34" charset="0"/>
              </a:rPr>
              <a:t>PCMCIA) ,Card </a:t>
            </a:r>
            <a:r>
              <a:rPr lang="en-US" sz="2400" dirty="0">
                <a:solidFill>
                  <a:schemeClr val="bg1"/>
                </a:solidFill>
                <a:latin typeface="Arial" panose="020B0604020202020204" pitchFamily="34" charset="0"/>
                <a:cs typeface="Arial" panose="020B0604020202020204" pitchFamily="34" charset="0"/>
              </a:rPr>
              <a:t>bus, PCI, and USB. They also serve the same function</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enabling end-users to access the network</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In a WLAN</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they provide the interface between the network operating system and an antenna to create a transparent connection to the </a:t>
            </a:r>
            <a:r>
              <a:rPr lang="en-IN" sz="2400" dirty="0">
                <a:solidFill>
                  <a:srgbClr val="C00000"/>
                </a:solidFill>
                <a:latin typeface="Arial" panose="020B0604020202020204" pitchFamily="34" charset="0"/>
                <a:cs typeface="Arial" panose="020B0604020202020204" pitchFamily="34" charset="0"/>
              </a:rPr>
              <a:t>network.</a:t>
            </a:r>
          </a:p>
          <a:p>
            <a:pPr algn="just">
              <a:lnSpc>
                <a:spcPct val="150000"/>
              </a:lnSpc>
            </a:pPr>
            <a:r>
              <a:rPr lang="en-US" sz="2400" b="1" i="1" dirty="0">
                <a:solidFill>
                  <a:srgbClr val="C00000"/>
                </a:solidFill>
                <a:latin typeface="Arial" panose="020B0604020202020204" pitchFamily="34" charset="0"/>
                <a:cs typeface="Arial" panose="020B0604020202020204" pitchFamily="34" charset="0"/>
              </a:rPr>
              <a:t>Access point </a:t>
            </a:r>
            <a:r>
              <a:rPr lang="en-US" sz="2400" b="1" dirty="0">
                <a:solidFill>
                  <a:srgbClr val="C00000"/>
                </a:solidFill>
                <a:latin typeface="Arial" panose="020B0604020202020204" pitchFamily="34" charset="0"/>
                <a:cs typeface="Arial" panose="020B0604020202020204" pitchFamily="34" charset="0"/>
              </a:rPr>
              <a:t>(</a:t>
            </a:r>
            <a:r>
              <a:rPr lang="en-US" sz="2400" b="1" i="1" dirty="0">
                <a:solidFill>
                  <a:srgbClr val="C00000"/>
                </a:solidFill>
                <a:latin typeface="Arial" panose="020B0604020202020204" pitchFamily="34" charset="0"/>
                <a:cs typeface="Arial" panose="020B0604020202020204" pitchFamily="34" charset="0"/>
              </a:rPr>
              <a:t>AP</a:t>
            </a:r>
            <a:r>
              <a:rPr lang="en-US" sz="2400" b="1" dirty="0">
                <a:solidFill>
                  <a:srgbClr val="C00000"/>
                </a:solidFill>
                <a:latin typeface="Arial" panose="020B0604020202020204" pitchFamily="34" charset="0"/>
                <a:cs typeface="Arial" panose="020B0604020202020204" pitchFamily="34" charset="0"/>
              </a:rPr>
              <a:t>)</a:t>
            </a:r>
            <a:r>
              <a:rPr lang="en-US" sz="2400" b="1" i="1" dirty="0">
                <a:solidFill>
                  <a:srgbClr val="C00000"/>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The AP is the wireless equivalent of an LAN hub</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It receives, buffers, and transmits data between the WLAN </a:t>
            </a:r>
            <a:r>
              <a:rPr lang="en-US" sz="2400" dirty="0">
                <a:solidFill>
                  <a:schemeClr val="bg1"/>
                </a:solidFill>
                <a:latin typeface="Arial" panose="020B0604020202020204" pitchFamily="34" charset="0"/>
                <a:cs typeface="Arial" panose="020B0604020202020204" pitchFamily="34" charset="0"/>
              </a:rPr>
              <a:t>and the wired network, supporting a group of wireless user devices. </a:t>
            </a:r>
            <a:endParaRPr lang="en-IN" sz="2400" dirty="0">
              <a:solidFill>
                <a:schemeClr val="bg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7E8D241E-A1D1-45EC-AC3F-8094B1A387A1}"/>
              </a:ext>
            </a:extLst>
          </p:cNvPr>
          <p:cNvSpPr>
            <a:spLocks noGrp="1"/>
          </p:cNvSpPr>
          <p:nvPr>
            <p:ph type="dt" sz="half" idx="10"/>
          </p:nvPr>
        </p:nvSpPr>
        <p:spPr/>
        <p:txBody>
          <a:bodyPr/>
          <a:lstStyle/>
          <a:p>
            <a:fld id="{F09CF16D-4E5C-4ABC-A86B-2B544E97ADF8}" type="datetime1">
              <a:rPr lang="en-IN" smtClean="0"/>
              <a:t>20-02-2024</a:t>
            </a:fld>
            <a:endParaRPr lang="en-IN" dirty="0"/>
          </a:p>
        </p:txBody>
      </p:sp>
      <p:sp>
        <p:nvSpPr>
          <p:cNvPr id="5" name="Slide Number Placeholder 4">
            <a:extLst>
              <a:ext uri="{FF2B5EF4-FFF2-40B4-BE49-F238E27FC236}">
                <a16:creationId xmlns:a16="http://schemas.microsoft.com/office/drawing/2014/main" xmlns="" id="{B2F8D12E-319B-40F5-B033-14C66AE65024}"/>
              </a:ext>
            </a:extLst>
          </p:cNvPr>
          <p:cNvSpPr>
            <a:spLocks noGrp="1"/>
          </p:cNvSpPr>
          <p:nvPr>
            <p:ph type="sldNum" sz="quarter" idx="12"/>
          </p:nvPr>
        </p:nvSpPr>
        <p:spPr/>
        <p:txBody>
          <a:bodyPr/>
          <a:lstStyle/>
          <a:p>
            <a:fld id="{A2D3AD60-8DFE-4A91-8D6A-A890996E6D96}" type="slidenum">
              <a:rPr lang="en-IN" smtClean="0"/>
              <a:t>80</a:t>
            </a:fld>
            <a:endParaRPr lang="en-IN"/>
          </a:p>
        </p:txBody>
      </p:sp>
    </p:spTree>
    <p:extLst>
      <p:ext uri="{BB962C8B-B14F-4D97-AF65-F5344CB8AC3E}">
        <p14:creationId xmlns:p14="http://schemas.microsoft.com/office/powerpoint/2010/main" val="3055816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BA6E596-4322-4DC2-8B19-91DFB5E0CECE}"/>
              </a:ext>
            </a:extLst>
          </p:cNvPr>
          <p:cNvSpPr/>
          <p:nvPr/>
        </p:nvSpPr>
        <p:spPr>
          <a:xfrm>
            <a:off x="838200" y="589796"/>
            <a:ext cx="10515600" cy="613167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An AP is typically connected with the backbone network through a standard Ethernet cable, and communicates with wireless devices by means of an antenna. </a:t>
            </a:r>
            <a:r>
              <a:rPr lang="en-US" sz="2200" dirty="0">
                <a:solidFill>
                  <a:srgbClr val="C00000"/>
                </a:solidFill>
                <a:latin typeface="Arial" panose="020B0604020202020204" pitchFamily="34" charset="0"/>
                <a:cs typeface="Arial" panose="020B0604020202020204" pitchFamily="34" charset="0"/>
              </a:rPr>
              <a:t>The AP or antenna connected to it is generally mounted on a high wall or on the ceiling. </a:t>
            </a:r>
          </a:p>
          <a:p>
            <a:pPr marL="342900" indent="-342900" algn="just">
              <a:lnSpc>
                <a:spcPct val="150000"/>
              </a:lnSpc>
              <a:buFont typeface="Wingdings" panose="05000000000000000000" pitchFamily="2" charset="2"/>
              <a:buChar char="Ø"/>
            </a:pPr>
            <a:r>
              <a:rPr lang="en-US" sz="2200" dirty="0">
                <a:solidFill>
                  <a:srgbClr val="C00000"/>
                </a:solidFill>
                <a:latin typeface="Arial" panose="020B0604020202020204" pitchFamily="34" charset="0"/>
                <a:cs typeface="Arial" panose="020B0604020202020204" pitchFamily="34" charset="0"/>
              </a:rPr>
              <a:t>APs have a range from 20 to 500 meters. A single AP can support between 15 to 250 users, depending on technology, configuration, and use</a:t>
            </a:r>
            <a:r>
              <a:rPr lang="en-US" sz="2200" dirty="0">
                <a:solidFill>
                  <a:prstClr val="black"/>
                </a:solidFill>
                <a:latin typeface="Arial" panose="020B0604020202020204" pitchFamily="34" charset="0"/>
                <a:cs typeface="Arial" panose="020B0604020202020204" pitchFamily="34" charset="0"/>
              </a:rPr>
              <a:t>. It is relatively easy to scale a WLAN by adding more APs to reduce network congestion and enlarge the coverage area. </a:t>
            </a:r>
          </a:p>
          <a:p>
            <a:pPr marL="342900" indent="-342900" algn="just">
              <a:lnSpc>
                <a:spcPct val="150000"/>
              </a:lnSpc>
              <a:buFont typeface="Wingdings" panose="05000000000000000000" pitchFamily="2" charset="2"/>
              <a:buChar char="Ø"/>
            </a:pPr>
            <a:r>
              <a:rPr lang="en-US" sz="2200" dirty="0">
                <a:solidFill>
                  <a:prstClr val="black"/>
                </a:solidFill>
                <a:latin typeface="Arial" panose="020B0604020202020204" pitchFamily="34" charset="0"/>
                <a:cs typeface="Arial" panose="020B0604020202020204" pitchFamily="34" charset="0"/>
              </a:rPr>
              <a:t>Large networks requiring multiple APs deploy them to create overlapping cells for constant connectivity to the network. A wireless AP can monitor movement of a client across its domain and permit or deny specific traffic or clients from communicating </a:t>
            </a:r>
            <a:r>
              <a:rPr lang="en-IN" sz="2200" dirty="0">
                <a:solidFill>
                  <a:prstClr val="black"/>
                </a:solidFill>
                <a:latin typeface="Arial" panose="020B0604020202020204" pitchFamily="34" charset="0"/>
                <a:cs typeface="Arial" panose="020B0604020202020204" pitchFamily="34" charset="0"/>
              </a:rPr>
              <a:t>through it.</a:t>
            </a:r>
            <a:endParaRPr lang="en-IN" sz="2200" dirty="0"/>
          </a:p>
        </p:txBody>
      </p:sp>
      <p:sp>
        <p:nvSpPr>
          <p:cNvPr id="3" name="Date Placeholder 2">
            <a:extLst>
              <a:ext uri="{FF2B5EF4-FFF2-40B4-BE49-F238E27FC236}">
                <a16:creationId xmlns:a16="http://schemas.microsoft.com/office/drawing/2014/main" xmlns="" id="{AFC2E85F-1C8E-42AD-A142-ED537AC665E1}"/>
              </a:ext>
            </a:extLst>
          </p:cNvPr>
          <p:cNvSpPr>
            <a:spLocks noGrp="1"/>
          </p:cNvSpPr>
          <p:nvPr>
            <p:ph type="dt" sz="half" idx="10"/>
          </p:nvPr>
        </p:nvSpPr>
        <p:spPr/>
        <p:txBody>
          <a:bodyPr/>
          <a:lstStyle/>
          <a:p>
            <a:fld id="{EAC9E01F-BAF5-41FD-A395-292E6EF0360C}" type="datetime1">
              <a:rPr lang="en-IN" smtClean="0"/>
              <a:t>20-02-2024</a:t>
            </a:fld>
            <a:endParaRPr lang="en-IN"/>
          </a:p>
        </p:txBody>
      </p:sp>
      <p:sp>
        <p:nvSpPr>
          <p:cNvPr id="4" name="Slide Number Placeholder 3">
            <a:extLst>
              <a:ext uri="{FF2B5EF4-FFF2-40B4-BE49-F238E27FC236}">
                <a16:creationId xmlns:a16="http://schemas.microsoft.com/office/drawing/2014/main" xmlns="" id="{E52CB989-3A47-4C1A-9F19-9115BB932AB4}"/>
              </a:ext>
            </a:extLst>
          </p:cNvPr>
          <p:cNvSpPr>
            <a:spLocks noGrp="1"/>
          </p:cNvSpPr>
          <p:nvPr>
            <p:ph type="sldNum" sz="quarter" idx="12"/>
          </p:nvPr>
        </p:nvSpPr>
        <p:spPr/>
        <p:txBody>
          <a:bodyPr/>
          <a:lstStyle/>
          <a:p>
            <a:fld id="{A2D3AD60-8DFE-4A91-8D6A-A890996E6D96}" type="slidenum">
              <a:rPr lang="en-IN" smtClean="0"/>
              <a:t>81</a:t>
            </a:fld>
            <a:endParaRPr lang="en-IN"/>
          </a:p>
        </p:txBody>
      </p:sp>
    </p:spTree>
    <p:extLst>
      <p:ext uri="{BB962C8B-B14F-4D97-AF65-F5344CB8AC3E}">
        <p14:creationId xmlns:p14="http://schemas.microsoft.com/office/powerpoint/2010/main" val="30900073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687" y="769632"/>
            <a:ext cx="10570370" cy="5632311"/>
          </a:xfrm>
          <a:prstGeom prst="rect">
            <a:avLst/>
          </a:prstGeom>
        </p:spPr>
        <p:txBody>
          <a:bodyPr wrap="square">
            <a:spAutoFit/>
          </a:bodyPr>
          <a:lstStyle/>
          <a:p>
            <a:pPr algn="just">
              <a:lnSpc>
                <a:spcPct val="150000"/>
              </a:lnSpc>
            </a:pPr>
            <a:r>
              <a:rPr lang="en-US" sz="2400" b="1" i="1" dirty="0">
                <a:solidFill>
                  <a:srgbClr val="C00000"/>
                </a:solidFill>
                <a:latin typeface="Arial" panose="020B0604020202020204" pitchFamily="34" charset="0"/>
                <a:cs typeface="Arial" panose="020B0604020202020204" pitchFamily="34" charset="0"/>
              </a:rPr>
              <a:t>Outdoor LAN bridges: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Outdoor LAN bridges are used to connect LANs in different buildings. </a:t>
            </a:r>
            <a:r>
              <a:rPr lang="en-US" sz="2400" dirty="0">
                <a:solidFill>
                  <a:schemeClr val="bg1"/>
                </a:solidFill>
                <a:latin typeface="Arial" panose="020B0604020202020204" pitchFamily="34" charset="0"/>
                <a:cs typeface="Arial" panose="020B0604020202020204" pitchFamily="34" charset="0"/>
              </a:rPr>
              <a:t>When the cost of buying a fiber optic cable between buildings is considered, particularly if there are barriers such as highways or bodies of water in the way, a WLAN can be an economical alternative. </a:t>
            </a:r>
          </a:p>
          <a:p>
            <a:pPr marL="342900" indent="-342900" algn="just">
              <a:lnSpc>
                <a:spcPct val="150000"/>
              </a:lnSpc>
              <a:buFont typeface="Wingdings" panose="05000000000000000000" pitchFamily="2" charset="2"/>
              <a:buChar char="ü"/>
            </a:pPr>
            <a:r>
              <a:rPr lang="en-US" sz="2400" b="1" dirty="0">
                <a:solidFill>
                  <a:schemeClr val="bg1"/>
                </a:solidFill>
                <a:latin typeface="Arial" panose="020B0604020202020204" pitchFamily="34" charset="0"/>
                <a:cs typeface="Arial" panose="020B0604020202020204" pitchFamily="34" charset="0"/>
              </a:rPr>
              <a:t>An outdoor bridge can provide a less expensive alternative to recurring leased line charges</a:t>
            </a:r>
            <a:r>
              <a:rPr lang="en-US" sz="2400" dirty="0">
                <a:solidFill>
                  <a:schemeClr val="bg1"/>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WLAN bridge products support fairly high data rates and ranges of several miles with the use of line-of-sight directional antennas</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Some APs can also be used as a bridge between buildings of relatively close </a:t>
            </a:r>
            <a:r>
              <a:rPr lang="en-IN" sz="2400" dirty="0">
                <a:solidFill>
                  <a:schemeClr val="bg1"/>
                </a:solidFill>
                <a:latin typeface="Arial" panose="020B0604020202020204" pitchFamily="34" charset="0"/>
                <a:cs typeface="Arial" panose="020B0604020202020204" pitchFamily="34" charset="0"/>
              </a:rPr>
              <a:t>proximity.</a:t>
            </a:r>
          </a:p>
        </p:txBody>
      </p:sp>
      <p:sp>
        <p:nvSpPr>
          <p:cNvPr id="3" name="Date Placeholder 2">
            <a:extLst>
              <a:ext uri="{FF2B5EF4-FFF2-40B4-BE49-F238E27FC236}">
                <a16:creationId xmlns:a16="http://schemas.microsoft.com/office/drawing/2014/main" xmlns="" id="{17BFB3B0-2F1E-43DE-B8CB-34AF35399E8F}"/>
              </a:ext>
            </a:extLst>
          </p:cNvPr>
          <p:cNvSpPr>
            <a:spLocks noGrp="1"/>
          </p:cNvSpPr>
          <p:nvPr>
            <p:ph type="dt" sz="half" idx="10"/>
          </p:nvPr>
        </p:nvSpPr>
        <p:spPr/>
        <p:txBody>
          <a:bodyPr/>
          <a:lstStyle/>
          <a:p>
            <a:fld id="{42021A2C-2BEC-4650-AF05-3BB2C2452315}" type="datetime1">
              <a:rPr lang="en-IN" smtClean="0"/>
              <a:t>20-02-2024</a:t>
            </a:fld>
            <a:endParaRPr lang="en-IN"/>
          </a:p>
        </p:txBody>
      </p:sp>
      <p:sp>
        <p:nvSpPr>
          <p:cNvPr id="4" name="Slide Number Placeholder 3">
            <a:extLst>
              <a:ext uri="{FF2B5EF4-FFF2-40B4-BE49-F238E27FC236}">
                <a16:creationId xmlns:a16="http://schemas.microsoft.com/office/drawing/2014/main" xmlns="" id="{E1B89856-C271-4806-B5DF-47B8D84FA859}"/>
              </a:ext>
            </a:extLst>
          </p:cNvPr>
          <p:cNvSpPr>
            <a:spLocks noGrp="1"/>
          </p:cNvSpPr>
          <p:nvPr>
            <p:ph type="sldNum" sz="quarter" idx="12"/>
          </p:nvPr>
        </p:nvSpPr>
        <p:spPr/>
        <p:txBody>
          <a:bodyPr/>
          <a:lstStyle/>
          <a:p>
            <a:fld id="{A2D3AD60-8DFE-4A91-8D6A-A890996E6D96}" type="slidenum">
              <a:rPr lang="en-IN" smtClean="0"/>
              <a:t>82</a:t>
            </a:fld>
            <a:endParaRPr lang="en-IN"/>
          </a:p>
        </p:txBody>
      </p:sp>
    </p:spTree>
    <p:extLst>
      <p:ext uri="{BB962C8B-B14F-4D97-AF65-F5344CB8AC3E}">
        <p14:creationId xmlns:p14="http://schemas.microsoft.com/office/powerpoint/2010/main" val="2133812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5400" y="0"/>
            <a:ext cx="4125873"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WLAN Topologies</a:t>
            </a:r>
            <a:endParaRPr lang="en-IN" sz="36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477357" y="587277"/>
            <a:ext cx="11564587" cy="2816156"/>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WLANs can be built with either of the following topologies:</a:t>
            </a:r>
          </a:p>
          <a:p>
            <a:pPr marL="342900" indent="-342900" algn="just">
              <a:lnSpc>
                <a:spcPct val="150000"/>
              </a:lnSpc>
              <a:buFont typeface="Wingdings" panose="05000000000000000000" pitchFamily="2" charset="2"/>
              <a:buChar char="ü"/>
            </a:pPr>
            <a:r>
              <a:rPr lang="en-IN" sz="2400" dirty="0">
                <a:solidFill>
                  <a:schemeClr val="bg1"/>
                </a:solidFill>
                <a:latin typeface="Arial" panose="020B0604020202020204" pitchFamily="34" charset="0"/>
                <a:cs typeface="Arial" panose="020B0604020202020204" pitchFamily="34" charset="0"/>
              </a:rPr>
              <a:t>Peer-to-peer (ad hoc) topology</a:t>
            </a:r>
          </a:p>
          <a:p>
            <a:pPr marL="342900" indent="-342900" algn="just">
              <a:lnSpc>
                <a:spcPct val="150000"/>
              </a:lnSpc>
              <a:buFont typeface="Wingdings" panose="05000000000000000000" pitchFamily="2" charset="2"/>
              <a:buChar char="ü"/>
            </a:pPr>
            <a:r>
              <a:rPr lang="en-IN" sz="2400" dirty="0">
                <a:solidFill>
                  <a:schemeClr val="bg1"/>
                </a:solidFill>
                <a:latin typeface="Arial" panose="020B0604020202020204" pitchFamily="34" charset="0"/>
                <a:cs typeface="Arial" panose="020B0604020202020204" pitchFamily="34" charset="0"/>
              </a:rPr>
              <a:t>Access point-based topology</a:t>
            </a:r>
          </a:p>
          <a:p>
            <a:pPr marL="342900" indent="-342900" algn="just">
              <a:lnSpc>
                <a:spcPct val="150000"/>
              </a:lnSpc>
              <a:buFont typeface="Wingdings" panose="05000000000000000000" pitchFamily="2" charset="2"/>
              <a:buChar char="ü"/>
            </a:pPr>
            <a:r>
              <a:rPr lang="en-IN" sz="2400" dirty="0">
                <a:solidFill>
                  <a:schemeClr val="bg1"/>
                </a:solidFill>
                <a:latin typeface="Arial" panose="020B0604020202020204" pitchFamily="34" charset="0"/>
                <a:cs typeface="Arial" panose="020B0604020202020204" pitchFamily="34" charset="0"/>
              </a:rPr>
              <a:t>Point-to-multipoint bridge topology</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In peer-to-peer topology, client devices within a cell communicate directly to each other. </a:t>
            </a:r>
          </a:p>
        </p:txBody>
      </p:sp>
      <p:pic>
        <p:nvPicPr>
          <p:cNvPr id="4" name="Picture 3"/>
          <p:cNvPicPr>
            <a:picLocks noChangeAspect="1"/>
          </p:cNvPicPr>
          <p:nvPr/>
        </p:nvPicPr>
        <p:blipFill>
          <a:blip r:embed="rId2">
            <a:lum bright="-20000" contrast="40000"/>
          </a:blip>
          <a:stretch>
            <a:fillRect/>
          </a:stretch>
        </p:blipFill>
        <p:spPr>
          <a:xfrm>
            <a:off x="1826877" y="3511210"/>
            <a:ext cx="8523754" cy="3090663"/>
          </a:xfrm>
          <a:prstGeom prst="rect">
            <a:avLst/>
          </a:prstGeom>
        </p:spPr>
      </p:pic>
      <p:sp>
        <p:nvSpPr>
          <p:cNvPr id="5" name="Date Placeholder 4">
            <a:extLst>
              <a:ext uri="{FF2B5EF4-FFF2-40B4-BE49-F238E27FC236}">
                <a16:creationId xmlns:a16="http://schemas.microsoft.com/office/drawing/2014/main" xmlns="" id="{4F535DD9-BB7F-4059-ACDE-BB0D7DE1D1DE}"/>
              </a:ext>
            </a:extLst>
          </p:cNvPr>
          <p:cNvSpPr>
            <a:spLocks noGrp="1"/>
          </p:cNvSpPr>
          <p:nvPr>
            <p:ph type="dt" sz="half" idx="10"/>
          </p:nvPr>
        </p:nvSpPr>
        <p:spPr/>
        <p:txBody>
          <a:bodyPr/>
          <a:lstStyle/>
          <a:p>
            <a:fld id="{54ED8EBB-836B-4AF4-930B-E825EDE2AFAF}" type="datetime1">
              <a:rPr lang="en-IN" smtClean="0"/>
              <a:t>20-02-2024</a:t>
            </a:fld>
            <a:endParaRPr lang="en-IN"/>
          </a:p>
        </p:txBody>
      </p:sp>
      <p:sp>
        <p:nvSpPr>
          <p:cNvPr id="6" name="Slide Number Placeholder 5">
            <a:extLst>
              <a:ext uri="{FF2B5EF4-FFF2-40B4-BE49-F238E27FC236}">
                <a16:creationId xmlns:a16="http://schemas.microsoft.com/office/drawing/2014/main" xmlns="" id="{B15E9044-990B-4F56-9BD8-87BCBDB90EB2}"/>
              </a:ext>
            </a:extLst>
          </p:cNvPr>
          <p:cNvSpPr>
            <a:spLocks noGrp="1"/>
          </p:cNvSpPr>
          <p:nvPr>
            <p:ph type="sldNum" sz="quarter" idx="12"/>
          </p:nvPr>
        </p:nvSpPr>
        <p:spPr/>
        <p:txBody>
          <a:bodyPr/>
          <a:lstStyle/>
          <a:p>
            <a:fld id="{A2D3AD60-8DFE-4A91-8D6A-A890996E6D96}" type="slidenum">
              <a:rPr lang="en-IN" smtClean="0"/>
              <a:t>83</a:t>
            </a:fld>
            <a:endParaRPr lang="en-IN"/>
          </a:p>
        </p:txBody>
      </p:sp>
    </p:spTree>
    <p:extLst>
      <p:ext uri="{BB962C8B-B14F-4D97-AF65-F5344CB8AC3E}">
        <p14:creationId xmlns:p14="http://schemas.microsoft.com/office/powerpoint/2010/main" val="4320281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139" y="996310"/>
            <a:ext cx="5739619" cy="517064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srgbClr val="C00000"/>
                </a:solidFill>
                <a:latin typeface="Arial" panose="020B0604020202020204" pitchFamily="34" charset="0"/>
                <a:cs typeface="Arial" panose="020B0604020202020204" pitchFamily="34" charset="0"/>
              </a:rPr>
              <a:t>AP-based technology uses access points to bridge traffic onto a wired (Ethernet or Token Ring) or a wireless backbone.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AP enables a wireless client device to communicate with any other wired or wireless device on the network.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AP-based topology is more commonly used and demonstrates that the </a:t>
            </a:r>
            <a:r>
              <a:rPr lang="en-US" sz="2200" dirty="0">
                <a:solidFill>
                  <a:srgbClr val="C00000"/>
                </a:solidFill>
                <a:latin typeface="Arial" panose="020B0604020202020204" pitchFamily="34" charset="0"/>
                <a:cs typeface="Arial" panose="020B0604020202020204" pitchFamily="34" charset="0"/>
              </a:rPr>
              <a:t>WLAN does not replace the wired LAN, it extends connectivity to mobile </a:t>
            </a:r>
            <a:r>
              <a:rPr lang="en-IN" sz="2200" dirty="0">
                <a:solidFill>
                  <a:srgbClr val="C00000"/>
                </a:solidFill>
                <a:latin typeface="Arial" panose="020B0604020202020204" pitchFamily="34" charset="0"/>
                <a:cs typeface="Arial" panose="020B0604020202020204" pitchFamily="34" charset="0"/>
              </a:rPr>
              <a:t>devices</a:t>
            </a:r>
            <a:r>
              <a:rPr lang="en-IN" sz="2200" dirty="0">
                <a:latin typeface="Arial" panose="020B0604020202020204" pitchFamily="34" charset="0"/>
                <a:cs typeface="Arial" panose="020B0604020202020204" pitchFamily="34" charset="0"/>
              </a:rPr>
              <a:t>.</a:t>
            </a:r>
          </a:p>
        </p:txBody>
      </p:sp>
      <p:pic>
        <p:nvPicPr>
          <p:cNvPr id="3" name="Picture 2"/>
          <p:cNvPicPr>
            <a:picLocks noChangeAspect="1"/>
          </p:cNvPicPr>
          <p:nvPr/>
        </p:nvPicPr>
        <p:blipFill>
          <a:blip r:embed="rId2">
            <a:lum bright="-20000" contrast="40000"/>
          </a:blip>
          <a:stretch>
            <a:fillRect/>
          </a:stretch>
        </p:blipFill>
        <p:spPr>
          <a:xfrm>
            <a:off x="6363318" y="457216"/>
            <a:ext cx="5828682" cy="5718502"/>
          </a:xfrm>
          <a:prstGeom prst="rect">
            <a:avLst/>
          </a:prstGeom>
        </p:spPr>
      </p:pic>
      <p:sp>
        <p:nvSpPr>
          <p:cNvPr id="4" name="Date Placeholder 3">
            <a:extLst>
              <a:ext uri="{FF2B5EF4-FFF2-40B4-BE49-F238E27FC236}">
                <a16:creationId xmlns:a16="http://schemas.microsoft.com/office/drawing/2014/main" xmlns="" id="{A58FD15C-7D0F-4B5D-BB88-4AD65E392B41}"/>
              </a:ext>
            </a:extLst>
          </p:cNvPr>
          <p:cNvSpPr>
            <a:spLocks noGrp="1"/>
          </p:cNvSpPr>
          <p:nvPr>
            <p:ph type="dt" sz="half" idx="10"/>
          </p:nvPr>
        </p:nvSpPr>
        <p:spPr/>
        <p:txBody>
          <a:bodyPr/>
          <a:lstStyle/>
          <a:p>
            <a:fld id="{EA7996C2-204A-4568-B417-5752CDA84315}" type="datetime1">
              <a:rPr lang="en-IN" smtClean="0"/>
              <a:t>20-02-2024</a:t>
            </a:fld>
            <a:endParaRPr lang="en-IN"/>
          </a:p>
        </p:txBody>
      </p:sp>
      <p:sp>
        <p:nvSpPr>
          <p:cNvPr id="5" name="Slide Number Placeholder 4">
            <a:extLst>
              <a:ext uri="{FF2B5EF4-FFF2-40B4-BE49-F238E27FC236}">
                <a16:creationId xmlns:a16="http://schemas.microsoft.com/office/drawing/2014/main" xmlns="" id="{C0B0ADB7-4313-4756-B565-9D3E605D40C7}"/>
              </a:ext>
            </a:extLst>
          </p:cNvPr>
          <p:cNvSpPr>
            <a:spLocks noGrp="1"/>
          </p:cNvSpPr>
          <p:nvPr>
            <p:ph type="sldNum" sz="quarter" idx="12"/>
          </p:nvPr>
        </p:nvSpPr>
        <p:spPr/>
        <p:txBody>
          <a:bodyPr/>
          <a:lstStyle/>
          <a:p>
            <a:fld id="{A2D3AD60-8DFE-4A91-8D6A-A890996E6D96}" type="slidenum">
              <a:rPr lang="en-IN" smtClean="0"/>
              <a:t>84</a:t>
            </a:fld>
            <a:endParaRPr lang="en-IN"/>
          </a:p>
        </p:txBody>
      </p:sp>
    </p:spTree>
    <p:extLst>
      <p:ext uri="{BB962C8B-B14F-4D97-AF65-F5344CB8AC3E}">
        <p14:creationId xmlns:p14="http://schemas.microsoft.com/office/powerpoint/2010/main" val="6794508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150A8DCC-CC98-414A-8B0A-A455C0E3A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97" y="829560"/>
            <a:ext cx="10473605" cy="535015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ECA0BD06-28ED-40C0-8707-BFE6EF80FD77}"/>
              </a:ext>
            </a:extLst>
          </p:cNvPr>
          <p:cNvSpPr>
            <a:spLocks noGrp="1"/>
          </p:cNvSpPr>
          <p:nvPr>
            <p:ph type="dt" sz="half" idx="10"/>
          </p:nvPr>
        </p:nvSpPr>
        <p:spPr/>
        <p:txBody>
          <a:bodyPr/>
          <a:lstStyle/>
          <a:p>
            <a:fld id="{ABF57638-79B9-478D-8755-48E748876AB6}" type="datetime1">
              <a:rPr lang="en-IN" smtClean="0"/>
              <a:t>20-02-2024</a:t>
            </a:fld>
            <a:endParaRPr lang="en-IN"/>
          </a:p>
        </p:txBody>
      </p:sp>
      <p:sp>
        <p:nvSpPr>
          <p:cNvPr id="3" name="Slide Number Placeholder 2">
            <a:extLst>
              <a:ext uri="{FF2B5EF4-FFF2-40B4-BE49-F238E27FC236}">
                <a16:creationId xmlns:a16="http://schemas.microsoft.com/office/drawing/2014/main" xmlns="" id="{73202887-44BD-474E-B734-C4191CAFD6C4}"/>
              </a:ext>
            </a:extLst>
          </p:cNvPr>
          <p:cNvSpPr>
            <a:spLocks noGrp="1"/>
          </p:cNvSpPr>
          <p:nvPr>
            <p:ph type="sldNum" sz="quarter" idx="12"/>
          </p:nvPr>
        </p:nvSpPr>
        <p:spPr/>
        <p:txBody>
          <a:bodyPr/>
          <a:lstStyle/>
          <a:p>
            <a:fld id="{A2D3AD60-8DFE-4A91-8D6A-A890996E6D96}" type="slidenum">
              <a:rPr lang="en-IN" smtClean="0"/>
              <a:t>85</a:t>
            </a:fld>
            <a:endParaRPr lang="en-IN"/>
          </a:p>
        </p:txBody>
      </p:sp>
    </p:spTree>
    <p:extLst>
      <p:ext uri="{BB962C8B-B14F-4D97-AF65-F5344CB8AC3E}">
        <p14:creationId xmlns:p14="http://schemas.microsoft.com/office/powerpoint/2010/main" val="36782520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0" y="370085"/>
            <a:ext cx="5671071" cy="6186309"/>
          </a:xfrm>
          <a:prstGeom prst="rect">
            <a:avLst/>
          </a:prstGeom>
        </p:spPr>
        <p:txBody>
          <a:bodyPr wrap="square">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Point-to-multipoint bridge: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Wireless bridges connect LANs in one building to LANs in another building even if the buildings are miles apart.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These conditions receive a clear line-of-sight between buildings.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The line-of-sight range varies based on the type of wireless bridge and antenna used as well as environmental conditions.</a:t>
            </a:r>
            <a:endParaRPr lang="en-IN" sz="2400" dirty="0">
              <a:solidFill>
                <a:schemeClr val="bg1"/>
              </a:solidFill>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xmlns="" id="{746E0278-B82F-40E1-9FC9-56B19FF46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490" y="1817685"/>
            <a:ext cx="5772150" cy="3486789"/>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xmlns="" id="{73CD9228-9746-48E4-9BF5-44E759512076}"/>
              </a:ext>
            </a:extLst>
          </p:cNvPr>
          <p:cNvSpPr>
            <a:spLocks noGrp="1"/>
          </p:cNvSpPr>
          <p:nvPr>
            <p:ph type="dt" sz="half" idx="10"/>
          </p:nvPr>
        </p:nvSpPr>
        <p:spPr/>
        <p:txBody>
          <a:bodyPr/>
          <a:lstStyle/>
          <a:p>
            <a:fld id="{A11A3393-7EBF-4A7E-92C8-2964234DC8E3}" type="datetime1">
              <a:rPr lang="en-IN" smtClean="0"/>
              <a:t>20-02-2024</a:t>
            </a:fld>
            <a:endParaRPr lang="en-IN"/>
          </a:p>
        </p:txBody>
      </p:sp>
      <p:sp>
        <p:nvSpPr>
          <p:cNvPr id="4" name="Slide Number Placeholder 3">
            <a:extLst>
              <a:ext uri="{FF2B5EF4-FFF2-40B4-BE49-F238E27FC236}">
                <a16:creationId xmlns:a16="http://schemas.microsoft.com/office/drawing/2014/main" xmlns="" id="{70D862C1-3B0C-4BAD-9716-8E0A69D07D19}"/>
              </a:ext>
            </a:extLst>
          </p:cNvPr>
          <p:cNvSpPr>
            <a:spLocks noGrp="1"/>
          </p:cNvSpPr>
          <p:nvPr>
            <p:ph type="sldNum" sz="quarter" idx="12"/>
          </p:nvPr>
        </p:nvSpPr>
        <p:spPr/>
        <p:txBody>
          <a:bodyPr/>
          <a:lstStyle/>
          <a:p>
            <a:fld id="{A2D3AD60-8DFE-4A91-8D6A-A890996E6D96}" type="slidenum">
              <a:rPr lang="en-IN" smtClean="0"/>
              <a:t>86</a:t>
            </a:fld>
            <a:endParaRPr lang="en-IN"/>
          </a:p>
        </p:txBody>
      </p:sp>
    </p:spTree>
    <p:extLst>
      <p:ext uri="{BB962C8B-B14F-4D97-AF65-F5344CB8AC3E}">
        <p14:creationId xmlns:p14="http://schemas.microsoft.com/office/powerpoint/2010/main" val="26286868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4347" y="282102"/>
            <a:ext cx="5579476"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IEEE 802.11 Architecture</a:t>
            </a:r>
            <a:endParaRPr lang="en-IN" sz="36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666553" y="860861"/>
            <a:ext cx="10687247" cy="563231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architecture of the IEEE 802.11 WLAN </a:t>
            </a:r>
            <a:r>
              <a:rPr lang="en-US" sz="2400" dirty="0">
                <a:solidFill>
                  <a:srgbClr val="C00000"/>
                </a:solidFill>
                <a:latin typeface="Arial" panose="020B0604020202020204" pitchFamily="34" charset="0"/>
                <a:cs typeface="Arial" panose="020B0604020202020204" pitchFamily="34" charset="0"/>
              </a:rPr>
              <a:t>is designed to support a network where most decision making is distributed to mobile stations</a:t>
            </a:r>
            <a:r>
              <a:rPr lang="en-US" sz="24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This type of architecture has several advantages: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It is tolerant of faults in all of the WLAN equipment and </a:t>
            </a:r>
            <a:r>
              <a:rPr lang="en-US" sz="2400" dirty="0">
                <a:solidFill>
                  <a:srgbClr val="C00000"/>
                </a:solidFill>
                <a:latin typeface="Arial" panose="020B0604020202020204" pitchFamily="34" charset="0"/>
                <a:cs typeface="Arial" panose="020B0604020202020204" pitchFamily="34" charset="0"/>
              </a:rPr>
              <a:t>eliminates possible bottlenecks a centralized architecture would introduce</a:t>
            </a:r>
            <a:r>
              <a:rPr lang="en-US" sz="2400" dirty="0">
                <a:latin typeface="Arial" panose="020B0604020202020204" pitchFamily="34" charset="0"/>
                <a:cs typeface="Arial" panose="020B0604020202020204" pitchFamily="34" charset="0"/>
              </a:rPr>
              <a:t>.</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The architecture is flexible </a:t>
            </a:r>
            <a:r>
              <a:rPr lang="en-US" sz="2400" dirty="0">
                <a:solidFill>
                  <a:schemeClr val="bg1"/>
                </a:solidFill>
                <a:latin typeface="Arial" panose="020B0604020202020204" pitchFamily="34" charset="0"/>
                <a:cs typeface="Arial" panose="020B0604020202020204" pitchFamily="34" charset="0"/>
              </a:rPr>
              <a:t>and can easily support both small, transient networks and large, semi permanent or permanent networks. </a:t>
            </a:r>
          </a:p>
          <a:p>
            <a:pPr marL="342900" indent="-342900" algn="just">
              <a:lnSpc>
                <a:spcPct val="150000"/>
              </a:lnSpc>
              <a:buFont typeface="Wingdings" panose="05000000000000000000" pitchFamily="2" charset="2"/>
              <a:buChar char="ü"/>
            </a:pPr>
            <a:r>
              <a:rPr lang="en-US" sz="2400" dirty="0">
                <a:solidFill>
                  <a:srgbClr val="C00000"/>
                </a:solidFill>
                <a:latin typeface="Arial" panose="020B0604020202020204" pitchFamily="34" charset="0"/>
                <a:cs typeface="Arial" panose="020B0604020202020204" pitchFamily="34" charset="0"/>
              </a:rPr>
              <a:t>In addition, the architecture and protocols offer significant power saving and prolong the battery life of mobile equipment without losing network connectivity</a:t>
            </a:r>
            <a:r>
              <a:rPr lang="en-US"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298223B4-9EFB-4425-80A2-DFFAB7D6D838}"/>
              </a:ext>
            </a:extLst>
          </p:cNvPr>
          <p:cNvSpPr>
            <a:spLocks noGrp="1"/>
          </p:cNvSpPr>
          <p:nvPr>
            <p:ph type="dt" sz="half" idx="10"/>
          </p:nvPr>
        </p:nvSpPr>
        <p:spPr/>
        <p:txBody>
          <a:bodyPr/>
          <a:lstStyle/>
          <a:p>
            <a:fld id="{8A891E9F-80FE-4F3A-B759-B64DDAD0B5F5}" type="datetime1">
              <a:rPr lang="en-IN" smtClean="0"/>
              <a:t>20-02-2024</a:t>
            </a:fld>
            <a:endParaRPr lang="en-IN"/>
          </a:p>
        </p:txBody>
      </p:sp>
      <p:sp>
        <p:nvSpPr>
          <p:cNvPr id="5" name="Slide Number Placeholder 4">
            <a:extLst>
              <a:ext uri="{FF2B5EF4-FFF2-40B4-BE49-F238E27FC236}">
                <a16:creationId xmlns:a16="http://schemas.microsoft.com/office/drawing/2014/main" xmlns="" id="{A71904F8-D38C-4BA0-A08D-DF9CDA698DB9}"/>
              </a:ext>
            </a:extLst>
          </p:cNvPr>
          <p:cNvSpPr>
            <a:spLocks noGrp="1"/>
          </p:cNvSpPr>
          <p:nvPr>
            <p:ph type="sldNum" sz="quarter" idx="12"/>
          </p:nvPr>
        </p:nvSpPr>
        <p:spPr/>
        <p:txBody>
          <a:bodyPr/>
          <a:lstStyle/>
          <a:p>
            <a:fld id="{A2D3AD60-8DFE-4A91-8D6A-A890996E6D96}" type="slidenum">
              <a:rPr lang="en-IN" smtClean="0"/>
              <a:t>87</a:t>
            </a:fld>
            <a:endParaRPr lang="en-IN"/>
          </a:p>
        </p:txBody>
      </p:sp>
    </p:spTree>
    <p:extLst>
      <p:ext uri="{BB962C8B-B14F-4D97-AF65-F5344CB8AC3E}">
        <p14:creationId xmlns:p14="http://schemas.microsoft.com/office/powerpoint/2010/main" val="21569420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291" y="729151"/>
            <a:ext cx="10462022" cy="5216813"/>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Two network architectures are defined in the IEEE 802.11 standard:</a:t>
            </a:r>
          </a:p>
          <a:p>
            <a:pPr marL="342900" indent="-342900" algn="just">
              <a:lnSpc>
                <a:spcPct val="150000"/>
              </a:lnSpc>
              <a:buFont typeface="Wingdings" panose="05000000000000000000" pitchFamily="2" charset="2"/>
              <a:buChar char="Ø"/>
            </a:pPr>
            <a:r>
              <a:rPr lang="en-US" sz="2200" b="1" i="1" dirty="0">
                <a:solidFill>
                  <a:schemeClr val="bg1"/>
                </a:solidFill>
                <a:latin typeface="Arial" panose="020B0604020202020204" pitchFamily="34" charset="0"/>
                <a:cs typeface="Arial" panose="020B0604020202020204" pitchFamily="34" charset="0"/>
              </a:rPr>
              <a:t>Infrastructure network: </a:t>
            </a:r>
            <a:r>
              <a:rPr lang="en-US" sz="2200" dirty="0">
                <a:solidFill>
                  <a:schemeClr val="bg1"/>
                </a:solidFill>
                <a:latin typeface="Arial" panose="020B0604020202020204" pitchFamily="34" charset="0"/>
                <a:cs typeface="Arial" panose="020B0604020202020204" pitchFamily="34" charset="0"/>
              </a:rPr>
              <a:t>An infrastructure network is the network architecture for providing communication between wireless clients and wired network resources. The transition of data from the wireless to wired medium occurs via an AP. An</a:t>
            </a:r>
            <a:r>
              <a:rPr lang="en-US" sz="2200" dirty="0">
                <a:solidFill>
                  <a:srgbClr val="C00000"/>
                </a:solidFill>
                <a:latin typeface="Arial" panose="020B0604020202020204" pitchFamily="34" charset="0"/>
                <a:cs typeface="Arial" panose="020B0604020202020204" pitchFamily="34" charset="0"/>
              </a:rPr>
              <a:t> AP and its associated wireless clients define the coverage area. Together all the devices form a </a:t>
            </a:r>
            <a:r>
              <a:rPr lang="en-US" sz="2200" i="1" dirty="0">
                <a:solidFill>
                  <a:srgbClr val="C00000"/>
                </a:solidFill>
                <a:latin typeface="Arial" panose="020B0604020202020204" pitchFamily="34" charset="0"/>
                <a:cs typeface="Arial" panose="020B0604020202020204" pitchFamily="34" charset="0"/>
              </a:rPr>
              <a:t>basic service set</a:t>
            </a:r>
            <a:r>
              <a:rPr lang="en-US" sz="2200" i="1" dirty="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sz="2200" b="1" i="1" dirty="0">
                <a:solidFill>
                  <a:schemeClr val="bg1"/>
                </a:solidFill>
                <a:latin typeface="Arial" panose="020B0604020202020204" pitchFamily="34" charset="0"/>
                <a:cs typeface="Arial" panose="020B0604020202020204" pitchFamily="34" charset="0"/>
              </a:rPr>
              <a:t>Point-to-point (ad hoc) network: </a:t>
            </a:r>
            <a:r>
              <a:rPr lang="en-US" sz="2200" dirty="0">
                <a:solidFill>
                  <a:schemeClr val="bg1"/>
                </a:solidFill>
                <a:latin typeface="Arial" panose="020B0604020202020204" pitchFamily="34" charset="0"/>
                <a:cs typeface="Arial" panose="020B0604020202020204" pitchFamily="34" charset="0"/>
              </a:rPr>
              <a:t>An ad hoc network is the architecture that is used to support mutual communication between wireless clients. Typically, an </a:t>
            </a:r>
            <a:r>
              <a:rPr lang="en-US" sz="2200" dirty="0">
                <a:solidFill>
                  <a:srgbClr val="C00000"/>
                </a:solidFill>
                <a:latin typeface="Arial" panose="020B0604020202020204" pitchFamily="34" charset="0"/>
                <a:cs typeface="Arial" panose="020B0604020202020204" pitchFamily="34" charset="0"/>
              </a:rPr>
              <a:t>ad hoc network is created spontaneously and does not support access to wired networks. An ad hoc network does not require an AP</a:t>
            </a:r>
            <a:r>
              <a:rPr lang="en-US" sz="2200" dirty="0">
                <a:latin typeface="Arial" panose="020B0604020202020204" pitchFamily="34" charset="0"/>
                <a:cs typeface="Arial" panose="020B0604020202020204" pitchFamily="34" charset="0"/>
              </a:rPr>
              <a:t>.</a:t>
            </a:r>
            <a:endParaRPr lang="en-IN" sz="22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6B68810B-E35D-4592-9AA8-C3BAC28F20FD}"/>
              </a:ext>
            </a:extLst>
          </p:cNvPr>
          <p:cNvSpPr>
            <a:spLocks noGrp="1"/>
          </p:cNvSpPr>
          <p:nvPr>
            <p:ph type="dt" sz="half" idx="10"/>
          </p:nvPr>
        </p:nvSpPr>
        <p:spPr/>
        <p:txBody>
          <a:bodyPr/>
          <a:lstStyle/>
          <a:p>
            <a:fld id="{1D7BD638-2FF8-441D-BA3A-751334AB9849}" type="datetime1">
              <a:rPr lang="en-IN" smtClean="0"/>
              <a:t>20-02-2024</a:t>
            </a:fld>
            <a:endParaRPr lang="en-IN"/>
          </a:p>
        </p:txBody>
      </p:sp>
      <p:sp>
        <p:nvSpPr>
          <p:cNvPr id="4" name="Slide Number Placeholder 3">
            <a:extLst>
              <a:ext uri="{FF2B5EF4-FFF2-40B4-BE49-F238E27FC236}">
                <a16:creationId xmlns:a16="http://schemas.microsoft.com/office/drawing/2014/main" xmlns="" id="{5E14F71A-9E1D-4508-81B7-70E1B84E744F}"/>
              </a:ext>
            </a:extLst>
          </p:cNvPr>
          <p:cNvSpPr>
            <a:spLocks noGrp="1"/>
          </p:cNvSpPr>
          <p:nvPr>
            <p:ph type="sldNum" sz="quarter" idx="12"/>
          </p:nvPr>
        </p:nvSpPr>
        <p:spPr/>
        <p:txBody>
          <a:bodyPr/>
          <a:lstStyle/>
          <a:p>
            <a:fld id="{A2D3AD60-8DFE-4A91-8D6A-A890996E6D96}" type="slidenum">
              <a:rPr lang="en-IN" smtClean="0"/>
              <a:t>88</a:t>
            </a:fld>
            <a:endParaRPr lang="en-IN"/>
          </a:p>
        </p:txBody>
      </p:sp>
    </p:spTree>
    <p:extLst>
      <p:ext uri="{BB962C8B-B14F-4D97-AF65-F5344CB8AC3E}">
        <p14:creationId xmlns:p14="http://schemas.microsoft.com/office/powerpoint/2010/main" val="36031943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4709" y="322033"/>
            <a:ext cx="11653720" cy="2308324"/>
          </a:xfrm>
          <a:prstGeom prst="rect">
            <a:avLst/>
          </a:prstGeom>
        </p:spPr>
        <p:txBody>
          <a:bodyPr wrap="square">
            <a:spAutoFit/>
          </a:bodyPr>
          <a:lstStyle/>
          <a:p>
            <a:pPr algn="just">
              <a:lnSpc>
                <a:spcPct val="150000"/>
              </a:lnSpc>
            </a:pPr>
            <a:r>
              <a:rPr lang="en-US" sz="2400" dirty="0">
                <a:solidFill>
                  <a:schemeClr val="bg1"/>
                </a:solidFill>
                <a:latin typeface="Arial" panose="020B0604020202020204" pitchFamily="34" charset="0"/>
                <a:cs typeface="Arial" panose="020B0604020202020204" pitchFamily="34" charset="0"/>
              </a:rPr>
              <a:t>IEEE 802.11 supports three basic topologies for WLANs: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 Independent basic service set (IBSS),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 Basic service set, </a:t>
            </a:r>
          </a:p>
          <a:p>
            <a:pPr marL="342900" indent="-342900" algn="just">
              <a:lnSpc>
                <a:spcPct val="150000"/>
              </a:lnSpc>
              <a:buFont typeface="Wingdings" panose="05000000000000000000" pitchFamily="2" charset="2"/>
              <a:buChar char="ü"/>
            </a:pPr>
            <a:r>
              <a:rPr lang="en-US" sz="2400" dirty="0">
                <a:solidFill>
                  <a:schemeClr val="bg1"/>
                </a:solidFill>
                <a:latin typeface="Arial" panose="020B0604020202020204" pitchFamily="34" charset="0"/>
                <a:cs typeface="Arial" panose="020B0604020202020204" pitchFamily="34" charset="0"/>
              </a:rPr>
              <a:t>Extended service set (ESS). </a:t>
            </a:r>
          </a:p>
        </p:txBody>
      </p:sp>
      <p:sp>
        <p:nvSpPr>
          <p:cNvPr id="4" name="Date Placeholder 3">
            <a:extLst>
              <a:ext uri="{FF2B5EF4-FFF2-40B4-BE49-F238E27FC236}">
                <a16:creationId xmlns:a16="http://schemas.microsoft.com/office/drawing/2014/main" xmlns="" id="{E7F17049-0ABE-4DC4-897B-A8066939F1A5}"/>
              </a:ext>
            </a:extLst>
          </p:cNvPr>
          <p:cNvSpPr>
            <a:spLocks noGrp="1"/>
          </p:cNvSpPr>
          <p:nvPr>
            <p:ph type="dt" sz="half" idx="10"/>
          </p:nvPr>
        </p:nvSpPr>
        <p:spPr/>
        <p:txBody>
          <a:bodyPr/>
          <a:lstStyle/>
          <a:p>
            <a:fld id="{FBD8E87B-6F0F-4781-AF14-996991E987C3}" type="datetime1">
              <a:rPr lang="en-IN" smtClean="0"/>
              <a:t>20-02-2024</a:t>
            </a:fld>
            <a:endParaRPr lang="en-IN" dirty="0"/>
          </a:p>
        </p:txBody>
      </p:sp>
      <p:sp>
        <p:nvSpPr>
          <p:cNvPr id="5" name="Slide Number Placeholder 4">
            <a:extLst>
              <a:ext uri="{FF2B5EF4-FFF2-40B4-BE49-F238E27FC236}">
                <a16:creationId xmlns:a16="http://schemas.microsoft.com/office/drawing/2014/main" xmlns="" id="{0CFC368D-B9E2-462A-A050-660293B5FE9C}"/>
              </a:ext>
            </a:extLst>
          </p:cNvPr>
          <p:cNvSpPr>
            <a:spLocks noGrp="1"/>
          </p:cNvSpPr>
          <p:nvPr>
            <p:ph type="sldNum" sz="quarter" idx="12"/>
          </p:nvPr>
        </p:nvSpPr>
        <p:spPr/>
        <p:txBody>
          <a:bodyPr/>
          <a:lstStyle/>
          <a:p>
            <a:fld id="{A2D3AD60-8DFE-4A91-8D6A-A890996E6D96}" type="slidenum">
              <a:rPr lang="en-IN" smtClean="0"/>
              <a:t>89</a:t>
            </a:fld>
            <a:endParaRPr lang="en-IN"/>
          </a:p>
        </p:txBody>
      </p:sp>
      <p:pic>
        <p:nvPicPr>
          <p:cNvPr id="2052" name="Picture 4" descr="Image result for ESS Configuration in WL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820" y="2580857"/>
            <a:ext cx="8815754" cy="34849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839846" y="6248399"/>
            <a:ext cx="5810052" cy="369332"/>
          </a:xfrm>
          <a:prstGeom prst="rect">
            <a:avLst/>
          </a:prstGeom>
        </p:spPr>
        <p:txBody>
          <a:bodyPr wrap="none">
            <a:spAutoFit/>
          </a:bodyPr>
          <a:lstStyle/>
          <a:p>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Define BSS and ESS and explain their role in the architecture</a:t>
            </a:r>
            <a:endParaRPr lang="en-US" dirty="0">
              <a:solidFill>
                <a:srgbClr val="FF0000"/>
              </a:solidFill>
            </a:endParaRPr>
          </a:p>
        </p:txBody>
      </p:sp>
    </p:spTree>
    <p:extLst>
      <p:ext uri="{BB962C8B-B14F-4D97-AF65-F5344CB8AC3E}">
        <p14:creationId xmlns:p14="http://schemas.microsoft.com/office/powerpoint/2010/main" val="332744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27567-3697-4865-BA88-1601AB2D838B}" type="datetime1">
              <a:rPr lang="en-US" smtClean="0"/>
              <a:t>2/20/2024</a:t>
            </a:fld>
            <a:endParaRPr lang="en-US"/>
          </a:p>
        </p:txBody>
      </p:sp>
      <p:sp>
        <p:nvSpPr>
          <p:cNvPr id="3" name="Footer Placeholder 2"/>
          <p:cNvSpPr>
            <a:spLocks noGrp="1"/>
          </p:cNvSpPr>
          <p:nvPr>
            <p:ph type="ftr" sz="quarter" idx="11"/>
          </p:nvPr>
        </p:nvSpPr>
        <p:spPr/>
        <p:txBody>
          <a:bodyPr/>
          <a:lstStyle/>
          <a:p>
            <a:r>
              <a:rPr lang="en-US"/>
              <a:t>WMAN-Module4</a:t>
            </a:r>
          </a:p>
        </p:txBody>
      </p:sp>
      <p:sp>
        <p:nvSpPr>
          <p:cNvPr id="4" name="Slide Number Placeholder 3"/>
          <p:cNvSpPr>
            <a:spLocks noGrp="1"/>
          </p:cNvSpPr>
          <p:nvPr>
            <p:ph type="sldNum" sz="quarter" idx="12"/>
          </p:nvPr>
        </p:nvSpPr>
        <p:spPr/>
        <p:txBody>
          <a:bodyPr/>
          <a:lstStyle/>
          <a:p>
            <a:fld id="{1154CC57-00E6-44ED-989B-B00C0D0C72F1}" type="slidenum">
              <a:rPr lang="en-US" smtClean="0"/>
              <a:t>9</a:t>
            </a:fld>
            <a:endParaRPr lang="en-US"/>
          </a:p>
        </p:txBody>
      </p:sp>
      <p:sp>
        <p:nvSpPr>
          <p:cNvPr id="5" name="TextBox 4"/>
          <p:cNvSpPr txBox="1"/>
          <p:nvPr/>
        </p:nvSpPr>
        <p:spPr>
          <a:xfrm>
            <a:off x="1087484" y="914399"/>
            <a:ext cx="9959926" cy="5693866"/>
          </a:xfrm>
          <a:prstGeom prst="rect">
            <a:avLst/>
          </a:prstGeom>
          <a:noFill/>
        </p:spPr>
        <p:txBody>
          <a:bodyPr wrap="square" rtlCol="0">
            <a:spAutoFit/>
          </a:bodyPr>
          <a:lstStyle/>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2. </a:t>
            </a:r>
            <a:r>
              <a:rPr lang="en-US" sz="2400" dirty="0">
                <a:solidFill>
                  <a:prstClr val="black"/>
                </a:solidFill>
                <a:latin typeface="Arial" panose="020B0604020202020204" pitchFamily="34" charset="0"/>
                <a:cs typeface="Arial" panose="020B0604020202020204" pitchFamily="34" charset="0"/>
              </a:rPr>
              <a:t>It supports multiple services and efficiently transports IPv4, IPv6, asynchronous transfer mode (ATM), Ethernet, etc.</a:t>
            </a: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3. </a:t>
            </a:r>
            <a:r>
              <a:rPr lang="en-US" sz="2400" dirty="0">
                <a:solidFill>
                  <a:srgbClr val="C00000"/>
                </a:solidFill>
                <a:latin typeface="Arial" panose="020B0604020202020204" pitchFamily="34" charset="0"/>
                <a:cs typeface="Arial" panose="020B0604020202020204" pitchFamily="34" charset="0"/>
              </a:rPr>
              <a:t>It has media access control (MAC) designed for efficient use of spectrum which has comprehensive, modern, and extensible security</a:t>
            </a:r>
            <a:r>
              <a:rPr lang="en-US" sz="2800" dirty="0">
                <a:solidFill>
                  <a:srgbClr val="C00000"/>
                </a:solidFill>
                <a:latin typeface="Arial" panose="020B0604020202020204" pitchFamily="34" charset="0"/>
                <a:cs typeface="Arial" panose="020B0604020202020204" pitchFamily="34" charset="0"/>
              </a:rPr>
              <a:t>.</a:t>
            </a:r>
            <a:endParaRPr lang="en-US" sz="2800" b="1" dirty="0">
              <a:solidFill>
                <a:srgbClr val="C00000"/>
              </a:solidFill>
              <a:latin typeface="Arial" panose="020B0604020202020204" pitchFamily="34" charset="0"/>
              <a:cs typeface="Arial" panose="020B0604020202020204" pitchFamily="34" charset="0"/>
            </a:endParaRPr>
          </a:p>
          <a:p>
            <a:pPr algn="just">
              <a:lnSpc>
                <a:spcPct val="150000"/>
              </a:lnSpc>
            </a:pPr>
            <a:r>
              <a:rPr lang="en-US" sz="2800" b="1" dirty="0">
                <a:solidFill>
                  <a:schemeClr val="bg1"/>
                </a:solidFill>
                <a:latin typeface="Arial" panose="020B0604020202020204" pitchFamily="34" charset="0"/>
                <a:cs typeface="Arial" panose="020B0604020202020204" pitchFamily="34" charset="0"/>
              </a:rPr>
              <a:t>4. </a:t>
            </a:r>
            <a:r>
              <a:rPr lang="en-US" sz="2400" dirty="0">
                <a:solidFill>
                  <a:schemeClr val="bg1"/>
                </a:solidFill>
                <a:latin typeface="Arial" panose="020B0604020202020204" pitchFamily="34" charset="0"/>
                <a:cs typeface="Arial" panose="020B0604020202020204" pitchFamily="34" charset="0"/>
              </a:rPr>
              <a:t>It has </a:t>
            </a:r>
            <a:r>
              <a:rPr lang="en-US" sz="2400" dirty="0">
                <a:solidFill>
                  <a:srgbClr val="C00000"/>
                </a:solidFill>
                <a:latin typeface="Arial" panose="020B0604020202020204" pitchFamily="34" charset="0"/>
                <a:cs typeface="Arial" panose="020B0604020202020204" pitchFamily="34" charset="0"/>
              </a:rPr>
              <a:t>point-to-multipoint topology (P2MP) with mesh extensions</a:t>
            </a:r>
            <a:r>
              <a:rPr lang="en-US" sz="2400" dirty="0">
                <a:solidFill>
                  <a:schemeClr val="bg1"/>
                </a:solidFill>
                <a:latin typeface="Arial" panose="020B0604020202020204" pitchFamily="34" charset="0"/>
                <a:cs typeface="Arial" panose="020B0604020202020204" pitchFamily="34" charset="0"/>
              </a:rPr>
              <a:t>.</a:t>
            </a:r>
          </a:p>
          <a:p>
            <a:pPr algn="just">
              <a:lnSpc>
                <a:spcPct val="150000"/>
              </a:lnSpc>
            </a:pPr>
            <a:r>
              <a:rPr lang="en-US" sz="2400" b="1" dirty="0">
                <a:solidFill>
                  <a:schemeClr val="bg1"/>
                </a:solidFill>
                <a:latin typeface="Arial" panose="020B0604020202020204" pitchFamily="34" charset="0"/>
                <a:cs typeface="Arial" panose="020B0604020202020204" pitchFamily="34" charset="0"/>
              </a:rPr>
              <a:t>5. </a:t>
            </a:r>
            <a:r>
              <a:rPr lang="en-US" sz="2400" dirty="0">
                <a:solidFill>
                  <a:schemeClr val="bg1"/>
                </a:solidFill>
                <a:latin typeface="Arial" panose="020B0604020202020204" pitchFamily="34" charset="0"/>
                <a:cs typeface="Arial" panose="020B0604020202020204" pitchFamily="34" charset="0"/>
              </a:rPr>
              <a:t>It supports </a:t>
            </a:r>
            <a:r>
              <a:rPr lang="en-US" sz="2400" dirty="0">
                <a:solidFill>
                  <a:srgbClr val="C00000"/>
                </a:solidFill>
                <a:latin typeface="Arial" panose="020B0604020202020204" pitchFamily="34" charset="0"/>
                <a:cs typeface="Arial" panose="020B0604020202020204" pitchFamily="34" charset="0"/>
              </a:rPr>
              <a:t>adaptive antennas and space–time coding</a:t>
            </a:r>
            <a:r>
              <a:rPr lang="en-US" sz="2400" dirty="0">
                <a:solidFill>
                  <a:schemeClr val="bg1"/>
                </a:solidFill>
                <a:latin typeface="Arial" panose="020B0604020202020204" pitchFamily="34" charset="0"/>
                <a:cs typeface="Arial" panose="020B0604020202020204" pitchFamily="34" charset="0"/>
              </a:rPr>
              <a:t>.</a:t>
            </a:r>
          </a:p>
          <a:p>
            <a:pPr algn="just">
              <a:lnSpc>
                <a:spcPct val="150000"/>
              </a:lnSpc>
            </a:pPr>
            <a:endParaRPr lang="en-US" sz="2400" i="1" dirty="0">
              <a:solidFill>
                <a:schemeClr val="bg1"/>
              </a:solidFill>
              <a:latin typeface="Arial" panose="020B0604020202020204" pitchFamily="34" charset="0"/>
              <a:cs typeface="Arial" panose="020B0604020202020204" pitchFamily="34" charset="0"/>
            </a:endParaRPr>
          </a:p>
          <a:p>
            <a:pPr algn="just">
              <a:lnSpc>
                <a:spcPct val="150000"/>
              </a:lnSpc>
            </a:pPr>
            <a:r>
              <a:rPr lang="en-US" sz="2400" i="1" dirty="0">
                <a:solidFill>
                  <a:schemeClr val="bg1"/>
                </a:solidFill>
                <a:latin typeface="Arial" panose="020B0604020202020204" pitchFamily="34" charset="0"/>
                <a:cs typeface="Arial" panose="020B0604020202020204" pitchFamily="34" charset="0"/>
              </a:rPr>
              <a:t>IEEE 802.16 Standards-</a:t>
            </a:r>
            <a:r>
              <a:rPr lang="en-US" sz="2400" dirty="0">
                <a:solidFill>
                  <a:schemeClr val="bg1"/>
                </a:solidFill>
                <a:latin typeface="Arial" panose="020B0604020202020204" pitchFamily="34" charset="0"/>
                <a:cs typeface="Arial" panose="020B0604020202020204" pitchFamily="34" charset="0"/>
              </a:rPr>
              <a:t>(802.16a, 802.16c, 802.16d, 802.16e, and</a:t>
            </a:r>
          </a:p>
          <a:p>
            <a:pPr algn="just">
              <a:lnSpc>
                <a:spcPct val="150000"/>
              </a:lnSpc>
            </a:pPr>
            <a:r>
              <a:rPr lang="en-US" sz="2400" dirty="0">
                <a:solidFill>
                  <a:schemeClr val="bg1"/>
                </a:solidFill>
                <a:latin typeface="Arial" panose="020B0604020202020204" pitchFamily="34" charset="0"/>
                <a:cs typeface="Arial" panose="020B0604020202020204" pitchFamily="34" charset="0"/>
              </a:rPr>
              <a:t>802.16m)</a:t>
            </a:r>
          </a:p>
          <a:p>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79062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7DB45-4925-4310-866E-242AD4AD0353}" type="datetime1">
              <a:rPr lang="en-IN" smtClean="0"/>
              <a:t>20-02-2024</a:t>
            </a:fld>
            <a:endParaRPr lang="en-IN"/>
          </a:p>
        </p:txBody>
      </p:sp>
      <p:sp>
        <p:nvSpPr>
          <p:cNvPr id="3" name="Slide Number Placeholder 2"/>
          <p:cNvSpPr>
            <a:spLocks noGrp="1"/>
          </p:cNvSpPr>
          <p:nvPr>
            <p:ph type="sldNum" sz="quarter" idx="12"/>
          </p:nvPr>
        </p:nvSpPr>
        <p:spPr/>
        <p:txBody>
          <a:bodyPr/>
          <a:lstStyle/>
          <a:p>
            <a:fld id="{A2D3AD60-8DFE-4A91-8D6A-A890996E6D96}" type="slidenum">
              <a:rPr lang="en-IN" smtClean="0"/>
              <a:t>90</a:t>
            </a:fld>
            <a:endParaRPr lang="en-IN"/>
          </a:p>
        </p:txBody>
      </p:sp>
      <p:pic>
        <p:nvPicPr>
          <p:cNvPr id="4" name="Picture 3"/>
          <p:cNvPicPr>
            <a:picLocks noChangeAspect="1"/>
          </p:cNvPicPr>
          <p:nvPr/>
        </p:nvPicPr>
        <p:blipFill>
          <a:blip r:embed="rId2"/>
          <a:stretch>
            <a:fillRect/>
          </a:stretch>
        </p:blipFill>
        <p:spPr>
          <a:xfrm>
            <a:off x="4980117" y="1146308"/>
            <a:ext cx="7260965" cy="4846740"/>
          </a:xfrm>
          <a:prstGeom prst="rect">
            <a:avLst/>
          </a:prstGeom>
        </p:spPr>
      </p:pic>
      <p:pic>
        <p:nvPicPr>
          <p:cNvPr id="5" name="Picture 4"/>
          <p:cNvPicPr>
            <a:picLocks noChangeAspect="1"/>
          </p:cNvPicPr>
          <p:nvPr/>
        </p:nvPicPr>
        <p:blipFill>
          <a:blip r:embed="rId3"/>
          <a:stretch>
            <a:fillRect/>
          </a:stretch>
        </p:blipFill>
        <p:spPr>
          <a:xfrm>
            <a:off x="102198" y="2152357"/>
            <a:ext cx="4779445" cy="2194643"/>
          </a:xfrm>
          <a:prstGeom prst="rect">
            <a:avLst/>
          </a:prstGeom>
        </p:spPr>
      </p:pic>
    </p:spTree>
    <p:extLst>
      <p:ext uri="{BB962C8B-B14F-4D97-AF65-F5344CB8AC3E}">
        <p14:creationId xmlns:p14="http://schemas.microsoft.com/office/powerpoint/2010/main" val="5557840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9129" y="551898"/>
            <a:ext cx="10913742" cy="5754204"/>
          </a:xfrm>
          <a:prstGeom prst="rect">
            <a:avLst/>
          </a:prstGeom>
        </p:spPr>
        <p:txBody>
          <a:bodyPr wrap="square">
            <a:spAutoFit/>
          </a:bodyPr>
          <a:lstStyle/>
          <a:p>
            <a:pPr lvl="0" algn="just">
              <a:lnSpc>
                <a:spcPct val="150000"/>
              </a:lnSpc>
            </a:pPr>
            <a:r>
              <a:rPr lang="en-US" sz="2200" dirty="0">
                <a:solidFill>
                  <a:prstClr val="black"/>
                </a:solidFill>
                <a:latin typeface="Arial" panose="020B0604020202020204" pitchFamily="34" charset="0"/>
                <a:cs typeface="Arial" panose="020B0604020202020204" pitchFamily="34" charset="0"/>
              </a:rPr>
              <a:t>The MAC layer supports implementations of IBSS, basic service set, and ESS </a:t>
            </a:r>
            <a:r>
              <a:rPr lang="en-IN" sz="2200" dirty="0">
                <a:solidFill>
                  <a:prstClr val="black"/>
                </a:solidFill>
                <a:latin typeface="Arial" panose="020B0604020202020204" pitchFamily="34" charset="0"/>
                <a:cs typeface="Arial" panose="020B0604020202020204" pitchFamily="34" charset="0"/>
              </a:rPr>
              <a:t>configurations.</a:t>
            </a:r>
          </a:p>
          <a:p>
            <a:pPr lvl="0" algn="just">
              <a:lnSpc>
                <a:spcPct val="150000"/>
              </a:lnSpc>
            </a:pPr>
            <a:r>
              <a:rPr lang="en-US" sz="2400" b="1" dirty="0">
                <a:solidFill>
                  <a:prstClr val="black"/>
                </a:solidFill>
                <a:latin typeface="Arial" panose="020B0604020202020204" pitchFamily="34" charset="0"/>
                <a:cs typeface="Arial" panose="020B0604020202020204" pitchFamily="34" charset="0"/>
              </a:rPr>
              <a:t>IBSS configuration:</a:t>
            </a:r>
            <a:endParaRPr lang="en-US" sz="24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It is referred to as an independent configuration or </a:t>
            </a:r>
            <a:r>
              <a:rPr lang="en-US" sz="2200" dirty="0">
                <a:solidFill>
                  <a:srgbClr val="C00000"/>
                </a:solidFill>
                <a:latin typeface="Arial" panose="020B0604020202020204" pitchFamily="34" charset="0"/>
                <a:cs typeface="Arial" panose="020B0604020202020204" pitchFamily="34" charset="0"/>
              </a:rPr>
              <a:t>ad hoc network</a:t>
            </a:r>
            <a:r>
              <a:rPr lang="en-US" sz="2200" dirty="0">
                <a:solidFill>
                  <a:schemeClr val="bg1"/>
                </a:solidFill>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An IBSS configuration is analogous to a </a:t>
            </a:r>
            <a:r>
              <a:rPr lang="en-US" sz="2200" dirty="0">
                <a:solidFill>
                  <a:srgbClr val="C00000"/>
                </a:solidFill>
                <a:latin typeface="Arial" panose="020B0604020202020204" pitchFamily="34" charset="0"/>
                <a:cs typeface="Arial" panose="020B0604020202020204" pitchFamily="34" charset="0"/>
              </a:rPr>
              <a:t>peer-to-peer office network in which no single node is required to act as a server.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IBSS WLANs include a number of nodes or wireless stations that communicate directly with one another on an ad hoc, peer-to-peer basis</a:t>
            </a:r>
            <a:r>
              <a:rPr lang="en-US" sz="2200" dirty="0">
                <a:latin typeface="Arial" panose="020B0604020202020204" pitchFamily="34" charset="0"/>
                <a:cs typeface="Arial" panose="020B0604020202020204" pitchFamily="34" charset="0"/>
              </a:rPr>
              <a:t>. </a:t>
            </a:r>
            <a:r>
              <a:rPr lang="en-US" sz="2200" dirty="0">
                <a:solidFill>
                  <a:srgbClr val="C00000"/>
                </a:solidFill>
                <a:latin typeface="Arial" panose="020B0604020202020204" pitchFamily="34" charset="0"/>
                <a:cs typeface="Arial" panose="020B0604020202020204" pitchFamily="34" charset="0"/>
              </a:rPr>
              <a:t>Generally, IBSS implementations cover a limited area and are not connected to any large network</a:t>
            </a:r>
            <a:r>
              <a:rPr lang="en-US" sz="22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An IBSS is typically a short-lived network, with a small number of stations, that is created for a particular purpose.</a:t>
            </a:r>
            <a:endParaRPr lang="en-IN" sz="2200" dirty="0">
              <a:solidFill>
                <a:schemeClr val="bg1"/>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xmlns="" id="{6C0546BA-D4A3-49FF-B4DB-AC2768A1A2C7}"/>
              </a:ext>
            </a:extLst>
          </p:cNvPr>
          <p:cNvSpPr>
            <a:spLocks noGrp="1"/>
          </p:cNvSpPr>
          <p:nvPr>
            <p:ph type="dt" sz="half" idx="10"/>
          </p:nvPr>
        </p:nvSpPr>
        <p:spPr/>
        <p:txBody>
          <a:bodyPr/>
          <a:lstStyle/>
          <a:p>
            <a:fld id="{F6AA16F0-D79A-481D-AD78-1138D92E8A58}" type="datetime1">
              <a:rPr lang="en-IN" smtClean="0"/>
              <a:t>20-02-2024</a:t>
            </a:fld>
            <a:endParaRPr lang="en-IN"/>
          </a:p>
        </p:txBody>
      </p:sp>
      <p:sp>
        <p:nvSpPr>
          <p:cNvPr id="3" name="Slide Number Placeholder 2">
            <a:extLst>
              <a:ext uri="{FF2B5EF4-FFF2-40B4-BE49-F238E27FC236}">
                <a16:creationId xmlns:a16="http://schemas.microsoft.com/office/drawing/2014/main" xmlns="" id="{9E46AFE8-593F-471C-8956-9B9F7211003D}"/>
              </a:ext>
            </a:extLst>
          </p:cNvPr>
          <p:cNvSpPr>
            <a:spLocks noGrp="1"/>
          </p:cNvSpPr>
          <p:nvPr>
            <p:ph type="sldNum" sz="quarter" idx="12"/>
          </p:nvPr>
        </p:nvSpPr>
        <p:spPr/>
        <p:txBody>
          <a:bodyPr/>
          <a:lstStyle/>
          <a:p>
            <a:fld id="{A2D3AD60-8DFE-4A91-8D6A-A890996E6D96}" type="slidenum">
              <a:rPr lang="en-IN" smtClean="0"/>
              <a:t>91</a:t>
            </a:fld>
            <a:endParaRPr lang="en-IN"/>
          </a:p>
        </p:txBody>
      </p:sp>
    </p:spTree>
    <p:extLst>
      <p:ext uri="{BB962C8B-B14F-4D97-AF65-F5344CB8AC3E}">
        <p14:creationId xmlns:p14="http://schemas.microsoft.com/office/powerpoint/2010/main" val="19049319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322" y="117694"/>
            <a:ext cx="6009208" cy="6232475"/>
          </a:xfrm>
          <a:prstGeom prst="rect">
            <a:avLst/>
          </a:prstGeom>
        </p:spPr>
        <p:txBody>
          <a:bodyPr wrap="square">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Basic service set configuration</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It relies on an </a:t>
            </a:r>
            <a:r>
              <a:rPr lang="en-US" sz="2200" dirty="0">
                <a:solidFill>
                  <a:srgbClr val="C00000"/>
                </a:solidFill>
                <a:latin typeface="Arial" panose="020B0604020202020204" pitchFamily="34" charset="0"/>
                <a:cs typeface="Arial" panose="020B0604020202020204" pitchFamily="34" charset="0"/>
              </a:rPr>
              <a:t>AP that acts as the logical server for a single WLAN cell or channel</a:t>
            </a:r>
            <a:r>
              <a:rPr lang="en-US" sz="22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Communications between station 1 and station 4 actually flow from station 1 to AP1 and then from AP1 to AP2 and then from AP2 to AP4 and finally AP4 to station 4 (refer to Figure 21.4). </a:t>
            </a:r>
          </a:p>
          <a:p>
            <a:pPr marL="342900" indent="-342900" algn="just">
              <a:lnSpc>
                <a:spcPct val="150000"/>
              </a:lnSpc>
              <a:buFont typeface="Wingdings" panose="05000000000000000000" pitchFamily="2" charset="2"/>
              <a:buChar char="ü"/>
            </a:pPr>
            <a:r>
              <a:rPr lang="en-US" sz="2200" dirty="0">
                <a:solidFill>
                  <a:schemeClr val="bg1"/>
                </a:solidFill>
                <a:latin typeface="Arial" panose="020B0604020202020204" pitchFamily="34" charset="0"/>
                <a:cs typeface="Arial" panose="020B0604020202020204" pitchFamily="34" charset="0"/>
              </a:rPr>
              <a:t>An AP performs a </a:t>
            </a:r>
            <a:r>
              <a:rPr lang="en-US" sz="2200" dirty="0">
                <a:solidFill>
                  <a:srgbClr val="C00000"/>
                </a:solidFill>
                <a:latin typeface="Arial" panose="020B0604020202020204" pitchFamily="34" charset="0"/>
                <a:cs typeface="Arial" panose="020B0604020202020204" pitchFamily="34" charset="0"/>
              </a:rPr>
              <a:t>bridging function </a:t>
            </a:r>
            <a:r>
              <a:rPr lang="en-US" sz="2200" dirty="0">
                <a:solidFill>
                  <a:schemeClr val="bg1"/>
                </a:solidFill>
                <a:latin typeface="Arial" panose="020B0604020202020204" pitchFamily="34" charset="0"/>
                <a:cs typeface="Arial" panose="020B0604020202020204" pitchFamily="34" charset="0"/>
              </a:rPr>
              <a:t>and </a:t>
            </a:r>
            <a:r>
              <a:rPr lang="en-US" sz="2200" dirty="0">
                <a:solidFill>
                  <a:srgbClr val="C00000"/>
                </a:solidFill>
                <a:latin typeface="Arial" panose="020B0604020202020204" pitchFamily="34" charset="0"/>
                <a:cs typeface="Arial" panose="020B0604020202020204" pitchFamily="34" charset="0"/>
              </a:rPr>
              <a:t>connects multiple WLAN cells </a:t>
            </a:r>
            <a:r>
              <a:rPr lang="en-US" sz="2200" dirty="0">
                <a:solidFill>
                  <a:schemeClr val="bg1"/>
                </a:solidFill>
                <a:latin typeface="Arial" panose="020B0604020202020204" pitchFamily="34" charset="0"/>
                <a:cs typeface="Arial" panose="020B0604020202020204" pitchFamily="34" charset="0"/>
              </a:rPr>
              <a:t>or channels and connects WLAN cells to a wired enterprise LAN. </a:t>
            </a:r>
          </a:p>
        </p:txBody>
      </p:sp>
      <p:sp>
        <p:nvSpPr>
          <p:cNvPr id="3" name="Date Placeholder 2">
            <a:extLst>
              <a:ext uri="{FF2B5EF4-FFF2-40B4-BE49-F238E27FC236}">
                <a16:creationId xmlns:a16="http://schemas.microsoft.com/office/drawing/2014/main" xmlns="" id="{E8FDD33E-1490-4A5F-B5DF-C1699A2E0C1E}"/>
              </a:ext>
            </a:extLst>
          </p:cNvPr>
          <p:cNvSpPr>
            <a:spLocks noGrp="1"/>
          </p:cNvSpPr>
          <p:nvPr>
            <p:ph type="dt" sz="half" idx="10"/>
          </p:nvPr>
        </p:nvSpPr>
        <p:spPr/>
        <p:txBody>
          <a:bodyPr/>
          <a:lstStyle/>
          <a:p>
            <a:fld id="{D178FFEB-A576-402E-9669-D6E8845BFF14}" type="datetime1">
              <a:rPr lang="en-IN" smtClean="0"/>
              <a:t>20-02-2024</a:t>
            </a:fld>
            <a:endParaRPr lang="en-IN"/>
          </a:p>
        </p:txBody>
      </p:sp>
      <p:sp>
        <p:nvSpPr>
          <p:cNvPr id="4" name="Slide Number Placeholder 3">
            <a:extLst>
              <a:ext uri="{FF2B5EF4-FFF2-40B4-BE49-F238E27FC236}">
                <a16:creationId xmlns:a16="http://schemas.microsoft.com/office/drawing/2014/main" xmlns="" id="{DC04D83F-F60D-4C69-88BA-439373439566}"/>
              </a:ext>
            </a:extLst>
          </p:cNvPr>
          <p:cNvSpPr>
            <a:spLocks noGrp="1"/>
          </p:cNvSpPr>
          <p:nvPr>
            <p:ph type="sldNum" sz="quarter" idx="12"/>
          </p:nvPr>
        </p:nvSpPr>
        <p:spPr/>
        <p:txBody>
          <a:bodyPr/>
          <a:lstStyle/>
          <a:p>
            <a:fld id="{A2D3AD60-8DFE-4A91-8D6A-A890996E6D96}" type="slidenum">
              <a:rPr lang="en-IN" smtClean="0"/>
              <a:t>92</a:t>
            </a:fld>
            <a:endParaRPr lang="en-IN"/>
          </a:p>
        </p:txBody>
      </p:sp>
      <p:pic>
        <p:nvPicPr>
          <p:cNvPr id="5" name="Picture 4"/>
          <p:cNvPicPr>
            <a:picLocks noChangeAspect="1"/>
          </p:cNvPicPr>
          <p:nvPr/>
        </p:nvPicPr>
        <p:blipFill>
          <a:blip r:embed="rId2">
            <a:lum bright="-20000" contrast="40000"/>
          </a:blip>
          <a:stretch>
            <a:fillRect/>
          </a:stretch>
        </p:blipFill>
        <p:spPr>
          <a:xfrm>
            <a:off x="6701506" y="809588"/>
            <a:ext cx="5241965" cy="5364240"/>
          </a:xfrm>
          <a:prstGeom prst="rect">
            <a:avLst/>
          </a:prstGeom>
        </p:spPr>
      </p:pic>
    </p:spTree>
    <p:extLst>
      <p:ext uri="{BB962C8B-B14F-4D97-AF65-F5344CB8AC3E}">
        <p14:creationId xmlns:p14="http://schemas.microsoft.com/office/powerpoint/2010/main" val="3751262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48E7ADB-F169-4573-93FF-59D1F5CB2C78}"/>
              </a:ext>
            </a:extLst>
          </p:cNvPr>
          <p:cNvSpPr/>
          <p:nvPr/>
        </p:nvSpPr>
        <p:spPr>
          <a:xfrm>
            <a:off x="838200" y="421083"/>
            <a:ext cx="10217285" cy="6117829"/>
          </a:xfrm>
          <a:prstGeom prst="rect">
            <a:avLst/>
          </a:prstGeom>
        </p:spPr>
        <p:txBody>
          <a:bodyPr wrap="square">
            <a:spAutoFit/>
          </a:bodyPr>
          <a:lstStyle/>
          <a:p>
            <a:pPr algn="just">
              <a:lnSpc>
                <a:spcPct val="150000"/>
              </a:lnSpc>
            </a:pPr>
            <a:r>
              <a:rPr lang="en-US" sz="2400" b="1" dirty="0">
                <a:solidFill>
                  <a:schemeClr val="bg1"/>
                </a:solidFill>
                <a:latin typeface="Arial" panose="020B0604020202020204" pitchFamily="34" charset="0"/>
                <a:cs typeface="Arial" panose="020B0604020202020204" pitchFamily="34" charset="0"/>
              </a:rPr>
              <a:t>ESS configuration</a:t>
            </a:r>
          </a:p>
          <a:p>
            <a:pPr marL="342900" indent="-342900" algn="just">
              <a:lnSpc>
                <a:spcPct val="150000"/>
              </a:lnSpc>
              <a:buFont typeface="Wingdings" panose="05000000000000000000" pitchFamily="2" charset="2"/>
              <a:buChar char="ü"/>
            </a:pPr>
            <a:r>
              <a:rPr lang="en-US" sz="2300" dirty="0">
                <a:solidFill>
                  <a:schemeClr val="bg1"/>
                </a:solidFill>
                <a:latin typeface="Arial" panose="020B0604020202020204" pitchFamily="34" charset="0"/>
                <a:cs typeface="Arial" panose="020B0604020202020204" pitchFamily="34" charset="0"/>
              </a:rPr>
              <a:t>It consists of </a:t>
            </a:r>
            <a:r>
              <a:rPr lang="en-US" sz="2300" dirty="0">
                <a:solidFill>
                  <a:srgbClr val="C00000"/>
                </a:solidFill>
                <a:latin typeface="Arial" panose="020B0604020202020204" pitchFamily="34" charset="0"/>
                <a:cs typeface="Arial" panose="020B0604020202020204" pitchFamily="34" charset="0"/>
              </a:rPr>
              <a:t>multiple basic service set cells that can be linked by either wired or wireless backbones called a distributed system. </a:t>
            </a:r>
          </a:p>
          <a:p>
            <a:pPr marL="342900" indent="-342900" algn="just">
              <a:lnSpc>
                <a:spcPct val="150000"/>
              </a:lnSpc>
              <a:buFont typeface="Wingdings" panose="05000000000000000000" pitchFamily="2" charset="2"/>
              <a:buChar char="ü"/>
            </a:pPr>
            <a:r>
              <a:rPr lang="en-US" sz="2300" dirty="0">
                <a:solidFill>
                  <a:schemeClr val="bg1"/>
                </a:solidFill>
                <a:latin typeface="Arial" panose="020B0604020202020204" pitchFamily="34" charset="0"/>
                <a:cs typeface="Arial" panose="020B0604020202020204" pitchFamily="34" charset="0"/>
              </a:rPr>
              <a:t>IEEE 802.11 supports ESS configurations in which </a:t>
            </a:r>
            <a:r>
              <a:rPr lang="en-US" sz="2300" dirty="0">
                <a:solidFill>
                  <a:srgbClr val="C00000"/>
                </a:solidFill>
                <a:latin typeface="Arial" panose="020B0604020202020204" pitchFamily="34" charset="0"/>
                <a:cs typeface="Arial" panose="020B0604020202020204" pitchFamily="34" charset="0"/>
              </a:rPr>
              <a:t>multiple cells use the same channel</a:t>
            </a:r>
            <a:r>
              <a:rPr lang="en-US" sz="2300" dirty="0">
                <a:latin typeface="Arial" panose="020B0604020202020204" pitchFamily="34" charset="0"/>
                <a:cs typeface="Arial" panose="020B0604020202020204" pitchFamily="34" charset="0"/>
              </a:rPr>
              <a:t>, </a:t>
            </a:r>
            <a:r>
              <a:rPr lang="en-US" sz="2300" dirty="0">
                <a:solidFill>
                  <a:schemeClr val="bg1"/>
                </a:solidFill>
                <a:latin typeface="Arial" panose="020B0604020202020204" pitchFamily="34" charset="0"/>
                <a:cs typeface="Arial" panose="020B0604020202020204" pitchFamily="34" charset="0"/>
              </a:rPr>
              <a:t>and configurations in which </a:t>
            </a:r>
            <a:r>
              <a:rPr lang="en-US" sz="2300" dirty="0">
                <a:solidFill>
                  <a:srgbClr val="C00000"/>
                </a:solidFill>
                <a:latin typeface="Arial" panose="020B0604020202020204" pitchFamily="34" charset="0"/>
                <a:cs typeface="Arial" panose="020B0604020202020204" pitchFamily="34" charset="0"/>
              </a:rPr>
              <a:t>multiple cells use different channels to boost aggregate throughput. </a:t>
            </a:r>
          </a:p>
          <a:p>
            <a:pPr marL="342900" indent="-342900" algn="just">
              <a:lnSpc>
                <a:spcPct val="150000"/>
              </a:lnSpc>
              <a:buFont typeface="Wingdings" panose="05000000000000000000" pitchFamily="2" charset="2"/>
              <a:buChar char="ü"/>
            </a:pPr>
            <a:r>
              <a:rPr lang="en-US" sz="2300" dirty="0">
                <a:solidFill>
                  <a:schemeClr val="bg1"/>
                </a:solidFill>
                <a:latin typeface="Arial" panose="020B0604020202020204" pitchFamily="34" charset="0"/>
                <a:cs typeface="Arial" panose="020B0604020202020204" pitchFamily="34" charset="0"/>
              </a:rPr>
              <a:t>To network the equipment outside of the ESS, the ESS and all of its mobile stations appear to be a single </a:t>
            </a:r>
            <a:r>
              <a:rPr lang="en-US" sz="2300" dirty="0" smtClean="0">
                <a:solidFill>
                  <a:schemeClr val="bg1"/>
                </a:solidFill>
                <a:latin typeface="Arial" panose="020B0604020202020204" pitchFamily="34" charset="0"/>
                <a:cs typeface="Arial" panose="020B0604020202020204" pitchFamily="34" charset="0"/>
              </a:rPr>
              <a:t>MAC layer </a:t>
            </a:r>
            <a:r>
              <a:rPr lang="en-US" sz="2300" dirty="0">
                <a:solidFill>
                  <a:schemeClr val="bg1"/>
                </a:solidFill>
                <a:latin typeface="Arial" panose="020B0604020202020204" pitchFamily="34" charset="0"/>
                <a:cs typeface="Arial" panose="020B0604020202020204" pitchFamily="34" charset="0"/>
              </a:rPr>
              <a:t>network where all stations are physically stationary</a:t>
            </a:r>
            <a:r>
              <a:rPr lang="en-US" sz="23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ü"/>
            </a:pPr>
            <a:r>
              <a:rPr lang="en-US" sz="2300" dirty="0">
                <a:solidFill>
                  <a:schemeClr val="bg1"/>
                </a:solidFill>
                <a:latin typeface="Arial" panose="020B0604020202020204" pitchFamily="34" charset="0"/>
                <a:cs typeface="Arial" panose="020B0604020202020204" pitchFamily="34" charset="0"/>
              </a:rPr>
              <a:t>Thus</a:t>
            </a:r>
            <a:r>
              <a:rPr lang="en-US" sz="2300" dirty="0">
                <a:latin typeface="Arial" panose="020B0604020202020204" pitchFamily="34" charset="0"/>
                <a:cs typeface="Arial" panose="020B0604020202020204" pitchFamily="34" charset="0"/>
              </a:rPr>
              <a:t>, </a:t>
            </a:r>
            <a:r>
              <a:rPr lang="en-US" sz="2300" dirty="0">
                <a:solidFill>
                  <a:srgbClr val="C00000"/>
                </a:solidFill>
                <a:latin typeface="Arial" panose="020B0604020202020204" pitchFamily="34" charset="0"/>
                <a:cs typeface="Arial" panose="020B0604020202020204" pitchFamily="34" charset="0"/>
              </a:rPr>
              <a:t>the ESS hides the mobility of the mobile stations from everything outside the ESS</a:t>
            </a:r>
            <a:r>
              <a:rPr lang="en-US" sz="2300" dirty="0">
                <a:latin typeface="Arial" panose="020B0604020202020204" pitchFamily="34" charset="0"/>
                <a:cs typeface="Arial" panose="020B0604020202020204" pitchFamily="34" charset="0"/>
              </a:rPr>
              <a:t>.</a:t>
            </a:r>
          </a:p>
        </p:txBody>
      </p:sp>
      <p:sp>
        <p:nvSpPr>
          <p:cNvPr id="3" name="Date Placeholder 2">
            <a:extLst>
              <a:ext uri="{FF2B5EF4-FFF2-40B4-BE49-F238E27FC236}">
                <a16:creationId xmlns:a16="http://schemas.microsoft.com/office/drawing/2014/main" xmlns="" id="{DD6B9DC7-C246-4455-9CE0-79031E024829}"/>
              </a:ext>
            </a:extLst>
          </p:cNvPr>
          <p:cNvSpPr>
            <a:spLocks noGrp="1"/>
          </p:cNvSpPr>
          <p:nvPr>
            <p:ph type="dt" sz="half" idx="10"/>
          </p:nvPr>
        </p:nvSpPr>
        <p:spPr/>
        <p:txBody>
          <a:bodyPr/>
          <a:lstStyle/>
          <a:p>
            <a:fld id="{A285E484-4DF5-48B0-93FF-8314B74A9C0F}" type="datetime1">
              <a:rPr lang="en-IN" smtClean="0"/>
              <a:t>20-02-2024</a:t>
            </a:fld>
            <a:endParaRPr lang="en-IN"/>
          </a:p>
        </p:txBody>
      </p:sp>
      <p:sp>
        <p:nvSpPr>
          <p:cNvPr id="4" name="Slide Number Placeholder 3">
            <a:extLst>
              <a:ext uri="{FF2B5EF4-FFF2-40B4-BE49-F238E27FC236}">
                <a16:creationId xmlns:a16="http://schemas.microsoft.com/office/drawing/2014/main" xmlns="" id="{F5A2AD2A-DBED-4769-88AB-BAF0FC61ED71}"/>
              </a:ext>
            </a:extLst>
          </p:cNvPr>
          <p:cNvSpPr>
            <a:spLocks noGrp="1"/>
          </p:cNvSpPr>
          <p:nvPr>
            <p:ph type="sldNum" sz="quarter" idx="12"/>
          </p:nvPr>
        </p:nvSpPr>
        <p:spPr/>
        <p:txBody>
          <a:bodyPr/>
          <a:lstStyle/>
          <a:p>
            <a:fld id="{A2D3AD60-8DFE-4A91-8D6A-A890996E6D96}" type="slidenum">
              <a:rPr lang="en-IN" smtClean="0"/>
              <a:t>93</a:t>
            </a:fld>
            <a:endParaRPr lang="en-IN"/>
          </a:p>
        </p:txBody>
      </p:sp>
    </p:spTree>
    <p:extLst>
      <p:ext uri="{BB962C8B-B14F-4D97-AF65-F5344CB8AC3E}">
        <p14:creationId xmlns:p14="http://schemas.microsoft.com/office/powerpoint/2010/main" val="16924326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439" y="906601"/>
            <a:ext cx="10731481" cy="2308324"/>
          </a:xfrm>
          <a:prstGeom prst="rect">
            <a:avLst/>
          </a:prstGeom>
        </p:spPr>
        <p:txBody>
          <a:bodyPr wrap="square">
            <a:spAutoFit/>
          </a:bodyPr>
          <a:lstStyle/>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At the physical layer, IEEE 802.11 defines three physical characteristics for WLANs</a:t>
            </a: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Diffused infrared (baseband), DSSS, and FHSS</a:t>
            </a:r>
            <a:r>
              <a:rPr lang="en-US" sz="2400" dirty="0">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All three support a </a:t>
            </a:r>
            <a:r>
              <a:rPr lang="en-US" sz="2400" dirty="0">
                <a:solidFill>
                  <a:srgbClr val="C00000"/>
                </a:solidFill>
                <a:latin typeface="Arial" panose="020B0604020202020204" pitchFamily="34" charset="0"/>
                <a:cs typeface="Arial" panose="020B0604020202020204" pitchFamily="34" charset="0"/>
              </a:rPr>
              <a:t>1 to 2 Mbps data rate</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Both DSSS and FHSS use the </a:t>
            </a:r>
            <a:r>
              <a:rPr lang="en-US" sz="2400" dirty="0">
                <a:solidFill>
                  <a:srgbClr val="C00000"/>
                </a:solidFill>
                <a:latin typeface="Arial" panose="020B0604020202020204" pitchFamily="34" charset="0"/>
                <a:cs typeface="Arial" panose="020B0604020202020204" pitchFamily="34" charset="0"/>
              </a:rPr>
              <a:t>2.4 GHz ISM band </a:t>
            </a:r>
            <a:r>
              <a:rPr lang="en-US" sz="2400" dirty="0">
                <a:solidFill>
                  <a:schemeClr val="bg1"/>
                </a:solidFill>
                <a:latin typeface="Arial" panose="020B0604020202020204" pitchFamily="34" charset="0"/>
                <a:cs typeface="Arial" panose="020B0604020202020204" pitchFamily="34" charset="0"/>
              </a:rPr>
              <a:t>(2.4–2.4835 GHz). </a:t>
            </a:r>
          </a:p>
        </p:txBody>
      </p:sp>
      <p:sp>
        <p:nvSpPr>
          <p:cNvPr id="3" name="Rectangle 2"/>
          <p:cNvSpPr/>
          <p:nvPr/>
        </p:nvSpPr>
        <p:spPr>
          <a:xfrm>
            <a:off x="2830688" y="125041"/>
            <a:ext cx="6314742"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802.11 Physical Layer (PHY</a:t>
            </a:r>
            <a:r>
              <a:rPr lang="en-IN" sz="3600" b="1" dirty="0">
                <a:latin typeface="Arial" panose="020B0604020202020204" pitchFamily="34" charset="0"/>
                <a:cs typeface="Arial" panose="020B0604020202020204" pitchFamily="34" charset="0"/>
              </a:rPr>
              <a:t>)</a:t>
            </a:r>
            <a:endParaRPr lang="en-IN" sz="3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xmlns="" id="{62932280-F90A-4B4F-B463-3B8C40B547A3}"/>
              </a:ext>
            </a:extLst>
          </p:cNvPr>
          <p:cNvSpPr>
            <a:spLocks noGrp="1"/>
          </p:cNvSpPr>
          <p:nvPr>
            <p:ph type="dt" sz="half" idx="10"/>
          </p:nvPr>
        </p:nvSpPr>
        <p:spPr/>
        <p:txBody>
          <a:bodyPr/>
          <a:lstStyle/>
          <a:p>
            <a:fld id="{4F8AEFC3-B619-4883-8ED5-C0C68BF6924B}" type="datetime1">
              <a:rPr lang="en-IN" smtClean="0"/>
              <a:t>20-02-2024</a:t>
            </a:fld>
            <a:endParaRPr lang="en-IN"/>
          </a:p>
        </p:txBody>
      </p:sp>
      <p:sp>
        <p:nvSpPr>
          <p:cNvPr id="5" name="Slide Number Placeholder 4">
            <a:extLst>
              <a:ext uri="{FF2B5EF4-FFF2-40B4-BE49-F238E27FC236}">
                <a16:creationId xmlns:a16="http://schemas.microsoft.com/office/drawing/2014/main" xmlns="" id="{67DC108C-EA8A-4000-AB0C-D4F4EBF35989}"/>
              </a:ext>
            </a:extLst>
          </p:cNvPr>
          <p:cNvSpPr>
            <a:spLocks noGrp="1"/>
          </p:cNvSpPr>
          <p:nvPr>
            <p:ph type="sldNum" sz="quarter" idx="12"/>
          </p:nvPr>
        </p:nvSpPr>
        <p:spPr/>
        <p:txBody>
          <a:bodyPr/>
          <a:lstStyle/>
          <a:p>
            <a:fld id="{A2D3AD60-8DFE-4A91-8D6A-A890996E6D96}" type="slidenum">
              <a:rPr lang="en-IN" smtClean="0"/>
              <a:t>94</a:t>
            </a:fld>
            <a:endParaRPr lang="en-IN"/>
          </a:p>
        </p:txBody>
      </p:sp>
      <p:pic>
        <p:nvPicPr>
          <p:cNvPr id="6" name="Picture 5"/>
          <p:cNvPicPr>
            <a:picLocks noChangeAspect="1"/>
          </p:cNvPicPr>
          <p:nvPr/>
        </p:nvPicPr>
        <p:blipFill>
          <a:blip r:embed="rId2">
            <a:lum bright="-20000" contrast="40000"/>
          </a:blip>
          <a:stretch>
            <a:fillRect/>
          </a:stretch>
        </p:blipFill>
        <p:spPr>
          <a:xfrm>
            <a:off x="1853346" y="3350153"/>
            <a:ext cx="8766174" cy="3371321"/>
          </a:xfrm>
          <a:prstGeom prst="rect">
            <a:avLst/>
          </a:prstGeom>
        </p:spPr>
      </p:pic>
    </p:spTree>
    <p:extLst>
      <p:ext uri="{BB962C8B-B14F-4D97-AF65-F5344CB8AC3E}">
        <p14:creationId xmlns:p14="http://schemas.microsoft.com/office/powerpoint/2010/main" val="31014134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9558" y="3940075"/>
            <a:ext cx="11112012" cy="2308324"/>
          </a:xfrm>
          <a:prstGeom prst="rect">
            <a:avLst/>
          </a:prstGeom>
        </p:spPr>
        <p:txBody>
          <a:bodyPr wrap="square">
            <a:spAutoFit/>
          </a:bodyPr>
          <a:lstStyle/>
          <a:p>
            <a:pPr algn="just">
              <a:lnSpc>
                <a:spcPct val="150000"/>
              </a:lnSpc>
            </a:pPr>
            <a:r>
              <a:rPr lang="en-US" sz="2400" dirty="0">
                <a:solidFill>
                  <a:srgbClr val="C00000"/>
                </a:solidFill>
                <a:latin typeface="Arial" panose="020B0604020202020204" pitchFamily="34" charset="0"/>
                <a:cs typeface="Arial" panose="020B0604020202020204" pitchFamily="34" charset="0"/>
              </a:rPr>
              <a:t>(3) </a:t>
            </a:r>
            <a:r>
              <a:rPr lang="en-US" sz="2400" dirty="0" smtClean="0">
                <a:solidFill>
                  <a:srgbClr val="C00000"/>
                </a:solidFill>
                <a:latin typeface="Arial" panose="020B0604020202020204" pitchFamily="34" charset="0"/>
                <a:cs typeface="Arial" panose="020B0604020202020204" pitchFamily="34" charset="0"/>
              </a:rPr>
              <a:t>Providing </a:t>
            </a:r>
            <a:r>
              <a:rPr lang="en-US" sz="2400" dirty="0">
                <a:solidFill>
                  <a:srgbClr val="C00000"/>
                </a:solidFill>
                <a:latin typeface="Arial" panose="020B0604020202020204" pitchFamily="34" charset="0"/>
                <a:cs typeface="Arial" panose="020B0604020202020204" pitchFamily="34" charset="0"/>
              </a:rPr>
              <a:t>a carrier sense indication back to the MAC to verify activity on the media </a:t>
            </a:r>
          </a:p>
          <a:p>
            <a:pPr marL="342900" indent="-3429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Each of the physical layers is unique in terms of the modulation type, designed to coexist with each other and operate with the MAC. </a:t>
            </a:r>
            <a:endParaRPr lang="en-IN" sz="2400" dirty="0">
              <a:solidFill>
                <a:schemeClr val="bg1"/>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xmlns="" id="{DA620C5B-A7EB-4B5F-996D-CCFB434C3E42}"/>
              </a:ext>
            </a:extLst>
          </p:cNvPr>
          <p:cNvSpPr>
            <a:spLocks noGrp="1"/>
          </p:cNvSpPr>
          <p:nvPr>
            <p:ph type="dt" sz="half" idx="10"/>
          </p:nvPr>
        </p:nvSpPr>
        <p:spPr/>
        <p:txBody>
          <a:bodyPr/>
          <a:lstStyle/>
          <a:p>
            <a:fld id="{166F4E0A-1FE3-4A04-B360-E5E9853E9AF4}" type="datetime1">
              <a:rPr lang="en-IN" smtClean="0"/>
              <a:t>20-02-2024</a:t>
            </a:fld>
            <a:endParaRPr lang="en-IN"/>
          </a:p>
        </p:txBody>
      </p:sp>
      <p:sp>
        <p:nvSpPr>
          <p:cNvPr id="4" name="Slide Number Placeholder 3">
            <a:extLst>
              <a:ext uri="{FF2B5EF4-FFF2-40B4-BE49-F238E27FC236}">
                <a16:creationId xmlns:a16="http://schemas.microsoft.com/office/drawing/2014/main" xmlns="" id="{575535BE-39ED-47F2-AE0D-EA8756333B57}"/>
              </a:ext>
            </a:extLst>
          </p:cNvPr>
          <p:cNvSpPr>
            <a:spLocks noGrp="1"/>
          </p:cNvSpPr>
          <p:nvPr>
            <p:ph type="sldNum" sz="quarter" idx="12"/>
          </p:nvPr>
        </p:nvSpPr>
        <p:spPr/>
        <p:txBody>
          <a:bodyPr/>
          <a:lstStyle/>
          <a:p>
            <a:fld id="{A2D3AD60-8DFE-4A91-8D6A-A890996E6D96}" type="slidenum">
              <a:rPr lang="en-IN" smtClean="0"/>
              <a:t>95</a:t>
            </a:fld>
            <a:endParaRPr lang="en-IN"/>
          </a:p>
        </p:txBody>
      </p:sp>
      <p:sp>
        <p:nvSpPr>
          <p:cNvPr id="6" name="Rectangle 5"/>
          <p:cNvSpPr/>
          <p:nvPr/>
        </p:nvSpPr>
        <p:spPr>
          <a:xfrm>
            <a:off x="559558" y="230203"/>
            <a:ext cx="10840037" cy="3416320"/>
          </a:xfrm>
          <a:prstGeom prst="rect">
            <a:avLst/>
          </a:prstGeom>
        </p:spPr>
        <p:txBody>
          <a:bodyPr wrap="square">
            <a:spAutoFit/>
          </a:bodyPr>
          <a:lstStyle/>
          <a:p>
            <a:pPr marL="457200" indent="-457200" algn="just">
              <a:lnSpc>
                <a:spcPct val="150000"/>
              </a:lnSpc>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The physical layer provides </a:t>
            </a:r>
            <a:r>
              <a:rPr lang="en-US" sz="2400" dirty="0">
                <a:solidFill>
                  <a:srgbClr val="C00000"/>
                </a:solidFill>
                <a:latin typeface="Arial" panose="020B0604020202020204" pitchFamily="34" charset="0"/>
                <a:cs typeface="Arial" panose="020B0604020202020204" pitchFamily="34" charset="0"/>
              </a:rPr>
              <a:t>three levels of functionality</a:t>
            </a:r>
            <a:r>
              <a:rPr lang="en-US" sz="2400" dirty="0">
                <a:latin typeface="Arial" panose="020B0604020202020204" pitchFamily="34" charset="0"/>
                <a:cs typeface="Arial" panose="020B0604020202020204" pitchFamily="34" charset="0"/>
              </a:rPr>
              <a:t>: </a:t>
            </a:r>
          </a:p>
          <a:p>
            <a:pPr marL="457200" indent="-457200" algn="just">
              <a:lnSpc>
                <a:spcPct val="150000"/>
              </a:lnSpc>
              <a:buAutoNum type="arabicParenBoth"/>
            </a:pPr>
            <a:r>
              <a:rPr lang="en-US" sz="2400" dirty="0">
                <a:solidFill>
                  <a:srgbClr val="C00000"/>
                </a:solidFill>
                <a:latin typeface="Arial" panose="020B0604020202020204" pitchFamily="34" charset="0"/>
                <a:cs typeface="Arial" panose="020B0604020202020204" pitchFamily="34" charset="0"/>
              </a:rPr>
              <a:t>Frame exchange between the MAC and PHY</a:t>
            </a:r>
            <a:r>
              <a:rPr lang="en-US" sz="2400" dirty="0">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under the control of the physical layer convergence procedure (PLCP) sublayer</a:t>
            </a:r>
            <a:r>
              <a:rPr lang="en-US" sz="2400" dirty="0">
                <a:latin typeface="Arial" panose="020B0604020202020204" pitchFamily="34" charset="0"/>
                <a:cs typeface="Arial" panose="020B0604020202020204" pitchFamily="34" charset="0"/>
              </a:rPr>
              <a:t>; </a:t>
            </a:r>
          </a:p>
          <a:p>
            <a:pPr marL="457200" indent="-457200" algn="just">
              <a:lnSpc>
                <a:spcPct val="150000"/>
              </a:lnSpc>
              <a:buAutoNum type="arabicParenBoth"/>
            </a:pPr>
            <a:r>
              <a:rPr lang="en-US" sz="2400" dirty="0">
                <a:latin typeface="Arial" panose="020B0604020202020204" pitchFamily="34" charset="0"/>
                <a:cs typeface="Arial" panose="020B0604020202020204" pitchFamily="34" charset="0"/>
              </a:rPr>
              <a:t> </a:t>
            </a:r>
            <a:r>
              <a:rPr lang="en-US" sz="2400" dirty="0">
                <a:solidFill>
                  <a:srgbClr val="C00000"/>
                </a:solidFill>
                <a:latin typeface="Arial" panose="020B0604020202020204" pitchFamily="34" charset="0"/>
                <a:cs typeface="Arial" panose="020B0604020202020204" pitchFamily="34" charset="0"/>
              </a:rPr>
              <a:t>Use of signal carrier and spread spectrum (SS) modulation to transmit data frames over the media </a:t>
            </a:r>
            <a:r>
              <a:rPr lang="en-US" sz="2400" dirty="0">
                <a:solidFill>
                  <a:schemeClr val="bg1"/>
                </a:solidFill>
                <a:latin typeface="Arial" panose="020B0604020202020204" pitchFamily="34" charset="0"/>
                <a:cs typeface="Arial" panose="020B0604020202020204" pitchFamily="34" charset="0"/>
              </a:rPr>
              <a:t>under the control of the physical medium dependent (PMD) sublayer; and</a:t>
            </a:r>
            <a:endParaRPr lang="en-IN"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38122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1837" y="57030"/>
            <a:ext cx="2518638"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DSSS PHY</a:t>
            </a:r>
            <a:endParaRPr lang="en-IN" sz="36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99637" y="703361"/>
            <a:ext cx="10883037" cy="1938992"/>
          </a:xfrm>
          <a:prstGeom prst="rect">
            <a:avLst/>
          </a:prstGeom>
        </p:spPr>
        <p:txBody>
          <a:bodyPr wrap="square">
            <a:spAutoFit/>
          </a:bodyPr>
          <a:lstStyle/>
          <a:p>
            <a:pPr algn="just">
              <a:lnSpc>
                <a:spcPct val="150000"/>
              </a:lnSpc>
            </a:pPr>
            <a:r>
              <a:rPr lang="en-US" sz="2000" dirty="0">
                <a:solidFill>
                  <a:schemeClr val="bg1"/>
                </a:solidFill>
                <a:latin typeface="Arial" panose="020B0604020202020204" pitchFamily="34" charset="0"/>
                <a:cs typeface="Arial" panose="020B0604020202020204" pitchFamily="34" charset="0"/>
              </a:rPr>
              <a:t>In the DSSS PHY, </a:t>
            </a:r>
            <a:r>
              <a:rPr lang="en-US" sz="2000" dirty="0">
                <a:solidFill>
                  <a:srgbClr val="C00000"/>
                </a:solidFill>
                <a:latin typeface="Arial" panose="020B0604020202020204" pitchFamily="34" charset="0"/>
                <a:cs typeface="Arial" panose="020B0604020202020204" pitchFamily="34" charset="0"/>
              </a:rPr>
              <a:t>data transmission over the media is controlled by the physical medium dependent </a:t>
            </a:r>
            <a:r>
              <a:rPr lang="en-US" sz="2000" dirty="0" smtClean="0">
                <a:solidFill>
                  <a:srgbClr val="C00000"/>
                </a:solidFill>
                <a:latin typeface="Arial" panose="020B0604020202020204" pitchFamily="34" charset="0"/>
                <a:cs typeface="Arial" panose="020B0604020202020204" pitchFamily="34" charset="0"/>
              </a:rPr>
              <a:t>(PMD) </a:t>
            </a:r>
            <a:r>
              <a:rPr lang="en-US" sz="2000" dirty="0">
                <a:solidFill>
                  <a:srgbClr val="C00000"/>
                </a:solidFill>
                <a:latin typeface="Arial" panose="020B0604020202020204" pitchFamily="34" charset="0"/>
                <a:cs typeface="Arial" panose="020B0604020202020204" pitchFamily="34" charset="0"/>
              </a:rPr>
              <a:t>sublayer as directed by the physical layer convergence </a:t>
            </a:r>
            <a:r>
              <a:rPr lang="en-US" sz="2000" dirty="0" smtClean="0">
                <a:solidFill>
                  <a:srgbClr val="C00000"/>
                </a:solidFill>
                <a:latin typeface="Arial" panose="020B0604020202020204" pitchFamily="34" charset="0"/>
                <a:cs typeface="Arial" panose="020B0604020202020204" pitchFamily="34" charset="0"/>
              </a:rPr>
              <a:t>procedure ( PLCP) </a:t>
            </a:r>
            <a:r>
              <a:rPr lang="en-US" sz="2000" dirty="0">
                <a:solidFill>
                  <a:schemeClr val="bg1"/>
                </a:solidFill>
                <a:latin typeface="Arial" panose="020B0604020202020204" pitchFamily="34" charset="0"/>
                <a:cs typeface="Arial" panose="020B0604020202020204" pitchFamily="34" charset="0"/>
              </a:rPr>
              <a:t>sublayer. The PMD sublayer takes the binary information bits from the PLCP protocol data unit (PPDU) and converts them into RF signals by using modulation and DSSS techniques.</a:t>
            </a:r>
            <a:endParaRPr lang="en-IN" sz="24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lum bright="-20000" contrast="40000"/>
          </a:blip>
          <a:stretch>
            <a:fillRect/>
          </a:stretch>
        </p:blipFill>
        <p:spPr>
          <a:xfrm>
            <a:off x="2863717" y="2799471"/>
            <a:ext cx="8710652" cy="3922004"/>
          </a:xfrm>
          <a:prstGeom prst="rect">
            <a:avLst/>
          </a:prstGeom>
        </p:spPr>
      </p:pic>
      <p:sp>
        <p:nvSpPr>
          <p:cNvPr id="5" name="Date Placeholder 4">
            <a:extLst>
              <a:ext uri="{FF2B5EF4-FFF2-40B4-BE49-F238E27FC236}">
                <a16:creationId xmlns:a16="http://schemas.microsoft.com/office/drawing/2014/main" xmlns="" id="{61C153EF-5B1D-42A0-BA08-FCD84EA6FA01}"/>
              </a:ext>
            </a:extLst>
          </p:cNvPr>
          <p:cNvSpPr>
            <a:spLocks noGrp="1"/>
          </p:cNvSpPr>
          <p:nvPr>
            <p:ph type="dt" sz="half" idx="10"/>
          </p:nvPr>
        </p:nvSpPr>
        <p:spPr/>
        <p:txBody>
          <a:bodyPr/>
          <a:lstStyle/>
          <a:p>
            <a:fld id="{2B5C6DD6-1CB4-4C28-84C6-AEE23438E4FE}" type="datetime1">
              <a:rPr lang="en-IN" smtClean="0"/>
              <a:t>20-02-2024</a:t>
            </a:fld>
            <a:endParaRPr lang="en-IN"/>
          </a:p>
        </p:txBody>
      </p:sp>
      <p:sp>
        <p:nvSpPr>
          <p:cNvPr id="6" name="Slide Number Placeholder 5">
            <a:extLst>
              <a:ext uri="{FF2B5EF4-FFF2-40B4-BE49-F238E27FC236}">
                <a16:creationId xmlns:a16="http://schemas.microsoft.com/office/drawing/2014/main" xmlns="" id="{C99CA2E2-37EB-4672-9A26-1BEB9E977C3D}"/>
              </a:ext>
            </a:extLst>
          </p:cNvPr>
          <p:cNvSpPr>
            <a:spLocks noGrp="1"/>
          </p:cNvSpPr>
          <p:nvPr>
            <p:ph type="sldNum" sz="quarter" idx="12"/>
          </p:nvPr>
        </p:nvSpPr>
        <p:spPr/>
        <p:txBody>
          <a:bodyPr/>
          <a:lstStyle/>
          <a:p>
            <a:fld id="{A2D3AD60-8DFE-4A91-8D6A-A890996E6D96}" type="slidenum">
              <a:rPr lang="en-IN" smtClean="0"/>
              <a:t>96</a:t>
            </a:fld>
            <a:endParaRPr lang="en-IN"/>
          </a:p>
        </p:txBody>
      </p:sp>
    </p:spTree>
    <p:extLst>
      <p:ext uri="{BB962C8B-B14F-4D97-AF65-F5344CB8AC3E}">
        <p14:creationId xmlns:p14="http://schemas.microsoft.com/office/powerpoint/2010/main" val="36713823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123" y="194047"/>
            <a:ext cx="11226018" cy="3323987"/>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Figure shows the PPDU frame, which consists of a PLCP preamble, PLCP header, and MAC protocol data unit (MPDU). </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The PLCP preamble and PLCP header are always transmitted at 1 Mbps, and the MPDU can be sent at 1 or 2 Mbps. </a:t>
            </a:r>
          </a:p>
          <a:p>
            <a:pPr marL="342900" indent="-342900" algn="just">
              <a:lnSpc>
                <a:spcPct val="150000"/>
              </a:lnSpc>
              <a:buFont typeface="Wingdings" panose="05000000000000000000" pitchFamily="2" charset="2"/>
              <a:buChar char="ü"/>
            </a:pPr>
            <a:r>
              <a:rPr lang="en-US" sz="2000" dirty="0">
                <a:solidFill>
                  <a:schemeClr val="bg1"/>
                </a:solidFill>
                <a:latin typeface="Arial" panose="020B0604020202020204" pitchFamily="34" charset="0"/>
                <a:cs typeface="Arial" panose="020B0604020202020204" pitchFamily="34" charset="0"/>
              </a:rPr>
              <a:t>The </a:t>
            </a:r>
            <a:r>
              <a:rPr lang="en-US" sz="2000" b="1" dirty="0">
                <a:solidFill>
                  <a:schemeClr val="bg1"/>
                </a:solidFill>
                <a:latin typeface="Arial" panose="020B0604020202020204" pitchFamily="34" charset="0"/>
                <a:cs typeface="Arial" panose="020B0604020202020204" pitchFamily="34" charset="0"/>
              </a:rPr>
              <a:t>start of frame delimiter (SFD) </a:t>
            </a:r>
            <a:r>
              <a:rPr lang="en-US" sz="2000" dirty="0">
                <a:solidFill>
                  <a:schemeClr val="bg1"/>
                </a:solidFill>
                <a:latin typeface="Arial" panose="020B0604020202020204" pitchFamily="34" charset="0"/>
                <a:cs typeface="Arial" panose="020B0604020202020204" pitchFamily="34" charset="0"/>
              </a:rPr>
              <a:t>contains information that marks the start of the PPDU frame. The </a:t>
            </a:r>
            <a:r>
              <a:rPr lang="en-US" sz="2000" b="1" i="1" dirty="0">
                <a:solidFill>
                  <a:schemeClr val="bg1"/>
                </a:solidFill>
                <a:latin typeface="Arial" panose="020B0604020202020204" pitchFamily="34" charset="0"/>
                <a:cs typeface="Arial" panose="020B0604020202020204" pitchFamily="34" charset="0"/>
              </a:rPr>
              <a:t>signal field </a:t>
            </a:r>
            <a:r>
              <a:rPr lang="en-US" sz="2000" dirty="0">
                <a:solidFill>
                  <a:schemeClr val="bg1"/>
                </a:solidFill>
                <a:latin typeface="Arial" panose="020B0604020202020204" pitchFamily="34" charset="0"/>
                <a:cs typeface="Arial" panose="020B0604020202020204" pitchFamily="34" charset="0"/>
              </a:rPr>
              <a:t>indicates which modulation scheme should be used to receive the incoming MPDU. The binary value in this field is equal to the data rate multiplied by 100 kbps. </a:t>
            </a:r>
            <a:endParaRPr lang="en-IN" sz="20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lum bright="-20000" contrast="40000"/>
          </a:blip>
          <a:stretch>
            <a:fillRect/>
          </a:stretch>
        </p:blipFill>
        <p:spPr>
          <a:xfrm>
            <a:off x="1719746" y="3832698"/>
            <a:ext cx="8269616" cy="2742367"/>
          </a:xfrm>
          <a:prstGeom prst="rect">
            <a:avLst/>
          </a:prstGeom>
        </p:spPr>
      </p:pic>
      <p:sp>
        <p:nvSpPr>
          <p:cNvPr id="4" name="Date Placeholder 3">
            <a:extLst>
              <a:ext uri="{FF2B5EF4-FFF2-40B4-BE49-F238E27FC236}">
                <a16:creationId xmlns:a16="http://schemas.microsoft.com/office/drawing/2014/main" xmlns="" id="{E7364395-CD57-4C23-BA82-4D5A029E0702}"/>
              </a:ext>
            </a:extLst>
          </p:cNvPr>
          <p:cNvSpPr>
            <a:spLocks noGrp="1"/>
          </p:cNvSpPr>
          <p:nvPr>
            <p:ph type="dt" sz="half" idx="10"/>
          </p:nvPr>
        </p:nvSpPr>
        <p:spPr/>
        <p:txBody>
          <a:bodyPr/>
          <a:lstStyle/>
          <a:p>
            <a:fld id="{D0ED422C-8F3E-4099-AE77-75593BA82B62}" type="datetime1">
              <a:rPr lang="en-IN" smtClean="0"/>
              <a:t>20-02-2024</a:t>
            </a:fld>
            <a:endParaRPr lang="en-IN"/>
          </a:p>
        </p:txBody>
      </p:sp>
      <p:sp>
        <p:nvSpPr>
          <p:cNvPr id="5" name="Slide Number Placeholder 4">
            <a:extLst>
              <a:ext uri="{FF2B5EF4-FFF2-40B4-BE49-F238E27FC236}">
                <a16:creationId xmlns:a16="http://schemas.microsoft.com/office/drawing/2014/main" xmlns="" id="{A4E02EFE-7681-41E4-B420-12CA61BAA57D}"/>
              </a:ext>
            </a:extLst>
          </p:cNvPr>
          <p:cNvSpPr>
            <a:spLocks noGrp="1"/>
          </p:cNvSpPr>
          <p:nvPr>
            <p:ph type="sldNum" sz="quarter" idx="12"/>
          </p:nvPr>
        </p:nvSpPr>
        <p:spPr/>
        <p:txBody>
          <a:bodyPr/>
          <a:lstStyle/>
          <a:p>
            <a:fld id="{A2D3AD60-8DFE-4A91-8D6A-A890996E6D96}" type="slidenum">
              <a:rPr lang="en-IN" smtClean="0"/>
              <a:t>97</a:t>
            </a:fld>
            <a:endParaRPr lang="en-IN"/>
          </a:p>
        </p:txBody>
      </p:sp>
    </p:spTree>
    <p:extLst>
      <p:ext uri="{BB962C8B-B14F-4D97-AF65-F5344CB8AC3E}">
        <p14:creationId xmlns:p14="http://schemas.microsoft.com/office/powerpoint/2010/main" val="33740436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59198" y="20006"/>
            <a:ext cx="2492990" cy="646331"/>
          </a:xfrm>
          <a:prstGeom prst="rect">
            <a:avLst/>
          </a:prstGeom>
        </p:spPr>
        <p:txBody>
          <a:bodyPr wrap="none">
            <a:spAutoFit/>
          </a:bodyPr>
          <a:lstStyle/>
          <a:p>
            <a:r>
              <a:rPr lang="en-IN" sz="3600" b="1" dirty="0">
                <a:solidFill>
                  <a:schemeClr val="bg1"/>
                </a:solidFill>
                <a:latin typeface="Arial" panose="020B0604020202020204" pitchFamily="34" charset="0"/>
                <a:cs typeface="Arial" panose="020B0604020202020204" pitchFamily="34" charset="0"/>
              </a:rPr>
              <a:t>FHSS PHY</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53440" y="512286"/>
            <a:ext cx="11350879" cy="267765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In FHSS PHY, data transmission over media </a:t>
            </a:r>
            <a:r>
              <a:rPr lang="en-US" sz="2200" dirty="0">
                <a:solidFill>
                  <a:srgbClr val="C00000"/>
                </a:solidFill>
                <a:latin typeface="Arial" panose="020B0604020202020204" pitchFamily="34" charset="0"/>
                <a:cs typeface="Arial" panose="020B0604020202020204" pitchFamily="34" charset="0"/>
              </a:rPr>
              <a:t>is controlled by the FHSS </a:t>
            </a:r>
            <a:r>
              <a:rPr lang="en-US" sz="2300" dirty="0">
                <a:solidFill>
                  <a:srgbClr val="C00000"/>
                </a:solidFill>
                <a:latin typeface="Arial" panose="020B0604020202020204" pitchFamily="34" charset="0"/>
                <a:cs typeface="Arial" panose="020B0604020202020204" pitchFamily="34" charset="0"/>
              </a:rPr>
              <a:t>physical medium dependent (PMD</a:t>
            </a:r>
            <a:r>
              <a:rPr lang="en-US" sz="2000" dirty="0">
                <a:solidFill>
                  <a:srgbClr val="C00000"/>
                </a:solidFill>
                <a:latin typeface="Arial" panose="020B0604020202020204" pitchFamily="34" charset="0"/>
                <a:cs typeface="Arial" panose="020B0604020202020204" pitchFamily="34" charset="0"/>
              </a:rPr>
              <a:t>)</a:t>
            </a:r>
            <a:r>
              <a:rPr lang="en-US" sz="2200" dirty="0" smtClean="0">
                <a:solidFill>
                  <a:srgbClr val="C00000"/>
                </a:solidFill>
                <a:latin typeface="Arial" panose="020B0604020202020204" pitchFamily="34" charset="0"/>
                <a:cs typeface="Arial" panose="020B0604020202020204" pitchFamily="34" charset="0"/>
              </a:rPr>
              <a:t> </a:t>
            </a:r>
            <a:r>
              <a:rPr lang="en-US" sz="2200" dirty="0">
                <a:solidFill>
                  <a:srgbClr val="C00000"/>
                </a:solidFill>
                <a:latin typeface="Arial" panose="020B0604020202020204" pitchFamily="34" charset="0"/>
                <a:cs typeface="Arial" panose="020B0604020202020204" pitchFamily="34" charset="0"/>
              </a:rPr>
              <a:t>sublayer as directed by the FHSS PLCP sublayer</a:t>
            </a:r>
            <a:r>
              <a:rPr lang="en-US" sz="22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Ø"/>
            </a:pPr>
            <a:r>
              <a:rPr lang="en-US" sz="2200" dirty="0">
                <a:solidFill>
                  <a:schemeClr val="bg1"/>
                </a:solidFill>
                <a:latin typeface="Arial" panose="020B0604020202020204" pitchFamily="34" charset="0"/>
                <a:cs typeface="Arial" panose="020B0604020202020204" pitchFamily="34" charset="0"/>
              </a:rPr>
              <a:t>The FHSS PMD takes the binary information bits from the whitened PSDU and converts them into RF signals by using carrier modulation and FHSS techniques (see Figure 21.10). </a:t>
            </a:r>
            <a:endParaRPr lang="en-IN" sz="22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lum bright="-20000" contrast="40000"/>
          </a:blip>
          <a:stretch>
            <a:fillRect/>
          </a:stretch>
        </p:blipFill>
        <p:spPr>
          <a:xfrm>
            <a:off x="3050515" y="2828887"/>
            <a:ext cx="8003345" cy="3892588"/>
          </a:xfrm>
          <a:prstGeom prst="rect">
            <a:avLst/>
          </a:prstGeom>
        </p:spPr>
      </p:pic>
      <p:sp>
        <p:nvSpPr>
          <p:cNvPr id="2" name="Date Placeholder 1">
            <a:extLst>
              <a:ext uri="{FF2B5EF4-FFF2-40B4-BE49-F238E27FC236}">
                <a16:creationId xmlns:a16="http://schemas.microsoft.com/office/drawing/2014/main" xmlns="" id="{43F8B101-95EC-4422-A012-08C347FC5CF6}"/>
              </a:ext>
            </a:extLst>
          </p:cNvPr>
          <p:cNvSpPr>
            <a:spLocks noGrp="1"/>
          </p:cNvSpPr>
          <p:nvPr>
            <p:ph type="dt" sz="half" idx="10"/>
          </p:nvPr>
        </p:nvSpPr>
        <p:spPr/>
        <p:txBody>
          <a:bodyPr/>
          <a:lstStyle/>
          <a:p>
            <a:fld id="{F24BB9EC-D705-4701-8991-69979BAB8BB0}" type="datetime1">
              <a:rPr lang="en-IN" smtClean="0"/>
              <a:t>20-02-2024</a:t>
            </a:fld>
            <a:endParaRPr lang="en-IN"/>
          </a:p>
        </p:txBody>
      </p:sp>
      <p:sp>
        <p:nvSpPr>
          <p:cNvPr id="3" name="Slide Number Placeholder 2">
            <a:extLst>
              <a:ext uri="{FF2B5EF4-FFF2-40B4-BE49-F238E27FC236}">
                <a16:creationId xmlns:a16="http://schemas.microsoft.com/office/drawing/2014/main" xmlns="" id="{D522E0AD-2380-43B7-836A-BDCF3B7E48FA}"/>
              </a:ext>
            </a:extLst>
          </p:cNvPr>
          <p:cNvSpPr>
            <a:spLocks noGrp="1"/>
          </p:cNvSpPr>
          <p:nvPr>
            <p:ph type="sldNum" sz="quarter" idx="12"/>
          </p:nvPr>
        </p:nvSpPr>
        <p:spPr/>
        <p:txBody>
          <a:bodyPr/>
          <a:lstStyle/>
          <a:p>
            <a:fld id="{A2D3AD60-8DFE-4A91-8D6A-A890996E6D96}" type="slidenum">
              <a:rPr lang="en-IN" smtClean="0"/>
              <a:t>98</a:t>
            </a:fld>
            <a:endParaRPr lang="en-IN"/>
          </a:p>
        </p:txBody>
      </p:sp>
    </p:spTree>
    <p:extLst>
      <p:ext uri="{BB962C8B-B14F-4D97-AF65-F5344CB8AC3E}">
        <p14:creationId xmlns:p14="http://schemas.microsoft.com/office/powerpoint/2010/main" val="147036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702" y="317606"/>
            <a:ext cx="11193193" cy="3323987"/>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000" dirty="0" smtClean="0">
                <a:solidFill>
                  <a:prstClr val="black"/>
                </a:solidFill>
                <a:latin typeface="Arial" panose="020B0604020202020204" pitchFamily="34" charset="0"/>
                <a:cs typeface="Arial" panose="020B0604020202020204" pitchFamily="34" charset="0"/>
              </a:rPr>
              <a:t>PPDU </a:t>
            </a:r>
            <a:r>
              <a:rPr lang="en-US" sz="2000" dirty="0">
                <a:solidFill>
                  <a:prstClr val="black"/>
                </a:solidFill>
                <a:latin typeface="Arial" panose="020B0604020202020204" pitchFamily="34" charset="0"/>
                <a:cs typeface="Arial" panose="020B0604020202020204" pitchFamily="34" charset="0"/>
              </a:rPr>
              <a:t>consists </a:t>
            </a:r>
            <a:r>
              <a:rPr lang="en-US" sz="2000" dirty="0" smtClean="0">
                <a:solidFill>
                  <a:prstClr val="black"/>
                </a:solidFill>
                <a:latin typeface="Arial" panose="020B0604020202020204" pitchFamily="34" charset="0"/>
                <a:cs typeface="Arial" panose="020B0604020202020204" pitchFamily="34" charset="0"/>
              </a:rPr>
              <a:t>of: </a:t>
            </a:r>
            <a:r>
              <a:rPr lang="en-US" sz="2000" dirty="0" smtClean="0">
                <a:solidFill>
                  <a:srgbClr val="C00000"/>
                </a:solidFill>
                <a:latin typeface="Arial" panose="020B0604020202020204" pitchFamily="34" charset="0"/>
                <a:cs typeface="Arial" panose="020B0604020202020204" pitchFamily="34" charset="0"/>
              </a:rPr>
              <a:t>PLCP preamble, PLCP </a:t>
            </a:r>
            <a:r>
              <a:rPr lang="en-US" sz="2000" dirty="0">
                <a:solidFill>
                  <a:srgbClr val="C00000"/>
                </a:solidFill>
                <a:latin typeface="Arial" panose="020B0604020202020204" pitchFamily="34" charset="0"/>
                <a:cs typeface="Arial" panose="020B0604020202020204" pitchFamily="34" charset="0"/>
              </a:rPr>
              <a:t>header, </a:t>
            </a:r>
            <a:r>
              <a:rPr lang="en-US" sz="2000" dirty="0" smtClean="0">
                <a:solidFill>
                  <a:srgbClr val="C00000"/>
                </a:solidFill>
                <a:latin typeface="Arial" panose="020B0604020202020204" pitchFamily="34" charset="0"/>
                <a:cs typeface="Arial" panose="020B0604020202020204" pitchFamily="34" charset="0"/>
              </a:rPr>
              <a:t>PLCP </a:t>
            </a:r>
            <a:r>
              <a:rPr lang="en-US" sz="2000" dirty="0">
                <a:solidFill>
                  <a:srgbClr val="C00000"/>
                </a:solidFill>
                <a:latin typeface="Arial" panose="020B0604020202020204" pitchFamily="34" charset="0"/>
                <a:cs typeface="Arial" panose="020B0604020202020204" pitchFamily="34" charset="0"/>
              </a:rPr>
              <a:t>service data unit (PSDU). </a:t>
            </a:r>
          </a:p>
          <a:p>
            <a:pPr marL="342900" lvl="0" indent="-342900" algn="just">
              <a:lnSpc>
                <a:spcPct val="150000"/>
              </a:lnSpc>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PLCP preamble is used to </a:t>
            </a:r>
            <a:r>
              <a:rPr lang="en-US" sz="2000" dirty="0">
                <a:solidFill>
                  <a:srgbClr val="C00000"/>
                </a:solidFill>
                <a:latin typeface="Arial" panose="020B0604020202020204" pitchFamily="34" charset="0"/>
                <a:cs typeface="Arial" panose="020B0604020202020204" pitchFamily="34" charset="0"/>
              </a:rPr>
              <a:t>acquire the incoming signal and synchronize the receiver’s demodulator. </a:t>
            </a:r>
          </a:p>
          <a:p>
            <a:pPr marL="342900" lvl="0" indent="-342900" algn="just">
              <a:lnSpc>
                <a:spcPct val="150000"/>
              </a:lnSpc>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PLCP header contains </a:t>
            </a:r>
            <a:r>
              <a:rPr lang="en-US" sz="2000" dirty="0">
                <a:solidFill>
                  <a:srgbClr val="C00000"/>
                </a:solidFill>
                <a:latin typeface="Arial" panose="020B0604020202020204" pitchFamily="34" charset="0"/>
                <a:cs typeface="Arial" panose="020B0604020202020204" pitchFamily="34" charset="0"/>
              </a:rPr>
              <a:t>information about PSDU from the sending physical layer</a:t>
            </a:r>
            <a:r>
              <a:rPr lang="en-US" sz="2000" dirty="0">
                <a:solidFill>
                  <a:prstClr val="black"/>
                </a:solidFill>
                <a:latin typeface="Arial" panose="020B0604020202020204" pitchFamily="34" charset="0"/>
                <a:cs typeface="Arial" panose="020B0604020202020204" pitchFamily="34" charset="0"/>
              </a:rPr>
              <a:t>. The PLCP preamble and header are transmitted at 1 Mbps. </a:t>
            </a:r>
          </a:p>
          <a:p>
            <a:pPr marL="342900" lvl="0" indent="-342900" algn="just">
              <a:lnSpc>
                <a:spcPct val="150000"/>
              </a:lnSpc>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a:t>
            </a:r>
            <a:r>
              <a:rPr lang="en-US" sz="2000" i="1" dirty="0">
                <a:solidFill>
                  <a:srgbClr val="C00000"/>
                </a:solidFill>
                <a:latin typeface="Arial" panose="020B0604020202020204" pitchFamily="34" charset="0"/>
                <a:cs typeface="Arial" panose="020B0604020202020204" pitchFamily="34" charset="0"/>
              </a:rPr>
              <a:t>sync field </a:t>
            </a:r>
            <a:r>
              <a:rPr lang="en-US" sz="2000" dirty="0">
                <a:solidFill>
                  <a:srgbClr val="C00000"/>
                </a:solidFill>
                <a:latin typeface="Arial" panose="020B0604020202020204" pitchFamily="34" charset="0"/>
                <a:cs typeface="Arial" panose="020B0604020202020204" pitchFamily="34" charset="0"/>
              </a:rPr>
              <a:t>contains a string of alternating 0s and 1s pattern and is used by the receiver to synchronize the receiver’s packet timing and correct for frequency </a:t>
            </a:r>
            <a:r>
              <a:rPr lang="en-IN" sz="2000" dirty="0">
                <a:solidFill>
                  <a:srgbClr val="C00000"/>
                </a:solidFill>
                <a:latin typeface="Arial" panose="020B0604020202020204" pitchFamily="34" charset="0"/>
                <a:cs typeface="Arial" panose="020B0604020202020204" pitchFamily="34" charset="0"/>
              </a:rPr>
              <a:t>offsets.  </a:t>
            </a:r>
          </a:p>
        </p:txBody>
      </p:sp>
      <p:sp>
        <p:nvSpPr>
          <p:cNvPr id="3" name="Date Placeholder 2">
            <a:extLst>
              <a:ext uri="{FF2B5EF4-FFF2-40B4-BE49-F238E27FC236}">
                <a16:creationId xmlns:a16="http://schemas.microsoft.com/office/drawing/2014/main" xmlns="" id="{7DEC144C-29FA-4102-BBBD-B0E32ED6F974}"/>
              </a:ext>
            </a:extLst>
          </p:cNvPr>
          <p:cNvSpPr>
            <a:spLocks noGrp="1"/>
          </p:cNvSpPr>
          <p:nvPr>
            <p:ph type="dt" sz="half" idx="10"/>
          </p:nvPr>
        </p:nvSpPr>
        <p:spPr/>
        <p:txBody>
          <a:bodyPr/>
          <a:lstStyle/>
          <a:p>
            <a:fld id="{6448CC09-381B-45C3-AEEA-E47A5507A6DC}" type="datetime1">
              <a:rPr lang="en-IN" smtClean="0"/>
              <a:t>20-02-2024</a:t>
            </a:fld>
            <a:endParaRPr lang="en-IN"/>
          </a:p>
        </p:txBody>
      </p:sp>
      <p:sp>
        <p:nvSpPr>
          <p:cNvPr id="4" name="Slide Number Placeholder 3">
            <a:extLst>
              <a:ext uri="{FF2B5EF4-FFF2-40B4-BE49-F238E27FC236}">
                <a16:creationId xmlns:a16="http://schemas.microsoft.com/office/drawing/2014/main" xmlns="" id="{84EB859F-74D6-4865-9392-CCA2775DFFB6}"/>
              </a:ext>
            </a:extLst>
          </p:cNvPr>
          <p:cNvSpPr>
            <a:spLocks noGrp="1"/>
          </p:cNvSpPr>
          <p:nvPr>
            <p:ph type="sldNum" sz="quarter" idx="12"/>
          </p:nvPr>
        </p:nvSpPr>
        <p:spPr/>
        <p:txBody>
          <a:bodyPr/>
          <a:lstStyle/>
          <a:p>
            <a:fld id="{A2D3AD60-8DFE-4A91-8D6A-A890996E6D96}" type="slidenum">
              <a:rPr lang="en-IN" smtClean="0"/>
              <a:t>99</a:t>
            </a:fld>
            <a:endParaRPr lang="en-IN"/>
          </a:p>
        </p:txBody>
      </p:sp>
      <p:pic>
        <p:nvPicPr>
          <p:cNvPr id="5" name="Picture 4"/>
          <p:cNvPicPr>
            <a:picLocks noChangeAspect="1"/>
          </p:cNvPicPr>
          <p:nvPr/>
        </p:nvPicPr>
        <p:blipFill>
          <a:blip r:embed="rId2"/>
          <a:stretch>
            <a:fillRect/>
          </a:stretch>
        </p:blipFill>
        <p:spPr>
          <a:xfrm>
            <a:off x="1759478" y="3948436"/>
            <a:ext cx="9010669" cy="2590476"/>
          </a:xfrm>
          <a:prstGeom prst="rect">
            <a:avLst/>
          </a:prstGeom>
        </p:spPr>
      </p:pic>
    </p:spTree>
    <p:extLst>
      <p:ext uri="{BB962C8B-B14F-4D97-AF65-F5344CB8AC3E}">
        <p14:creationId xmlns:p14="http://schemas.microsoft.com/office/powerpoint/2010/main" val="475854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35485</TotalTime>
  <Words>11967</Words>
  <Application>Microsoft Office PowerPoint</Application>
  <PresentationFormat>Widescreen</PresentationFormat>
  <Paragraphs>1040</Paragraphs>
  <Slides>144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144</vt:i4>
      </vt:variant>
    </vt:vector>
  </HeadingPairs>
  <TitlesOfParts>
    <vt:vector size="154" baseType="lpstr">
      <vt:lpstr>Algerian</vt:lpstr>
      <vt:lpstr>Arial</vt:lpstr>
      <vt:lpstr>Calibri</vt:lpstr>
      <vt:lpstr>FSBrabo</vt:lpstr>
      <vt:lpstr>Sabon-Roman</vt:lpstr>
      <vt:lpstr>Times New Roman</vt:lpstr>
      <vt:lpstr>Trebuchet MS</vt:lpstr>
      <vt:lpstr>Tw Cen MT</vt:lpstr>
      <vt:lpstr>Wingdings</vt:lpstr>
      <vt:lpstr>Circuit</vt:lpstr>
      <vt:lpstr>Module 3  Wireless Metropolitan and Local Area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Monali</cp:lastModifiedBy>
  <cp:revision>167</cp:revision>
  <dcterms:created xsi:type="dcterms:W3CDTF">2020-03-02T17:06:02Z</dcterms:created>
  <dcterms:modified xsi:type="dcterms:W3CDTF">2024-02-20T03:30:06Z</dcterms:modified>
</cp:coreProperties>
</file>