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5" roundtripDataSignature="AMtx7miTw5EJ9GwT36Caqq5oKWdwc6rF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59763C-7EE4-4852-B1AF-6CE9D7C9C214}">
  <a:tblStyle styleId="{9559763C-7EE4-4852-B1AF-6CE9D7C9C21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5" Type="http://customschemas.google.com/relationships/presentationmetadata" Target="metadata"/><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2" name="Google Shape;722;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0" name="Google Shape;730;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103:notes"/>
          <p:cNvSpPr/>
          <p:nvPr>
            <p:ph idx="2" type="sldImg"/>
          </p:nvPr>
        </p:nvSpPr>
        <p:spPr>
          <a:xfrm>
            <a:off x="242888" y="825500"/>
            <a:ext cx="6396037"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0" name="Google Shape;750;p103:notes"/>
          <p:cNvSpPr txBox="1"/>
          <p:nvPr>
            <p:ph idx="1" type="body"/>
          </p:nvPr>
        </p:nvSpPr>
        <p:spPr>
          <a:xfrm>
            <a:off x="890588" y="4578350"/>
            <a:ext cx="5076825" cy="3890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104:notes"/>
          <p:cNvSpPr/>
          <p:nvPr>
            <p:ph idx="2" type="sldImg"/>
          </p:nvPr>
        </p:nvSpPr>
        <p:spPr>
          <a:xfrm>
            <a:off x="242888" y="825500"/>
            <a:ext cx="6396037"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9" name="Google Shape;759;p104:notes"/>
          <p:cNvSpPr txBox="1"/>
          <p:nvPr>
            <p:ph idx="1" type="body"/>
          </p:nvPr>
        </p:nvSpPr>
        <p:spPr>
          <a:xfrm>
            <a:off x="890588" y="4578350"/>
            <a:ext cx="5076825" cy="3890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105:notes"/>
          <p:cNvSpPr/>
          <p:nvPr>
            <p:ph idx="2" type="sldImg"/>
          </p:nvPr>
        </p:nvSpPr>
        <p:spPr>
          <a:xfrm>
            <a:off x="242888" y="825500"/>
            <a:ext cx="6396037"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8" name="Google Shape;768;p105:notes"/>
          <p:cNvSpPr txBox="1"/>
          <p:nvPr>
            <p:ph idx="1" type="body"/>
          </p:nvPr>
        </p:nvSpPr>
        <p:spPr>
          <a:xfrm>
            <a:off x="890588" y="4578350"/>
            <a:ext cx="5076825" cy="3890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06:notes"/>
          <p:cNvSpPr/>
          <p:nvPr>
            <p:ph idx="2" type="sldImg"/>
          </p:nvPr>
        </p:nvSpPr>
        <p:spPr>
          <a:xfrm>
            <a:off x="242888" y="825500"/>
            <a:ext cx="6396037"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1" name="Google Shape;831;p106:notes"/>
          <p:cNvSpPr txBox="1"/>
          <p:nvPr>
            <p:ph idx="1" type="body"/>
          </p:nvPr>
        </p:nvSpPr>
        <p:spPr>
          <a:xfrm>
            <a:off x="890588" y="4578350"/>
            <a:ext cx="5076825" cy="3890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107:notes"/>
          <p:cNvSpPr/>
          <p:nvPr>
            <p:ph idx="2" type="sldImg"/>
          </p:nvPr>
        </p:nvSpPr>
        <p:spPr>
          <a:xfrm>
            <a:off x="242888" y="825500"/>
            <a:ext cx="6396037" cy="3598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0" name="Google Shape;840;p107:notes"/>
          <p:cNvSpPr txBox="1"/>
          <p:nvPr>
            <p:ph idx="1" type="body"/>
          </p:nvPr>
        </p:nvSpPr>
        <p:spPr>
          <a:xfrm>
            <a:off x="890588" y="4578350"/>
            <a:ext cx="5076825" cy="3890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2" name="Google Shape;852;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3" name="Google Shape;573;p80:notes"/>
          <p:cNvSpPr txBox="1"/>
          <p:nvPr/>
        </p:nvSpPr>
        <p:spPr>
          <a:xfrm>
            <a:off x="1174750" y="695325"/>
            <a:ext cx="4635500" cy="347662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80:notes"/>
          <p:cNvSpPr txBox="1"/>
          <p:nvPr>
            <p:ph idx="1" type="body"/>
          </p:nvPr>
        </p:nvSpPr>
        <p:spPr>
          <a:xfrm>
            <a:off x="685800" y="4343400"/>
            <a:ext cx="5484813"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6" name="Google Shape;596;p8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84:notes"/>
          <p:cNvSpPr txBox="1"/>
          <p:nvPr>
            <p:ph idx="1" type="body"/>
          </p:nvPr>
        </p:nvSpPr>
        <p:spPr>
          <a:xfrm>
            <a:off x="685800" y="4343400"/>
            <a:ext cx="5484813"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1" name="Google Shape;621;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2" name="Google Shape;622;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5" name="Google Shape;645;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4" name="Google Shape;684;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2" name="Google Shape;702;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chemeClr val="dk2"/>
                </a:solidFill>
              </a:rPr>
              <a:t>Ref-http://www.agrisupportonline.com/phy/index.htm</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2" name="Google Shape;712;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0"/>
          <p:cNvSpPr/>
          <p:nvPr>
            <p:ph idx="2" type="pic"/>
          </p:nvPr>
        </p:nvSpPr>
        <p:spPr>
          <a:xfrm>
            <a:off x="5183188" y="987425"/>
            <a:ext cx="6172200" cy="4873625"/>
          </a:xfrm>
          <a:prstGeom prst="rect">
            <a:avLst/>
          </a:prstGeom>
          <a:noFill/>
          <a:ln>
            <a:noFill/>
          </a:ln>
        </p:spPr>
      </p:sp>
      <p:sp>
        <p:nvSpPr>
          <p:cNvPr id="75" name="Google Shape;75;p1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lip Art" type="txAndClipArt">
  <p:cSld name="TEXT_AND_CLIPART">
    <p:spTree>
      <p:nvGrpSpPr>
        <p:cNvPr id="38" name="Shape 38"/>
        <p:cNvGrpSpPr/>
        <p:nvPr/>
      </p:nvGrpSpPr>
      <p:grpSpPr>
        <a:xfrm>
          <a:off x="0" y="0"/>
          <a:ext cx="0" cy="0"/>
          <a:chOff x="0" y="0"/>
          <a:chExt cx="0" cy="0"/>
        </a:xfrm>
      </p:grpSpPr>
      <p:sp>
        <p:nvSpPr>
          <p:cNvPr id="39" name="Google Shape;39;p115"/>
          <p:cNvSpPr txBox="1"/>
          <p:nvPr>
            <p:ph type="title"/>
          </p:nvPr>
        </p:nvSpPr>
        <p:spPr>
          <a:xfrm>
            <a:off x="2032000" y="190500"/>
            <a:ext cx="9347200" cy="15271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15"/>
          <p:cNvSpPr txBox="1"/>
          <p:nvPr>
            <p:ph idx="1" type="body"/>
          </p:nvPr>
        </p:nvSpPr>
        <p:spPr>
          <a:xfrm>
            <a:off x="2032000" y="1905000"/>
            <a:ext cx="4572000" cy="4114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15"/>
          <p:cNvSpPr/>
          <p:nvPr>
            <p:ph idx="2" type="clipArt"/>
          </p:nvPr>
        </p:nvSpPr>
        <p:spPr>
          <a:xfrm>
            <a:off x="6807200" y="1905000"/>
            <a:ext cx="4572000" cy="4114800"/>
          </a:xfrm>
          <a:prstGeom prst="rect">
            <a:avLst/>
          </a:prstGeom>
          <a:noFill/>
          <a:ln>
            <a:noFill/>
          </a:ln>
        </p:spPr>
      </p:sp>
      <p:sp>
        <p:nvSpPr>
          <p:cNvPr id="42" name="Google Shape;42;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1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1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1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25.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4.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3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35.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8.png"/><Relationship Id="rId4" Type="http://schemas.openxmlformats.org/officeDocument/2006/relationships/image" Target="../media/image28.png"/><Relationship Id="rId5" Type="http://schemas.openxmlformats.org/officeDocument/2006/relationships/image" Target="../media/image37.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3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2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1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9.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2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3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3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8.xml"/><Relationship Id="rId3" Type="http://schemas.openxmlformats.org/officeDocument/2006/relationships/image" Target="../media/image2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Module 4</a:t>
            </a:r>
            <a:br>
              <a:rPr lang="en-US"/>
            </a:br>
            <a:r>
              <a:rPr lang="en-US" sz="4400"/>
              <a:t>Wireless Personal Area Networks and Ad hoc Networks</a:t>
            </a:r>
            <a:endParaRPr sz="4400"/>
          </a:p>
        </p:txBody>
      </p:sp>
      <p:sp>
        <p:nvSpPr>
          <p:cNvPr id="96" name="Google Shape;96;p1"/>
          <p:cNvSpPr txBox="1"/>
          <p:nvPr>
            <p:ph idx="1" type="subTitle"/>
          </p:nvPr>
        </p:nvSpPr>
        <p:spPr>
          <a:xfrm>
            <a:off x="1524000" y="3602038"/>
            <a:ext cx="9144000" cy="244392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lang="en-US"/>
              <a:t>IEEE 802.15.1 (Bluetooth) – Piconet, Scatter net, Protocol Stack; IEEE 802.15.4 (ZigBee) – LRWPAN Device Architecture, Protocol Stack; </a:t>
            </a:r>
            <a:endParaRPr/>
          </a:p>
          <a:p>
            <a:pPr indent="0" lvl="0" marL="0" rtl="0" algn="just">
              <a:lnSpc>
                <a:spcPct val="90000"/>
              </a:lnSpc>
              <a:spcBef>
                <a:spcPts val="1000"/>
              </a:spcBef>
              <a:spcAft>
                <a:spcPts val="0"/>
              </a:spcAft>
              <a:buClr>
                <a:schemeClr val="dk1"/>
              </a:buClr>
              <a:buSzPct val="100000"/>
              <a:buNone/>
            </a:pPr>
            <a:r>
              <a:rPr lang="en-US"/>
              <a:t>Wireless Sensor Network – Design Considerations, Issues and Challenges, WSN Architecture, Applications; Introduction of Ad hoc Networks – MANET and VANET – Characteristics, Applications, Advantages and Limitations; Over view of E-VANET( Electrical Vehicular AdHoc Networks). </a:t>
            </a:r>
            <a:endParaRPr/>
          </a:p>
          <a:p>
            <a:pPr indent="0" lvl="0" marL="0" rtl="0" algn="just">
              <a:lnSpc>
                <a:spcPct val="90000"/>
              </a:lnSpc>
              <a:spcBef>
                <a:spcPts val="1000"/>
              </a:spcBef>
              <a:spcAft>
                <a:spcPts val="0"/>
              </a:spcAft>
              <a:buClr>
                <a:schemeClr val="dk1"/>
              </a:buClr>
              <a:buSzPct val="100000"/>
              <a:buNone/>
            </a:pPr>
            <a:r>
              <a:t/>
            </a:r>
            <a:endParaRPr/>
          </a:p>
          <a:p>
            <a:pPr indent="0" lvl="0" marL="0" rtl="0" algn="just">
              <a:lnSpc>
                <a:spcPct val="90000"/>
              </a:lnSpc>
              <a:spcBef>
                <a:spcPts val="1000"/>
              </a:spcBef>
              <a:spcAft>
                <a:spcPts val="0"/>
              </a:spcAft>
              <a:buClr>
                <a:schemeClr val="dk1"/>
              </a:buClr>
              <a:buSzPct val="100000"/>
              <a:buNone/>
            </a:pPr>
            <a:r>
              <a:rPr lang="en-US"/>
              <a:t>Self-learning Topics:- HR–WPAN (UWB)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p:nvPr/>
        </p:nvSpPr>
        <p:spPr>
          <a:xfrm>
            <a:off x="729449" y="1321912"/>
            <a:ext cx="10591060" cy="648936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b="1" lang="en-US" sz="2200">
                <a:solidFill>
                  <a:srgbClr val="0070C0"/>
                </a:solidFill>
                <a:latin typeface="Verdana"/>
                <a:ea typeface="Verdana"/>
                <a:cs typeface="Verdana"/>
                <a:sym typeface="Verdana"/>
              </a:rPr>
              <a:t>Piconet: A collection of devices connected via Bluetooth technology in an </a:t>
            </a:r>
            <a:r>
              <a:rPr lang="en-US" sz="2200">
                <a:solidFill>
                  <a:srgbClr val="0070C0"/>
                </a:solidFill>
                <a:latin typeface="Verdana"/>
                <a:ea typeface="Verdana"/>
                <a:cs typeface="Verdana"/>
                <a:sym typeface="Verdana"/>
              </a:rPr>
              <a:t>ad hoc fashion</a:t>
            </a:r>
            <a:endParaRPr sz="2200">
              <a:solidFill>
                <a:srgbClr val="0070C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2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 A piconet starts with two connected devices, such as a PC and cellular phone, and may </a:t>
            </a:r>
            <a:r>
              <a:rPr lang="en-US" sz="2200">
                <a:solidFill>
                  <a:srgbClr val="0070C0"/>
                </a:solidFill>
                <a:latin typeface="Verdana"/>
                <a:ea typeface="Verdana"/>
                <a:cs typeface="Verdana"/>
                <a:sym typeface="Verdana"/>
              </a:rPr>
              <a:t>grow to eight connected devices</a:t>
            </a:r>
            <a:r>
              <a:rPr lang="en-US" sz="2200">
                <a:solidFill>
                  <a:srgbClr val="000000"/>
                </a:solidFill>
                <a:latin typeface="Verdana"/>
                <a:ea typeface="Verdana"/>
                <a:cs typeface="Verdana"/>
                <a:sym typeface="Verdana"/>
              </a:rPr>
              <a:t>.( </a:t>
            </a:r>
            <a:r>
              <a:rPr lang="en-US" sz="2200">
                <a:solidFill>
                  <a:srgbClr val="FF0000"/>
                </a:solidFill>
                <a:latin typeface="Verdana"/>
                <a:ea typeface="Verdana"/>
                <a:cs typeface="Verdana"/>
                <a:sym typeface="Verdana"/>
              </a:rPr>
              <a:t>Why piconet is having maximum 8 devices? Hint- Mac address </a:t>
            </a:r>
            <a:r>
              <a:rPr b="1" lang="en-US" sz="2200">
                <a:solidFill>
                  <a:srgbClr val="0070C0"/>
                </a:solidFill>
                <a:latin typeface="Verdana"/>
                <a:ea typeface="Verdana"/>
                <a:cs typeface="Verdana"/>
                <a:sym typeface="Verdana"/>
              </a:rPr>
              <a:t>A 3-bit)</a:t>
            </a:r>
            <a:endParaRPr sz="2200">
              <a:solidFill>
                <a:srgbClr val="FF000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2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 All Bluetooth devices are peer units and have identical implementations. </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2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In a piconet, one unit will </a:t>
            </a:r>
            <a:r>
              <a:rPr lang="en-US" sz="2200">
                <a:solidFill>
                  <a:srgbClr val="0070C0"/>
                </a:solidFill>
                <a:latin typeface="Verdana"/>
                <a:ea typeface="Verdana"/>
                <a:cs typeface="Verdana"/>
                <a:sym typeface="Verdana"/>
              </a:rPr>
              <a:t>act as a master for synchronization purposes, </a:t>
            </a:r>
            <a:r>
              <a:rPr lang="en-US" sz="2200">
                <a:solidFill>
                  <a:srgbClr val="000000"/>
                </a:solidFill>
                <a:latin typeface="Verdana"/>
                <a:ea typeface="Verdana"/>
                <a:cs typeface="Verdana"/>
                <a:sym typeface="Verdana"/>
              </a:rPr>
              <a:t>and the </a:t>
            </a:r>
            <a:r>
              <a:rPr lang="en-US" sz="2200">
                <a:solidFill>
                  <a:srgbClr val="0070C0"/>
                </a:solidFill>
                <a:latin typeface="Verdana"/>
                <a:ea typeface="Verdana"/>
                <a:cs typeface="Verdana"/>
                <a:sym typeface="Verdana"/>
              </a:rPr>
              <a:t>other(s) as slave(s) </a:t>
            </a:r>
            <a:r>
              <a:rPr lang="en-US" sz="2200">
                <a:solidFill>
                  <a:srgbClr val="000000"/>
                </a:solidFill>
                <a:latin typeface="Verdana"/>
                <a:ea typeface="Verdana"/>
                <a:cs typeface="Verdana"/>
                <a:sym typeface="Verdana"/>
              </a:rPr>
              <a:t>for the duration of the piconet connection.</a:t>
            </a:r>
            <a:endParaRPr sz="2200">
              <a:solidFill>
                <a:schemeClr val="dk1"/>
              </a:solidFill>
              <a:latin typeface="Verdana"/>
              <a:ea typeface="Verdana"/>
              <a:cs typeface="Verdana"/>
              <a:sym typeface="Verdana"/>
            </a:endParaRPr>
          </a:p>
        </p:txBody>
      </p:sp>
      <p:sp>
        <p:nvSpPr>
          <p:cNvPr id="158" name="Google Shape;158;p10"/>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9" name="Google Shape;159;p10"/>
          <p:cNvSpPr/>
          <p:nvPr/>
        </p:nvSpPr>
        <p:spPr>
          <a:xfrm>
            <a:off x="1413053" y="231840"/>
            <a:ext cx="8779968" cy="6515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800">
                <a:solidFill>
                  <a:srgbClr val="C00000"/>
                </a:solidFill>
                <a:latin typeface="Verdana"/>
                <a:ea typeface="Verdana"/>
                <a:cs typeface="Verdana"/>
                <a:sym typeface="Verdana"/>
              </a:rPr>
              <a:t>Definitions of the Terms Used in Bluetooth</a:t>
            </a:r>
            <a:endParaRPr sz="2800">
              <a:solidFill>
                <a:srgbClr val="C00000"/>
              </a:solidFill>
              <a:latin typeface="Verdana"/>
              <a:ea typeface="Verdana"/>
              <a:cs typeface="Verdana"/>
              <a:sym typeface="Verdana"/>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00"/>
          <p:cNvSpPr txBox="1"/>
          <p:nvPr>
            <p:ph type="title"/>
          </p:nvPr>
        </p:nvSpPr>
        <p:spPr>
          <a:xfrm>
            <a:off x="3124200" y="457200"/>
            <a:ext cx="7239000" cy="1244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 Condition-based Maintenance</a:t>
            </a:r>
            <a:endParaRPr/>
          </a:p>
        </p:txBody>
      </p:sp>
      <p:sp>
        <p:nvSpPr>
          <p:cNvPr id="725" name="Google Shape;725;p100"/>
          <p:cNvSpPr txBox="1"/>
          <p:nvPr>
            <p:ph idx="1" type="body"/>
          </p:nvPr>
        </p:nvSpPr>
        <p:spPr>
          <a:xfrm>
            <a:off x="1981200" y="2408238"/>
            <a:ext cx="8229600" cy="41068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Intel fabrication plants</a:t>
            </a:r>
            <a:endParaRPr/>
          </a:p>
          <a:p>
            <a:pPr indent="-228600" lvl="1" marL="685800" rtl="0" algn="l">
              <a:lnSpc>
                <a:spcPct val="90000"/>
              </a:lnSpc>
              <a:spcBef>
                <a:spcPts val="500"/>
              </a:spcBef>
              <a:spcAft>
                <a:spcPts val="0"/>
              </a:spcAft>
              <a:buClr>
                <a:schemeClr val="dk1"/>
              </a:buClr>
              <a:buSzPts val="2400"/>
              <a:buChar char="•"/>
            </a:pPr>
            <a:r>
              <a:rPr lang="en-US"/>
              <a:t>Sensors collect vibration data, monitor wear and tear; report data in real-time</a:t>
            </a:r>
            <a:endParaRPr/>
          </a:p>
          <a:p>
            <a:pPr indent="-228600" lvl="1" marL="685800" rtl="0" algn="l">
              <a:lnSpc>
                <a:spcPct val="90000"/>
              </a:lnSpc>
              <a:spcBef>
                <a:spcPts val="500"/>
              </a:spcBef>
              <a:spcAft>
                <a:spcPts val="0"/>
              </a:spcAft>
              <a:buClr>
                <a:schemeClr val="dk1"/>
              </a:buClr>
              <a:buSzPts val="2400"/>
              <a:buChar char="•"/>
            </a:pPr>
            <a:r>
              <a:rPr lang="en-US"/>
              <a:t>Reduces need for a team of engineers; cutting costs by several orders of magnitude		</a:t>
            </a:r>
            <a:endParaRPr/>
          </a:p>
        </p:txBody>
      </p:sp>
      <p:sp>
        <p:nvSpPr>
          <p:cNvPr id="726" name="Google Shape;726;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27" name="Google Shape;727;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1"/>
          <p:cNvSpPr txBox="1"/>
          <p:nvPr>
            <p:ph type="title"/>
          </p:nvPr>
        </p:nvSpPr>
        <p:spPr>
          <a:xfrm>
            <a:off x="3200400" y="304801"/>
            <a:ext cx="7086600" cy="14319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Monitoring Interactions between Objects and Space</a:t>
            </a:r>
            <a:endParaRPr/>
          </a:p>
        </p:txBody>
      </p:sp>
      <p:sp>
        <p:nvSpPr>
          <p:cNvPr id="734" name="Google Shape;734;p101"/>
          <p:cNvSpPr txBox="1"/>
          <p:nvPr>
            <p:ph idx="1" type="body"/>
          </p:nvPr>
        </p:nvSpPr>
        <p:spPr>
          <a:xfrm>
            <a:off x="2438400" y="2184401"/>
            <a:ext cx="7162800" cy="326707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Wildlife Habitats</a:t>
            </a:r>
            <a:endParaRPr/>
          </a:p>
          <a:p>
            <a:pPr indent="-228600" lvl="0" marL="228600" rtl="0" algn="l">
              <a:lnSpc>
                <a:spcPct val="90000"/>
              </a:lnSpc>
              <a:spcBef>
                <a:spcPts val="1000"/>
              </a:spcBef>
              <a:spcAft>
                <a:spcPts val="0"/>
              </a:spcAft>
              <a:buClr>
                <a:schemeClr val="dk1"/>
              </a:buClr>
              <a:buSzPts val="2800"/>
              <a:buChar char="•"/>
            </a:pPr>
            <a:r>
              <a:rPr lang="en-US"/>
              <a:t>Disaster Management</a:t>
            </a:r>
            <a:endParaRPr/>
          </a:p>
          <a:p>
            <a:pPr indent="-228600" lvl="0" marL="228600" rtl="0" algn="l">
              <a:lnSpc>
                <a:spcPct val="90000"/>
              </a:lnSpc>
              <a:spcBef>
                <a:spcPts val="1000"/>
              </a:spcBef>
              <a:spcAft>
                <a:spcPts val="0"/>
              </a:spcAft>
              <a:buClr>
                <a:schemeClr val="dk1"/>
              </a:buClr>
              <a:buSzPts val="2800"/>
              <a:buChar char="•"/>
            </a:pPr>
            <a:r>
              <a:rPr lang="en-US"/>
              <a:t>Emergency Response</a:t>
            </a:r>
            <a:endParaRPr/>
          </a:p>
          <a:p>
            <a:pPr indent="-228600" lvl="0" marL="228600" rtl="0" algn="l">
              <a:lnSpc>
                <a:spcPct val="90000"/>
              </a:lnSpc>
              <a:spcBef>
                <a:spcPts val="1000"/>
              </a:spcBef>
              <a:spcAft>
                <a:spcPts val="0"/>
              </a:spcAft>
              <a:buClr>
                <a:schemeClr val="dk1"/>
              </a:buClr>
              <a:buSzPts val="2800"/>
              <a:buChar char="•"/>
            </a:pPr>
            <a:r>
              <a:rPr lang="en-US"/>
              <a:t>Ubiquitous Computing</a:t>
            </a:r>
            <a:endParaRPr/>
          </a:p>
          <a:p>
            <a:pPr indent="-228600" lvl="0" marL="228600" rtl="0" algn="l">
              <a:lnSpc>
                <a:spcPct val="90000"/>
              </a:lnSpc>
              <a:spcBef>
                <a:spcPts val="1000"/>
              </a:spcBef>
              <a:spcAft>
                <a:spcPts val="0"/>
              </a:spcAft>
              <a:buClr>
                <a:schemeClr val="dk1"/>
              </a:buClr>
              <a:buSzPts val="2800"/>
              <a:buChar char="•"/>
            </a:pPr>
            <a:r>
              <a:rPr lang="en-US"/>
              <a:t>Asset Tracking</a:t>
            </a:r>
            <a:endParaRPr/>
          </a:p>
          <a:p>
            <a:pPr indent="-228600" lvl="0" marL="228600" rtl="0" algn="l">
              <a:lnSpc>
                <a:spcPct val="90000"/>
              </a:lnSpc>
              <a:spcBef>
                <a:spcPts val="1000"/>
              </a:spcBef>
              <a:spcAft>
                <a:spcPts val="0"/>
              </a:spcAft>
              <a:buClr>
                <a:schemeClr val="dk1"/>
              </a:buClr>
              <a:buSzPts val="2800"/>
              <a:buChar char="•"/>
            </a:pPr>
            <a:r>
              <a:rPr lang="en-US"/>
              <a:t>Health Care</a:t>
            </a:r>
            <a:endParaRPr/>
          </a:p>
          <a:p>
            <a:pPr indent="-228600" lvl="0" marL="228600" rtl="0" algn="l">
              <a:lnSpc>
                <a:spcPct val="90000"/>
              </a:lnSpc>
              <a:spcBef>
                <a:spcPts val="1000"/>
              </a:spcBef>
              <a:spcAft>
                <a:spcPts val="0"/>
              </a:spcAft>
              <a:buClr>
                <a:schemeClr val="dk1"/>
              </a:buClr>
              <a:buSzPts val="2800"/>
              <a:buChar char="•"/>
            </a:pPr>
            <a:r>
              <a:rPr lang="en-US"/>
              <a:t>Manufacturing Process Flows</a:t>
            </a:r>
            <a:endParaRPr/>
          </a:p>
        </p:txBody>
      </p:sp>
      <p:sp>
        <p:nvSpPr>
          <p:cNvPr id="735" name="Google Shape;735;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36" name="Google Shape;736;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0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Habitat Monitoring</a:t>
            </a:r>
            <a:endParaRPr/>
          </a:p>
        </p:txBody>
      </p:sp>
      <p:sp>
        <p:nvSpPr>
          <p:cNvPr id="743" name="Google Shape;743;p102"/>
          <p:cNvSpPr txBox="1"/>
          <p:nvPr>
            <p:ph idx="1" type="body"/>
          </p:nvPr>
        </p:nvSpPr>
        <p:spPr>
          <a:xfrm>
            <a:off x="3048000" y="1905001"/>
            <a:ext cx="7010400" cy="29940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ZebraNet Project</a:t>
            </a:r>
            <a:endParaRPr/>
          </a:p>
          <a:p>
            <a:pPr indent="-228600" lvl="1" marL="685800" rtl="0" algn="l">
              <a:lnSpc>
                <a:spcPct val="90000"/>
              </a:lnSpc>
              <a:spcBef>
                <a:spcPts val="500"/>
              </a:spcBef>
              <a:spcAft>
                <a:spcPts val="0"/>
              </a:spcAft>
              <a:buClr>
                <a:schemeClr val="dk1"/>
              </a:buClr>
              <a:buSzPts val="2400"/>
              <a:buFont typeface="Noto Sans Symbols"/>
              <a:buNone/>
            </a:pPr>
            <a:r>
              <a:rPr lang="en-US"/>
              <a:t>Collar-mounted sensors monitor zebra movement in Kenya</a:t>
            </a:r>
            <a:endParaRPr/>
          </a:p>
        </p:txBody>
      </p:sp>
      <p:sp>
        <p:nvSpPr>
          <p:cNvPr id="744" name="Google Shape;744;p102"/>
          <p:cNvSpPr txBox="1"/>
          <p:nvPr/>
        </p:nvSpPr>
        <p:spPr>
          <a:xfrm>
            <a:off x="3048000" y="5638801"/>
            <a:ext cx="51752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Source: Margaret Martonosi, Princeton University</a:t>
            </a:r>
            <a:endParaRPr/>
          </a:p>
        </p:txBody>
      </p:sp>
      <p:pic>
        <p:nvPicPr>
          <p:cNvPr descr="zebranet" id="745" name="Google Shape;745;p102"/>
          <p:cNvPicPr preferRelativeResize="0"/>
          <p:nvPr/>
        </p:nvPicPr>
        <p:blipFill rotWithShape="1">
          <a:blip r:embed="rId3">
            <a:alphaModFix/>
          </a:blip>
          <a:srcRect b="0" l="0" r="0" t="0"/>
          <a:stretch/>
        </p:blipFill>
        <p:spPr>
          <a:xfrm>
            <a:off x="3581400" y="3810001"/>
            <a:ext cx="4191000" cy="1762125"/>
          </a:xfrm>
          <a:prstGeom prst="rect">
            <a:avLst/>
          </a:prstGeom>
          <a:noFill/>
          <a:ln>
            <a:noFill/>
          </a:ln>
        </p:spPr>
      </p:pic>
      <p:sp>
        <p:nvSpPr>
          <p:cNvPr id="746" name="Google Shape;746;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47" name="Google Shape;747;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pic>
        <p:nvPicPr>
          <p:cNvPr descr="aaa" id="752" name="Google Shape;752;p103"/>
          <p:cNvPicPr preferRelativeResize="0"/>
          <p:nvPr/>
        </p:nvPicPr>
        <p:blipFill rotWithShape="1">
          <a:blip r:embed="rId3">
            <a:alphaModFix/>
          </a:blip>
          <a:srcRect b="0" l="0" r="0" t="0"/>
          <a:stretch/>
        </p:blipFill>
        <p:spPr>
          <a:xfrm>
            <a:off x="2514600" y="2055814"/>
            <a:ext cx="4267200" cy="4192587"/>
          </a:xfrm>
          <a:prstGeom prst="rect">
            <a:avLst/>
          </a:prstGeom>
          <a:noFill/>
          <a:ln>
            <a:noFill/>
          </a:ln>
        </p:spPr>
      </p:pic>
      <p:sp>
        <p:nvSpPr>
          <p:cNvPr id="753" name="Google Shape;753;p10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Future of WSN		</a:t>
            </a:r>
            <a:br>
              <a:rPr lang="en-US"/>
            </a:br>
            <a:r>
              <a:rPr lang="en-US" sz="3200"/>
              <a:t>Smart Home / Smart Office</a:t>
            </a:r>
            <a:endParaRPr/>
          </a:p>
        </p:txBody>
      </p:sp>
      <p:sp>
        <p:nvSpPr>
          <p:cNvPr id="754" name="Google Shape;754;p103"/>
          <p:cNvSpPr txBox="1"/>
          <p:nvPr>
            <p:ph idx="1" type="body"/>
          </p:nvPr>
        </p:nvSpPr>
        <p:spPr>
          <a:xfrm>
            <a:off x="6705600" y="1752600"/>
            <a:ext cx="3886200" cy="4800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Sensors controlling appliances and electrical devices in the house.</a:t>
            </a:r>
            <a:endParaRPr/>
          </a:p>
          <a:p>
            <a:pPr indent="-228600" lvl="0" marL="228600" rtl="0" algn="l">
              <a:lnSpc>
                <a:spcPct val="90000"/>
              </a:lnSpc>
              <a:spcBef>
                <a:spcPts val="1000"/>
              </a:spcBef>
              <a:spcAft>
                <a:spcPts val="0"/>
              </a:spcAft>
              <a:buClr>
                <a:schemeClr val="dk1"/>
              </a:buClr>
              <a:buSzPts val="2600"/>
              <a:buChar char="•"/>
            </a:pPr>
            <a:r>
              <a:rPr lang="en-US" sz="2600"/>
              <a:t>Better lighting and heating in office buildings.</a:t>
            </a:r>
            <a:endParaRPr/>
          </a:p>
          <a:p>
            <a:pPr indent="-228600" lvl="0" marL="228600" rtl="0" algn="l">
              <a:lnSpc>
                <a:spcPct val="90000"/>
              </a:lnSpc>
              <a:spcBef>
                <a:spcPts val="1000"/>
              </a:spcBef>
              <a:spcAft>
                <a:spcPts val="0"/>
              </a:spcAft>
              <a:buClr>
                <a:schemeClr val="dk1"/>
              </a:buClr>
              <a:buSzPts val="2600"/>
              <a:buChar char="•"/>
            </a:pPr>
            <a:r>
              <a:rPr lang="en-US" sz="2600"/>
              <a:t>The Pentagon building has used sensors extensively.</a:t>
            </a:r>
            <a:endParaRPr/>
          </a:p>
        </p:txBody>
      </p:sp>
      <p:sp>
        <p:nvSpPr>
          <p:cNvPr id="755" name="Google Shape;755;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56" name="Google Shape;756;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pic>
        <p:nvPicPr>
          <p:cNvPr id="761" name="Google Shape;761;p104"/>
          <p:cNvPicPr preferRelativeResize="0"/>
          <p:nvPr/>
        </p:nvPicPr>
        <p:blipFill rotWithShape="1">
          <a:blip r:embed="rId3">
            <a:alphaModFix/>
          </a:blip>
          <a:srcRect b="0" l="0" r="0" t="0"/>
          <a:stretch/>
        </p:blipFill>
        <p:spPr>
          <a:xfrm>
            <a:off x="5791201" y="1752600"/>
            <a:ext cx="4460875" cy="4495800"/>
          </a:xfrm>
          <a:prstGeom prst="rect">
            <a:avLst/>
          </a:prstGeom>
          <a:noFill/>
          <a:ln>
            <a:noFill/>
          </a:ln>
          <a:effectLst>
            <a:outerShdw rotWithShape="0" algn="ctr" dir="2700000" dist="107763">
              <a:srgbClr val="808080"/>
            </a:outerShdw>
          </a:effectLst>
        </p:spPr>
      </p:pic>
      <p:sp>
        <p:nvSpPr>
          <p:cNvPr id="762" name="Google Shape;762;p104"/>
          <p:cNvSpPr txBox="1"/>
          <p:nvPr>
            <p:ph type="title"/>
          </p:nvPr>
        </p:nvSpPr>
        <p:spPr>
          <a:xfrm>
            <a:off x="3048000" y="427038"/>
            <a:ext cx="7010400" cy="11731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Biomedical / Medical</a:t>
            </a:r>
            <a:endParaRPr/>
          </a:p>
        </p:txBody>
      </p:sp>
      <p:sp>
        <p:nvSpPr>
          <p:cNvPr id="763" name="Google Shape;763;p104"/>
          <p:cNvSpPr txBox="1"/>
          <p:nvPr>
            <p:ph idx="1" type="body"/>
          </p:nvPr>
        </p:nvSpPr>
        <p:spPr>
          <a:xfrm>
            <a:off x="2057400" y="1905001"/>
            <a:ext cx="4152900" cy="398621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600"/>
              <a:buChar char="•"/>
            </a:pPr>
            <a:r>
              <a:rPr lang="en-US" sz="2600"/>
              <a:t>Health Monitors</a:t>
            </a:r>
            <a:endParaRPr/>
          </a:p>
          <a:p>
            <a:pPr indent="-228600" lvl="1" marL="685800" rtl="0" algn="l">
              <a:lnSpc>
                <a:spcPct val="90000"/>
              </a:lnSpc>
              <a:spcBef>
                <a:spcPts val="500"/>
              </a:spcBef>
              <a:spcAft>
                <a:spcPts val="0"/>
              </a:spcAft>
              <a:buClr>
                <a:schemeClr val="dk1"/>
              </a:buClr>
              <a:buSzPts val="2400"/>
              <a:buChar char="•"/>
            </a:pPr>
            <a:r>
              <a:rPr lang="en-US"/>
              <a:t>Glucose</a:t>
            </a:r>
            <a:endParaRPr/>
          </a:p>
          <a:p>
            <a:pPr indent="-228600" lvl="1" marL="685800" rtl="0" algn="l">
              <a:lnSpc>
                <a:spcPct val="90000"/>
              </a:lnSpc>
              <a:spcBef>
                <a:spcPts val="500"/>
              </a:spcBef>
              <a:spcAft>
                <a:spcPts val="0"/>
              </a:spcAft>
              <a:buClr>
                <a:schemeClr val="dk1"/>
              </a:buClr>
              <a:buSzPts val="2400"/>
              <a:buChar char="•"/>
            </a:pPr>
            <a:r>
              <a:rPr lang="en-US"/>
              <a:t>Heart rate</a:t>
            </a:r>
            <a:endParaRPr/>
          </a:p>
          <a:p>
            <a:pPr indent="-228600" lvl="1" marL="685800" rtl="0" algn="l">
              <a:lnSpc>
                <a:spcPct val="90000"/>
              </a:lnSpc>
              <a:spcBef>
                <a:spcPts val="500"/>
              </a:spcBef>
              <a:spcAft>
                <a:spcPts val="0"/>
              </a:spcAft>
              <a:buClr>
                <a:schemeClr val="dk1"/>
              </a:buClr>
              <a:buSzPts val="2400"/>
              <a:buChar char="•"/>
            </a:pPr>
            <a:r>
              <a:rPr lang="en-US"/>
              <a:t>Cancer detection</a:t>
            </a:r>
            <a:endParaRPr/>
          </a:p>
          <a:p>
            <a:pPr indent="-228600" lvl="0" marL="228600" rtl="0" algn="l">
              <a:lnSpc>
                <a:spcPct val="90000"/>
              </a:lnSpc>
              <a:spcBef>
                <a:spcPts val="1000"/>
              </a:spcBef>
              <a:spcAft>
                <a:spcPts val="0"/>
              </a:spcAft>
              <a:buClr>
                <a:schemeClr val="dk1"/>
              </a:buClr>
              <a:buSzPts val="2600"/>
              <a:buChar char="•"/>
            </a:pPr>
            <a:r>
              <a:rPr lang="en-US" sz="2600"/>
              <a:t>Chronic Diseases</a:t>
            </a:r>
            <a:endParaRPr/>
          </a:p>
          <a:p>
            <a:pPr indent="-228600" lvl="1" marL="685800" rtl="0" algn="l">
              <a:lnSpc>
                <a:spcPct val="90000"/>
              </a:lnSpc>
              <a:spcBef>
                <a:spcPts val="500"/>
              </a:spcBef>
              <a:spcAft>
                <a:spcPts val="0"/>
              </a:spcAft>
              <a:buClr>
                <a:schemeClr val="dk1"/>
              </a:buClr>
              <a:buSzPts val="2400"/>
              <a:buChar char="•"/>
            </a:pPr>
            <a:r>
              <a:rPr lang="en-US"/>
              <a:t>Artificial retina</a:t>
            </a:r>
            <a:endParaRPr/>
          </a:p>
          <a:p>
            <a:pPr indent="-228600" lvl="1" marL="685800" rtl="0" algn="l">
              <a:lnSpc>
                <a:spcPct val="90000"/>
              </a:lnSpc>
              <a:spcBef>
                <a:spcPts val="500"/>
              </a:spcBef>
              <a:spcAft>
                <a:spcPts val="0"/>
              </a:spcAft>
              <a:buClr>
                <a:schemeClr val="dk1"/>
              </a:buClr>
              <a:buSzPts val="2400"/>
              <a:buChar char="•"/>
            </a:pPr>
            <a:r>
              <a:rPr lang="en-US"/>
              <a:t>Cochlear implants</a:t>
            </a:r>
            <a:endParaRPr/>
          </a:p>
          <a:p>
            <a:pPr indent="-228600" lvl="0" marL="228600" rtl="0" algn="l">
              <a:lnSpc>
                <a:spcPct val="90000"/>
              </a:lnSpc>
              <a:spcBef>
                <a:spcPts val="1000"/>
              </a:spcBef>
              <a:spcAft>
                <a:spcPts val="0"/>
              </a:spcAft>
              <a:buClr>
                <a:schemeClr val="dk1"/>
              </a:buClr>
              <a:buSzPts val="2600"/>
              <a:buChar char="•"/>
            </a:pPr>
            <a:r>
              <a:rPr lang="en-US" sz="2600"/>
              <a:t>Hospital Sensors</a:t>
            </a:r>
            <a:endParaRPr/>
          </a:p>
          <a:p>
            <a:pPr indent="-228600" lvl="1" marL="685800" rtl="0" algn="l">
              <a:lnSpc>
                <a:spcPct val="90000"/>
              </a:lnSpc>
              <a:spcBef>
                <a:spcPts val="500"/>
              </a:spcBef>
              <a:spcAft>
                <a:spcPts val="0"/>
              </a:spcAft>
              <a:buClr>
                <a:schemeClr val="dk1"/>
              </a:buClr>
              <a:buSzPts val="2400"/>
              <a:buChar char="•"/>
            </a:pPr>
            <a:r>
              <a:rPr lang="en-US"/>
              <a:t>Monitor vital signs</a:t>
            </a:r>
            <a:endParaRPr/>
          </a:p>
          <a:p>
            <a:pPr indent="-228600" lvl="1" marL="685800" rtl="0" algn="l">
              <a:lnSpc>
                <a:spcPct val="90000"/>
              </a:lnSpc>
              <a:spcBef>
                <a:spcPts val="500"/>
              </a:spcBef>
              <a:spcAft>
                <a:spcPts val="0"/>
              </a:spcAft>
              <a:buClr>
                <a:schemeClr val="dk1"/>
              </a:buClr>
              <a:buSzPts val="2400"/>
              <a:buChar char="•"/>
            </a:pPr>
            <a:r>
              <a:rPr lang="en-US"/>
              <a:t>Record anomalies</a:t>
            </a:r>
            <a:endParaRPr/>
          </a:p>
        </p:txBody>
      </p:sp>
      <p:sp>
        <p:nvSpPr>
          <p:cNvPr id="764" name="Google Shape;764;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65" name="Google Shape;765;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Military</a:t>
            </a:r>
            <a:endParaRPr/>
          </a:p>
        </p:txBody>
      </p:sp>
      <p:pic>
        <p:nvPicPr>
          <p:cNvPr descr="Spyplane" id="771" name="Google Shape;771;p105"/>
          <p:cNvPicPr preferRelativeResize="0"/>
          <p:nvPr/>
        </p:nvPicPr>
        <p:blipFill rotWithShape="1">
          <a:blip r:embed="rId3">
            <a:alphaModFix/>
          </a:blip>
          <a:srcRect b="0" l="0" r="0" t="0"/>
          <a:stretch/>
        </p:blipFill>
        <p:spPr>
          <a:xfrm>
            <a:off x="3581400" y="2085976"/>
            <a:ext cx="1524000" cy="962025"/>
          </a:xfrm>
          <a:prstGeom prst="rect">
            <a:avLst/>
          </a:prstGeom>
          <a:noFill/>
          <a:ln>
            <a:noFill/>
          </a:ln>
        </p:spPr>
      </p:pic>
      <p:grpSp>
        <p:nvGrpSpPr>
          <p:cNvPr id="772" name="Google Shape;772;p105"/>
          <p:cNvGrpSpPr/>
          <p:nvPr/>
        </p:nvGrpSpPr>
        <p:grpSpPr>
          <a:xfrm>
            <a:off x="3429000" y="3473450"/>
            <a:ext cx="255588" cy="215900"/>
            <a:chOff x="1200" y="2188"/>
            <a:chExt cx="161" cy="136"/>
          </a:xfrm>
        </p:grpSpPr>
        <p:sp>
          <p:nvSpPr>
            <p:cNvPr id="773" name="Google Shape;773;p105"/>
            <p:cNvSpPr/>
            <p:nvPr/>
          </p:nvSpPr>
          <p:spPr>
            <a:xfrm>
              <a:off x="1231" y="218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4" name="Google Shape;774;p105"/>
            <p:cNvSpPr/>
            <p:nvPr/>
          </p:nvSpPr>
          <p:spPr>
            <a:xfrm>
              <a:off x="1200" y="225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5" name="Google Shape;775;p105"/>
            <p:cNvSpPr/>
            <p:nvPr/>
          </p:nvSpPr>
          <p:spPr>
            <a:xfrm>
              <a:off x="1296" y="220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76" name="Google Shape;776;p105"/>
          <p:cNvGrpSpPr/>
          <p:nvPr/>
        </p:nvGrpSpPr>
        <p:grpSpPr>
          <a:xfrm>
            <a:off x="4087814" y="3778250"/>
            <a:ext cx="255587" cy="336550"/>
            <a:chOff x="1615" y="2380"/>
            <a:chExt cx="161" cy="212"/>
          </a:xfrm>
        </p:grpSpPr>
        <p:sp>
          <p:nvSpPr>
            <p:cNvPr id="777" name="Google Shape;777;p105"/>
            <p:cNvSpPr/>
            <p:nvPr/>
          </p:nvSpPr>
          <p:spPr>
            <a:xfrm>
              <a:off x="1615" y="247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8" name="Google Shape;778;p105"/>
            <p:cNvSpPr/>
            <p:nvPr/>
          </p:nvSpPr>
          <p:spPr>
            <a:xfrm>
              <a:off x="1711" y="252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9" name="Google Shape;779;p105"/>
            <p:cNvSpPr/>
            <p:nvPr/>
          </p:nvSpPr>
          <p:spPr>
            <a:xfrm>
              <a:off x="1632" y="238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0" name="Google Shape;780;p105"/>
            <p:cNvSpPr/>
            <p:nvPr/>
          </p:nvSpPr>
          <p:spPr>
            <a:xfrm>
              <a:off x="1711" y="242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81" name="Google Shape;781;p105"/>
          <p:cNvGrpSpPr/>
          <p:nvPr/>
        </p:nvGrpSpPr>
        <p:grpSpPr>
          <a:xfrm>
            <a:off x="4953001" y="4343400"/>
            <a:ext cx="434975" cy="565150"/>
            <a:chOff x="2160" y="2736"/>
            <a:chExt cx="274" cy="356"/>
          </a:xfrm>
        </p:grpSpPr>
        <p:sp>
          <p:nvSpPr>
            <p:cNvPr id="782" name="Google Shape;782;p105"/>
            <p:cNvSpPr/>
            <p:nvPr/>
          </p:nvSpPr>
          <p:spPr>
            <a:xfrm>
              <a:off x="2160" y="290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3" name="Google Shape;783;p105"/>
            <p:cNvSpPr/>
            <p:nvPr/>
          </p:nvSpPr>
          <p:spPr>
            <a:xfrm>
              <a:off x="2225" y="273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4" name="Google Shape;784;p105"/>
            <p:cNvSpPr/>
            <p:nvPr/>
          </p:nvSpPr>
          <p:spPr>
            <a:xfrm>
              <a:off x="2256" y="295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5" name="Google Shape;785;p105"/>
            <p:cNvSpPr/>
            <p:nvPr/>
          </p:nvSpPr>
          <p:spPr>
            <a:xfrm>
              <a:off x="2369" y="292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6" name="Google Shape;786;p105"/>
            <p:cNvSpPr/>
            <p:nvPr/>
          </p:nvSpPr>
          <p:spPr>
            <a:xfrm>
              <a:off x="2321" y="283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7" name="Google Shape;787;p105"/>
            <p:cNvSpPr/>
            <p:nvPr/>
          </p:nvSpPr>
          <p:spPr>
            <a:xfrm>
              <a:off x="2177" y="281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8" name="Google Shape;788;p105"/>
            <p:cNvSpPr/>
            <p:nvPr/>
          </p:nvSpPr>
          <p:spPr>
            <a:xfrm>
              <a:off x="2256" y="286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9" name="Google Shape;789;p105"/>
            <p:cNvSpPr/>
            <p:nvPr/>
          </p:nvSpPr>
          <p:spPr>
            <a:xfrm>
              <a:off x="2177" y="302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90" name="Google Shape;790;p105"/>
          <p:cNvGrpSpPr/>
          <p:nvPr/>
        </p:nvGrpSpPr>
        <p:grpSpPr>
          <a:xfrm>
            <a:off x="6400800" y="4997450"/>
            <a:ext cx="712788" cy="793750"/>
            <a:chOff x="3072" y="3148"/>
            <a:chExt cx="449" cy="500"/>
          </a:xfrm>
        </p:grpSpPr>
        <p:sp>
          <p:nvSpPr>
            <p:cNvPr id="791" name="Google Shape;791;p105"/>
            <p:cNvSpPr/>
            <p:nvPr/>
          </p:nvSpPr>
          <p:spPr>
            <a:xfrm>
              <a:off x="3168" y="358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2" name="Google Shape;792;p105"/>
            <p:cNvSpPr/>
            <p:nvPr/>
          </p:nvSpPr>
          <p:spPr>
            <a:xfrm>
              <a:off x="3168" y="321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3" name="Google Shape;793;p105"/>
            <p:cNvSpPr/>
            <p:nvPr/>
          </p:nvSpPr>
          <p:spPr>
            <a:xfrm>
              <a:off x="3456" y="350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4" name="Google Shape;794;p105"/>
            <p:cNvSpPr/>
            <p:nvPr/>
          </p:nvSpPr>
          <p:spPr>
            <a:xfrm>
              <a:off x="3216" y="314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5" name="Google Shape;795;p105"/>
            <p:cNvSpPr/>
            <p:nvPr/>
          </p:nvSpPr>
          <p:spPr>
            <a:xfrm>
              <a:off x="3120" y="348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6" name="Google Shape;796;p105"/>
            <p:cNvSpPr/>
            <p:nvPr/>
          </p:nvSpPr>
          <p:spPr>
            <a:xfrm>
              <a:off x="3120" y="338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7" name="Google Shape;797;p105"/>
            <p:cNvSpPr/>
            <p:nvPr/>
          </p:nvSpPr>
          <p:spPr>
            <a:xfrm>
              <a:off x="3072" y="358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8" name="Google Shape;798;p105"/>
            <p:cNvSpPr/>
            <p:nvPr/>
          </p:nvSpPr>
          <p:spPr>
            <a:xfrm>
              <a:off x="3360" y="350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9" name="Google Shape;799;p105"/>
            <p:cNvSpPr/>
            <p:nvPr/>
          </p:nvSpPr>
          <p:spPr>
            <a:xfrm>
              <a:off x="3281" y="358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0" name="Google Shape;800;p105"/>
            <p:cNvSpPr/>
            <p:nvPr/>
          </p:nvSpPr>
          <p:spPr>
            <a:xfrm>
              <a:off x="3199" y="338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1" name="Google Shape;801;p105"/>
            <p:cNvSpPr/>
            <p:nvPr/>
          </p:nvSpPr>
          <p:spPr>
            <a:xfrm>
              <a:off x="3264" y="321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2" name="Google Shape;802;p105"/>
            <p:cNvSpPr/>
            <p:nvPr/>
          </p:nvSpPr>
          <p:spPr>
            <a:xfrm>
              <a:off x="3295" y="343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3" name="Google Shape;803;p105"/>
            <p:cNvSpPr/>
            <p:nvPr/>
          </p:nvSpPr>
          <p:spPr>
            <a:xfrm>
              <a:off x="3408" y="340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4" name="Google Shape;804;p105"/>
            <p:cNvSpPr/>
            <p:nvPr/>
          </p:nvSpPr>
          <p:spPr>
            <a:xfrm>
              <a:off x="3360" y="331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5" name="Google Shape;805;p105"/>
            <p:cNvSpPr/>
            <p:nvPr/>
          </p:nvSpPr>
          <p:spPr>
            <a:xfrm>
              <a:off x="3168" y="331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6" name="Google Shape;806;p105"/>
            <p:cNvSpPr/>
            <p:nvPr/>
          </p:nvSpPr>
          <p:spPr>
            <a:xfrm>
              <a:off x="3264" y="331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7" name="Google Shape;807;p105"/>
            <p:cNvSpPr/>
            <p:nvPr/>
          </p:nvSpPr>
          <p:spPr>
            <a:xfrm>
              <a:off x="3216" y="350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08" name="Google Shape;808;p105"/>
          <p:cNvGrpSpPr/>
          <p:nvPr/>
        </p:nvGrpSpPr>
        <p:grpSpPr>
          <a:xfrm>
            <a:off x="8153400" y="5454650"/>
            <a:ext cx="712788" cy="793750"/>
            <a:chOff x="4207" y="3244"/>
            <a:chExt cx="449" cy="500"/>
          </a:xfrm>
        </p:grpSpPr>
        <p:sp>
          <p:nvSpPr>
            <p:cNvPr id="809" name="Google Shape;809;p105"/>
            <p:cNvSpPr/>
            <p:nvPr/>
          </p:nvSpPr>
          <p:spPr>
            <a:xfrm>
              <a:off x="4303" y="367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0" name="Google Shape;810;p105"/>
            <p:cNvSpPr/>
            <p:nvPr/>
          </p:nvSpPr>
          <p:spPr>
            <a:xfrm>
              <a:off x="4303" y="331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1" name="Google Shape;811;p105"/>
            <p:cNvSpPr/>
            <p:nvPr/>
          </p:nvSpPr>
          <p:spPr>
            <a:xfrm>
              <a:off x="4591" y="360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2" name="Google Shape;812;p105"/>
            <p:cNvSpPr/>
            <p:nvPr/>
          </p:nvSpPr>
          <p:spPr>
            <a:xfrm>
              <a:off x="4351" y="324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3" name="Google Shape;813;p105"/>
            <p:cNvSpPr/>
            <p:nvPr/>
          </p:nvSpPr>
          <p:spPr>
            <a:xfrm>
              <a:off x="4255" y="358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4" name="Google Shape;814;p105"/>
            <p:cNvSpPr/>
            <p:nvPr/>
          </p:nvSpPr>
          <p:spPr>
            <a:xfrm>
              <a:off x="4255" y="348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5" name="Google Shape;815;p105"/>
            <p:cNvSpPr/>
            <p:nvPr/>
          </p:nvSpPr>
          <p:spPr>
            <a:xfrm>
              <a:off x="4207" y="367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6" name="Google Shape;816;p105"/>
            <p:cNvSpPr/>
            <p:nvPr/>
          </p:nvSpPr>
          <p:spPr>
            <a:xfrm>
              <a:off x="4495" y="360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7" name="Google Shape;817;p105"/>
            <p:cNvSpPr/>
            <p:nvPr/>
          </p:nvSpPr>
          <p:spPr>
            <a:xfrm>
              <a:off x="4416" y="3676"/>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8" name="Google Shape;818;p105"/>
            <p:cNvSpPr/>
            <p:nvPr/>
          </p:nvSpPr>
          <p:spPr>
            <a:xfrm>
              <a:off x="4334" y="348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9" name="Google Shape;819;p105"/>
            <p:cNvSpPr/>
            <p:nvPr/>
          </p:nvSpPr>
          <p:spPr>
            <a:xfrm>
              <a:off x="4399" y="331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0" name="Google Shape;820;p105"/>
            <p:cNvSpPr/>
            <p:nvPr/>
          </p:nvSpPr>
          <p:spPr>
            <a:xfrm>
              <a:off x="4430" y="3532"/>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105"/>
            <p:cNvSpPr/>
            <p:nvPr/>
          </p:nvSpPr>
          <p:spPr>
            <a:xfrm>
              <a:off x="4543" y="3504"/>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2" name="Google Shape;822;p105"/>
            <p:cNvSpPr/>
            <p:nvPr/>
          </p:nvSpPr>
          <p:spPr>
            <a:xfrm>
              <a:off x="4495" y="340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3" name="Google Shape;823;p105"/>
            <p:cNvSpPr/>
            <p:nvPr/>
          </p:nvSpPr>
          <p:spPr>
            <a:xfrm>
              <a:off x="4303" y="340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4" name="Google Shape;824;p105"/>
            <p:cNvSpPr/>
            <p:nvPr/>
          </p:nvSpPr>
          <p:spPr>
            <a:xfrm>
              <a:off x="4399" y="3408"/>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5" name="Google Shape;825;p105"/>
            <p:cNvSpPr/>
            <p:nvPr/>
          </p:nvSpPr>
          <p:spPr>
            <a:xfrm>
              <a:off x="4351" y="3600"/>
              <a:ext cx="65" cy="68"/>
            </a:xfrm>
            <a:prstGeom prst="ellipse">
              <a:avLst/>
            </a:prstGeom>
            <a:solidFill>
              <a:srgbClr val="C0C0C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826" name="Google Shape;826;p105"/>
          <p:cNvSpPr txBox="1"/>
          <p:nvPr/>
        </p:nvSpPr>
        <p:spPr>
          <a:xfrm>
            <a:off x="5334000" y="1828800"/>
            <a:ext cx="4953000" cy="12446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chemeClr val="accent1"/>
              </a:buClr>
              <a:buSzPts val="2520"/>
              <a:buFont typeface="Noto Sans Symbols"/>
              <a:buNone/>
            </a:pPr>
            <a:r>
              <a:rPr lang="en-US" sz="2800">
                <a:solidFill>
                  <a:schemeClr val="dk1"/>
                </a:solidFill>
                <a:latin typeface="Arial"/>
                <a:ea typeface="Arial"/>
                <a:cs typeface="Arial"/>
                <a:sym typeface="Arial"/>
              </a:rPr>
              <a:t>Remote deployment of sensors for </a:t>
            </a:r>
            <a:r>
              <a:rPr lang="en-US" sz="2800">
                <a:solidFill>
                  <a:srgbClr val="000099"/>
                </a:solidFill>
                <a:latin typeface="Arial"/>
                <a:ea typeface="Arial"/>
                <a:cs typeface="Arial"/>
                <a:sym typeface="Arial"/>
              </a:rPr>
              <a:t>tactical monitoring</a:t>
            </a:r>
            <a:r>
              <a:rPr lang="en-US" sz="2800">
                <a:solidFill>
                  <a:schemeClr val="dk1"/>
                </a:solidFill>
                <a:latin typeface="Arial"/>
                <a:ea typeface="Arial"/>
                <a:cs typeface="Arial"/>
                <a:sym typeface="Arial"/>
              </a:rPr>
              <a:t> of enemy troop movements.</a:t>
            </a:r>
            <a:endParaRPr/>
          </a:p>
        </p:txBody>
      </p:sp>
      <p:sp>
        <p:nvSpPr>
          <p:cNvPr id="827" name="Google Shape;827;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28" name="Google Shape;828;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1"/>
                                        </p:tgtEl>
                                        <p:attrNameLst>
                                          <p:attrName>style.visibility</p:attrName>
                                        </p:attrNameLst>
                                      </p:cBhvr>
                                      <p:to>
                                        <p:strVal val="visible"/>
                                      </p:to>
                                    </p:set>
                                    <p:anim calcmode="lin" valueType="num">
                                      <p:cBhvr additive="base">
                                        <p:cTn dur="500"/>
                                        <p:tgtEl>
                                          <p:spTgt spid="77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1000"/>
                                  </p:stCondLst>
                                  <p:childTnLst>
                                    <p:set>
                                      <p:cBhvr>
                                        <p:cTn dur="1" fill="hold">
                                          <p:stCondLst>
                                            <p:cond delay="0"/>
                                          </p:stCondLst>
                                        </p:cTn>
                                        <p:tgtEl>
                                          <p:spTgt spid="772"/>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1" presetSubtype="0">
                                  <p:stCondLst>
                                    <p:cond delay="1000"/>
                                  </p:stCondLst>
                                  <p:childTnLst>
                                    <p:set>
                                      <p:cBhvr>
                                        <p:cTn dur="1" fill="hold">
                                          <p:stCondLst>
                                            <p:cond delay="0"/>
                                          </p:stCondLst>
                                        </p:cTn>
                                        <p:tgtEl>
                                          <p:spTgt spid="776"/>
                                        </p:tgtEl>
                                        <p:attrNameLst>
                                          <p:attrName>style.visibility</p:attrName>
                                        </p:attrNameLst>
                                      </p:cBhvr>
                                      <p:to>
                                        <p:strVal val="visible"/>
                                      </p:to>
                                    </p:set>
                                  </p:childTnLst>
                                </p:cTn>
                              </p:par>
                            </p:childTnLst>
                          </p:cTn>
                        </p:par>
                        <p:par>
                          <p:cTn fill="hold">
                            <p:stCondLst>
                              <p:cond delay="502"/>
                            </p:stCondLst>
                            <p:childTnLst>
                              <p:par>
                                <p:cTn fill="hold" nodeType="afterEffect" presetClass="entr" presetID="1" presetSubtype="0">
                                  <p:stCondLst>
                                    <p:cond delay="1000"/>
                                  </p:stCondLst>
                                  <p:childTnLst>
                                    <p:set>
                                      <p:cBhvr>
                                        <p:cTn dur="1" fill="hold">
                                          <p:stCondLst>
                                            <p:cond delay="0"/>
                                          </p:stCondLst>
                                        </p:cTn>
                                        <p:tgtEl>
                                          <p:spTgt spid="781"/>
                                        </p:tgtEl>
                                        <p:attrNameLst>
                                          <p:attrName>style.visibility</p:attrName>
                                        </p:attrNameLst>
                                      </p:cBhvr>
                                      <p:to>
                                        <p:strVal val="visible"/>
                                      </p:to>
                                    </p:set>
                                  </p:childTnLst>
                                </p:cTn>
                              </p:par>
                            </p:childTnLst>
                          </p:cTn>
                        </p:par>
                        <p:par>
                          <p:cTn fill="hold">
                            <p:stCondLst>
                              <p:cond delay="503"/>
                            </p:stCondLst>
                            <p:childTnLst>
                              <p:par>
                                <p:cTn fill="hold" nodeType="afterEffect" presetClass="entr" presetID="1" presetSubtype="0">
                                  <p:stCondLst>
                                    <p:cond delay="1000"/>
                                  </p:stCondLst>
                                  <p:childTnLst>
                                    <p:set>
                                      <p:cBhvr>
                                        <p:cTn dur="1" fill="hold">
                                          <p:stCondLst>
                                            <p:cond delay="0"/>
                                          </p:stCondLst>
                                        </p:cTn>
                                        <p:tgtEl>
                                          <p:spTgt spid="790"/>
                                        </p:tgtEl>
                                        <p:attrNameLst>
                                          <p:attrName>style.visibility</p:attrName>
                                        </p:attrNameLst>
                                      </p:cBhvr>
                                      <p:to>
                                        <p:strVal val="visible"/>
                                      </p:to>
                                    </p:set>
                                  </p:childTnLst>
                                </p:cTn>
                              </p:par>
                            </p:childTnLst>
                          </p:cTn>
                        </p:par>
                        <p:par>
                          <p:cTn fill="hold">
                            <p:stCondLst>
                              <p:cond delay="504"/>
                            </p:stCondLst>
                            <p:childTnLst>
                              <p:par>
                                <p:cTn fill="hold" nodeType="afterEffect" presetClass="entr" presetID="1" presetSubtype="0">
                                  <p:stCondLst>
                                    <p:cond delay="1000"/>
                                  </p:stCondLst>
                                  <p:childTnLst>
                                    <p:set>
                                      <p:cBhvr>
                                        <p:cTn dur="1" fill="hold">
                                          <p:stCondLst>
                                            <p:cond delay="0"/>
                                          </p:stCondLst>
                                        </p:cTn>
                                        <p:tgtEl>
                                          <p:spTgt spid="8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0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Industrial &amp; Commercial</a:t>
            </a:r>
            <a:endParaRPr/>
          </a:p>
        </p:txBody>
      </p:sp>
      <p:sp>
        <p:nvSpPr>
          <p:cNvPr id="834" name="Google Shape;834;p106"/>
          <p:cNvSpPr txBox="1"/>
          <p:nvPr>
            <p:ph idx="1" type="body"/>
          </p:nvPr>
        </p:nvSpPr>
        <p:spPr>
          <a:xfrm>
            <a:off x="2133600" y="1905000"/>
            <a:ext cx="7924800"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Numerous industrial and commercial applications:</a:t>
            </a:r>
            <a:endParaRPr/>
          </a:p>
          <a:p>
            <a:pPr indent="-228600" lvl="1" marL="685800" rtl="0" algn="l">
              <a:lnSpc>
                <a:spcPct val="90000"/>
              </a:lnSpc>
              <a:spcBef>
                <a:spcPts val="500"/>
              </a:spcBef>
              <a:spcAft>
                <a:spcPts val="0"/>
              </a:spcAft>
              <a:buClr>
                <a:schemeClr val="dk1"/>
              </a:buClr>
              <a:buSzPts val="2400"/>
              <a:buChar char="•"/>
            </a:pPr>
            <a:r>
              <a:rPr lang="en-US"/>
              <a:t>Agricultural Crop Conditions</a:t>
            </a:r>
            <a:endParaRPr/>
          </a:p>
          <a:p>
            <a:pPr indent="-228600" lvl="1" marL="685800" rtl="0" algn="l">
              <a:lnSpc>
                <a:spcPct val="90000"/>
              </a:lnSpc>
              <a:spcBef>
                <a:spcPts val="500"/>
              </a:spcBef>
              <a:spcAft>
                <a:spcPts val="0"/>
              </a:spcAft>
              <a:buClr>
                <a:schemeClr val="dk1"/>
              </a:buClr>
              <a:buSzPts val="2400"/>
              <a:buChar char="•"/>
            </a:pPr>
            <a:r>
              <a:rPr lang="en-US"/>
              <a:t>Inventory Tracking</a:t>
            </a:r>
            <a:endParaRPr/>
          </a:p>
          <a:p>
            <a:pPr indent="-228600" lvl="1" marL="685800" rtl="0" algn="l">
              <a:lnSpc>
                <a:spcPct val="90000"/>
              </a:lnSpc>
              <a:spcBef>
                <a:spcPts val="500"/>
              </a:spcBef>
              <a:spcAft>
                <a:spcPts val="0"/>
              </a:spcAft>
              <a:buClr>
                <a:schemeClr val="dk1"/>
              </a:buClr>
              <a:buSzPts val="2400"/>
              <a:buChar char="•"/>
            </a:pPr>
            <a:r>
              <a:rPr lang="en-US"/>
              <a:t>In-Process Parts Tracking</a:t>
            </a:r>
            <a:endParaRPr/>
          </a:p>
          <a:p>
            <a:pPr indent="-228600" lvl="1" marL="685800" rtl="0" algn="l">
              <a:lnSpc>
                <a:spcPct val="90000"/>
              </a:lnSpc>
              <a:spcBef>
                <a:spcPts val="500"/>
              </a:spcBef>
              <a:spcAft>
                <a:spcPts val="0"/>
              </a:spcAft>
              <a:buClr>
                <a:schemeClr val="dk1"/>
              </a:buClr>
              <a:buSzPts val="2400"/>
              <a:buChar char="•"/>
            </a:pPr>
            <a:r>
              <a:rPr lang="en-US"/>
              <a:t>Automated Problem Reporting</a:t>
            </a:r>
            <a:endParaRPr/>
          </a:p>
          <a:p>
            <a:pPr indent="-228600" lvl="1" marL="685800" rtl="0" algn="l">
              <a:lnSpc>
                <a:spcPct val="90000"/>
              </a:lnSpc>
              <a:spcBef>
                <a:spcPts val="500"/>
              </a:spcBef>
              <a:spcAft>
                <a:spcPts val="0"/>
              </a:spcAft>
              <a:buClr>
                <a:schemeClr val="dk1"/>
              </a:buClr>
              <a:buSzPts val="2400"/>
              <a:buChar char="•"/>
            </a:pPr>
            <a:r>
              <a:rPr lang="en-US"/>
              <a:t>RFID – Theft Deterrent and Customer Tracing</a:t>
            </a:r>
            <a:endParaRPr/>
          </a:p>
          <a:p>
            <a:pPr indent="-228600" lvl="1" marL="685800" rtl="0" algn="l">
              <a:lnSpc>
                <a:spcPct val="90000"/>
              </a:lnSpc>
              <a:spcBef>
                <a:spcPts val="500"/>
              </a:spcBef>
              <a:spcAft>
                <a:spcPts val="0"/>
              </a:spcAft>
              <a:buClr>
                <a:schemeClr val="dk1"/>
              </a:buClr>
              <a:buSzPts val="2400"/>
              <a:buChar char="•"/>
            </a:pPr>
            <a:r>
              <a:rPr lang="en-US"/>
              <a:t>Plant Equipment Maintenance Monitoring</a:t>
            </a:r>
            <a:endParaRPr/>
          </a:p>
        </p:txBody>
      </p:sp>
      <p:pic>
        <p:nvPicPr>
          <p:cNvPr id="835" name="Google Shape;835;p106"/>
          <p:cNvPicPr preferRelativeResize="0"/>
          <p:nvPr/>
        </p:nvPicPr>
        <p:blipFill rotWithShape="1">
          <a:blip r:embed="rId3">
            <a:alphaModFix/>
          </a:blip>
          <a:srcRect b="0" l="0" r="0" t="0"/>
          <a:stretch/>
        </p:blipFill>
        <p:spPr>
          <a:xfrm>
            <a:off x="8001000" y="2362201"/>
            <a:ext cx="2235200" cy="2162175"/>
          </a:xfrm>
          <a:prstGeom prst="rect">
            <a:avLst/>
          </a:prstGeom>
          <a:noFill/>
          <a:ln>
            <a:noFill/>
          </a:ln>
        </p:spPr>
      </p:pic>
      <p:sp>
        <p:nvSpPr>
          <p:cNvPr id="836" name="Google Shape;836;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37" name="Google Shape;837;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0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Traffic Management &amp; Monitoring</a:t>
            </a:r>
            <a:endParaRPr/>
          </a:p>
        </p:txBody>
      </p:sp>
      <p:sp>
        <p:nvSpPr>
          <p:cNvPr id="843" name="Google Shape;843;p107"/>
          <p:cNvSpPr/>
          <p:nvPr/>
        </p:nvSpPr>
        <p:spPr>
          <a:xfrm>
            <a:off x="6172200" y="1828800"/>
            <a:ext cx="4114800" cy="167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20"/>
              <a:buFont typeface="Noto Sans Symbols"/>
              <a:buChar char="🞆"/>
            </a:pPr>
            <a:r>
              <a:rPr lang="en-US" sz="2600">
                <a:solidFill>
                  <a:schemeClr val="dk2"/>
                </a:solidFill>
                <a:latin typeface="Arial"/>
                <a:ea typeface="Arial"/>
                <a:cs typeface="Arial"/>
                <a:sym typeface="Arial"/>
              </a:rPr>
              <a:t>Future cars could use wireless sensors to:</a:t>
            </a:r>
            <a:endParaRPr/>
          </a:p>
          <a:p>
            <a:pPr indent="-285750" lvl="1" marL="742950" marR="0" rtl="0" algn="l">
              <a:lnSpc>
                <a:spcPct val="90000"/>
              </a:lnSpc>
              <a:spcBef>
                <a:spcPts val="480"/>
              </a:spcBef>
              <a:spcAft>
                <a:spcPts val="0"/>
              </a:spcAft>
              <a:buClr>
                <a:schemeClr val="accent1"/>
              </a:buClr>
              <a:buSzPts val="1800"/>
              <a:buFont typeface="Noto Sans Symbols"/>
              <a:buChar char="●"/>
            </a:pPr>
            <a:r>
              <a:rPr b="0" i="0" lang="en-US" sz="2400" u="none" cap="none" strike="noStrike">
                <a:solidFill>
                  <a:schemeClr val="dk2"/>
                </a:solidFill>
                <a:latin typeface="Arial"/>
                <a:ea typeface="Arial"/>
                <a:cs typeface="Arial"/>
                <a:sym typeface="Arial"/>
              </a:rPr>
              <a:t>Handle Accidents</a:t>
            </a:r>
            <a:endParaRPr/>
          </a:p>
          <a:p>
            <a:pPr indent="-285750" lvl="1" marL="742950" marR="0" rtl="0" algn="l">
              <a:lnSpc>
                <a:spcPct val="90000"/>
              </a:lnSpc>
              <a:spcBef>
                <a:spcPts val="480"/>
              </a:spcBef>
              <a:spcAft>
                <a:spcPts val="0"/>
              </a:spcAft>
              <a:buClr>
                <a:schemeClr val="accent1"/>
              </a:buClr>
              <a:buSzPts val="1800"/>
              <a:buFont typeface="Noto Sans Symbols"/>
              <a:buChar char="●"/>
            </a:pPr>
            <a:r>
              <a:rPr b="0" i="0" lang="en-US" sz="2400" u="none" cap="none" strike="noStrike">
                <a:solidFill>
                  <a:schemeClr val="dk2"/>
                </a:solidFill>
                <a:latin typeface="Arial"/>
                <a:ea typeface="Arial"/>
                <a:cs typeface="Arial"/>
                <a:sym typeface="Arial"/>
              </a:rPr>
              <a:t>Handle Thefts</a:t>
            </a:r>
            <a:endParaRPr/>
          </a:p>
        </p:txBody>
      </p:sp>
      <p:pic>
        <p:nvPicPr>
          <p:cNvPr descr="BD07175_" id="844" name="Google Shape;844;p107"/>
          <p:cNvPicPr preferRelativeResize="0"/>
          <p:nvPr/>
        </p:nvPicPr>
        <p:blipFill rotWithShape="1">
          <a:blip r:embed="rId3">
            <a:alphaModFix/>
          </a:blip>
          <a:srcRect b="0" l="0" r="0" t="0"/>
          <a:stretch/>
        </p:blipFill>
        <p:spPr>
          <a:xfrm>
            <a:off x="6400800" y="3657601"/>
            <a:ext cx="3810000" cy="2517775"/>
          </a:xfrm>
          <a:prstGeom prst="rect">
            <a:avLst/>
          </a:prstGeom>
          <a:noFill/>
          <a:ln>
            <a:noFill/>
          </a:ln>
        </p:spPr>
      </p:pic>
      <p:sp>
        <p:nvSpPr>
          <p:cNvPr id="845" name="Google Shape;845;p107"/>
          <p:cNvSpPr/>
          <p:nvPr/>
        </p:nvSpPr>
        <p:spPr>
          <a:xfrm>
            <a:off x="2590800" y="4560889"/>
            <a:ext cx="3886200" cy="2012859"/>
          </a:xfrm>
          <a:prstGeom prst="rect">
            <a:avLst/>
          </a:prstGeom>
          <a:noFill/>
          <a:ln>
            <a:noFill/>
          </a:ln>
        </p:spPr>
        <p:txBody>
          <a:bodyPr anchorCtr="0" anchor="t" bIns="45700" lIns="91425" spcFirstLastPara="1" rIns="91425" wrap="square" tIns="45700">
            <a:spAutoFit/>
          </a:bodyPr>
          <a:lstStyle/>
          <a:p>
            <a:pPr indent="-160020" lvl="0" marL="0" marR="0" rtl="0" algn="l">
              <a:lnSpc>
                <a:spcPct val="90000"/>
              </a:lnSpc>
              <a:spcBef>
                <a:spcPts val="0"/>
              </a:spcBef>
              <a:spcAft>
                <a:spcPts val="0"/>
              </a:spcAft>
              <a:buClr>
                <a:schemeClr val="accent1"/>
              </a:buClr>
              <a:buSzPts val="2520"/>
              <a:buFont typeface="Noto Sans Symbols"/>
              <a:buChar char="✔"/>
            </a:pPr>
            <a:r>
              <a:rPr lang="en-US" sz="2800">
                <a:solidFill>
                  <a:srgbClr val="000000"/>
                </a:solidFill>
                <a:latin typeface="Arial"/>
                <a:ea typeface="Arial"/>
                <a:cs typeface="Arial"/>
                <a:sym typeface="Arial"/>
              </a:rPr>
              <a:t>Sensors embedded in the roads to:</a:t>
            </a:r>
            <a:endParaRPr/>
          </a:p>
          <a:p>
            <a:pPr indent="-152400" lvl="1" marL="457200" marR="0" rtl="0" algn="l">
              <a:lnSpc>
                <a:spcPct val="90000"/>
              </a:lnSpc>
              <a:spcBef>
                <a:spcPts val="480"/>
              </a:spcBef>
              <a:spcAft>
                <a:spcPts val="0"/>
              </a:spcAft>
              <a:buClr>
                <a:schemeClr val="accent1"/>
              </a:buClr>
              <a:buSzPts val="2400"/>
              <a:buFont typeface="Arial"/>
              <a:buChar char="–"/>
            </a:pPr>
            <a:r>
              <a:rPr b="0" i="0" lang="en-US" sz="2400" u="none" cap="none" strike="noStrike">
                <a:solidFill>
                  <a:srgbClr val="000000"/>
                </a:solidFill>
                <a:latin typeface="Arial"/>
                <a:ea typeface="Arial"/>
                <a:cs typeface="Arial"/>
                <a:sym typeface="Arial"/>
              </a:rPr>
              <a:t>Monitor traffic flows</a:t>
            </a:r>
            <a:endParaRPr/>
          </a:p>
          <a:p>
            <a:pPr indent="-152400" lvl="1" marL="457200" marR="0" rtl="0" algn="l">
              <a:lnSpc>
                <a:spcPct val="90000"/>
              </a:lnSpc>
              <a:spcBef>
                <a:spcPts val="480"/>
              </a:spcBef>
              <a:spcAft>
                <a:spcPts val="0"/>
              </a:spcAft>
              <a:buClr>
                <a:schemeClr val="accent1"/>
              </a:buClr>
              <a:buSzPts val="2400"/>
              <a:buFont typeface="Arial"/>
              <a:buChar char="–"/>
            </a:pPr>
            <a:r>
              <a:rPr b="0" i="0" lang="en-US" sz="2400" u="none" cap="none" strike="noStrike">
                <a:solidFill>
                  <a:srgbClr val="000000"/>
                </a:solidFill>
                <a:latin typeface="Arial"/>
                <a:ea typeface="Arial"/>
                <a:cs typeface="Arial"/>
                <a:sym typeface="Arial"/>
              </a:rPr>
              <a:t>Provide real-time route updates</a:t>
            </a:r>
            <a:endParaRPr/>
          </a:p>
        </p:txBody>
      </p:sp>
      <p:pic>
        <p:nvPicPr>
          <p:cNvPr descr="BD05679_" id="846" name="Google Shape;846;p107"/>
          <p:cNvPicPr preferRelativeResize="0"/>
          <p:nvPr/>
        </p:nvPicPr>
        <p:blipFill rotWithShape="1">
          <a:blip r:embed="rId4">
            <a:alphaModFix/>
          </a:blip>
          <a:srcRect b="0" l="0" r="0" t="0"/>
          <a:stretch/>
        </p:blipFill>
        <p:spPr>
          <a:xfrm>
            <a:off x="3048000" y="1689100"/>
            <a:ext cx="2743200" cy="2654300"/>
          </a:xfrm>
          <a:prstGeom prst="rect">
            <a:avLst/>
          </a:prstGeom>
          <a:noFill/>
          <a:ln>
            <a:noFill/>
          </a:ln>
        </p:spPr>
      </p:pic>
      <p:sp>
        <p:nvSpPr>
          <p:cNvPr id="847" name="Google Shape;847;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848" name="Google Shape;848;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pic>
        <p:nvPicPr>
          <p:cNvPr id="849" name="Google Shape;849;p107"/>
          <p:cNvPicPr preferRelativeResize="0"/>
          <p:nvPr/>
        </p:nvPicPr>
        <p:blipFill rotWithShape="1">
          <a:blip r:embed="rId5">
            <a:alphaModFix/>
          </a:blip>
          <a:srcRect b="0" l="0" r="0" t="0"/>
          <a:stretch/>
        </p:blipFill>
        <p:spPr>
          <a:xfrm>
            <a:off x="3038048" y="1466576"/>
            <a:ext cx="6115904" cy="3924848"/>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0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855" name="Google Shape;855;p10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856" name="Google Shape;856;p108"/>
          <p:cNvPicPr preferRelativeResize="0"/>
          <p:nvPr/>
        </p:nvPicPr>
        <p:blipFill rotWithShape="1">
          <a:blip r:embed="rId3">
            <a:alphaModFix/>
          </a:blip>
          <a:srcRect b="0" l="0" r="0" t="0"/>
          <a:stretch/>
        </p:blipFill>
        <p:spPr>
          <a:xfrm>
            <a:off x="3028522" y="1261760"/>
            <a:ext cx="6134956" cy="433448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0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862" name="Google Shape;862;p10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863" name="Google Shape;863;p109"/>
          <p:cNvPicPr preferRelativeResize="0"/>
          <p:nvPr/>
        </p:nvPicPr>
        <p:blipFill rotWithShape="1">
          <a:blip r:embed="rId3">
            <a:alphaModFix/>
          </a:blip>
          <a:srcRect b="0" l="0" r="0" t="0"/>
          <a:stretch/>
        </p:blipFill>
        <p:spPr>
          <a:xfrm>
            <a:off x="2923732" y="1309391"/>
            <a:ext cx="6344535" cy="42392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p:nvPr/>
        </p:nvSpPr>
        <p:spPr>
          <a:xfrm>
            <a:off x="727970" y="1165267"/>
            <a:ext cx="10502283" cy="4909351"/>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b="1" lang="en-US" sz="2200">
                <a:solidFill>
                  <a:srgbClr val="0070C0"/>
                </a:solidFill>
                <a:latin typeface="Verdana"/>
                <a:ea typeface="Verdana"/>
                <a:cs typeface="Verdana"/>
                <a:sym typeface="Verdana"/>
              </a:rPr>
              <a:t>Scatternet: Two or more independent and non-synchronized piconets that </a:t>
            </a:r>
            <a:r>
              <a:rPr lang="en-US" sz="2200">
                <a:solidFill>
                  <a:srgbClr val="0070C0"/>
                </a:solidFill>
                <a:latin typeface="Verdana"/>
                <a:ea typeface="Verdana"/>
                <a:cs typeface="Verdana"/>
                <a:sym typeface="Verdana"/>
              </a:rPr>
              <a:t>communicate  with each other.</a:t>
            </a:r>
            <a:endParaRPr sz="2200">
              <a:solidFill>
                <a:srgbClr val="0070C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 A slave as well as a master unit in one piconet can establish this connection by becoming a slave in the other piconet.</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rPr b="1" lang="en-US" sz="2200">
                <a:solidFill>
                  <a:srgbClr val="000000"/>
                </a:solidFill>
                <a:latin typeface="Verdana"/>
                <a:ea typeface="Verdana"/>
                <a:cs typeface="Verdana"/>
                <a:sym typeface="Verdana"/>
              </a:rPr>
              <a:t>Master unit. </a:t>
            </a:r>
            <a:r>
              <a:rPr b="1" lang="en-US" sz="2200">
                <a:solidFill>
                  <a:srgbClr val="0070C0"/>
                </a:solidFill>
                <a:latin typeface="Verdana"/>
                <a:ea typeface="Verdana"/>
                <a:cs typeface="Verdana"/>
                <a:sym typeface="Verdana"/>
              </a:rPr>
              <a:t>The device in the piconet whose clock and hopping sequence </a:t>
            </a:r>
            <a:r>
              <a:rPr lang="en-US" sz="2200">
                <a:solidFill>
                  <a:schemeClr val="dk1"/>
                </a:solidFill>
                <a:latin typeface="Verdana"/>
                <a:ea typeface="Verdana"/>
                <a:cs typeface="Verdana"/>
                <a:sym typeface="Verdana"/>
              </a:rPr>
              <a:t>a</a:t>
            </a:r>
            <a:r>
              <a:rPr lang="en-US" sz="2200">
                <a:solidFill>
                  <a:srgbClr val="000000"/>
                </a:solidFill>
                <a:latin typeface="Verdana"/>
                <a:ea typeface="Verdana"/>
                <a:cs typeface="Verdana"/>
                <a:sym typeface="Verdana"/>
              </a:rPr>
              <a:t>re used to synchronize all other devices in the piconet.</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rPr b="1" lang="en-US" sz="2200">
                <a:solidFill>
                  <a:srgbClr val="000000"/>
                </a:solidFill>
                <a:latin typeface="Verdana"/>
                <a:ea typeface="Verdana"/>
                <a:cs typeface="Verdana"/>
                <a:sym typeface="Verdana"/>
              </a:rPr>
              <a:t>Slave units. All devices in a piconet that are not the master (</a:t>
            </a:r>
            <a:r>
              <a:rPr b="1" lang="en-US" sz="2200">
                <a:solidFill>
                  <a:srgbClr val="0070C0"/>
                </a:solidFill>
                <a:latin typeface="Verdana"/>
                <a:ea typeface="Verdana"/>
                <a:cs typeface="Verdana"/>
                <a:sym typeface="Verdana"/>
              </a:rPr>
              <a:t>up to seven </a:t>
            </a:r>
            <a:r>
              <a:rPr lang="en-US" sz="2200">
                <a:solidFill>
                  <a:srgbClr val="0070C0"/>
                </a:solidFill>
                <a:latin typeface="Verdana"/>
                <a:ea typeface="Verdana"/>
                <a:cs typeface="Verdana"/>
                <a:sym typeface="Verdana"/>
              </a:rPr>
              <a:t>active units for each master).</a:t>
            </a:r>
            <a:endParaRPr sz="2200">
              <a:solidFill>
                <a:srgbClr val="0070C0"/>
              </a:solidFill>
              <a:latin typeface="Verdana"/>
              <a:ea typeface="Verdana"/>
              <a:cs typeface="Verdana"/>
              <a:sym typeface="Verdana"/>
            </a:endParaRPr>
          </a:p>
        </p:txBody>
      </p:sp>
      <p:sp>
        <p:nvSpPr>
          <p:cNvPr id="165" name="Google Shape;165;p11"/>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66" name="Google Shape;166;p11"/>
          <p:cNvSpPr/>
          <p:nvPr/>
        </p:nvSpPr>
        <p:spPr>
          <a:xfrm>
            <a:off x="1413053" y="231840"/>
            <a:ext cx="8779968" cy="6515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800">
                <a:solidFill>
                  <a:srgbClr val="C00000"/>
                </a:solidFill>
                <a:latin typeface="Verdana"/>
                <a:ea typeface="Verdana"/>
                <a:cs typeface="Verdana"/>
                <a:sym typeface="Verdana"/>
              </a:rPr>
              <a:t>Definitions of the Terms Used in Bluetooth</a:t>
            </a:r>
            <a:endParaRPr sz="2800">
              <a:solidFill>
                <a:srgbClr val="C00000"/>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p:nvPr/>
        </p:nvSpPr>
        <p:spPr>
          <a:xfrm>
            <a:off x="929256" y="1267380"/>
            <a:ext cx="10333488" cy="4779009"/>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b="1" lang="en-US" sz="2200">
                <a:solidFill>
                  <a:srgbClr val="000000"/>
                </a:solidFill>
                <a:latin typeface="Verdana"/>
                <a:ea typeface="Verdana"/>
                <a:cs typeface="Verdana"/>
                <a:sym typeface="Verdana"/>
              </a:rPr>
              <a:t>MAC address: </a:t>
            </a:r>
            <a:r>
              <a:rPr b="1" lang="en-US" sz="2200">
                <a:solidFill>
                  <a:srgbClr val="0070C0"/>
                </a:solidFill>
                <a:latin typeface="Verdana"/>
                <a:ea typeface="Verdana"/>
                <a:cs typeface="Verdana"/>
                <a:sym typeface="Verdana"/>
              </a:rPr>
              <a:t>A 3-bit medium access control address </a:t>
            </a:r>
            <a:r>
              <a:rPr b="1" lang="en-US" sz="2200">
                <a:solidFill>
                  <a:srgbClr val="000000"/>
                </a:solidFill>
                <a:latin typeface="Verdana"/>
                <a:ea typeface="Verdana"/>
                <a:cs typeface="Verdana"/>
                <a:sym typeface="Verdana"/>
              </a:rPr>
              <a:t>used to distinguish </a:t>
            </a:r>
            <a:r>
              <a:rPr lang="en-US" sz="2200">
                <a:solidFill>
                  <a:srgbClr val="000000"/>
                </a:solidFill>
                <a:latin typeface="Verdana"/>
                <a:ea typeface="Verdana"/>
                <a:cs typeface="Verdana"/>
                <a:sym typeface="Verdana"/>
              </a:rPr>
              <a:t>between units participating in the piconet</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rPr b="1" lang="en-US" sz="2200">
                <a:solidFill>
                  <a:srgbClr val="000000"/>
                </a:solidFill>
                <a:latin typeface="Verdana"/>
                <a:ea typeface="Verdana"/>
                <a:cs typeface="Verdana"/>
                <a:sym typeface="Verdana"/>
              </a:rPr>
              <a:t>Parked units: Devices in a piconet which are time-synchronized but do not </a:t>
            </a:r>
            <a:r>
              <a:rPr lang="en-US" sz="2200">
                <a:solidFill>
                  <a:srgbClr val="000000"/>
                </a:solidFill>
                <a:latin typeface="Verdana"/>
                <a:ea typeface="Verdana"/>
                <a:cs typeface="Verdana"/>
                <a:sym typeface="Verdana"/>
              </a:rPr>
              <a:t>have MAC addresses.</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rPr b="1" lang="en-US" sz="2200">
                <a:solidFill>
                  <a:srgbClr val="000000"/>
                </a:solidFill>
                <a:latin typeface="Verdana"/>
                <a:ea typeface="Verdana"/>
                <a:cs typeface="Verdana"/>
                <a:sym typeface="Verdana"/>
              </a:rPr>
              <a:t>Sniff and hold mode: Devices that are synchronized to a piconet, </a:t>
            </a:r>
            <a:r>
              <a:rPr lang="en-US" sz="2200">
                <a:solidFill>
                  <a:srgbClr val="000000"/>
                </a:solidFill>
                <a:latin typeface="Verdana"/>
                <a:ea typeface="Verdana"/>
                <a:cs typeface="Verdana"/>
                <a:sym typeface="Verdana"/>
              </a:rPr>
              <a:t>and which have </a:t>
            </a:r>
            <a:r>
              <a:rPr lang="en-US" sz="2200">
                <a:solidFill>
                  <a:srgbClr val="0070C0"/>
                </a:solidFill>
                <a:latin typeface="Verdana"/>
                <a:ea typeface="Verdana"/>
                <a:cs typeface="Verdana"/>
                <a:sym typeface="Verdana"/>
              </a:rPr>
              <a:t>temporarily entered power-saving mode </a:t>
            </a:r>
            <a:r>
              <a:rPr lang="en-US" sz="2200">
                <a:solidFill>
                  <a:srgbClr val="000000"/>
                </a:solidFill>
                <a:latin typeface="Verdana"/>
                <a:ea typeface="Verdana"/>
                <a:cs typeface="Verdana"/>
                <a:sym typeface="Verdana"/>
              </a:rPr>
              <a:t>in which device activity is reduced.</a:t>
            </a:r>
            <a:endParaRPr sz="22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2"/>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73" name="Google Shape;173;p12"/>
          <p:cNvSpPr/>
          <p:nvPr/>
        </p:nvSpPr>
        <p:spPr>
          <a:xfrm>
            <a:off x="1537340" y="305724"/>
            <a:ext cx="8779968" cy="6515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800">
                <a:solidFill>
                  <a:srgbClr val="C00000"/>
                </a:solidFill>
                <a:latin typeface="Verdana"/>
                <a:ea typeface="Verdana"/>
                <a:cs typeface="Verdana"/>
                <a:sym typeface="Verdana"/>
              </a:rPr>
              <a:t>Definitions of the Terms Used in Bluetooth</a:t>
            </a:r>
            <a:endParaRPr sz="2800">
              <a:solidFill>
                <a:srgbClr val="C00000"/>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3"/>
          <p:cNvSpPr/>
          <p:nvPr/>
        </p:nvSpPr>
        <p:spPr>
          <a:xfrm>
            <a:off x="873710" y="1146960"/>
            <a:ext cx="10214500" cy="5209560"/>
          </a:xfrm>
          <a:prstGeom prst="rect">
            <a:avLst/>
          </a:prstGeom>
          <a:noFill/>
          <a:ln>
            <a:noFill/>
          </a:ln>
        </p:spPr>
        <p:txBody>
          <a:bodyPr anchorCtr="0" anchor="t" bIns="45000" lIns="90000" spcFirstLastPara="1" rIns="90000" wrap="square" tIns="45000">
            <a:noAutofit/>
          </a:bodyPr>
          <a:lstStyle/>
          <a:p>
            <a:pPr indent="-152400" lvl="0" marL="0" marR="0" rtl="0" algn="just">
              <a:lnSpc>
                <a:spcPct val="150000"/>
              </a:lnSpc>
              <a:spcBef>
                <a:spcPts val="0"/>
              </a:spcBef>
              <a:spcAft>
                <a:spcPts val="0"/>
              </a:spcAft>
              <a:buClr>
                <a:srgbClr val="0070C0"/>
              </a:buClr>
              <a:buSzPts val="2400"/>
              <a:buFont typeface="Arial"/>
              <a:buChar char="•"/>
            </a:pPr>
            <a:r>
              <a:rPr lang="en-US" sz="2400">
                <a:solidFill>
                  <a:srgbClr val="0070C0"/>
                </a:solidFill>
                <a:latin typeface="Verdana"/>
                <a:ea typeface="Verdana"/>
                <a:cs typeface="Verdana"/>
                <a:sym typeface="Verdana"/>
              </a:rPr>
              <a:t>The Bluetooth protocol stack allows devices to locate, connect, and exchange data with each other and to execute interoperable, interactive applications against each other. </a:t>
            </a:r>
            <a:endParaRPr sz="2400">
              <a:solidFill>
                <a:srgbClr val="0070C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2400">
              <a:solidFill>
                <a:schemeClr val="dk1"/>
              </a:solidFill>
              <a:latin typeface="Verdana"/>
              <a:ea typeface="Verdana"/>
              <a:cs typeface="Verdana"/>
              <a:sym typeface="Verdana"/>
            </a:endParaRPr>
          </a:p>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The Bluetooth protocol stack can be placed into three groups:</a:t>
            </a:r>
            <a:endParaRPr sz="2400">
              <a:solidFill>
                <a:schemeClr val="dk1"/>
              </a:solidFill>
              <a:latin typeface="Verdana"/>
              <a:ea typeface="Verdana"/>
              <a:cs typeface="Verdana"/>
              <a:sym typeface="Verdana"/>
            </a:endParaRPr>
          </a:p>
          <a:p>
            <a:pPr indent="-457200" lvl="0" marL="457200" marR="0" rtl="0" algn="just">
              <a:lnSpc>
                <a:spcPct val="150000"/>
              </a:lnSpc>
              <a:spcBef>
                <a:spcPts val="0"/>
              </a:spcBef>
              <a:spcAft>
                <a:spcPts val="0"/>
              </a:spcAft>
              <a:buClr>
                <a:srgbClr val="000000"/>
              </a:buClr>
              <a:buSzPts val="2400"/>
              <a:buFont typeface="Noto Sans Symbols"/>
              <a:buChar char="✔"/>
            </a:pPr>
            <a:r>
              <a:rPr lang="en-US" sz="2400" u="sng">
                <a:solidFill>
                  <a:srgbClr val="000000"/>
                </a:solidFill>
                <a:latin typeface="Verdana"/>
                <a:ea typeface="Verdana"/>
                <a:cs typeface="Verdana"/>
                <a:sym typeface="Verdana"/>
              </a:rPr>
              <a:t>Transport protocol group,</a:t>
            </a:r>
            <a:endParaRPr sz="2400" u="sng">
              <a:solidFill>
                <a:schemeClr val="dk1"/>
              </a:solidFill>
              <a:latin typeface="Verdana"/>
              <a:ea typeface="Verdana"/>
              <a:cs typeface="Verdana"/>
              <a:sym typeface="Verdana"/>
            </a:endParaRPr>
          </a:p>
          <a:p>
            <a:pPr indent="-457200" lvl="0" marL="457200" marR="0" rtl="0" algn="just">
              <a:lnSpc>
                <a:spcPct val="150000"/>
              </a:lnSpc>
              <a:spcBef>
                <a:spcPts val="0"/>
              </a:spcBef>
              <a:spcAft>
                <a:spcPts val="0"/>
              </a:spcAft>
              <a:buClr>
                <a:srgbClr val="000000"/>
              </a:buClr>
              <a:buSzPts val="2400"/>
              <a:buFont typeface="Noto Sans Symbols"/>
              <a:buChar char="✔"/>
            </a:pPr>
            <a:r>
              <a:rPr lang="en-US" sz="2400" u="sng">
                <a:solidFill>
                  <a:srgbClr val="000000"/>
                </a:solidFill>
                <a:latin typeface="Verdana"/>
                <a:ea typeface="Verdana"/>
                <a:cs typeface="Verdana"/>
                <a:sym typeface="Verdana"/>
              </a:rPr>
              <a:t>Middleware protocol group,</a:t>
            </a:r>
            <a:endParaRPr sz="2400" u="sng">
              <a:solidFill>
                <a:schemeClr val="dk1"/>
              </a:solidFill>
              <a:latin typeface="Verdana"/>
              <a:ea typeface="Verdana"/>
              <a:cs typeface="Verdana"/>
              <a:sym typeface="Verdana"/>
            </a:endParaRPr>
          </a:p>
          <a:p>
            <a:pPr indent="-457200" lvl="0" marL="457200" marR="0" rtl="0" algn="just">
              <a:lnSpc>
                <a:spcPct val="150000"/>
              </a:lnSpc>
              <a:spcBef>
                <a:spcPts val="0"/>
              </a:spcBef>
              <a:spcAft>
                <a:spcPts val="0"/>
              </a:spcAft>
              <a:buClr>
                <a:srgbClr val="000000"/>
              </a:buClr>
              <a:buSzPts val="2400"/>
              <a:buFont typeface="Noto Sans Symbols"/>
              <a:buChar char="✔"/>
            </a:pPr>
            <a:r>
              <a:rPr lang="en-US" sz="2400" u="sng">
                <a:solidFill>
                  <a:srgbClr val="000000"/>
                </a:solidFill>
                <a:latin typeface="Verdana"/>
                <a:ea typeface="Verdana"/>
                <a:cs typeface="Verdana"/>
                <a:sym typeface="Verdana"/>
              </a:rPr>
              <a:t>Application group </a:t>
            </a:r>
            <a:endParaRPr sz="2400" u="sng">
              <a:solidFill>
                <a:schemeClr val="dk1"/>
              </a:solidFill>
              <a:latin typeface="Verdana"/>
              <a:ea typeface="Verdana"/>
              <a:cs typeface="Verdana"/>
              <a:sym typeface="Verdana"/>
            </a:endParaRPr>
          </a:p>
        </p:txBody>
      </p:sp>
      <p:sp>
        <p:nvSpPr>
          <p:cNvPr id="179" name="Google Shape;179;p13"/>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80" name="Google Shape;180;p13"/>
          <p:cNvSpPr/>
          <p:nvPr/>
        </p:nvSpPr>
        <p:spPr>
          <a:xfrm>
            <a:off x="3304493" y="221432"/>
            <a:ext cx="6096000"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3200">
                <a:solidFill>
                  <a:srgbClr val="C00000"/>
                </a:solidFill>
                <a:latin typeface="Verdana"/>
                <a:ea typeface="Verdana"/>
                <a:cs typeface="Verdana"/>
                <a:sym typeface="Verdana"/>
              </a:rPr>
              <a:t>Bluetooth Protocol Stack</a:t>
            </a:r>
            <a:endParaRPr sz="3200">
              <a:solidFill>
                <a:srgbClr val="C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p:nvPr/>
        </p:nvSpPr>
        <p:spPr>
          <a:xfrm>
            <a:off x="2590680" y="2057400"/>
            <a:ext cx="335232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US" sz="1800">
                <a:solidFill>
                  <a:srgbClr val="000000"/>
                </a:solidFill>
                <a:latin typeface="Calibri"/>
                <a:ea typeface="Calibri"/>
                <a:cs typeface="Calibri"/>
                <a:sym typeface="Calibri"/>
              </a:rPr>
              <a:t>Fig19.2</a:t>
            </a:r>
            <a:endParaRPr sz="1800">
              <a:solidFill>
                <a:schemeClr val="dk1"/>
              </a:solidFill>
              <a:latin typeface="Calibri"/>
              <a:ea typeface="Calibri"/>
              <a:cs typeface="Calibri"/>
              <a:sym typeface="Calibri"/>
            </a:endParaRPr>
          </a:p>
        </p:txBody>
      </p:sp>
      <p:pic>
        <p:nvPicPr>
          <p:cNvPr id="186" name="Google Shape;186;p14"/>
          <p:cNvPicPr preferRelativeResize="0"/>
          <p:nvPr/>
        </p:nvPicPr>
        <p:blipFill rotWithShape="1">
          <a:blip r:embed="rId3">
            <a:alphaModFix/>
          </a:blip>
          <a:srcRect b="0" l="0" r="0" t="0"/>
          <a:stretch/>
        </p:blipFill>
        <p:spPr>
          <a:xfrm>
            <a:off x="1040547" y="225461"/>
            <a:ext cx="10036726" cy="6223247"/>
          </a:xfrm>
          <a:prstGeom prst="rect">
            <a:avLst/>
          </a:prstGeom>
          <a:noFill/>
          <a:ln>
            <a:noFill/>
          </a:ln>
        </p:spPr>
      </p:pic>
      <p:sp>
        <p:nvSpPr>
          <p:cNvPr id="187" name="Google Shape;187;p14"/>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88" name="Google Shape;188;p14"/>
          <p:cNvSpPr/>
          <p:nvPr/>
        </p:nvSpPr>
        <p:spPr>
          <a:xfrm>
            <a:off x="6086694" y="2551721"/>
            <a:ext cx="2562896"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C00000"/>
                </a:solidFill>
                <a:latin typeface="Verdana"/>
                <a:ea typeface="Verdana"/>
                <a:cs typeface="Verdana"/>
                <a:sym typeface="Verdana"/>
              </a:rPr>
              <a:t>Logical link control and adaptation protocol </a:t>
            </a:r>
            <a:endParaRPr sz="1800">
              <a:solidFill>
                <a:srgbClr val="C00000"/>
              </a:solidFill>
              <a:latin typeface="Calibri"/>
              <a:ea typeface="Calibri"/>
              <a:cs typeface="Calibri"/>
              <a:sym typeface="Calibri"/>
            </a:endParaRPr>
          </a:p>
        </p:txBody>
      </p:sp>
      <p:sp>
        <p:nvSpPr>
          <p:cNvPr id="189" name="Google Shape;189;p14"/>
          <p:cNvSpPr/>
          <p:nvPr/>
        </p:nvSpPr>
        <p:spPr>
          <a:xfrm>
            <a:off x="8649590" y="4094340"/>
            <a:ext cx="311816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Verdana"/>
                <a:ea typeface="Verdana"/>
                <a:cs typeface="Verdana"/>
                <a:sym typeface="Verdana"/>
              </a:rPr>
              <a:t>Link manager Protocol</a:t>
            </a:r>
            <a:endParaRPr sz="1800">
              <a:solidFill>
                <a:srgbClr val="C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descr="Bluetooth protocol stack | Bluetooth protocol layers | tutorials" id="194" name="Google Shape;194;p15"/>
          <p:cNvPicPr preferRelativeResize="0"/>
          <p:nvPr/>
        </p:nvPicPr>
        <p:blipFill rotWithShape="1">
          <a:blip r:embed="rId3">
            <a:alphaModFix/>
          </a:blip>
          <a:srcRect b="0" l="0" r="0" t="0"/>
          <a:stretch/>
        </p:blipFill>
        <p:spPr>
          <a:xfrm>
            <a:off x="554182" y="235527"/>
            <a:ext cx="11249891" cy="6428509"/>
          </a:xfrm>
          <a:prstGeom prst="rect">
            <a:avLst/>
          </a:prstGeom>
          <a:noFill/>
          <a:ln cap="flat" cmpd="sng" w="9525">
            <a:solidFill>
              <a:srgbClr val="C00000"/>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00" name="Google Shape;200;p16"/>
          <p:cNvSpPr/>
          <p:nvPr/>
        </p:nvSpPr>
        <p:spPr>
          <a:xfrm>
            <a:off x="633095" y="1132790"/>
            <a:ext cx="10315853" cy="5223730"/>
          </a:xfrm>
          <a:prstGeom prst="rect">
            <a:avLst/>
          </a:prstGeom>
          <a:noFill/>
          <a:ln>
            <a:noFill/>
          </a:ln>
        </p:spPr>
        <p:txBody>
          <a:bodyPr anchorCtr="0" anchor="t" bIns="45000" lIns="90000" spcFirstLastPara="1" rIns="90000" wrap="square" tIns="45000">
            <a:noAutofit/>
          </a:bodyPr>
          <a:lstStyle/>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The protocols in this group are designed to </a:t>
            </a:r>
            <a:r>
              <a:rPr lang="en-US" sz="2400">
                <a:solidFill>
                  <a:srgbClr val="C00000"/>
                </a:solidFill>
                <a:latin typeface="Verdana"/>
                <a:ea typeface="Verdana"/>
                <a:cs typeface="Verdana"/>
                <a:sym typeface="Verdana"/>
              </a:rPr>
              <a:t>allow Bluetooth devices to locate and connect to each other. </a:t>
            </a:r>
            <a:endParaRPr sz="24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200">
              <a:solidFill>
                <a:schemeClr val="dk1"/>
              </a:solidFill>
              <a:latin typeface="Verdana"/>
              <a:ea typeface="Verdana"/>
              <a:cs typeface="Verdana"/>
              <a:sym typeface="Verdana"/>
            </a:endParaRPr>
          </a:p>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These protocols </a:t>
            </a:r>
            <a:r>
              <a:rPr lang="en-US" sz="2400">
                <a:solidFill>
                  <a:srgbClr val="C00000"/>
                </a:solidFill>
                <a:latin typeface="Verdana"/>
                <a:ea typeface="Verdana"/>
                <a:cs typeface="Verdana"/>
                <a:sym typeface="Verdana"/>
              </a:rPr>
              <a:t>carry audio and data traffic </a:t>
            </a:r>
            <a:r>
              <a:rPr lang="en-US" sz="2400">
                <a:solidFill>
                  <a:srgbClr val="000000"/>
                </a:solidFill>
                <a:latin typeface="Verdana"/>
                <a:ea typeface="Verdana"/>
                <a:cs typeface="Verdana"/>
                <a:sym typeface="Verdana"/>
              </a:rPr>
              <a:t>between devices and support both </a:t>
            </a:r>
            <a:r>
              <a:rPr lang="en-US" sz="2400">
                <a:solidFill>
                  <a:srgbClr val="C00000"/>
                </a:solidFill>
                <a:latin typeface="Verdana"/>
                <a:ea typeface="Verdana"/>
                <a:cs typeface="Verdana"/>
                <a:sym typeface="Verdana"/>
              </a:rPr>
              <a:t>synchronous and asynchronous transmission </a:t>
            </a:r>
            <a:r>
              <a:rPr lang="en-US" sz="2400">
                <a:solidFill>
                  <a:srgbClr val="000000"/>
                </a:solidFill>
                <a:latin typeface="Verdana"/>
                <a:ea typeface="Verdana"/>
                <a:cs typeface="Verdana"/>
                <a:sym typeface="Verdana"/>
              </a:rPr>
              <a:t>for telephony-grade voice communication. </a:t>
            </a:r>
            <a:endParaRPr sz="24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200">
              <a:solidFill>
                <a:schemeClr val="dk1"/>
              </a:solidFill>
              <a:latin typeface="Verdana"/>
              <a:ea typeface="Verdana"/>
              <a:cs typeface="Verdana"/>
              <a:sym typeface="Verdana"/>
            </a:endParaRPr>
          </a:p>
          <a:p>
            <a:pPr indent="-152400" lvl="0" marL="0" marR="0" rtl="0" algn="just">
              <a:lnSpc>
                <a:spcPct val="150000"/>
              </a:lnSpc>
              <a:spcBef>
                <a:spcPts val="0"/>
              </a:spcBef>
              <a:spcAft>
                <a:spcPts val="0"/>
              </a:spcAft>
              <a:buClr>
                <a:srgbClr val="0070C0"/>
              </a:buClr>
              <a:buSzPts val="2400"/>
              <a:buFont typeface="Arial"/>
              <a:buChar char="•"/>
            </a:pPr>
            <a:r>
              <a:rPr lang="en-US" sz="2400">
                <a:solidFill>
                  <a:srgbClr val="0070C0"/>
                </a:solidFill>
                <a:latin typeface="Verdana"/>
                <a:ea typeface="Verdana"/>
                <a:cs typeface="Verdana"/>
                <a:sym typeface="Verdana"/>
              </a:rPr>
              <a:t>Audio traffic is treated with high priority in Bluetooth</a:t>
            </a:r>
            <a:r>
              <a:rPr lang="en-US" sz="2800">
                <a:solidFill>
                  <a:srgbClr val="000000"/>
                </a:solidFill>
                <a:latin typeface="Arial"/>
                <a:ea typeface="Arial"/>
                <a:cs typeface="Arial"/>
                <a:sym typeface="Arial"/>
              </a:rPr>
              <a:t>. </a:t>
            </a:r>
            <a:endParaRPr sz="2800">
              <a:solidFill>
                <a:srgbClr val="000000"/>
              </a:solidFill>
              <a:latin typeface="Arial"/>
              <a:ea typeface="Arial"/>
              <a:cs typeface="Arial"/>
              <a:sym typeface="Arial"/>
            </a:endParaRPr>
          </a:p>
          <a:p>
            <a:pPr indent="-127000" lvl="0" marL="0" marR="0" rtl="0" algn="just">
              <a:lnSpc>
                <a:spcPct val="150000"/>
              </a:lnSpc>
              <a:spcBef>
                <a:spcPts val="0"/>
              </a:spcBef>
              <a:spcAft>
                <a:spcPts val="0"/>
              </a:spcAft>
              <a:buClr>
                <a:srgbClr val="000000"/>
              </a:buClr>
              <a:buSzPts val="2000"/>
              <a:buFont typeface="Arial"/>
              <a:buChar char="•"/>
            </a:pPr>
            <a:r>
              <a:rPr lang="en-US" sz="2000">
                <a:solidFill>
                  <a:srgbClr val="000000"/>
                </a:solidFill>
                <a:latin typeface="Verdana"/>
                <a:ea typeface="Verdana"/>
                <a:cs typeface="Verdana"/>
                <a:sym typeface="Verdana"/>
              </a:rPr>
              <a:t>Audio traffic bypasses all protocol layers and  </a:t>
            </a:r>
            <a:r>
              <a:rPr lang="en-US" sz="2000">
                <a:solidFill>
                  <a:srgbClr val="C00000"/>
                </a:solidFill>
                <a:latin typeface="Verdana"/>
                <a:ea typeface="Verdana"/>
                <a:cs typeface="Verdana"/>
                <a:sym typeface="Verdana"/>
              </a:rPr>
              <a:t>goes directly to the baseband layer </a:t>
            </a:r>
            <a:r>
              <a:rPr lang="en-US" sz="2000">
                <a:solidFill>
                  <a:srgbClr val="000000"/>
                </a:solidFill>
                <a:latin typeface="Verdana"/>
                <a:ea typeface="Verdana"/>
                <a:cs typeface="Verdana"/>
                <a:sym typeface="Verdana"/>
              </a:rPr>
              <a:t>which then transmits it in small packets directly </a:t>
            </a:r>
            <a:r>
              <a:rPr lang="en-US" sz="2000">
                <a:solidFill>
                  <a:srgbClr val="C00000"/>
                </a:solidFill>
                <a:latin typeface="Verdana"/>
                <a:ea typeface="Verdana"/>
                <a:cs typeface="Verdana"/>
                <a:sym typeface="Verdana"/>
              </a:rPr>
              <a:t>over Bluetooth’s air interface</a:t>
            </a:r>
            <a:r>
              <a:rPr lang="en-US" sz="2000">
                <a:solidFill>
                  <a:srgbClr val="000000"/>
                </a:solidFill>
                <a:latin typeface="Verdana"/>
                <a:ea typeface="Verdana"/>
                <a:cs typeface="Verdana"/>
                <a:sym typeface="Verdana"/>
              </a:rPr>
              <a:t>.</a:t>
            </a:r>
            <a:endParaRPr sz="20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201" name="Google Shape;201;p16"/>
          <p:cNvSpPr/>
          <p:nvPr/>
        </p:nvSpPr>
        <p:spPr>
          <a:xfrm>
            <a:off x="2945574" y="136800"/>
            <a:ext cx="6040436"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Transport Protocol Group</a:t>
            </a:r>
            <a:endParaRPr sz="3200">
              <a:solidFill>
                <a:srgbClr val="C00000"/>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07" name="Google Shape;207;p17"/>
          <p:cNvSpPr/>
          <p:nvPr/>
        </p:nvSpPr>
        <p:spPr>
          <a:xfrm>
            <a:off x="212371" y="606503"/>
            <a:ext cx="11197750" cy="3215933"/>
          </a:xfrm>
          <a:prstGeom prst="rect">
            <a:avLst/>
          </a:prstGeom>
          <a:noFill/>
          <a:ln>
            <a:noFill/>
          </a:ln>
        </p:spPr>
        <p:txBody>
          <a:bodyPr anchorCtr="0" anchor="t" bIns="45000" lIns="90000" spcFirstLastPara="1" rIns="90000" wrap="square" tIns="45000">
            <a:noAutofit/>
          </a:bodyPr>
          <a:lstStyle/>
          <a:p>
            <a:pPr indent="-127000" lvl="0" marL="0" marR="0" rtl="0" algn="just">
              <a:lnSpc>
                <a:spcPct val="150000"/>
              </a:lnSpc>
              <a:spcBef>
                <a:spcPts val="0"/>
              </a:spcBef>
              <a:spcAft>
                <a:spcPts val="0"/>
              </a:spcAft>
              <a:buClr>
                <a:srgbClr val="000000"/>
              </a:buClr>
              <a:buSzPts val="2000"/>
              <a:buFont typeface="Arial"/>
              <a:buChar char="•"/>
            </a:pPr>
            <a:r>
              <a:rPr lang="en-US" sz="2000">
                <a:solidFill>
                  <a:srgbClr val="000000"/>
                </a:solidFill>
                <a:latin typeface="Verdana"/>
                <a:ea typeface="Verdana"/>
                <a:cs typeface="Verdana"/>
                <a:sym typeface="Verdana"/>
              </a:rPr>
              <a:t>The protocols in this group are also </a:t>
            </a:r>
            <a:r>
              <a:rPr lang="en-US" sz="2000">
                <a:solidFill>
                  <a:srgbClr val="0070C0"/>
                </a:solidFill>
                <a:latin typeface="Verdana"/>
                <a:ea typeface="Verdana"/>
                <a:cs typeface="Verdana"/>
                <a:sym typeface="Verdana"/>
              </a:rPr>
              <a:t>responsible for managing the physical and logical links between the devices so that the layers above and applications can pass data through the connections.</a:t>
            </a:r>
            <a:endParaRPr sz="2000">
              <a:solidFill>
                <a:srgbClr val="0070C0"/>
              </a:solidFill>
              <a:latin typeface="Verdana"/>
              <a:ea typeface="Verdana"/>
              <a:cs typeface="Verdana"/>
              <a:sym typeface="Verdana"/>
            </a:endParaRPr>
          </a:p>
          <a:p>
            <a:pPr indent="-127000" lvl="0" marL="0" marR="0" rtl="0" algn="just">
              <a:lnSpc>
                <a:spcPct val="150000"/>
              </a:lnSpc>
              <a:spcBef>
                <a:spcPts val="0"/>
              </a:spcBef>
              <a:spcAft>
                <a:spcPts val="0"/>
              </a:spcAft>
              <a:buClr>
                <a:srgbClr val="000000"/>
              </a:buClr>
              <a:buSzPts val="2000"/>
              <a:buFont typeface="Arial"/>
              <a:buChar char="•"/>
            </a:pPr>
            <a:r>
              <a:rPr lang="en-US" sz="2000">
                <a:solidFill>
                  <a:srgbClr val="000000"/>
                </a:solidFill>
                <a:latin typeface="Verdana"/>
                <a:ea typeface="Verdana"/>
                <a:cs typeface="Verdana"/>
                <a:sym typeface="Verdana"/>
              </a:rPr>
              <a:t> The protocols in this group are </a:t>
            </a:r>
            <a:endParaRPr sz="2000">
              <a:solidFill>
                <a:srgbClr val="0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radio, </a:t>
            </a:r>
            <a:endParaRPr sz="20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baseband, </a:t>
            </a:r>
            <a:endParaRPr sz="20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link manager, </a:t>
            </a:r>
            <a:endParaRPr sz="20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logical link control and adaptation, and </a:t>
            </a:r>
            <a:endParaRPr sz="20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host controller interface (HCI).</a:t>
            </a:r>
            <a:endParaRPr sz="2000">
              <a:solidFill>
                <a:srgbClr val="C00000"/>
              </a:solidFill>
              <a:latin typeface="Verdana"/>
              <a:ea typeface="Verdana"/>
              <a:cs typeface="Verdana"/>
              <a:sym typeface="Verdana"/>
            </a:endParaRPr>
          </a:p>
        </p:txBody>
      </p:sp>
      <p:sp>
        <p:nvSpPr>
          <p:cNvPr id="208" name="Google Shape;208;p17"/>
          <p:cNvSpPr/>
          <p:nvPr/>
        </p:nvSpPr>
        <p:spPr>
          <a:xfrm>
            <a:off x="3103324" y="-66261"/>
            <a:ext cx="6040436"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Transport Protocol Group</a:t>
            </a:r>
            <a:endParaRPr sz="3200">
              <a:solidFill>
                <a:srgbClr val="C00000"/>
              </a:solidFill>
              <a:latin typeface="Verdana"/>
              <a:ea typeface="Verdana"/>
              <a:cs typeface="Verdana"/>
              <a:sym typeface="Verdana"/>
            </a:endParaRPr>
          </a:p>
        </p:txBody>
      </p:sp>
      <p:pic>
        <p:nvPicPr>
          <p:cNvPr id="209" name="Google Shape;209;p17"/>
          <p:cNvPicPr preferRelativeResize="0"/>
          <p:nvPr/>
        </p:nvPicPr>
        <p:blipFill rotWithShape="1">
          <a:blip r:embed="rId3">
            <a:alphaModFix/>
          </a:blip>
          <a:srcRect b="0" l="0" r="0" t="0"/>
          <a:stretch/>
        </p:blipFill>
        <p:spPr>
          <a:xfrm>
            <a:off x="5811246" y="1900810"/>
            <a:ext cx="6454682" cy="4691059"/>
          </a:xfrm>
          <a:prstGeom prst="rect">
            <a:avLst/>
          </a:prstGeom>
          <a:noFill/>
          <a:ln>
            <a:noFill/>
          </a:ln>
        </p:spPr>
      </p:pic>
      <p:sp>
        <p:nvSpPr>
          <p:cNvPr id="210" name="Google Shape;210;p17"/>
          <p:cNvSpPr/>
          <p:nvPr/>
        </p:nvSpPr>
        <p:spPr>
          <a:xfrm>
            <a:off x="5811246" y="4299045"/>
            <a:ext cx="6269151" cy="1624083"/>
          </a:xfrm>
          <a:prstGeom prst="ellipse">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16" name="Google Shape;216;p18"/>
          <p:cNvSpPr/>
          <p:nvPr/>
        </p:nvSpPr>
        <p:spPr>
          <a:xfrm>
            <a:off x="452761" y="1055583"/>
            <a:ext cx="11141476" cy="520956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b="1" lang="en-US" sz="2200">
                <a:solidFill>
                  <a:srgbClr val="C00000"/>
                </a:solidFill>
                <a:latin typeface="Verdana"/>
                <a:ea typeface="Verdana"/>
                <a:cs typeface="Verdana"/>
                <a:sym typeface="Verdana"/>
              </a:rPr>
              <a:t>Logical link control and adaptation protocol (L2CAP) layer:</a:t>
            </a:r>
            <a:endParaRPr sz="22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200"/>
              <a:buFont typeface="Noto Sans Symbols"/>
              <a:buChar char="✔"/>
            </a:pPr>
            <a:r>
              <a:rPr b="1" lang="en-US" sz="2200">
                <a:solidFill>
                  <a:srgbClr val="000000"/>
                </a:solidFill>
                <a:latin typeface="Verdana"/>
                <a:ea typeface="Verdana"/>
                <a:cs typeface="Verdana"/>
                <a:sym typeface="Verdana"/>
              </a:rPr>
              <a:t>All data traffi</a:t>
            </a:r>
            <a:r>
              <a:rPr lang="en-US" sz="2200">
                <a:solidFill>
                  <a:srgbClr val="000000"/>
                </a:solidFill>
                <a:latin typeface="Verdana"/>
                <a:ea typeface="Verdana"/>
                <a:cs typeface="Verdana"/>
                <a:sym typeface="Verdana"/>
              </a:rPr>
              <a:t>c is routed through L2CAP layer</a:t>
            </a:r>
            <a:endParaRPr sz="2200">
              <a:solidFill>
                <a:schemeClr val="dk1"/>
              </a:solidFill>
              <a:latin typeface="Verdana"/>
              <a:ea typeface="Verdana"/>
              <a:cs typeface="Verdana"/>
              <a:sym typeface="Verdana"/>
            </a:endParaRPr>
          </a:p>
          <a:p>
            <a:pPr indent="-107950" lvl="0" marL="171450" marR="0" rtl="0" algn="just">
              <a:lnSpc>
                <a:spcPct val="150000"/>
              </a:lnSpc>
              <a:spcBef>
                <a:spcPts val="0"/>
              </a:spcBef>
              <a:spcAft>
                <a:spcPts val="0"/>
              </a:spcAft>
              <a:buClr>
                <a:schemeClr val="dk1"/>
              </a:buClr>
              <a:buSzPts val="1000"/>
              <a:buFont typeface="Noto Sans Symbols"/>
              <a:buNone/>
            </a:pPr>
            <a:r>
              <a:t/>
            </a:r>
            <a:endParaRPr sz="10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Verdana"/>
                <a:ea typeface="Verdana"/>
                <a:cs typeface="Verdana"/>
                <a:sym typeface="Verdana"/>
              </a:rPr>
              <a:t>This layer </a:t>
            </a:r>
            <a:r>
              <a:rPr lang="en-US" sz="2200">
                <a:solidFill>
                  <a:srgbClr val="C00000"/>
                </a:solidFill>
                <a:latin typeface="Verdana"/>
                <a:ea typeface="Verdana"/>
                <a:cs typeface="Verdana"/>
                <a:sym typeface="Verdana"/>
              </a:rPr>
              <a:t>shields the higher layers from the details of the lower layers</a:t>
            </a:r>
            <a:r>
              <a:rPr lang="en-US" sz="2200">
                <a:solidFill>
                  <a:srgbClr val="000000"/>
                </a:solidFill>
                <a:latin typeface="Verdana"/>
                <a:ea typeface="Verdana"/>
                <a:cs typeface="Verdana"/>
                <a:sym typeface="Verdana"/>
              </a:rPr>
              <a:t>. </a:t>
            </a:r>
            <a:endParaRPr sz="2200">
              <a:solidFill>
                <a:schemeClr val="dk1"/>
              </a:solidFill>
              <a:latin typeface="Verdana"/>
              <a:ea typeface="Verdana"/>
              <a:cs typeface="Verdana"/>
              <a:sym typeface="Verdana"/>
            </a:endParaRPr>
          </a:p>
          <a:p>
            <a:pPr indent="-107950" lvl="0" marL="171450" marR="0" rtl="0" algn="just">
              <a:lnSpc>
                <a:spcPct val="150000"/>
              </a:lnSpc>
              <a:spcBef>
                <a:spcPts val="0"/>
              </a:spcBef>
              <a:spcAft>
                <a:spcPts val="0"/>
              </a:spcAft>
              <a:buClr>
                <a:schemeClr val="dk1"/>
              </a:buClr>
              <a:buSzPts val="1000"/>
              <a:buFont typeface="Noto Sans Symbols"/>
              <a:buNone/>
            </a:pPr>
            <a:r>
              <a:t/>
            </a:r>
            <a:endParaRPr sz="10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Verdana"/>
                <a:ea typeface="Verdana"/>
                <a:cs typeface="Verdana"/>
                <a:sym typeface="Verdana"/>
              </a:rPr>
              <a:t>It is also responsible for </a:t>
            </a:r>
            <a:r>
              <a:rPr lang="en-US" sz="2200">
                <a:solidFill>
                  <a:srgbClr val="C00000"/>
                </a:solidFill>
                <a:latin typeface="Verdana"/>
                <a:ea typeface="Verdana"/>
                <a:cs typeface="Verdana"/>
                <a:sym typeface="Verdana"/>
              </a:rPr>
              <a:t>segmenting larger packets from higher layers into smaller packets, which are easier to handle by the lower layer</a:t>
            </a:r>
            <a:r>
              <a:rPr lang="en-US" sz="2200">
                <a:solidFill>
                  <a:srgbClr val="000000"/>
                </a:solidFill>
                <a:latin typeface="Verdana"/>
                <a:ea typeface="Verdana"/>
                <a:cs typeface="Verdana"/>
                <a:sym typeface="Verdana"/>
              </a:rPr>
              <a:t>.</a:t>
            </a:r>
            <a:endParaRPr/>
          </a:p>
          <a:p>
            <a:pPr indent="-107950" lvl="0" marL="171450" marR="0" rtl="0" algn="just">
              <a:lnSpc>
                <a:spcPct val="150000"/>
              </a:lnSpc>
              <a:spcBef>
                <a:spcPts val="0"/>
              </a:spcBef>
              <a:spcAft>
                <a:spcPts val="0"/>
              </a:spcAft>
              <a:buClr>
                <a:schemeClr val="dk1"/>
              </a:buClr>
              <a:buSzPts val="1000"/>
              <a:buFont typeface="Noto Sans Symbols"/>
              <a:buNone/>
            </a:pPr>
            <a:r>
              <a:t/>
            </a:r>
            <a:endParaRPr sz="1000">
              <a:solidFill>
                <a:srgbClr val="0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200"/>
              <a:buFont typeface="Noto Sans Symbols"/>
              <a:buChar char="✔"/>
            </a:pPr>
            <a:r>
              <a:rPr lang="en-US" sz="2200">
                <a:solidFill>
                  <a:srgbClr val="000000"/>
                </a:solidFill>
                <a:latin typeface="Verdana"/>
                <a:ea typeface="Verdana"/>
                <a:cs typeface="Verdana"/>
                <a:sym typeface="Verdana"/>
              </a:rPr>
              <a:t>The L2CAP layer is </a:t>
            </a:r>
            <a:r>
              <a:rPr lang="en-US" sz="2200">
                <a:solidFill>
                  <a:srgbClr val="C00000"/>
                </a:solidFill>
                <a:latin typeface="Verdana"/>
                <a:ea typeface="Verdana"/>
                <a:cs typeface="Verdana"/>
                <a:sym typeface="Verdana"/>
              </a:rPr>
              <a:t>responsible for admission control </a:t>
            </a:r>
            <a:r>
              <a:rPr lang="en-US" sz="2200">
                <a:solidFill>
                  <a:srgbClr val="000000"/>
                </a:solidFill>
                <a:latin typeface="Verdana"/>
                <a:ea typeface="Verdana"/>
                <a:cs typeface="Verdana"/>
                <a:sym typeface="Verdana"/>
              </a:rPr>
              <a:t>based on the requested level of service and </a:t>
            </a:r>
            <a:r>
              <a:rPr lang="en-US" sz="2200">
                <a:solidFill>
                  <a:srgbClr val="C00000"/>
                </a:solidFill>
                <a:latin typeface="Verdana"/>
                <a:ea typeface="Verdana"/>
                <a:cs typeface="Verdana"/>
                <a:sym typeface="Verdana"/>
              </a:rPr>
              <a:t>for coordinating with the lower layers</a:t>
            </a:r>
            <a:r>
              <a:rPr lang="en-US" sz="2200">
                <a:solidFill>
                  <a:srgbClr val="000000"/>
                </a:solidFill>
                <a:latin typeface="Verdana"/>
                <a:ea typeface="Verdana"/>
                <a:cs typeface="Verdana"/>
                <a:sym typeface="Verdana"/>
              </a:rPr>
              <a:t> to maintain this level of service.</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Clr>
                <a:schemeClr val="dk1"/>
              </a:buClr>
              <a:buSzPts val="2000"/>
              <a:buFont typeface="Arial"/>
              <a:buNone/>
            </a:pPr>
            <a:r>
              <a:t/>
            </a:r>
            <a:endParaRPr sz="2000">
              <a:solidFill>
                <a:schemeClr val="dk1"/>
              </a:solidFill>
              <a:latin typeface="Verdana"/>
              <a:ea typeface="Verdana"/>
              <a:cs typeface="Verdana"/>
              <a:sym typeface="Verdana"/>
            </a:endParaRPr>
          </a:p>
        </p:txBody>
      </p:sp>
      <p:sp>
        <p:nvSpPr>
          <p:cNvPr id="217" name="Google Shape;217;p18"/>
          <p:cNvSpPr/>
          <p:nvPr/>
        </p:nvSpPr>
        <p:spPr>
          <a:xfrm>
            <a:off x="2945574" y="136800"/>
            <a:ext cx="6040436"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Transport Protocol Group</a:t>
            </a:r>
            <a:endParaRPr sz="3200">
              <a:solidFill>
                <a:srgbClr val="C00000"/>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23" name="Google Shape;223;p19"/>
          <p:cNvSpPr/>
          <p:nvPr/>
        </p:nvSpPr>
        <p:spPr>
          <a:xfrm>
            <a:off x="491971" y="800259"/>
            <a:ext cx="10667259" cy="563616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b="1" lang="en-US" sz="2400">
                <a:solidFill>
                  <a:srgbClr val="C00000"/>
                </a:solidFill>
                <a:latin typeface="Verdana"/>
                <a:ea typeface="Verdana"/>
                <a:cs typeface="Verdana"/>
                <a:sym typeface="Verdana"/>
              </a:rPr>
              <a:t>Link manager Protocol(LMP):</a:t>
            </a:r>
            <a:endParaRPr b="1"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000"/>
              <a:buFont typeface="Noto Sans Symbols"/>
              <a:buChar char="✔"/>
            </a:pPr>
            <a:r>
              <a:rPr b="1" lang="en-US" sz="2000">
                <a:solidFill>
                  <a:srgbClr val="000000"/>
                </a:solidFill>
                <a:latin typeface="Verdana"/>
                <a:ea typeface="Verdana"/>
                <a:cs typeface="Verdana"/>
                <a:sym typeface="Verdana"/>
              </a:rPr>
              <a:t>The link manager </a:t>
            </a:r>
            <a:r>
              <a:rPr lang="en-US" sz="2000">
                <a:solidFill>
                  <a:srgbClr val="000000"/>
                </a:solidFill>
                <a:latin typeface="Verdana"/>
                <a:ea typeface="Verdana"/>
                <a:cs typeface="Verdana"/>
                <a:sym typeface="Verdana"/>
              </a:rPr>
              <a:t>layers are responsible for </a:t>
            </a:r>
            <a:r>
              <a:rPr lang="en-US" sz="2000">
                <a:solidFill>
                  <a:srgbClr val="C00000"/>
                </a:solidFill>
                <a:latin typeface="Verdana"/>
                <a:ea typeface="Verdana"/>
                <a:cs typeface="Verdana"/>
                <a:sym typeface="Verdana"/>
              </a:rPr>
              <a:t>negotiating the properties of the Bluetooth air interface between them. </a:t>
            </a:r>
            <a:endParaRPr sz="2000">
              <a:solidFill>
                <a:srgbClr val="C00000"/>
              </a:solidFill>
              <a:latin typeface="Verdana"/>
              <a:ea typeface="Verdana"/>
              <a:cs typeface="Verdana"/>
              <a:sym typeface="Verdana"/>
            </a:endParaRPr>
          </a:p>
          <a:p>
            <a:pPr indent="-114300" lvl="0" marL="171450" marR="0" rtl="0" algn="just">
              <a:lnSpc>
                <a:spcPct val="150000"/>
              </a:lnSpc>
              <a:spcBef>
                <a:spcPts val="0"/>
              </a:spcBef>
              <a:spcAft>
                <a:spcPts val="0"/>
              </a:spcAft>
              <a:buClr>
                <a:schemeClr val="dk1"/>
              </a:buClr>
              <a:buSzPts val="900"/>
              <a:buFont typeface="Noto Sans Symbols"/>
              <a:buNone/>
            </a:pPr>
            <a:r>
              <a:t/>
            </a:r>
            <a:endParaRPr sz="9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000"/>
              <a:buFont typeface="Noto Sans Symbols"/>
              <a:buChar char="✔"/>
            </a:pPr>
            <a:r>
              <a:rPr lang="en-US" sz="2000">
                <a:solidFill>
                  <a:srgbClr val="000000"/>
                </a:solidFill>
                <a:latin typeface="Verdana"/>
                <a:ea typeface="Verdana"/>
                <a:cs typeface="Verdana"/>
                <a:sym typeface="Verdana"/>
              </a:rPr>
              <a:t>These properties may be anything from </a:t>
            </a:r>
            <a:r>
              <a:rPr lang="en-US" sz="2000">
                <a:solidFill>
                  <a:srgbClr val="0070C0"/>
                </a:solidFill>
                <a:latin typeface="Verdana"/>
                <a:ea typeface="Verdana"/>
                <a:cs typeface="Verdana"/>
                <a:sym typeface="Verdana"/>
              </a:rPr>
              <a:t>bandwidth allocation to support services of a particular type to periodic bandwidth reservation for audio traffic</a:t>
            </a:r>
            <a:r>
              <a:rPr lang="en-US" sz="2000">
                <a:solidFill>
                  <a:srgbClr val="000000"/>
                </a:solidFill>
                <a:latin typeface="Verdana"/>
                <a:ea typeface="Verdana"/>
                <a:cs typeface="Verdana"/>
                <a:sym typeface="Verdana"/>
              </a:rPr>
              <a:t>. </a:t>
            </a:r>
            <a:endParaRPr/>
          </a:p>
          <a:p>
            <a:pPr indent="-120650" lvl="0" marL="171450" marR="0" rtl="0" algn="just">
              <a:lnSpc>
                <a:spcPct val="150000"/>
              </a:lnSpc>
              <a:spcBef>
                <a:spcPts val="0"/>
              </a:spcBef>
              <a:spcAft>
                <a:spcPts val="0"/>
              </a:spcAft>
              <a:buClr>
                <a:schemeClr val="dk1"/>
              </a:buClr>
              <a:buSzPts val="800"/>
              <a:buFont typeface="Noto Sans Symbols"/>
              <a:buNone/>
            </a:pPr>
            <a:r>
              <a:t/>
            </a:r>
            <a:endParaRPr sz="800">
              <a:solidFill>
                <a:srgbClr val="0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000"/>
              <a:buFont typeface="Noto Sans Symbols"/>
              <a:buChar char="✔"/>
            </a:pPr>
            <a:r>
              <a:rPr lang="en-US" sz="2000">
                <a:solidFill>
                  <a:srgbClr val="000000"/>
                </a:solidFill>
                <a:latin typeface="Verdana"/>
                <a:ea typeface="Verdana"/>
                <a:cs typeface="Verdana"/>
                <a:sym typeface="Verdana"/>
              </a:rPr>
              <a:t>This layer is responsible for </a:t>
            </a:r>
            <a:r>
              <a:rPr lang="en-US" sz="2000">
                <a:solidFill>
                  <a:srgbClr val="0070C0"/>
                </a:solidFill>
                <a:latin typeface="Verdana"/>
                <a:ea typeface="Verdana"/>
                <a:cs typeface="Verdana"/>
                <a:sym typeface="Verdana"/>
              </a:rPr>
              <a:t>supervising device pairing</a:t>
            </a:r>
            <a:r>
              <a:rPr lang="en-US" sz="2000">
                <a:solidFill>
                  <a:srgbClr val="000000"/>
                </a:solidFill>
                <a:latin typeface="Verdana"/>
                <a:ea typeface="Verdana"/>
                <a:cs typeface="Verdana"/>
                <a:sym typeface="Verdana"/>
              </a:rPr>
              <a:t>.</a:t>
            </a:r>
            <a:endParaRPr/>
          </a:p>
          <a:p>
            <a:pPr indent="-120650" lvl="0" marL="171450" marR="0" rtl="0" algn="just">
              <a:lnSpc>
                <a:spcPct val="150000"/>
              </a:lnSpc>
              <a:spcBef>
                <a:spcPts val="0"/>
              </a:spcBef>
              <a:spcAft>
                <a:spcPts val="0"/>
              </a:spcAft>
              <a:buClr>
                <a:schemeClr val="dk1"/>
              </a:buClr>
              <a:buSzPts val="800"/>
              <a:buFont typeface="Noto Sans Symbols"/>
              <a:buNone/>
            </a:pPr>
            <a:r>
              <a:t/>
            </a:r>
            <a:endParaRPr sz="800">
              <a:solidFill>
                <a:srgbClr val="0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000"/>
              <a:buFont typeface="Noto Sans Symbols"/>
              <a:buChar char="✔"/>
            </a:pPr>
            <a:r>
              <a:rPr lang="en-US" sz="2000">
                <a:solidFill>
                  <a:srgbClr val="000000"/>
                </a:solidFill>
                <a:latin typeface="Verdana"/>
                <a:ea typeface="Verdana"/>
                <a:cs typeface="Verdana"/>
                <a:sym typeface="Verdana"/>
              </a:rPr>
              <a:t>Device pairing is the creation of a trust relationship between the devices by generating and storing an authentication key for future device authentication. </a:t>
            </a:r>
            <a:endParaRPr sz="2000">
              <a:solidFill>
                <a:schemeClr val="dk1"/>
              </a:solidFill>
              <a:latin typeface="Verdana"/>
              <a:ea typeface="Verdana"/>
              <a:cs typeface="Verdana"/>
              <a:sym typeface="Verdana"/>
            </a:endParaRPr>
          </a:p>
          <a:p>
            <a:pPr indent="-120650" lvl="0" marL="171450" marR="0" rtl="0" algn="just">
              <a:lnSpc>
                <a:spcPct val="150000"/>
              </a:lnSpc>
              <a:spcBef>
                <a:spcPts val="0"/>
              </a:spcBef>
              <a:spcAft>
                <a:spcPts val="0"/>
              </a:spcAft>
              <a:buClr>
                <a:schemeClr val="dk1"/>
              </a:buClr>
              <a:buSzPts val="800"/>
              <a:buFont typeface="Noto Sans Symbols"/>
              <a:buNone/>
            </a:pPr>
            <a:r>
              <a:t/>
            </a:r>
            <a:endParaRPr sz="8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000"/>
              <a:buFont typeface="Noto Sans Symbols"/>
              <a:buChar char="✔"/>
            </a:pPr>
            <a:r>
              <a:rPr lang="en-US" sz="2000">
                <a:solidFill>
                  <a:srgbClr val="000000"/>
                </a:solidFill>
                <a:latin typeface="Verdana"/>
                <a:ea typeface="Verdana"/>
                <a:cs typeface="Verdana"/>
                <a:sym typeface="Verdana"/>
              </a:rPr>
              <a:t>The link managers are also responsible for </a:t>
            </a:r>
            <a:r>
              <a:rPr lang="en-US" sz="2000">
                <a:solidFill>
                  <a:srgbClr val="0070C0"/>
                </a:solidFill>
                <a:latin typeface="Verdana"/>
                <a:ea typeface="Verdana"/>
                <a:cs typeface="Verdana"/>
                <a:sym typeface="Verdana"/>
              </a:rPr>
              <a:t>power control and may request adjustments in power levels.</a:t>
            </a:r>
            <a:endParaRPr/>
          </a:p>
          <a:p>
            <a:pPr indent="0" lvl="0" marL="0" marR="0" rtl="0" algn="just">
              <a:lnSpc>
                <a:spcPct val="150000"/>
              </a:lnSpc>
              <a:spcBef>
                <a:spcPts val="0"/>
              </a:spcBef>
              <a:spcAft>
                <a:spcPts val="0"/>
              </a:spcAft>
              <a:buNone/>
            </a:pPr>
            <a:r>
              <a:rPr lang="en-US" sz="2200">
                <a:solidFill>
                  <a:srgbClr val="000000"/>
                </a:solidFill>
                <a:latin typeface="Verdana"/>
                <a:ea typeface="Verdana"/>
                <a:cs typeface="Verdana"/>
                <a:sym typeface="Verdana"/>
              </a:rPr>
              <a:t> </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2200">
              <a:solidFill>
                <a:schemeClr val="dk1"/>
              </a:solidFill>
              <a:latin typeface="Verdana"/>
              <a:ea typeface="Verdana"/>
              <a:cs typeface="Verdana"/>
              <a:sym typeface="Verdana"/>
            </a:endParaRPr>
          </a:p>
        </p:txBody>
      </p:sp>
      <p:sp>
        <p:nvSpPr>
          <p:cNvPr id="224" name="Google Shape;224;p19"/>
          <p:cNvSpPr/>
          <p:nvPr/>
        </p:nvSpPr>
        <p:spPr>
          <a:xfrm>
            <a:off x="3049519" y="-68872"/>
            <a:ext cx="6040436"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Transport Protocol Group</a:t>
            </a:r>
            <a:endParaRPr sz="3200">
              <a:solidFill>
                <a:srgbClr val="C00000"/>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180975" y="2552820"/>
            <a:ext cx="11256376" cy="10652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4800" u="none" cap="none" strike="noStrike">
                <a:solidFill>
                  <a:srgbClr val="0070C0"/>
                </a:solidFill>
                <a:latin typeface="Algerian"/>
                <a:ea typeface="Algerian"/>
                <a:cs typeface="Algerian"/>
                <a:sym typeface="Algerian"/>
              </a:rPr>
              <a:t>Wireless Personal Area Network</a:t>
            </a:r>
            <a:endParaRPr/>
          </a:p>
          <a:p>
            <a:pPr indent="0" lvl="0" marL="0" marR="0" rtl="0" algn="ctr">
              <a:lnSpc>
                <a:spcPct val="100000"/>
              </a:lnSpc>
              <a:spcBef>
                <a:spcPts val="0"/>
              </a:spcBef>
              <a:spcAft>
                <a:spcPts val="0"/>
              </a:spcAft>
              <a:buNone/>
            </a:pPr>
            <a:r>
              <a:t/>
            </a:r>
            <a:endParaRPr b="1" i="0" sz="2000" u="none" cap="none" strike="noStrike">
              <a:solidFill>
                <a:srgbClr val="0070C0"/>
              </a:solidFill>
              <a:latin typeface="Algerian"/>
              <a:ea typeface="Algerian"/>
              <a:cs typeface="Algerian"/>
              <a:sym typeface="Algerian"/>
            </a:endParaRPr>
          </a:p>
          <a:p>
            <a:pPr indent="0" lvl="0" marL="0" marR="0" rtl="0" algn="ctr">
              <a:lnSpc>
                <a:spcPct val="100000"/>
              </a:lnSpc>
              <a:spcBef>
                <a:spcPts val="0"/>
              </a:spcBef>
              <a:spcAft>
                <a:spcPts val="0"/>
              </a:spcAft>
              <a:buNone/>
            </a:pPr>
            <a:r>
              <a:rPr b="1" i="0" lang="en-US" sz="4800" u="none" cap="none" strike="noStrike">
                <a:solidFill>
                  <a:srgbClr val="0070C0"/>
                </a:solidFill>
                <a:latin typeface="Algerian"/>
                <a:ea typeface="Algerian"/>
                <a:cs typeface="Algerian"/>
                <a:sym typeface="Algerian"/>
              </a:rPr>
              <a:t> </a:t>
            </a:r>
            <a:r>
              <a:rPr b="1" i="0" lang="en-US" sz="4800" u="none" cap="none" strike="noStrike">
                <a:solidFill>
                  <a:srgbClr val="C00000"/>
                </a:solidFill>
                <a:latin typeface="Algerian"/>
                <a:ea typeface="Algerian"/>
                <a:cs typeface="Algerian"/>
                <a:sym typeface="Algerian"/>
              </a:rPr>
              <a:t>Bluetooth</a:t>
            </a:r>
            <a:endParaRPr b="0" i="0" sz="4800" u="none" cap="none" strike="noStrike">
              <a:solidFill>
                <a:srgbClr val="C00000"/>
              </a:solidFill>
              <a:latin typeface="Algerian"/>
              <a:ea typeface="Algerian"/>
              <a:cs typeface="Algerian"/>
              <a:sym typeface="Algerian"/>
            </a:endParaRPr>
          </a:p>
        </p:txBody>
      </p:sp>
      <p:sp>
        <p:nvSpPr>
          <p:cNvPr id="102" name="Google Shape;102;p2"/>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pic>
        <p:nvPicPr>
          <p:cNvPr descr="https://upload.wikimedia.org/wikipedia/commons/thumb/d/da/Bluetooth.svg/2000px-Bluetooth.svg.png" id="103" name="Google Shape;103;p2"/>
          <p:cNvPicPr preferRelativeResize="0"/>
          <p:nvPr/>
        </p:nvPicPr>
        <p:blipFill rotWithShape="1">
          <a:blip r:embed="rId3">
            <a:alphaModFix/>
          </a:blip>
          <a:srcRect b="0" l="0" r="0" t="0"/>
          <a:stretch/>
        </p:blipFill>
        <p:spPr>
          <a:xfrm>
            <a:off x="10799616" y="300964"/>
            <a:ext cx="942535" cy="157558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30" name="Google Shape;230;p20"/>
          <p:cNvSpPr/>
          <p:nvPr/>
        </p:nvSpPr>
        <p:spPr>
          <a:xfrm>
            <a:off x="570081" y="1118053"/>
            <a:ext cx="10621660" cy="478296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b="1" lang="en-US" sz="2400">
                <a:solidFill>
                  <a:srgbClr val="C00000"/>
                </a:solidFill>
                <a:latin typeface="Verdana"/>
                <a:ea typeface="Verdana"/>
                <a:cs typeface="Verdana"/>
                <a:sym typeface="Verdana"/>
              </a:rPr>
              <a:t>Baseband and radio layers:</a:t>
            </a:r>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Verdana"/>
                <a:ea typeface="Verdana"/>
                <a:cs typeface="Verdana"/>
                <a:sym typeface="Verdana"/>
              </a:rPr>
              <a:t>The baseband  layer is </a:t>
            </a:r>
            <a:r>
              <a:rPr lang="en-US" sz="2400">
                <a:solidFill>
                  <a:srgbClr val="0070C0"/>
                </a:solidFill>
                <a:latin typeface="Verdana"/>
                <a:ea typeface="Verdana"/>
                <a:cs typeface="Verdana"/>
                <a:sym typeface="Verdana"/>
              </a:rPr>
              <a:t>responsible for the process of  </a:t>
            </a:r>
            <a:r>
              <a:rPr lang="en-US" sz="2400">
                <a:solidFill>
                  <a:srgbClr val="C00000"/>
                </a:solidFill>
                <a:latin typeface="Verdana"/>
                <a:ea typeface="Verdana"/>
                <a:cs typeface="Verdana"/>
                <a:sym typeface="Verdana"/>
              </a:rPr>
              <a:t>searching for other devices and establishing a connection with them</a:t>
            </a:r>
            <a:r>
              <a:rPr lang="en-US" sz="2400">
                <a:solidFill>
                  <a:srgbClr val="0070C0"/>
                </a:solidFill>
                <a:latin typeface="Verdana"/>
                <a:ea typeface="Verdana"/>
                <a:cs typeface="Verdana"/>
                <a:sym typeface="Verdana"/>
              </a:rPr>
              <a:t>.</a:t>
            </a:r>
            <a:endParaRPr sz="2400">
              <a:solidFill>
                <a:srgbClr val="0070C0"/>
              </a:solidFill>
              <a:latin typeface="Verdana"/>
              <a:ea typeface="Verdana"/>
              <a:cs typeface="Verdana"/>
              <a:sym typeface="Verdana"/>
            </a:endParaRPr>
          </a:p>
          <a:p>
            <a:pPr indent="-184150" lvl="0" marL="285750" marR="0" rtl="0" algn="just">
              <a:lnSpc>
                <a:spcPct val="150000"/>
              </a:lnSpc>
              <a:spcBef>
                <a:spcPts val="0"/>
              </a:spcBef>
              <a:spcAft>
                <a:spcPts val="0"/>
              </a:spcAft>
              <a:buClr>
                <a:schemeClr val="dk1"/>
              </a:buClr>
              <a:buSzPts val="1600"/>
              <a:buFont typeface="Noto Sans Symbols"/>
              <a:buNone/>
            </a:pPr>
            <a:r>
              <a:t/>
            </a:r>
            <a:endParaRPr sz="16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Verdana"/>
                <a:ea typeface="Verdana"/>
                <a:cs typeface="Verdana"/>
                <a:sym typeface="Verdana"/>
              </a:rPr>
              <a:t>It is also responsible for </a:t>
            </a:r>
            <a:r>
              <a:rPr lang="en-US" sz="2400">
                <a:solidFill>
                  <a:srgbClr val="C00000"/>
                </a:solidFill>
                <a:latin typeface="Verdana"/>
                <a:ea typeface="Verdana"/>
                <a:cs typeface="Verdana"/>
                <a:sym typeface="Verdana"/>
              </a:rPr>
              <a:t>assigning the master and slave roles. </a:t>
            </a:r>
            <a:endParaRPr sz="2400">
              <a:solidFill>
                <a:srgbClr val="C00000"/>
              </a:solidFill>
              <a:latin typeface="Verdana"/>
              <a:ea typeface="Verdana"/>
              <a:cs typeface="Verdana"/>
              <a:sym typeface="Verdana"/>
            </a:endParaRPr>
          </a:p>
          <a:p>
            <a:pPr indent="-184150" lvl="0" marL="285750" marR="0" rtl="0" algn="just">
              <a:lnSpc>
                <a:spcPct val="150000"/>
              </a:lnSpc>
              <a:spcBef>
                <a:spcPts val="0"/>
              </a:spcBef>
              <a:spcAft>
                <a:spcPts val="0"/>
              </a:spcAft>
              <a:buClr>
                <a:schemeClr val="dk1"/>
              </a:buClr>
              <a:buSzPts val="1600"/>
              <a:buFont typeface="Noto Sans Symbols"/>
              <a:buNone/>
            </a:pPr>
            <a:r>
              <a:t/>
            </a:r>
            <a:endParaRPr sz="16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Verdana"/>
                <a:ea typeface="Verdana"/>
                <a:cs typeface="Verdana"/>
                <a:sym typeface="Verdana"/>
              </a:rPr>
              <a:t>This layer also controls the Bluetooth unit’s </a:t>
            </a:r>
            <a:r>
              <a:rPr lang="en-US" sz="2400">
                <a:solidFill>
                  <a:srgbClr val="C00000"/>
                </a:solidFill>
                <a:latin typeface="Verdana"/>
                <a:ea typeface="Verdana"/>
                <a:cs typeface="Verdana"/>
                <a:sym typeface="Verdana"/>
              </a:rPr>
              <a:t>synchronization and transmission frequency hopping sequence.</a:t>
            </a:r>
            <a:endParaRPr sz="2400">
              <a:solidFill>
                <a:srgbClr val="C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20"/>
          <p:cNvSpPr/>
          <p:nvPr/>
        </p:nvSpPr>
        <p:spPr>
          <a:xfrm>
            <a:off x="3075782" y="158880"/>
            <a:ext cx="6040436"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Transport Protocol Group</a:t>
            </a:r>
            <a:endParaRPr sz="3200">
              <a:solidFill>
                <a:srgbClr val="C00000"/>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237" name="Google Shape;237;p21"/>
          <p:cNvSpPr/>
          <p:nvPr/>
        </p:nvSpPr>
        <p:spPr>
          <a:xfrm>
            <a:off x="736847" y="1220679"/>
            <a:ext cx="10484528" cy="392976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b="1" lang="en-US" sz="2400">
                <a:solidFill>
                  <a:srgbClr val="C00000"/>
                </a:solidFill>
                <a:latin typeface="Verdana"/>
                <a:ea typeface="Verdana"/>
                <a:cs typeface="Verdana"/>
                <a:sym typeface="Verdana"/>
              </a:rPr>
              <a:t>Host controller interface (HCI) layer:</a:t>
            </a:r>
            <a:endParaRPr sz="24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2400">
              <a:solidFill>
                <a:srgbClr val="C00000"/>
              </a:solidFill>
              <a:latin typeface="Verdana"/>
              <a:ea typeface="Verdana"/>
              <a:cs typeface="Verdana"/>
              <a:sym typeface="Verdana"/>
            </a:endParaRPr>
          </a:p>
          <a:p>
            <a:pPr indent="-152400" lvl="0" marL="0" marR="0" rtl="0" algn="just">
              <a:lnSpc>
                <a:spcPct val="150000"/>
              </a:lnSpc>
              <a:spcBef>
                <a:spcPts val="0"/>
              </a:spcBef>
              <a:spcAft>
                <a:spcPts val="0"/>
              </a:spcAft>
              <a:buClr>
                <a:srgbClr val="000000"/>
              </a:buClr>
              <a:buSzPts val="2400"/>
              <a:buFont typeface="Arial"/>
              <a:buChar char="•"/>
            </a:pPr>
            <a:r>
              <a:rPr b="1" lang="en-US" sz="2400">
                <a:solidFill>
                  <a:srgbClr val="000000"/>
                </a:solidFill>
                <a:latin typeface="Verdana"/>
                <a:ea typeface="Verdana"/>
                <a:cs typeface="Verdana"/>
                <a:sym typeface="Verdana"/>
              </a:rPr>
              <a:t> </a:t>
            </a:r>
            <a:r>
              <a:rPr lang="en-US" sz="2400">
                <a:solidFill>
                  <a:srgbClr val="000000"/>
                </a:solidFill>
                <a:latin typeface="Verdana"/>
                <a:ea typeface="Verdana"/>
                <a:cs typeface="Verdana"/>
                <a:sym typeface="Verdana"/>
              </a:rPr>
              <a:t>The HCI allows higher layers of the stack, including applications, to </a:t>
            </a:r>
            <a:r>
              <a:rPr lang="en-US" sz="2400">
                <a:solidFill>
                  <a:srgbClr val="0070C0"/>
                </a:solidFill>
                <a:latin typeface="Verdana"/>
                <a:ea typeface="Verdana"/>
                <a:cs typeface="Verdana"/>
                <a:sym typeface="Verdana"/>
              </a:rPr>
              <a:t>access the baseband, link manager, etc., through a single standard interface.</a:t>
            </a:r>
            <a:endParaRPr sz="2400">
              <a:solidFill>
                <a:srgbClr val="0070C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2400">
              <a:solidFill>
                <a:schemeClr val="dk1"/>
              </a:solidFill>
              <a:latin typeface="Verdana"/>
              <a:ea typeface="Verdana"/>
              <a:cs typeface="Verdana"/>
              <a:sym typeface="Verdana"/>
            </a:endParaRPr>
          </a:p>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 Through HCI commands, the module may enter certain modes of operation</a:t>
            </a:r>
            <a:endParaRPr sz="2400">
              <a:solidFill>
                <a:schemeClr val="dk1"/>
              </a:solidFill>
              <a:latin typeface="Verdana"/>
              <a:ea typeface="Verdana"/>
              <a:cs typeface="Verdana"/>
              <a:sym typeface="Verdana"/>
            </a:endParaRPr>
          </a:p>
        </p:txBody>
      </p:sp>
      <p:sp>
        <p:nvSpPr>
          <p:cNvPr id="238" name="Google Shape;238;p21"/>
          <p:cNvSpPr/>
          <p:nvPr/>
        </p:nvSpPr>
        <p:spPr>
          <a:xfrm>
            <a:off x="3075782" y="158880"/>
            <a:ext cx="6040436"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Transport Protocol Group</a:t>
            </a:r>
            <a:endParaRPr sz="3200">
              <a:solidFill>
                <a:srgbClr val="C00000"/>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2"/>
          <p:cNvSpPr/>
          <p:nvPr/>
        </p:nvSpPr>
        <p:spPr>
          <a:xfrm>
            <a:off x="2775435" y="193472"/>
            <a:ext cx="645721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Verdana"/>
                <a:ea typeface="Verdana"/>
                <a:cs typeface="Verdana"/>
                <a:sym typeface="Verdana"/>
              </a:rPr>
              <a:t>Middleware Protocol Group</a:t>
            </a:r>
            <a:endParaRPr sz="3200">
              <a:solidFill>
                <a:srgbClr val="C00000"/>
              </a:solidFill>
              <a:latin typeface="Verdana"/>
              <a:ea typeface="Verdana"/>
              <a:cs typeface="Verdana"/>
              <a:sym typeface="Verdana"/>
            </a:endParaRPr>
          </a:p>
        </p:txBody>
      </p:sp>
      <p:sp>
        <p:nvSpPr>
          <p:cNvPr id="244" name="Google Shape;244;p22"/>
          <p:cNvSpPr/>
          <p:nvPr/>
        </p:nvSpPr>
        <p:spPr>
          <a:xfrm>
            <a:off x="176983" y="1137424"/>
            <a:ext cx="6278408"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This group comprises the protocols needed for existing applications to operate over Bluetooth links. </a:t>
            </a:r>
            <a:endParaRPr sz="20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The protocols in this group can be </a:t>
            </a:r>
            <a:r>
              <a:rPr lang="en-US" sz="2000">
                <a:solidFill>
                  <a:srgbClr val="0070C0"/>
                </a:solidFill>
                <a:latin typeface="Verdana"/>
                <a:ea typeface="Verdana"/>
                <a:cs typeface="Verdana"/>
                <a:sym typeface="Verdana"/>
              </a:rPr>
              <a:t>third party and industry standard protocols and protocols developed specifically by the Special Interest Group (SIG) </a:t>
            </a:r>
            <a:r>
              <a:rPr lang="en-US" sz="2000">
                <a:solidFill>
                  <a:schemeClr val="dk1"/>
                </a:solidFill>
                <a:latin typeface="Verdana"/>
                <a:ea typeface="Verdana"/>
                <a:cs typeface="Verdana"/>
                <a:sym typeface="Verdana"/>
              </a:rPr>
              <a:t>for Bluetooth wireless communication. </a:t>
            </a:r>
            <a:endParaRPr sz="20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000"/>
              <a:buFont typeface="Noto Sans Symbols"/>
              <a:buChar char="✔"/>
            </a:pPr>
            <a:r>
              <a:rPr lang="en-US" sz="2000">
                <a:solidFill>
                  <a:schemeClr val="dk1"/>
                </a:solidFill>
                <a:latin typeface="Verdana"/>
                <a:ea typeface="Verdana"/>
                <a:cs typeface="Verdana"/>
                <a:sym typeface="Verdana"/>
              </a:rPr>
              <a:t>The protocols in this group can include </a:t>
            </a:r>
            <a:r>
              <a:rPr lang="en-US" sz="2000">
                <a:solidFill>
                  <a:srgbClr val="0070C0"/>
                </a:solidFill>
                <a:latin typeface="Verdana"/>
                <a:ea typeface="Verdana"/>
                <a:cs typeface="Verdana"/>
                <a:sym typeface="Verdana"/>
              </a:rPr>
              <a:t>TCP, IP, PPP, A serial port emulator protocol RFCOMM, service discovery protocol (SDP), </a:t>
            </a:r>
            <a:r>
              <a:rPr lang="en-US" sz="2000">
                <a:solidFill>
                  <a:schemeClr val="dk1"/>
                </a:solidFill>
                <a:latin typeface="Verdana"/>
                <a:ea typeface="Verdana"/>
                <a:cs typeface="Verdana"/>
                <a:sym typeface="Verdana"/>
              </a:rPr>
              <a:t>etc., </a:t>
            </a:r>
            <a:endParaRPr sz="2000">
              <a:solidFill>
                <a:schemeClr val="dk1"/>
              </a:solidFill>
              <a:latin typeface="Verdana"/>
              <a:ea typeface="Verdana"/>
              <a:cs typeface="Verdana"/>
              <a:sym typeface="Verdana"/>
            </a:endParaRPr>
          </a:p>
        </p:txBody>
      </p:sp>
      <p:pic>
        <p:nvPicPr>
          <p:cNvPr id="245" name="Google Shape;245;p22"/>
          <p:cNvPicPr preferRelativeResize="0"/>
          <p:nvPr/>
        </p:nvPicPr>
        <p:blipFill rotWithShape="1">
          <a:blip r:embed="rId3">
            <a:alphaModFix/>
          </a:blip>
          <a:srcRect b="0" l="0" r="0" t="0"/>
          <a:stretch/>
        </p:blipFill>
        <p:spPr>
          <a:xfrm>
            <a:off x="7028599" y="905412"/>
            <a:ext cx="5422709" cy="4894886"/>
          </a:xfrm>
          <a:prstGeom prst="rect">
            <a:avLst/>
          </a:prstGeom>
          <a:noFill/>
          <a:ln>
            <a:noFill/>
          </a:ln>
        </p:spPr>
      </p:pic>
      <p:sp>
        <p:nvSpPr>
          <p:cNvPr id="246" name="Google Shape;246;p22"/>
          <p:cNvSpPr/>
          <p:nvPr/>
        </p:nvSpPr>
        <p:spPr>
          <a:xfrm>
            <a:off x="7342496" y="1733266"/>
            <a:ext cx="4449170" cy="1705970"/>
          </a:xfrm>
          <a:prstGeom prst="ellipse">
            <a:avLst/>
          </a:prstGeom>
          <a:noFill/>
          <a:ln cap="flat" cmpd="sng" w="571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p:nvPr/>
        </p:nvSpPr>
        <p:spPr>
          <a:xfrm>
            <a:off x="522922" y="430396"/>
            <a:ext cx="10810486" cy="52168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400">
                <a:solidFill>
                  <a:srgbClr val="C00000"/>
                </a:solidFill>
                <a:latin typeface="Verdana"/>
                <a:ea typeface="Verdana"/>
                <a:cs typeface="Verdana"/>
                <a:sym typeface="Verdana"/>
              </a:rPr>
              <a:t>RFCOMM layer: </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Bluetooth’s prime aim is to eliminate cables and provide support for serial communication without cables.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70C0"/>
              </a:buClr>
              <a:buSzPts val="2200"/>
              <a:buFont typeface="Noto Sans Symbols"/>
              <a:buChar char="✔"/>
            </a:pPr>
            <a:r>
              <a:rPr lang="en-US" sz="2200">
                <a:solidFill>
                  <a:srgbClr val="0070C0"/>
                </a:solidFill>
                <a:latin typeface="Verdana"/>
                <a:ea typeface="Verdana"/>
                <a:cs typeface="Verdana"/>
                <a:sym typeface="Verdana"/>
              </a:rPr>
              <a:t>RFCOMM provides a virtual serial port to applications. </a:t>
            </a:r>
            <a:endParaRPr sz="2200">
              <a:solidFill>
                <a:srgbClr val="0070C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The advantage provided by this layer is that </a:t>
            </a:r>
            <a:r>
              <a:rPr lang="en-US" sz="2200">
                <a:solidFill>
                  <a:srgbClr val="0070C0"/>
                </a:solidFill>
                <a:latin typeface="Verdana"/>
                <a:ea typeface="Verdana"/>
                <a:cs typeface="Verdana"/>
                <a:sym typeface="Verdana"/>
              </a:rPr>
              <a:t>it is easy for applications designed for cabled serial ports to migrate to Bluetooth</a:t>
            </a:r>
            <a:r>
              <a:rPr lang="en-US" sz="2200">
                <a:solidFill>
                  <a:schemeClr val="dk1"/>
                </a:solidFill>
                <a:latin typeface="Verdana"/>
                <a:ea typeface="Verdana"/>
                <a:cs typeface="Verdana"/>
                <a:sym typeface="Verdana"/>
              </a:rPr>
              <a:t>.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The applications can use RFCOMM much like a serial port to accomplish scenarios like dial-up networking, etc.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RFCOMM is an important part of the protocol stack because of the function it performs.</a:t>
            </a:r>
            <a:endParaRPr sz="2200">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4"/>
          <p:cNvSpPr/>
          <p:nvPr/>
        </p:nvSpPr>
        <p:spPr>
          <a:xfrm>
            <a:off x="685648" y="711893"/>
            <a:ext cx="10931097" cy="563231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400">
                <a:solidFill>
                  <a:srgbClr val="C00000"/>
                </a:solidFill>
                <a:latin typeface="Verdana"/>
                <a:ea typeface="Verdana"/>
                <a:cs typeface="Verdana"/>
                <a:sym typeface="Verdana"/>
              </a:rPr>
              <a:t>Service discovery protocol (SDP) layer:</a:t>
            </a:r>
            <a:endParaRPr/>
          </a:p>
          <a:p>
            <a:pPr indent="0" lvl="0" marL="0" marR="0" rtl="0" algn="just">
              <a:lnSpc>
                <a:spcPct val="150000"/>
              </a:lnSpc>
              <a:spcBef>
                <a:spcPts val="0"/>
              </a:spcBef>
              <a:spcAft>
                <a:spcPts val="0"/>
              </a:spcAft>
              <a:buNone/>
            </a:pPr>
            <a:r>
              <a:t/>
            </a:r>
            <a:endParaRPr b="1"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In Bluetooth wireless communications any two devices can start communicating on the spur of the moment. </a:t>
            </a:r>
            <a:r>
              <a:rPr lang="en-US" sz="2400">
                <a:solidFill>
                  <a:srgbClr val="0070C0"/>
                </a:solidFill>
                <a:latin typeface="Verdana"/>
                <a:ea typeface="Verdana"/>
                <a:cs typeface="Verdana"/>
                <a:sym typeface="Verdana"/>
              </a:rPr>
              <a:t>Once a connection is established there is a need for the devices to find and understand the services the other devices have to offer. </a:t>
            </a:r>
            <a:r>
              <a:rPr lang="en-US" sz="2400">
                <a:solidFill>
                  <a:schemeClr val="dk1"/>
                </a:solidFill>
                <a:latin typeface="Verdana"/>
                <a:ea typeface="Verdana"/>
                <a:cs typeface="Verdana"/>
                <a:sym typeface="Verdana"/>
              </a:rPr>
              <a:t>This is taken care of in this layer.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SDP is a standard method for Bluetooth devices to discover and learn about the </a:t>
            </a:r>
            <a:r>
              <a:rPr lang="en-US" sz="2400">
                <a:solidFill>
                  <a:srgbClr val="0070C0"/>
                </a:solidFill>
                <a:latin typeface="Verdana"/>
                <a:ea typeface="Verdana"/>
                <a:cs typeface="Verdana"/>
                <a:sym typeface="Verdana"/>
              </a:rPr>
              <a:t>services offered by the other device</a:t>
            </a:r>
            <a:r>
              <a:rPr lang="en-US"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Service discovery is important in providing value to the end-user.</a:t>
            </a:r>
            <a:endParaRPr sz="2400">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p:nvPr/>
        </p:nvSpPr>
        <p:spPr>
          <a:xfrm>
            <a:off x="635154" y="377040"/>
            <a:ext cx="11084622" cy="52168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400">
                <a:solidFill>
                  <a:srgbClr val="C00000"/>
                </a:solidFill>
                <a:latin typeface="Verdana"/>
                <a:ea typeface="Verdana"/>
                <a:cs typeface="Verdana"/>
                <a:sym typeface="Verdana"/>
              </a:rPr>
              <a:t>Object exchange (OBEX) protocol. </a:t>
            </a:r>
            <a:endParaRPr b="1"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IrOBEX (in short, OBEX) is a session protocol developed by the Infrared Data Association </a:t>
            </a:r>
            <a:r>
              <a:rPr lang="en-US" sz="2200">
                <a:solidFill>
                  <a:srgbClr val="0070C0"/>
                </a:solidFill>
                <a:latin typeface="Verdana"/>
                <a:ea typeface="Verdana"/>
                <a:cs typeface="Verdana"/>
                <a:sym typeface="Verdana"/>
              </a:rPr>
              <a:t>to exchange objects in a simple and spontaneous manner. </a:t>
            </a:r>
            <a:endParaRPr sz="2200">
              <a:solidFill>
                <a:srgbClr val="0070C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OBEX provides the same basic functionality as HTTP but in a much lighter fashion.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It uses a client-server model and is independent of the transport mechanism and transport application programming interface (API), provided it realizes a reliable transport base.</a:t>
            </a:r>
            <a:endParaRPr/>
          </a:p>
          <a:p>
            <a:pPr indent="-203200" lvl="0" marL="342900" marR="0" rtl="0" algn="just">
              <a:lnSpc>
                <a:spcPct val="150000"/>
              </a:lnSpc>
              <a:spcBef>
                <a:spcPts val="0"/>
              </a:spcBef>
              <a:spcAft>
                <a:spcPts val="0"/>
              </a:spcAft>
              <a:buClr>
                <a:schemeClr val="dk1"/>
              </a:buClr>
              <a:buSzPts val="2200"/>
              <a:buFont typeface="Noto Sans Symbols"/>
              <a:buNone/>
            </a:pPr>
            <a:r>
              <a:t/>
            </a:r>
            <a:endParaRPr sz="22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p:nvPr/>
        </p:nvSpPr>
        <p:spPr>
          <a:xfrm>
            <a:off x="624724" y="564602"/>
            <a:ext cx="10569469" cy="586314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800">
                <a:solidFill>
                  <a:schemeClr val="dk1"/>
                </a:solidFill>
                <a:latin typeface="Verdana"/>
                <a:ea typeface="Verdana"/>
                <a:cs typeface="Verdana"/>
                <a:sym typeface="Verdana"/>
              </a:rPr>
              <a:t>Networking layers:</a:t>
            </a:r>
            <a:endParaRPr/>
          </a:p>
          <a:p>
            <a:pPr indent="-342900" lvl="0" marL="3429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Verdana"/>
                <a:ea typeface="Verdana"/>
                <a:cs typeface="Verdana"/>
                <a:sym typeface="Verdana"/>
              </a:rPr>
              <a:t> </a:t>
            </a:r>
            <a:r>
              <a:rPr lang="en-US" sz="2200">
                <a:solidFill>
                  <a:schemeClr val="dk1"/>
                </a:solidFill>
                <a:latin typeface="Verdana"/>
                <a:ea typeface="Verdana"/>
                <a:cs typeface="Verdana"/>
                <a:sym typeface="Verdana"/>
              </a:rPr>
              <a:t>Bluetooth wireless communication uses a </a:t>
            </a:r>
            <a:r>
              <a:rPr lang="en-US" sz="2200">
                <a:solidFill>
                  <a:srgbClr val="C00000"/>
                </a:solidFill>
                <a:latin typeface="Verdana"/>
                <a:ea typeface="Verdana"/>
                <a:cs typeface="Verdana"/>
                <a:sym typeface="Verdana"/>
              </a:rPr>
              <a:t>peer-to-peer network topology</a:t>
            </a:r>
            <a:r>
              <a:rPr lang="en-US" sz="2200">
                <a:solidFill>
                  <a:schemeClr val="dk1"/>
                </a:solidFill>
                <a:latin typeface="Verdana"/>
                <a:ea typeface="Verdana"/>
                <a:cs typeface="Verdana"/>
                <a:sym typeface="Verdana"/>
              </a:rPr>
              <a:t> rather than an LAN type topology.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Dial-up networking uses the </a:t>
            </a:r>
            <a:r>
              <a:rPr lang="en-US" sz="2200">
                <a:solidFill>
                  <a:srgbClr val="C00000"/>
                </a:solidFill>
                <a:latin typeface="Verdana"/>
                <a:ea typeface="Verdana"/>
                <a:cs typeface="Verdana"/>
                <a:sym typeface="Verdana"/>
              </a:rPr>
              <a:t>attention (AT) command layer</a:t>
            </a:r>
            <a:r>
              <a:rPr lang="en-US" sz="2200">
                <a:solidFill>
                  <a:schemeClr val="dk1"/>
                </a:solidFill>
                <a:latin typeface="Verdana"/>
                <a:ea typeface="Verdana"/>
                <a:cs typeface="Verdana"/>
                <a:sym typeface="Verdana"/>
              </a:rPr>
              <a:t>.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In most cases the network that is being </a:t>
            </a:r>
            <a:r>
              <a:rPr lang="en-US" sz="2200">
                <a:solidFill>
                  <a:srgbClr val="C00000"/>
                </a:solidFill>
                <a:latin typeface="Verdana"/>
                <a:ea typeface="Verdana"/>
                <a:cs typeface="Verdana"/>
                <a:sym typeface="Verdana"/>
              </a:rPr>
              <a:t>accessed is an IP network</a:t>
            </a:r>
            <a:r>
              <a:rPr lang="en-US" sz="2200">
                <a:solidFill>
                  <a:schemeClr val="dk1"/>
                </a:solidFill>
                <a:latin typeface="Verdana"/>
                <a:ea typeface="Verdana"/>
                <a:cs typeface="Verdana"/>
                <a:sym typeface="Verdana"/>
              </a:rPr>
              <a:t>. Once a dial-up connection is established to an IP network, then </a:t>
            </a:r>
            <a:r>
              <a:rPr lang="en-US" sz="2200">
                <a:solidFill>
                  <a:srgbClr val="C00000"/>
                </a:solidFill>
                <a:latin typeface="Verdana"/>
                <a:ea typeface="Verdana"/>
                <a:cs typeface="Verdana"/>
                <a:sym typeface="Verdana"/>
              </a:rPr>
              <a:t>standard protocols like TCP, UDP, and HTTP can be used. </a:t>
            </a:r>
            <a:endParaRPr sz="22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A device can also connect to an IP network using a network access point. </a:t>
            </a:r>
            <a:r>
              <a:rPr lang="en-US" sz="2200">
                <a:solidFill>
                  <a:srgbClr val="0070C0"/>
                </a:solidFill>
                <a:latin typeface="Verdana"/>
                <a:ea typeface="Verdana"/>
                <a:cs typeface="Verdana"/>
                <a:sym typeface="Verdana"/>
              </a:rPr>
              <a:t>The Internet PPP is used to connect to the access point. </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The specification does not define a profile that uses the TCP/IP directly over Bluetooth links.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7"/>
          <p:cNvSpPr/>
          <p:nvPr/>
        </p:nvSpPr>
        <p:spPr>
          <a:xfrm>
            <a:off x="591388" y="216705"/>
            <a:ext cx="10789838" cy="581697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800">
                <a:solidFill>
                  <a:srgbClr val="C00000"/>
                </a:solidFill>
                <a:latin typeface="Verdana"/>
                <a:ea typeface="Verdana"/>
                <a:cs typeface="Verdana"/>
                <a:sym typeface="Verdana"/>
              </a:rPr>
              <a:t>Telephone control specification (TCS) layer and audio:</a:t>
            </a:r>
            <a:endParaRPr/>
          </a:p>
          <a:p>
            <a:pPr indent="-342900" lvl="0" marL="3429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Verdana"/>
                <a:ea typeface="Verdana"/>
                <a:cs typeface="Verdana"/>
                <a:sym typeface="Verdana"/>
              </a:rPr>
              <a:t> </a:t>
            </a:r>
            <a:r>
              <a:rPr lang="en-US" sz="2400">
                <a:solidFill>
                  <a:schemeClr val="dk1"/>
                </a:solidFill>
                <a:latin typeface="Verdana"/>
                <a:ea typeface="Verdana"/>
                <a:cs typeface="Verdana"/>
                <a:sym typeface="Verdana"/>
              </a:rPr>
              <a:t>This layer </a:t>
            </a:r>
            <a:r>
              <a:rPr lang="en-US" sz="2400">
                <a:solidFill>
                  <a:srgbClr val="C00000"/>
                </a:solidFill>
                <a:latin typeface="Verdana"/>
                <a:ea typeface="Verdana"/>
                <a:cs typeface="Verdana"/>
                <a:sym typeface="Verdana"/>
              </a:rPr>
              <a:t>is designed to support telephony functions, which include call control and group management.</a:t>
            </a:r>
            <a:r>
              <a:rPr lang="en-US" sz="2400">
                <a:solidFill>
                  <a:schemeClr val="dk1"/>
                </a:solidFill>
                <a:latin typeface="Verdana"/>
                <a:ea typeface="Verdana"/>
                <a:cs typeface="Verdana"/>
                <a:sym typeface="Verdana"/>
              </a:rPr>
              <a:t> These are associated with setting up </a:t>
            </a:r>
            <a:r>
              <a:rPr lang="en-US" sz="2400">
                <a:solidFill>
                  <a:srgbClr val="C00000"/>
                </a:solidFill>
                <a:latin typeface="Verdana"/>
                <a:ea typeface="Verdana"/>
                <a:cs typeface="Verdana"/>
                <a:sym typeface="Verdana"/>
              </a:rPr>
              <a:t>voice calls. </a:t>
            </a:r>
            <a:endParaRPr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Once a call is established a Bluetooth audio channel can carry the call’s voice content. </a:t>
            </a:r>
            <a:r>
              <a:rPr lang="en-US" sz="2400">
                <a:solidFill>
                  <a:srgbClr val="C00000"/>
                </a:solidFill>
                <a:latin typeface="Verdana"/>
                <a:ea typeface="Verdana"/>
                <a:cs typeface="Verdana"/>
                <a:sym typeface="Verdana"/>
              </a:rPr>
              <a:t>TCS can also be used to set up data calls</a:t>
            </a:r>
            <a:r>
              <a:rPr lang="en-US"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TCS protocols are compatible with ITU specifications.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SIG is also considered a second protocol called </a:t>
            </a:r>
            <a:r>
              <a:rPr lang="en-US" sz="2400">
                <a:solidFill>
                  <a:srgbClr val="C00000"/>
                </a:solidFill>
                <a:latin typeface="Verdana"/>
                <a:ea typeface="Verdana"/>
                <a:cs typeface="Verdana"/>
                <a:sym typeface="Verdana"/>
              </a:rPr>
              <a:t>TCS-AT</a:t>
            </a:r>
            <a:r>
              <a:rPr lang="en-US" sz="2400">
                <a:solidFill>
                  <a:schemeClr val="dk1"/>
                </a:solidFill>
                <a:latin typeface="Verdana"/>
                <a:ea typeface="Verdana"/>
                <a:cs typeface="Verdana"/>
                <a:sym typeface="Verdana"/>
              </a:rPr>
              <a:t>, which is a modem control protocol. </a:t>
            </a:r>
            <a:endParaRPr sz="2400">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8"/>
          <p:cNvSpPr/>
          <p:nvPr/>
        </p:nvSpPr>
        <p:spPr>
          <a:xfrm>
            <a:off x="154675" y="0"/>
            <a:ext cx="11887200" cy="692497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800">
                <a:solidFill>
                  <a:srgbClr val="0070C0"/>
                </a:solidFill>
                <a:latin typeface="Verdana"/>
                <a:ea typeface="Verdana"/>
                <a:cs typeface="Verdana"/>
                <a:sym typeface="Verdana"/>
              </a:rPr>
              <a:t>Audio and Data transmission in Bluetooth</a:t>
            </a:r>
            <a:endParaRPr/>
          </a:p>
          <a:p>
            <a:pPr indent="0" lvl="0" marL="0" marR="0" rtl="0" algn="just">
              <a:lnSpc>
                <a:spcPct val="150000"/>
              </a:lnSpc>
              <a:spcBef>
                <a:spcPts val="0"/>
              </a:spcBef>
              <a:spcAft>
                <a:spcPts val="0"/>
              </a:spcAft>
              <a:buNone/>
            </a:pPr>
            <a:r>
              <a:t/>
            </a:r>
            <a:endParaRPr sz="2800">
              <a:solidFill>
                <a:srgbClr val="0070C0"/>
              </a:solidFill>
              <a:latin typeface="Verdana"/>
              <a:ea typeface="Verdana"/>
              <a:cs typeface="Verdana"/>
              <a:sym typeface="Verdana"/>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Verdana"/>
                <a:ea typeface="Verdana"/>
                <a:cs typeface="Verdana"/>
                <a:sym typeface="Verdana"/>
              </a:rPr>
              <a:t>Audio traffic is treated separately in Bluetooth. </a:t>
            </a:r>
            <a:endParaRPr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Audio traffic is isochronous (</a:t>
            </a:r>
            <a:r>
              <a:rPr lang="en-US" sz="2400">
                <a:solidFill>
                  <a:schemeClr val="dk1"/>
                </a:solidFill>
                <a:latin typeface="Calibri"/>
                <a:ea typeface="Calibri"/>
                <a:cs typeface="Calibri"/>
                <a:sym typeface="Calibri"/>
              </a:rPr>
              <a:t> occupying equal time)</a:t>
            </a:r>
            <a:r>
              <a:rPr lang="en-US" sz="2400">
                <a:solidFill>
                  <a:schemeClr val="dk1"/>
                </a:solidFill>
                <a:latin typeface="Verdana"/>
                <a:ea typeface="Verdana"/>
                <a:cs typeface="Verdana"/>
                <a:sym typeface="Verdana"/>
              </a:rPr>
              <a:t>, meaning that it has a time element associated with it.</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 Audio traffic is routed directly to the baseband.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Verdana"/>
                <a:ea typeface="Verdana"/>
                <a:cs typeface="Verdana"/>
                <a:sym typeface="Verdana"/>
              </a:rPr>
              <a:t>Special packets called synchronous connection-oriented are used for audio traffic</a:t>
            </a:r>
            <a:r>
              <a:rPr lang="en-US"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Bluetooth audio communication takes place at a </a:t>
            </a:r>
            <a:r>
              <a:rPr lang="en-US" sz="2400">
                <a:solidFill>
                  <a:srgbClr val="C00000"/>
                </a:solidFill>
                <a:latin typeface="Verdana"/>
                <a:ea typeface="Verdana"/>
                <a:cs typeface="Verdana"/>
                <a:sym typeface="Verdana"/>
              </a:rPr>
              <a:t>rate of 64 kbps </a:t>
            </a:r>
            <a:r>
              <a:rPr lang="en-US" sz="2400">
                <a:solidFill>
                  <a:schemeClr val="dk1"/>
                </a:solidFill>
                <a:latin typeface="Verdana"/>
                <a:ea typeface="Verdana"/>
                <a:cs typeface="Verdana"/>
                <a:sym typeface="Verdana"/>
              </a:rPr>
              <a:t>using one of the two </a:t>
            </a:r>
            <a:r>
              <a:rPr lang="en-US" sz="2400">
                <a:solidFill>
                  <a:srgbClr val="C00000"/>
                </a:solidFill>
                <a:latin typeface="Verdana"/>
                <a:ea typeface="Verdana"/>
                <a:cs typeface="Verdana"/>
                <a:sym typeface="Verdana"/>
              </a:rPr>
              <a:t>data encoding schemes — </a:t>
            </a:r>
            <a:endParaRPr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Verdana"/>
                <a:ea typeface="Verdana"/>
                <a:cs typeface="Verdana"/>
                <a:sym typeface="Verdana"/>
              </a:rPr>
              <a:t>8-bit logarithmic pulse code modulation </a:t>
            </a:r>
            <a:endParaRPr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Verdana"/>
                <a:ea typeface="Verdana"/>
                <a:cs typeface="Verdana"/>
                <a:sym typeface="Verdana"/>
              </a:rPr>
              <a:t>continuos variable slope delta modulation.</a:t>
            </a:r>
            <a:endParaRPr sz="2400">
              <a:solidFill>
                <a:srgbClr val="C00000"/>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9"/>
          <p:cNvSpPr/>
          <p:nvPr/>
        </p:nvSpPr>
        <p:spPr>
          <a:xfrm>
            <a:off x="3960966" y="343113"/>
            <a:ext cx="456760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Verdana"/>
                <a:ea typeface="Verdana"/>
                <a:cs typeface="Verdana"/>
                <a:sym typeface="Verdana"/>
              </a:rPr>
              <a:t>Application Group</a:t>
            </a:r>
            <a:endParaRPr sz="3200">
              <a:solidFill>
                <a:srgbClr val="C00000"/>
              </a:solidFill>
              <a:latin typeface="Verdana"/>
              <a:ea typeface="Verdana"/>
              <a:cs typeface="Verdana"/>
              <a:sym typeface="Verdana"/>
            </a:endParaRPr>
          </a:p>
        </p:txBody>
      </p:sp>
      <p:sp>
        <p:nvSpPr>
          <p:cNvPr id="282" name="Google Shape;282;p29"/>
          <p:cNvSpPr/>
          <p:nvPr/>
        </p:nvSpPr>
        <p:spPr>
          <a:xfrm>
            <a:off x="726350" y="1158481"/>
            <a:ext cx="10830777" cy="50783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Verdana"/>
                <a:ea typeface="Verdana"/>
                <a:cs typeface="Verdana"/>
                <a:sym typeface="Verdana"/>
              </a:rPr>
              <a:t>This group consists of actual applications that make use of Bluetooth links and refers to the software that exists above the protocol stack. </a:t>
            </a:r>
            <a:endParaRPr sz="24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software uses the protocol stack to provide some function to the user of the Bluetooth devices.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Bluetooth-SIG does not define any application protocols nor does it specify any API.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Bluetooth profiles are developed to establish a base point for use of a protocol stack to accomplish a given usage case.</a:t>
            </a:r>
            <a:endParaRPr sz="24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p:nvPr/>
        </p:nvSpPr>
        <p:spPr>
          <a:xfrm>
            <a:off x="629519" y="1221840"/>
            <a:ext cx="10503079" cy="5636160"/>
          </a:xfrm>
          <a:prstGeom prst="rect">
            <a:avLst/>
          </a:prstGeom>
          <a:noFill/>
          <a:ln>
            <a:noFill/>
          </a:ln>
        </p:spPr>
        <p:txBody>
          <a:bodyPr anchorCtr="0" anchor="t" bIns="45000" lIns="90000" spcFirstLastPara="1" rIns="90000" wrap="square" tIns="45000">
            <a:noAutofit/>
          </a:bodyPr>
          <a:lstStyle/>
          <a:p>
            <a:pPr indent="-139700" lvl="0" marL="0" marR="0" rtl="0" algn="just">
              <a:lnSpc>
                <a:spcPct val="150000"/>
              </a:lnSpc>
              <a:spcBef>
                <a:spcPts val="0"/>
              </a:spcBef>
              <a:spcAft>
                <a:spcPts val="0"/>
              </a:spcAft>
              <a:buClr>
                <a:srgbClr val="000000"/>
              </a:buClr>
              <a:buSzPts val="2200"/>
              <a:buFont typeface="Arial"/>
              <a:buChar char="•"/>
            </a:pPr>
            <a:r>
              <a:rPr b="0" i="0" lang="en-US" sz="2200" u="none" cap="none" strike="noStrike">
                <a:solidFill>
                  <a:srgbClr val="000000"/>
                </a:solidFill>
                <a:latin typeface="Verdana"/>
                <a:ea typeface="Verdana"/>
                <a:cs typeface="Verdana"/>
                <a:sym typeface="Verdana"/>
              </a:rPr>
              <a:t>A wireless personal area network (WPAN) is a  </a:t>
            </a:r>
            <a:r>
              <a:rPr b="0" i="0" lang="en-US" sz="2200" u="none" cap="none" strike="noStrike">
                <a:solidFill>
                  <a:srgbClr val="0070C0"/>
                </a:solidFill>
                <a:latin typeface="Verdana"/>
                <a:ea typeface="Verdana"/>
                <a:cs typeface="Verdana"/>
                <a:sym typeface="Verdana"/>
              </a:rPr>
              <a:t>short-distance (typically 10 m but as far as 20 m)</a:t>
            </a:r>
            <a:r>
              <a:rPr b="0" i="0" lang="en-US" sz="2200" u="none" cap="none" strike="noStrike">
                <a:solidFill>
                  <a:srgbClr val="000000"/>
                </a:solidFill>
                <a:latin typeface="Verdana"/>
                <a:ea typeface="Verdana"/>
                <a:cs typeface="Verdana"/>
                <a:sym typeface="Verdana"/>
              </a:rPr>
              <a:t> wireless network specially designed to support portable and mobile computing devices such as PCs, PDAs, printers, storage devices, cellphones, pagers, set-up boxes, and a variety of consumer electronic equipment.</a:t>
            </a:r>
            <a:endParaRPr b="0" i="0" sz="2200" u="none" cap="none" strike="noStrike">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b="0" i="0" sz="2200" u="none" cap="none" strike="noStrike">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70C0"/>
              </a:buClr>
              <a:buSzPts val="2200"/>
              <a:buFont typeface="Arial"/>
              <a:buChar char="•"/>
            </a:pPr>
            <a:r>
              <a:rPr b="0" i="0" lang="en-US" sz="2200" u="none" cap="none" strike="noStrike">
                <a:solidFill>
                  <a:srgbClr val="0070C0"/>
                </a:solidFill>
                <a:latin typeface="Verdana"/>
                <a:ea typeface="Verdana"/>
                <a:cs typeface="Verdana"/>
                <a:sym typeface="Verdana"/>
              </a:rPr>
              <a:t>Bluetooth (IEEE 802.15.1), UWB (IEEE 802.15.3a), and ZigBee (IEEE 802.15.4) </a:t>
            </a:r>
            <a:r>
              <a:rPr b="0" i="0" lang="en-US" sz="2200" u="none" cap="none" strike="noStrike">
                <a:solidFill>
                  <a:srgbClr val="000000"/>
                </a:solidFill>
                <a:latin typeface="Verdana"/>
                <a:ea typeface="Verdana"/>
                <a:cs typeface="Verdana"/>
                <a:sym typeface="Verdana"/>
              </a:rPr>
              <a:t>are examples of WPANs that allow devices within close proximity to join together in wireless networks in order to exchange information.</a:t>
            </a:r>
            <a:endParaRPr b="0" i="0" sz="2200" u="none" cap="none" strike="noStrike">
              <a:solidFill>
                <a:schemeClr val="dk1"/>
              </a:solidFill>
              <a:latin typeface="Verdana"/>
              <a:ea typeface="Verdana"/>
              <a:cs typeface="Verdana"/>
              <a:sym typeface="Verdana"/>
            </a:endParaRPr>
          </a:p>
        </p:txBody>
      </p:sp>
      <p:sp>
        <p:nvSpPr>
          <p:cNvPr id="109" name="Google Shape;109;p3"/>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8B8B8B"/>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
        <p:nvSpPr>
          <p:cNvPr id="110" name="Google Shape;110;p3"/>
          <p:cNvSpPr txBox="1"/>
          <p:nvPr/>
        </p:nvSpPr>
        <p:spPr>
          <a:xfrm>
            <a:off x="1782960" y="500265"/>
            <a:ext cx="86260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C00000"/>
                </a:solidFill>
                <a:latin typeface="Verdana"/>
                <a:ea typeface="Verdana"/>
                <a:cs typeface="Verdana"/>
                <a:sym typeface="Verdana"/>
              </a:rPr>
              <a:t>The Wireless Personal Area Network</a:t>
            </a:r>
            <a:endParaRPr b="1" sz="3200">
              <a:solidFill>
                <a:srgbClr val="C00000"/>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p:nvPr/>
        </p:nvSpPr>
        <p:spPr>
          <a:xfrm>
            <a:off x="978794" y="1215925"/>
            <a:ext cx="10315978" cy="452431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Verdana"/>
                <a:ea typeface="Verdana"/>
                <a:cs typeface="Verdana"/>
                <a:sym typeface="Verdana"/>
              </a:rPr>
              <a:t>The Bluetooth baseband technology supports two link types: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Synchronous connection oriented (SCO) type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Verdana"/>
                <a:ea typeface="Verdana"/>
                <a:cs typeface="Verdana"/>
                <a:sym typeface="Verdana"/>
              </a:rPr>
              <a:t>used primarily </a:t>
            </a:r>
            <a:r>
              <a:rPr lang="en-US" sz="2400">
                <a:solidFill>
                  <a:srgbClr val="0070C0"/>
                </a:solidFill>
                <a:latin typeface="Verdana"/>
                <a:ea typeface="Verdana"/>
                <a:cs typeface="Verdana"/>
                <a:sym typeface="Verdana"/>
              </a:rPr>
              <a:t>for voice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Asynchronous connectionless (ACL) type </a:t>
            </a:r>
            <a:endParaRPr/>
          </a:p>
          <a:p>
            <a:pPr indent="-342900" lvl="0" marL="34290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Verdana"/>
                <a:ea typeface="Verdana"/>
                <a:cs typeface="Verdana"/>
                <a:sym typeface="Verdana"/>
              </a:rPr>
              <a:t>used primarily </a:t>
            </a:r>
            <a:r>
              <a:rPr lang="en-US" sz="2400">
                <a:solidFill>
                  <a:srgbClr val="0070C0"/>
                </a:solidFill>
                <a:latin typeface="Verdana"/>
                <a:ea typeface="Verdana"/>
                <a:cs typeface="Verdana"/>
                <a:sym typeface="Verdana"/>
              </a:rPr>
              <a:t>for packet data</a:t>
            </a:r>
            <a:endParaRPr/>
          </a:p>
          <a:p>
            <a:pPr indent="0" lvl="0" marL="0" marR="0" rtl="0" algn="just">
              <a:lnSpc>
                <a:spcPct val="150000"/>
              </a:lnSpc>
              <a:spcBef>
                <a:spcPts val="0"/>
              </a:spcBef>
              <a:spcAft>
                <a:spcPts val="0"/>
              </a:spcAft>
              <a:buNone/>
            </a:pPr>
            <a:r>
              <a:rPr lang="en-US" sz="2400">
                <a:solidFill>
                  <a:schemeClr val="dk1"/>
                </a:solidFill>
                <a:latin typeface="Verdana"/>
                <a:ea typeface="Verdana"/>
                <a:cs typeface="Verdana"/>
                <a:sym typeface="Verdana"/>
              </a:rPr>
              <a:t> </a:t>
            </a:r>
            <a:r>
              <a:rPr lang="en-US" sz="2400">
                <a:solidFill>
                  <a:srgbClr val="C00000"/>
                </a:solidFill>
                <a:latin typeface="Verdana"/>
                <a:ea typeface="Verdana"/>
                <a:cs typeface="Verdana"/>
                <a:sym typeface="Verdana"/>
              </a:rPr>
              <a:t>Different master-slave pairs of the same piconet can use different link types and the link type may change arbitrarily during a session. </a:t>
            </a:r>
            <a:endParaRPr sz="2400">
              <a:solidFill>
                <a:srgbClr val="C00000"/>
              </a:solidFill>
              <a:latin typeface="Verdana"/>
              <a:ea typeface="Verdana"/>
              <a:cs typeface="Verdana"/>
              <a:sym typeface="Verdana"/>
            </a:endParaRPr>
          </a:p>
        </p:txBody>
      </p:sp>
      <p:sp>
        <p:nvSpPr>
          <p:cNvPr id="288" name="Google Shape;288;p30"/>
          <p:cNvSpPr/>
          <p:nvPr/>
        </p:nvSpPr>
        <p:spPr>
          <a:xfrm>
            <a:off x="3349177" y="373572"/>
            <a:ext cx="503695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Verdana"/>
                <a:ea typeface="Verdana"/>
                <a:cs typeface="Verdana"/>
                <a:sym typeface="Verdana"/>
              </a:rPr>
              <a:t>Bluetooth Link Types</a:t>
            </a:r>
            <a:endParaRPr sz="3200">
              <a:solidFill>
                <a:srgbClr val="C00000"/>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1"/>
          <p:cNvSpPr/>
          <p:nvPr/>
        </p:nvSpPr>
        <p:spPr>
          <a:xfrm>
            <a:off x="233167" y="0"/>
            <a:ext cx="11397802" cy="683264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800">
                <a:solidFill>
                  <a:srgbClr val="0070C0"/>
                </a:solidFill>
                <a:latin typeface="Verdana"/>
                <a:ea typeface="Verdana"/>
                <a:cs typeface="Verdana"/>
                <a:sym typeface="Verdana"/>
              </a:rPr>
              <a:t>Features</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Each link type supports up to </a:t>
            </a:r>
            <a:r>
              <a:rPr lang="en-US" sz="2200">
                <a:solidFill>
                  <a:srgbClr val="C00000"/>
                </a:solidFill>
                <a:latin typeface="Verdana"/>
                <a:ea typeface="Verdana"/>
                <a:cs typeface="Verdana"/>
                <a:sym typeface="Verdana"/>
              </a:rPr>
              <a:t>sixteen different packet types</a:t>
            </a:r>
            <a:r>
              <a:rPr lang="en-US" sz="2200">
                <a:solidFill>
                  <a:schemeClr val="dk1"/>
                </a:solidFill>
                <a:latin typeface="Verdana"/>
                <a:ea typeface="Verdana"/>
                <a:cs typeface="Verdana"/>
                <a:sym typeface="Verdana"/>
              </a:rPr>
              <a:t>. </a:t>
            </a:r>
            <a:endParaRPr/>
          </a:p>
          <a:p>
            <a:pPr indent="-342900" lvl="0" marL="342900" marR="0" rtl="0" algn="just">
              <a:lnSpc>
                <a:spcPct val="150000"/>
              </a:lnSpc>
              <a:spcBef>
                <a:spcPts val="0"/>
              </a:spcBef>
              <a:spcAft>
                <a:spcPts val="0"/>
              </a:spcAft>
              <a:buClr>
                <a:srgbClr val="C00000"/>
              </a:buClr>
              <a:buSzPts val="2200"/>
              <a:buFont typeface="Noto Sans Symbols"/>
              <a:buChar char="✔"/>
            </a:pPr>
            <a:r>
              <a:rPr lang="en-US" sz="2200">
                <a:solidFill>
                  <a:srgbClr val="C00000"/>
                </a:solidFill>
                <a:latin typeface="Verdana"/>
                <a:ea typeface="Verdana"/>
                <a:cs typeface="Verdana"/>
                <a:sym typeface="Verdana"/>
              </a:rPr>
              <a:t>Four of these are control packets </a:t>
            </a:r>
            <a:r>
              <a:rPr lang="en-US" sz="2200">
                <a:solidFill>
                  <a:schemeClr val="dk1"/>
                </a:solidFill>
                <a:latin typeface="Verdana"/>
                <a:ea typeface="Verdana"/>
                <a:cs typeface="Verdana"/>
                <a:sym typeface="Verdana"/>
              </a:rPr>
              <a:t>and are common for both SCO and ACL links.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Both link types use a </a:t>
            </a:r>
            <a:r>
              <a:rPr lang="en-US" sz="2200">
                <a:solidFill>
                  <a:srgbClr val="C00000"/>
                </a:solidFill>
                <a:latin typeface="Verdana"/>
                <a:ea typeface="Verdana"/>
                <a:cs typeface="Verdana"/>
                <a:sym typeface="Verdana"/>
              </a:rPr>
              <a:t>time division duplex (TDD) </a:t>
            </a:r>
            <a:r>
              <a:rPr lang="en-US" sz="2200">
                <a:solidFill>
                  <a:schemeClr val="dk1"/>
                </a:solidFill>
                <a:latin typeface="Verdana"/>
                <a:ea typeface="Verdana"/>
                <a:cs typeface="Verdana"/>
                <a:sym typeface="Verdana"/>
              </a:rPr>
              <a:t>scheme for full-duplex transmission.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The SCO link is symmetric and typically </a:t>
            </a:r>
            <a:r>
              <a:rPr lang="en-US" sz="2200">
                <a:solidFill>
                  <a:srgbClr val="C00000"/>
                </a:solidFill>
                <a:latin typeface="Verdana"/>
                <a:ea typeface="Verdana"/>
                <a:cs typeface="Verdana"/>
                <a:sym typeface="Verdana"/>
              </a:rPr>
              <a:t>supports time-bounded voice traffic. </a:t>
            </a:r>
            <a:endParaRPr sz="22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C00000"/>
              </a:buClr>
              <a:buSzPts val="2200"/>
              <a:buFont typeface="Noto Sans Symbols"/>
              <a:buChar char="✔"/>
            </a:pPr>
            <a:r>
              <a:rPr lang="en-US" sz="2200">
                <a:solidFill>
                  <a:srgbClr val="C00000"/>
                </a:solidFill>
                <a:latin typeface="Verdana"/>
                <a:ea typeface="Verdana"/>
                <a:cs typeface="Verdana"/>
                <a:sym typeface="Verdana"/>
              </a:rPr>
              <a:t>SCO packets are transmitted over reserved intervals</a:t>
            </a:r>
            <a:r>
              <a:rPr lang="en-US" sz="2200">
                <a:solidFill>
                  <a:schemeClr val="dk1"/>
                </a:solidFill>
                <a:latin typeface="Verdana"/>
                <a:ea typeface="Verdana"/>
                <a:cs typeface="Verdana"/>
                <a:sym typeface="Verdana"/>
              </a:rPr>
              <a:t>.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Once the connection is established, both master and slave units may send SCO packets without being polled.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The SCO link type supports and is used often for voice traffic. </a:t>
            </a:r>
            <a:endParaRPr sz="22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C00000"/>
              </a:buClr>
              <a:buSzPts val="2200"/>
              <a:buFont typeface="Noto Sans Symbols"/>
              <a:buChar char="✔"/>
            </a:pPr>
            <a:r>
              <a:rPr lang="en-US" sz="2200">
                <a:solidFill>
                  <a:srgbClr val="C00000"/>
                </a:solidFill>
                <a:latin typeface="Verdana"/>
                <a:ea typeface="Verdana"/>
                <a:cs typeface="Verdana"/>
                <a:sym typeface="Verdana"/>
              </a:rPr>
              <a:t>The data circuit-switched, point-to-point connections for SCO links is 64 kbps</a:t>
            </a:r>
            <a:r>
              <a:rPr lang="en-US" sz="2200">
                <a:solidFill>
                  <a:schemeClr val="dk1"/>
                </a:solidFill>
                <a:latin typeface="Verdana"/>
                <a:ea typeface="Verdana"/>
                <a:cs typeface="Verdana"/>
                <a:sym typeface="Verdana"/>
              </a:rPr>
              <a:t>.</a:t>
            </a:r>
            <a:endParaRPr sz="2200">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p:nvPr/>
        </p:nvSpPr>
        <p:spPr>
          <a:xfrm>
            <a:off x="450761" y="1120961"/>
            <a:ext cx="11475075" cy="540147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300"/>
              <a:buFont typeface="Noto Sans Symbols"/>
              <a:buChar char="✔"/>
            </a:pPr>
            <a:r>
              <a:rPr lang="en-US" sz="2300">
                <a:solidFill>
                  <a:schemeClr val="dk1"/>
                </a:solidFill>
                <a:latin typeface="Verdana"/>
                <a:ea typeface="Verdana"/>
                <a:cs typeface="Verdana"/>
                <a:sym typeface="Verdana"/>
              </a:rPr>
              <a:t>The ACL link is </a:t>
            </a:r>
            <a:r>
              <a:rPr lang="en-US" sz="2300">
                <a:solidFill>
                  <a:srgbClr val="C00000"/>
                </a:solidFill>
                <a:latin typeface="Verdana"/>
                <a:ea typeface="Verdana"/>
                <a:cs typeface="Verdana"/>
                <a:sym typeface="Verdana"/>
              </a:rPr>
              <a:t>packet oriented </a:t>
            </a:r>
            <a:r>
              <a:rPr lang="en-US" sz="2300">
                <a:solidFill>
                  <a:schemeClr val="dk1"/>
                </a:solidFill>
                <a:latin typeface="Verdana"/>
                <a:ea typeface="Verdana"/>
                <a:cs typeface="Verdana"/>
                <a:sym typeface="Verdana"/>
              </a:rPr>
              <a:t>and supports both symmetric and asymmetric traffic. </a:t>
            </a:r>
            <a:endParaRPr sz="23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300"/>
              <a:buFont typeface="Noto Sans Symbols"/>
              <a:buChar char="✔"/>
            </a:pPr>
            <a:r>
              <a:rPr lang="en-US" sz="2300">
                <a:solidFill>
                  <a:schemeClr val="dk1"/>
                </a:solidFill>
                <a:latin typeface="Verdana"/>
                <a:ea typeface="Verdana"/>
                <a:cs typeface="Verdana"/>
                <a:sym typeface="Verdana"/>
              </a:rPr>
              <a:t>The </a:t>
            </a:r>
            <a:r>
              <a:rPr lang="en-US" sz="2300">
                <a:solidFill>
                  <a:srgbClr val="C00000"/>
                </a:solidFill>
                <a:latin typeface="Verdana"/>
                <a:ea typeface="Verdana"/>
                <a:cs typeface="Verdana"/>
                <a:sym typeface="Verdana"/>
              </a:rPr>
              <a:t>master unit controls the link bandwidth and decides how much piconet bandwidth is given to each slave</a:t>
            </a:r>
            <a:r>
              <a:rPr lang="en-US" sz="2300">
                <a:solidFill>
                  <a:schemeClr val="dk1"/>
                </a:solidFill>
                <a:latin typeface="Verdana"/>
                <a:ea typeface="Verdana"/>
                <a:cs typeface="Verdana"/>
                <a:sym typeface="Verdana"/>
              </a:rPr>
              <a:t>, and the symmetry of the traffic. </a:t>
            </a:r>
            <a:endParaRPr sz="23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C00000"/>
              </a:buClr>
              <a:buSzPts val="2300"/>
              <a:buFont typeface="Noto Sans Symbols"/>
              <a:buChar char="✔"/>
            </a:pPr>
            <a:r>
              <a:rPr lang="en-US" sz="2300">
                <a:solidFill>
                  <a:srgbClr val="C00000"/>
                </a:solidFill>
                <a:latin typeface="Verdana"/>
                <a:ea typeface="Verdana"/>
                <a:cs typeface="Verdana"/>
                <a:sym typeface="Verdana"/>
              </a:rPr>
              <a:t>Slaves must be polled before they can transmit data. </a:t>
            </a:r>
            <a:endParaRPr sz="2300">
              <a:solidFill>
                <a:srgbClr val="C00000"/>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300"/>
              <a:buFont typeface="Noto Sans Symbols"/>
              <a:buChar char="✔"/>
            </a:pPr>
            <a:r>
              <a:rPr lang="en-US" sz="2300">
                <a:solidFill>
                  <a:schemeClr val="dk1"/>
                </a:solidFill>
                <a:latin typeface="Verdana"/>
                <a:ea typeface="Verdana"/>
                <a:cs typeface="Verdana"/>
                <a:sym typeface="Verdana"/>
              </a:rPr>
              <a:t>The ACL link also </a:t>
            </a:r>
            <a:r>
              <a:rPr lang="en-US" sz="2300">
                <a:solidFill>
                  <a:srgbClr val="C00000"/>
                </a:solidFill>
                <a:latin typeface="Verdana"/>
                <a:ea typeface="Verdana"/>
                <a:cs typeface="Verdana"/>
                <a:sym typeface="Verdana"/>
              </a:rPr>
              <a:t>supports broadcast messages </a:t>
            </a:r>
            <a:r>
              <a:rPr lang="en-US" sz="2300">
                <a:solidFill>
                  <a:schemeClr val="dk1"/>
                </a:solidFill>
                <a:latin typeface="Verdana"/>
                <a:ea typeface="Verdana"/>
                <a:cs typeface="Verdana"/>
                <a:sym typeface="Verdana"/>
              </a:rPr>
              <a:t>from the master to all slaves in the piconet.</a:t>
            </a:r>
            <a:endParaRPr/>
          </a:p>
          <a:p>
            <a:pPr indent="-342900" lvl="0" marL="342900" marR="0" rtl="0" algn="just">
              <a:lnSpc>
                <a:spcPct val="150000"/>
              </a:lnSpc>
              <a:spcBef>
                <a:spcPts val="0"/>
              </a:spcBef>
              <a:spcAft>
                <a:spcPts val="0"/>
              </a:spcAft>
              <a:buClr>
                <a:schemeClr val="dk1"/>
              </a:buClr>
              <a:buSzPts val="2300"/>
              <a:buFont typeface="Noto Sans Symbols"/>
              <a:buChar char="✔"/>
            </a:pPr>
            <a:r>
              <a:rPr lang="en-US" sz="2300">
                <a:solidFill>
                  <a:schemeClr val="dk1"/>
                </a:solidFill>
                <a:latin typeface="Verdana"/>
                <a:ea typeface="Verdana"/>
                <a:cs typeface="Verdana"/>
                <a:sym typeface="Verdana"/>
              </a:rPr>
              <a:t>Multislot packets can be used in ACL and they can reach maximum </a:t>
            </a:r>
            <a:r>
              <a:rPr lang="en-US" sz="2300">
                <a:solidFill>
                  <a:srgbClr val="C00000"/>
                </a:solidFill>
                <a:latin typeface="Verdana"/>
                <a:ea typeface="Verdana"/>
                <a:cs typeface="Verdana"/>
                <a:sym typeface="Verdana"/>
              </a:rPr>
              <a:t>data rates of </a:t>
            </a:r>
            <a:r>
              <a:rPr lang="en-US" sz="2300">
                <a:solidFill>
                  <a:srgbClr val="0070C0"/>
                </a:solidFill>
                <a:latin typeface="Verdana"/>
                <a:ea typeface="Verdana"/>
                <a:cs typeface="Verdana"/>
                <a:sym typeface="Verdana"/>
              </a:rPr>
              <a:t>721 kbps in one direction and 57.6 kbps in the other direction </a:t>
            </a:r>
            <a:r>
              <a:rPr lang="en-US" sz="2300">
                <a:solidFill>
                  <a:srgbClr val="C00000"/>
                </a:solidFill>
                <a:latin typeface="Verdana"/>
                <a:ea typeface="Verdana"/>
                <a:cs typeface="Verdana"/>
                <a:sym typeface="Verdana"/>
              </a:rPr>
              <a:t>if no error correction is used </a:t>
            </a:r>
            <a:endParaRPr/>
          </a:p>
        </p:txBody>
      </p:sp>
      <p:sp>
        <p:nvSpPr>
          <p:cNvPr id="299" name="Google Shape;299;p32"/>
          <p:cNvSpPr/>
          <p:nvPr/>
        </p:nvSpPr>
        <p:spPr>
          <a:xfrm>
            <a:off x="792677" y="217345"/>
            <a:ext cx="1735603" cy="6515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800">
                <a:solidFill>
                  <a:srgbClr val="0070C0"/>
                </a:solidFill>
                <a:latin typeface="Verdana"/>
                <a:ea typeface="Verdana"/>
                <a:cs typeface="Verdana"/>
                <a:sym typeface="Verdana"/>
              </a:rPr>
              <a:t>Features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p:nvPr/>
        </p:nvSpPr>
        <p:spPr>
          <a:xfrm>
            <a:off x="759854" y="1044391"/>
            <a:ext cx="10753859"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Data packets are </a:t>
            </a:r>
            <a:r>
              <a:rPr lang="en-US" sz="2400">
                <a:solidFill>
                  <a:srgbClr val="C00000"/>
                </a:solidFill>
                <a:latin typeface="Verdana"/>
                <a:ea typeface="Verdana"/>
                <a:cs typeface="Verdana"/>
                <a:sym typeface="Verdana"/>
              </a:rPr>
              <a:t>protected</a:t>
            </a:r>
            <a:r>
              <a:rPr lang="en-US" sz="2400">
                <a:solidFill>
                  <a:schemeClr val="dk1"/>
                </a:solidFill>
                <a:latin typeface="Verdana"/>
                <a:ea typeface="Verdana"/>
                <a:cs typeface="Verdana"/>
                <a:sym typeface="Verdana"/>
              </a:rPr>
              <a:t> by an </a:t>
            </a:r>
            <a:r>
              <a:rPr lang="en-US" sz="2400">
                <a:solidFill>
                  <a:srgbClr val="C00000"/>
                </a:solidFill>
                <a:latin typeface="Verdana"/>
                <a:ea typeface="Verdana"/>
                <a:cs typeface="Verdana"/>
                <a:sym typeface="Verdana"/>
              </a:rPr>
              <a:t>automatic retransmission query (ARQ) scheme.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Thus, when a packet arrives, a check is performed on it.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If there is an error detected, the receiving unit indicates this in the return packet.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In this way, retransmission is done only for the faulty packets. </a:t>
            </a:r>
            <a:r>
              <a:rPr lang="en-US" sz="2400">
                <a:solidFill>
                  <a:srgbClr val="C00000"/>
                </a:solidFill>
                <a:latin typeface="Verdana"/>
                <a:ea typeface="Verdana"/>
                <a:cs typeface="Verdana"/>
                <a:sym typeface="Verdana"/>
              </a:rPr>
              <a:t>Retransmission is not feasible for voice so better error protection is used</a:t>
            </a:r>
            <a:r>
              <a:rPr lang="en-US" sz="2400">
                <a:solidFill>
                  <a:schemeClr val="dk1"/>
                </a:solidFill>
                <a:latin typeface="Verdana"/>
                <a:ea typeface="Verdana"/>
                <a:cs typeface="Verdana"/>
                <a:sym typeface="Verdana"/>
              </a:rPr>
              <a:t>.</a:t>
            </a:r>
            <a:endParaRPr sz="2400">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34"/>
          <p:cNvPicPr preferRelativeResize="0"/>
          <p:nvPr/>
        </p:nvPicPr>
        <p:blipFill rotWithShape="1">
          <a:blip r:embed="rId3">
            <a:alphaModFix/>
          </a:blip>
          <a:srcRect b="0" l="0" r="0" t="0"/>
          <a:stretch/>
        </p:blipFill>
        <p:spPr>
          <a:xfrm>
            <a:off x="711201" y="348344"/>
            <a:ext cx="11001828" cy="625565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5"/>
          <p:cNvPicPr preferRelativeResize="0"/>
          <p:nvPr/>
        </p:nvPicPr>
        <p:blipFill rotWithShape="1">
          <a:blip r:embed="rId3">
            <a:alphaModFix/>
          </a:blip>
          <a:srcRect b="0" l="0" r="0" t="0"/>
          <a:stretch/>
        </p:blipFill>
        <p:spPr>
          <a:xfrm>
            <a:off x="866157" y="408623"/>
            <a:ext cx="10803330" cy="600669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6"/>
          <p:cNvPicPr preferRelativeResize="0"/>
          <p:nvPr/>
        </p:nvPicPr>
        <p:blipFill rotWithShape="1">
          <a:blip r:embed="rId3">
            <a:alphaModFix/>
          </a:blip>
          <a:srcRect b="0" l="0" r="0" t="0"/>
          <a:stretch/>
        </p:blipFill>
        <p:spPr>
          <a:xfrm>
            <a:off x="888642" y="1171976"/>
            <a:ext cx="10635701" cy="5370491"/>
          </a:xfrm>
          <a:prstGeom prst="rect">
            <a:avLst/>
          </a:prstGeom>
          <a:noFill/>
          <a:ln>
            <a:noFill/>
          </a:ln>
        </p:spPr>
      </p:pic>
      <p:pic>
        <p:nvPicPr>
          <p:cNvPr id="320" name="Google Shape;320;p36"/>
          <p:cNvPicPr preferRelativeResize="0"/>
          <p:nvPr/>
        </p:nvPicPr>
        <p:blipFill rotWithShape="1">
          <a:blip r:embed="rId4">
            <a:alphaModFix/>
          </a:blip>
          <a:srcRect b="0" l="0" r="0" t="0"/>
          <a:stretch/>
        </p:blipFill>
        <p:spPr>
          <a:xfrm>
            <a:off x="783772" y="290286"/>
            <a:ext cx="10740572" cy="88169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p:nvPr/>
        </p:nvSpPr>
        <p:spPr>
          <a:xfrm>
            <a:off x="438800" y="0"/>
            <a:ext cx="10632226" cy="510216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A symmetric 1-slot DH1 link between the master and slave carries </a:t>
            </a:r>
            <a:r>
              <a:rPr lang="en-US" sz="2200">
                <a:solidFill>
                  <a:srgbClr val="C00000"/>
                </a:solidFill>
                <a:latin typeface="Verdana"/>
                <a:ea typeface="Verdana"/>
                <a:cs typeface="Verdana"/>
                <a:sym typeface="Verdana"/>
              </a:rPr>
              <a:t>216 bits per slot at a rate of 800 slots per second </a:t>
            </a:r>
            <a:r>
              <a:rPr lang="en-US" sz="2200">
                <a:solidFill>
                  <a:schemeClr val="dk1"/>
                </a:solidFill>
                <a:latin typeface="Verdana"/>
                <a:ea typeface="Verdana"/>
                <a:cs typeface="Verdana"/>
                <a:sym typeface="Verdana"/>
              </a:rPr>
              <a:t>in each direction. The associated rate is 216  X 800 =172.8 kbps.</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The asymmetric DM5 link uses a 5-slot packet carrying </a:t>
            </a:r>
            <a:r>
              <a:rPr lang="en-US" sz="2200">
                <a:solidFill>
                  <a:srgbClr val="C00000"/>
                </a:solidFill>
                <a:latin typeface="Verdana"/>
                <a:ea typeface="Verdana"/>
                <a:cs typeface="Verdana"/>
                <a:sym typeface="Verdana"/>
              </a:rPr>
              <a:t>1792 bits </a:t>
            </a:r>
            <a:r>
              <a:rPr lang="en-US" sz="2200">
                <a:solidFill>
                  <a:schemeClr val="dk1"/>
                </a:solidFill>
                <a:latin typeface="Verdana"/>
                <a:ea typeface="Verdana"/>
                <a:cs typeface="Verdana"/>
                <a:sym typeface="Verdana"/>
              </a:rPr>
              <a:t>per packet by the master and a 1-slot packet carrying </a:t>
            </a:r>
            <a:r>
              <a:rPr lang="en-US" sz="2200">
                <a:solidFill>
                  <a:srgbClr val="C00000"/>
                </a:solidFill>
                <a:latin typeface="Verdana"/>
                <a:ea typeface="Verdana"/>
                <a:cs typeface="Verdana"/>
                <a:sym typeface="Verdana"/>
              </a:rPr>
              <a:t>136 bits </a:t>
            </a:r>
            <a:r>
              <a:rPr lang="en-US" sz="2200">
                <a:solidFill>
                  <a:schemeClr val="dk1"/>
                </a:solidFill>
                <a:latin typeface="Verdana"/>
                <a:ea typeface="Verdana"/>
                <a:cs typeface="Verdana"/>
                <a:sym typeface="Verdana"/>
              </a:rPr>
              <a:t>per packet by the slave terminal.</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The number of packets per second in each direction is 1600/6. ( 1600 hopping rate per second).</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Verdana"/>
                <a:ea typeface="Verdana"/>
                <a:cs typeface="Verdana"/>
                <a:sym typeface="Verdana"/>
              </a:rPr>
              <a:t> The data rate of the master is </a:t>
            </a:r>
            <a:r>
              <a:rPr lang="en-US" sz="2200">
                <a:solidFill>
                  <a:srgbClr val="C00000"/>
                </a:solidFill>
                <a:latin typeface="Verdana"/>
                <a:ea typeface="Verdana"/>
                <a:cs typeface="Verdana"/>
                <a:sym typeface="Verdana"/>
              </a:rPr>
              <a:t>1792  X 1600/6 = 477.8 kbps </a:t>
            </a:r>
            <a:r>
              <a:rPr lang="en-US" sz="2200">
                <a:solidFill>
                  <a:schemeClr val="dk1"/>
                </a:solidFill>
                <a:latin typeface="Verdana"/>
                <a:ea typeface="Verdana"/>
                <a:cs typeface="Verdana"/>
                <a:sym typeface="Verdana"/>
              </a:rPr>
              <a:t>and</a:t>
            </a:r>
            <a:r>
              <a:rPr lang="en-US" sz="2200">
                <a:solidFill>
                  <a:srgbClr val="C00000"/>
                </a:solidFill>
                <a:latin typeface="Verdana"/>
                <a:ea typeface="Verdana"/>
                <a:cs typeface="Verdana"/>
                <a:sym typeface="Verdana"/>
              </a:rPr>
              <a:t> </a:t>
            </a:r>
            <a:r>
              <a:rPr lang="en-US" sz="2200">
                <a:solidFill>
                  <a:schemeClr val="dk1"/>
                </a:solidFill>
                <a:latin typeface="Verdana"/>
                <a:ea typeface="Verdana"/>
                <a:cs typeface="Verdana"/>
                <a:sym typeface="Verdana"/>
              </a:rPr>
              <a:t>the data rate of the slave terminal is </a:t>
            </a:r>
            <a:r>
              <a:rPr lang="en-US" sz="2200">
                <a:solidFill>
                  <a:srgbClr val="C00000"/>
                </a:solidFill>
                <a:latin typeface="Verdana"/>
                <a:ea typeface="Verdana"/>
                <a:cs typeface="Verdana"/>
                <a:sym typeface="Verdana"/>
              </a:rPr>
              <a:t>136 X 1600/6 = 36.3 kbps</a:t>
            </a:r>
            <a:r>
              <a:rPr lang="en-US" sz="2200">
                <a:solidFill>
                  <a:schemeClr val="dk1"/>
                </a:solidFill>
                <a:latin typeface="Verdana"/>
                <a:ea typeface="Verdana"/>
                <a:cs typeface="Verdana"/>
                <a:sym typeface="Verdana"/>
              </a:rPr>
              <a:t>.</a:t>
            </a:r>
            <a:endParaRPr/>
          </a:p>
        </p:txBody>
      </p:sp>
      <p:pic>
        <p:nvPicPr>
          <p:cNvPr id="326" name="Google Shape;326;p37"/>
          <p:cNvPicPr preferRelativeResize="0"/>
          <p:nvPr/>
        </p:nvPicPr>
        <p:blipFill rotWithShape="1">
          <a:blip r:embed="rId3">
            <a:alphaModFix/>
          </a:blip>
          <a:srcRect b="0" l="0" r="0" t="0"/>
          <a:stretch/>
        </p:blipFill>
        <p:spPr>
          <a:xfrm>
            <a:off x="1473958" y="5250174"/>
            <a:ext cx="9116705" cy="1464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p:nvPr/>
        </p:nvSpPr>
        <p:spPr>
          <a:xfrm>
            <a:off x="889256" y="1085074"/>
            <a:ext cx="10508547" cy="397031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asymmetric DH5 link uses a 5-slot packet carrying </a:t>
            </a:r>
            <a:r>
              <a:rPr lang="en-US" sz="2400">
                <a:solidFill>
                  <a:srgbClr val="C00000"/>
                </a:solidFill>
                <a:latin typeface="Verdana"/>
                <a:ea typeface="Verdana"/>
                <a:cs typeface="Verdana"/>
                <a:sym typeface="Verdana"/>
              </a:rPr>
              <a:t>2712 bits </a:t>
            </a:r>
            <a:r>
              <a:rPr lang="en-US" sz="2400">
                <a:solidFill>
                  <a:schemeClr val="dk1"/>
                </a:solidFill>
                <a:latin typeface="Verdana"/>
                <a:ea typeface="Verdana"/>
                <a:cs typeface="Verdana"/>
                <a:sym typeface="Verdana"/>
              </a:rPr>
              <a:t>per packet by the master and a 1-slot packet carrying </a:t>
            </a:r>
            <a:r>
              <a:rPr lang="en-US" sz="2400">
                <a:solidFill>
                  <a:srgbClr val="C00000"/>
                </a:solidFill>
                <a:latin typeface="Verdana"/>
                <a:ea typeface="Verdana"/>
                <a:cs typeface="Verdana"/>
                <a:sym typeface="Verdana"/>
              </a:rPr>
              <a:t>216 bits </a:t>
            </a:r>
            <a:r>
              <a:rPr lang="en-US" sz="2400">
                <a:solidFill>
                  <a:schemeClr val="dk1"/>
                </a:solidFill>
                <a:latin typeface="Verdana"/>
                <a:ea typeface="Verdana"/>
                <a:cs typeface="Verdana"/>
                <a:sym typeface="Verdana"/>
              </a:rPr>
              <a:t>per packet by the slave terminal.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number of packets in each direction is 1600/6 packets per second. </a:t>
            </a:r>
            <a:endParaRPr sz="24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Verdana"/>
                <a:ea typeface="Verdana"/>
                <a:cs typeface="Verdana"/>
                <a:sym typeface="Verdana"/>
              </a:rPr>
              <a:t>The data rate of the master is </a:t>
            </a:r>
            <a:r>
              <a:rPr lang="en-US" sz="2400">
                <a:solidFill>
                  <a:srgbClr val="C00000"/>
                </a:solidFill>
                <a:latin typeface="Verdana"/>
                <a:ea typeface="Verdana"/>
                <a:cs typeface="Verdana"/>
                <a:sym typeface="Verdana"/>
              </a:rPr>
              <a:t>2712 X 1600/6 = 723.2 kbps and </a:t>
            </a:r>
            <a:r>
              <a:rPr lang="en-US" sz="2400">
                <a:solidFill>
                  <a:schemeClr val="dk1"/>
                </a:solidFill>
                <a:latin typeface="Verdana"/>
                <a:ea typeface="Verdana"/>
                <a:cs typeface="Verdana"/>
                <a:sym typeface="Verdana"/>
              </a:rPr>
              <a:t>the data rate of the slave terminal is </a:t>
            </a:r>
            <a:r>
              <a:rPr lang="en-US" sz="2400">
                <a:solidFill>
                  <a:srgbClr val="C00000"/>
                </a:solidFill>
                <a:latin typeface="Verdana"/>
                <a:ea typeface="Verdana"/>
                <a:cs typeface="Verdana"/>
                <a:sym typeface="Verdana"/>
              </a:rPr>
              <a:t>216 X 1600/6 = 57.6 kbps</a:t>
            </a:r>
            <a:r>
              <a:rPr lang="en-US" sz="2400">
                <a:solidFill>
                  <a:schemeClr val="dk1"/>
                </a:solidFill>
                <a:latin typeface="Verdana"/>
                <a:ea typeface="Verdana"/>
                <a:cs typeface="Verdana"/>
                <a:sym typeface="Verdana"/>
              </a:rPr>
              <a:t>. </a:t>
            </a:r>
            <a:endParaRPr sz="2400">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p:nvPr/>
        </p:nvSpPr>
        <p:spPr>
          <a:xfrm>
            <a:off x="3089011" y="2758010"/>
            <a:ext cx="577594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400" u="none" strike="noStrike">
                <a:solidFill>
                  <a:schemeClr val="dk1"/>
                </a:solidFill>
                <a:latin typeface="Algerian"/>
                <a:ea typeface="Algerian"/>
                <a:cs typeface="Algerian"/>
                <a:sym typeface="Algerian"/>
              </a:rPr>
              <a:t>ZigBee Technology</a:t>
            </a:r>
            <a:endParaRPr sz="4400">
              <a:solidFill>
                <a:schemeClr val="dk1"/>
              </a:solidFill>
              <a:latin typeface="Algerian"/>
              <a:ea typeface="Algerian"/>
              <a:cs typeface="Algerian"/>
              <a:sym typeface="Algeri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729426" y="1444710"/>
            <a:ext cx="10420800" cy="4299000"/>
          </a:xfrm>
          <a:prstGeom prst="rect">
            <a:avLst/>
          </a:prstGeom>
          <a:noFill/>
          <a:ln>
            <a:noFill/>
          </a:ln>
        </p:spPr>
        <p:txBody>
          <a:bodyPr anchorCtr="0" anchor="t" bIns="45000" lIns="90000" spcFirstLastPara="1" rIns="90000" wrap="square" tIns="45000">
            <a:noAutofit/>
          </a:bodyPr>
          <a:lstStyle/>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WPANs such as </a:t>
            </a:r>
            <a:r>
              <a:rPr lang="en-US" sz="2200">
                <a:solidFill>
                  <a:srgbClr val="0070C0"/>
                </a:solidFill>
                <a:latin typeface="Verdana"/>
                <a:ea typeface="Verdana"/>
                <a:cs typeface="Verdana"/>
                <a:sym typeface="Verdana"/>
              </a:rPr>
              <a:t>Bluetooth </a:t>
            </a:r>
            <a:r>
              <a:rPr lang="en-US" sz="2200">
                <a:solidFill>
                  <a:srgbClr val="000000"/>
                </a:solidFill>
                <a:latin typeface="Verdana"/>
                <a:ea typeface="Verdana"/>
                <a:cs typeface="Verdana"/>
                <a:sym typeface="Verdana"/>
              </a:rPr>
              <a:t>provide enough bandwidth and convenience to make data exchange practical for certain mobile devices requiring data exchanges at </a:t>
            </a:r>
            <a:r>
              <a:rPr lang="en-US" sz="2200">
                <a:solidFill>
                  <a:srgbClr val="0070C0"/>
                </a:solidFill>
                <a:latin typeface="Verdana"/>
                <a:ea typeface="Verdana"/>
                <a:cs typeface="Verdana"/>
                <a:sym typeface="Verdana"/>
              </a:rPr>
              <a:t>rates up to 1 Mbps</a:t>
            </a:r>
            <a:r>
              <a:rPr lang="en-US" sz="2200">
                <a:solidFill>
                  <a:srgbClr val="000000"/>
                </a:solidFill>
                <a:latin typeface="Verdana"/>
                <a:ea typeface="Verdana"/>
                <a:cs typeface="Verdana"/>
                <a:sym typeface="Verdana"/>
              </a:rPr>
              <a:t>.</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 At the other end of the scale, </a:t>
            </a:r>
            <a:r>
              <a:rPr lang="en-US" sz="2200">
                <a:solidFill>
                  <a:srgbClr val="0070C0"/>
                </a:solidFill>
                <a:latin typeface="Verdana"/>
                <a:ea typeface="Verdana"/>
                <a:cs typeface="Verdana"/>
                <a:sym typeface="Verdana"/>
              </a:rPr>
              <a:t>UWB</a:t>
            </a:r>
            <a:r>
              <a:rPr lang="en-US" sz="2200">
                <a:solidFill>
                  <a:srgbClr val="000000"/>
                </a:solidFill>
                <a:latin typeface="Verdana"/>
                <a:ea typeface="Verdana"/>
                <a:cs typeface="Verdana"/>
                <a:sym typeface="Verdana"/>
              </a:rPr>
              <a:t> will provide the capability of streaming video signals at </a:t>
            </a:r>
            <a:r>
              <a:rPr lang="en-US" sz="2200">
                <a:solidFill>
                  <a:srgbClr val="0070C0"/>
                </a:solidFill>
                <a:latin typeface="Verdana"/>
                <a:ea typeface="Verdana"/>
                <a:cs typeface="Verdana"/>
                <a:sym typeface="Verdana"/>
              </a:rPr>
              <a:t>data rates up to 1 Gbps. </a:t>
            </a:r>
            <a:endParaRPr sz="2200">
              <a:solidFill>
                <a:srgbClr val="0070C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 Many control and command applications require much </a:t>
            </a:r>
            <a:r>
              <a:rPr lang="en-US" sz="2200">
                <a:solidFill>
                  <a:srgbClr val="0070C0"/>
                </a:solidFill>
                <a:latin typeface="Verdana"/>
                <a:ea typeface="Verdana"/>
                <a:cs typeface="Verdana"/>
                <a:sym typeface="Verdana"/>
              </a:rPr>
              <a:t>lower data rates </a:t>
            </a:r>
            <a:r>
              <a:rPr lang="en-US" sz="2200">
                <a:solidFill>
                  <a:srgbClr val="000000"/>
                </a:solidFill>
                <a:latin typeface="Verdana"/>
                <a:ea typeface="Verdana"/>
                <a:cs typeface="Verdana"/>
                <a:sym typeface="Verdana"/>
              </a:rPr>
              <a:t>and also the </a:t>
            </a:r>
            <a:r>
              <a:rPr lang="en-US" sz="2200">
                <a:solidFill>
                  <a:srgbClr val="0070C0"/>
                </a:solidFill>
                <a:latin typeface="Verdana"/>
                <a:ea typeface="Verdana"/>
                <a:cs typeface="Verdana"/>
                <a:sym typeface="Verdana"/>
              </a:rPr>
              <a:t>lowest possible cost</a:t>
            </a:r>
            <a:r>
              <a:rPr lang="en-US" sz="2200">
                <a:solidFill>
                  <a:srgbClr val="000000"/>
                </a:solidFill>
                <a:latin typeface="Verdana"/>
                <a:ea typeface="Verdana"/>
                <a:cs typeface="Verdana"/>
                <a:sym typeface="Verdana"/>
              </a:rPr>
              <a:t>, thus </a:t>
            </a:r>
            <a:r>
              <a:rPr lang="en-US" sz="2200">
                <a:solidFill>
                  <a:srgbClr val="0070C0"/>
                </a:solidFill>
                <a:latin typeface="Verdana"/>
                <a:ea typeface="Verdana"/>
                <a:cs typeface="Verdana"/>
                <a:sym typeface="Verdana"/>
              </a:rPr>
              <a:t>ZigBee (250kbps)</a:t>
            </a:r>
            <a:r>
              <a:rPr lang="en-US" sz="2200">
                <a:solidFill>
                  <a:srgbClr val="000000"/>
                </a:solidFill>
                <a:latin typeface="Verdana"/>
                <a:ea typeface="Verdana"/>
                <a:cs typeface="Verdana"/>
                <a:sym typeface="Verdana"/>
              </a:rPr>
              <a:t>.</a:t>
            </a:r>
            <a:endParaRPr sz="2200">
              <a:solidFill>
                <a:schemeClr val="dk1"/>
              </a:solidFill>
              <a:latin typeface="Verdana"/>
              <a:ea typeface="Verdana"/>
              <a:cs typeface="Verdana"/>
              <a:sym typeface="Verdana"/>
            </a:endParaRPr>
          </a:p>
        </p:txBody>
      </p:sp>
      <p:sp>
        <p:nvSpPr>
          <p:cNvPr id="116" name="Google Shape;116;p4"/>
          <p:cNvSpPr txBox="1"/>
          <p:nvPr/>
        </p:nvSpPr>
        <p:spPr>
          <a:xfrm>
            <a:off x="8077080" y="6356520"/>
            <a:ext cx="2133300" cy="364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17" name="Google Shape;117;p4"/>
          <p:cNvSpPr txBox="1"/>
          <p:nvPr/>
        </p:nvSpPr>
        <p:spPr>
          <a:xfrm>
            <a:off x="1782960" y="500265"/>
            <a:ext cx="8626200" cy="58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Verdana"/>
                <a:ea typeface="Verdana"/>
                <a:cs typeface="Verdana"/>
                <a:sym typeface="Verdana"/>
              </a:rPr>
              <a:t>The Wireless Personal Area Network</a:t>
            </a:r>
            <a:endParaRPr b="1" sz="3200">
              <a:solidFill>
                <a:srgbClr val="C00000"/>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p:nvPr/>
        </p:nvSpPr>
        <p:spPr>
          <a:xfrm>
            <a:off x="690234" y="952818"/>
            <a:ext cx="10761785" cy="526297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400" u="none" strike="noStrike">
                <a:solidFill>
                  <a:schemeClr val="dk1"/>
                </a:solidFill>
                <a:latin typeface="Arial"/>
                <a:ea typeface="Arial"/>
                <a:cs typeface="Arial"/>
                <a:sym typeface="Arial"/>
              </a:rPr>
              <a:t> </a:t>
            </a:r>
            <a:r>
              <a:rPr b="0" i="0" lang="en-US" sz="2800" u="none" strike="noStrike">
                <a:solidFill>
                  <a:srgbClr val="C00000"/>
                </a:solidFill>
                <a:latin typeface="Arial"/>
                <a:ea typeface="Arial"/>
                <a:cs typeface="Arial"/>
                <a:sym typeface="Arial"/>
              </a:rPr>
              <a:t>Low rate (LR) wireless personal access network (WPAN) (IEEE 802.15.4/LRWPAN) </a:t>
            </a:r>
            <a:endParaRPr sz="2400">
              <a:solidFill>
                <a:srgbClr val="C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2400" u="none" strike="noStrike">
                <a:solidFill>
                  <a:schemeClr val="dk1"/>
                </a:solidFill>
                <a:latin typeface="Arial"/>
                <a:ea typeface="Arial"/>
                <a:cs typeface="Arial"/>
                <a:sym typeface="Arial"/>
              </a:rPr>
              <a:t>is intended to serve a set of </a:t>
            </a:r>
            <a:r>
              <a:rPr b="0" i="0" lang="en-US" sz="2400" u="none" strike="noStrike">
                <a:solidFill>
                  <a:srgbClr val="C00000"/>
                </a:solidFill>
                <a:latin typeface="Arial"/>
                <a:ea typeface="Arial"/>
                <a:cs typeface="Arial"/>
                <a:sym typeface="Arial"/>
              </a:rPr>
              <a:t>industrial, residential, and medical applications.</a:t>
            </a:r>
            <a:endParaRPr/>
          </a:p>
          <a:p>
            <a:pPr indent="-342900" lvl="0" marL="342900" marR="0" rtl="0" algn="just">
              <a:lnSpc>
                <a:spcPct val="150000"/>
              </a:lnSpc>
              <a:spcBef>
                <a:spcPts val="0"/>
              </a:spcBef>
              <a:spcAft>
                <a:spcPts val="0"/>
              </a:spcAft>
              <a:buClr>
                <a:srgbClr val="C00000"/>
              </a:buClr>
              <a:buSzPts val="2400"/>
              <a:buFont typeface="Arial"/>
              <a:buChar char="•"/>
            </a:pPr>
            <a:r>
              <a:rPr b="0" i="0" lang="en-US" sz="2400" u="none" strike="noStrike">
                <a:solidFill>
                  <a:srgbClr val="C00000"/>
                </a:solidFill>
                <a:latin typeface="Arial"/>
                <a:ea typeface="Arial"/>
                <a:cs typeface="Arial"/>
                <a:sym typeface="Arial"/>
              </a:rPr>
              <a:t>very low power consumption, low cost requirement, and relaxed needs for data rate and QoS</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The low data rate enables the LR-WPAN to consume little power.</a:t>
            </a:r>
            <a:endParaRPr/>
          </a:p>
          <a:p>
            <a:pPr indent="-342900" lvl="0" marL="342900" marR="0" rtl="0" algn="just">
              <a:lnSpc>
                <a:spcPct val="150000"/>
              </a:lnSpc>
              <a:spcBef>
                <a:spcPts val="0"/>
              </a:spcBef>
              <a:spcAft>
                <a:spcPts val="0"/>
              </a:spcAft>
              <a:buClr>
                <a:srgbClr val="C00000"/>
              </a:buClr>
              <a:buSzPts val="2400"/>
              <a:buFont typeface="Noto Sans Symbols"/>
              <a:buChar char="⮚"/>
            </a:pPr>
            <a:r>
              <a:rPr b="0" i="0" lang="en-US" sz="2400" u="none" strike="noStrike">
                <a:solidFill>
                  <a:srgbClr val="C00000"/>
                </a:solidFill>
                <a:latin typeface="Arial"/>
                <a:ea typeface="Arial"/>
                <a:cs typeface="Arial"/>
                <a:sym typeface="Arial"/>
              </a:rPr>
              <a:t>ZigBee technology is a low data rate, low power consumption, low cost, wireless networking protocol </a:t>
            </a:r>
            <a:r>
              <a:rPr b="0" i="0" lang="en-US" sz="2400" u="none" strike="noStrike">
                <a:solidFill>
                  <a:schemeClr val="dk1"/>
                </a:solidFill>
                <a:latin typeface="Arial"/>
                <a:ea typeface="Arial"/>
                <a:cs typeface="Arial"/>
                <a:sym typeface="Arial"/>
              </a:rPr>
              <a:t>targeted toward automation and remote control applications.</a:t>
            </a:r>
            <a:endParaRPr b="0" i="0" sz="2400" u="none" strike="noStrike">
              <a:solidFill>
                <a:schemeClr val="dk1"/>
              </a:solidFill>
              <a:latin typeface="Arial"/>
              <a:ea typeface="Arial"/>
              <a:cs typeface="Arial"/>
              <a:sym typeface="Arial"/>
            </a:endParaRPr>
          </a:p>
        </p:txBody>
      </p:sp>
      <p:sp>
        <p:nvSpPr>
          <p:cNvPr id="342" name="Google Shape;342;p40"/>
          <p:cNvSpPr txBox="1"/>
          <p:nvPr/>
        </p:nvSpPr>
        <p:spPr>
          <a:xfrm>
            <a:off x="4637882" y="244932"/>
            <a:ext cx="286649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Arial"/>
                <a:ea typeface="Arial"/>
                <a:cs typeface="Arial"/>
                <a:sym typeface="Arial"/>
              </a:rPr>
              <a:t>Introduction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p:nvPr/>
        </p:nvSpPr>
        <p:spPr>
          <a:xfrm>
            <a:off x="417620" y="138616"/>
            <a:ext cx="10991908" cy="683264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The </a:t>
            </a:r>
            <a:r>
              <a:rPr b="0" i="0" lang="en-US" sz="2400" u="none" strike="noStrike">
                <a:solidFill>
                  <a:srgbClr val="C00000"/>
                </a:solidFill>
                <a:latin typeface="Arial"/>
                <a:ea typeface="Arial"/>
                <a:cs typeface="Arial"/>
                <a:sym typeface="Arial"/>
              </a:rPr>
              <a:t>IEEE 802.15.4 </a:t>
            </a:r>
            <a:r>
              <a:rPr b="0" i="0" lang="en-US" sz="2400" u="none" strike="noStrike">
                <a:solidFill>
                  <a:schemeClr val="dk1"/>
                </a:solidFill>
                <a:latin typeface="Arial"/>
                <a:ea typeface="Arial"/>
                <a:cs typeface="Arial"/>
                <a:sym typeface="Arial"/>
              </a:rPr>
              <a:t>committee and </a:t>
            </a:r>
            <a:r>
              <a:rPr b="0" i="0" lang="en-US" sz="2400" u="none" strike="noStrike">
                <a:solidFill>
                  <a:srgbClr val="C00000"/>
                </a:solidFill>
                <a:latin typeface="Arial"/>
                <a:ea typeface="Arial"/>
                <a:cs typeface="Arial"/>
                <a:sym typeface="Arial"/>
              </a:rPr>
              <a:t>ZigBee Alliance </a:t>
            </a:r>
            <a:r>
              <a:rPr b="0" i="0" lang="en-US" sz="2400" u="none" strike="noStrike">
                <a:solidFill>
                  <a:schemeClr val="dk1"/>
                </a:solidFill>
                <a:latin typeface="Arial"/>
                <a:ea typeface="Arial"/>
                <a:cs typeface="Arial"/>
                <a:sym typeface="Arial"/>
              </a:rPr>
              <a:t>worked together and developed the technology commercially known as </a:t>
            </a:r>
            <a:r>
              <a:rPr b="0" i="0" lang="en-US" sz="2400" u="none" strike="noStrike">
                <a:solidFill>
                  <a:srgbClr val="C00000"/>
                </a:solidFill>
                <a:latin typeface="Arial"/>
                <a:ea typeface="Arial"/>
                <a:cs typeface="Arial"/>
                <a:sym typeface="Arial"/>
              </a:rPr>
              <a:t>ZigBee. </a:t>
            </a:r>
            <a:endParaRPr/>
          </a:p>
          <a:p>
            <a:pPr indent="0" lvl="0" marL="0" marR="0" rtl="0" algn="just">
              <a:lnSpc>
                <a:spcPct val="150000"/>
              </a:lnSpc>
              <a:spcBef>
                <a:spcPts val="0"/>
              </a:spcBef>
              <a:spcAft>
                <a:spcPts val="0"/>
              </a:spcAft>
              <a:buNone/>
            </a:pPr>
            <a:r>
              <a:rPr lang="en-US" sz="2800">
                <a:solidFill>
                  <a:srgbClr val="C00000"/>
                </a:solidFill>
                <a:latin typeface="Arial"/>
                <a:ea typeface="Arial"/>
                <a:cs typeface="Arial"/>
                <a:sym typeface="Arial"/>
              </a:rPr>
              <a:t>Features/ characteristics:</a:t>
            </a:r>
            <a:endParaRPr/>
          </a:p>
          <a:p>
            <a:pPr indent="0" lvl="0" marL="0" marR="0" rtl="0" algn="just">
              <a:lnSpc>
                <a:spcPct val="150000"/>
              </a:lnSpc>
              <a:spcBef>
                <a:spcPts val="0"/>
              </a:spcBef>
              <a:spcAft>
                <a:spcPts val="0"/>
              </a:spcAft>
              <a:buNone/>
            </a:pPr>
            <a:r>
              <a:rPr lang="en-US" sz="2400">
                <a:solidFill>
                  <a:srgbClr val="000000"/>
                </a:solidFill>
                <a:latin typeface="Arial"/>
                <a:ea typeface="Arial"/>
                <a:cs typeface="Arial"/>
                <a:sym typeface="Arial"/>
              </a:rPr>
              <a:t>1) ZigBee-compliant wireless devices are expected to transmit </a:t>
            </a:r>
            <a:r>
              <a:rPr lang="en-US" sz="2400">
                <a:solidFill>
                  <a:srgbClr val="C00000"/>
                </a:solidFill>
                <a:latin typeface="Arial"/>
                <a:ea typeface="Arial"/>
                <a:cs typeface="Arial"/>
                <a:sym typeface="Arial"/>
              </a:rPr>
              <a:t>10–75 minutes</a:t>
            </a:r>
            <a:r>
              <a:rPr lang="en-US" sz="2400">
                <a:solidFill>
                  <a:srgbClr val="000000"/>
                </a:solidFill>
                <a:latin typeface="Arial"/>
                <a:ea typeface="Arial"/>
                <a:cs typeface="Arial"/>
                <a:sym typeface="Arial"/>
              </a:rPr>
              <a:t>, depending on the RF environment and power output consumption required for a given application.</a:t>
            </a:r>
            <a:endParaRPr/>
          </a:p>
          <a:p>
            <a:pPr indent="0" lvl="0" marL="0" marR="0" rtl="0" algn="just">
              <a:lnSpc>
                <a:spcPct val="150000"/>
              </a:lnSpc>
              <a:spcBef>
                <a:spcPts val="0"/>
              </a:spcBef>
              <a:spcAft>
                <a:spcPts val="0"/>
              </a:spcAft>
              <a:buNone/>
            </a:pPr>
            <a:r>
              <a:rPr lang="en-US" sz="2400">
                <a:solidFill>
                  <a:srgbClr val="000000"/>
                </a:solidFill>
                <a:latin typeface="Arial"/>
                <a:ea typeface="Arial"/>
                <a:cs typeface="Arial"/>
                <a:sym typeface="Arial"/>
              </a:rPr>
              <a:t>2) Operate in the unlicensed RF worldwide (</a:t>
            </a:r>
            <a:r>
              <a:rPr lang="en-US" sz="2400">
                <a:solidFill>
                  <a:srgbClr val="C00000"/>
                </a:solidFill>
                <a:latin typeface="Arial"/>
                <a:ea typeface="Arial"/>
                <a:cs typeface="Arial"/>
                <a:sym typeface="Arial"/>
              </a:rPr>
              <a:t>2.4 GHz global, 915 MHz America, or 868 MHz Europe)</a:t>
            </a:r>
            <a:r>
              <a:rPr lang="en-US" sz="2400">
                <a:solidFill>
                  <a:srgbClr val="000000"/>
                </a:solidFill>
                <a:latin typeface="Arial"/>
                <a:ea typeface="Arial"/>
                <a:cs typeface="Arial"/>
                <a:sym typeface="Arial"/>
              </a:rPr>
              <a:t> bands. </a:t>
            </a:r>
            <a:endParaRPr sz="2400">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lang="en-US" sz="2400">
                <a:solidFill>
                  <a:srgbClr val="000000"/>
                </a:solidFill>
                <a:latin typeface="Arial"/>
                <a:ea typeface="Arial"/>
                <a:cs typeface="Arial"/>
                <a:sym typeface="Arial"/>
              </a:rPr>
              <a:t>3) The data rate is </a:t>
            </a:r>
            <a:endParaRPr sz="2400">
              <a:solidFill>
                <a:srgbClr val="000000"/>
              </a:solidFill>
              <a:latin typeface="Arial"/>
              <a:ea typeface="Arial"/>
              <a:cs typeface="Arial"/>
              <a:sym typeface="Arial"/>
            </a:endParaRPr>
          </a:p>
          <a:p>
            <a:pPr indent="0" lvl="0" marL="0" marR="0" rtl="0" algn="just">
              <a:lnSpc>
                <a:spcPct val="150000"/>
              </a:lnSpc>
              <a:spcBef>
                <a:spcPts val="0"/>
              </a:spcBef>
              <a:spcAft>
                <a:spcPts val="0"/>
              </a:spcAft>
              <a:buNone/>
            </a:pPr>
            <a:r>
              <a:rPr lang="en-US" sz="2400">
                <a:solidFill>
                  <a:srgbClr val="C00000"/>
                </a:solidFill>
                <a:latin typeface="Arial"/>
                <a:ea typeface="Arial"/>
                <a:cs typeface="Arial"/>
                <a:sym typeface="Arial"/>
              </a:rPr>
              <a:t>250 kbps at 2.4 GHz,</a:t>
            </a:r>
            <a:endParaRPr/>
          </a:p>
          <a:p>
            <a:pPr indent="0" lvl="0" marL="0" marR="0" rtl="0" algn="just">
              <a:lnSpc>
                <a:spcPct val="150000"/>
              </a:lnSpc>
              <a:spcBef>
                <a:spcPts val="0"/>
              </a:spcBef>
              <a:spcAft>
                <a:spcPts val="0"/>
              </a:spcAft>
              <a:buNone/>
            </a:pPr>
            <a:r>
              <a:rPr lang="en-US" sz="2400">
                <a:solidFill>
                  <a:srgbClr val="C00000"/>
                </a:solidFill>
                <a:latin typeface="Arial"/>
                <a:ea typeface="Arial"/>
                <a:cs typeface="Arial"/>
                <a:sym typeface="Arial"/>
              </a:rPr>
              <a:t> 40 kbps at 915 MHz, and </a:t>
            </a:r>
            <a:endParaRPr sz="2400">
              <a:solidFill>
                <a:srgbClr val="C00000"/>
              </a:solidFill>
              <a:latin typeface="Arial"/>
              <a:ea typeface="Arial"/>
              <a:cs typeface="Arial"/>
              <a:sym typeface="Arial"/>
            </a:endParaRPr>
          </a:p>
          <a:p>
            <a:pPr indent="0" lvl="0" marL="0" marR="0" rtl="0" algn="just">
              <a:lnSpc>
                <a:spcPct val="150000"/>
              </a:lnSpc>
              <a:spcBef>
                <a:spcPts val="0"/>
              </a:spcBef>
              <a:spcAft>
                <a:spcPts val="0"/>
              </a:spcAft>
              <a:buNone/>
            </a:pPr>
            <a:r>
              <a:rPr lang="en-US" sz="2400">
                <a:solidFill>
                  <a:srgbClr val="C00000"/>
                </a:solidFill>
                <a:latin typeface="Arial"/>
                <a:ea typeface="Arial"/>
                <a:cs typeface="Arial"/>
                <a:sym typeface="Arial"/>
              </a:rPr>
              <a:t>20 kbps at 868 MHz.</a:t>
            </a:r>
            <a:endParaRPr sz="2400">
              <a:solidFill>
                <a:srgbClr val="C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p:nvPr/>
        </p:nvSpPr>
        <p:spPr>
          <a:xfrm>
            <a:off x="101554" y="-137447"/>
            <a:ext cx="8428297" cy="517064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a:t>
            </a:r>
            <a:r>
              <a:rPr lang="en-US" sz="2400">
                <a:solidFill>
                  <a:srgbClr val="C00000"/>
                </a:solidFill>
                <a:latin typeface="Calibri"/>
                <a:ea typeface="Calibri"/>
                <a:cs typeface="Calibri"/>
                <a:sym typeface="Calibri"/>
              </a:rPr>
              <a:t>IEEE 802.15.4 </a:t>
            </a:r>
            <a:r>
              <a:rPr lang="en-US" sz="2400">
                <a:solidFill>
                  <a:schemeClr val="dk1"/>
                </a:solidFill>
                <a:latin typeface="Calibri"/>
                <a:ea typeface="Calibri"/>
                <a:cs typeface="Calibri"/>
                <a:sym typeface="Calibri"/>
              </a:rPr>
              <a:t>committee is focusing on the </a:t>
            </a:r>
            <a:r>
              <a:rPr lang="en-US" sz="2400">
                <a:solidFill>
                  <a:srgbClr val="C00000"/>
                </a:solidFill>
                <a:latin typeface="Calibri"/>
                <a:ea typeface="Calibri"/>
                <a:cs typeface="Calibri"/>
                <a:sym typeface="Calibri"/>
              </a:rPr>
              <a:t>specifications of the lower two layers of the protocol </a:t>
            </a:r>
            <a:r>
              <a:rPr lang="en-US" sz="2400">
                <a:solidFill>
                  <a:schemeClr val="dk1"/>
                </a:solidFill>
                <a:latin typeface="Calibri"/>
                <a:ea typeface="Calibri"/>
                <a:cs typeface="Calibri"/>
                <a:sym typeface="Calibri"/>
              </a:rPr>
              <a:t>(the physical and data link layers).</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On the other hand, </a:t>
            </a:r>
            <a:r>
              <a:rPr lang="en-US" sz="2400">
                <a:solidFill>
                  <a:srgbClr val="C00000"/>
                </a:solidFill>
                <a:latin typeface="Calibri"/>
                <a:ea typeface="Calibri"/>
                <a:cs typeface="Calibri"/>
                <a:sym typeface="Calibri"/>
              </a:rPr>
              <a:t>ZigBee Alliance aims to provide the upper layers of the protocol stack </a:t>
            </a:r>
            <a:r>
              <a:rPr lang="en-US" sz="2400">
                <a:solidFill>
                  <a:schemeClr val="dk1"/>
                </a:solidFill>
                <a:latin typeface="Calibri"/>
                <a:ea typeface="Calibri"/>
                <a:cs typeface="Calibri"/>
                <a:sym typeface="Calibri"/>
              </a:rPr>
              <a:t>(from the </a:t>
            </a:r>
            <a:r>
              <a:rPr lang="en-US" sz="2400">
                <a:solidFill>
                  <a:srgbClr val="C00000"/>
                </a:solidFill>
                <a:latin typeface="Calibri"/>
                <a:ea typeface="Calibri"/>
                <a:cs typeface="Calibri"/>
                <a:sym typeface="Calibri"/>
              </a:rPr>
              <a:t>network to the application layer</a:t>
            </a:r>
            <a:r>
              <a:rPr lang="en-US" sz="2400">
                <a:solidFill>
                  <a:schemeClr val="dk1"/>
                </a:solidFill>
                <a:latin typeface="Calibri"/>
                <a:ea typeface="Calibri"/>
                <a:cs typeface="Calibri"/>
                <a:sym typeface="Calibri"/>
              </a:rPr>
              <a:t>) for interoperable data interworking, security services, and a range of wireless home and building control solutions</a:t>
            </a:r>
            <a:r>
              <a:rPr lang="en-US" sz="2800">
                <a:solidFill>
                  <a:schemeClr val="dk1"/>
                </a:solidFill>
                <a:latin typeface="Calibri"/>
                <a:ea typeface="Calibri"/>
                <a:cs typeface="Calibri"/>
                <a:sym typeface="Calibri"/>
              </a:rPr>
              <a:t>.</a:t>
            </a:r>
            <a:endParaRPr/>
          </a:p>
          <a:p>
            <a:pPr indent="-190500" lvl="0" marL="342900" marR="0" rtl="0" algn="just">
              <a:lnSpc>
                <a:spcPct val="150000"/>
              </a:lnSpc>
              <a:spcBef>
                <a:spcPts val="0"/>
              </a:spcBef>
              <a:spcAft>
                <a:spcPts val="0"/>
              </a:spcAft>
              <a:buClr>
                <a:schemeClr val="dk1"/>
              </a:buClr>
              <a:buSzPts val="2400"/>
              <a:buFont typeface="Noto Sans Symbols"/>
              <a:buNone/>
            </a:pPr>
            <a:r>
              <a:t/>
            </a:r>
            <a:endParaRPr b="0" i="0" sz="2400" u="none" strike="noStrike">
              <a:solidFill>
                <a:schemeClr val="dk1"/>
              </a:solidFill>
              <a:latin typeface="Arial"/>
              <a:ea typeface="Arial"/>
              <a:cs typeface="Arial"/>
              <a:sym typeface="Arial"/>
            </a:endParaRPr>
          </a:p>
        </p:txBody>
      </p:sp>
      <p:pic>
        <p:nvPicPr>
          <p:cNvPr id="353" name="Google Shape;353;p42"/>
          <p:cNvPicPr preferRelativeResize="0"/>
          <p:nvPr/>
        </p:nvPicPr>
        <p:blipFill rotWithShape="1">
          <a:blip r:embed="rId3">
            <a:alphaModFix/>
          </a:blip>
          <a:srcRect b="0" l="0" r="0" t="0"/>
          <a:stretch/>
        </p:blipFill>
        <p:spPr>
          <a:xfrm>
            <a:off x="8830102" y="313898"/>
            <a:ext cx="3225421" cy="3343701"/>
          </a:xfrm>
          <a:prstGeom prst="rect">
            <a:avLst/>
          </a:prstGeom>
          <a:noFill/>
          <a:ln>
            <a:noFill/>
          </a:ln>
        </p:spPr>
      </p:pic>
      <p:sp>
        <p:nvSpPr>
          <p:cNvPr id="354" name="Google Shape;354;p42"/>
          <p:cNvSpPr/>
          <p:nvPr/>
        </p:nvSpPr>
        <p:spPr>
          <a:xfrm>
            <a:off x="286603" y="4131945"/>
            <a:ext cx="11532357" cy="230832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ZigBee often uses a basic </a:t>
            </a:r>
            <a:r>
              <a:rPr lang="en-US" sz="2400">
                <a:solidFill>
                  <a:srgbClr val="C00000"/>
                </a:solidFill>
                <a:latin typeface="Calibri"/>
                <a:ea typeface="Calibri"/>
                <a:cs typeface="Calibri"/>
                <a:sym typeface="Calibri"/>
              </a:rPr>
              <a:t>master-slave configuration </a:t>
            </a:r>
            <a:r>
              <a:rPr lang="en-US" sz="2400">
                <a:solidFill>
                  <a:schemeClr val="dk1"/>
                </a:solidFill>
                <a:latin typeface="Calibri"/>
                <a:ea typeface="Calibri"/>
                <a:cs typeface="Calibri"/>
                <a:sym typeface="Calibri"/>
              </a:rPr>
              <a:t>suited to static star networks of many infrequently used devices that talk via small data packets. It allows up to </a:t>
            </a:r>
            <a:r>
              <a:rPr lang="en-US" sz="2400">
                <a:solidFill>
                  <a:srgbClr val="C00000"/>
                </a:solidFill>
                <a:latin typeface="Calibri"/>
                <a:ea typeface="Calibri"/>
                <a:cs typeface="Calibri"/>
                <a:sym typeface="Calibri"/>
              </a:rPr>
              <a:t>254 nodes</a:t>
            </a:r>
            <a:r>
              <a:rPr lang="en-US" sz="2400">
                <a:solidFill>
                  <a:schemeClr val="dk1"/>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Other network topologies such as peer-to-peer and cluster tree are also used.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p:nvPr/>
        </p:nvSpPr>
        <p:spPr>
          <a:xfrm>
            <a:off x="2012710" y="237910"/>
            <a:ext cx="900759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strike="noStrike">
                <a:solidFill>
                  <a:schemeClr val="dk1"/>
                </a:solidFill>
                <a:latin typeface="Arial"/>
                <a:ea typeface="Arial"/>
                <a:cs typeface="Arial"/>
                <a:sym typeface="Arial"/>
              </a:rPr>
              <a:t>ZigBee Components and Network Topologies</a:t>
            </a:r>
            <a:endParaRPr sz="3200">
              <a:solidFill>
                <a:schemeClr val="dk1"/>
              </a:solidFill>
              <a:latin typeface="Arial"/>
              <a:ea typeface="Arial"/>
              <a:cs typeface="Arial"/>
              <a:sym typeface="Arial"/>
            </a:endParaRPr>
          </a:p>
        </p:txBody>
      </p:sp>
      <p:sp>
        <p:nvSpPr>
          <p:cNvPr id="360" name="Google Shape;360;p43"/>
          <p:cNvSpPr/>
          <p:nvPr/>
        </p:nvSpPr>
        <p:spPr>
          <a:xfrm>
            <a:off x="177422" y="857579"/>
            <a:ext cx="11559654" cy="461664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2800" u="none" strike="noStrike">
                <a:solidFill>
                  <a:srgbClr val="C00000"/>
                </a:solidFill>
                <a:latin typeface="Arial"/>
                <a:ea typeface="Arial"/>
                <a:cs typeface="Arial"/>
                <a:sym typeface="Arial"/>
              </a:rPr>
              <a:t>Device</a:t>
            </a:r>
            <a:r>
              <a:rPr lang="en-US" sz="2800">
                <a:solidFill>
                  <a:srgbClr val="C00000"/>
                </a:solidFill>
                <a:latin typeface="Arial"/>
                <a:ea typeface="Arial"/>
                <a:cs typeface="Arial"/>
                <a:sym typeface="Arial"/>
              </a:rPr>
              <a:t>-</a:t>
            </a:r>
            <a:r>
              <a:rPr b="0" i="0" lang="en-US" sz="2800" u="none" strike="noStrike">
                <a:solidFill>
                  <a:srgbClr val="C00000"/>
                </a:solidFill>
                <a:latin typeface="Arial"/>
                <a:ea typeface="Arial"/>
                <a:cs typeface="Arial"/>
                <a:sym typeface="Arial"/>
              </a:rPr>
              <a:t> </a:t>
            </a:r>
            <a:r>
              <a:rPr b="0" i="0" lang="en-US" sz="2400" u="none" strike="noStrike">
                <a:solidFill>
                  <a:schemeClr val="dk1"/>
                </a:solidFill>
                <a:latin typeface="Arial"/>
                <a:ea typeface="Arial"/>
                <a:cs typeface="Arial"/>
                <a:sym typeface="Arial"/>
              </a:rPr>
              <a:t>A device can be a full-function device (FFD) or reduced-function device (RFD). </a:t>
            </a:r>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A network includes </a:t>
            </a:r>
            <a:r>
              <a:rPr b="0" i="0" lang="en-US" sz="2400" u="none" strike="noStrike">
                <a:solidFill>
                  <a:srgbClr val="C00000"/>
                </a:solidFill>
                <a:latin typeface="Arial"/>
                <a:ea typeface="Arial"/>
                <a:cs typeface="Arial"/>
                <a:sym typeface="Arial"/>
              </a:rPr>
              <a:t>at least one FFD</a:t>
            </a:r>
            <a:r>
              <a:rPr b="0" i="0" lang="en-US" sz="2400" u="none" strike="noStrike">
                <a:solidFill>
                  <a:schemeClr val="dk1"/>
                </a:solidFill>
                <a:latin typeface="Arial"/>
                <a:ea typeface="Arial"/>
                <a:cs typeface="Arial"/>
                <a:sym typeface="Arial"/>
              </a:rPr>
              <a:t>, operating as the personal area network </a:t>
            </a:r>
            <a:r>
              <a:rPr b="0" i="0" lang="en-US" sz="2400" u="none" strike="noStrike">
                <a:solidFill>
                  <a:srgbClr val="C00000"/>
                </a:solidFill>
                <a:latin typeface="Arial"/>
                <a:ea typeface="Arial"/>
                <a:cs typeface="Arial"/>
                <a:sym typeface="Arial"/>
              </a:rPr>
              <a:t>(PAN) coordinator</a:t>
            </a:r>
            <a:r>
              <a:rPr b="0" i="0" lang="en-US" sz="2400" u="none" strike="noStrike">
                <a:solidFill>
                  <a:schemeClr val="dk1"/>
                </a:solidFill>
                <a:latin typeface="Arial"/>
                <a:ea typeface="Arial"/>
                <a:cs typeface="Arial"/>
                <a:sym typeface="Arial"/>
              </a:rPr>
              <a:t>. </a:t>
            </a:r>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The FFD can operate in three modes: </a:t>
            </a:r>
            <a:endParaRPr b="0" i="0" sz="2400" u="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a PAN coordinator,</a:t>
            </a:r>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a coordinator, </a:t>
            </a:r>
            <a:endParaRPr b="0" i="0" sz="2400" u="none" strike="noStrike">
              <a:solidFill>
                <a:srgbClr val="C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or a device. </a:t>
            </a:r>
            <a:endParaRPr/>
          </a:p>
        </p:txBody>
      </p:sp>
      <p:sp>
        <p:nvSpPr>
          <p:cNvPr id="361" name="Google Shape;361;p43"/>
          <p:cNvSpPr/>
          <p:nvPr/>
        </p:nvSpPr>
        <p:spPr>
          <a:xfrm>
            <a:off x="2543033" y="4389199"/>
            <a:ext cx="9194043" cy="230832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An </a:t>
            </a:r>
            <a:r>
              <a:rPr b="0" i="0" lang="en-US" sz="2400" u="none" strike="noStrike">
                <a:solidFill>
                  <a:srgbClr val="C00000"/>
                </a:solidFill>
                <a:latin typeface="Arial"/>
                <a:ea typeface="Arial"/>
                <a:cs typeface="Arial"/>
                <a:sym typeface="Arial"/>
              </a:rPr>
              <a:t>RFD</a:t>
            </a:r>
            <a:r>
              <a:rPr b="0" i="0" lang="en-US" sz="2400" u="none" strike="noStrike">
                <a:solidFill>
                  <a:schemeClr val="dk1"/>
                </a:solidFill>
                <a:latin typeface="Arial"/>
                <a:ea typeface="Arial"/>
                <a:cs typeface="Arial"/>
                <a:sym typeface="Arial"/>
              </a:rPr>
              <a:t> is intended for applications that are extremely simple and do not need to send large amounts of data. </a:t>
            </a:r>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An </a:t>
            </a:r>
            <a:r>
              <a:rPr b="0" i="0" lang="en-US" sz="2400" u="none" strike="noStrike">
                <a:solidFill>
                  <a:srgbClr val="C00000"/>
                </a:solidFill>
                <a:latin typeface="Arial"/>
                <a:ea typeface="Arial"/>
                <a:cs typeface="Arial"/>
                <a:sym typeface="Arial"/>
              </a:rPr>
              <a:t>FFD</a:t>
            </a:r>
            <a:r>
              <a:rPr b="0" i="0" lang="en-US" sz="2400" u="none" strike="noStrike">
                <a:solidFill>
                  <a:schemeClr val="dk1"/>
                </a:solidFill>
                <a:latin typeface="Arial"/>
                <a:ea typeface="Arial"/>
                <a:cs typeface="Arial"/>
                <a:sym typeface="Arial"/>
              </a:rPr>
              <a:t> can talk to reduced-function or full-function devices, while an RFD can only talk to an FFD.</a:t>
            </a:r>
            <a:endParaRPr sz="2400">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4"/>
          <p:cNvPicPr preferRelativeResize="0"/>
          <p:nvPr/>
        </p:nvPicPr>
        <p:blipFill rotWithShape="1">
          <a:blip r:embed="rId3">
            <a:alphaModFix/>
          </a:blip>
          <a:srcRect b="0" l="0" r="0" t="0"/>
          <a:stretch/>
        </p:blipFill>
        <p:spPr>
          <a:xfrm>
            <a:off x="4909446" y="211016"/>
            <a:ext cx="7146568" cy="6518840"/>
          </a:xfrm>
          <a:prstGeom prst="rect">
            <a:avLst/>
          </a:prstGeom>
          <a:noFill/>
          <a:ln>
            <a:noFill/>
          </a:ln>
        </p:spPr>
      </p:pic>
      <p:sp>
        <p:nvSpPr>
          <p:cNvPr id="367" name="Google Shape;367;p44"/>
          <p:cNvSpPr/>
          <p:nvPr/>
        </p:nvSpPr>
        <p:spPr>
          <a:xfrm>
            <a:off x="197298" y="211016"/>
            <a:ext cx="4182794"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rgbClr val="C00000"/>
                </a:solidFill>
                <a:latin typeface="Arial"/>
                <a:ea typeface="Arial"/>
                <a:cs typeface="Arial"/>
                <a:sym typeface="Arial"/>
              </a:rPr>
              <a:t>ZigBee supports three types of topologies</a:t>
            </a:r>
            <a:r>
              <a:rPr lang="en-US" sz="2400">
                <a:solidFill>
                  <a:srgbClr val="000000"/>
                </a:solidFill>
                <a:latin typeface="Arial"/>
                <a:ea typeface="Arial"/>
                <a:cs typeface="Arial"/>
                <a:sym typeface="Arial"/>
              </a:rPr>
              <a:t>: </a:t>
            </a:r>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Arial"/>
                <a:ea typeface="Arial"/>
                <a:cs typeface="Arial"/>
                <a:sym typeface="Arial"/>
              </a:rPr>
              <a:t>star topology,</a:t>
            </a:r>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Arial"/>
                <a:ea typeface="Arial"/>
                <a:cs typeface="Arial"/>
                <a:sym typeface="Arial"/>
              </a:rPr>
              <a:t> peer-to-peer topology</a:t>
            </a:r>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Arial"/>
                <a:ea typeface="Arial"/>
                <a:cs typeface="Arial"/>
                <a:sym typeface="Arial"/>
              </a:rPr>
              <a:t> cluster tree</a:t>
            </a:r>
            <a:endParaRPr sz="1800">
              <a:solidFill>
                <a:schemeClr val="dk1"/>
              </a:solidFill>
              <a:latin typeface="Calibri"/>
              <a:ea typeface="Calibri"/>
              <a:cs typeface="Calibri"/>
              <a:sym typeface="Calibri"/>
            </a:endParaRPr>
          </a:p>
        </p:txBody>
      </p:sp>
      <p:sp>
        <p:nvSpPr>
          <p:cNvPr id="368" name="Google Shape;368;p44"/>
          <p:cNvSpPr/>
          <p:nvPr/>
        </p:nvSpPr>
        <p:spPr>
          <a:xfrm>
            <a:off x="197298" y="3073338"/>
            <a:ext cx="4606714" cy="378565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b="0" i="0" lang="en-US" sz="2000" u="none" strike="noStrike">
                <a:solidFill>
                  <a:schemeClr val="dk1"/>
                </a:solidFill>
                <a:latin typeface="Arial"/>
                <a:ea typeface="Arial"/>
                <a:cs typeface="Arial"/>
                <a:sym typeface="Arial"/>
              </a:rPr>
              <a:t>In the </a:t>
            </a:r>
            <a:r>
              <a:rPr b="1" lang="en-US" sz="2000" u="none" strike="noStrike">
                <a:solidFill>
                  <a:schemeClr val="dk1"/>
                </a:solidFill>
                <a:latin typeface="Arial"/>
                <a:ea typeface="Arial"/>
                <a:cs typeface="Arial"/>
                <a:sym typeface="Arial"/>
              </a:rPr>
              <a:t>star topology</a:t>
            </a:r>
            <a:r>
              <a:rPr b="0" i="0" lang="en-US" sz="2000" u="none" strike="noStrike">
                <a:solidFill>
                  <a:schemeClr val="dk1"/>
                </a:solidFill>
                <a:latin typeface="Arial"/>
                <a:ea typeface="Arial"/>
                <a:cs typeface="Arial"/>
                <a:sym typeface="Arial"/>
              </a:rPr>
              <a:t>, communication is established between devices and a single central controller, called the PAN coordinator. </a:t>
            </a:r>
            <a:endParaRPr/>
          </a:p>
          <a:p>
            <a:pPr indent="-342900" lvl="0" marL="342900" marR="0" rtl="0" algn="just">
              <a:lnSpc>
                <a:spcPct val="150000"/>
              </a:lnSpc>
              <a:spcBef>
                <a:spcPts val="0"/>
              </a:spcBef>
              <a:spcAft>
                <a:spcPts val="0"/>
              </a:spcAft>
              <a:buClr>
                <a:schemeClr val="dk1"/>
              </a:buClr>
              <a:buSzPts val="2000"/>
              <a:buFont typeface="Noto Sans Symbols"/>
              <a:buChar char="⮚"/>
            </a:pPr>
            <a:r>
              <a:rPr b="0" i="0" lang="en-US" sz="2000" u="none" strike="noStrike">
                <a:solidFill>
                  <a:schemeClr val="dk1"/>
                </a:solidFill>
                <a:latin typeface="Arial"/>
                <a:ea typeface="Arial"/>
                <a:cs typeface="Arial"/>
                <a:sym typeface="Arial"/>
              </a:rPr>
              <a:t>The PAN coordinator may be powered by mains while the devices will most likely be battery powered.</a:t>
            </a:r>
            <a:endParaRPr b="0" i="0" sz="2000" u="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p:nvPr/>
        </p:nvSpPr>
        <p:spPr>
          <a:xfrm>
            <a:off x="628357" y="736101"/>
            <a:ext cx="10991557"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Applications that benefit from this topology are </a:t>
            </a:r>
            <a:endParaRPr b="0" i="0" sz="2400" u="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home automation,</a:t>
            </a:r>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personal computer (PC) peripherals, </a:t>
            </a:r>
            <a:endParaRPr b="0" i="0" sz="2400" u="none" strike="noStrike">
              <a:solidFill>
                <a:srgbClr val="C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toys, and games.</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After an FFD is activated for the first time, it may establish its own network and become the PAN coordinator. </a:t>
            </a:r>
            <a:endParaRPr sz="2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Each star network chooses a PAN identifier, which is not currently used by any other network within the radio sphere of influence. </a:t>
            </a:r>
            <a:endParaRPr sz="2400">
              <a:solidFill>
                <a:schemeClr val="dk1"/>
              </a:solidFill>
              <a:latin typeface="Calibri"/>
              <a:ea typeface="Calibri"/>
              <a:cs typeface="Calibri"/>
              <a:sym typeface="Calibri"/>
            </a:endParaRPr>
          </a:p>
          <a:p>
            <a:pPr indent="-190500" lvl="0" marL="342900" marR="0" rtl="0" algn="just">
              <a:lnSpc>
                <a:spcPct val="150000"/>
              </a:lnSpc>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This allows each star network to operate independently.</a:t>
            </a:r>
            <a:endParaRPr sz="240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p:nvPr/>
        </p:nvSpPr>
        <p:spPr>
          <a:xfrm>
            <a:off x="509795" y="296170"/>
            <a:ext cx="10818057" cy="618630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In the </a:t>
            </a:r>
            <a:r>
              <a:rPr b="1" lang="en-US" sz="2400" u="none" strike="noStrike">
                <a:solidFill>
                  <a:schemeClr val="dk1"/>
                </a:solidFill>
                <a:latin typeface="Arial"/>
                <a:ea typeface="Arial"/>
                <a:cs typeface="Arial"/>
                <a:sym typeface="Arial"/>
              </a:rPr>
              <a:t>peer-to-peer topology</a:t>
            </a:r>
            <a:r>
              <a:rPr b="0" i="0" lang="en-US" sz="2400" u="none" strike="noStrike">
                <a:solidFill>
                  <a:schemeClr val="dk1"/>
                </a:solidFill>
                <a:latin typeface="Arial"/>
                <a:ea typeface="Arial"/>
                <a:cs typeface="Arial"/>
                <a:sym typeface="Arial"/>
              </a:rPr>
              <a:t>, there is also </a:t>
            </a:r>
            <a:r>
              <a:rPr b="0" i="0" lang="en-US" sz="2400" u="none" strike="noStrike">
                <a:solidFill>
                  <a:srgbClr val="C00000"/>
                </a:solidFill>
                <a:latin typeface="Arial"/>
                <a:ea typeface="Arial"/>
                <a:cs typeface="Arial"/>
                <a:sym typeface="Arial"/>
              </a:rPr>
              <a:t>one PAN coordinator</a:t>
            </a:r>
            <a:r>
              <a:rPr b="0" i="0" lang="en-US" sz="2400" u="none" strike="noStrike">
                <a:solidFill>
                  <a:schemeClr val="dk1"/>
                </a:solidFill>
                <a:latin typeface="Arial"/>
                <a:ea typeface="Arial"/>
                <a:cs typeface="Arial"/>
                <a:sym typeface="Arial"/>
              </a:rPr>
              <a:t>.</a:t>
            </a:r>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 In contrast to star topology, </a:t>
            </a:r>
            <a:r>
              <a:rPr b="0" i="0" lang="en-US" sz="2400" u="none" strike="noStrike">
                <a:solidFill>
                  <a:srgbClr val="C00000"/>
                </a:solidFill>
                <a:latin typeface="Arial"/>
                <a:ea typeface="Arial"/>
                <a:cs typeface="Arial"/>
                <a:sym typeface="Arial"/>
              </a:rPr>
              <a:t>any device can communicate with any other </a:t>
            </a:r>
            <a:r>
              <a:rPr b="0" i="0" lang="en-US" sz="2400" u="none" strike="noStrike">
                <a:solidFill>
                  <a:schemeClr val="dk1"/>
                </a:solidFill>
                <a:latin typeface="Arial"/>
                <a:ea typeface="Arial"/>
                <a:cs typeface="Arial"/>
                <a:sym typeface="Arial"/>
              </a:rPr>
              <a:t>device as long as they are in range of one another. </a:t>
            </a:r>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A peer-to-peer network can be </a:t>
            </a:r>
            <a:r>
              <a:rPr b="0" i="0" lang="en-US" sz="2400" u="none" strike="noStrike">
                <a:solidFill>
                  <a:srgbClr val="C00000"/>
                </a:solidFill>
                <a:latin typeface="Arial"/>
                <a:ea typeface="Arial"/>
                <a:cs typeface="Arial"/>
                <a:sym typeface="Arial"/>
              </a:rPr>
              <a:t>ad hoc, self-organizing, and self-healing</a:t>
            </a:r>
            <a:r>
              <a:rPr b="0" i="0" lang="en-US" sz="2400" u="none" strike="noStrike">
                <a:solidFill>
                  <a:schemeClr val="dk1"/>
                </a:solidFill>
                <a:latin typeface="Arial"/>
                <a:ea typeface="Arial"/>
                <a:cs typeface="Arial"/>
                <a:sym typeface="Arial"/>
              </a:rPr>
              <a:t>.</a:t>
            </a:r>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 Applications such as </a:t>
            </a:r>
            <a:endParaRPr b="0" i="0" sz="2400" u="none" strike="noStrike">
              <a:solidFill>
                <a:schemeClr val="dk1"/>
              </a:solidFill>
              <a:latin typeface="Arial"/>
              <a:ea typeface="Arial"/>
              <a:cs typeface="Arial"/>
              <a:sym typeface="Arial"/>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industrial control and monitoring</a:t>
            </a:r>
            <a:r>
              <a:rPr b="0" i="0" lang="en-US" sz="2400" u="none" strike="noStrike">
                <a:solidFill>
                  <a:schemeClr val="dk1"/>
                </a:solidFill>
                <a:latin typeface="Arial"/>
                <a:ea typeface="Arial"/>
                <a:cs typeface="Arial"/>
                <a:sym typeface="Arial"/>
              </a:rPr>
              <a:t>,</a:t>
            </a:r>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wireless sensor networks and </a:t>
            </a:r>
            <a:endParaRPr b="0" i="0" sz="2400" u="none" strike="noStrike">
              <a:solidFill>
                <a:srgbClr val="C00000"/>
              </a:solidFill>
              <a:latin typeface="Arial"/>
              <a:ea typeface="Arial"/>
              <a:cs typeface="Arial"/>
              <a:sym typeface="Arial"/>
            </a:endParaRPr>
          </a:p>
          <a:p>
            <a:pPr indent="0" lvl="0" marL="0" marR="0" rtl="0" algn="just">
              <a:lnSpc>
                <a:spcPct val="150000"/>
              </a:lnSpc>
              <a:spcBef>
                <a:spcPts val="0"/>
              </a:spcBef>
              <a:spcAft>
                <a:spcPts val="0"/>
              </a:spcAft>
              <a:buNone/>
            </a:pPr>
            <a:r>
              <a:rPr b="0" i="0" lang="en-US" sz="2400" u="none" strike="noStrike">
                <a:solidFill>
                  <a:srgbClr val="C00000"/>
                </a:solidFill>
                <a:latin typeface="Arial"/>
                <a:ea typeface="Arial"/>
                <a:cs typeface="Arial"/>
                <a:sym typeface="Arial"/>
              </a:rPr>
              <a:t>asset and inventory tracking</a:t>
            </a:r>
            <a:r>
              <a:rPr b="0" i="0" lang="en-US" sz="2400" u="none" strike="noStrike">
                <a:solidFill>
                  <a:schemeClr val="dk1"/>
                </a:solidFill>
                <a:latin typeface="Arial"/>
                <a:ea typeface="Arial"/>
                <a:cs typeface="Arial"/>
                <a:sym typeface="Arial"/>
              </a:rPr>
              <a:t> would benefit from such a topology. </a:t>
            </a:r>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It also allows multiple hops to route messages from any device to any other device in the network. </a:t>
            </a:r>
            <a:endParaRPr sz="2400">
              <a:solidFill>
                <a:schemeClr val="dk1"/>
              </a:solidFill>
              <a:latin typeface="Arial"/>
              <a:ea typeface="Arial"/>
              <a:cs typeface="Arial"/>
              <a:sym typeface="Arial"/>
            </a:endParaRPr>
          </a:p>
          <a:p>
            <a:pPr indent="-342900" lvl="0" marL="342900" marR="0" rtl="0" algn="just">
              <a:lnSpc>
                <a:spcPct val="150000"/>
              </a:lnSpc>
              <a:spcBef>
                <a:spcPts val="0"/>
              </a:spcBef>
              <a:spcAft>
                <a:spcPts val="0"/>
              </a:spcAft>
              <a:buClr>
                <a:schemeClr val="dk1"/>
              </a:buClr>
              <a:buSzPts val="2400"/>
              <a:buFont typeface="Noto Sans Symbols"/>
              <a:buChar char="⮚"/>
            </a:pPr>
            <a:r>
              <a:rPr b="0" i="0" lang="en-US" sz="2400" u="none" strike="noStrike">
                <a:solidFill>
                  <a:schemeClr val="dk1"/>
                </a:solidFill>
                <a:latin typeface="Arial"/>
                <a:ea typeface="Arial"/>
                <a:cs typeface="Arial"/>
                <a:sym typeface="Arial"/>
              </a:rPr>
              <a:t>It can provide reliability by multipath routing.</a:t>
            </a:r>
            <a:endParaRPr sz="2400">
              <a:solidFill>
                <a:schemeClr val="dk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p:nvPr/>
        </p:nvSpPr>
        <p:spPr>
          <a:xfrm>
            <a:off x="111842" y="0"/>
            <a:ext cx="7735622" cy="669414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strike="noStrike">
                <a:solidFill>
                  <a:schemeClr val="dk1"/>
                </a:solidFill>
                <a:latin typeface="Arial"/>
                <a:ea typeface="Arial"/>
                <a:cs typeface="Arial"/>
                <a:sym typeface="Arial"/>
              </a:rPr>
              <a:t>The </a:t>
            </a:r>
            <a:r>
              <a:rPr b="1" lang="en-US" sz="2200" u="none" strike="noStrike">
                <a:solidFill>
                  <a:schemeClr val="dk1"/>
                </a:solidFill>
                <a:latin typeface="Arial"/>
                <a:ea typeface="Arial"/>
                <a:cs typeface="Arial"/>
                <a:sym typeface="Arial"/>
              </a:rPr>
              <a:t>cluster-tree topology </a:t>
            </a:r>
            <a:r>
              <a:rPr b="0" i="0" lang="en-US" sz="2200" u="none" strike="noStrike">
                <a:solidFill>
                  <a:schemeClr val="dk1"/>
                </a:solidFill>
                <a:latin typeface="Arial"/>
                <a:ea typeface="Arial"/>
                <a:cs typeface="Arial"/>
                <a:sym typeface="Arial"/>
              </a:rPr>
              <a:t>is a special case of a peer-to-peer network in which </a:t>
            </a:r>
            <a:r>
              <a:rPr b="0" i="0" lang="en-US" sz="2200" u="none" strike="noStrike">
                <a:solidFill>
                  <a:srgbClr val="C00000"/>
                </a:solidFill>
                <a:latin typeface="Arial"/>
                <a:ea typeface="Arial"/>
                <a:cs typeface="Arial"/>
                <a:sym typeface="Arial"/>
              </a:rPr>
              <a:t>most devices are full-function devices and an RFD may connect to a cluster-tree network as a leaf node at the end of a branch. </a:t>
            </a:r>
            <a:endParaRPr/>
          </a:p>
          <a:p>
            <a:pPr indent="-342900" lvl="0" marL="342900" marR="0" rtl="0" algn="just">
              <a:lnSpc>
                <a:spcPct val="150000"/>
              </a:lnSpc>
              <a:spcBef>
                <a:spcPts val="0"/>
              </a:spcBef>
              <a:spcAft>
                <a:spcPts val="0"/>
              </a:spcAft>
              <a:buClr>
                <a:schemeClr val="dk1"/>
              </a:buClr>
              <a:buSzPts val="2200"/>
              <a:buFont typeface="Noto Sans Symbols"/>
              <a:buChar char="⮚"/>
            </a:pPr>
            <a:r>
              <a:rPr b="0" i="0" lang="en-US" sz="2200" u="none" strike="noStrike">
                <a:solidFill>
                  <a:schemeClr val="dk1"/>
                </a:solidFill>
                <a:latin typeface="Arial"/>
                <a:ea typeface="Arial"/>
                <a:cs typeface="Arial"/>
                <a:sym typeface="Arial"/>
              </a:rPr>
              <a:t>Any of the full-function devices can </a:t>
            </a:r>
            <a:r>
              <a:rPr lang="en-US" sz="2200">
                <a:solidFill>
                  <a:schemeClr val="dk1"/>
                </a:solidFill>
                <a:latin typeface="Arial"/>
                <a:ea typeface="Arial"/>
                <a:cs typeface="Arial"/>
                <a:sym typeface="Arial"/>
              </a:rPr>
              <a:t>act as a coordinator and provide synchronization services to other devices and coordinators. </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Arial"/>
                <a:ea typeface="Arial"/>
                <a:cs typeface="Arial"/>
                <a:sym typeface="Arial"/>
              </a:rPr>
              <a:t>However, only one of these coordinators is the PAN coordinator.</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The </a:t>
            </a:r>
            <a:r>
              <a:rPr lang="en-US" sz="2200">
                <a:solidFill>
                  <a:srgbClr val="C00000"/>
                </a:solidFill>
                <a:latin typeface="Calibri"/>
                <a:ea typeface="Calibri"/>
                <a:cs typeface="Calibri"/>
                <a:sym typeface="Calibri"/>
              </a:rPr>
              <a:t>PAN coordinator forms the first cluster by establishing itself as the cluster head (CLH) </a:t>
            </a:r>
            <a:r>
              <a:rPr lang="en-US" sz="2200">
                <a:solidFill>
                  <a:schemeClr val="dk1"/>
                </a:solidFill>
                <a:latin typeface="Calibri"/>
                <a:ea typeface="Calibri"/>
                <a:cs typeface="Calibri"/>
                <a:sym typeface="Calibri"/>
              </a:rPr>
              <a:t>with a </a:t>
            </a:r>
            <a:r>
              <a:rPr lang="en-US" sz="2200">
                <a:solidFill>
                  <a:srgbClr val="C00000"/>
                </a:solidFill>
                <a:latin typeface="Calibri"/>
                <a:ea typeface="Calibri"/>
                <a:cs typeface="Calibri"/>
                <a:sym typeface="Calibri"/>
              </a:rPr>
              <a:t>cluster identifier (CID) of zero</a:t>
            </a:r>
            <a:r>
              <a:rPr lang="en-US" sz="2200">
                <a:solidFill>
                  <a:schemeClr val="dk1"/>
                </a:solidFill>
                <a:latin typeface="Calibri"/>
                <a:ea typeface="Calibri"/>
                <a:cs typeface="Calibri"/>
                <a:sym typeface="Calibri"/>
              </a:rPr>
              <a:t>, choosing an unused PAN identifier, and broadcasting beacon frames to neighboring devices.</a:t>
            </a:r>
            <a:endParaRPr sz="2200">
              <a:solidFill>
                <a:schemeClr val="dk1"/>
              </a:solidFill>
              <a:latin typeface="Arial"/>
              <a:ea typeface="Arial"/>
              <a:cs typeface="Arial"/>
              <a:sym typeface="Arial"/>
            </a:endParaRPr>
          </a:p>
        </p:txBody>
      </p:sp>
      <p:pic>
        <p:nvPicPr>
          <p:cNvPr id="384" name="Google Shape;384;p47"/>
          <p:cNvPicPr preferRelativeResize="0"/>
          <p:nvPr/>
        </p:nvPicPr>
        <p:blipFill rotWithShape="1">
          <a:blip r:embed="rId3">
            <a:alphaModFix/>
          </a:blip>
          <a:srcRect b="0" l="0" r="0" t="0"/>
          <a:stretch/>
        </p:blipFill>
        <p:spPr>
          <a:xfrm>
            <a:off x="8229600" y="532262"/>
            <a:ext cx="3962400" cy="371219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p:nvPr/>
        </p:nvSpPr>
        <p:spPr>
          <a:xfrm>
            <a:off x="534572" y="388591"/>
            <a:ext cx="10691446" cy="618630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400"/>
              <a:buFont typeface="Noto Sans Symbols"/>
              <a:buChar char="⮚"/>
            </a:pPr>
            <a:r>
              <a:rPr b="0" i="0" lang="en-US" sz="2400" u="none" strike="noStrike">
                <a:solidFill>
                  <a:srgbClr val="C00000"/>
                </a:solidFill>
                <a:latin typeface="Calibri"/>
                <a:ea typeface="Calibri"/>
                <a:cs typeface="Calibri"/>
                <a:sym typeface="Calibri"/>
              </a:rPr>
              <a:t>A candidate </a:t>
            </a:r>
            <a:r>
              <a:rPr lang="en-US" sz="2400">
                <a:solidFill>
                  <a:srgbClr val="C00000"/>
                </a:solidFill>
                <a:latin typeface="Calibri"/>
                <a:ea typeface="Calibri"/>
                <a:cs typeface="Calibri"/>
                <a:sym typeface="Calibri"/>
              </a:rPr>
              <a:t>device receiving a beacon frame may request to join the network at the cluster head.</a:t>
            </a:r>
            <a:r>
              <a:rPr lang="en-US" sz="2400">
                <a:solidFill>
                  <a:schemeClr val="dk1"/>
                </a:solidFill>
                <a:latin typeface="Calibri"/>
                <a:ea typeface="Calibri"/>
                <a:cs typeface="Calibri"/>
                <a:sym typeface="Calibri"/>
              </a:rPr>
              <a:t> If the PAN coordinator permits the device to join, it will add this new device to its neighbor list.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newly joined device will add the cluster head as its parent in its neighbor list and begin transmitting periodic beacons such that other candidate devices may then join the network at that device.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Once application or network requirements are met</a:t>
            </a:r>
            <a:r>
              <a:rPr lang="en-US" sz="2400">
                <a:solidFill>
                  <a:srgbClr val="FF0000"/>
                </a:solidFill>
                <a:latin typeface="Calibri"/>
                <a:ea typeface="Calibri"/>
                <a:cs typeface="Calibri"/>
                <a:sym typeface="Calibri"/>
              </a:rPr>
              <a:t>, the PAN coordinator may instruct a device to become the cluster head of a new cluster adjacent to the first one. </a:t>
            </a:r>
            <a:endParaRPr/>
          </a:p>
          <a:p>
            <a:pPr indent="-342900" lvl="0" marL="342900" marR="0" rtl="0" algn="just">
              <a:lnSpc>
                <a:spcPct val="150000"/>
              </a:lnSpc>
              <a:spcBef>
                <a:spcPts val="0"/>
              </a:spcBef>
              <a:spcAft>
                <a:spcPts val="0"/>
              </a:spcAft>
              <a:buClr>
                <a:srgbClr val="FF0000"/>
              </a:buClr>
              <a:buSzPts val="2400"/>
              <a:buFont typeface="Noto Sans Symbols"/>
              <a:buChar char="⮚"/>
            </a:pPr>
            <a:r>
              <a:rPr lang="en-US" sz="2400">
                <a:solidFill>
                  <a:srgbClr val="FF0000"/>
                </a:solidFill>
                <a:latin typeface="Calibri"/>
                <a:ea typeface="Calibri"/>
                <a:cs typeface="Calibri"/>
                <a:sym typeface="Calibri"/>
              </a:rPr>
              <a:t>The advantage of the clustered structure is the increased coverage at the cost of increased message latency.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p:nvPr/>
        </p:nvSpPr>
        <p:spPr>
          <a:xfrm>
            <a:off x="1697615" y="318151"/>
            <a:ext cx="726468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strike="noStrike">
                <a:solidFill>
                  <a:srgbClr val="C00000"/>
                </a:solidFill>
                <a:latin typeface="Calibri"/>
                <a:ea typeface="Calibri"/>
                <a:cs typeface="Calibri"/>
                <a:sym typeface="Calibri"/>
              </a:rPr>
              <a:t>IEEE 802.15.4 LR-WPAN Device Architecture</a:t>
            </a:r>
            <a:endParaRPr sz="3200">
              <a:solidFill>
                <a:srgbClr val="C00000"/>
              </a:solidFill>
              <a:latin typeface="Calibri"/>
              <a:ea typeface="Calibri"/>
              <a:cs typeface="Calibri"/>
              <a:sym typeface="Calibri"/>
            </a:endParaRPr>
          </a:p>
        </p:txBody>
      </p:sp>
      <p:sp>
        <p:nvSpPr>
          <p:cNvPr id="395" name="Google Shape;395;p49"/>
          <p:cNvSpPr/>
          <p:nvPr/>
        </p:nvSpPr>
        <p:spPr>
          <a:xfrm>
            <a:off x="122831" y="902926"/>
            <a:ext cx="7055892" cy="613385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The device comprises a physical layer (PHY), which contains the </a:t>
            </a:r>
            <a:r>
              <a:rPr lang="en-US" sz="2200">
                <a:solidFill>
                  <a:srgbClr val="C00000"/>
                </a:solidFill>
                <a:latin typeface="Calibri"/>
                <a:ea typeface="Calibri"/>
                <a:cs typeface="Calibri"/>
                <a:sym typeface="Calibri"/>
              </a:rPr>
              <a:t>RF transceiver along with its low-level control mechanism.</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A MAC sublayer provides access to the physical channel for all types of transfer. </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The upper layers consist of </a:t>
            </a:r>
            <a:r>
              <a:rPr lang="en-US" sz="2200">
                <a:solidFill>
                  <a:srgbClr val="C00000"/>
                </a:solidFill>
                <a:latin typeface="Calibri"/>
                <a:ea typeface="Calibri"/>
                <a:cs typeface="Calibri"/>
                <a:sym typeface="Calibri"/>
              </a:rPr>
              <a:t>a network layer, which provides network configuration, manipulation, and message routing, and an application layer, which provides the intended function of a device</a:t>
            </a:r>
            <a:r>
              <a:rPr lang="en-US" sz="2200">
                <a:solidFill>
                  <a:schemeClr val="dk1"/>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An IEEE 802.2 logical link control (LLC) can access the MAC through the service specific convergence sublayer (SSCS).</a:t>
            </a:r>
            <a:endParaRPr sz="2200">
              <a:solidFill>
                <a:schemeClr val="dk1"/>
              </a:solidFill>
              <a:latin typeface="Calibri"/>
              <a:ea typeface="Calibri"/>
              <a:cs typeface="Calibri"/>
              <a:sym typeface="Calibri"/>
            </a:endParaRPr>
          </a:p>
        </p:txBody>
      </p:sp>
      <p:pic>
        <p:nvPicPr>
          <p:cNvPr id="396" name="Google Shape;396;p49"/>
          <p:cNvPicPr preferRelativeResize="0"/>
          <p:nvPr/>
        </p:nvPicPr>
        <p:blipFill rotWithShape="1">
          <a:blip r:embed="rId3">
            <a:alphaModFix/>
          </a:blip>
          <a:srcRect b="0" l="0" r="0" t="0"/>
          <a:stretch/>
        </p:blipFill>
        <p:spPr>
          <a:xfrm>
            <a:off x="7178722" y="1006324"/>
            <a:ext cx="4835856" cy="55895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573869" y="810611"/>
            <a:ext cx="10754436" cy="6047389"/>
          </a:xfrm>
          <a:prstGeom prst="rect">
            <a:avLst/>
          </a:prstGeom>
          <a:noFill/>
          <a:ln>
            <a:noFill/>
          </a:ln>
        </p:spPr>
        <p:txBody>
          <a:bodyPr anchorCtr="0" anchor="t" bIns="45000" lIns="90000" spcFirstLastPara="1" rIns="90000" wrap="square" tIns="45000">
            <a:noAutofit/>
          </a:bodyPr>
          <a:lstStyle/>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The IEEE 802.15 committee has the responsibility for developing standards for short distance wireless networks used in the networking of portable and mobile computing devices. </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127000" lvl="0" marL="0" marR="0" rtl="0" algn="just">
              <a:lnSpc>
                <a:spcPct val="150000"/>
              </a:lnSpc>
              <a:spcBef>
                <a:spcPts val="0"/>
              </a:spcBef>
              <a:spcAft>
                <a:spcPts val="0"/>
              </a:spcAft>
              <a:buClr>
                <a:srgbClr val="0070C0"/>
              </a:buClr>
              <a:buSzPts val="2000"/>
              <a:buFont typeface="Arial"/>
              <a:buChar char="•"/>
            </a:pPr>
            <a:r>
              <a:rPr b="1" lang="en-US" sz="2000">
                <a:solidFill>
                  <a:srgbClr val="0070C0"/>
                </a:solidFill>
                <a:latin typeface="Verdana"/>
                <a:ea typeface="Verdana"/>
                <a:cs typeface="Verdana"/>
                <a:sym typeface="Verdana"/>
              </a:rPr>
              <a:t>IEEE 802.15.1 and 802.15.4 focus on the following characteristics</a:t>
            </a:r>
            <a:r>
              <a:rPr lang="en-US" sz="2000">
                <a:solidFill>
                  <a:srgbClr val="000000"/>
                </a:solidFill>
                <a:latin typeface="Verdana"/>
                <a:ea typeface="Verdana"/>
                <a:cs typeface="Verdana"/>
                <a:sym typeface="Verdana"/>
              </a:rPr>
              <a:t>:</a:t>
            </a:r>
            <a:endParaRPr sz="20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Power management: Low current consumption</a:t>
            </a:r>
            <a:endParaRPr sz="20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Range: 0–10 m</a:t>
            </a:r>
            <a:endParaRPr sz="20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Rate: 19.2–1000 kbps</a:t>
            </a:r>
            <a:endParaRPr sz="20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rPr lang="en-US" sz="2000">
                <a:solidFill>
                  <a:srgbClr val="C00000"/>
                </a:solidFill>
                <a:latin typeface="Verdana"/>
                <a:ea typeface="Verdana"/>
                <a:cs typeface="Verdana"/>
                <a:sym typeface="Verdana"/>
              </a:rPr>
              <a:t>Size: 0.5 in³ without antenna</a:t>
            </a:r>
            <a:endParaRPr/>
          </a:p>
          <a:p>
            <a:pPr indent="-127000" lvl="0" marL="0" marR="0" rtl="0" algn="just">
              <a:lnSpc>
                <a:spcPct val="150000"/>
              </a:lnSpc>
              <a:spcBef>
                <a:spcPts val="0"/>
              </a:spcBef>
              <a:spcAft>
                <a:spcPts val="0"/>
              </a:spcAft>
              <a:buClr>
                <a:srgbClr val="C00000"/>
              </a:buClr>
              <a:buSzPts val="2000"/>
              <a:buFont typeface="Arial"/>
              <a:buChar char="•"/>
            </a:pPr>
            <a:r>
              <a:rPr lang="en-US" sz="2000">
                <a:solidFill>
                  <a:srgbClr val="C00000"/>
                </a:solidFill>
                <a:latin typeface="Verdana"/>
                <a:ea typeface="Verdana"/>
                <a:cs typeface="Verdana"/>
                <a:sym typeface="Verdana"/>
              </a:rPr>
              <a:t>Low cost relative to target device</a:t>
            </a:r>
            <a:endParaRPr/>
          </a:p>
          <a:p>
            <a:pPr indent="-127000" lvl="0" marL="0" marR="0" rtl="0" algn="just">
              <a:lnSpc>
                <a:spcPct val="150000"/>
              </a:lnSpc>
              <a:spcBef>
                <a:spcPts val="0"/>
              </a:spcBef>
              <a:spcAft>
                <a:spcPts val="0"/>
              </a:spcAft>
              <a:buClr>
                <a:srgbClr val="C00000"/>
              </a:buClr>
              <a:buSzPts val="2000"/>
              <a:buFont typeface="Arial"/>
              <a:buChar char="•"/>
            </a:pPr>
            <a:r>
              <a:rPr lang="en-US" sz="2000">
                <a:solidFill>
                  <a:srgbClr val="C00000"/>
                </a:solidFill>
                <a:latin typeface="Verdana"/>
                <a:ea typeface="Verdana"/>
                <a:cs typeface="Verdana"/>
                <a:sym typeface="Verdana"/>
              </a:rPr>
              <a:t>Should allow overlap of multiple networks in the same area</a:t>
            </a:r>
            <a:endParaRPr/>
          </a:p>
          <a:p>
            <a:pPr indent="-127000" lvl="0" marL="0" marR="0" rtl="0" algn="just">
              <a:lnSpc>
                <a:spcPct val="150000"/>
              </a:lnSpc>
              <a:spcBef>
                <a:spcPts val="0"/>
              </a:spcBef>
              <a:spcAft>
                <a:spcPts val="0"/>
              </a:spcAft>
              <a:buClr>
                <a:srgbClr val="C00000"/>
              </a:buClr>
              <a:buSzPts val="2000"/>
              <a:buFont typeface="Arial"/>
              <a:buChar char="•"/>
            </a:pPr>
            <a:r>
              <a:rPr lang="en-US" sz="2000">
                <a:solidFill>
                  <a:srgbClr val="C00000"/>
                </a:solidFill>
                <a:latin typeface="Verdana"/>
                <a:ea typeface="Verdana"/>
                <a:cs typeface="Verdana"/>
                <a:sym typeface="Verdana"/>
              </a:rPr>
              <a:t>Network supports a minimum of </a:t>
            </a:r>
            <a:r>
              <a:rPr lang="en-US" sz="2000" u="sng">
                <a:solidFill>
                  <a:srgbClr val="C00000"/>
                </a:solidFill>
                <a:latin typeface="Verdana"/>
                <a:ea typeface="Verdana"/>
                <a:cs typeface="Verdana"/>
                <a:sym typeface="Verdana"/>
              </a:rPr>
              <a:t>16 devices</a:t>
            </a:r>
            <a:endParaRPr sz="2000">
              <a:solidFill>
                <a:srgbClr val="C00000"/>
              </a:solidFill>
              <a:latin typeface="Verdana"/>
              <a:ea typeface="Verdana"/>
              <a:cs typeface="Verdana"/>
              <a:sym typeface="Verdana"/>
            </a:endParaRPr>
          </a:p>
        </p:txBody>
      </p:sp>
      <p:sp>
        <p:nvSpPr>
          <p:cNvPr id="123" name="Google Shape;123;p5"/>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24" name="Google Shape;124;p5"/>
          <p:cNvSpPr txBox="1"/>
          <p:nvPr/>
        </p:nvSpPr>
        <p:spPr>
          <a:xfrm>
            <a:off x="1782960" y="136800"/>
            <a:ext cx="862607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00000"/>
                </a:solidFill>
                <a:latin typeface="Verdana"/>
                <a:ea typeface="Verdana"/>
                <a:cs typeface="Verdana"/>
                <a:sym typeface="Verdana"/>
              </a:rPr>
              <a:t>The Wireless Personal Area Network</a:t>
            </a:r>
            <a:endParaRPr b="1" sz="3200">
              <a:solidFill>
                <a:srgbClr val="C00000"/>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p:nvPr/>
        </p:nvSpPr>
        <p:spPr>
          <a:xfrm>
            <a:off x="4437599" y="218496"/>
            <a:ext cx="34163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Physical Layer</a:t>
            </a:r>
            <a:endParaRPr sz="3600">
              <a:solidFill>
                <a:schemeClr val="dk1"/>
              </a:solidFill>
              <a:latin typeface="Calibri"/>
              <a:ea typeface="Calibri"/>
              <a:cs typeface="Calibri"/>
              <a:sym typeface="Calibri"/>
            </a:endParaRPr>
          </a:p>
        </p:txBody>
      </p:sp>
      <p:sp>
        <p:nvSpPr>
          <p:cNvPr id="402" name="Google Shape;402;p50"/>
          <p:cNvSpPr/>
          <p:nvPr/>
        </p:nvSpPr>
        <p:spPr>
          <a:xfrm>
            <a:off x="581740" y="864827"/>
            <a:ext cx="10827789"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PHY (IEEE 802.15.4) provides two services: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The PHY data service </a:t>
            </a:r>
            <a:r>
              <a:rPr lang="en-US" sz="2400">
                <a:solidFill>
                  <a:schemeClr val="dk1"/>
                </a:solidFill>
                <a:latin typeface="Calibri"/>
                <a:ea typeface="Calibri"/>
                <a:cs typeface="Calibri"/>
                <a:sym typeface="Calibri"/>
              </a:rPr>
              <a:t>and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The PHY management service </a:t>
            </a:r>
            <a:r>
              <a:rPr lang="en-US" sz="2400">
                <a:solidFill>
                  <a:schemeClr val="dk1"/>
                </a:solidFill>
                <a:latin typeface="Calibri"/>
                <a:ea typeface="Calibri"/>
                <a:cs typeface="Calibri"/>
                <a:sym typeface="Calibri"/>
              </a:rPr>
              <a:t>interfacing to the physical layer management entity (PLME).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a:t>
            </a:r>
            <a:r>
              <a:rPr lang="en-US" sz="2400">
                <a:solidFill>
                  <a:srgbClr val="C00000"/>
                </a:solidFill>
                <a:latin typeface="Calibri"/>
                <a:ea typeface="Calibri"/>
                <a:cs typeface="Calibri"/>
                <a:sym typeface="Calibri"/>
              </a:rPr>
              <a:t>PHY</a:t>
            </a:r>
            <a:r>
              <a:rPr lang="en-US" sz="2400">
                <a:solidFill>
                  <a:schemeClr val="dk1"/>
                </a:solidFill>
                <a:latin typeface="Calibri"/>
                <a:ea typeface="Calibri"/>
                <a:cs typeface="Calibri"/>
                <a:sym typeface="Calibri"/>
              </a:rPr>
              <a:t> </a:t>
            </a:r>
            <a:r>
              <a:rPr lang="en-US" sz="2400">
                <a:solidFill>
                  <a:srgbClr val="C00000"/>
                </a:solidFill>
                <a:latin typeface="Calibri"/>
                <a:ea typeface="Calibri"/>
                <a:cs typeface="Calibri"/>
                <a:sym typeface="Calibri"/>
              </a:rPr>
              <a:t>data service </a:t>
            </a:r>
            <a:r>
              <a:rPr lang="en-US" sz="2400">
                <a:solidFill>
                  <a:schemeClr val="dk1"/>
                </a:solidFill>
                <a:latin typeface="Calibri"/>
                <a:ea typeface="Calibri"/>
                <a:cs typeface="Calibri"/>
                <a:sym typeface="Calibri"/>
              </a:rPr>
              <a:t>enables </a:t>
            </a:r>
            <a:r>
              <a:rPr lang="en-US" sz="2400">
                <a:solidFill>
                  <a:srgbClr val="C00000"/>
                </a:solidFill>
                <a:latin typeface="Calibri"/>
                <a:ea typeface="Calibri"/>
                <a:cs typeface="Calibri"/>
                <a:sym typeface="Calibri"/>
              </a:rPr>
              <a:t>the transmission and reception of PHY protocol data units (PPDUs) across the physical radio channel.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features of the PHY are </a:t>
            </a:r>
            <a:r>
              <a:rPr lang="en-US" sz="2400">
                <a:solidFill>
                  <a:srgbClr val="C00000"/>
                </a:solidFill>
                <a:latin typeface="Calibri"/>
                <a:ea typeface="Calibri"/>
                <a:cs typeface="Calibri"/>
                <a:sym typeface="Calibri"/>
              </a:rPr>
              <a:t>activation and deactivation of the radio transceiver, energy detection (ED), link quality indication (LQI), channel selection, clear channel assessment (CCA</a:t>
            </a:r>
            <a:r>
              <a:rPr lang="en-US" sz="2400">
                <a:solidFill>
                  <a:schemeClr val="dk1"/>
                </a:solidFill>
                <a:latin typeface="Calibri"/>
                <a:ea typeface="Calibri"/>
                <a:cs typeface="Calibri"/>
                <a:sym typeface="Calibri"/>
              </a:rPr>
              <a:t>) and transmitting as well as receiving packets across the physical medium.</a:t>
            </a:r>
            <a:endParaRPr sz="24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1"/>
          <p:cNvSpPr/>
          <p:nvPr/>
        </p:nvSpPr>
        <p:spPr>
          <a:xfrm>
            <a:off x="632152" y="811117"/>
            <a:ext cx="10371306"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standard provides two options based on the frequency band. Both are based on </a:t>
            </a:r>
            <a:r>
              <a:rPr lang="en-US" sz="2400">
                <a:solidFill>
                  <a:srgbClr val="C00000"/>
                </a:solidFill>
                <a:latin typeface="Calibri"/>
                <a:ea typeface="Calibri"/>
                <a:cs typeface="Calibri"/>
                <a:sym typeface="Calibri"/>
              </a:rPr>
              <a:t>direct sequence spread spectrum (DSSS).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data rate is </a:t>
            </a:r>
            <a:r>
              <a:rPr lang="en-US" sz="2400">
                <a:solidFill>
                  <a:srgbClr val="C00000"/>
                </a:solidFill>
                <a:latin typeface="Calibri"/>
                <a:ea typeface="Calibri"/>
                <a:cs typeface="Calibri"/>
                <a:sym typeface="Calibri"/>
              </a:rPr>
              <a:t>250 kbps at 2.4 GHz, 40 kbps at 915 MHz, and 20 kbps at 868 MHz.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higher rate at 2.4 GHz is attributed to a higher-order modulation scheme.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Lower frequency provides </a:t>
            </a:r>
            <a:r>
              <a:rPr lang="en-US" sz="2400">
                <a:solidFill>
                  <a:srgbClr val="C00000"/>
                </a:solidFill>
                <a:latin typeface="Calibri"/>
                <a:ea typeface="Calibri"/>
                <a:cs typeface="Calibri"/>
                <a:sym typeface="Calibri"/>
              </a:rPr>
              <a:t>longer range due to lower propagation losses</a:t>
            </a:r>
            <a:r>
              <a:rPr lang="en-US" sz="2400">
                <a:solidFill>
                  <a:schemeClr val="dk1"/>
                </a:solidFill>
                <a:latin typeface="Calibri"/>
                <a:ea typeface="Calibri"/>
                <a:cs typeface="Calibri"/>
                <a:sym typeface="Calibri"/>
              </a:rPr>
              <a:t>. </a:t>
            </a:r>
            <a:r>
              <a:rPr lang="en-US" sz="2400">
                <a:solidFill>
                  <a:srgbClr val="C00000"/>
                </a:solidFill>
                <a:latin typeface="Calibri"/>
                <a:ea typeface="Calibri"/>
                <a:cs typeface="Calibri"/>
                <a:sym typeface="Calibri"/>
              </a:rPr>
              <a:t>Low rate can be translated into better sensitivity and larger coverage area. </a:t>
            </a:r>
            <a:endParaRPr/>
          </a:p>
          <a:p>
            <a:pPr indent="-342900" lvl="0" marL="342900" marR="0" rtl="0" algn="just">
              <a:lnSpc>
                <a:spcPct val="150000"/>
              </a:lnSpc>
              <a:spcBef>
                <a:spcPts val="0"/>
              </a:spcBef>
              <a:spcAft>
                <a:spcPts val="0"/>
              </a:spcAft>
              <a:buClr>
                <a:srgbClr val="0070C0"/>
              </a:buClr>
              <a:buSzPts val="2400"/>
              <a:buFont typeface="Noto Sans Symbols"/>
              <a:buChar char="⮚"/>
            </a:pPr>
            <a:r>
              <a:rPr lang="en-US" sz="2400">
                <a:solidFill>
                  <a:srgbClr val="0070C0"/>
                </a:solidFill>
                <a:latin typeface="Calibri"/>
                <a:ea typeface="Calibri"/>
                <a:cs typeface="Calibri"/>
                <a:sym typeface="Calibri"/>
              </a:rPr>
              <a:t>Higher rate means higher throughput, lower latency, or lower duty cycle</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2"/>
          <p:cNvPicPr preferRelativeResize="0"/>
          <p:nvPr/>
        </p:nvPicPr>
        <p:blipFill rotWithShape="1">
          <a:blip r:embed="rId3">
            <a:alphaModFix/>
          </a:blip>
          <a:srcRect b="0" l="0" r="0" t="0"/>
          <a:stretch/>
        </p:blipFill>
        <p:spPr>
          <a:xfrm>
            <a:off x="1104740" y="671209"/>
            <a:ext cx="10291605" cy="550631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p:nvPr/>
        </p:nvSpPr>
        <p:spPr>
          <a:xfrm>
            <a:off x="617002" y="302802"/>
            <a:ext cx="10016782"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To maintain a common simple interface with MAC, both PHY share a single packet structure (see Figure 20.7).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Each PHY protocol data units PPDU contains a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FF0000"/>
                </a:solidFill>
                <a:latin typeface="Calibri"/>
                <a:ea typeface="Calibri"/>
                <a:cs typeface="Calibri"/>
                <a:sym typeface="Calibri"/>
              </a:rPr>
              <a:t>synchronization header (preamble plus start of packet delimiter),</a:t>
            </a:r>
            <a:endParaRPr/>
          </a:p>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a </a:t>
            </a:r>
            <a:r>
              <a:rPr lang="en-US" sz="2400">
                <a:solidFill>
                  <a:srgbClr val="C00000"/>
                </a:solidFill>
                <a:latin typeface="Calibri"/>
                <a:ea typeface="Calibri"/>
                <a:cs typeface="Calibri"/>
                <a:sym typeface="Calibri"/>
              </a:rPr>
              <a:t>PHY header to indicate the packet length</a:t>
            </a:r>
            <a:r>
              <a:rPr lang="en-US" sz="2400">
                <a:solidFill>
                  <a:schemeClr val="dk1"/>
                </a:solidFill>
                <a:latin typeface="Calibri"/>
                <a:ea typeface="Calibri"/>
                <a:cs typeface="Calibri"/>
                <a:sym typeface="Calibri"/>
              </a:rPr>
              <a:t>, and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FF0000"/>
                </a:solidFill>
                <a:latin typeface="Calibri"/>
                <a:ea typeface="Calibri"/>
                <a:cs typeface="Calibri"/>
                <a:sym typeface="Calibri"/>
              </a:rPr>
              <a:t>the payload, or PHY service data unit (PSDU).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The 32-bit preamble is designed for the acquisition of symbol and chip timing</a:t>
            </a:r>
            <a:r>
              <a:rPr lang="en-US" sz="2400">
                <a:solidFill>
                  <a:schemeClr val="dk1"/>
                </a:solidFill>
                <a:latin typeface="Calibri"/>
                <a:ea typeface="Calibri"/>
                <a:cs typeface="Calibri"/>
                <a:sym typeface="Calibri"/>
              </a:rPr>
              <a:t>, and in some cases may be used for </a:t>
            </a:r>
            <a:r>
              <a:rPr lang="en-US" sz="2400">
                <a:solidFill>
                  <a:srgbClr val="C00000"/>
                </a:solidFill>
                <a:latin typeface="Calibri"/>
                <a:ea typeface="Calibri"/>
                <a:cs typeface="Calibri"/>
                <a:sym typeface="Calibri"/>
              </a:rPr>
              <a:t>coarse frequency adjustment. </a:t>
            </a:r>
            <a:endParaRPr/>
          </a:p>
          <a:p>
            <a:pPr indent="-342900" lvl="0" marL="342900" marR="0" rtl="0" algn="just">
              <a:lnSpc>
                <a:spcPct val="150000"/>
              </a:lnSpc>
              <a:spcBef>
                <a:spcPts val="0"/>
              </a:spcBef>
              <a:spcAft>
                <a:spcPts val="0"/>
              </a:spcAft>
              <a:buClr>
                <a:srgbClr val="0070C0"/>
              </a:buClr>
              <a:buSzPts val="2400"/>
              <a:buFont typeface="Noto Sans Symbols"/>
              <a:buChar char="⮚"/>
            </a:pPr>
            <a:r>
              <a:rPr lang="en-US" sz="2400">
                <a:solidFill>
                  <a:srgbClr val="0070C0"/>
                </a:solidFill>
                <a:latin typeface="Calibri"/>
                <a:ea typeface="Calibri"/>
                <a:cs typeface="Calibri"/>
                <a:sym typeface="Calibri"/>
              </a:rPr>
              <a:t>Channel equalization is not required for either PHY due to the combination of small coverage area and relatively low chip rates. </a:t>
            </a:r>
            <a:endParaRPr sz="2400">
              <a:solidFill>
                <a:srgbClr val="0070C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54"/>
          <p:cNvPicPr preferRelativeResize="0"/>
          <p:nvPr/>
        </p:nvPicPr>
        <p:blipFill rotWithShape="1">
          <a:blip r:embed="rId3">
            <a:alphaModFix/>
          </a:blip>
          <a:srcRect b="0" l="0" r="0" t="0"/>
          <a:stretch/>
        </p:blipFill>
        <p:spPr>
          <a:xfrm>
            <a:off x="491319" y="208471"/>
            <a:ext cx="10686197" cy="4772962"/>
          </a:xfrm>
          <a:prstGeom prst="rect">
            <a:avLst/>
          </a:prstGeom>
          <a:noFill/>
          <a:ln>
            <a:noFill/>
          </a:ln>
        </p:spPr>
      </p:pic>
      <p:sp>
        <p:nvSpPr>
          <p:cNvPr id="423" name="Google Shape;423;p54"/>
          <p:cNvSpPr/>
          <p:nvPr/>
        </p:nvSpPr>
        <p:spPr>
          <a:xfrm>
            <a:off x="491319" y="4981433"/>
            <a:ext cx="10995547" cy="175432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Within the PHY header, </a:t>
            </a:r>
            <a:r>
              <a:rPr lang="en-US" sz="2400">
                <a:solidFill>
                  <a:srgbClr val="C00000"/>
                </a:solidFill>
                <a:latin typeface="Calibri"/>
                <a:ea typeface="Calibri"/>
                <a:cs typeface="Calibri"/>
                <a:sym typeface="Calibri"/>
              </a:rPr>
              <a:t>8 bits are used to specify the length of the payload</a:t>
            </a:r>
            <a:r>
              <a:rPr lang="en-US" sz="2400">
                <a:solidFill>
                  <a:schemeClr val="dk1"/>
                </a:solidFill>
                <a:latin typeface="Calibri"/>
                <a:ea typeface="Calibri"/>
                <a:cs typeface="Calibri"/>
                <a:sym typeface="Calibri"/>
              </a:rPr>
              <a:t> (in bytes). This supports packets of length 0–127 bytes, although, </a:t>
            </a:r>
            <a:r>
              <a:rPr lang="en-US" sz="2400">
                <a:solidFill>
                  <a:srgbClr val="0070C0"/>
                </a:solidFill>
                <a:latin typeface="Calibri"/>
                <a:ea typeface="Calibri"/>
                <a:cs typeface="Calibri"/>
                <a:sym typeface="Calibri"/>
              </a:rPr>
              <a:t>due to MAC layer overhead, zero-length packets will not occur in practice.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5"/>
          <p:cNvSpPr/>
          <p:nvPr/>
        </p:nvSpPr>
        <p:spPr>
          <a:xfrm>
            <a:off x="577017" y="564379"/>
            <a:ext cx="10737716" cy="618630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Typical packet sizes for </a:t>
            </a:r>
            <a:r>
              <a:rPr lang="en-US" sz="2400">
                <a:solidFill>
                  <a:srgbClr val="C00000"/>
                </a:solidFill>
                <a:latin typeface="Calibri"/>
                <a:ea typeface="Calibri"/>
                <a:cs typeface="Calibri"/>
                <a:sym typeface="Calibri"/>
              </a:rPr>
              <a:t>home applications </a:t>
            </a:r>
            <a:r>
              <a:rPr lang="en-US" sz="2400">
                <a:solidFill>
                  <a:schemeClr val="dk1"/>
                </a:solidFill>
                <a:latin typeface="Calibri"/>
                <a:ea typeface="Calibri"/>
                <a:cs typeface="Calibri"/>
                <a:sym typeface="Calibri"/>
              </a:rPr>
              <a:t>such as monitoring and control security, lighting, air conditioning, and other appliances are expected to be </a:t>
            </a:r>
            <a:r>
              <a:rPr lang="en-US" sz="2400">
                <a:solidFill>
                  <a:srgbClr val="C00000"/>
                </a:solidFill>
                <a:latin typeface="Calibri"/>
                <a:ea typeface="Calibri"/>
                <a:cs typeface="Calibri"/>
                <a:sym typeface="Calibri"/>
              </a:rPr>
              <a:t>of the order of 30–60 bytes</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while more demanding applications such as interactive games and computer peripherals, or multihop applications with more address overhead, may require larger packet sizes.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Adjusting transmission rates in each frequency band, the maximum packet durations are </a:t>
            </a:r>
            <a:endParaRPr sz="2400">
              <a:solidFill>
                <a:srgbClr val="C00000"/>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4.25 ms for the 2.4 GHz band, </a:t>
            </a:r>
            <a:endParaRPr sz="2400">
              <a:solidFill>
                <a:srgbClr val="C00000"/>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26.6 ms for the 915 MHz band, and </a:t>
            </a:r>
            <a:endParaRPr sz="2400">
              <a:solidFill>
                <a:srgbClr val="C00000"/>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53.2 ms for the 868 MHz band</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p:nvPr/>
        </p:nvSpPr>
        <p:spPr>
          <a:xfrm>
            <a:off x="573206" y="1538361"/>
            <a:ext cx="10566706" cy="397031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868/915 MHz PHY uses a </a:t>
            </a:r>
            <a:r>
              <a:rPr lang="en-US" sz="2400">
                <a:solidFill>
                  <a:srgbClr val="C00000"/>
                </a:solidFill>
                <a:latin typeface="Calibri"/>
                <a:ea typeface="Calibri"/>
                <a:cs typeface="Calibri"/>
                <a:sym typeface="Calibri"/>
              </a:rPr>
              <a:t>simple DSSS approach </a:t>
            </a:r>
            <a:r>
              <a:rPr lang="en-US" sz="2400">
                <a:solidFill>
                  <a:schemeClr val="dk1"/>
                </a:solidFill>
                <a:latin typeface="Calibri"/>
                <a:ea typeface="Calibri"/>
                <a:cs typeface="Calibri"/>
                <a:sym typeface="Calibri"/>
              </a:rPr>
              <a:t>in which each transmitted bit is represented by a </a:t>
            </a:r>
            <a:r>
              <a:rPr lang="en-US" sz="2400">
                <a:solidFill>
                  <a:srgbClr val="C00000"/>
                </a:solidFill>
                <a:latin typeface="Calibri"/>
                <a:ea typeface="Calibri"/>
                <a:cs typeface="Calibri"/>
                <a:sym typeface="Calibri"/>
              </a:rPr>
              <a:t>15-chip maximum length sequence.</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a:t>
            </a:r>
            <a:r>
              <a:rPr lang="en-US" sz="2400">
                <a:solidFill>
                  <a:srgbClr val="C00000"/>
                </a:solidFill>
                <a:latin typeface="Calibri"/>
                <a:ea typeface="Calibri"/>
                <a:cs typeface="Calibri"/>
                <a:sym typeface="Calibri"/>
              </a:rPr>
              <a:t>Binary data is encoded </a:t>
            </a:r>
            <a:r>
              <a:rPr lang="en-US" sz="2400">
                <a:solidFill>
                  <a:schemeClr val="dk1"/>
                </a:solidFill>
                <a:latin typeface="Calibri"/>
                <a:ea typeface="Calibri"/>
                <a:cs typeface="Calibri"/>
                <a:sym typeface="Calibri"/>
              </a:rPr>
              <a:t>by multiplying each m-sequence by 1 or -1, and the resulting chip sequence is </a:t>
            </a:r>
            <a:r>
              <a:rPr lang="en-US" sz="2400">
                <a:solidFill>
                  <a:srgbClr val="C00000"/>
                </a:solidFill>
                <a:latin typeface="Calibri"/>
                <a:ea typeface="Calibri"/>
                <a:cs typeface="Calibri"/>
                <a:sym typeface="Calibri"/>
              </a:rPr>
              <a:t>modulated onto the carrier using binary phase shift keying (BPSK).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Differential data encoding is used prior to modulation </a:t>
            </a:r>
            <a:r>
              <a:rPr lang="en-US" sz="2400">
                <a:solidFill>
                  <a:schemeClr val="dk1"/>
                </a:solidFill>
                <a:latin typeface="Calibri"/>
                <a:ea typeface="Calibri"/>
                <a:cs typeface="Calibri"/>
                <a:sym typeface="Calibri"/>
              </a:rPr>
              <a:t>to allow low-complexity differential coherent reception. </a:t>
            </a:r>
            <a:endParaRPr/>
          </a:p>
        </p:txBody>
      </p:sp>
      <p:sp>
        <p:nvSpPr>
          <p:cNvPr id="434" name="Google Shape;434;p56"/>
          <p:cNvSpPr/>
          <p:nvPr/>
        </p:nvSpPr>
        <p:spPr>
          <a:xfrm>
            <a:off x="1603296" y="269122"/>
            <a:ext cx="477073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70C0"/>
                </a:solidFill>
                <a:latin typeface="Calibri"/>
                <a:ea typeface="Calibri"/>
                <a:cs typeface="Calibri"/>
                <a:sym typeface="Calibri"/>
              </a:rPr>
              <a:t>868/915 MHz PHY features </a:t>
            </a:r>
            <a:endParaRPr sz="3200">
              <a:solidFill>
                <a:srgbClr val="0070C0"/>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p:nvPr/>
        </p:nvSpPr>
        <p:spPr>
          <a:xfrm>
            <a:off x="746249" y="1296413"/>
            <a:ext cx="10223770"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a:t>
            </a:r>
            <a:r>
              <a:rPr lang="en-US" sz="2400">
                <a:solidFill>
                  <a:srgbClr val="C00000"/>
                </a:solidFill>
                <a:latin typeface="Calibri"/>
                <a:ea typeface="Calibri"/>
                <a:cs typeface="Calibri"/>
                <a:sym typeface="Calibri"/>
              </a:rPr>
              <a:t>2.4 GHz PHY uses a 16-ary quasi-orthogonal modulation technique based on DSSS methods</a:t>
            </a:r>
            <a:r>
              <a:rPr lang="en-US" sz="2400">
                <a:solidFill>
                  <a:srgbClr val="000000"/>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Binary data is grouped into 4-bit symbols</a:t>
            </a:r>
            <a:r>
              <a:rPr lang="en-US" sz="2400">
                <a:solidFill>
                  <a:srgbClr val="000000"/>
                </a:solidFill>
                <a:latin typeface="Calibri"/>
                <a:ea typeface="Calibri"/>
                <a:cs typeface="Calibri"/>
                <a:sym typeface="Calibri"/>
              </a:rPr>
              <a:t>, and each symbol specifies one of sixteen nearly orthogonal 32-chip, pseudo-random noise (PN) sequences for transmission. </a:t>
            </a:r>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PN sequences for successive data symbols are concatenated, and the aggregate chip sequence is modulated onto the carrier using, </a:t>
            </a:r>
            <a:r>
              <a:rPr lang="en-US" sz="2400">
                <a:solidFill>
                  <a:srgbClr val="C00000"/>
                </a:solidFill>
                <a:latin typeface="Calibri"/>
                <a:ea typeface="Calibri"/>
                <a:cs typeface="Calibri"/>
                <a:sym typeface="Calibri"/>
              </a:rPr>
              <a:t>offset-quadrature phase shift keying (OQPSK).</a:t>
            </a:r>
            <a:endParaRPr sz="2400">
              <a:solidFill>
                <a:srgbClr val="C00000"/>
              </a:solidFill>
              <a:latin typeface="Calibri"/>
              <a:ea typeface="Calibri"/>
              <a:cs typeface="Calibri"/>
              <a:sym typeface="Calibri"/>
            </a:endParaRPr>
          </a:p>
        </p:txBody>
      </p:sp>
      <p:sp>
        <p:nvSpPr>
          <p:cNvPr id="440" name="Google Shape;440;p57"/>
          <p:cNvSpPr/>
          <p:nvPr/>
        </p:nvSpPr>
        <p:spPr>
          <a:xfrm>
            <a:off x="1483228" y="419247"/>
            <a:ext cx="369832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0070C0"/>
                </a:solidFill>
                <a:latin typeface="Calibri"/>
                <a:ea typeface="Calibri"/>
                <a:cs typeface="Calibri"/>
                <a:sym typeface="Calibri"/>
              </a:rPr>
              <a:t>2.4 GHz PHY features</a:t>
            </a:r>
            <a:endParaRPr sz="3200">
              <a:solidFill>
                <a:srgbClr val="0070C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p:nvPr/>
        </p:nvSpPr>
        <p:spPr>
          <a:xfrm>
            <a:off x="4632395" y="303171"/>
            <a:ext cx="323518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Data Link Layer</a:t>
            </a:r>
            <a:endParaRPr sz="3200">
              <a:solidFill>
                <a:schemeClr val="dk1"/>
              </a:solidFill>
              <a:latin typeface="Calibri"/>
              <a:ea typeface="Calibri"/>
              <a:cs typeface="Calibri"/>
              <a:sym typeface="Calibri"/>
            </a:endParaRPr>
          </a:p>
        </p:txBody>
      </p:sp>
      <p:sp>
        <p:nvSpPr>
          <p:cNvPr id="446" name="Google Shape;446;p58"/>
          <p:cNvSpPr/>
          <p:nvPr/>
        </p:nvSpPr>
        <p:spPr>
          <a:xfrm>
            <a:off x="682389" y="1109696"/>
            <a:ext cx="10747374" cy="527745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The data link layer (IEEE 802.15.4) is divided into </a:t>
            </a:r>
            <a:r>
              <a:rPr lang="en-US" sz="2400">
                <a:solidFill>
                  <a:srgbClr val="C00000"/>
                </a:solidFill>
                <a:latin typeface="Calibri"/>
                <a:ea typeface="Calibri"/>
                <a:cs typeface="Calibri"/>
                <a:sym typeface="Calibri"/>
              </a:rPr>
              <a:t>two sublayers, the MAC and LLC sublayers. </a:t>
            </a:r>
            <a:endParaRPr/>
          </a:p>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The logical link control is standardized in IEEE 802.2 and is common among all IEEE 802 standards.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The IEEE 802.15.4 </a:t>
            </a:r>
            <a:r>
              <a:rPr lang="en-US" sz="2400">
                <a:solidFill>
                  <a:srgbClr val="C00000"/>
                </a:solidFill>
                <a:latin typeface="Calibri"/>
                <a:ea typeface="Calibri"/>
                <a:cs typeface="Calibri"/>
                <a:sym typeface="Calibri"/>
              </a:rPr>
              <a:t>MAC provides services to an IEEE 802.2 type logical link control through the service-specific convergence sublayer (SCCS),</a:t>
            </a:r>
            <a:r>
              <a:rPr lang="en-US" sz="2400">
                <a:solidFill>
                  <a:schemeClr val="dk1"/>
                </a:solidFill>
                <a:latin typeface="Calibri"/>
                <a:ea typeface="Calibri"/>
                <a:cs typeface="Calibri"/>
                <a:sym typeface="Calibri"/>
              </a:rPr>
              <a:t> or a proprietary LLC can access the MAC services directly without going through the SCCS.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The SCCS ensures compatibility between different LLC sublayers and allows the MAC to be accessed through a single set of access points.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p:nvPr/>
        </p:nvSpPr>
        <p:spPr>
          <a:xfrm>
            <a:off x="727880" y="531968"/>
            <a:ext cx="9794543" cy="563231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t/>
            </a:r>
            <a:endParaRPr sz="2400">
              <a:solidFill>
                <a:srgbClr val="0070C0"/>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MAC provides </a:t>
            </a:r>
            <a:r>
              <a:rPr lang="en-US" sz="2400">
                <a:solidFill>
                  <a:srgbClr val="C00000"/>
                </a:solidFill>
                <a:latin typeface="Calibri"/>
                <a:ea typeface="Calibri"/>
                <a:cs typeface="Calibri"/>
                <a:sym typeface="Calibri"/>
              </a:rPr>
              <a:t>two services </a:t>
            </a:r>
            <a:r>
              <a:rPr lang="en-US" sz="2400">
                <a:solidFill>
                  <a:schemeClr val="dk1"/>
                </a:solidFill>
                <a:latin typeface="Calibri"/>
                <a:ea typeface="Calibri"/>
                <a:cs typeface="Calibri"/>
                <a:sym typeface="Calibri"/>
              </a:rPr>
              <a:t>to higher layers that can be accessed through </a:t>
            </a:r>
            <a:r>
              <a:rPr lang="en-US" sz="2400">
                <a:solidFill>
                  <a:srgbClr val="C00000"/>
                </a:solidFill>
                <a:latin typeface="Calibri"/>
                <a:ea typeface="Calibri"/>
                <a:cs typeface="Calibri"/>
                <a:sym typeface="Calibri"/>
              </a:rPr>
              <a:t>two service access points (SAPs). </a:t>
            </a:r>
            <a:endParaRPr sz="2400">
              <a:solidFill>
                <a:srgbClr val="C00000"/>
              </a:solidFill>
              <a:latin typeface="Calibri"/>
              <a:ea typeface="Calibri"/>
              <a:cs typeface="Calibri"/>
              <a:sym typeface="Calibri"/>
            </a:endParaRPr>
          </a:p>
          <a:p>
            <a:pPr indent="-457200" lvl="0" marL="457200" marR="0" rtl="0" algn="just">
              <a:lnSpc>
                <a:spcPct val="150000"/>
              </a:lnSpc>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The </a:t>
            </a:r>
            <a:r>
              <a:rPr lang="en-US" sz="2400">
                <a:solidFill>
                  <a:srgbClr val="0070C0"/>
                </a:solidFill>
                <a:latin typeface="Calibri"/>
                <a:ea typeface="Calibri"/>
                <a:cs typeface="Calibri"/>
                <a:sym typeface="Calibri"/>
              </a:rPr>
              <a:t>MAC data service is accessed through the MAC common part sublayer (MCPS-SAP), </a:t>
            </a:r>
            <a:endParaRPr sz="2400">
              <a:solidFill>
                <a:srgbClr val="0070C0"/>
              </a:solidFill>
              <a:latin typeface="Calibri"/>
              <a:ea typeface="Calibri"/>
              <a:cs typeface="Calibri"/>
              <a:sym typeface="Calibri"/>
            </a:endParaRPr>
          </a:p>
          <a:p>
            <a:pPr indent="-457200" lvl="0" marL="457200" marR="0" rtl="0" algn="just">
              <a:lnSpc>
                <a:spcPct val="150000"/>
              </a:lnSpc>
              <a:spcBef>
                <a:spcPts val="0"/>
              </a:spcBef>
              <a:spcAft>
                <a:spcPts val="0"/>
              </a:spcAft>
              <a:buClr>
                <a:srgbClr val="0070C0"/>
              </a:buClr>
              <a:buSzPts val="2400"/>
              <a:buFont typeface="Calibri"/>
              <a:buAutoNum type="arabicParenR"/>
            </a:pPr>
            <a:r>
              <a:rPr lang="en-US" sz="2400">
                <a:solidFill>
                  <a:srgbClr val="0070C0"/>
                </a:solidFill>
                <a:latin typeface="Calibri"/>
                <a:ea typeface="Calibri"/>
                <a:cs typeface="Calibri"/>
                <a:sym typeface="Calibri"/>
              </a:rPr>
              <a:t>The MAC management services are accessed through the MAC layer management entity (MLME-SAP). </a:t>
            </a:r>
            <a:endParaRPr/>
          </a:p>
          <a:p>
            <a:pPr indent="-342900" lvl="0" marL="342900" marR="0" rtl="0" algn="just">
              <a:lnSpc>
                <a:spcPct val="150000"/>
              </a:lnSpc>
              <a:spcBef>
                <a:spcPts val="0"/>
              </a:spcBef>
              <a:spcAft>
                <a:spcPts val="0"/>
              </a:spcAft>
              <a:buClr>
                <a:srgbClr val="0070C0"/>
              </a:buClr>
              <a:buSzPts val="2400"/>
              <a:buFont typeface="Noto Sans Symbols"/>
              <a:buChar char="⮚"/>
            </a:pPr>
            <a:r>
              <a:rPr lang="en-US" sz="2400">
                <a:solidFill>
                  <a:srgbClr val="0070C0"/>
                </a:solidFill>
                <a:latin typeface="Calibri"/>
                <a:ea typeface="Calibri"/>
                <a:cs typeface="Calibri"/>
                <a:sym typeface="Calibri"/>
              </a:rPr>
              <a:t>These two services provide an interface between the SCCS or another LLC </a:t>
            </a:r>
            <a:r>
              <a:rPr lang="en-US" sz="2400">
                <a:solidFill>
                  <a:schemeClr val="dk1"/>
                </a:solidFill>
                <a:latin typeface="Calibri"/>
                <a:ea typeface="Calibri"/>
                <a:cs typeface="Calibri"/>
                <a:sym typeface="Calibri"/>
              </a:rPr>
              <a:t>and the physical layer accommodate the needs of different applications and network topologies while maintaining a simple protocol.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p:nvPr/>
        </p:nvSpPr>
        <p:spPr>
          <a:xfrm>
            <a:off x="360218" y="902700"/>
            <a:ext cx="11360727" cy="5636160"/>
          </a:xfrm>
          <a:prstGeom prst="rect">
            <a:avLst/>
          </a:prstGeom>
          <a:noFill/>
          <a:ln>
            <a:noFill/>
          </a:ln>
        </p:spPr>
        <p:txBody>
          <a:bodyPr anchorCtr="0" anchor="t" bIns="45000" lIns="90000" spcFirstLastPara="1" rIns="90000" wrap="square" tIns="45000">
            <a:noAutofit/>
          </a:bodyPr>
          <a:lstStyle/>
          <a:p>
            <a:pPr indent="-152400" lvl="0" marL="0" marR="0" rtl="0" algn="just">
              <a:lnSpc>
                <a:spcPct val="150000"/>
              </a:lnSpc>
              <a:spcBef>
                <a:spcPts val="0"/>
              </a:spcBef>
              <a:spcAft>
                <a:spcPts val="0"/>
              </a:spcAft>
              <a:buClr>
                <a:srgbClr val="0070C0"/>
              </a:buClr>
              <a:buSzPts val="2400"/>
              <a:buFont typeface="Arial"/>
              <a:buChar char="•"/>
            </a:pPr>
            <a:r>
              <a:rPr lang="en-US" sz="2400">
                <a:solidFill>
                  <a:srgbClr val="0070C0"/>
                </a:solidFill>
                <a:latin typeface="Times New Roman"/>
                <a:ea typeface="Times New Roman"/>
                <a:cs typeface="Times New Roman"/>
                <a:sym typeface="Times New Roman"/>
              </a:rPr>
              <a:t>Bluetooth provides short-range, low-cost connectivity between portable devices</a:t>
            </a:r>
            <a:r>
              <a:rPr lang="en-US" sz="2400">
                <a:solidFill>
                  <a:srgbClr val="000000"/>
                </a:solidFill>
                <a:latin typeface="Times New Roman"/>
                <a:ea typeface="Times New Roman"/>
                <a:cs typeface="Times New Roman"/>
                <a:sym typeface="Times New Roman"/>
              </a:rPr>
              <a:t>. </a:t>
            </a:r>
            <a:endParaRPr/>
          </a:p>
          <a:p>
            <a:pPr indent="-152400" lvl="0" marL="0" marR="0" rtl="0" algn="just">
              <a:lnSpc>
                <a:spcPct val="150000"/>
              </a:lnSpc>
              <a:spcBef>
                <a:spcPts val="0"/>
              </a:spcBef>
              <a:spcAft>
                <a:spcPts val="0"/>
              </a:spcAft>
              <a:buClr>
                <a:srgbClr val="C00000"/>
              </a:buClr>
              <a:buSzPts val="2400"/>
              <a:buFont typeface="Arial"/>
              <a:buChar char="•"/>
            </a:pPr>
            <a:r>
              <a:rPr b="1" lang="en-US" sz="2400">
                <a:solidFill>
                  <a:srgbClr val="C00000"/>
                </a:solidFill>
                <a:latin typeface="Times New Roman"/>
                <a:ea typeface="Times New Roman"/>
                <a:cs typeface="Times New Roman"/>
                <a:sym typeface="Times New Roman"/>
              </a:rPr>
              <a:t>The low power consumption makes Bluetooth ideal</a:t>
            </a:r>
            <a:r>
              <a:rPr lang="en-US" sz="2400">
                <a:solidFill>
                  <a:srgbClr val="C00000"/>
                </a:solidFill>
                <a:latin typeface="Times New Roman"/>
                <a:ea typeface="Times New Roman"/>
                <a:cs typeface="Times New Roman"/>
                <a:sym typeface="Times New Roman"/>
              </a:rPr>
              <a:t> for small,  battery-powered devices like mobile phones and pocket PCs. </a:t>
            </a:r>
            <a:endParaRPr sz="2400">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Times New Roman"/>
                <a:ea typeface="Times New Roman"/>
                <a:cs typeface="Times New Roman"/>
                <a:sym typeface="Times New Roman"/>
              </a:rPr>
              <a:t>Bluetooth is limited in range (</a:t>
            </a:r>
            <a:r>
              <a:rPr lang="en-US" sz="2400">
                <a:solidFill>
                  <a:srgbClr val="C00000"/>
                </a:solidFill>
                <a:latin typeface="Times New Roman"/>
                <a:ea typeface="Times New Roman"/>
                <a:cs typeface="Times New Roman"/>
                <a:sym typeface="Times New Roman"/>
              </a:rPr>
              <a:t>10 meters</a:t>
            </a:r>
            <a:r>
              <a:rPr lang="en-US" sz="2400">
                <a:solidFill>
                  <a:srgbClr val="000000"/>
                </a:solidFill>
                <a:latin typeface="Times New Roman"/>
                <a:ea typeface="Times New Roman"/>
                <a:cs typeface="Times New Roman"/>
                <a:sym typeface="Times New Roman"/>
              </a:rPr>
              <a:t>) and bandwidth </a:t>
            </a:r>
            <a:r>
              <a:rPr lang="en-US" sz="2400">
                <a:solidFill>
                  <a:srgbClr val="C00000"/>
                </a:solidFill>
                <a:latin typeface="Times New Roman"/>
                <a:ea typeface="Times New Roman"/>
                <a:cs typeface="Times New Roman"/>
                <a:sym typeface="Times New Roman"/>
              </a:rPr>
              <a:t>780 kbps</a:t>
            </a:r>
            <a:endParaRPr sz="2400">
              <a:solidFill>
                <a:schemeClr val="dk1"/>
              </a:solidFill>
              <a:latin typeface="Times New Roman"/>
              <a:ea typeface="Times New Roman"/>
              <a:cs typeface="Times New Roman"/>
              <a:sym typeface="Times New Roman"/>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 The Bluetooth system operates in the </a:t>
            </a:r>
            <a:r>
              <a:rPr lang="en-US" sz="2200">
                <a:solidFill>
                  <a:srgbClr val="0070C0"/>
                </a:solidFill>
                <a:latin typeface="Verdana"/>
                <a:ea typeface="Verdana"/>
                <a:cs typeface="Verdana"/>
                <a:sym typeface="Verdana"/>
              </a:rPr>
              <a:t>2.4 GHz </a:t>
            </a:r>
            <a:r>
              <a:rPr lang="en-US" sz="2200" u="sng">
                <a:solidFill>
                  <a:srgbClr val="0070C0"/>
                </a:solidFill>
                <a:latin typeface="Verdana"/>
                <a:ea typeface="Verdana"/>
                <a:cs typeface="Verdana"/>
                <a:sym typeface="Verdana"/>
              </a:rPr>
              <a:t>Industrial Scientific Medicine (ISM) band.</a:t>
            </a:r>
            <a:endParaRPr sz="2200" u="sng">
              <a:solidFill>
                <a:srgbClr val="0070C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800">
              <a:solidFill>
                <a:schemeClr val="dk1"/>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 In a vast majority of countries around the world the range of this frequency band is </a:t>
            </a:r>
            <a:r>
              <a:rPr b="1" lang="en-US" sz="2200">
                <a:solidFill>
                  <a:srgbClr val="0070C0"/>
                </a:solidFill>
                <a:latin typeface="Verdana"/>
                <a:ea typeface="Verdana"/>
                <a:cs typeface="Verdana"/>
                <a:sym typeface="Verdana"/>
              </a:rPr>
              <a:t>2.4–2.4835 GHz</a:t>
            </a:r>
            <a:r>
              <a:rPr b="1" lang="en-US" sz="2200">
                <a:solidFill>
                  <a:srgbClr val="000000"/>
                </a:solidFill>
                <a:latin typeface="Verdana"/>
                <a:ea typeface="Verdana"/>
                <a:cs typeface="Verdana"/>
                <a:sym typeface="Verdana"/>
              </a:rPr>
              <a:t>.</a:t>
            </a:r>
            <a:endParaRPr/>
          </a:p>
          <a:p>
            <a:pPr indent="0" lvl="0" marL="0" marR="0" rtl="0" algn="just">
              <a:lnSpc>
                <a:spcPct val="150000"/>
              </a:lnSpc>
              <a:spcBef>
                <a:spcPts val="0"/>
              </a:spcBef>
              <a:spcAft>
                <a:spcPts val="0"/>
              </a:spcAft>
              <a:buNone/>
            </a:pPr>
            <a:r>
              <a:t/>
            </a:r>
            <a:endParaRPr b="1" sz="1000">
              <a:solidFill>
                <a:srgbClr val="000000"/>
              </a:solidFill>
              <a:latin typeface="Verdana"/>
              <a:ea typeface="Verdana"/>
              <a:cs typeface="Verdana"/>
              <a:sym typeface="Verdana"/>
            </a:endParaRPr>
          </a:p>
          <a:p>
            <a:pPr indent="-342900" lvl="0" marL="342900" marR="0" rtl="0" algn="just">
              <a:lnSpc>
                <a:spcPct val="150000"/>
              </a:lnSpc>
              <a:spcBef>
                <a:spcPts val="0"/>
              </a:spcBef>
              <a:spcAft>
                <a:spcPts val="0"/>
              </a:spcAft>
              <a:buClr>
                <a:srgbClr val="000000"/>
              </a:buClr>
              <a:buSzPts val="2000"/>
              <a:buFont typeface="Arial"/>
              <a:buChar char="•"/>
            </a:pPr>
            <a:r>
              <a:rPr lang="en-US" sz="2000">
                <a:solidFill>
                  <a:srgbClr val="000000"/>
                </a:solidFill>
                <a:latin typeface="Verdana"/>
                <a:ea typeface="Verdana"/>
                <a:cs typeface="Verdana"/>
                <a:sym typeface="Verdana"/>
              </a:rPr>
              <a:t>The ISM band is open to any radio system such as cordless phones, garage door openers, and microwaves, and therefore is susceptible to strong interferences </a:t>
            </a:r>
            <a:endParaRPr sz="20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rPr b="1" lang="en-US" sz="2200">
                <a:solidFill>
                  <a:srgbClr val="000000"/>
                </a:solidFill>
                <a:latin typeface="Verdana"/>
                <a:ea typeface="Verdana"/>
                <a:cs typeface="Verdana"/>
                <a:sym typeface="Verdana"/>
              </a:rPr>
              <a:t> </a:t>
            </a:r>
            <a:endParaRPr b="1" sz="2200">
              <a:solidFill>
                <a:schemeClr val="dk1"/>
              </a:solidFill>
              <a:latin typeface="Verdana"/>
              <a:ea typeface="Verdana"/>
              <a:cs typeface="Verdana"/>
              <a:sym typeface="Verdana"/>
            </a:endParaRPr>
          </a:p>
        </p:txBody>
      </p:sp>
      <p:sp>
        <p:nvSpPr>
          <p:cNvPr id="130" name="Google Shape;130;p6"/>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1" name="Google Shape;131;p6"/>
          <p:cNvSpPr/>
          <p:nvPr/>
        </p:nvSpPr>
        <p:spPr>
          <a:xfrm>
            <a:off x="2487444" y="136800"/>
            <a:ext cx="6276077"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Bluetooth (IEEE 802.15.1)</a:t>
            </a:r>
            <a:endParaRPr sz="3200">
              <a:solidFill>
                <a:srgbClr val="C00000"/>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9"/>
          <p:cNvSpPr/>
          <p:nvPr/>
        </p:nvSpPr>
        <p:spPr>
          <a:xfrm>
            <a:off x="634862" y="495600"/>
            <a:ext cx="10441021" cy="406265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800">
                <a:solidFill>
                  <a:srgbClr val="0070C0"/>
                </a:solidFill>
                <a:latin typeface="Calibri"/>
                <a:ea typeface="Calibri"/>
                <a:cs typeface="Calibri"/>
                <a:sym typeface="Calibri"/>
              </a:rPr>
              <a:t>The features of the IEEE 802.15.4 MAC are </a:t>
            </a:r>
            <a:endParaRPr sz="2800">
              <a:solidFill>
                <a:srgbClr val="0070C0"/>
              </a:solidFill>
              <a:latin typeface="Calibri"/>
              <a:ea typeface="Calibri"/>
              <a:cs typeface="Calibri"/>
              <a:sym typeface="Calibri"/>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association and disassociation, </a:t>
            </a:r>
            <a:endParaRPr sz="2400">
              <a:solidFill>
                <a:srgbClr val="C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acknowledged frame delivery, </a:t>
            </a:r>
            <a:endParaRPr sz="2400">
              <a:solidFill>
                <a:srgbClr val="C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channel access mechanism, </a:t>
            </a:r>
            <a:endParaRPr sz="2400">
              <a:solidFill>
                <a:srgbClr val="C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frame validation, </a:t>
            </a:r>
            <a:endParaRPr sz="2400">
              <a:solidFill>
                <a:srgbClr val="C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guaranteed time slot management, </a:t>
            </a:r>
            <a:endParaRPr sz="2400">
              <a:solidFill>
                <a:srgbClr val="C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beacon management</a:t>
            </a:r>
            <a:r>
              <a:rPr lang="en-US" sz="2400">
                <a:solidFill>
                  <a:schemeClr val="dk1"/>
                </a:solidFill>
                <a:latin typeface="Calibri"/>
                <a:ea typeface="Calibri"/>
                <a:cs typeface="Calibri"/>
                <a:sym typeface="Calibri"/>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61"/>
          <p:cNvPicPr preferRelativeResize="0"/>
          <p:nvPr/>
        </p:nvPicPr>
        <p:blipFill rotWithShape="1">
          <a:blip r:embed="rId3">
            <a:alphaModFix/>
          </a:blip>
          <a:srcRect b="0" l="0" r="0" t="0"/>
          <a:stretch/>
        </p:blipFill>
        <p:spPr>
          <a:xfrm>
            <a:off x="1377831" y="573207"/>
            <a:ext cx="9436338" cy="593459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p:nvPr/>
        </p:nvSpPr>
        <p:spPr>
          <a:xfrm>
            <a:off x="276150" y="151323"/>
            <a:ext cx="11624698" cy="701730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MAC protocol data unit (MPDU) consists of the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MAC header (MHR),</a:t>
            </a:r>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 MAC service data unit (MSDU), and</a:t>
            </a:r>
            <a:endParaRPr sz="2400">
              <a:solidFill>
                <a:srgbClr val="C00000"/>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MAC footer (MFR). </a:t>
            </a:r>
            <a:endParaRPr/>
          </a:p>
          <a:p>
            <a:pPr indent="0" lvl="0" marL="0" marR="0" rtl="0" algn="just">
              <a:lnSpc>
                <a:spcPct val="150000"/>
              </a:lnSpc>
              <a:spcBef>
                <a:spcPts val="0"/>
              </a:spcBef>
              <a:spcAft>
                <a:spcPts val="0"/>
              </a:spcAft>
              <a:buNone/>
            </a:pPr>
            <a:r>
              <a:rPr lang="en-US" sz="3200">
                <a:solidFill>
                  <a:srgbClr val="002060"/>
                </a:solidFill>
                <a:latin typeface="Calibri"/>
                <a:ea typeface="Calibri"/>
                <a:cs typeface="Calibri"/>
                <a:sym typeface="Calibri"/>
              </a:rPr>
              <a:t>MAC header </a:t>
            </a:r>
            <a:endParaRPr sz="2400">
              <a:solidFill>
                <a:srgbClr val="002060"/>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002060"/>
                </a:solidFill>
                <a:latin typeface="Calibri"/>
                <a:ea typeface="Calibri"/>
                <a:cs typeface="Calibri"/>
                <a:sym typeface="Calibri"/>
              </a:rPr>
              <a:t>Frame control field</a:t>
            </a:r>
            <a:r>
              <a:rPr lang="en-US" sz="2400">
                <a:solidFill>
                  <a:srgbClr val="C00000"/>
                </a:solidFill>
                <a:latin typeface="Calibri"/>
                <a:ea typeface="Calibri"/>
                <a:cs typeface="Calibri"/>
                <a:sym typeface="Calibri"/>
              </a:rPr>
              <a:t>-indicates the type of MAC frame being transmitted</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specifies the format of the address field, and </a:t>
            </a:r>
            <a:endParaRPr sz="2400">
              <a:solidFill>
                <a:srgbClr val="C00000"/>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rgbClr val="C00000"/>
                </a:solidFill>
                <a:latin typeface="Calibri"/>
                <a:ea typeface="Calibri"/>
                <a:cs typeface="Calibri"/>
                <a:sym typeface="Calibri"/>
              </a:rPr>
              <a:t>controls the acknowledgment</a:t>
            </a:r>
            <a:r>
              <a:rPr lang="en-US" sz="2400">
                <a:solidFill>
                  <a:schemeClr val="dk1"/>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The frame control field specifies how the rest of the frame looks and what it contains</a:t>
            </a:r>
            <a:r>
              <a:rPr lang="en-US" sz="2400">
                <a:solidFill>
                  <a:schemeClr val="dk1"/>
                </a:solidFill>
                <a:latin typeface="Calibri"/>
                <a:ea typeface="Calibri"/>
                <a:cs typeface="Calibri"/>
                <a:sym typeface="Calibri"/>
              </a:rPr>
              <a:t>. </a:t>
            </a:r>
            <a:endParaRPr/>
          </a:p>
          <a:p>
            <a:pPr indent="0" lvl="0" marL="0" marR="0" rtl="0" algn="just">
              <a:lnSpc>
                <a:spcPct val="150000"/>
              </a:lnSpc>
              <a:spcBef>
                <a:spcPts val="0"/>
              </a:spcBef>
              <a:spcAft>
                <a:spcPts val="0"/>
              </a:spcAft>
              <a:buNone/>
            </a:pPr>
            <a:r>
              <a:rPr lang="en-US" sz="2400">
                <a:solidFill>
                  <a:srgbClr val="002060"/>
                </a:solidFill>
                <a:latin typeface="Calibri"/>
                <a:ea typeface="Calibri"/>
                <a:cs typeface="Calibri"/>
                <a:sym typeface="Calibri"/>
              </a:rPr>
              <a:t>Address field</a:t>
            </a:r>
            <a:r>
              <a:rPr lang="en-US" sz="2400">
                <a:solidFill>
                  <a:schemeClr val="dk1"/>
                </a:solidFill>
                <a:latin typeface="Calibri"/>
                <a:ea typeface="Calibri"/>
                <a:cs typeface="Calibri"/>
                <a:sym typeface="Calibri"/>
              </a:rPr>
              <a:t>: The size of the address field may vary between </a:t>
            </a:r>
            <a:r>
              <a:rPr lang="en-US" sz="2400">
                <a:solidFill>
                  <a:srgbClr val="002060"/>
                </a:solidFill>
                <a:latin typeface="Calibri"/>
                <a:ea typeface="Calibri"/>
                <a:cs typeface="Calibri"/>
                <a:sym typeface="Calibri"/>
              </a:rPr>
              <a:t>0 and 20 bytes</a:t>
            </a: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The flexible structure of the address field </a:t>
            </a:r>
            <a:r>
              <a:rPr lang="en-US" sz="2400">
                <a:solidFill>
                  <a:srgbClr val="C00000"/>
                </a:solidFill>
                <a:latin typeface="Calibri"/>
                <a:ea typeface="Calibri"/>
                <a:cs typeface="Calibri"/>
                <a:sym typeface="Calibri"/>
              </a:rPr>
              <a:t>helps to increase the efficiency of the protocol by keeping the packet shorts. </a:t>
            </a:r>
            <a:endParaRPr sz="2400">
              <a:solidFill>
                <a:srgbClr val="C00000"/>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3"/>
          <p:cNvSpPr/>
          <p:nvPr/>
        </p:nvSpPr>
        <p:spPr>
          <a:xfrm>
            <a:off x="468380" y="671691"/>
            <a:ext cx="10632331" cy="618630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payload field is variable in length; however, the </a:t>
            </a:r>
            <a:r>
              <a:rPr lang="en-US" sz="2400">
                <a:solidFill>
                  <a:srgbClr val="C00000"/>
                </a:solidFill>
                <a:latin typeface="Calibri"/>
                <a:ea typeface="Calibri"/>
                <a:cs typeface="Calibri"/>
                <a:sym typeface="Calibri"/>
              </a:rPr>
              <a:t>complete MAC frame may not exceed 127 bytes in length. </a:t>
            </a:r>
            <a:r>
              <a:rPr lang="en-US" sz="2400">
                <a:solidFill>
                  <a:srgbClr val="000000"/>
                </a:solidFill>
                <a:latin typeface="Calibri"/>
                <a:ea typeface="Calibri"/>
                <a:cs typeface="Calibri"/>
                <a:sym typeface="Calibri"/>
              </a:rPr>
              <a:t>The data contained in the payload is dependent on the frame type.</a:t>
            </a:r>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IEEE 802.15.4 MAC has four different frame types.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Beacon frame,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Data frame,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Acknowledgment frame</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MAC command frame</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Only the data and beacon frames actually contain information sent by higher layers</a:t>
            </a:r>
            <a:r>
              <a:rPr lang="en-US" sz="2400">
                <a:solidFill>
                  <a:srgbClr val="000000"/>
                </a:solidFill>
                <a:latin typeface="Calibri"/>
                <a:ea typeface="Calibri"/>
                <a:cs typeface="Calibri"/>
                <a:sym typeface="Calibri"/>
              </a:rPr>
              <a:t>; </a:t>
            </a:r>
            <a:r>
              <a:rPr lang="en-US" sz="2400">
                <a:solidFill>
                  <a:srgbClr val="0070C0"/>
                </a:solidFill>
                <a:latin typeface="Calibri"/>
                <a:ea typeface="Calibri"/>
                <a:cs typeface="Calibri"/>
                <a:sym typeface="Calibri"/>
              </a:rPr>
              <a:t>the acknowledgment and MAC command frames originate in the MAC and are used for MAC peer-to-peer communication</a:t>
            </a:r>
            <a:r>
              <a:rPr lang="en-US" sz="2400">
                <a:solidFill>
                  <a:srgbClr val="000000"/>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472" name="Google Shape;472;p63"/>
          <p:cNvSpPr/>
          <p:nvPr/>
        </p:nvSpPr>
        <p:spPr>
          <a:xfrm>
            <a:off x="468380" y="210026"/>
            <a:ext cx="21243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2060"/>
                </a:solidFill>
                <a:latin typeface="Calibri"/>
                <a:ea typeface="Calibri"/>
                <a:cs typeface="Calibri"/>
                <a:sym typeface="Calibri"/>
              </a:rPr>
              <a:t>Payload field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4"/>
          <p:cNvSpPr/>
          <p:nvPr/>
        </p:nvSpPr>
        <p:spPr>
          <a:xfrm>
            <a:off x="2112494" y="177421"/>
            <a:ext cx="411708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C00000"/>
                </a:solidFill>
                <a:latin typeface="Calibri"/>
                <a:ea typeface="Calibri"/>
                <a:cs typeface="Calibri"/>
                <a:sym typeface="Calibri"/>
              </a:rPr>
              <a:t>Superframe Structure</a:t>
            </a:r>
            <a:endParaRPr sz="3600">
              <a:solidFill>
                <a:srgbClr val="C00000"/>
              </a:solidFill>
              <a:latin typeface="Calibri"/>
              <a:ea typeface="Calibri"/>
              <a:cs typeface="Calibri"/>
              <a:sym typeface="Calibri"/>
            </a:endParaRPr>
          </a:p>
        </p:txBody>
      </p:sp>
      <p:sp>
        <p:nvSpPr>
          <p:cNvPr id="478" name="Google Shape;478;p64"/>
          <p:cNvSpPr/>
          <p:nvPr/>
        </p:nvSpPr>
        <p:spPr>
          <a:xfrm>
            <a:off x="367199" y="1190306"/>
            <a:ext cx="11260694" cy="54938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600"/>
              <a:buFont typeface="Noto Sans Symbols"/>
              <a:buChar char="⮚"/>
            </a:pPr>
            <a:r>
              <a:rPr lang="en-US" sz="2600">
                <a:solidFill>
                  <a:schemeClr val="dk1"/>
                </a:solidFill>
                <a:latin typeface="Calibri"/>
                <a:ea typeface="Calibri"/>
                <a:cs typeface="Calibri"/>
                <a:sym typeface="Calibri"/>
              </a:rPr>
              <a:t>Some applications may require a </a:t>
            </a:r>
            <a:r>
              <a:rPr lang="en-US" sz="2600">
                <a:solidFill>
                  <a:srgbClr val="C00000"/>
                </a:solidFill>
                <a:latin typeface="Calibri"/>
                <a:ea typeface="Calibri"/>
                <a:cs typeface="Calibri"/>
                <a:sym typeface="Calibri"/>
              </a:rPr>
              <a:t>dedicated bandwidth to achieve low latencies.</a:t>
            </a:r>
            <a:r>
              <a:rPr lang="en-US" sz="2600">
                <a:solidFill>
                  <a:schemeClr val="dk1"/>
                </a:solidFill>
                <a:latin typeface="Calibri"/>
                <a:ea typeface="Calibri"/>
                <a:cs typeface="Calibri"/>
                <a:sym typeface="Calibri"/>
              </a:rPr>
              <a:t> To accomplish these low latencies, the IEEE 802.15.4 LR-WPAN can operate in an </a:t>
            </a:r>
            <a:r>
              <a:rPr lang="en-US" sz="2600">
                <a:solidFill>
                  <a:srgbClr val="C00000"/>
                </a:solidFill>
                <a:latin typeface="Calibri"/>
                <a:ea typeface="Calibri"/>
                <a:cs typeface="Calibri"/>
                <a:sym typeface="Calibri"/>
              </a:rPr>
              <a:t>optional superframe mode</a:t>
            </a:r>
            <a:r>
              <a:rPr lang="en-US" sz="2600">
                <a:solidFill>
                  <a:schemeClr val="dk1"/>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chemeClr val="dk1"/>
              </a:buClr>
              <a:buSzPts val="2600"/>
              <a:buFont typeface="Noto Sans Symbols"/>
              <a:buChar char="⮚"/>
            </a:pPr>
            <a:r>
              <a:rPr lang="en-US" sz="2600">
                <a:solidFill>
                  <a:schemeClr val="dk1"/>
                </a:solidFill>
                <a:latin typeface="Calibri"/>
                <a:ea typeface="Calibri"/>
                <a:cs typeface="Calibri"/>
                <a:sym typeface="Calibri"/>
              </a:rPr>
              <a:t>In a superframe (see Figure 20.9), a </a:t>
            </a:r>
            <a:r>
              <a:rPr lang="en-US" sz="2600">
                <a:solidFill>
                  <a:srgbClr val="C00000"/>
                </a:solidFill>
                <a:latin typeface="Calibri"/>
                <a:ea typeface="Calibri"/>
                <a:cs typeface="Calibri"/>
                <a:sym typeface="Calibri"/>
              </a:rPr>
              <a:t>dedicated PAN coordinator transmits superframe beacons in predetermined intervals</a:t>
            </a:r>
            <a:r>
              <a:rPr lang="en-US" sz="2600">
                <a:solidFill>
                  <a:schemeClr val="dk1"/>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chemeClr val="dk1"/>
              </a:buClr>
              <a:buSzPts val="2600"/>
              <a:buFont typeface="Noto Sans Symbols"/>
              <a:buChar char="⮚"/>
            </a:pPr>
            <a:r>
              <a:rPr lang="en-US" sz="2600">
                <a:solidFill>
                  <a:schemeClr val="dk1"/>
                </a:solidFill>
                <a:latin typeface="Calibri"/>
                <a:ea typeface="Calibri"/>
                <a:cs typeface="Calibri"/>
                <a:sym typeface="Calibri"/>
              </a:rPr>
              <a:t>These intervals can be </a:t>
            </a:r>
            <a:r>
              <a:rPr lang="en-US" sz="2600">
                <a:solidFill>
                  <a:srgbClr val="C00000"/>
                </a:solidFill>
                <a:latin typeface="Calibri"/>
                <a:ea typeface="Calibri"/>
                <a:cs typeface="Calibri"/>
                <a:sym typeface="Calibri"/>
              </a:rPr>
              <a:t>as short as 15 ms or as long as 245 seconds</a:t>
            </a:r>
            <a:r>
              <a:rPr lang="en-US" sz="2600">
                <a:solidFill>
                  <a:schemeClr val="dk1"/>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chemeClr val="dk1"/>
              </a:buClr>
              <a:buSzPts val="2600"/>
              <a:buFont typeface="Noto Sans Symbols"/>
              <a:buChar char="⮚"/>
            </a:pPr>
            <a:r>
              <a:rPr lang="en-US" sz="2600">
                <a:solidFill>
                  <a:schemeClr val="dk1"/>
                </a:solidFill>
                <a:latin typeface="Calibri"/>
                <a:ea typeface="Calibri"/>
                <a:cs typeface="Calibri"/>
                <a:sym typeface="Calibri"/>
              </a:rPr>
              <a:t>The time between two beacons is divided into 16 equal time slots independent of the duration of the superframe.</a:t>
            </a:r>
            <a:endParaRPr/>
          </a:p>
          <a:p>
            <a:pPr indent="-342900" lvl="0" marL="342900" marR="0" rtl="0" algn="just">
              <a:lnSpc>
                <a:spcPct val="150000"/>
              </a:lnSpc>
              <a:spcBef>
                <a:spcPts val="0"/>
              </a:spcBef>
              <a:spcAft>
                <a:spcPts val="0"/>
              </a:spcAft>
              <a:buClr>
                <a:schemeClr val="dk1"/>
              </a:buClr>
              <a:buSzPts val="2600"/>
              <a:buFont typeface="Noto Sans Symbols"/>
              <a:buChar char="⮚"/>
            </a:pPr>
            <a:r>
              <a:rPr lang="en-US" sz="2600">
                <a:solidFill>
                  <a:schemeClr val="dk1"/>
                </a:solidFill>
                <a:latin typeface="Calibri"/>
                <a:ea typeface="Calibri"/>
                <a:cs typeface="Calibri"/>
                <a:sym typeface="Calibri"/>
              </a:rPr>
              <a:t> The beacon frame is sent in the first slot of each superframe.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65"/>
          <p:cNvPicPr preferRelativeResize="0"/>
          <p:nvPr/>
        </p:nvPicPr>
        <p:blipFill rotWithShape="1">
          <a:blip r:embed="rId3">
            <a:alphaModFix/>
          </a:blip>
          <a:srcRect b="0" l="0" r="0" t="0"/>
          <a:stretch/>
        </p:blipFill>
        <p:spPr>
          <a:xfrm>
            <a:off x="122829" y="0"/>
            <a:ext cx="10276764" cy="6359857"/>
          </a:xfrm>
          <a:prstGeom prst="rect">
            <a:avLst/>
          </a:prstGeom>
          <a:noFill/>
          <a:ln>
            <a:noFill/>
          </a:ln>
        </p:spPr>
      </p:pic>
      <p:sp>
        <p:nvSpPr>
          <p:cNvPr id="484" name="Google Shape;484;p65"/>
          <p:cNvSpPr/>
          <p:nvPr/>
        </p:nvSpPr>
        <p:spPr>
          <a:xfrm>
            <a:off x="5729784" y="2598845"/>
            <a:ext cx="6462216" cy="397031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beacons are used to synchronize the attached devices, to identify PAN, and describe the structure of superframes.</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A device can transmit at any time during the slot, but must complete its transaction before the next superframe beacon</a:t>
            </a:r>
            <a:r>
              <a:rPr lang="en-US" sz="2400">
                <a:solidFill>
                  <a:srgbClr val="000000"/>
                </a:solidFill>
                <a:latin typeface="Calibri"/>
                <a:ea typeface="Calibri"/>
                <a:cs typeface="Calibri"/>
                <a:sym typeface="Calibri"/>
              </a:rPr>
              <a:t>. </a:t>
            </a:r>
            <a:endParaRPr/>
          </a:p>
          <a:p>
            <a:pPr indent="-190500" lvl="0" marL="342900" marR="0" rtl="0" algn="just">
              <a:lnSpc>
                <a:spcPct val="150000"/>
              </a:lnSpc>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p:nvPr/>
        </p:nvSpPr>
        <p:spPr>
          <a:xfrm>
            <a:off x="564833" y="1226684"/>
            <a:ext cx="10278893" cy="563231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The channel access in time slots is contention based; </a:t>
            </a:r>
            <a:endParaRPr sz="2400">
              <a:solidFill>
                <a:srgbClr val="C00000"/>
              </a:solidFill>
              <a:latin typeface="Calibri"/>
              <a:ea typeface="Calibri"/>
              <a:cs typeface="Calibri"/>
              <a:sym typeface="Calibri"/>
            </a:endParaRPr>
          </a:p>
          <a:p>
            <a:pPr indent="-190500" lvl="0" marL="342900" marR="0" rtl="0" algn="just">
              <a:lnSpc>
                <a:spcPct val="150000"/>
              </a:lnSpc>
              <a:spcBef>
                <a:spcPts val="0"/>
              </a:spcBef>
              <a:spcAft>
                <a:spcPts val="0"/>
              </a:spcAft>
              <a:buClr>
                <a:schemeClr val="dk1"/>
              </a:buClr>
              <a:buSzPts val="2400"/>
              <a:buFont typeface="Noto Sans Symbols"/>
              <a:buNone/>
            </a:pPr>
            <a:r>
              <a:t/>
            </a:r>
            <a:endParaRPr sz="2400">
              <a:solidFill>
                <a:srgbClr val="C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however, the PAN coordinator may assign time slots to a single device that requires a dedicated bandwidth or low latency transmissions. </a:t>
            </a:r>
            <a:endParaRPr sz="2400">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These assigned time slots are called </a:t>
            </a:r>
            <a:r>
              <a:rPr lang="en-US" sz="2400">
                <a:solidFill>
                  <a:srgbClr val="C00000"/>
                </a:solidFill>
                <a:latin typeface="Calibri"/>
                <a:ea typeface="Calibri"/>
                <a:cs typeface="Calibri"/>
                <a:sym typeface="Calibri"/>
              </a:rPr>
              <a:t>guaranteed time slots (GTSs)</a:t>
            </a:r>
            <a:endParaRPr/>
          </a:p>
          <a:p>
            <a:pPr indent="-190500" lvl="0" marL="342900" marR="0" rtl="0" algn="just">
              <a:lnSpc>
                <a:spcPct val="150000"/>
              </a:lnSpc>
              <a:spcBef>
                <a:spcPts val="0"/>
              </a:spcBef>
              <a:spcAft>
                <a:spcPts val="0"/>
              </a:spcAft>
              <a:buClr>
                <a:schemeClr val="dk1"/>
              </a:buClr>
              <a:buSzPts val="2400"/>
              <a:buFont typeface="Noto Sans Symbols"/>
              <a:buNone/>
            </a:pPr>
            <a:r>
              <a:t/>
            </a:r>
            <a:endParaRPr sz="2400">
              <a:solidFill>
                <a:srgbClr val="C00000"/>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It form a </a:t>
            </a:r>
            <a:r>
              <a:rPr lang="en-US" sz="2400">
                <a:solidFill>
                  <a:srgbClr val="C00000"/>
                </a:solidFill>
                <a:latin typeface="Calibri"/>
                <a:ea typeface="Calibri"/>
                <a:cs typeface="Calibri"/>
                <a:sym typeface="Calibri"/>
              </a:rPr>
              <a:t>contention-free period (CFP) </a:t>
            </a:r>
            <a:r>
              <a:rPr lang="en-US" sz="2400">
                <a:solidFill>
                  <a:schemeClr val="dk1"/>
                </a:solidFill>
                <a:latin typeface="Calibri"/>
                <a:ea typeface="Calibri"/>
                <a:cs typeface="Calibri"/>
                <a:sym typeface="Calibri"/>
              </a:rPr>
              <a:t>located immediately before the next beacon.</a:t>
            </a:r>
            <a:endParaRPr/>
          </a:p>
          <a:p>
            <a:pPr indent="-190500" lvl="0" marL="342900" marR="0" rtl="0" algn="just">
              <a:lnSpc>
                <a:spcPct val="150000"/>
              </a:lnSpc>
              <a:spcBef>
                <a:spcPts val="0"/>
              </a:spcBef>
              <a:spcAft>
                <a:spcPts val="0"/>
              </a:spcAft>
              <a:buClr>
                <a:schemeClr val="dk1"/>
              </a:buClr>
              <a:buSzPts val="2400"/>
              <a:buFont typeface="Noto Sans Symbols"/>
              <a:buNone/>
            </a:pPr>
            <a:r>
              <a:t/>
            </a:r>
            <a:endParaRPr sz="2400">
              <a:solidFill>
                <a:srgbClr val="C00000"/>
              </a:solidFill>
              <a:latin typeface="Calibri"/>
              <a:ea typeface="Calibri"/>
              <a:cs typeface="Calibri"/>
              <a:sym typeface="Calibri"/>
            </a:endParaRPr>
          </a:p>
          <a:p>
            <a:pPr indent="0" lvl="0" marL="0" marR="0" rtl="0" algn="just">
              <a:lnSpc>
                <a:spcPct val="150000"/>
              </a:lnSpc>
              <a:spcBef>
                <a:spcPts val="0"/>
              </a:spcBef>
              <a:spcAft>
                <a:spcPts val="0"/>
              </a:spcAft>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p:nvPr/>
        </p:nvSpPr>
        <p:spPr>
          <a:xfrm>
            <a:off x="502981" y="647084"/>
            <a:ext cx="10745823" cy="452431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size of the CFP may vary depending on the demand by the associated network devices; </a:t>
            </a:r>
            <a:endParaRPr sz="2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0070C0"/>
              </a:buClr>
              <a:buSzPts val="2400"/>
              <a:buFont typeface="Noto Sans Symbols"/>
              <a:buChar char="⮚"/>
            </a:pPr>
            <a:r>
              <a:rPr lang="en-US" sz="2400">
                <a:solidFill>
                  <a:srgbClr val="0070C0"/>
                </a:solidFill>
                <a:latin typeface="Calibri"/>
                <a:ea typeface="Calibri"/>
                <a:cs typeface="Calibri"/>
                <a:sym typeface="Calibri"/>
              </a:rPr>
              <a:t>when guaranteed time slots are used, all devices must complete their contention-based transactions before the CFP begins.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beginning of the CFP and duration of the superframe are communicated to the attached network devices by the PAN coordinator. </a:t>
            </a:r>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The PAN coordinator may allocate up to 7 of the GTSs and a GTS can occupy more than one slot period.</a:t>
            </a:r>
            <a:endParaRPr sz="2400">
              <a:solidFill>
                <a:srgbClr val="C00000"/>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8"/>
          <p:cNvSpPr txBox="1"/>
          <p:nvPr/>
        </p:nvSpPr>
        <p:spPr>
          <a:xfrm>
            <a:off x="486237" y="1225930"/>
            <a:ext cx="10651788" cy="544764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network layer of Zigbee (IEEE 802.15.4) </a:t>
            </a:r>
            <a:r>
              <a:rPr lang="en-US" sz="2400">
                <a:solidFill>
                  <a:srgbClr val="C00000"/>
                </a:solidFill>
                <a:latin typeface="Calibri"/>
                <a:ea typeface="Calibri"/>
                <a:cs typeface="Calibri"/>
                <a:sym typeface="Calibri"/>
              </a:rPr>
              <a:t>is responsible for topology construction and maintenance as well as naming and binding services, which include the tasks of </a:t>
            </a:r>
            <a:r>
              <a:rPr lang="en-US" sz="2400" u="sng">
                <a:solidFill>
                  <a:srgbClr val="C00000"/>
                </a:solidFill>
                <a:latin typeface="Calibri"/>
                <a:ea typeface="Calibri"/>
                <a:cs typeface="Calibri"/>
                <a:sym typeface="Calibri"/>
              </a:rPr>
              <a:t>addressing, routing, and security</a:t>
            </a:r>
            <a:r>
              <a:rPr lang="en-US" sz="2400">
                <a:solidFill>
                  <a:srgbClr val="000000"/>
                </a:solidFill>
                <a:latin typeface="Calibri"/>
                <a:ea typeface="Calibri"/>
                <a:cs typeface="Calibri"/>
                <a:sym typeface="Calibri"/>
              </a:rPr>
              <a:t>. </a:t>
            </a:r>
            <a:endParaRPr/>
          </a:p>
          <a:p>
            <a:pPr indent="0" lvl="0" marL="0" marR="0" rtl="0" algn="just">
              <a:lnSpc>
                <a:spcPct val="150000"/>
              </a:lnSpc>
              <a:spcBef>
                <a:spcPts val="0"/>
              </a:spcBef>
              <a:spcAft>
                <a:spcPts val="0"/>
              </a:spcAft>
              <a:buNone/>
            </a:pPr>
            <a:r>
              <a:t/>
            </a:r>
            <a:endParaRPr sz="1200">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network layer should </a:t>
            </a:r>
            <a:r>
              <a:rPr b="1" lang="en-US" sz="2400">
                <a:solidFill>
                  <a:srgbClr val="000000"/>
                </a:solidFill>
                <a:latin typeface="Calibri"/>
                <a:ea typeface="Calibri"/>
                <a:cs typeface="Calibri"/>
                <a:sym typeface="Calibri"/>
              </a:rPr>
              <a:t>be self organizing and self-maintaining to minimize energy consumption </a:t>
            </a:r>
            <a:r>
              <a:rPr lang="en-US" sz="2400">
                <a:solidFill>
                  <a:srgbClr val="000000"/>
                </a:solidFill>
                <a:latin typeface="Calibri"/>
                <a:ea typeface="Calibri"/>
                <a:cs typeface="Calibri"/>
                <a:sym typeface="Calibri"/>
              </a:rPr>
              <a:t>and total cost.</a:t>
            </a:r>
            <a:endParaRPr/>
          </a:p>
          <a:p>
            <a:pPr indent="0" lvl="0" marL="0" marR="0" rtl="0" algn="just">
              <a:lnSpc>
                <a:spcPct val="150000"/>
              </a:lnSpc>
              <a:spcBef>
                <a:spcPts val="0"/>
              </a:spcBef>
              <a:spcAft>
                <a:spcPts val="0"/>
              </a:spcAft>
              <a:buNone/>
            </a:pPr>
            <a:r>
              <a:t/>
            </a:r>
            <a:endParaRPr sz="1200">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IEEE 802.15.4 </a:t>
            </a:r>
            <a:r>
              <a:rPr lang="en-US" sz="2400">
                <a:solidFill>
                  <a:srgbClr val="C00000"/>
                </a:solidFill>
                <a:latin typeface="Calibri"/>
                <a:ea typeface="Calibri"/>
                <a:cs typeface="Calibri"/>
                <a:sym typeface="Calibri"/>
              </a:rPr>
              <a:t>supports multiple network topologies, including star, peer-to-peer, and cluster tree </a:t>
            </a:r>
            <a:r>
              <a:rPr lang="en-US" sz="2400">
                <a:solidFill>
                  <a:srgbClr val="000000"/>
                </a:solidFill>
                <a:latin typeface="Calibri"/>
                <a:ea typeface="Calibri"/>
                <a:cs typeface="Calibri"/>
                <a:sym typeface="Calibri"/>
              </a:rPr>
              <a:t>.</a:t>
            </a:r>
            <a:r>
              <a:rPr lang="en-US" sz="2400">
                <a:solidFill>
                  <a:schemeClr val="dk1"/>
                </a:solidFill>
                <a:latin typeface="Calibri"/>
                <a:ea typeface="Calibri"/>
                <a:cs typeface="Calibri"/>
                <a:sym typeface="Calibri"/>
              </a:rPr>
              <a:t>The topology is an application design choice</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Arial"/>
              <a:buNone/>
            </a:pPr>
            <a:r>
              <a:t/>
            </a:r>
            <a:endParaRPr sz="2400">
              <a:solidFill>
                <a:srgbClr val="000000"/>
              </a:solidFill>
              <a:latin typeface="Calibri"/>
              <a:ea typeface="Calibri"/>
              <a:cs typeface="Calibri"/>
              <a:sym typeface="Calibri"/>
            </a:endParaRPr>
          </a:p>
        </p:txBody>
      </p:sp>
      <p:sp>
        <p:nvSpPr>
          <p:cNvPr id="500" name="Google Shape;500;p68"/>
          <p:cNvSpPr/>
          <p:nvPr/>
        </p:nvSpPr>
        <p:spPr>
          <a:xfrm>
            <a:off x="4256793" y="306580"/>
            <a:ext cx="38507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Calibri"/>
                <a:ea typeface="Calibri"/>
                <a:cs typeface="Calibri"/>
                <a:sym typeface="Calibri"/>
              </a:rPr>
              <a:t>The Network Layer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9"/>
          <p:cNvSpPr txBox="1"/>
          <p:nvPr/>
        </p:nvSpPr>
        <p:spPr>
          <a:xfrm>
            <a:off x="656567" y="359656"/>
            <a:ext cx="10223771" cy="517064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2800">
                <a:solidFill>
                  <a:srgbClr val="C00000"/>
                </a:solidFill>
                <a:latin typeface="Calibri"/>
                <a:ea typeface="Calibri"/>
                <a:cs typeface="Calibri"/>
                <a:sym typeface="Calibri"/>
              </a:rPr>
              <a:t>Routing Protocol</a:t>
            </a:r>
            <a:endParaRPr/>
          </a:p>
          <a:p>
            <a:pPr indent="0" lvl="0" marL="0" marR="0" rtl="0" algn="just">
              <a:lnSpc>
                <a:spcPct val="150000"/>
              </a:lnSpc>
              <a:spcBef>
                <a:spcPts val="0"/>
              </a:spcBef>
              <a:spcAft>
                <a:spcPts val="0"/>
              </a:spcAft>
              <a:buNone/>
            </a:pPr>
            <a:r>
              <a:t/>
            </a:r>
            <a:endParaRPr sz="2400">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Routing protocols for ad hoc networks can be divided into two groups: </a:t>
            </a:r>
            <a:r>
              <a:rPr b="1" i="1" lang="en-US" sz="2400">
                <a:solidFill>
                  <a:srgbClr val="C00000"/>
                </a:solidFill>
                <a:latin typeface="Calibri"/>
                <a:ea typeface="Calibri"/>
                <a:cs typeface="Calibri"/>
                <a:sym typeface="Calibri"/>
              </a:rPr>
              <a:t>table-driven </a:t>
            </a:r>
            <a:r>
              <a:rPr b="1" lang="en-US" sz="2400">
                <a:solidFill>
                  <a:srgbClr val="C00000"/>
                </a:solidFill>
                <a:latin typeface="Calibri"/>
                <a:ea typeface="Calibri"/>
                <a:cs typeface="Calibri"/>
                <a:sym typeface="Calibri"/>
              </a:rPr>
              <a:t>(proactive) and </a:t>
            </a:r>
            <a:r>
              <a:rPr b="1" i="1" lang="en-US" sz="2400">
                <a:solidFill>
                  <a:srgbClr val="C00000"/>
                </a:solidFill>
                <a:latin typeface="Calibri"/>
                <a:ea typeface="Calibri"/>
                <a:cs typeface="Calibri"/>
                <a:sym typeface="Calibri"/>
              </a:rPr>
              <a:t>source-initiated on-demand-driven (reactive) </a:t>
            </a:r>
            <a:endParaRPr/>
          </a:p>
          <a:p>
            <a:pPr indent="0" lvl="0" marL="0" marR="0" rtl="0" algn="just">
              <a:lnSpc>
                <a:spcPct val="150000"/>
              </a:lnSpc>
              <a:spcBef>
                <a:spcPts val="0"/>
              </a:spcBef>
              <a:spcAft>
                <a:spcPts val="0"/>
              </a:spcAft>
              <a:buNone/>
            </a:pPr>
            <a:r>
              <a:t/>
            </a:r>
            <a:endParaRPr i="1" sz="1200">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400"/>
              <a:buFont typeface="Noto Sans Symbols"/>
              <a:buChar char="⮚"/>
            </a:pPr>
            <a:r>
              <a:rPr i="1" lang="en-US" sz="2400">
                <a:solidFill>
                  <a:srgbClr val="000000"/>
                </a:solidFill>
                <a:latin typeface="Calibri"/>
                <a:ea typeface="Calibri"/>
                <a:cs typeface="Calibri"/>
                <a:sym typeface="Calibri"/>
              </a:rPr>
              <a:t>The </a:t>
            </a:r>
            <a:r>
              <a:rPr lang="en-US" sz="2400">
                <a:solidFill>
                  <a:srgbClr val="000000"/>
                </a:solidFill>
                <a:latin typeface="Calibri"/>
                <a:ea typeface="Calibri"/>
                <a:cs typeface="Calibri"/>
                <a:sym typeface="Calibri"/>
              </a:rPr>
              <a:t>table-driven approach </a:t>
            </a:r>
            <a:r>
              <a:rPr b="1" lang="en-US" sz="2400">
                <a:solidFill>
                  <a:srgbClr val="C00000"/>
                </a:solidFill>
                <a:latin typeface="Calibri"/>
                <a:ea typeface="Calibri"/>
                <a:cs typeface="Calibri"/>
                <a:sym typeface="Calibri"/>
              </a:rPr>
              <a:t>has low latency and high overhead</a:t>
            </a:r>
            <a:r>
              <a:rPr b="1" lang="en-US" sz="2400">
                <a:solidFill>
                  <a:srgbClr val="000000"/>
                </a:solidFill>
                <a:latin typeface="Calibri"/>
                <a:ea typeface="Calibri"/>
                <a:cs typeface="Calibri"/>
                <a:sym typeface="Calibri"/>
              </a:rPr>
              <a:t>,</a:t>
            </a:r>
            <a:r>
              <a:rPr lang="en-US" sz="2400">
                <a:solidFill>
                  <a:srgbClr val="000000"/>
                </a:solidFill>
                <a:latin typeface="Calibri"/>
                <a:ea typeface="Calibri"/>
                <a:cs typeface="Calibri"/>
                <a:sym typeface="Calibri"/>
              </a:rPr>
              <a:t> and is more suitable when time constraints are significant. </a:t>
            </a:r>
            <a:endParaRPr/>
          </a:p>
          <a:p>
            <a:pPr indent="0" lvl="0" marL="0" marR="0" rtl="0" algn="just">
              <a:lnSpc>
                <a:spcPct val="150000"/>
              </a:lnSpc>
              <a:spcBef>
                <a:spcPts val="0"/>
              </a:spcBef>
              <a:spcAft>
                <a:spcPts val="0"/>
              </a:spcAft>
              <a:buNone/>
            </a:pPr>
            <a:r>
              <a:t/>
            </a:r>
            <a:endParaRPr sz="1200">
              <a:solidFill>
                <a:srgbClr val="000000"/>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 The source-initiated on-demand-driven approach has </a:t>
            </a:r>
            <a:r>
              <a:rPr b="1" lang="en-US" sz="2400">
                <a:solidFill>
                  <a:srgbClr val="C00000"/>
                </a:solidFill>
                <a:latin typeface="Calibri"/>
                <a:ea typeface="Calibri"/>
                <a:cs typeface="Calibri"/>
                <a:sym typeface="Calibri"/>
              </a:rPr>
              <a:t>high latency and low overhead.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p:nvPr/>
        </p:nvSpPr>
        <p:spPr>
          <a:xfrm>
            <a:off x="634710" y="1188283"/>
            <a:ext cx="11047774" cy="4696287"/>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lang="en-US" sz="2800">
                <a:solidFill>
                  <a:srgbClr val="0070C0"/>
                </a:solidFill>
                <a:latin typeface="Verdana"/>
                <a:ea typeface="Verdana"/>
                <a:cs typeface="Verdana"/>
                <a:sym typeface="Verdana"/>
              </a:rPr>
              <a:t>Some other features </a:t>
            </a:r>
            <a:endParaRPr/>
          </a:p>
          <a:p>
            <a:pPr indent="-139700" lvl="0" marL="0" marR="0" rtl="0" algn="just">
              <a:lnSpc>
                <a:spcPct val="150000"/>
              </a:lnSpc>
              <a:spcBef>
                <a:spcPts val="0"/>
              </a:spcBef>
              <a:spcAft>
                <a:spcPts val="0"/>
              </a:spcAft>
              <a:buClr>
                <a:srgbClr val="000000"/>
              </a:buClr>
              <a:buSzPts val="2200"/>
              <a:buFont typeface="Arial"/>
              <a:buChar char="•"/>
            </a:pPr>
            <a:r>
              <a:rPr lang="en-US" sz="2200">
                <a:solidFill>
                  <a:srgbClr val="000000"/>
                </a:solidFill>
                <a:latin typeface="Verdana"/>
                <a:ea typeface="Verdana"/>
                <a:cs typeface="Verdana"/>
                <a:sym typeface="Verdana"/>
              </a:rPr>
              <a:t>A Bluetooth WPAN involves up to </a:t>
            </a:r>
            <a:r>
              <a:rPr lang="en-US" sz="2200">
                <a:solidFill>
                  <a:srgbClr val="C00000"/>
                </a:solidFill>
                <a:latin typeface="Verdana"/>
                <a:ea typeface="Verdana"/>
                <a:cs typeface="Verdana"/>
                <a:sym typeface="Verdana"/>
              </a:rPr>
              <a:t>eight devices</a:t>
            </a:r>
            <a:r>
              <a:rPr lang="en-US" sz="2200">
                <a:solidFill>
                  <a:srgbClr val="000000"/>
                </a:solidFill>
                <a:latin typeface="Verdana"/>
                <a:ea typeface="Verdana"/>
                <a:cs typeface="Verdana"/>
                <a:sym typeface="Verdana"/>
              </a:rPr>
              <a:t>, located within a 10-m radius personal operating space, that unite to exchange information or share services.</a:t>
            </a:r>
            <a:endParaRPr sz="22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2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0070C0"/>
              </a:buClr>
              <a:buSzPts val="2200"/>
              <a:buFont typeface="Arial"/>
              <a:buChar char="•"/>
            </a:pPr>
            <a:r>
              <a:rPr i="1" lang="en-US" sz="2200">
                <a:solidFill>
                  <a:srgbClr val="0070C0"/>
                </a:solidFill>
                <a:latin typeface="Verdana"/>
                <a:ea typeface="Verdana"/>
                <a:cs typeface="Verdana"/>
                <a:sym typeface="Verdana"/>
              </a:rPr>
              <a:t>"ad hoc networking”- </a:t>
            </a:r>
            <a:r>
              <a:rPr lang="en-US" sz="2200">
                <a:solidFill>
                  <a:srgbClr val="C00000"/>
                </a:solidFill>
                <a:latin typeface="Verdana"/>
                <a:ea typeface="Verdana"/>
                <a:cs typeface="Verdana"/>
                <a:sym typeface="Verdana"/>
              </a:rPr>
              <a:t>Because it can be done spontaneously according to immediate need.</a:t>
            </a:r>
            <a:endParaRPr sz="22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200">
              <a:solidFill>
                <a:schemeClr val="dk1"/>
              </a:solidFill>
              <a:latin typeface="Verdana"/>
              <a:ea typeface="Verdana"/>
              <a:cs typeface="Verdana"/>
              <a:sym typeface="Verdana"/>
            </a:endParaRPr>
          </a:p>
          <a:p>
            <a:pPr indent="-139700" lvl="0" marL="0" marR="0" rtl="0" algn="just">
              <a:lnSpc>
                <a:spcPct val="150000"/>
              </a:lnSpc>
              <a:spcBef>
                <a:spcPts val="0"/>
              </a:spcBef>
              <a:spcAft>
                <a:spcPts val="0"/>
              </a:spcAft>
              <a:buClr>
                <a:srgbClr val="C00000"/>
              </a:buClr>
              <a:buSzPts val="2200"/>
              <a:buFont typeface="Arial"/>
              <a:buChar char="•"/>
            </a:pPr>
            <a:r>
              <a:rPr lang="en-US" sz="2200">
                <a:solidFill>
                  <a:srgbClr val="C00000"/>
                </a:solidFill>
                <a:latin typeface="Verdana"/>
                <a:ea typeface="Verdana"/>
                <a:cs typeface="Verdana"/>
                <a:sym typeface="Verdana"/>
              </a:rPr>
              <a:t>"</a:t>
            </a:r>
            <a:r>
              <a:rPr lang="en-US" sz="2200">
                <a:solidFill>
                  <a:srgbClr val="0070C0"/>
                </a:solidFill>
                <a:latin typeface="Verdana"/>
                <a:ea typeface="Verdana"/>
                <a:cs typeface="Verdana"/>
                <a:sym typeface="Verdana"/>
              </a:rPr>
              <a:t>point-to-point network</a:t>
            </a:r>
            <a:r>
              <a:rPr lang="en-US" sz="2200">
                <a:solidFill>
                  <a:srgbClr val="C00000"/>
                </a:solidFill>
                <a:latin typeface="Verdana"/>
                <a:ea typeface="Verdana"/>
                <a:cs typeface="Verdana"/>
                <a:sym typeface="Verdana"/>
              </a:rPr>
              <a:t>” -</a:t>
            </a:r>
            <a:r>
              <a:rPr i="1" lang="en-US" sz="2200">
                <a:solidFill>
                  <a:srgbClr val="000000"/>
                </a:solidFill>
                <a:latin typeface="Verdana"/>
                <a:ea typeface="Verdana"/>
                <a:cs typeface="Verdana"/>
                <a:sym typeface="Verdana"/>
              </a:rPr>
              <a:t>Because a WPAN involves directly networking between </a:t>
            </a:r>
            <a:r>
              <a:rPr lang="en-US" sz="2200">
                <a:solidFill>
                  <a:srgbClr val="000000"/>
                </a:solidFill>
                <a:latin typeface="Verdana"/>
                <a:ea typeface="Verdana"/>
                <a:cs typeface="Verdana"/>
                <a:sym typeface="Verdana"/>
              </a:rPr>
              <a:t>different points, </a:t>
            </a:r>
            <a:r>
              <a:rPr lang="en-US" sz="2200">
                <a:solidFill>
                  <a:srgbClr val="0070C0"/>
                </a:solidFill>
                <a:latin typeface="Verdana"/>
                <a:ea typeface="Verdana"/>
                <a:cs typeface="Verdana"/>
                <a:sym typeface="Verdana"/>
              </a:rPr>
              <a:t>without the use of network infrastructure</a:t>
            </a:r>
            <a:r>
              <a:rPr lang="en-US" sz="2200">
                <a:solidFill>
                  <a:srgbClr val="000000"/>
                </a:solidFill>
                <a:latin typeface="Verdana"/>
                <a:ea typeface="Verdana"/>
                <a:cs typeface="Verdana"/>
                <a:sym typeface="Verdana"/>
              </a:rPr>
              <a:t>.</a:t>
            </a:r>
            <a:endParaRPr/>
          </a:p>
          <a:p>
            <a:pPr indent="-127000" lvl="0" marL="0" marR="0" rtl="0" algn="just">
              <a:lnSpc>
                <a:spcPct val="150000"/>
              </a:lnSpc>
              <a:spcBef>
                <a:spcPts val="0"/>
              </a:spcBef>
              <a:spcAft>
                <a:spcPts val="0"/>
              </a:spcAft>
              <a:buClr>
                <a:srgbClr val="0070C0"/>
              </a:buClr>
              <a:buSzPts val="2000"/>
              <a:buFont typeface="Arial"/>
              <a:buChar char="•"/>
            </a:pPr>
            <a:r>
              <a:rPr lang="en-US" sz="2000">
                <a:solidFill>
                  <a:srgbClr val="0070C0"/>
                </a:solidFill>
                <a:latin typeface="Verdana"/>
                <a:ea typeface="Verdana"/>
                <a:cs typeface="Verdana"/>
                <a:sym typeface="Verdana"/>
              </a:rPr>
              <a:t> absolutely anywhere- </a:t>
            </a:r>
            <a:r>
              <a:rPr lang="en-US" sz="2000">
                <a:solidFill>
                  <a:srgbClr val="000000"/>
                </a:solidFill>
                <a:latin typeface="Verdana"/>
                <a:ea typeface="Verdana"/>
                <a:cs typeface="Verdana"/>
                <a:sym typeface="Verdana"/>
              </a:rPr>
              <a:t>at least two Bluetooth devices share a 10-m range. </a:t>
            </a:r>
            <a:endParaRPr sz="20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p:txBody>
      </p:sp>
      <p:sp>
        <p:nvSpPr>
          <p:cNvPr id="137" name="Google Shape;137;p7"/>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38" name="Google Shape;138;p7"/>
          <p:cNvSpPr/>
          <p:nvPr/>
        </p:nvSpPr>
        <p:spPr>
          <a:xfrm>
            <a:off x="2505199" y="187420"/>
            <a:ext cx="6276077"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Bluetooth (IEEE 802.15.1)</a:t>
            </a:r>
            <a:endParaRPr sz="3200">
              <a:solidFill>
                <a:srgbClr val="C00000"/>
              </a:solidFill>
              <a:latin typeface="Verdana"/>
              <a:ea typeface="Verdana"/>
              <a:cs typeface="Verdana"/>
              <a:sym typeface="Verdana"/>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0"/>
          <p:cNvSpPr txBox="1"/>
          <p:nvPr/>
        </p:nvSpPr>
        <p:spPr>
          <a:xfrm>
            <a:off x="564205" y="1210686"/>
            <a:ext cx="10924161" cy="50783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It is more suitable for a mobile environment with a </a:t>
            </a:r>
            <a:r>
              <a:rPr b="1" lang="en-US" sz="2400">
                <a:solidFill>
                  <a:schemeClr val="dk1"/>
                </a:solidFill>
                <a:latin typeface="Calibri"/>
                <a:ea typeface="Calibri"/>
                <a:cs typeface="Calibri"/>
                <a:sym typeface="Calibri"/>
              </a:rPr>
              <a:t>limited bandwidth capacity.</a:t>
            </a:r>
            <a:endParaRPr sz="24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a:t>
            </a:r>
            <a:r>
              <a:rPr lang="en-US" sz="2400">
                <a:solidFill>
                  <a:srgbClr val="C00000"/>
                </a:solidFill>
                <a:latin typeface="Calibri"/>
                <a:ea typeface="Calibri"/>
                <a:cs typeface="Calibri"/>
                <a:sym typeface="Calibri"/>
              </a:rPr>
              <a:t>table-driven routing protocols attempt to maintain consistent, up-to-date routing information from each node to every node in the network</a:t>
            </a:r>
            <a:r>
              <a:rPr lang="en-US" sz="2400">
                <a:solidFill>
                  <a:schemeClr val="dk1"/>
                </a:solidFill>
                <a:latin typeface="Calibri"/>
                <a:ea typeface="Calibri"/>
                <a:cs typeface="Calibri"/>
                <a:sym typeface="Calibri"/>
              </a:rPr>
              <a:t>. </a:t>
            </a:r>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These protocols require each node to maintain one or more tables to store routing information,</a:t>
            </a:r>
            <a:endParaRPr/>
          </a:p>
          <a:p>
            <a:pPr indent="-342900" lvl="0" marL="3429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Destination Sequenced Distance Vector (DSDV), Wireless Routing Protocol (WRP), and Cluster Switch Gateway Routing (CSGR) protocol </a:t>
            </a:r>
            <a:r>
              <a:rPr lang="en-US" sz="2400">
                <a:solidFill>
                  <a:schemeClr val="dk1"/>
                </a:solidFill>
                <a:latin typeface="Calibri"/>
                <a:ea typeface="Calibri"/>
                <a:cs typeface="Calibri"/>
                <a:sym typeface="Calibri"/>
              </a:rPr>
              <a:t>belong to this category</a:t>
            </a:r>
            <a:endParaRPr/>
          </a:p>
        </p:txBody>
      </p:sp>
      <p:sp>
        <p:nvSpPr>
          <p:cNvPr id="511" name="Google Shape;511;p70"/>
          <p:cNvSpPr/>
          <p:nvPr/>
        </p:nvSpPr>
        <p:spPr>
          <a:xfrm>
            <a:off x="1095377" y="296418"/>
            <a:ext cx="381303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rgbClr val="C00000"/>
                </a:solidFill>
                <a:latin typeface="Calibri"/>
                <a:ea typeface="Calibri"/>
                <a:cs typeface="Calibri"/>
                <a:sym typeface="Calibri"/>
              </a:rPr>
              <a:t>Table-driven </a:t>
            </a:r>
            <a:r>
              <a:rPr b="1" lang="en-US" sz="2800">
                <a:solidFill>
                  <a:srgbClr val="C00000"/>
                </a:solidFill>
                <a:latin typeface="Calibri"/>
                <a:ea typeface="Calibri"/>
                <a:cs typeface="Calibri"/>
                <a:sym typeface="Calibri"/>
              </a:rPr>
              <a:t>(proactive) </a:t>
            </a:r>
            <a:endParaRPr sz="28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1"/>
          <p:cNvSpPr txBox="1"/>
          <p:nvPr/>
        </p:nvSpPr>
        <p:spPr>
          <a:xfrm>
            <a:off x="456062" y="1460410"/>
            <a:ext cx="10416702" cy="5139869"/>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The </a:t>
            </a:r>
            <a:r>
              <a:rPr lang="en-US" sz="2800" u="sng">
                <a:solidFill>
                  <a:schemeClr val="dk1"/>
                </a:solidFill>
                <a:latin typeface="Calibri"/>
                <a:ea typeface="Calibri"/>
                <a:cs typeface="Calibri"/>
                <a:sym typeface="Calibri"/>
              </a:rPr>
              <a:t>source-initiated on-demand-driven routing </a:t>
            </a:r>
            <a:r>
              <a:rPr lang="en-US" sz="2800">
                <a:solidFill>
                  <a:schemeClr val="dk1"/>
                </a:solidFill>
                <a:latin typeface="Calibri"/>
                <a:ea typeface="Calibri"/>
                <a:cs typeface="Calibri"/>
                <a:sym typeface="Calibri"/>
              </a:rPr>
              <a:t>protocols create routes </a:t>
            </a:r>
            <a:r>
              <a:rPr b="1" lang="en-US" sz="2800">
                <a:solidFill>
                  <a:schemeClr val="dk1"/>
                </a:solidFill>
                <a:latin typeface="Calibri"/>
                <a:ea typeface="Calibri"/>
                <a:cs typeface="Calibri"/>
                <a:sym typeface="Calibri"/>
              </a:rPr>
              <a:t>only when desired by a source node. </a:t>
            </a:r>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When a node requires a route to a destination, it initiates </a:t>
            </a:r>
            <a:r>
              <a:rPr b="1" lang="en-US" sz="2800">
                <a:solidFill>
                  <a:schemeClr val="dk1"/>
                </a:solidFill>
                <a:latin typeface="Calibri"/>
                <a:ea typeface="Calibri"/>
                <a:cs typeface="Calibri"/>
                <a:sym typeface="Calibri"/>
              </a:rPr>
              <a:t>a route discovery process </a:t>
            </a:r>
            <a:r>
              <a:rPr lang="en-US" sz="2800">
                <a:solidFill>
                  <a:schemeClr val="dk1"/>
                </a:solidFill>
                <a:latin typeface="Calibri"/>
                <a:ea typeface="Calibri"/>
                <a:cs typeface="Calibri"/>
                <a:sym typeface="Calibri"/>
              </a:rPr>
              <a:t>within the network. </a:t>
            </a:r>
            <a:endParaRPr/>
          </a:p>
          <a:p>
            <a:pPr indent="0" lvl="0" marL="0" marR="0" rtl="0" algn="just">
              <a:lnSpc>
                <a:spcPct val="150000"/>
              </a:lnSpc>
              <a:spcBef>
                <a:spcPts val="0"/>
              </a:spcBef>
              <a:spcAft>
                <a:spcPts val="0"/>
              </a:spcAft>
              <a:buNone/>
            </a:pPr>
            <a:r>
              <a:t/>
            </a:r>
            <a:endParaRPr sz="16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800"/>
              <a:buFont typeface="Noto Sans Symbols"/>
              <a:buChar char="⮚"/>
            </a:pPr>
            <a:r>
              <a:rPr lang="en-US" sz="2800">
                <a:solidFill>
                  <a:schemeClr val="dk1"/>
                </a:solidFill>
                <a:latin typeface="Calibri"/>
                <a:ea typeface="Calibri"/>
                <a:cs typeface="Calibri"/>
                <a:sym typeface="Calibri"/>
              </a:rPr>
              <a:t>This process is completed once a route is found or all possible route permutations have been examined. </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517" name="Google Shape;517;p71"/>
          <p:cNvSpPr/>
          <p:nvPr/>
        </p:nvSpPr>
        <p:spPr>
          <a:xfrm>
            <a:off x="1116930" y="472828"/>
            <a:ext cx="6943567" cy="671851"/>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800">
                <a:solidFill>
                  <a:srgbClr val="C00000"/>
                </a:solidFill>
                <a:latin typeface="Calibri"/>
                <a:ea typeface="Calibri"/>
                <a:cs typeface="Calibri"/>
                <a:sym typeface="Calibri"/>
              </a:rPr>
              <a:t>source-initiated on-demand-driven (reactive)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2"/>
          <p:cNvSpPr txBox="1"/>
          <p:nvPr/>
        </p:nvSpPr>
        <p:spPr>
          <a:xfrm>
            <a:off x="657150" y="824526"/>
            <a:ext cx="10515600" cy="55092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Ad hoc On-demand Distance Vector (AODV), Dynamic Source Routing (DSR), Temporally Ordered routing algorithm (TORA), and Cluster Based Routing Protocol (CBRP) </a:t>
            </a:r>
            <a:r>
              <a:rPr lang="en-US" sz="2400">
                <a:solidFill>
                  <a:schemeClr val="dk1"/>
                </a:solidFill>
                <a:latin typeface="Calibri"/>
                <a:ea typeface="Calibri"/>
                <a:cs typeface="Calibri"/>
                <a:sym typeface="Calibri"/>
              </a:rPr>
              <a:t>belong to this category</a:t>
            </a:r>
            <a:endParaRPr/>
          </a:p>
          <a:p>
            <a:pPr indent="0" lvl="0" marL="0" marR="0" rtl="0" algn="just">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The AODV </a:t>
            </a:r>
            <a:r>
              <a:rPr lang="en-US" sz="2400">
                <a:solidFill>
                  <a:schemeClr val="dk1"/>
                </a:solidFill>
                <a:latin typeface="Calibri"/>
                <a:ea typeface="Calibri"/>
                <a:cs typeface="Calibri"/>
                <a:sym typeface="Calibri"/>
              </a:rPr>
              <a:t>is a </a:t>
            </a:r>
            <a:r>
              <a:rPr lang="en-US" sz="2400">
                <a:solidFill>
                  <a:srgbClr val="C00000"/>
                </a:solidFill>
                <a:latin typeface="Calibri"/>
                <a:ea typeface="Calibri"/>
                <a:cs typeface="Calibri"/>
                <a:sym typeface="Calibri"/>
              </a:rPr>
              <a:t>pure on-demand route acquisition algorithm </a:t>
            </a:r>
            <a:r>
              <a:rPr lang="en-US" sz="2400">
                <a:solidFill>
                  <a:schemeClr val="dk1"/>
                </a:solidFill>
                <a:latin typeface="Calibri"/>
                <a:ea typeface="Calibri"/>
                <a:cs typeface="Calibri"/>
                <a:sym typeface="Calibri"/>
              </a:rPr>
              <a:t>in which nodes that do not lie on active paths neither maintain nor participate in any periodic routing table exchanges</a:t>
            </a:r>
            <a:endParaRPr/>
          </a:p>
          <a:p>
            <a:pPr indent="0" lvl="0" marL="0" marR="0" rtl="0" algn="just">
              <a:lnSpc>
                <a:spcPct val="150000"/>
              </a:lnSpc>
              <a:spcBef>
                <a:spcPts val="0"/>
              </a:spcBef>
              <a:spcAft>
                <a:spcPts val="0"/>
              </a:spcAft>
              <a:buNone/>
            </a:pPr>
            <a:r>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C00000"/>
              </a:buClr>
              <a:buSzPts val="2400"/>
              <a:buFont typeface="Noto Sans Symbols"/>
              <a:buChar char="⮚"/>
            </a:pPr>
            <a:r>
              <a:rPr lang="en-US" sz="2400">
                <a:solidFill>
                  <a:srgbClr val="C00000"/>
                </a:solidFill>
                <a:latin typeface="Calibri"/>
                <a:ea typeface="Calibri"/>
                <a:cs typeface="Calibri"/>
                <a:sym typeface="Calibri"/>
              </a:rPr>
              <a:t>The primary objectives of the algorithm are to broadcast discovery packets only when necessary</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3"/>
          <p:cNvSpPr/>
          <p:nvPr/>
        </p:nvSpPr>
        <p:spPr>
          <a:xfrm>
            <a:off x="618698" y="408633"/>
            <a:ext cx="10790830" cy="64325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rgbClr val="C00000"/>
                </a:solidFill>
                <a:latin typeface="Arial"/>
                <a:ea typeface="Arial"/>
                <a:cs typeface="Arial"/>
                <a:sym typeface="Arial"/>
              </a:rPr>
              <a:t>Application Layer:</a:t>
            </a:r>
            <a:endParaRPr/>
          </a:p>
          <a:p>
            <a:pPr indent="0" lvl="0" marL="0" marR="0" rtl="0" algn="l">
              <a:spcBef>
                <a:spcPts val="0"/>
              </a:spcBef>
              <a:spcAft>
                <a:spcPts val="0"/>
              </a:spcAft>
              <a:buNone/>
            </a:pPr>
            <a:r>
              <a:rPr b="0" i="0" lang="en-US" sz="2000">
                <a:solidFill>
                  <a:srgbClr val="555555"/>
                </a:solidFill>
                <a:latin typeface="Arial"/>
                <a:ea typeface="Arial"/>
                <a:cs typeface="Arial"/>
                <a:sym typeface="Arial"/>
              </a:rPr>
              <a:t> </a:t>
            </a:r>
            <a:r>
              <a:rPr b="0" i="0" lang="en-US" sz="2400">
                <a:solidFill>
                  <a:srgbClr val="555555"/>
                </a:solidFill>
                <a:latin typeface="Arial"/>
                <a:ea typeface="Arial"/>
                <a:cs typeface="Arial"/>
                <a:sym typeface="Arial"/>
              </a:rPr>
              <a:t>There are two profiles at this layer. </a:t>
            </a:r>
            <a:endParaRPr/>
          </a:p>
          <a:p>
            <a:pPr indent="0" lvl="0" marL="0" marR="0" rtl="0" algn="l">
              <a:spcBef>
                <a:spcPts val="0"/>
              </a:spcBef>
              <a:spcAft>
                <a:spcPts val="0"/>
              </a:spcAft>
              <a:buNone/>
            </a:pPr>
            <a:r>
              <a:t/>
            </a:r>
            <a:endParaRPr sz="2400">
              <a:solidFill>
                <a:srgbClr val="555555"/>
              </a:solidFill>
              <a:latin typeface="Arial"/>
              <a:ea typeface="Arial"/>
              <a:cs typeface="Arial"/>
              <a:sym typeface="Arial"/>
            </a:endParaRPr>
          </a:p>
          <a:p>
            <a:pPr indent="-457200" lvl="0" marL="457200" marR="0" rtl="0" algn="l">
              <a:spcBef>
                <a:spcPts val="0"/>
              </a:spcBef>
              <a:spcAft>
                <a:spcPts val="0"/>
              </a:spcAft>
              <a:buClr>
                <a:srgbClr val="C00000"/>
              </a:buClr>
              <a:buSzPts val="2400"/>
              <a:buFont typeface="Arial"/>
              <a:buAutoNum type="arabicPeriod"/>
            </a:pPr>
            <a:r>
              <a:rPr b="0" i="0" lang="en-US" sz="2400">
                <a:solidFill>
                  <a:srgbClr val="C00000"/>
                </a:solidFill>
                <a:latin typeface="Arial"/>
                <a:ea typeface="Arial"/>
                <a:cs typeface="Arial"/>
                <a:sym typeface="Arial"/>
              </a:rPr>
              <a:t>Manufacturer specific application profile- </a:t>
            </a:r>
            <a:r>
              <a:rPr b="0" i="0" lang="en-US" sz="2400">
                <a:solidFill>
                  <a:schemeClr val="dk1"/>
                </a:solidFill>
                <a:latin typeface="Arial"/>
                <a:ea typeface="Arial"/>
                <a:cs typeface="Arial"/>
                <a:sym typeface="Arial"/>
              </a:rPr>
              <a:t>Operate as closed systems and also ensure that they can coexist with other zigbee systems. </a:t>
            </a:r>
            <a:endParaRPr/>
          </a:p>
          <a:p>
            <a:pPr indent="-304800" lvl="0" marL="457200" marR="0" rtl="0" algn="l">
              <a:spcBef>
                <a:spcPts val="0"/>
              </a:spcBef>
              <a:spcAft>
                <a:spcPts val="0"/>
              </a:spcAft>
              <a:buClr>
                <a:schemeClr val="dk1"/>
              </a:buClr>
              <a:buSzPts val="2400"/>
              <a:buFont typeface="Calibri"/>
              <a:buNone/>
            </a:pPr>
            <a:r>
              <a:t/>
            </a:r>
            <a:endParaRPr b="0" i="0" sz="2400">
              <a:solidFill>
                <a:schemeClr val="dk1"/>
              </a:solidFill>
              <a:latin typeface="Arial"/>
              <a:ea typeface="Arial"/>
              <a:cs typeface="Arial"/>
              <a:sym typeface="Arial"/>
            </a:endParaRPr>
          </a:p>
          <a:p>
            <a:pPr indent="-457200" lvl="0" marL="457200" marR="0" rtl="0" algn="l">
              <a:spcBef>
                <a:spcPts val="0"/>
              </a:spcBef>
              <a:spcAft>
                <a:spcPts val="0"/>
              </a:spcAft>
              <a:buClr>
                <a:srgbClr val="C00000"/>
              </a:buClr>
              <a:buSzPts val="2400"/>
              <a:buFont typeface="Arial"/>
              <a:buAutoNum type="arabicPeriod"/>
            </a:pPr>
            <a:r>
              <a:rPr b="0" i="0" lang="en-US" sz="2400">
                <a:solidFill>
                  <a:srgbClr val="C00000"/>
                </a:solidFill>
                <a:latin typeface="Arial"/>
                <a:ea typeface="Arial"/>
                <a:cs typeface="Arial"/>
                <a:sym typeface="Arial"/>
              </a:rPr>
              <a:t>Public application profile- </a:t>
            </a:r>
            <a:r>
              <a:rPr b="0" i="0" lang="en-US" sz="2400">
                <a:solidFill>
                  <a:schemeClr val="dk1"/>
                </a:solidFill>
                <a:latin typeface="Arial"/>
                <a:ea typeface="Arial"/>
                <a:cs typeface="Arial"/>
                <a:sym typeface="Arial"/>
              </a:rPr>
              <a:t>for this to work interoperability between various zigbee devices is a must.</a:t>
            </a:r>
            <a:endParaRPr/>
          </a:p>
          <a:p>
            <a:pPr indent="-304800" lvl="0" marL="457200" marR="0" rtl="0" algn="l">
              <a:spcBef>
                <a:spcPts val="0"/>
              </a:spcBef>
              <a:spcAft>
                <a:spcPts val="0"/>
              </a:spcAft>
              <a:buClr>
                <a:schemeClr val="dk1"/>
              </a:buClr>
              <a:buSzPts val="2400"/>
              <a:buFont typeface="Calibri"/>
              <a:buNone/>
            </a:pPr>
            <a:r>
              <a:t/>
            </a:r>
            <a:endParaRPr b="0" i="0"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Arial"/>
                <a:ea typeface="Arial"/>
                <a:cs typeface="Arial"/>
                <a:sym typeface="Arial"/>
              </a:rPr>
              <a:t> A single zigbee node supports up to 240 application objects called end points. </a:t>
            </a:r>
            <a:endParaRPr/>
          </a:p>
          <a:p>
            <a:pPr indent="-190500" lvl="0" marL="342900" marR="0" rtl="0" algn="l">
              <a:spcBef>
                <a:spcPts val="0"/>
              </a:spcBef>
              <a:spcAft>
                <a:spcPts val="0"/>
              </a:spcAft>
              <a:buClr>
                <a:schemeClr val="dk1"/>
              </a:buClr>
              <a:buSzPts val="2400"/>
              <a:buFont typeface="Arial"/>
              <a:buNone/>
            </a:pPr>
            <a:r>
              <a:t/>
            </a:r>
            <a:endParaRPr b="0" i="0"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Arial"/>
                <a:ea typeface="Arial"/>
                <a:cs typeface="Arial"/>
                <a:sym typeface="Arial"/>
              </a:rPr>
              <a:t>An end point specifies specific application, for example, 0 dedicated to ZDO (Zigbee device object), provides control and management commands.</a:t>
            </a:r>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342900" lvl="0" marL="342900" marR="0" rtl="0" algn="l">
              <a:spcBef>
                <a:spcPts val="0"/>
              </a:spcBef>
              <a:spcAft>
                <a:spcPts val="0"/>
              </a:spcAft>
              <a:buClr>
                <a:schemeClr val="dk1"/>
              </a:buClr>
              <a:buSzPts val="2400"/>
              <a:buFont typeface="Arial"/>
              <a:buChar char="•"/>
            </a:pPr>
            <a:r>
              <a:rPr b="0" i="0" lang="en-US" sz="2400">
                <a:solidFill>
                  <a:schemeClr val="dk1"/>
                </a:solidFill>
                <a:latin typeface="Arial"/>
                <a:ea typeface="Arial"/>
                <a:cs typeface="Arial"/>
                <a:sym typeface="Arial"/>
              </a:rPr>
              <a:t> 6 used for control of light. 8 used for managing heating and air conditioning.</a:t>
            </a:r>
            <a:endParaRPr b="0" i="0" sz="2400">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4"/>
          <p:cNvSpPr/>
          <p:nvPr/>
        </p:nvSpPr>
        <p:spPr>
          <a:xfrm>
            <a:off x="250209" y="231717"/>
            <a:ext cx="11691582"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202124"/>
                </a:solidFill>
                <a:latin typeface="Arial"/>
                <a:ea typeface="Arial"/>
                <a:cs typeface="Arial"/>
                <a:sym typeface="Arial"/>
              </a:rPr>
              <a:t>The ZigBee APL layer consists of three sections, shown in below Figure. </a:t>
            </a:r>
            <a:endParaRPr/>
          </a:p>
          <a:p>
            <a:pPr indent="0" lvl="0" marL="0" marR="0" rtl="0" algn="just">
              <a:spcBef>
                <a:spcPts val="0"/>
              </a:spcBef>
              <a:spcAft>
                <a:spcPts val="0"/>
              </a:spcAft>
              <a:buNone/>
            </a:pPr>
            <a:r>
              <a:rPr lang="en-US" sz="2400">
                <a:solidFill>
                  <a:srgbClr val="202124"/>
                </a:solidFill>
                <a:latin typeface="Arial"/>
                <a:ea typeface="Arial"/>
                <a:cs typeface="Arial"/>
                <a:sym typeface="Arial"/>
              </a:rPr>
              <a:t> </a:t>
            </a:r>
            <a:r>
              <a:rPr lang="en-US" sz="2400">
                <a:solidFill>
                  <a:srgbClr val="040C28"/>
                </a:solidFill>
                <a:latin typeface="Arial"/>
                <a:ea typeface="Arial"/>
                <a:cs typeface="Arial"/>
                <a:sym typeface="Arial"/>
              </a:rPr>
              <a:t>the application support (APS) sublayer, ZigBee Device Objects (ZDO), and the application framework</a:t>
            </a:r>
            <a:r>
              <a:rPr lang="en-US" sz="2400">
                <a:solidFill>
                  <a:srgbClr val="202124"/>
                </a:solidFill>
                <a:latin typeface="Arial"/>
                <a:ea typeface="Arial"/>
                <a:cs typeface="Arial"/>
                <a:sym typeface="Arial"/>
              </a:rPr>
              <a:t>. The application support sublayer (APS) provides an interface between the network layer (NWK) and the application layer (APL).</a:t>
            </a:r>
            <a:endParaRPr sz="2400">
              <a:solidFill>
                <a:schemeClr val="dk1"/>
              </a:solidFill>
              <a:latin typeface="Arial"/>
              <a:ea typeface="Arial"/>
              <a:cs typeface="Arial"/>
              <a:sym typeface="Arial"/>
            </a:endParaRPr>
          </a:p>
        </p:txBody>
      </p:sp>
      <p:pic>
        <p:nvPicPr>
          <p:cNvPr id="533" name="Google Shape;533;p74"/>
          <p:cNvPicPr preferRelativeResize="0"/>
          <p:nvPr/>
        </p:nvPicPr>
        <p:blipFill rotWithShape="1">
          <a:blip r:embed="rId3">
            <a:alphaModFix/>
          </a:blip>
          <a:srcRect b="0" l="0" r="0" t="0"/>
          <a:stretch/>
        </p:blipFill>
        <p:spPr>
          <a:xfrm>
            <a:off x="2222396" y="1801377"/>
            <a:ext cx="8190845" cy="3657600"/>
          </a:xfrm>
          <a:prstGeom prst="rect">
            <a:avLst/>
          </a:prstGeom>
          <a:noFill/>
          <a:ln>
            <a:noFill/>
          </a:ln>
        </p:spPr>
      </p:pic>
      <p:graphicFrame>
        <p:nvGraphicFramePr>
          <p:cNvPr id="534" name="Google Shape;534;p74"/>
          <p:cNvGraphicFramePr/>
          <p:nvPr/>
        </p:nvGraphicFramePr>
        <p:xfrm>
          <a:off x="610168" y="5618994"/>
          <a:ext cx="3000000" cy="3000000"/>
        </p:xfrm>
        <a:graphic>
          <a:graphicData uri="http://schemas.openxmlformats.org/drawingml/2006/table">
            <a:tbl>
              <a:tblPr>
                <a:noFill/>
                <a:tableStyleId>{9559763C-7EE4-4852-B1AF-6CE9D7C9C214}</a:tableStyleId>
              </a:tblPr>
              <a:tblGrid>
                <a:gridCol w="5485825"/>
                <a:gridCol w="5485825"/>
              </a:tblGrid>
              <a:tr h="535150">
                <a:tc>
                  <a:txBody>
                    <a:bodyPr/>
                    <a:lstStyle/>
                    <a:p>
                      <a:pPr indent="0" lvl="0" marL="0" marR="0" rtl="0" algn="l">
                        <a:spcBef>
                          <a:spcPts val="0"/>
                        </a:spcBef>
                        <a:spcAft>
                          <a:spcPts val="0"/>
                        </a:spcAft>
                        <a:buNone/>
                      </a:pPr>
                      <a:r>
                        <a:rPr lang="en-US" sz="1500" u="none" cap="none" strike="noStrike"/>
                        <a:t>APS (AF)</a:t>
                      </a:r>
                      <a:endParaRPr/>
                    </a:p>
                  </a:txBody>
                  <a:tcPr marT="32625" marB="32625" marR="32625" marL="32625">
                    <a:lnL cap="flat" cmpd="sng" w="9525">
                      <a:solidFill>
                        <a:srgbClr val="BEC0C2"/>
                      </a:solidFill>
                      <a:prstDash val="solid"/>
                      <a:round/>
                      <a:headEnd len="sm" w="sm" type="none"/>
                      <a:tailEnd len="sm" w="sm" type="none"/>
                    </a:lnL>
                    <a:lnR cap="flat" cmpd="sng" w="9525">
                      <a:solidFill>
                        <a:srgbClr val="BEC0C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EC0C2"/>
                      </a:solidFill>
                      <a:prstDash val="solid"/>
                      <a:round/>
                      <a:headEnd len="sm" w="sm" type="none"/>
                      <a:tailEnd len="sm" w="sm" type="none"/>
                    </a:lnB>
                  </a:tcPr>
                </a:tc>
                <a:tc>
                  <a:txBody>
                    <a:bodyPr/>
                    <a:lstStyle/>
                    <a:p>
                      <a:pPr indent="0" lvl="0" marL="0" marR="0" rtl="0" algn="l">
                        <a:spcBef>
                          <a:spcPts val="0"/>
                        </a:spcBef>
                        <a:spcAft>
                          <a:spcPts val="0"/>
                        </a:spcAft>
                        <a:buNone/>
                      </a:pPr>
                      <a:r>
                        <a:rPr lang="en-US" sz="1500" u="none" cap="none" strike="noStrike"/>
                        <a:t>Application layer that defines various addressing objects including profiles, clusters, and endpoints.</a:t>
                      </a:r>
                      <a:endParaRPr/>
                    </a:p>
                  </a:txBody>
                  <a:tcPr marT="32625" marB="32625" marR="32625" marL="32625">
                    <a:lnL cap="flat" cmpd="sng" w="9525">
                      <a:solidFill>
                        <a:srgbClr val="BEC0C2"/>
                      </a:solidFill>
                      <a:prstDash val="solid"/>
                      <a:round/>
                      <a:headEnd len="sm" w="sm" type="none"/>
                      <a:tailEnd len="sm" w="sm" type="none"/>
                    </a:lnL>
                    <a:lnR cap="flat" cmpd="sng" w="9525">
                      <a:solidFill>
                        <a:srgbClr val="BEC0C2"/>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BEC0C2"/>
                      </a:solidFill>
                      <a:prstDash val="solid"/>
                      <a:round/>
                      <a:headEnd len="sm" w="sm" type="none"/>
                      <a:tailEnd len="sm" w="sm" type="none"/>
                    </a:lnB>
                  </a:tcPr>
                </a:tc>
              </a:tr>
              <a:tr h="535150">
                <a:tc>
                  <a:txBody>
                    <a:bodyPr/>
                    <a:lstStyle/>
                    <a:p>
                      <a:pPr indent="0" lvl="0" marL="0" marR="0" rtl="0" algn="l">
                        <a:spcBef>
                          <a:spcPts val="0"/>
                        </a:spcBef>
                        <a:spcAft>
                          <a:spcPts val="0"/>
                        </a:spcAft>
                        <a:buNone/>
                      </a:pPr>
                      <a:r>
                        <a:rPr lang="en-US" sz="1500" u="none" cap="none" strike="noStrike"/>
                        <a:t>ZDO</a:t>
                      </a:r>
                      <a:endParaRPr/>
                    </a:p>
                  </a:txBody>
                  <a:tcPr marT="32625" marB="32625" marR="32625" marL="32625">
                    <a:lnL cap="flat" cmpd="sng" w="9525">
                      <a:solidFill>
                        <a:srgbClr val="BEC0C2"/>
                      </a:solidFill>
                      <a:prstDash val="solid"/>
                      <a:round/>
                      <a:headEnd len="sm" w="sm" type="none"/>
                      <a:tailEnd len="sm" w="sm" type="none"/>
                    </a:lnL>
                    <a:lnR cap="flat" cmpd="sng" w="9525">
                      <a:solidFill>
                        <a:srgbClr val="BEC0C2"/>
                      </a:solidFill>
                      <a:prstDash val="solid"/>
                      <a:round/>
                      <a:headEnd len="sm" w="sm" type="none"/>
                      <a:tailEnd len="sm" w="sm" type="none"/>
                    </a:lnR>
                    <a:lnT cap="flat" cmpd="sng" w="9525">
                      <a:solidFill>
                        <a:srgbClr val="BEC0C2"/>
                      </a:solidFill>
                      <a:prstDash val="solid"/>
                      <a:round/>
                      <a:headEnd len="sm" w="sm" type="none"/>
                      <a:tailEnd len="sm" w="sm" type="none"/>
                    </a:lnT>
                    <a:lnB cap="flat" cmpd="sng" w="9525">
                      <a:solidFill>
                        <a:srgbClr val="BEC0C2"/>
                      </a:solidFill>
                      <a:prstDash val="solid"/>
                      <a:round/>
                      <a:headEnd len="sm" w="sm" type="none"/>
                      <a:tailEnd len="sm" w="sm" type="none"/>
                    </a:lnB>
                  </a:tcPr>
                </a:tc>
                <a:tc>
                  <a:txBody>
                    <a:bodyPr/>
                    <a:lstStyle/>
                    <a:p>
                      <a:pPr indent="0" lvl="0" marL="0" marR="0" rtl="0" algn="l">
                        <a:spcBef>
                          <a:spcPts val="0"/>
                        </a:spcBef>
                        <a:spcAft>
                          <a:spcPts val="0"/>
                        </a:spcAft>
                        <a:buNone/>
                      </a:pPr>
                      <a:r>
                        <a:rPr lang="en-US" sz="1500" u="none" cap="none" strike="noStrike"/>
                        <a:t>Application layer that provides device and service discovery features and advanced network management capabilities.</a:t>
                      </a:r>
                      <a:endParaRPr/>
                    </a:p>
                  </a:txBody>
                  <a:tcPr marT="32625" marB="32625" marR="32625" marL="32625">
                    <a:lnL cap="flat" cmpd="sng" w="9525">
                      <a:solidFill>
                        <a:srgbClr val="BEC0C2"/>
                      </a:solidFill>
                      <a:prstDash val="solid"/>
                      <a:round/>
                      <a:headEnd len="sm" w="sm" type="none"/>
                      <a:tailEnd len="sm" w="sm" type="none"/>
                    </a:lnL>
                    <a:lnR cap="flat" cmpd="sng" w="9525">
                      <a:solidFill>
                        <a:srgbClr val="BEC0C2"/>
                      </a:solidFill>
                      <a:prstDash val="solid"/>
                      <a:round/>
                      <a:headEnd len="sm" w="sm" type="none"/>
                      <a:tailEnd len="sm" w="sm" type="none"/>
                    </a:lnR>
                    <a:lnT cap="flat" cmpd="sng" w="9525">
                      <a:solidFill>
                        <a:srgbClr val="BEC0C2"/>
                      </a:solidFill>
                      <a:prstDash val="solid"/>
                      <a:round/>
                      <a:headEnd len="sm" w="sm" type="none"/>
                      <a:tailEnd len="sm" w="sm" type="none"/>
                    </a:lnT>
                    <a:lnB cap="flat" cmpd="sng" w="9525">
                      <a:solidFill>
                        <a:srgbClr val="BEC0C2"/>
                      </a:solidFill>
                      <a:prstDash val="solid"/>
                      <a:round/>
                      <a:headEnd len="sm" w="sm" type="none"/>
                      <a:tailEnd len="sm" w="sm" type="none"/>
                    </a:lnB>
                  </a:tcPr>
                </a:tc>
              </a:tr>
            </a:tbl>
          </a:graphicData>
        </a:graphic>
      </p:graphicFrame>
      <p:sp>
        <p:nvSpPr>
          <p:cNvPr id="535" name="Google Shape;535;p74"/>
          <p:cNvSpPr/>
          <p:nvPr/>
        </p:nvSpPr>
        <p:spPr>
          <a:xfrm>
            <a:off x="177505" y="5877157"/>
            <a:ext cx="1272076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5"/>
          <p:cNvSpPr/>
          <p:nvPr/>
        </p:nvSpPr>
        <p:spPr>
          <a:xfrm>
            <a:off x="1597998" y="2261695"/>
            <a:ext cx="8928855"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Calibri"/>
                <a:ea typeface="Calibri"/>
                <a:cs typeface="Calibri"/>
                <a:sym typeface="Calibri"/>
              </a:rPr>
              <a:t>WSN Wireless sensor Network)</a:t>
            </a:r>
            <a:endParaRPr sz="54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6"/>
          <p:cNvSpPr/>
          <p:nvPr/>
        </p:nvSpPr>
        <p:spPr>
          <a:xfrm>
            <a:off x="491318" y="491320"/>
            <a:ext cx="11068335"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What is WSN?</a:t>
            </a:r>
            <a:endParaRPr/>
          </a:p>
          <a:p>
            <a:pPr indent="0" lvl="0" marL="0" marR="0" rtl="0" algn="l">
              <a:spcBef>
                <a:spcPts val="0"/>
              </a:spcBef>
              <a:spcAft>
                <a:spcPts val="0"/>
              </a:spcAft>
              <a:buNone/>
            </a:pPr>
            <a:r>
              <a:t/>
            </a:r>
            <a:endParaRPr b="1" sz="2800">
              <a:solidFill>
                <a:srgbClr val="FF0000"/>
              </a:solidFill>
              <a:latin typeface="Arial"/>
              <a:ea typeface="Arial"/>
              <a:cs typeface="Arial"/>
              <a:sym typeface="Arial"/>
            </a:endParaRPr>
          </a:p>
          <a:p>
            <a:pPr indent="0" lvl="0" marL="0" marR="0" rtl="0" algn="l">
              <a:spcBef>
                <a:spcPts val="0"/>
              </a:spcBef>
              <a:spcAft>
                <a:spcPts val="0"/>
              </a:spcAft>
              <a:buNone/>
            </a:pPr>
            <a:r>
              <a:rPr lang="en-US" sz="2400">
                <a:solidFill>
                  <a:srgbClr val="555555"/>
                </a:solidFill>
                <a:latin typeface="Arial"/>
                <a:ea typeface="Arial"/>
                <a:cs typeface="Arial"/>
                <a:sym typeface="Arial"/>
              </a:rPr>
              <a:t>The WSN (Wireless Sensor Network) consists of end sensor nodes, routing nodes and base station or data collector sink node (or base station or gateway). The WSN should be scalable and secure to deliver efficient and reliable network.</a:t>
            </a:r>
            <a:endParaRPr b="0" i="0" sz="2400">
              <a:solidFill>
                <a:srgbClr val="555555"/>
              </a:solidFill>
              <a:latin typeface="Arial"/>
              <a:ea typeface="Arial"/>
              <a:cs typeface="Arial"/>
              <a:sym typeface="Arial"/>
            </a:endParaRPr>
          </a:p>
        </p:txBody>
      </p:sp>
      <p:pic>
        <p:nvPicPr>
          <p:cNvPr id="546" name="Google Shape;546;p76"/>
          <p:cNvPicPr preferRelativeResize="0"/>
          <p:nvPr/>
        </p:nvPicPr>
        <p:blipFill rotWithShape="1">
          <a:blip r:embed="rId3">
            <a:alphaModFix/>
          </a:blip>
          <a:srcRect b="0" l="0" r="0" t="0"/>
          <a:stretch/>
        </p:blipFill>
        <p:spPr>
          <a:xfrm>
            <a:off x="1249007" y="2553423"/>
            <a:ext cx="6421035" cy="3778328"/>
          </a:xfrm>
          <a:prstGeom prst="rect">
            <a:avLst/>
          </a:prstGeom>
          <a:noFill/>
          <a:ln>
            <a:noFill/>
          </a:ln>
        </p:spPr>
      </p:pic>
      <p:sp>
        <p:nvSpPr>
          <p:cNvPr id="547" name="Google Shape;547;p76"/>
          <p:cNvSpPr/>
          <p:nvPr/>
        </p:nvSpPr>
        <p:spPr>
          <a:xfrm>
            <a:off x="8595813" y="2795926"/>
            <a:ext cx="359618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555555"/>
                </a:solidFill>
                <a:latin typeface="Arial"/>
                <a:ea typeface="Arial"/>
                <a:cs typeface="Arial"/>
                <a:sym typeface="Arial"/>
              </a:rPr>
              <a:t>The WSN can be classified based on network type, clustering, communication method, protocol, application usage and coverage.</a:t>
            </a:r>
            <a:endParaRPr sz="24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7"/>
          <p:cNvSpPr/>
          <p:nvPr/>
        </p:nvSpPr>
        <p:spPr>
          <a:xfrm>
            <a:off x="1069074" y="500628"/>
            <a:ext cx="1025856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555555"/>
                </a:solidFill>
                <a:latin typeface="Arial"/>
                <a:ea typeface="Arial"/>
                <a:cs typeface="Arial"/>
                <a:sym typeface="Arial"/>
              </a:rPr>
              <a:t>WSN consists of spatially distributed autonomous sensing devices used to monitor physical or environmental conditions such as temperature, pressure, sound, vibration, motion or pollutants at different locations.</a:t>
            </a:r>
            <a:endParaRPr/>
          </a:p>
          <a:p>
            <a:pPr indent="0" lvl="0" marL="0" marR="0" rtl="0" algn="l">
              <a:spcBef>
                <a:spcPts val="0"/>
              </a:spcBef>
              <a:spcAft>
                <a:spcPts val="0"/>
              </a:spcAft>
              <a:buNone/>
            </a:pPr>
            <a:r>
              <a:t/>
            </a:r>
            <a:endParaRPr sz="2400">
              <a:solidFill>
                <a:srgbClr val="555555"/>
              </a:solidFill>
              <a:latin typeface="Arial"/>
              <a:ea typeface="Arial"/>
              <a:cs typeface="Arial"/>
              <a:sym typeface="Arial"/>
            </a:endParaRPr>
          </a:p>
          <a:p>
            <a:pPr indent="0" lvl="0" marL="0" marR="0" rtl="0" algn="l">
              <a:spcBef>
                <a:spcPts val="0"/>
              </a:spcBef>
              <a:spcAft>
                <a:spcPts val="0"/>
              </a:spcAft>
              <a:buNone/>
            </a:pPr>
            <a:r>
              <a:t/>
            </a:r>
            <a:endParaRPr sz="2400">
              <a:solidFill>
                <a:srgbClr val="555555"/>
              </a:solidFill>
              <a:latin typeface="Arial"/>
              <a:ea typeface="Arial"/>
              <a:cs typeface="Arial"/>
              <a:sym typeface="Arial"/>
            </a:endParaRPr>
          </a:p>
          <a:p>
            <a:pPr indent="0" lvl="0" marL="0" marR="0" rtl="0" algn="l">
              <a:spcBef>
                <a:spcPts val="0"/>
              </a:spcBef>
              <a:spcAft>
                <a:spcPts val="0"/>
              </a:spcAft>
              <a:buNone/>
            </a:pPr>
            <a:r>
              <a:rPr lang="en-US" sz="2400">
                <a:solidFill>
                  <a:srgbClr val="555555"/>
                </a:solidFill>
                <a:latin typeface="Arial"/>
                <a:ea typeface="Arial"/>
                <a:cs typeface="Arial"/>
                <a:sym typeface="Arial"/>
              </a:rPr>
              <a:t> All the nodes communicate wirelessly in WSN and follows various routing protocols. </a:t>
            </a:r>
            <a:endParaRPr sz="2400">
              <a:solidFill>
                <a:srgbClr val="555555"/>
              </a:solidFill>
              <a:latin typeface="Arial"/>
              <a:ea typeface="Arial"/>
              <a:cs typeface="Arial"/>
              <a:sym typeface="Arial"/>
            </a:endParaRPr>
          </a:p>
          <a:p>
            <a:pPr indent="0" lvl="0" marL="0" marR="0" rtl="0" algn="l">
              <a:spcBef>
                <a:spcPts val="0"/>
              </a:spcBef>
              <a:spcAft>
                <a:spcPts val="0"/>
              </a:spcAft>
              <a:buNone/>
            </a:pPr>
            <a:r>
              <a:t/>
            </a:r>
            <a:endParaRPr sz="2400">
              <a:solidFill>
                <a:srgbClr val="555555"/>
              </a:solidFill>
              <a:latin typeface="Arial"/>
              <a:ea typeface="Arial"/>
              <a:cs typeface="Arial"/>
              <a:sym typeface="Arial"/>
            </a:endParaRPr>
          </a:p>
          <a:p>
            <a:pPr indent="0" lvl="0" marL="0" marR="0" rtl="0" algn="l">
              <a:spcBef>
                <a:spcPts val="0"/>
              </a:spcBef>
              <a:spcAft>
                <a:spcPts val="0"/>
              </a:spcAft>
              <a:buNone/>
            </a:pPr>
            <a:r>
              <a:rPr lang="en-US" sz="2400">
                <a:solidFill>
                  <a:srgbClr val="555555"/>
                </a:solidFill>
                <a:latin typeface="Arial"/>
                <a:ea typeface="Arial"/>
                <a:cs typeface="Arial"/>
                <a:sym typeface="Arial"/>
              </a:rPr>
              <a:t>WSN operates in bandwidth and performance constrained environment. WSNs are self organizing multi-hop ad hoc networks</a:t>
            </a:r>
            <a:r>
              <a:rPr lang="en-US" sz="1800">
                <a:solidFill>
                  <a:srgbClr val="555555"/>
                </a:solidFill>
                <a:latin typeface="Arial"/>
                <a:ea typeface="Arial"/>
                <a:cs typeface="Arial"/>
                <a:sym typeface="Arial"/>
              </a:rPr>
              <a:t>.</a:t>
            </a:r>
            <a:endParaRPr sz="18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8"/>
          <p:cNvSpPr txBox="1"/>
          <p:nvPr>
            <p:ph idx="4294967295"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Characteristics of Wireless Sensor Networks</a:t>
            </a:r>
            <a:endParaRPr/>
          </a:p>
        </p:txBody>
      </p:sp>
      <p:sp>
        <p:nvSpPr>
          <p:cNvPr id="559" name="Google Shape;559;p78"/>
          <p:cNvSpPr txBox="1"/>
          <p:nvPr>
            <p:ph idx="4294967295" type="body"/>
          </p:nvPr>
        </p:nvSpPr>
        <p:spPr>
          <a:xfrm>
            <a:off x="838200" y="1905000"/>
            <a:ext cx="9220200" cy="44958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400"/>
              <a:buChar char="•"/>
            </a:pPr>
            <a:r>
              <a:rPr lang="en-US" sz="2400">
                <a:latin typeface="Arial"/>
                <a:ea typeface="Arial"/>
                <a:cs typeface="Arial"/>
                <a:sym typeface="Arial"/>
              </a:rPr>
              <a:t>Wireless Sensor Networks mainly consists of </a:t>
            </a:r>
            <a:r>
              <a:rPr b="1" lang="en-US" sz="2400">
                <a:latin typeface="Arial"/>
                <a:ea typeface="Arial"/>
                <a:cs typeface="Arial"/>
                <a:sym typeface="Arial"/>
              </a:rPr>
              <a:t>sensors. Sensors</a:t>
            </a:r>
            <a:r>
              <a:rPr lang="en-US" sz="2400">
                <a:latin typeface="Arial"/>
                <a:ea typeface="Arial"/>
                <a:cs typeface="Arial"/>
                <a:sym typeface="Arial"/>
              </a:rPr>
              <a:t> are -</a:t>
            </a:r>
            <a:endParaRPr/>
          </a:p>
          <a:p>
            <a:pPr indent="-228600" lvl="1" marL="685800" rtl="0" algn="l">
              <a:lnSpc>
                <a:spcPct val="80000"/>
              </a:lnSpc>
              <a:spcBef>
                <a:spcPts val="500"/>
              </a:spcBef>
              <a:spcAft>
                <a:spcPts val="0"/>
              </a:spcAft>
              <a:buClr>
                <a:schemeClr val="dk1"/>
              </a:buClr>
              <a:buSzPts val="2400"/>
              <a:buChar char="•"/>
            </a:pPr>
            <a:r>
              <a:rPr lang="en-US">
                <a:latin typeface="Arial"/>
                <a:ea typeface="Arial"/>
                <a:cs typeface="Arial"/>
                <a:sym typeface="Arial"/>
              </a:rPr>
              <a:t>low power</a:t>
            </a:r>
            <a:endParaRPr/>
          </a:p>
          <a:p>
            <a:pPr indent="-228600" lvl="1" marL="685800" rtl="0" algn="l">
              <a:lnSpc>
                <a:spcPct val="80000"/>
              </a:lnSpc>
              <a:spcBef>
                <a:spcPts val="500"/>
              </a:spcBef>
              <a:spcAft>
                <a:spcPts val="0"/>
              </a:spcAft>
              <a:buClr>
                <a:schemeClr val="dk1"/>
              </a:buClr>
              <a:buSzPts val="2400"/>
              <a:buChar char="•"/>
            </a:pPr>
            <a:r>
              <a:rPr lang="en-US">
                <a:latin typeface="Arial"/>
                <a:ea typeface="Arial"/>
                <a:cs typeface="Arial"/>
                <a:sym typeface="Arial"/>
              </a:rPr>
              <a:t>limited memory</a:t>
            </a:r>
            <a:endParaRPr/>
          </a:p>
          <a:p>
            <a:pPr indent="-228600" lvl="1" marL="685800" rtl="0" algn="l">
              <a:lnSpc>
                <a:spcPct val="80000"/>
              </a:lnSpc>
              <a:spcBef>
                <a:spcPts val="500"/>
              </a:spcBef>
              <a:spcAft>
                <a:spcPts val="0"/>
              </a:spcAft>
              <a:buClr>
                <a:schemeClr val="dk1"/>
              </a:buClr>
              <a:buSzPts val="2400"/>
              <a:buChar char="•"/>
            </a:pPr>
            <a:r>
              <a:rPr lang="en-US">
                <a:latin typeface="Arial"/>
                <a:ea typeface="Arial"/>
                <a:cs typeface="Arial"/>
                <a:sym typeface="Arial"/>
              </a:rPr>
              <a:t>energy constrained due to their small size.</a:t>
            </a:r>
            <a:endParaRPr/>
          </a:p>
          <a:p>
            <a:pPr indent="-158750" lvl="1" marL="685800" rtl="0" algn="l">
              <a:lnSpc>
                <a:spcPct val="80000"/>
              </a:lnSpc>
              <a:spcBef>
                <a:spcPts val="5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80000"/>
              </a:lnSpc>
              <a:spcBef>
                <a:spcPts val="1000"/>
              </a:spcBef>
              <a:spcAft>
                <a:spcPts val="0"/>
              </a:spcAft>
              <a:buClr>
                <a:schemeClr val="dk1"/>
              </a:buClr>
              <a:buSzPts val="2400"/>
              <a:buChar char="•"/>
            </a:pPr>
            <a:r>
              <a:rPr lang="en-US" sz="2400">
                <a:latin typeface="Arial"/>
                <a:ea typeface="Arial"/>
                <a:cs typeface="Arial"/>
                <a:sym typeface="Arial"/>
              </a:rPr>
              <a:t>Wireless networks can also be deployed in </a:t>
            </a:r>
            <a:r>
              <a:rPr b="1" lang="en-US" sz="2400">
                <a:latin typeface="Arial"/>
                <a:ea typeface="Arial"/>
                <a:cs typeface="Arial"/>
                <a:sym typeface="Arial"/>
              </a:rPr>
              <a:t>extreme environmental</a:t>
            </a:r>
            <a:r>
              <a:rPr lang="en-US" sz="2400">
                <a:latin typeface="Arial"/>
                <a:ea typeface="Arial"/>
                <a:cs typeface="Arial"/>
                <a:sym typeface="Arial"/>
              </a:rPr>
              <a:t> conditions and may be prone to enemy attacks.</a:t>
            </a:r>
            <a:endParaRPr/>
          </a:p>
          <a:p>
            <a:pPr indent="-294005" lvl="1" marL="342900" rtl="0" algn="l">
              <a:lnSpc>
                <a:spcPct val="80000"/>
              </a:lnSpc>
              <a:spcBef>
                <a:spcPts val="500"/>
              </a:spcBef>
              <a:spcAft>
                <a:spcPts val="0"/>
              </a:spcAft>
              <a:buClr>
                <a:schemeClr val="dk1"/>
              </a:buClr>
              <a:buSzPts val="770"/>
              <a:buFont typeface="Noto Sans Symbols"/>
              <a:buNone/>
            </a:pPr>
            <a:r>
              <a:t/>
            </a:r>
            <a:endParaRPr sz="1100">
              <a:latin typeface="Arial"/>
              <a:ea typeface="Arial"/>
              <a:cs typeface="Arial"/>
              <a:sym typeface="Arial"/>
            </a:endParaRPr>
          </a:p>
          <a:p>
            <a:pPr indent="-228600" lvl="0" marL="228600" rtl="0" algn="l">
              <a:lnSpc>
                <a:spcPct val="80000"/>
              </a:lnSpc>
              <a:spcBef>
                <a:spcPts val="1000"/>
              </a:spcBef>
              <a:spcAft>
                <a:spcPts val="0"/>
              </a:spcAft>
              <a:buClr>
                <a:schemeClr val="dk1"/>
              </a:buClr>
              <a:buSzPts val="2400"/>
              <a:buChar char="•"/>
            </a:pPr>
            <a:r>
              <a:rPr lang="en-US" sz="2400">
                <a:latin typeface="Arial"/>
                <a:ea typeface="Arial"/>
                <a:cs typeface="Arial"/>
                <a:sym typeface="Arial"/>
              </a:rPr>
              <a:t>Although deployed in an ad hoc manner they need to be </a:t>
            </a:r>
            <a:r>
              <a:rPr b="1" lang="en-US" sz="2400">
                <a:latin typeface="Arial"/>
                <a:ea typeface="Arial"/>
                <a:cs typeface="Arial"/>
                <a:sym typeface="Arial"/>
              </a:rPr>
              <a:t>self organized </a:t>
            </a:r>
            <a:r>
              <a:rPr lang="en-US" sz="2400">
                <a:latin typeface="Arial"/>
                <a:ea typeface="Arial"/>
                <a:cs typeface="Arial"/>
                <a:sym typeface="Arial"/>
              </a:rPr>
              <a:t>and</a:t>
            </a:r>
            <a:r>
              <a:rPr b="1" lang="en-US" sz="2400">
                <a:latin typeface="Arial"/>
                <a:ea typeface="Arial"/>
                <a:cs typeface="Arial"/>
                <a:sym typeface="Arial"/>
              </a:rPr>
              <a:t> self healing</a:t>
            </a:r>
            <a:r>
              <a:rPr lang="en-US" sz="2400">
                <a:latin typeface="Arial"/>
                <a:ea typeface="Arial"/>
                <a:cs typeface="Arial"/>
                <a:sym typeface="Arial"/>
              </a:rPr>
              <a:t> and can face constant reconfiguration.</a:t>
            </a:r>
            <a:endParaRPr/>
          </a:p>
          <a:p>
            <a:pPr indent="-76200" lvl="0" marL="228600" rtl="0" algn="l">
              <a:lnSpc>
                <a:spcPct val="80000"/>
              </a:lnSpc>
              <a:spcBef>
                <a:spcPts val="1000"/>
              </a:spcBef>
              <a:spcAft>
                <a:spcPts val="0"/>
              </a:spcAft>
              <a:buClr>
                <a:schemeClr val="dk1"/>
              </a:buClr>
              <a:buSzPts val="2400"/>
              <a:buNone/>
            </a:pPr>
            <a:r>
              <a:t/>
            </a:r>
            <a:endParaRPr sz="2400"/>
          </a:p>
        </p:txBody>
      </p:sp>
      <p:sp>
        <p:nvSpPr>
          <p:cNvPr id="560" name="Google Shape;560;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561" name="Google Shape;561;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3/5/2024</a:t>
            </a:r>
            <a:endParaRPr/>
          </a:p>
        </p:txBody>
      </p:sp>
      <p:sp>
        <p:nvSpPr>
          <p:cNvPr id="568" name="Google Shape;568;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WSN</a:t>
            </a:r>
            <a:endParaRPr/>
          </a:p>
        </p:txBody>
      </p:sp>
      <p:sp>
        <p:nvSpPr>
          <p:cNvPr id="569" name="Google Shape;569;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70" name="Google Shape;570;p79"/>
          <p:cNvSpPr txBox="1"/>
          <p:nvPr/>
        </p:nvSpPr>
        <p:spPr>
          <a:xfrm>
            <a:off x="722207" y="674400"/>
            <a:ext cx="10291536" cy="55092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Some of the characteristic features of sensor networks include the following</a:t>
            </a:r>
            <a:endParaRPr/>
          </a:p>
          <a:p>
            <a:pPr indent="-152400" lvl="1" marL="4572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Sensor nodes are densely deployed.</a:t>
            </a:r>
            <a:endParaRPr/>
          </a:p>
          <a:p>
            <a:pPr indent="-152400" lvl="1" marL="4572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Sensor nodes are prone to failures.</a:t>
            </a:r>
            <a:endParaRPr/>
          </a:p>
          <a:p>
            <a:pPr indent="-152400" lvl="1" marL="4572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The topology of a sensor network changes very frequently.</a:t>
            </a:r>
            <a:endParaRPr/>
          </a:p>
          <a:p>
            <a:pPr indent="-152400" lvl="1" marL="4572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Sensor nodes are limited in power, computational capacities, and </a:t>
            </a:r>
            <a:endParaRPr/>
          </a:p>
          <a:p>
            <a:pPr indent="0" lvl="1" marL="457200" marR="0" rtl="0" algn="just">
              <a:lnSpc>
                <a:spcPct val="150000"/>
              </a:lnSpc>
              <a:spcBef>
                <a:spcPts val="0"/>
              </a:spcBef>
              <a:spcAft>
                <a:spcPts val="0"/>
              </a:spcAft>
              <a:buNone/>
            </a:pPr>
            <a:r>
              <a:rPr b="0" i="0" lang="en-US" sz="2400" u="none" cap="none" strike="noStrike">
                <a:solidFill>
                  <a:schemeClr val="dk1"/>
                </a:solidFill>
                <a:latin typeface="Arial"/>
                <a:ea typeface="Arial"/>
                <a:cs typeface="Arial"/>
                <a:sym typeface="Arial"/>
              </a:rPr>
              <a:t>   memory.</a:t>
            </a:r>
            <a:endParaRPr/>
          </a:p>
          <a:p>
            <a:pPr indent="-152400" lvl="1" marL="457200" marR="0" rtl="0" algn="just">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Sensor nodes may not have global identification because of the </a:t>
            </a:r>
            <a:endParaRPr/>
          </a:p>
          <a:p>
            <a:pPr indent="0" lvl="1" marL="457200" marR="0" rtl="0" algn="just">
              <a:lnSpc>
                <a:spcPct val="150000"/>
              </a:lnSpc>
              <a:spcBef>
                <a:spcPts val="0"/>
              </a:spcBef>
              <a:spcAft>
                <a:spcPts val="0"/>
              </a:spcAft>
              <a:buNone/>
            </a:pPr>
            <a:r>
              <a:rPr b="0" i="0" lang="en-US" sz="2400" u="none" cap="none" strike="noStrike">
                <a:solidFill>
                  <a:schemeClr val="dk1"/>
                </a:solidFill>
                <a:latin typeface="Arial"/>
                <a:ea typeface="Arial"/>
                <a:cs typeface="Arial"/>
                <a:sym typeface="Arial"/>
              </a:rPr>
              <a:t>   large amount of overhead and the large number of sensors.</a:t>
            </a:r>
            <a:endParaRPr/>
          </a:p>
          <a:p>
            <a:pPr indent="0" lvl="0" marL="0" marR="0" rtl="0" algn="just">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p:nvPr/>
        </p:nvSpPr>
        <p:spPr>
          <a:xfrm>
            <a:off x="715332" y="1348545"/>
            <a:ext cx="10761336" cy="6489360"/>
          </a:xfrm>
          <a:prstGeom prst="rect">
            <a:avLst/>
          </a:prstGeom>
          <a:noFill/>
          <a:ln>
            <a:noFill/>
          </a:ln>
        </p:spPr>
        <p:txBody>
          <a:bodyPr anchorCtr="0" anchor="t" bIns="45000" lIns="90000" spcFirstLastPara="1" rIns="90000" wrap="square" tIns="45000">
            <a:noAutofit/>
          </a:bodyPr>
          <a:lstStyle/>
          <a:p>
            <a:pPr indent="-152400" lvl="0" marL="0" marR="0" rtl="0" algn="just">
              <a:lnSpc>
                <a:spcPct val="150000"/>
              </a:lnSpc>
              <a:spcBef>
                <a:spcPts val="0"/>
              </a:spcBef>
              <a:spcAft>
                <a:spcPts val="0"/>
              </a:spcAft>
              <a:buClr>
                <a:srgbClr val="C00000"/>
              </a:buClr>
              <a:buSzPts val="2400"/>
              <a:buFont typeface="Arial"/>
              <a:buChar char="•"/>
            </a:pPr>
            <a:r>
              <a:rPr lang="en-US" sz="2400">
                <a:solidFill>
                  <a:srgbClr val="C00000"/>
                </a:solidFill>
                <a:latin typeface="Verdana"/>
                <a:ea typeface="Verdana"/>
                <a:cs typeface="Verdana"/>
                <a:sym typeface="Verdana"/>
              </a:rPr>
              <a:t> </a:t>
            </a:r>
            <a:r>
              <a:rPr lang="en-US" sz="2400">
                <a:solidFill>
                  <a:srgbClr val="0070C0"/>
                </a:solidFill>
                <a:latin typeface="Verdana"/>
                <a:ea typeface="Verdana"/>
                <a:cs typeface="Verdana"/>
                <a:sym typeface="Verdana"/>
              </a:rPr>
              <a:t>fast acknowledgment and frequency hopping scheme </a:t>
            </a:r>
            <a:r>
              <a:rPr lang="en-US" sz="2400">
                <a:solidFill>
                  <a:srgbClr val="C00000"/>
                </a:solidFill>
                <a:latin typeface="Verdana"/>
                <a:ea typeface="Verdana"/>
                <a:cs typeface="Verdana"/>
                <a:sym typeface="Verdana"/>
              </a:rPr>
              <a:t>- make the link robust.</a:t>
            </a:r>
            <a:endParaRPr sz="2400">
              <a:solidFill>
                <a:srgbClr val="C00000"/>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152400" lvl="0" marL="0" marR="0" rtl="0" algn="just">
              <a:lnSpc>
                <a:spcPct val="150000"/>
              </a:lnSpc>
              <a:spcBef>
                <a:spcPts val="0"/>
              </a:spcBef>
              <a:spcAft>
                <a:spcPts val="0"/>
              </a:spcAft>
              <a:buClr>
                <a:srgbClr val="0070C0"/>
              </a:buClr>
              <a:buSzPts val="2400"/>
              <a:buFont typeface="Arial"/>
              <a:buChar char="•"/>
            </a:pPr>
            <a:r>
              <a:rPr lang="en-US" sz="2400">
                <a:solidFill>
                  <a:srgbClr val="0070C0"/>
                </a:solidFill>
                <a:latin typeface="Verdana"/>
                <a:ea typeface="Verdana"/>
                <a:cs typeface="Verdana"/>
                <a:sym typeface="Verdana"/>
              </a:rPr>
              <a:t>hops faster and uses shorter packets- </a:t>
            </a:r>
            <a:r>
              <a:rPr lang="en-US" sz="2400">
                <a:solidFill>
                  <a:srgbClr val="C00000"/>
                </a:solidFill>
                <a:latin typeface="Verdana"/>
                <a:ea typeface="Verdana"/>
                <a:cs typeface="Verdana"/>
                <a:sym typeface="Verdana"/>
              </a:rPr>
              <a:t>Short packets and fast hopping limit the impact of interference from other radio systems that use the same frequency band</a:t>
            </a:r>
            <a:r>
              <a:rPr lang="en-US" sz="2400">
                <a:solidFill>
                  <a:srgbClr val="000000"/>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152400" lvl="0" marL="0" marR="0" rtl="0" algn="just">
              <a:lnSpc>
                <a:spcPct val="150000"/>
              </a:lnSpc>
              <a:spcBef>
                <a:spcPts val="0"/>
              </a:spcBef>
              <a:spcAft>
                <a:spcPts val="0"/>
              </a:spcAft>
              <a:buClr>
                <a:srgbClr val="0070C0"/>
              </a:buClr>
              <a:buSzPts val="2400"/>
              <a:buFont typeface="Arial"/>
              <a:buChar char="•"/>
            </a:pPr>
            <a:r>
              <a:rPr lang="en-US" sz="2400">
                <a:solidFill>
                  <a:srgbClr val="0070C0"/>
                </a:solidFill>
                <a:latin typeface="Verdana"/>
                <a:ea typeface="Verdana"/>
                <a:cs typeface="Verdana"/>
                <a:sym typeface="Verdana"/>
              </a:rPr>
              <a:t>forward error correction (FEC) scheme- </a:t>
            </a:r>
            <a:r>
              <a:rPr lang="en-US" sz="2400">
                <a:solidFill>
                  <a:srgbClr val="C00000"/>
                </a:solidFill>
                <a:latin typeface="Verdana"/>
                <a:ea typeface="Verdana"/>
                <a:cs typeface="Verdana"/>
                <a:sym typeface="Verdana"/>
              </a:rPr>
              <a:t>limits the impact of random noise on long-distance links</a:t>
            </a:r>
            <a:r>
              <a:rPr lang="en-US" sz="2400">
                <a:solidFill>
                  <a:srgbClr val="000000"/>
                </a:solidFill>
                <a:latin typeface="Verdana"/>
                <a:ea typeface="Verdana"/>
                <a:cs typeface="Verdana"/>
                <a:sym typeface="Verdana"/>
              </a:rPr>
              <a:t>.</a:t>
            </a:r>
            <a:endParaRPr sz="2400">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45" name="Google Shape;145;p8"/>
          <p:cNvSpPr/>
          <p:nvPr/>
        </p:nvSpPr>
        <p:spPr>
          <a:xfrm>
            <a:off x="2505199" y="187420"/>
            <a:ext cx="6276077"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Bluetooth (IEEE 802.15.1)</a:t>
            </a:r>
            <a:endParaRPr sz="3200">
              <a:solidFill>
                <a:srgbClr val="C00000"/>
              </a:solidFill>
              <a:latin typeface="Verdana"/>
              <a:ea typeface="Verdana"/>
              <a:cs typeface="Verdana"/>
              <a:sym typeface="Verdana"/>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0"/>
          <p:cNvSpPr/>
          <p:nvPr/>
        </p:nvSpPr>
        <p:spPr>
          <a:xfrm>
            <a:off x="450375" y="805219"/>
            <a:ext cx="10795379" cy="5539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Arial"/>
                <a:ea typeface="Arial"/>
                <a:cs typeface="Arial"/>
                <a:sym typeface="Arial"/>
              </a:rPr>
              <a:t>Benefits or advantages of WSN</a:t>
            </a:r>
            <a:endParaRPr/>
          </a:p>
          <a:p>
            <a:pPr indent="0" lvl="0" marL="0" marR="0" rtl="0" algn="l">
              <a:spcBef>
                <a:spcPts val="0"/>
              </a:spcBef>
              <a:spcAft>
                <a:spcPts val="0"/>
              </a:spcAft>
              <a:buNone/>
            </a:pPr>
            <a:r>
              <a:t/>
            </a:r>
            <a:endParaRPr b="1" sz="3200">
              <a:solidFill>
                <a:srgbClr val="FF0000"/>
              </a:solidFill>
              <a:latin typeface="Arial"/>
              <a:ea typeface="Arial"/>
              <a:cs typeface="Arial"/>
              <a:sym typeface="Arial"/>
            </a:endParaRPr>
          </a:p>
          <a:p>
            <a:pPr indent="0" lvl="0" marL="0" marR="0" rtl="0" algn="l">
              <a:spcBef>
                <a:spcPts val="0"/>
              </a:spcBef>
              <a:spcAft>
                <a:spcPts val="0"/>
              </a:spcAft>
              <a:buNone/>
            </a:pPr>
            <a:r>
              <a:t/>
            </a:r>
            <a:endParaRPr b="1" sz="3200">
              <a:solidFill>
                <a:srgbClr val="FF0000"/>
              </a:solidFill>
              <a:latin typeface="Arial"/>
              <a:ea typeface="Arial"/>
              <a:cs typeface="Arial"/>
              <a:sym typeface="Arial"/>
            </a:endParaRPr>
          </a:p>
          <a:p>
            <a:pPr indent="0" lvl="0" marL="0" marR="0" rtl="0" algn="l">
              <a:spcBef>
                <a:spcPts val="0"/>
              </a:spcBef>
              <a:spcAft>
                <a:spcPts val="0"/>
              </a:spcAft>
              <a:buNone/>
            </a:pPr>
            <a:r>
              <a:rPr lang="en-US" sz="1800">
                <a:solidFill>
                  <a:srgbClr val="555555"/>
                </a:solidFill>
                <a:latin typeface="Arial"/>
                <a:ea typeface="Arial"/>
                <a:cs typeface="Arial"/>
                <a:sym typeface="Arial"/>
              </a:rPr>
              <a:t>Following are the benefits or </a:t>
            </a:r>
            <a:r>
              <a:rPr b="1" lang="en-US" sz="1800">
                <a:solidFill>
                  <a:srgbClr val="555555"/>
                </a:solidFill>
                <a:latin typeface="Arial"/>
                <a:ea typeface="Arial"/>
                <a:cs typeface="Arial"/>
                <a:sym typeface="Arial"/>
              </a:rPr>
              <a:t>advantages of WSN</a:t>
            </a:r>
            <a:r>
              <a:rPr lang="en-US" sz="1800">
                <a:solidFill>
                  <a:srgbClr val="555555"/>
                </a:solidFill>
                <a:latin typeface="Arial"/>
                <a:ea typeface="Arial"/>
                <a:cs typeface="Arial"/>
                <a:sym typeface="Arial"/>
              </a:rPr>
              <a:t>:</a:t>
            </a:r>
            <a:br>
              <a:rPr lang="en-US" sz="1800">
                <a:solidFill>
                  <a:srgbClr val="555555"/>
                </a:solidFill>
                <a:latin typeface="Arial"/>
                <a:ea typeface="Arial"/>
                <a:cs typeface="Arial"/>
                <a:sym typeface="Arial"/>
              </a:rPr>
            </a:br>
            <a:r>
              <a:rPr lang="en-US" sz="2400">
                <a:solidFill>
                  <a:srgbClr val="555555"/>
                </a:solidFill>
                <a:latin typeface="Arial"/>
                <a:ea typeface="Arial"/>
                <a:cs typeface="Arial"/>
                <a:sym typeface="Arial"/>
              </a:rPr>
              <a:t>➨It is scalable and hence can accommodate any new nodes or devices at any time.</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➨It is flexible and hence open to physical partitions.</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➨All the WSN nodes can be accessed through centralized montoring system.</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➨As it is wireless in nature, it does not require wires or cables. Refer difference between </a:t>
            </a:r>
            <a:r>
              <a:rPr lang="en-US" sz="2400">
                <a:solidFill>
                  <a:srgbClr val="0000FF"/>
                </a:solidFill>
                <a:latin typeface="Arial"/>
                <a:ea typeface="Arial"/>
                <a:cs typeface="Arial"/>
                <a:sym typeface="Arial"/>
              </a:rPr>
              <a:t>wired network vs wireless network</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➨WSNs can be applied on large scale and in various domains such as mines, healthcare, surveillance, agriculture etc.</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➨It uses different security algorithms as per underlying wireless technologies and hence provide reliable network for consumers or users</a:t>
            </a:r>
            <a:r>
              <a:rPr lang="en-US" sz="1800">
                <a:solidFill>
                  <a:srgbClr val="555555"/>
                </a:solidFill>
                <a:latin typeface="Arial"/>
                <a:ea typeface="Arial"/>
                <a:cs typeface="Arial"/>
                <a:sym typeface="Arial"/>
              </a:rPr>
              <a:t>.</a:t>
            </a:r>
            <a:endParaRPr b="0" i="0" sz="1800">
              <a:solidFill>
                <a:srgbClr val="555555"/>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1"/>
          <p:cNvSpPr/>
          <p:nvPr/>
        </p:nvSpPr>
        <p:spPr>
          <a:xfrm>
            <a:off x="1000836" y="515794"/>
            <a:ext cx="9944668"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Drawbacks or disadvantages of WSN</a:t>
            </a:r>
            <a:endParaRPr/>
          </a:p>
          <a:p>
            <a:pPr indent="0" lvl="0" marL="0" marR="0" rtl="0" algn="l">
              <a:spcBef>
                <a:spcPts val="0"/>
              </a:spcBef>
              <a:spcAft>
                <a:spcPts val="0"/>
              </a:spcAft>
              <a:buNone/>
            </a:pPr>
            <a:r>
              <a:t/>
            </a:r>
            <a:endParaRPr b="1" sz="2800">
              <a:solidFill>
                <a:srgbClr val="FF0000"/>
              </a:solidFill>
              <a:latin typeface="Arial"/>
              <a:ea typeface="Arial"/>
              <a:cs typeface="Arial"/>
              <a:sym typeface="Arial"/>
            </a:endParaRPr>
          </a:p>
          <a:p>
            <a:pPr indent="0" lvl="0" marL="0" marR="0" rtl="0" algn="l">
              <a:spcBef>
                <a:spcPts val="0"/>
              </a:spcBef>
              <a:spcAft>
                <a:spcPts val="0"/>
              </a:spcAft>
              <a:buNone/>
            </a:pPr>
            <a:r>
              <a:rPr lang="en-US" sz="1800">
                <a:solidFill>
                  <a:srgbClr val="555555"/>
                </a:solidFill>
                <a:latin typeface="Arial"/>
                <a:ea typeface="Arial"/>
                <a:cs typeface="Arial"/>
                <a:sym typeface="Arial"/>
              </a:rPr>
              <a:t>Following are the drawbacks or </a:t>
            </a:r>
            <a:r>
              <a:rPr b="1" lang="en-US" sz="1800">
                <a:solidFill>
                  <a:srgbClr val="555555"/>
                </a:solidFill>
                <a:latin typeface="Arial"/>
                <a:ea typeface="Arial"/>
                <a:cs typeface="Arial"/>
                <a:sym typeface="Arial"/>
              </a:rPr>
              <a:t>disadvantages of WSN</a:t>
            </a:r>
            <a:r>
              <a:rPr lang="en-US" sz="1800">
                <a:solidFill>
                  <a:srgbClr val="555555"/>
                </a:solidFill>
                <a:latin typeface="Arial"/>
                <a:ea typeface="Arial"/>
                <a:cs typeface="Arial"/>
                <a:sym typeface="Arial"/>
              </a:rPr>
              <a:t>:</a:t>
            </a:r>
            <a:endParaRPr/>
          </a:p>
          <a:p>
            <a:pPr indent="0" lvl="0" marL="0" marR="0" rtl="0" algn="l">
              <a:spcBef>
                <a:spcPts val="0"/>
              </a:spcBef>
              <a:spcAft>
                <a:spcPts val="0"/>
              </a:spcAft>
              <a:buNone/>
            </a:pPr>
            <a:br>
              <a:rPr lang="en-US" sz="1800">
                <a:solidFill>
                  <a:srgbClr val="555555"/>
                </a:solidFill>
                <a:latin typeface="Arial"/>
                <a:ea typeface="Arial"/>
                <a:cs typeface="Arial"/>
                <a:sym typeface="Arial"/>
              </a:rPr>
            </a:br>
            <a:r>
              <a:rPr lang="en-US" sz="2400">
                <a:solidFill>
                  <a:srgbClr val="555555"/>
                </a:solidFill>
                <a:latin typeface="Arial"/>
                <a:ea typeface="Arial"/>
                <a:cs typeface="Arial"/>
                <a:sym typeface="Arial"/>
              </a:rPr>
              <a:t>➨As it is wireless in nature, it is prone to hacking by hackers.</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➨It can not be used for high speed communication as it is designed for low speed applications.</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➨It is expensive to build such network and hence can not be affordable by all.</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➨There are various challenges to be considered in WSN such as energy efficiency, limited bandwidth, node costs, deployment model, Software/hardware design constraints and so on.</a:t>
            </a:r>
            <a:br>
              <a:rPr lang="en-US" sz="2400">
                <a:solidFill>
                  <a:srgbClr val="555555"/>
                </a:solidFill>
                <a:latin typeface="Arial"/>
                <a:ea typeface="Arial"/>
                <a:cs typeface="Arial"/>
                <a:sym typeface="Arial"/>
              </a:rPr>
            </a:br>
            <a:r>
              <a:rPr lang="en-US" sz="2400">
                <a:solidFill>
                  <a:srgbClr val="555555"/>
                </a:solidFill>
                <a:latin typeface="Arial"/>
                <a:ea typeface="Arial"/>
                <a:cs typeface="Arial"/>
                <a:sym typeface="Arial"/>
              </a:rPr>
              <a:t>➨In star topology based WSN, failure of central node leads to whole network shutdown.</a:t>
            </a:r>
            <a:endParaRPr b="0" i="0" sz="2400">
              <a:solidFill>
                <a:srgbClr val="555555"/>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2"/>
          <p:cNvSpPr txBox="1"/>
          <p:nvPr>
            <p:ph type="title"/>
          </p:nvPr>
        </p:nvSpPr>
        <p:spPr>
          <a:xfrm>
            <a:off x="838200" y="187705"/>
            <a:ext cx="10515600" cy="740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000"/>
              <a:buFont typeface="Calibri"/>
              <a:buNone/>
            </a:pPr>
            <a:r>
              <a:rPr lang="en-US" sz="4000">
                <a:solidFill>
                  <a:srgbClr val="FF0000"/>
                </a:solidFill>
              </a:rPr>
              <a:t>Challenges in WSN</a:t>
            </a:r>
            <a:endParaRPr sz="4000">
              <a:solidFill>
                <a:srgbClr val="FF0000"/>
              </a:solidFill>
            </a:endParaRPr>
          </a:p>
        </p:txBody>
      </p:sp>
      <p:sp>
        <p:nvSpPr>
          <p:cNvPr id="588" name="Google Shape;588;p82"/>
          <p:cNvSpPr txBox="1"/>
          <p:nvPr>
            <p:ph idx="1" type="body"/>
          </p:nvPr>
        </p:nvSpPr>
        <p:spPr>
          <a:xfrm>
            <a:off x="518615" y="1225123"/>
            <a:ext cx="11122925" cy="532580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b="1" lang="en-US">
                <a:latin typeface="Arial"/>
                <a:ea typeface="Arial"/>
                <a:cs typeface="Arial"/>
                <a:sym typeface="Arial"/>
              </a:rPr>
              <a:t>A modern Wireless Sensor Network (WSN) faces several challenges, including:</a:t>
            </a:r>
            <a:endParaRPr>
              <a:latin typeface="Arial"/>
              <a:ea typeface="Arial"/>
              <a:cs typeface="Arial"/>
              <a:sym typeface="Arial"/>
            </a:endParaRPr>
          </a:p>
          <a:p>
            <a:pPr indent="-228600" lvl="0" marL="228600" rtl="0" algn="just">
              <a:lnSpc>
                <a:spcPct val="90000"/>
              </a:lnSpc>
              <a:spcBef>
                <a:spcPts val="1000"/>
              </a:spcBef>
              <a:spcAft>
                <a:spcPts val="0"/>
              </a:spcAft>
              <a:buClr>
                <a:schemeClr val="dk1"/>
              </a:buClr>
              <a:buSzPct val="100000"/>
              <a:buChar char="•"/>
            </a:pPr>
            <a:r>
              <a:rPr b="1" lang="en-US" u="sng">
                <a:latin typeface="Arial"/>
                <a:ea typeface="Arial"/>
                <a:cs typeface="Arial"/>
                <a:sym typeface="Arial"/>
              </a:rPr>
              <a:t>Limited power and energy: </a:t>
            </a:r>
            <a:r>
              <a:rPr lang="en-US">
                <a:latin typeface="Arial"/>
                <a:ea typeface="Arial"/>
                <a:cs typeface="Arial"/>
                <a:sym typeface="Arial"/>
              </a:rPr>
              <a:t>WSNs are typically composed of battery-powered sensors that have limited energy resources. This makes it challenging to ensure that the network can function for </a:t>
            </a:r>
            <a:br>
              <a:rPr lang="en-US">
                <a:latin typeface="Arial"/>
                <a:ea typeface="Arial"/>
                <a:cs typeface="Arial"/>
                <a:sym typeface="Arial"/>
              </a:rPr>
            </a:br>
            <a:r>
              <a:rPr lang="en-US">
                <a:latin typeface="Arial"/>
                <a:ea typeface="Arial"/>
                <a:cs typeface="Arial"/>
                <a:sym typeface="Arial"/>
              </a:rPr>
              <a:t>long periods of time without the need for frequent battery replacements.</a:t>
            </a:r>
            <a:endParaRPr/>
          </a:p>
          <a:p>
            <a:pPr indent="-228600" lvl="0" marL="228600" rtl="0" algn="just">
              <a:lnSpc>
                <a:spcPct val="90000"/>
              </a:lnSpc>
              <a:spcBef>
                <a:spcPts val="1000"/>
              </a:spcBef>
              <a:spcAft>
                <a:spcPts val="0"/>
              </a:spcAft>
              <a:buClr>
                <a:schemeClr val="dk1"/>
              </a:buClr>
              <a:buSzPct val="100000"/>
              <a:buChar char="•"/>
            </a:pPr>
            <a:r>
              <a:rPr b="1" lang="en-US" u="sng">
                <a:latin typeface="Arial"/>
                <a:ea typeface="Arial"/>
                <a:cs typeface="Arial"/>
                <a:sym typeface="Arial"/>
              </a:rPr>
              <a:t>Limited processing and storage capabilities: </a:t>
            </a:r>
            <a:r>
              <a:rPr lang="en-US">
                <a:latin typeface="Arial"/>
                <a:ea typeface="Arial"/>
                <a:cs typeface="Arial"/>
                <a:sym typeface="Arial"/>
              </a:rPr>
              <a:t>Sensor nodes in a WSN are typically small and have limited processing and storage capabilities. This makes it difficult to perform complex tasks or store large amounts of data.</a:t>
            </a:r>
            <a:endParaRPr/>
          </a:p>
          <a:p>
            <a:pPr indent="-228600" lvl="0" marL="228600" rtl="0" algn="just">
              <a:lnSpc>
                <a:spcPct val="90000"/>
              </a:lnSpc>
              <a:spcBef>
                <a:spcPts val="1000"/>
              </a:spcBef>
              <a:spcAft>
                <a:spcPts val="0"/>
              </a:spcAft>
              <a:buClr>
                <a:schemeClr val="dk1"/>
              </a:buClr>
              <a:buSzPct val="100000"/>
              <a:buChar char="•"/>
            </a:pPr>
            <a:r>
              <a:rPr b="1" lang="en-US" u="sng">
                <a:latin typeface="Arial"/>
                <a:ea typeface="Arial"/>
                <a:cs typeface="Arial"/>
                <a:sym typeface="Arial"/>
              </a:rPr>
              <a:t>Heterogeneity: </a:t>
            </a:r>
            <a:r>
              <a:rPr lang="en-US">
                <a:latin typeface="Arial"/>
                <a:ea typeface="Arial"/>
                <a:cs typeface="Arial"/>
                <a:sym typeface="Arial"/>
              </a:rPr>
              <a:t>WSNs often consist of a variety of different sensor types and nodes with different capabilities. This makes it challenging to ensure that the network can function effectively and </a:t>
            </a:r>
            <a:br>
              <a:rPr lang="en-US">
                <a:latin typeface="Arial"/>
                <a:ea typeface="Arial"/>
                <a:cs typeface="Arial"/>
                <a:sym typeface="Arial"/>
              </a:rPr>
            </a:br>
            <a:r>
              <a:rPr lang="en-US">
                <a:latin typeface="Arial"/>
                <a:ea typeface="Arial"/>
                <a:cs typeface="Arial"/>
                <a:sym typeface="Arial"/>
              </a:rPr>
              <a:t>efficiently.</a:t>
            </a:r>
            <a:endParaRPr/>
          </a:p>
          <a:p>
            <a:pPr indent="-228600" lvl="0" marL="228600" rtl="0" algn="just">
              <a:lnSpc>
                <a:spcPct val="90000"/>
              </a:lnSpc>
              <a:spcBef>
                <a:spcPts val="1000"/>
              </a:spcBef>
              <a:spcAft>
                <a:spcPts val="0"/>
              </a:spcAft>
              <a:buClr>
                <a:schemeClr val="dk1"/>
              </a:buClr>
              <a:buSzPct val="100000"/>
              <a:buChar char="•"/>
            </a:pPr>
            <a:r>
              <a:rPr b="1" lang="en-US" u="sng">
                <a:latin typeface="Arial"/>
                <a:ea typeface="Arial"/>
                <a:cs typeface="Arial"/>
                <a:sym typeface="Arial"/>
              </a:rPr>
              <a:t>Security: </a:t>
            </a:r>
            <a:r>
              <a:rPr lang="en-US">
                <a:latin typeface="Arial"/>
                <a:ea typeface="Arial"/>
                <a:cs typeface="Arial"/>
                <a:sym typeface="Arial"/>
              </a:rPr>
              <a:t>WSNs are vulnerable to various types of attacks, such as eavesdropping, jamming, and spoofing. Ensuring the security of the network and the data it collects is a major challenge.</a:t>
            </a:r>
            <a:endParaRPr>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83"/>
          <p:cNvSpPr txBox="1"/>
          <p:nvPr>
            <p:ph idx="1" type="body"/>
          </p:nvPr>
        </p:nvSpPr>
        <p:spPr>
          <a:xfrm>
            <a:off x="633483" y="761100"/>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lang="en-US" u="sng">
                <a:latin typeface="Arial"/>
                <a:ea typeface="Arial"/>
                <a:cs typeface="Arial"/>
                <a:sym typeface="Arial"/>
              </a:rPr>
              <a:t>Scalability:</a:t>
            </a:r>
            <a:r>
              <a:rPr lang="en-US">
                <a:latin typeface="Arial"/>
                <a:ea typeface="Arial"/>
                <a:cs typeface="Arial"/>
                <a:sym typeface="Arial"/>
              </a:rPr>
              <a:t> WSNs often need to be able to support a large number of sensor nodes and handle large amounts of data. Ensuring that the network can scale to meet these demands is a significant </a:t>
            </a:r>
            <a:br>
              <a:rPr lang="en-US">
                <a:latin typeface="Arial"/>
                <a:ea typeface="Arial"/>
                <a:cs typeface="Arial"/>
                <a:sym typeface="Arial"/>
              </a:rPr>
            </a:br>
            <a:r>
              <a:rPr lang="en-US">
                <a:latin typeface="Arial"/>
                <a:ea typeface="Arial"/>
                <a:cs typeface="Arial"/>
                <a:sym typeface="Arial"/>
              </a:rPr>
              <a:t>challenge.</a:t>
            </a:r>
            <a:endParaRPr/>
          </a:p>
          <a:p>
            <a:pPr indent="-228600" lvl="0" marL="228600" rtl="0" algn="just">
              <a:lnSpc>
                <a:spcPct val="90000"/>
              </a:lnSpc>
              <a:spcBef>
                <a:spcPts val="1000"/>
              </a:spcBef>
              <a:spcAft>
                <a:spcPts val="0"/>
              </a:spcAft>
              <a:buClr>
                <a:schemeClr val="dk1"/>
              </a:buClr>
              <a:buSzPct val="100000"/>
              <a:buChar char="•"/>
            </a:pPr>
            <a:r>
              <a:rPr b="1" lang="en-US" u="sng">
                <a:latin typeface="Arial"/>
                <a:ea typeface="Arial"/>
                <a:cs typeface="Arial"/>
                <a:sym typeface="Arial"/>
              </a:rPr>
              <a:t>Interference: </a:t>
            </a:r>
            <a:r>
              <a:rPr lang="en-US">
                <a:latin typeface="Arial"/>
                <a:ea typeface="Arial"/>
                <a:cs typeface="Arial"/>
                <a:sym typeface="Arial"/>
              </a:rPr>
              <a:t>WSNs are often deployed in environments where there is a lot of interference from other wireless devices. This can make it difficult to ensure reliable communication between sensor nodes.</a:t>
            </a:r>
            <a:endParaRPr/>
          </a:p>
          <a:p>
            <a:pPr indent="-228600" lvl="0" marL="228600" rtl="0" algn="just">
              <a:lnSpc>
                <a:spcPct val="90000"/>
              </a:lnSpc>
              <a:spcBef>
                <a:spcPts val="1000"/>
              </a:spcBef>
              <a:spcAft>
                <a:spcPts val="0"/>
              </a:spcAft>
              <a:buClr>
                <a:schemeClr val="dk1"/>
              </a:buClr>
              <a:buSzPct val="100000"/>
              <a:buChar char="•"/>
            </a:pPr>
            <a:r>
              <a:rPr b="1" lang="en-US" u="sng">
                <a:latin typeface="Arial"/>
                <a:ea typeface="Arial"/>
                <a:cs typeface="Arial"/>
                <a:sym typeface="Arial"/>
              </a:rPr>
              <a:t>Reliability: </a:t>
            </a:r>
            <a:r>
              <a:rPr lang="en-US">
                <a:latin typeface="Arial"/>
                <a:ea typeface="Arial"/>
                <a:cs typeface="Arial"/>
                <a:sym typeface="Arial"/>
              </a:rPr>
              <a:t>WSNs are often used in critical applications, such as monitoring the environment or controlling industrial processes. Ensuring that the network is reliable and able to function correctly </a:t>
            </a:r>
            <a:br>
              <a:rPr lang="en-US">
                <a:latin typeface="Arial"/>
                <a:ea typeface="Arial"/>
                <a:cs typeface="Arial"/>
                <a:sym typeface="Arial"/>
              </a:rPr>
            </a:br>
            <a:r>
              <a:rPr lang="en-US">
                <a:latin typeface="Arial"/>
                <a:ea typeface="Arial"/>
                <a:cs typeface="Arial"/>
                <a:sym typeface="Arial"/>
              </a:rPr>
              <a:t>in all conditions is a major challenge.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4"/>
          <p:cNvSpPr txBox="1"/>
          <p:nvPr>
            <p:ph idx="4294967295" type="title"/>
          </p:nvPr>
        </p:nvSpPr>
        <p:spPr>
          <a:xfrm>
            <a:off x="2284414" y="207964"/>
            <a:ext cx="8383587" cy="89852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Calibri"/>
              <a:buNone/>
            </a:pPr>
            <a:r>
              <a:rPr lang="en-US"/>
              <a:t>Challenges in sensor networks</a:t>
            </a:r>
            <a:endParaRPr/>
          </a:p>
        </p:txBody>
      </p:sp>
      <p:sp>
        <p:nvSpPr>
          <p:cNvPr id="601" name="Google Shape;601;p84"/>
          <p:cNvSpPr txBox="1"/>
          <p:nvPr>
            <p:ph idx="4294967295" type="body"/>
          </p:nvPr>
        </p:nvSpPr>
        <p:spPr>
          <a:xfrm>
            <a:off x="846161" y="1106489"/>
            <a:ext cx="4687107" cy="4606925"/>
          </a:xfrm>
          <a:prstGeom prst="rect">
            <a:avLst/>
          </a:prstGeom>
          <a:noFill/>
          <a:ln>
            <a:noFill/>
          </a:ln>
        </p:spPr>
        <p:txBody>
          <a:bodyPr anchorCtr="0" anchor="t" bIns="45700" lIns="91425" spcFirstLastPara="1" rIns="91425" wrap="square" tIns="45700">
            <a:noAutofit/>
          </a:bodyPr>
          <a:lstStyle/>
          <a:p>
            <a:pPr indent="-307975" lvl="0" marL="307975" rtl="0" algn="l">
              <a:lnSpc>
                <a:spcPct val="101000"/>
              </a:lnSpc>
              <a:spcBef>
                <a:spcPts val="0"/>
              </a:spcBef>
              <a:spcAft>
                <a:spcPts val="0"/>
              </a:spcAft>
              <a:buClr>
                <a:schemeClr val="dk1"/>
              </a:buClr>
              <a:buSzPts val="2400"/>
              <a:buChar char="•"/>
            </a:pPr>
            <a:r>
              <a:rPr lang="en-US" sz="2400">
                <a:latin typeface="Arial"/>
                <a:ea typeface="Arial"/>
                <a:cs typeface="Arial"/>
                <a:sym typeface="Arial"/>
              </a:rPr>
              <a:t>Energy constraint</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Char char="•"/>
            </a:pPr>
            <a:r>
              <a:rPr lang="en-US" sz="2400">
                <a:latin typeface="Arial"/>
                <a:ea typeface="Arial"/>
                <a:cs typeface="Arial"/>
                <a:sym typeface="Arial"/>
              </a:rPr>
              <a:t>Unreliable communication</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Char char="•"/>
            </a:pPr>
            <a:r>
              <a:rPr lang="en-US" sz="2400">
                <a:latin typeface="Arial"/>
                <a:ea typeface="Arial"/>
                <a:cs typeface="Arial"/>
                <a:sym typeface="Arial"/>
              </a:rPr>
              <a:t>Unreliable sensors </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Char char="•"/>
            </a:pPr>
            <a:r>
              <a:rPr lang="en-US" sz="2400">
                <a:latin typeface="Arial"/>
                <a:ea typeface="Arial"/>
                <a:cs typeface="Arial"/>
                <a:sym typeface="Arial"/>
              </a:rPr>
              <a:t>Ad hoc deployment</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Char char="•"/>
            </a:pPr>
            <a:r>
              <a:rPr lang="en-US" sz="2400">
                <a:latin typeface="Arial"/>
                <a:ea typeface="Arial"/>
                <a:cs typeface="Arial"/>
                <a:sym typeface="Arial"/>
              </a:rPr>
              <a:t>Large scale networks</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Char char="•"/>
            </a:pPr>
            <a:r>
              <a:rPr lang="en-US" sz="2400">
                <a:latin typeface="Arial"/>
                <a:ea typeface="Arial"/>
                <a:cs typeface="Arial"/>
                <a:sym typeface="Arial"/>
              </a:rPr>
              <a:t>Limited computation power</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Char char="•"/>
            </a:pPr>
            <a:r>
              <a:rPr lang="en-US" sz="2400">
                <a:latin typeface="Arial"/>
                <a:ea typeface="Arial"/>
                <a:cs typeface="Arial"/>
                <a:sym typeface="Arial"/>
              </a:rPr>
              <a:t>Distributed execution</a:t>
            </a:r>
            <a:endParaRPr/>
          </a:p>
        </p:txBody>
      </p:sp>
      <p:sp>
        <p:nvSpPr>
          <p:cNvPr id="602" name="Google Shape;602;p84"/>
          <p:cNvSpPr txBox="1"/>
          <p:nvPr>
            <p:ph idx="4294967295" type="body"/>
          </p:nvPr>
        </p:nvSpPr>
        <p:spPr>
          <a:xfrm>
            <a:off x="6149692" y="1141414"/>
            <a:ext cx="5246189" cy="4572000"/>
          </a:xfrm>
          <a:prstGeom prst="rect">
            <a:avLst/>
          </a:prstGeom>
          <a:noFill/>
          <a:ln>
            <a:noFill/>
          </a:ln>
        </p:spPr>
        <p:txBody>
          <a:bodyPr anchorCtr="0" anchor="t" bIns="45700" lIns="91425" spcFirstLastPara="1" rIns="91425" wrap="square" tIns="45700">
            <a:noAutofit/>
          </a:bodyPr>
          <a:lstStyle/>
          <a:p>
            <a:pPr indent="-307975" lvl="0" marL="307975" rtl="0" algn="l">
              <a:lnSpc>
                <a:spcPct val="101000"/>
              </a:lnSpc>
              <a:spcBef>
                <a:spcPts val="0"/>
              </a:spcBef>
              <a:spcAft>
                <a:spcPts val="0"/>
              </a:spcAft>
              <a:buClr>
                <a:schemeClr val="dk1"/>
              </a:buClr>
              <a:buSzPts val="2400"/>
              <a:buFont typeface="Verdana"/>
              <a:buChar char=":"/>
            </a:pPr>
            <a:r>
              <a:rPr lang="en-US" sz="2400">
                <a:latin typeface="Arial"/>
                <a:ea typeface="Arial"/>
                <a:cs typeface="Arial"/>
                <a:sym typeface="Arial"/>
              </a:rPr>
              <a:t>Nodes are battery powered</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Font typeface="Verdana"/>
              <a:buChar char=":"/>
            </a:pPr>
            <a:r>
              <a:rPr lang="en-US" sz="2400">
                <a:latin typeface="Arial"/>
                <a:ea typeface="Arial"/>
                <a:cs typeface="Arial"/>
                <a:sym typeface="Arial"/>
              </a:rPr>
              <a:t>Radio broadcast, limited bandwidth, bursty traffic</a:t>
            </a:r>
            <a:endParaRPr/>
          </a:p>
          <a:p>
            <a:pPr indent="-307975" lvl="0" marL="307975" rtl="0" algn="l">
              <a:lnSpc>
                <a:spcPct val="101000"/>
              </a:lnSpc>
              <a:spcBef>
                <a:spcPts val="475"/>
              </a:spcBef>
              <a:spcAft>
                <a:spcPts val="0"/>
              </a:spcAft>
              <a:buClr>
                <a:schemeClr val="dk1"/>
              </a:buClr>
              <a:buSzPts val="2400"/>
              <a:buFont typeface="Verdana"/>
              <a:buChar char=":"/>
            </a:pPr>
            <a:r>
              <a:rPr lang="en-US" sz="2400">
                <a:latin typeface="Arial"/>
                <a:ea typeface="Arial"/>
                <a:cs typeface="Arial"/>
                <a:sym typeface="Arial"/>
              </a:rPr>
              <a:t>False positives</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Font typeface="Verdana"/>
              <a:buChar char=":"/>
            </a:pPr>
            <a:r>
              <a:rPr lang="en-US" sz="2400">
                <a:latin typeface="Arial"/>
                <a:ea typeface="Arial"/>
                <a:cs typeface="Arial"/>
                <a:sym typeface="Arial"/>
              </a:rPr>
              <a:t>Pre-configuration inapplicable</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Font typeface="Verdana"/>
              <a:buChar char=":"/>
            </a:pPr>
            <a:r>
              <a:rPr lang="en-US" sz="2400">
                <a:latin typeface="Arial"/>
                <a:ea typeface="Arial"/>
                <a:cs typeface="Arial"/>
                <a:sym typeface="Arial"/>
              </a:rPr>
              <a:t>Algorithms should scale well</a:t>
            </a:r>
            <a:endParaRPr/>
          </a:p>
          <a:p>
            <a:pPr indent="-307975" lvl="0" marL="307975" rtl="0" algn="l">
              <a:lnSpc>
                <a:spcPct val="101000"/>
              </a:lnSpc>
              <a:spcBef>
                <a:spcPts val="475"/>
              </a:spcBef>
              <a:spcAft>
                <a:spcPts val="0"/>
              </a:spcAft>
              <a:buClr>
                <a:schemeClr val="dk1"/>
              </a:buClr>
              <a:buSzPts val="2400"/>
              <a:buNone/>
            </a:pPr>
            <a:r>
              <a:t/>
            </a:r>
            <a:endParaRPr sz="2400">
              <a:latin typeface="Arial"/>
              <a:ea typeface="Arial"/>
              <a:cs typeface="Arial"/>
              <a:sym typeface="Arial"/>
            </a:endParaRPr>
          </a:p>
          <a:p>
            <a:pPr indent="-307975" lvl="0" marL="307975" rtl="0" algn="l">
              <a:lnSpc>
                <a:spcPct val="101000"/>
              </a:lnSpc>
              <a:spcBef>
                <a:spcPts val="475"/>
              </a:spcBef>
              <a:spcAft>
                <a:spcPts val="0"/>
              </a:spcAft>
              <a:buClr>
                <a:schemeClr val="dk1"/>
              </a:buClr>
              <a:buSzPts val="2400"/>
              <a:buFont typeface="Verdana"/>
              <a:buChar char=":"/>
            </a:pPr>
            <a:r>
              <a:rPr lang="en-US" sz="2400">
                <a:latin typeface="Arial"/>
                <a:ea typeface="Arial"/>
                <a:cs typeface="Arial"/>
                <a:sym typeface="Arial"/>
              </a:rPr>
              <a:t>Centralized algorithms inapplicable</a:t>
            </a:r>
            <a:endParaRPr/>
          </a:p>
          <a:p>
            <a:pPr indent="-307975" lvl="0" marL="307975" rtl="0" algn="l">
              <a:lnSpc>
                <a:spcPct val="101000"/>
              </a:lnSpc>
              <a:spcBef>
                <a:spcPts val="475"/>
              </a:spcBef>
              <a:spcAft>
                <a:spcPts val="0"/>
              </a:spcAft>
              <a:buClr>
                <a:schemeClr val="dk1"/>
              </a:buClr>
              <a:buSzPts val="2400"/>
              <a:buFont typeface="Verdana"/>
              <a:buChar char=":"/>
            </a:pPr>
            <a:r>
              <a:rPr lang="en-US" sz="2400">
                <a:latin typeface="Arial"/>
                <a:ea typeface="Arial"/>
                <a:cs typeface="Arial"/>
                <a:sym typeface="Arial"/>
              </a:rPr>
              <a:t>Difficult to debug &amp; get it right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08" name="Google Shape;608;p8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09" name="Google Shape;609;p8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10" name="Google Shape;610;p85"/>
          <p:cNvPicPr preferRelativeResize="0"/>
          <p:nvPr/>
        </p:nvPicPr>
        <p:blipFill rotWithShape="1">
          <a:blip r:embed="rId3">
            <a:alphaModFix/>
          </a:blip>
          <a:srcRect b="0" l="0" r="0" t="0"/>
          <a:stretch/>
        </p:blipFill>
        <p:spPr>
          <a:xfrm>
            <a:off x="838200" y="365125"/>
            <a:ext cx="10515600" cy="5811838"/>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16" name="Google Shape;616;p8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617" name="Google Shape;617;p8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18" name="Google Shape;618;p86"/>
          <p:cNvPicPr preferRelativeResize="0"/>
          <p:nvPr/>
        </p:nvPicPr>
        <p:blipFill rotWithShape="1">
          <a:blip r:embed="rId3">
            <a:alphaModFix/>
          </a:blip>
          <a:srcRect b="0" l="0" r="0" t="0"/>
          <a:stretch/>
        </p:blipFill>
        <p:spPr>
          <a:xfrm>
            <a:off x="838200" y="365125"/>
            <a:ext cx="10175543" cy="6255447"/>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3/5/2024</a:t>
            </a:r>
            <a:endParaRPr/>
          </a:p>
        </p:txBody>
      </p:sp>
      <p:sp>
        <p:nvSpPr>
          <p:cNvPr id="625" name="Google Shape;625;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WSN</a:t>
            </a:r>
            <a:endParaRPr/>
          </a:p>
        </p:txBody>
      </p:sp>
      <p:sp>
        <p:nvSpPr>
          <p:cNvPr id="626" name="Google Shape;626;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27" name="Google Shape;627;p87"/>
          <p:cNvSpPr txBox="1"/>
          <p:nvPr/>
        </p:nvSpPr>
        <p:spPr>
          <a:xfrm>
            <a:off x="583302" y="694393"/>
            <a:ext cx="11190777" cy="5009833"/>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The following are important issues pertaining to WSNs: </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sensor </a:t>
            </a:r>
            <a:r>
              <a:rPr b="1" lang="en-US" sz="2400">
                <a:solidFill>
                  <a:schemeClr val="dk1"/>
                </a:solidFill>
                <a:latin typeface="Arial"/>
                <a:ea typeface="Arial"/>
                <a:cs typeface="Arial"/>
                <a:sym typeface="Arial"/>
              </a:rPr>
              <a:t>t</a:t>
            </a:r>
            <a:r>
              <a:rPr lang="en-US" sz="2400">
                <a:solidFill>
                  <a:schemeClr val="dk1"/>
                </a:solidFill>
                <a:latin typeface="Arial"/>
                <a:ea typeface="Arial"/>
                <a:cs typeface="Arial"/>
                <a:sym typeface="Arial"/>
              </a:rPr>
              <a:t>ype; </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sensor </a:t>
            </a:r>
            <a:r>
              <a:rPr b="1" lang="en-US" sz="2400">
                <a:solidFill>
                  <a:schemeClr val="dk1"/>
                </a:solidFill>
                <a:latin typeface="Arial"/>
                <a:ea typeface="Arial"/>
                <a:cs typeface="Arial"/>
                <a:sym typeface="Arial"/>
              </a:rPr>
              <a:t>p</a:t>
            </a:r>
            <a:r>
              <a:rPr lang="en-US" sz="2400">
                <a:solidFill>
                  <a:schemeClr val="dk1"/>
                </a:solidFill>
                <a:latin typeface="Arial"/>
                <a:ea typeface="Arial"/>
                <a:cs typeface="Arial"/>
                <a:sym typeface="Arial"/>
              </a:rPr>
              <a:t>lacement; </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sensor </a:t>
            </a:r>
            <a:r>
              <a:rPr b="1" lang="en-US" sz="2400">
                <a:solidFill>
                  <a:schemeClr val="dk1"/>
                </a:solidFill>
                <a:latin typeface="Arial"/>
                <a:ea typeface="Arial"/>
                <a:cs typeface="Arial"/>
                <a:sym typeface="Arial"/>
              </a:rPr>
              <a:t>p</a:t>
            </a:r>
            <a:r>
              <a:rPr lang="en-US" sz="2400">
                <a:solidFill>
                  <a:schemeClr val="dk1"/>
                </a:solidFill>
                <a:latin typeface="Arial"/>
                <a:ea typeface="Arial"/>
                <a:cs typeface="Arial"/>
                <a:sym typeface="Arial"/>
              </a:rPr>
              <a:t>ower consumption, </a:t>
            </a:r>
            <a:endParaRPr/>
          </a:p>
          <a:p>
            <a:pPr indent="-457200" lvl="0" marL="4572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Arial"/>
                <a:ea typeface="Arial"/>
                <a:cs typeface="Arial"/>
                <a:sym typeface="Arial"/>
              </a:rPr>
              <a:t>o</a:t>
            </a:r>
            <a:r>
              <a:rPr lang="en-US" sz="2400">
                <a:solidFill>
                  <a:schemeClr val="dk1"/>
                </a:solidFill>
                <a:latin typeface="Arial"/>
                <a:ea typeface="Arial"/>
                <a:cs typeface="Arial"/>
                <a:sym typeface="Arial"/>
              </a:rPr>
              <a:t>perating </a:t>
            </a:r>
            <a:r>
              <a:rPr b="1" lang="en-US" sz="2400">
                <a:solidFill>
                  <a:schemeClr val="dk1"/>
                </a:solidFill>
                <a:latin typeface="Arial"/>
                <a:ea typeface="Arial"/>
                <a:cs typeface="Arial"/>
                <a:sym typeface="Arial"/>
              </a:rPr>
              <a:t>e</a:t>
            </a:r>
            <a:r>
              <a:rPr lang="en-US" sz="2400">
                <a:solidFill>
                  <a:schemeClr val="dk1"/>
                </a:solidFill>
                <a:latin typeface="Arial"/>
                <a:ea typeface="Arial"/>
                <a:cs typeface="Arial"/>
                <a:sym typeface="Arial"/>
              </a:rPr>
              <a:t>nvironment, </a:t>
            </a:r>
            <a:endParaRPr/>
          </a:p>
          <a:p>
            <a:pPr indent="-457200" lvl="0" marL="4572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Arial"/>
                <a:ea typeface="Arial"/>
                <a:cs typeface="Arial"/>
                <a:sym typeface="Arial"/>
              </a:rPr>
              <a:t>c</a:t>
            </a:r>
            <a:r>
              <a:rPr lang="en-US" sz="2400">
                <a:solidFill>
                  <a:schemeClr val="dk1"/>
                </a:solidFill>
                <a:latin typeface="Arial"/>
                <a:ea typeface="Arial"/>
                <a:cs typeface="Arial"/>
                <a:sym typeface="Arial"/>
              </a:rPr>
              <a:t>apabilities and signal </a:t>
            </a:r>
            <a:r>
              <a:rPr b="1" lang="en-US" sz="2400">
                <a:solidFill>
                  <a:schemeClr val="dk1"/>
                </a:solidFill>
                <a:latin typeface="Arial"/>
                <a:ea typeface="Arial"/>
                <a:cs typeface="Arial"/>
                <a:sym typeface="Arial"/>
              </a:rPr>
              <a:t>p</a:t>
            </a:r>
            <a:r>
              <a:rPr lang="en-US" sz="2400">
                <a:solidFill>
                  <a:schemeClr val="dk1"/>
                </a:solidFill>
                <a:latin typeface="Arial"/>
                <a:ea typeface="Arial"/>
                <a:cs typeface="Arial"/>
                <a:sym typeface="Arial"/>
              </a:rPr>
              <a:t>rocessing, </a:t>
            </a:r>
            <a:endParaRPr/>
          </a:p>
          <a:p>
            <a:pPr indent="-457200" lvl="0" marL="457200" marR="0" rtl="0" algn="just">
              <a:lnSpc>
                <a:spcPct val="150000"/>
              </a:lnSpc>
              <a:spcBef>
                <a:spcPts val="0"/>
              </a:spcBef>
              <a:spcAft>
                <a:spcPts val="0"/>
              </a:spcAft>
              <a:buClr>
                <a:schemeClr val="dk1"/>
              </a:buClr>
              <a:buSzPts val="2400"/>
              <a:buFont typeface="Noto Sans Symbols"/>
              <a:buChar char="✔"/>
            </a:pPr>
            <a:r>
              <a:rPr b="1" lang="en-US" sz="2400">
                <a:solidFill>
                  <a:schemeClr val="dk1"/>
                </a:solidFill>
                <a:latin typeface="Arial"/>
                <a:ea typeface="Arial"/>
                <a:cs typeface="Arial"/>
                <a:sym typeface="Arial"/>
              </a:rPr>
              <a:t>c</a:t>
            </a:r>
            <a:r>
              <a:rPr lang="en-US" sz="2400">
                <a:solidFill>
                  <a:schemeClr val="dk1"/>
                </a:solidFill>
                <a:latin typeface="Arial"/>
                <a:ea typeface="Arial"/>
                <a:cs typeface="Arial"/>
                <a:sym typeface="Arial"/>
              </a:rPr>
              <a:t>onnectivity, and telemetry or </a:t>
            </a:r>
            <a:r>
              <a:rPr b="1" lang="en-US" sz="2400">
                <a:solidFill>
                  <a:schemeClr val="dk1"/>
                </a:solidFill>
                <a:latin typeface="Arial"/>
                <a:ea typeface="Arial"/>
                <a:cs typeface="Arial"/>
                <a:sym typeface="Arial"/>
              </a:rPr>
              <a:t>c</a:t>
            </a:r>
            <a:r>
              <a:rPr lang="en-US" sz="2400">
                <a:solidFill>
                  <a:schemeClr val="dk1"/>
                </a:solidFill>
                <a:latin typeface="Arial"/>
                <a:ea typeface="Arial"/>
                <a:cs typeface="Arial"/>
                <a:sym typeface="Arial"/>
              </a:rPr>
              <a:t>ontrol of remote devices.</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It is critical to note that node location and </a:t>
            </a:r>
            <a:r>
              <a:rPr b="1" lang="en-US" sz="2400">
                <a:solidFill>
                  <a:schemeClr val="dk1"/>
                </a:solidFill>
                <a:latin typeface="Arial"/>
                <a:ea typeface="Arial"/>
                <a:cs typeface="Arial"/>
                <a:sym typeface="Arial"/>
              </a:rPr>
              <a:t>fine-grained time (stamping)</a:t>
            </a:r>
            <a:r>
              <a:rPr lang="en-US" sz="2400">
                <a:solidFill>
                  <a:schemeClr val="dk1"/>
                </a:solidFill>
                <a:latin typeface="Arial"/>
                <a:ea typeface="Arial"/>
                <a:cs typeface="Arial"/>
                <a:sym typeface="Arial"/>
              </a:rPr>
              <a:t> are essential for proper operation of a sensor network.</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pic>
        <p:nvPicPr>
          <p:cNvPr id="632" name="Google Shape;632;p88"/>
          <p:cNvPicPr preferRelativeResize="0"/>
          <p:nvPr/>
        </p:nvPicPr>
        <p:blipFill rotWithShape="1">
          <a:blip r:embed="rId3">
            <a:alphaModFix/>
          </a:blip>
          <a:srcRect b="0" l="0" r="0" t="0"/>
          <a:stretch/>
        </p:blipFill>
        <p:spPr>
          <a:xfrm>
            <a:off x="549608" y="1282890"/>
            <a:ext cx="11246890" cy="4353635"/>
          </a:xfrm>
          <a:prstGeom prst="rect">
            <a:avLst/>
          </a:prstGeom>
          <a:noFill/>
          <a:ln>
            <a:noFill/>
          </a:ln>
        </p:spPr>
      </p:pic>
      <p:sp>
        <p:nvSpPr>
          <p:cNvPr id="633" name="Google Shape;633;p88"/>
          <p:cNvSpPr/>
          <p:nvPr/>
        </p:nvSpPr>
        <p:spPr>
          <a:xfrm>
            <a:off x="1591883" y="282770"/>
            <a:ext cx="526381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Types of Wireless Sensor Networks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3/5/2024</a:t>
            </a:r>
            <a:endParaRPr/>
          </a:p>
        </p:txBody>
      </p:sp>
      <p:sp>
        <p:nvSpPr>
          <p:cNvPr id="639" name="Google Shape;639;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WSN</a:t>
            </a:r>
            <a:endParaRPr/>
          </a:p>
        </p:txBody>
      </p:sp>
      <p:sp>
        <p:nvSpPr>
          <p:cNvPr id="640" name="Google Shape;640;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Image result for WSN" id="641" name="Google Shape;641;p89"/>
          <p:cNvPicPr preferRelativeResize="0"/>
          <p:nvPr/>
        </p:nvPicPr>
        <p:blipFill rotWithShape="1">
          <a:blip r:embed="rId3">
            <a:alphaModFix/>
          </a:blip>
          <a:srcRect b="0" l="0" r="0" t="0"/>
          <a:stretch/>
        </p:blipFill>
        <p:spPr>
          <a:xfrm>
            <a:off x="436729" y="790386"/>
            <a:ext cx="11409528" cy="5210175"/>
          </a:xfrm>
          <a:prstGeom prst="rect">
            <a:avLst/>
          </a:prstGeom>
          <a:noFill/>
          <a:ln cap="flat" cmpd="sng" w="19050">
            <a:solidFill>
              <a:srgbClr val="C00000"/>
            </a:solidFill>
            <a:prstDash val="solid"/>
            <a:round/>
            <a:headEnd len="sm" w="sm" type="none"/>
            <a:tailEnd len="sm" w="sm" type="none"/>
          </a:ln>
        </p:spPr>
      </p:pic>
      <p:pic>
        <p:nvPicPr>
          <p:cNvPr id="642" name="Google Shape;642;p89"/>
          <p:cNvPicPr preferRelativeResize="0"/>
          <p:nvPr/>
        </p:nvPicPr>
        <p:blipFill rotWithShape="1">
          <a:blip r:embed="rId4">
            <a:alphaModFix/>
          </a:blip>
          <a:srcRect b="0" l="0" r="0" t="0"/>
          <a:stretch/>
        </p:blipFill>
        <p:spPr>
          <a:xfrm>
            <a:off x="1430849" y="221912"/>
            <a:ext cx="6627566" cy="568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p:nvPr/>
        </p:nvSpPr>
        <p:spPr>
          <a:xfrm>
            <a:off x="436728" y="1027590"/>
            <a:ext cx="11193019" cy="520956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0"/>
              </a:spcBef>
              <a:spcAft>
                <a:spcPts val="0"/>
              </a:spcAft>
              <a:buNone/>
            </a:pPr>
            <a:r>
              <a:rPr lang="en-US" sz="2800">
                <a:solidFill>
                  <a:srgbClr val="0070C0"/>
                </a:solidFill>
                <a:latin typeface="Verdana"/>
                <a:ea typeface="Verdana"/>
                <a:cs typeface="Verdana"/>
                <a:sym typeface="Verdana"/>
              </a:rPr>
              <a:t>Uses of Bluetooth</a:t>
            </a:r>
            <a:endParaRPr/>
          </a:p>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Bluetooth is being used in mobile computers, bar code laser scanners, cash registers, vending machines, GPS receivers, slide projectors, printers, digital</a:t>
            </a:r>
            <a:r>
              <a:rPr lang="en-US" sz="2400">
                <a:solidFill>
                  <a:schemeClr val="dk1"/>
                </a:solidFill>
                <a:latin typeface="Verdana"/>
                <a:ea typeface="Verdana"/>
                <a:cs typeface="Verdana"/>
                <a:sym typeface="Verdana"/>
              </a:rPr>
              <a:t> </a:t>
            </a:r>
            <a:r>
              <a:rPr lang="en-US" sz="2400">
                <a:solidFill>
                  <a:srgbClr val="000000"/>
                </a:solidFill>
                <a:latin typeface="Verdana"/>
                <a:ea typeface="Verdana"/>
                <a:cs typeface="Verdana"/>
                <a:sym typeface="Verdana"/>
              </a:rPr>
              <a:t>cameras, digital camcorders, test and measurement equipment, and LAN access points.</a:t>
            </a:r>
            <a:endParaRPr sz="2400">
              <a:solidFill>
                <a:schemeClr val="dk1"/>
              </a:solidFill>
              <a:latin typeface="Verdana"/>
              <a:ea typeface="Verdana"/>
              <a:cs typeface="Verdana"/>
              <a:sym typeface="Verdana"/>
            </a:endParaRPr>
          </a:p>
          <a:p>
            <a:pPr indent="0" lvl="0" marL="0" marR="0" rtl="0" algn="just">
              <a:lnSpc>
                <a:spcPct val="150000"/>
              </a:lnSpc>
              <a:spcBef>
                <a:spcPts val="0"/>
              </a:spcBef>
              <a:spcAft>
                <a:spcPts val="0"/>
              </a:spcAft>
              <a:buNone/>
            </a:pPr>
            <a:r>
              <a:t/>
            </a:r>
            <a:endParaRPr sz="1000">
              <a:solidFill>
                <a:schemeClr val="dk1"/>
              </a:solidFill>
              <a:latin typeface="Verdana"/>
              <a:ea typeface="Verdana"/>
              <a:cs typeface="Verdana"/>
              <a:sym typeface="Verdana"/>
            </a:endParaRPr>
          </a:p>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 IEEE </a:t>
            </a:r>
            <a:r>
              <a:rPr lang="en-US" sz="2400">
                <a:solidFill>
                  <a:srgbClr val="C00000"/>
                </a:solidFill>
                <a:latin typeface="Verdana"/>
                <a:ea typeface="Verdana"/>
                <a:cs typeface="Verdana"/>
                <a:sym typeface="Verdana"/>
              </a:rPr>
              <a:t>802.15.1</a:t>
            </a:r>
            <a:r>
              <a:rPr lang="en-US" sz="2400">
                <a:solidFill>
                  <a:srgbClr val="000000"/>
                </a:solidFill>
                <a:latin typeface="Verdana"/>
                <a:ea typeface="Verdana"/>
                <a:cs typeface="Verdana"/>
                <a:sym typeface="Verdana"/>
              </a:rPr>
              <a:t>. standards development for Bluetooth</a:t>
            </a:r>
            <a:endParaRPr/>
          </a:p>
          <a:p>
            <a:pPr indent="0" lvl="0" marL="0" marR="0" rtl="0" algn="just">
              <a:lnSpc>
                <a:spcPct val="150000"/>
              </a:lnSpc>
              <a:spcBef>
                <a:spcPts val="0"/>
              </a:spcBef>
              <a:spcAft>
                <a:spcPts val="0"/>
              </a:spcAft>
              <a:buClr>
                <a:schemeClr val="dk1"/>
              </a:buClr>
              <a:buSzPts val="1000"/>
              <a:buFont typeface="Arial"/>
              <a:buNone/>
            </a:pPr>
            <a:r>
              <a:t/>
            </a:r>
            <a:endParaRPr sz="1000">
              <a:solidFill>
                <a:srgbClr val="000000"/>
              </a:solidFill>
              <a:latin typeface="Verdana"/>
              <a:ea typeface="Verdana"/>
              <a:cs typeface="Verdana"/>
              <a:sym typeface="Verdana"/>
            </a:endParaRPr>
          </a:p>
          <a:p>
            <a:pPr indent="-152400" lvl="0" marL="0" marR="0" rtl="0" algn="just">
              <a:lnSpc>
                <a:spcPct val="150000"/>
              </a:lnSpc>
              <a:spcBef>
                <a:spcPts val="0"/>
              </a:spcBef>
              <a:spcAft>
                <a:spcPts val="0"/>
              </a:spcAft>
              <a:buClr>
                <a:srgbClr val="000000"/>
              </a:buClr>
              <a:buSzPts val="2400"/>
              <a:buFont typeface="Arial"/>
              <a:buChar char="•"/>
            </a:pPr>
            <a:r>
              <a:rPr lang="en-US" sz="2400">
                <a:solidFill>
                  <a:srgbClr val="000000"/>
                </a:solidFill>
                <a:latin typeface="Verdana"/>
                <a:ea typeface="Verdana"/>
                <a:cs typeface="Verdana"/>
                <a:sym typeface="Verdana"/>
              </a:rPr>
              <a:t>The IEEE is also exploring the enhancement of </a:t>
            </a:r>
            <a:r>
              <a:rPr lang="en-US" sz="2400">
                <a:solidFill>
                  <a:srgbClr val="0070C0"/>
                </a:solidFill>
                <a:latin typeface="Verdana"/>
                <a:ea typeface="Verdana"/>
                <a:cs typeface="Verdana"/>
                <a:sym typeface="Verdana"/>
              </a:rPr>
              <a:t>802.15.1 with a high data rate Bluetooth standard: 802.15.3</a:t>
            </a:r>
            <a:endParaRPr sz="2400">
              <a:solidFill>
                <a:srgbClr val="0070C0"/>
              </a:solidFill>
              <a:latin typeface="Verdana"/>
              <a:ea typeface="Verdana"/>
              <a:cs typeface="Verdana"/>
              <a:sym typeface="Verdana"/>
            </a:endParaRPr>
          </a:p>
        </p:txBody>
      </p:sp>
      <p:sp>
        <p:nvSpPr>
          <p:cNvPr id="151" name="Google Shape;151;p9"/>
          <p:cNvSpPr txBox="1"/>
          <p:nvPr/>
        </p:nvSpPr>
        <p:spPr>
          <a:xfrm>
            <a:off x="8077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lang="en-US" sz="1200">
                <a:solidFill>
                  <a:srgbClr val="8B8B8B"/>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
        <p:nvSpPr>
          <p:cNvPr id="152" name="Google Shape;152;p9"/>
          <p:cNvSpPr/>
          <p:nvPr/>
        </p:nvSpPr>
        <p:spPr>
          <a:xfrm>
            <a:off x="2505199" y="187420"/>
            <a:ext cx="6276077" cy="73141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3200">
                <a:solidFill>
                  <a:srgbClr val="C00000"/>
                </a:solidFill>
                <a:latin typeface="Verdana"/>
                <a:ea typeface="Verdana"/>
                <a:cs typeface="Verdana"/>
                <a:sym typeface="Verdana"/>
              </a:rPr>
              <a:t>Bluetooth (IEEE 802.15.1)</a:t>
            </a:r>
            <a:endParaRPr sz="3200">
              <a:solidFill>
                <a:srgbClr val="C00000"/>
              </a:solidFill>
              <a:latin typeface="Verdana"/>
              <a:ea typeface="Verdana"/>
              <a:cs typeface="Verdana"/>
              <a:sym typeface="Verdana"/>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3/5/2024</a:t>
            </a:r>
            <a:endParaRPr/>
          </a:p>
        </p:txBody>
      </p:sp>
      <p:sp>
        <p:nvSpPr>
          <p:cNvPr id="649" name="Google Shape;649;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WSN</a:t>
            </a:r>
            <a:endParaRPr/>
          </a:p>
        </p:txBody>
      </p:sp>
      <p:sp>
        <p:nvSpPr>
          <p:cNvPr id="650" name="Google Shape;650;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51" name="Google Shape;651;p90"/>
          <p:cNvPicPr preferRelativeResize="0"/>
          <p:nvPr/>
        </p:nvPicPr>
        <p:blipFill rotWithShape="1">
          <a:blip r:embed="rId3">
            <a:alphaModFix/>
          </a:blip>
          <a:srcRect b="0" l="0" r="0" t="0"/>
          <a:stretch/>
        </p:blipFill>
        <p:spPr>
          <a:xfrm>
            <a:off x="1035328" y="414416"/>
            <a:ext cx="10649243" cy="5227857"/>
          </a:xfrm>
          <a:prstGeom prst="rect">
            <a:avLst/>
          </a:prstGeom>
          <a:noFill/>
          <a:ln cap="flat" cmpd="sng" w="19050">
            <a:solidFill>
              <a:srgbClr val="C00000"/>
            </a:solidFill>
            <a:prstDash val="solid"/>
            <a:miter lim="800000"/>
            <a:headEnd len="sm" w="sm" type="none"/>
            <a:tailEnd len="sm" w="sm" type="none"/>
          </a:ln>
        </p:spPr>
      </p:pic>
      <p:sp>
        <p:nvSpPr>
          <p:cNvPr id="652" name="Google Shape;652;p90"/>
          <p:cNvSpPr txBox="1"/>
          <p:nvPr/>
        </p:nvSpPr>
        <p:spPr>
          <a:xfrm>
            <a:off x="2710570" y="5768479"/>
            <a:ext cx="647113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a:ea typeface="Arial"/>
                <a:cs typeface="Arial"/>
                <a:sym typeface="Arial"/>
              </a:rPr>
              <a:t>Typical sensor network arrangement</a:t>
            </a:r>
            <a:endParaRPr b="1" sz="2400">
              <a:solidFill>
                <a:schemeClr val="dk1"/>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3/5/2024</a:t>
            </a:r>
            <a:endParaRPr/>
          </a:p>
        </p:txBody>
      </p:sp>
      <p:sp>
        <p:nvSpPr>
          <p:cNvPr id="659" name="Google Shape;659;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WSN</a:t>
            </a:r>
            <a:endParaRPr/>
          </a:p>
        </p:txBody>
      </p:sp>
      <p:sp>
        <p:nvSpPr>
          <p:cNvPr id="660" name="Google Shape;660;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61" name="Google Shape;661;p91"/>
          <p:cNvSpPr txBox="1"/>
          <p:nvPr/>
        </p:nvSpPr>
        <p:spPr>
          <a:xfrm>
            <a:off x="575801" y="647084"/>
            <a:ext cx="11232108" cy="5563831"/>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Sensor networks require sensing systems that are long-lived and environmentally resilient. </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Unattended, untethered, self-powered low-duty-cycle systems are typical.</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In most instances, communication circuitry and antennas are the primary elements that draw most of the energy.</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Sensors are either passive or active devices. Passive sensors in element form include seismic-, acoustic-, strain-, humidity-, and temperature-measuring devices. </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Passive sensors tend to be low-energy devices.</a:t>
            </a:r>
            <a:endParaRPr/>
          </a:p>
          <a:p>
            <a:pPr indent="-457200" lvl="0" marL="45720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Arial"/>
                <a:ea typeface="Arial"/>
                <a:cs typeface="Arial"/>
                <a:sym typeface="Arial"/>
              </a:rPr>
              <a:t>Active sensors include radar and sonar; these tend to be high-energy systems</a:t>
            </a:r>
            <a:endParaRPr sz="2400">
              <a:solidFill>
                <a:schemeClr val="dk1"/>
              </a:solidFill>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pic>
        <p:nvPicPr>
          <p:cNvPr id="666" name="Google Shape;666;p92"/>
          <p:cNvPicPr preferRelativeResize="0"/>
          <p:nvPr/>
        </p:nvPicPr>
        <p:blipFill rotWithShape="1">
          <a:blip r:embed="rId3">
            <a:alphaModFix/>
          </a:blip>
          <a:srcRect b="0" l="0" r="0" t="0"/>
          <a:stretch/>
        </p:blipFill>
        <p:spPr>
          <a:xfrm>
            <a:off x="1487606" y="451779"/>
            <a:ext cx="9253182" cy="6186877"/>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93"/>
          <p:cNvSpPr/>
          <p:nvPr/>
        </p:nvSpPr>
        <p:spPr>
          <a:xfrm>
            <a:off x="232012" y="150842"/>
            <a:ext cx="11436824" cy="6370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Arial"/>
                <a:ea typeface="Arial"/>
                <a:cs typeface="Arial"/>
                <a:sym typeface="Arial"/>
              </a:rPr>
              <a:t>Components of WSN:</a:t>
            </a:r>
            <a:r>
              <a:rPr lang="en-US" sz="2800">
                <a:solidFill>
                  <a:srgbClr val="FF0000"/>
                </a:solidFill>
                <a:latin typeface="Arial"/>
                <a:ea typeface="Arial"/>
                <a:cs typeface="Arial"/>
                <a:sym typeface="Arial"/>
              </a:rPr>
              <a:t> </a:t>
            </a:r>
            <a:endParaRPr sz="2800">
              <a:solidFill>
                <a:srgbClr val="FF0000"/>
              </a:solidFill>
              <a:latin typeface="Arial"/>
              <a:ea typeface="Arial"/>
              <a:cs typeface="Arial"/>
              <a:sym typeface="Arial"/>
            </a:endParaRPr>
          </a:p>
          <a:p>
            <a:pPr indent="0" lvl="0" marL="0" marR="0" rtl="0" algn="l">
              <a:spcBef>
                <a:spcPts val="0"/>
              </a:spcBef>
              <a:spcAft>
                <a:spcPts val="0"/>
              </a:spcAft>
              <a:buNone/>
            </a:pPr>
            <a:r>
              <a:t/>
            </a:r>
            <a:endParaRPr sz="2800">
              <a:solidFill>
                <a:srgbClr val="FF0000"/>
              </a:solidFill>
              <a:latin typeface="Arial"/>
              <a:ea typeface="Arial"/>
              <a:cs typeface="Arial"/>
              <a:sym typeface="Arial"/>
            </a:endParaRPr>
          </a:p>
          <a:p>
            <a:pPr indent="-139700" lvl="0" marL="0" marR="0" rtl="0" algn="l">
              <a:spcBef>
                <a:spcPts val="0"/>
              </a:spcBef>
              <a:spcAft>
                <a:spcPts val="0"/>
              </a:spcAft>
              <a:buClr>
                <a:srgbClr val="273239"/>
              </a:buClr>
              <a:buSzPts val="2200"/>
              <a:buFont typeface="Calibri"/>
              <a:buAutoNum type="arabicPeriod"/>
            </a:pPr>
            <a:r>
              <a:rPr b="1" lang="en-US" sz="2200">
                <a:solidFill>
                  <a:srgbClr val="273239"/>
                </a:solidFill>
                <a:latin typeface="Arial"/>
                <a:ea typeface="Arial"/>
                <a:cs typeface="Arial"/>
                <a:sym typeface="Arial"/>
              </a:rPr>
              <a:t>Sensor node:</a:t>
            </a:r>
            <a:r>
              <a:rPr lang="en-US" sz="2200">
                <a:solidFill>
                  <a:srgbClr val="273239"/>
                </a:solidFill>
                <a:latin typeface="Arial"/>
                <a:ea typeface="Arial"/>
                <a:cs typeface="Arial"/>
                <a:sym typeface="Arial"/>
              </a:rPr>
              <a:t>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Sensors in WSN are used to capture the environmental variables and which is used for data acquisition. Sensor signals are converted into electrical signals.</a:t>
            </a:r>
            <a:endParaRPr/>
          </a:p>
          <a:p>
            <a:pPr indent="0" lvl="0" marL="0" marR="0" rtl="0" algn="l">
              <a:spcBef>
                <a:spcPts val="0"/>
              </a:spcBef>
              <a:spcAft>
                <a:spcPts val="0"/>
              </a:spcAft>
              <a:buClr>
                <a:schemeClr val="dk1"/>
              </a:buClr>
              <a:buSzPts val="2200"/>
              <a:buFont typeface="Calibri"/>
              <a:buNone/>
            </a:pPr>
            <a:r>
              <a:t/>
            </a:r>
            <a:endParaRPr sz="2200">
              <a:solidFill>
                <a:srgbClr val="273239"/>
              </a:solidFill>
              <a:latin typeface="Arial"/>
              <a:ea typeface="Arial"/>
              <a:cs typeface="Arial"/>
              <a:sym typeface="Arial"/>
            </a:endParaRPr>
          </a:p>
          <a:p>
            <a:pPr indent="-139700" lvl="0" marL="0" marR="0" rtl="0" algn="l">
              <a:spcBef>
                <a:spcPts val="0"/>
              </a:spcBef>
              <a:spcAft>
                <a:spcPts val="0"/>
              </a:spcAft>
              <a:buClr>
                <a:srgbClr val="273239"/>
              </a:buClr>
              <a:buSzPts val="2200"/>
              <a:buFont typeface="Calibri"/>
              <a:buAutoNum type="arabicPeriod"/>
            </a:pPr>
            <a:r>
              <a:rPr b="1" lang="en-US" sz="2200">
                <a:solidFill>
                  <a:srgbClr val="273239"/>
                </a:solidFill>
                <a:latin typeface="Arial"/>
                <a:ea typeface="Arial"/>
                <a:cs typeface="Arial"/>
                <a:sym typeface="Arial"/>
              </a:rPr>
              <a:t>Radio Nodes:</a:t>
            </a:r>
            <a:r>
              <a:rPr lang="en-US" sz="2200">
                <a:solidFill>
                  <a:srgbClr val="273239"/>
                </a:solidFill>
                <a:latin typeface="Arial"/>
                <a:ea typeface="Arial"/>
                <a:cs typeface="Arial"/>
                <a:sym typeface="Arial"/>
              </a:rPr>
              <a:t>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It is used to receive the data produced by the Sensors and sends it to the WLAN access point. It consists of a microcontroller, transceiver, external memory, and power source.</a:t>
            </a:r>
            <a:endParaRPr/>
          </a:p>
          <a:p>
            <a:pPr indent="0" lvl="0" marL="0" marR="0" rtl="0" algn="l">
              <a:spcBef>
                <a:spcPts val="0"/>
              </a:spcBef>
              <a:spcAft>
                <a:spcPts val="0"/>
              </a:spcAft>
              <a:buClr>
                <a:schemeClr val="dk1"/>
              </a:buClr>
              <a:buSzPts val="2200"/>
              <a:buFont typeface="Calibri"/>
              <a:buNone/>
            </a:pPr>
            <a:r>
              <a:t/>
            </a:r>
            <a:endParaRPr sz="2200">
              <a:solidFill>
                <a:srgbClr val="273239"/>
              </a:solidFill>
              <a:latin typeface="Arial"/>
              <a:ea typeface="Arial"/>
              <a:cs typeface="Arial"/>
              <a:sym typeface="Arial"/>
            </a:endParaRPr>
          </a:p>
          <a:p>
            <a:pPr indent="-139700" lvl="0" marL="0" marR="0" rtl="0" algn="l">
              <a:spcBef>
                <a:spcPts val="0"/>
              </a:spcBef>
              <a:spcAft>
                <a:spcPts val="0"/>
              </a:spcAft>
              <a:buClr>
                <a:srgbClr val="273239"/>
              </a:buClr>
              <a:buSzPts val="2200"/>
              <a:buFont typeface="Calibri"/>
              <a:buAutoNum type="arabicPeriod"/>
            </a:pPr>
            <a:r>
              <a:rPr b="1" lang="en-US" sz="2200">
                <a:solidFill>
                  <a:srgbClr val="273239"/>
                </a:solidFill>
                <a:latin typeface="Arial"/>
                <a:ea typeface="Arial"/>
                <a:cs typeface="Arial"/>
                <a:sym typeface="Arial"/>
              </a:rPr>
              <a:t>WLAN Access Point:</a:t>
            </a:r>
            <a:r>
              <a:rPr lang="en-US" sz="2200">
                <a:solidFill>
                  <a:srgbClr val="273239"/>
                </a:solidFill>
                <a:latin typeface="Arial"/>
                <a:ea typeface="Arial"/>
                <a:cs typeface="Arial"/>
                <a:sym typeface="Arial"/>
              </a:rPr>
              <a:t>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It receives the data which is sent by the Radio nodes wirelessly, generally through the internet.</a:t>
            </a:r>
            <a:endParaRPr/>
          </a:p>
          <a:p>
            <a:pPr indent="0" lvl="0" marL="0" marR="0" rtl="0" algn="l">
              <a:spcBef>
                <a:spcPts val="0"/>
              </a:spcBef>
              <a:spcAft>
                <a:spcPts val="0"/>
              </a:spcAft>
              <a:buClr>
                <a:schemeClr val="dk1"/>
              </a:buClr>
              <a:buSzPts val="2200"/>
              <a:buFont typeface="Calibri"/>
              <a:buNone/>
            </a:pPr>
            <a:r>
              <a:t/>
            </a:r>
            <a:endParaRPr sz="2200">
              <a:solidFill>
                <a:srgbClr val="273239"/>
              </a:solidFill>
              <a:latin typeface="Arial"/>
              <a:ea typeface="Arial"/>
              <a:cs typeface="Arial"/>
              <a:sym typeface="Arial"/>
            </a:endParaRPr>
          </a:p>
          <a:p>
            <a:pPr indent="-139700" lvl="0" marL="0" marR="0" rtl="0" algn="l">
              <a:spcBef>
                <a:spcPts val="0"/>
              </a:spcBef>
              <a:spcAft>
                <a:spcPts val="0"/>
              </a:spcAft>
              <a:buClr>
                <a:srgbClr val="273239"/>
              </a:buClr>
              <a:buSzPts val="2200"/>
              <a:buFont typeface="Calibri"/>
              <a:buAutoNum type="arabicPeriod"/>
            </a:pPr>
            <a:r>
              <a:rPr b="1" lang="en-US" sz="2200">
                <a:solidFill>
                  <a:srgbClr val="273239"/>
                </a:solidFill>
                <a:latin typeface="Arial"/>
                <a:ea typeface="Arial"/>
                <a:cs typeface="Arial"/>
                <a:sym typeface="Arial"/>
              </a:rPr>
              <a:t>Evaluation Software:</a:t>
            </a:r>
            <a:r>
              <a:rPr lang="en-US" sz="2200">
                <a:solidFill>
                  <a:srgbClr val="273239"/>
                </a:solidFill>
                <a:latin typeface="Arial"/>
                <a:ea typeface="Arial"/>
                <a:cs typeface="Arial"/>
                <a:sym typeface="Arial"/>
              </a:rPr>
              <a:t> </a:t>
            </a:r>
            <a:br>
              <a:rPr lang="en-US" sz="2200">
                <a:solidFill>
                  <a:srgbClr val="273239"/>
                </a:solidFill>
                <a:latin typeface="Arial"/>
                <a:ea typeface="Arial"/>
                <a:cs typeface="Arial"/>
                <a:sym typeface="Arial"/>
              </a:rPr>
            </a:br>
            <a:r>
              <a:rPr lang="en-US" sz="2200">
                <a:solidFill>
                  <a:srgbClr val="273239"/>
                </a:solidFill>
                <a:latin typeface="Arial"/>
                <a:ea typeface="Arial"/>
                <a:cs typeface="Arial"/>
                <a:sym typeface="Arial"/>
              </a:rPr>
              <a:t>The data received by the WLAN Access Point is processed by a software called as Evaluation Software for presenting the report to the users for further processing of the data which can be used for processing, analysis, storage, and mining of the data.</a:t>
            </a:r>
            <a:endParaRPr b="0" i="0" sz="2200">
              <a:solidFill>
                <a:srgbClr val="273239"/>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pic>
        <p:nvPicPr>
          <p:cNvPr id="676" name="Google Shape;676;p94"/>
          <p:cNvPicPr preferRelativeResize="0"/>
          <p:nvPr/>
        </p:nvPicPr>
        <p:blipFill rotWithShape="1">
          <a:blip r:embed="rId3">
            <a:alphaModFix/>
          </a:blip>
          <a:srcRect b="0" l="0" r="0" t="0"/>
          <a:stretch/>
        </p:blipFill>
        <p:spPr>
          <a:xfrm>
            <a:off x="1569493" y="200071"/>
            <a:ext cx="9389659" cy="6391797"/>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95"/>
          <p:cNvPicPr preferRelativeResize="0"/>
          <p:nvPr/>
        </p:nvPicPr>
        <p:blipFill rotWithShape="1">
          <a:blip r:embed="rId3">
            <a:alphaModFix/>
          </a:blip>
          <a:srcRect b="0" l="0" r="0" t="0"/>
          <a:stretch/>
        </p:blipFill>
        <p:spPr>
          <a:xfrm>
            <a:off x="2812823" y="512416"/>
            <a:ext cx="7241019" cy="5519894"/>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6"/>
          <p:cNvSpPr txBox="1"/>
          <p:nvPr>
            <p:ph idx="4294967295"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Applications of Wireless Sensor networks</a:t>
            </a:r>
            <a:endParaRPr/>
          </a:p>
        </p:txBody>
      </p:sp>
      <p:sp>
        <p:nvSpPr>
          <p:cNvPr id="688" name="Google Shape;688;p96"/>
          <p:cNvSpPr txBox="1"/>
          <p:nvPr>
            <p:ph idx="4294967295" type="body"/>
          </p:nvPr>
        </p:nvSpPr>
        <p:spPr>
          <a:xfrm>
            <a:off x="2438400" y="1905000"/>
            <a:ext cx="7696200" cy="4114800"/>
          </a:xfrm>
          <a:prstGeom prst="rect">
            <a:avLst/>
          </a:prstGeom>
          <a:noFill/>
          <a:ln>
            <a:noFill/>
          </a:ln>
        </p:spPr>
        <p:txBody>
          <a:bodyPr anchorCtr="0" anchor="t" bIns="45700" lIns="91425" spcFirstLastPara="1" rIns="91425" wrap="square" tIns="45700">
            <a:normAutofit/>
          </a:bodyPr>
          <a:lstStyle/>
          <a:p>
            <a:pPr indent="-609600" lvl="0" marL="609600" rtl="0" algn="l">
              <a:lnSpc>
                <a:spcPct val="90000"/>
              </a:lnSpc>
              <a:spcBef>
                <a:spcPts val="0"/>
              </a:spcBef>
              <a:spcAft>
                <a:spcPts val="0"/>
              </a:spcAft>
              <a:buClr>
                <a:schemeClr val="dk1"/>
              </a:buClr>
              <a:buSzPts val="2800"/>
              <a:buNone/>
            </a:pPr>
            <a:r>
              <a:rPr lang="en-US"/>
              <a:t>The applications can be divided in three categories:</a:t>
            </a:r>
            <a:endParaRPr/>
          </a:p>
          <a:p>
            <a:pPr indent="-609600" lvl="0" marL="609600" rtl="0" algn="l">
              <a:lnSpc>
                <a:spcPct val="90000"/>
              </a:lnSpc>
              <a:spcBef>
                <a:spcPts val="1000"/>
              </a:spcBef>
              <a:spcAft>
                <a:spcPts val="0"/>
              </a:spcAft>
              <a:buClr>
                <a:schemeClr val="dk1"/>
              </a:buClr>
              <a:buSzPts val="2800"/>
              <a:buFont typeface="Arial"/>
              <a:buAutoNum type="arabicPeriod"/>
            </a:pPr>
            <a:r>
              <a:rPr lang="en-US"/>
              <a:t>Monitoring of objects.</a:t>
            </a:r>
            <a:endParaRPr/>
          </a:p>
          <a:p>
            <a:pPr indent="-609600" lvl="0" marL="609600" rtl="0" algn="l">
              <a:lnSpc>
                <a:spcPct val="90000"/>
              </a:lnSpc>
              <a:spcBef>
                <a:spcPts val="1000"/>
              </a:spcBef>
              <a:spcAft>
                <a:spcPts val="0"/>
              </a:spcAft>
              <a:buClr>
                <a:schemeClr val="dk1"/>
              </a:buClr>
              <a:buSzPts val="2800"/>
              <a:buFont typeface="Arial"/>
              <a:buAutoNum type="arabicPeriod"/>
            </a:pPr>
            <a:r>
              <a:rPr lang="en-US"/>
              <a:t>Monitoring of an area.</a:t>
            </a:r>
            <a:endParaRPr/>
          </a:p>
          <a:p>
            <a:pPr indent="-609600" lvl="0" marL="609600" rtl="0" algn="l">
              <a:lnSpc>
                <a:spcPct val="90000"/>
              </a:lnSpc>
              <a:spcBef>
                <a:spcPts val="1000"/>
              </a:spcBef>
              <a:spcAft>
                <a:spcPts val="0"/>
              </a:spcAft>
              <a:buClr>
                <a:schemeClr val="dk1"/>
              </a:buClr>
              <a:buSzPts val="2800"/>
              <a:buFont typeface="Arial"/>
              <a:buAutoNum type="arabicPeriod"/>
            </a:pPr>
            <a:r>
              <a:rPr lang="en-US"/>
              <a:t>Monitoring of both area and objects.</a:t>
            </a:r>
            <a:endParaRPr/>
          </a:p>
          <a:p>
            <a:pPr indent="-609600" lvl="0" marL="609600" rtl="0" algn="l">
              <a:lnSpc>
                <a:spcPct val="90000"/>
              </a:lnSpc>
              <a:spcBef>
                <a:spcPts val="1000"/>
              </a:spcBef>
              <a:spcAft>
                <a:spcPts val="0"/>
              </a:spcAft>
              <a:buClr>
                <a:schemeClr val="dk1"/>
              </a:buClr>
              <a:buSzPts val="2800"/>
              <a:buNone/>
            </a:pPr>
            <a:r>
              <a:t/>
            </a:r>
            <a:endParaRPr/>
          </a:p>
          <a:p>
            <a:pPr indent="-609600" lvl="0" marL="609600" rtl="0" algn="l">
              <a:lnSpc>
                <a:spcPct val="90000"/>
              </a:lnSpc>
              <a:spcBef>
                <a:spcPts val="1000"/>
              </a:spcBef>
              <a:spcAft>
                <a:spcPts val="0"/>
              </a:spcAft>
              <a:buClr>
                <a:schemeClr val="dk1"/>
              </a:buClr>
              <a:buSzPts val="2800"/>
              <a:buNone/>
            </a:pPr>
            <a:r>
              <a:rPr lang="en-US"/>
              <a:t>* </a:t>
            </a:r>
            <a:r>
              <a:rPr i="1" lang="en-US"/>
              <a:t>Classification due to Culler, Estrin, Srivastava</a:t>
            </a:r>
            <a:endParaRPr/>
          </a:p>
        </p:txBody>
      </p:sp>
      <p:sp>
        <p:nvSpPr>
          <p:cNvPr id="689" name="Google Shape;689;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90" name="Google Shape;690;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Monitoring Area</a:t>
            </a:r>
            <a:endParaRPr/>
          </a:p>
        </p:txBody>
      </p:sp>
      <p:sp>
        <p:nvSpPr>
          <p:cNvPr id="697" name="Google Shape;697;p97"/>
          <p:cNvSpPr txBox="1"/>
          <p:nvPr>
            <p:ph idx="1" type="body"/>
          </p:nvPr>
        </p:nvSpPr>
        <p:spPr>
          <a:xfrm>
            <a:off x="2362200" y="1905000"/>
            <a:ext cx="8153400"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Environmental and Habitat Monitoring</a:t>
            </a:r>
            <a:endParaRPr/>
          </a:p>
          <a:p>
            <a:pPr indent="-228600" lvl="0" marL="228600" rtl="0" algn="l">
              <a:lnSpc>
                <a:spcPct val="90000"/>
              </a:lnSpc>
              <a:spcBef>
                <a:spcPts val="1000"/>
              </a:spcBef>
              <a:spcAft>
                <a:spcPts val="0"/>
              </a:spcAft>
              <a:buClr>
                <a:schemeClr val="dk1"/>
              </a:buClr>
              <a:buSzPts val="2800"/>
              <a:buChar char="•"/>
            </a:pPr>
            <a:r>
              <a:rPr lang="en-US"/>
              <a:t>Precision Agriculture</a:t>
            </a:r>
            <a:endParaRPr/>
          </a:p>
          <a:p>
            <a:pPr indent="-228600" lvl="0" marL="228600" rtl="0" algn="l">
              <a:lnSpc>
                <a:spcPct val="90000"/>
              </a:lnSpc>
              <a:spcBef>
                <a:spcPts val="1000"/>
              </a:spcBef>
              <a:spcAft>
                <a:spcPts val="0"/>
              </a:spcAft>
              <a:buClr>
                <a:schemeClr val="dk1"/>
              </a:buClr>
              <a:buSzPts val="2800"/>
              <a:buChar char="•"/>
            </a:pPr>
            <a:r>
              <a:rPr lang="en-US"/>
              <a:t>Indoor Climate Control</a:t>
            </a:r>
            <a:endParaRPr/>
          </a:p>
          <a:p>
            <a:pPr indent="-228600" lvl="0" marL="228600" rtl="0" algn="l">
              <a:lnSpc>
                <a:spcPct val="90000"/>
              </a:lnSpc>
              <a:spcBef>
                <a:spcPts val="1000"/>
              </a:spcBef>
              <a:spcAft>
                <a:spcPts val="0"/>
              </a:spcAft>
              <a:buClr>
                <a:schemeClr val="dk1"/>
              </a:buClr>
              <a:buSzPts val="2800"/>
              <a:buChar char="•"/>
            </a:pPr>
            <a:r>
              <a:rPr lang="en-US"/>
              <a:t>Military Surveillance</a:t>
            </a:r>
            <a:endParaRPr/>
          </a:p>
          <a:p>
            <a:pPr indent="-228600" lvl="0" marL="228600" rtl="0" algn="l">
              <a:lnSpc>
                <a:spcPct val="90000"/>
              </a:lnSpc>
              <a:spcBef>
                <a:spcPts val="1000"/>
              </a:spcBef>
              <a:spcAft>
                <a:spcPts val="0"/>
              </a:spcAft>
              <a:buClr>
                <a:schemeClr val="dk1"/>
              </a:buClr>
              <a:buSzPts val="2800"/>
              <a:buChar char="•"/>
            </a:pPr>
            <a:r>
              <a:rPr lang="en-US"/>
              <a:t>Treaty Verification</a:t>
            </a:r>
            <a:endParaRPr/>
          </a:p>
          <a:p>
            <a:pPr indent="-228600" lvl="0" marL="228600" rtl="0" algn="l">
              <a:lnSpc>
                <a:spcPct val="90000"/>
              </a:lnSpc>
              <a:spcBef>
                <a:spcPts val="1000"/>
              </a:spcBef>
              <a:spcAft>
                <a:spcPts val="0"/>
              </a:spcAft>
              <a:buClr>
                <a:schemeClr val="dk1"/>
              </a:buClr>
              <a:buSzPts val="2800"/>
              <a:buChar char="•"/>
            </a:pPr>
            <a:r>
              <a:rPr lang="en-US"/>
              <a:t>Intelligent Alarms</a:t>
            </a:r>
            <a:endParaRPr/>
          </a:p>
        </p:txBody>
      </p:sp>
      <p:sp>
        <p:nvSpPr>
          <p:cNvPr id="698" name="Google Shape;698;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99" name="Google Shape;699;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98"/>
          <p:cNvSpPr txBox="1"/>
          <p:nvPr>
            <p:ph type="title"/>
          </p:nvPr>
        </p:nvSpPr>
        <p:spPr>
          <a:xfrm>
            <a:off x="2032000" y="190500"/>
            <a:ext cx="9347200" cy="1527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Precision Agriculture</a:t>
            </a:r>
            <a:endParaRPr/>
          </a:p>
        </p:txBody>
      </p:sp>
      <p:sp>
        <p:nvSpPr>
          <p:cNvPr id="705" name="Google Shape;705;p98"/>
          <p:cNvSpPr txBox="1"/>
          <p:nvPr>
            <p:ph idx="1" type="body"/>
          </p:nvPr>
        </p:nvSpPr>
        <p:spPr>
          <a:xfrm>
            <a:off x="2032000" y="1905000"/>
            <a:ext cx="4572000" cy="4114800"/>
          </a:xfrm>
          <a:prstGeom prst="rect">
            <a:avLst/>
          </a:prstGeom>
          <a:noFill/>
          <a:ln>
            <a:noFill/>
          </a:ln>
        </p:spPr>
        <p:txBody>
          <a:bodyPr anchorCtr="0" anchor="t" bIns="45700" lIns="91425" spcFirstLastPara="1" rIns="91425" wrap="square" tIns="45700">
            <a:normAutofit/>
          </a:bodyPr>
          <a:lstStyle/>
          <a:p>
            <a:pPr indent="-76200" lvl="1" marL="685800" rtl="0" algn="l">
              <a:lnSpc>
                <a:spcPct val="90000"/>
              </a:lnSpc>
              <a:spcBef>
                <a:spcPts val="0"/>
              </a:spcBef>
              <a:spcAft>
                <a:spcPts val="0"/>
              </a:spcAft>
              <a:buClr>
                <a:schemeClr val="dk1"/>
              </a:buClr>
              <a:buSzPts val="2400"/>
              <a:buNone/>
            </a:pPr>
            <a:r>
              <a:t/>
            </a:r>
            <a:endParaRPr/>
          </a:p>
          <a:p>
            <a:pPr indent="-127000" lvl="1" marL="685800" rtl="0" algn="l">
              <a:lnSpc>
                <a:spcPct val="90000"/>
              </a:lnSpc>
              <a:spcBef>
                <a:spcPts val="500"/>
              </a:spcBef>
              <a:spcAft>
                <a:spcPts val="0"/>
              </a:spcAft>
              <a:buClr>
                <a:schemeClr val="dk1"/>
              </a:buClr>
              <a:buSzPts val="1600"/>
              <a:buNone/>
            </a:pPr>
            <a:r>
              <a:t/>
            </a:r>
            <a:endParaRPr sz="1600"/>
          </a:p>
        </p:txBody>
      </p:sp>
      <p:sp>
        <p:nvSpPr>
          <p:cNvPr id="706" name="Google Shape;706;p98"/>
          <p:cNvSpPr/>
          <p:nvPr/>
        </p:nvSpPr>
        <p:spPr>
          <a:xfrm>
            <a:off x="545910" y="1528549"/>
            <a:ext cx="5931090" cy="31085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Precision agriculture aims at making cultural operations more efficient, while reducing environmental impact</a:t>
            </a:r>
            <a:r>
              <a:rPr lang="en-US" sz="2800">
                <a:solidFill>
                  <a:schemeClr val="dk2"/>
                </a:solidFill>
                <a:latin typeface="Arial"/>
                <a:ea typeface="Arial"/>
                <a:cs typeface="Arial"/>
                <a:sym typeface="Arial"/>
              </a:rPr>
              <a:t>.</a:t>
            </a:r>
            <a:endParaRPr/>
          </a:p>
          <a:p>
            <a:pPr indent="-342900" lvl="0" marL="342900" marR="0" rtl="0" algn="l">
              <a:spcBef>
                <a:spcPts val="0"/>
              </a:spcBef>
              <a:spcAft>
                <a:spcPts val="0"/>
              </a:spcAft>
              <a:buClr>
                <a:schemeClr val="dk2"/>
              </a:buClr>
              <a:buSzPts val="2400"/>
              <a:buFont typeface="Arial"/>
              <a:buChar char="•"/>
            </a:pPr>
            <a:r>
              <a:rPr lang="en-US" sz="2400">
                <a:solidFill>
                  <a:schemeClr val="dk2"/>
                </a:solidFill>
                <a:latin typeface="Arial"/>
                <a:ea typeface="Arial"/>
                <a:cs typeface="Arial"/>
                <a:sym typeface="Arial"/>
              </a:rPr>
              <a:t>The information collected from sensors is used to  evaluate optimum sowing density, estimate fertilizers and other inputs needs, and to more accurately predict crop yields. </a:t>
            </a:r>
            <a:endParaRPr/>
          </a:p>
        </p:txBody>
      </p:sp>
      <p:pic>
        <p:nvPicPr>
          <p:cNvPr descr="phytech-main" id="707" name="Google Shape;707;p98"/>
          <p:cNvPicPr preferRelativeResize="0"/>
          <p:nvPr>
            <p:ph idx="2" type="clipArt"/>
          </p:nvPr>
        </p:nvPicPr>
        <p:blipFill rotWithShape="1">
          <a:blip r:embed="rId3">
            <a:alphaModFix/>
          </a:blip>
          <a:srcRect b="0" l="0" r="0" t="0"/>
          <a:stretch/>
        </p:blipFill>
        <p:spPr>
          <a:xfrm>
            <a:off x="6629400" y="2057401"/>
            <a:ext cx="3429000" cy="2290763"/>
          </a:xfrm>
          <a:prstGeom prst="rect">
            <a:avLst/>
          </a:prstGeom>
          <a:noFill/>
          <a:ln>
            <a:noFill/>
          </a:ln>
        </p:spPr>
      </p:pic>
      <p:sp>
        <p:nvSpPr>
          <p:cNvPr id="708" name="Google Shape;708;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09" name="Google Shape;709;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9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Monitoring Objects</a:t>
            </a:r>
            <a:endParaRPr/>
          </a:p>
        </p:txBody>
      </p:sp>
      <p:sp>
        <p:nvSpPr>
          <p:cNvPr id="716" name="Google Shape;716;p99"/>
          <p:cNvSpPr txBox="1"/>
          <p:nvPr>
            <p:ph idx="1" type="body"/>
          </p:nvPr>
        </p:nvSpPr>
        <p:spPr>
          <a:xfrm>
            <a:off x="2209800" y="1905000"/>
            <a:ext cx="7848600" cy="4114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Structural Monitoring</a:t>
            </a:r>
            <a:endParaRPr/>
          </a:p>
          <a:p>
            <a:pPr indent="-228600" lvl="0" marL="228600" rtl="0" algn="l">
              <a:lnSpc>
                <a:spcPct val="90000"/>
              </a:lnSpc>
              <a:spcBef>
                <a:spcPts val="1000"/>
              </a:spcBef>
              <a:spcAft>
                <a:spcPts val="0"/>
              </a:spcAft>
              <a:buClr>
                <a:schemeClr val="dk1"/>
              </a:buClr>
              <a:buSzPts val="2800"/>
              <a:buChar char="•"/>
            </a:pPr>
            <a:r>
              <a:rPr lang="en-US"/>
              <a:t>Eco-physiology</a:t>
            </a:r>
            <a:endParaRPr/>
          </a:p>
          <a:p>
            <a:pPr indent="-228600" lvl="0" marL="228600" rtl="0" algn="l">
              <a:lnSpc>
                <a:spcPct val="90000"/>
              </a:lnSpc>
              <a:spcBef>
                <a:spcPts val="1000"/>
              </a:spcBef>
              <a:spcAft>
                <a:spcPts val="0"/>
              </a:spcAft>
              <a:buClr>
                <a:schemeClr val="dk1"/>
              </a:buClr>
              <a:buSzPts val="2800"/>
              <a:buChar char="•"/>
            </a:pPr>
            <a:r>
              <a:rPr lang="en-US"/>
              <a:t>Condition-based Maintenance</a:t>
            </a:r>
            <a:endParaRPr/>
          </a:p>
          <a:p>
            <a:pPr indent="-228600" lvl="0" marL="228600" rtl="0" algn="l">
              <a:lnSpc>
                <a:spcPct val="90000"/>
              </a:lnSpc>
              <a:spcBef>
                <a:spcPts val="1000"/>
              </a:spcBef>
              <a:spcAft>
                <a:spcPts val="0"/>
              </a:spcAft>
              <a:buClr>
                <a:schemeClr val="dk1"/>
              </a:buClr>
              <a:buSzPts val="2800"/>
              <a:buChar char="•"/>
            </a:pPr>
            <a:r>
              <a:rPr lang="en-US"/>
              <a:t>Medical Diagnostics</a:t>
            </a:r>
            <a:endParaRPr/>
          </a:p>
          <a:p>
            <a:pPr indent="-228600" lvl="0" marL="228600" rtl="0" algn="l">
              <a:lnSpc>
                <a:spcPct val="90000"/>
              </a:lnSpc>
              <a:spcBef>
                <a:spcPts val="1000"/>
              </a:spcBef>
              <a:spcAft>
                <a:spcPts val="0"/>
              </a:spcAft>
              <a:buClr>
                <a:schemeClr val="dk1"/>
              </a:buClr>
              <a:buSzPts val="2800"/>
              <a:buChar char="•"/>
            </a:pPr>
            <a:r>
              <a:rPr lang="en-US"/>
              <a:t>Urban terrain mapping</a:t>
            </a:r>
            <a:endParaRPr/>
          </a:p>
          <a:p>
            <a:pPr indent="-50800" lvl="0" marL="228600" rtl="0" algn="l">
              <a:lnSpc>
                <a:spcPct val="90000"/>
              </a:lnSpc>
              <a:spcBef>
                <a:spcPts val="1000"/>
              </a:spcBef>
              <a:spcAft>
                <a:spcPts val="0"/>
              </a:spcAft>
              <a:buClr>
                <a:schemeClr val="dk1"/>
              </a:buClr>
              <a:buSzPts val="2800"/>
              <a:buNone/>
            </a:pPr>
            <a:r>
              <a:t/>
            </a:r>
            <a:endParaRPr/>
          </a:p>
        </p:txBody>
      </p:sp>
      <p:sp>
        <p:nvSpPr>
          <p:cNvPr id="717" name="Google Shape;717;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718" name="Google Shape;718;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chemeClr val="dk1"/>
                </a:solidFill>
                <a:latin typeface="Arial"/>
                <a:ea typeface="Arial"/>
                <a:cs typeface="Arial"/>
                <a:sym typeface="Arial"/>
              </a:rPr>
              <a:t>Introduction to Wireless Sensor Networks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2023-03-10T06:46:20Z</dcterms:created>
  <dc:creator>EXTC404-06</dc:creator>
</cp:coreProperties>
</file>