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39.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5E40F-D3FE-4F23-A13D-26B42B914788}" type="datetimeFigureOut">
              <a:rPr lang="en-IN" smtClean="0"/>
              <a:t>19-03-2024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14791-4ECB-4CDB-B8FA-1DFC42D01271}" type="slidenum">
              <a:rPr lang="en-IN" smtClean="0"/>
              <a:t>‹#›</a:t>
            </a:fld>
            <a:endParaRPr lang="en-IN"/>
          </a:p>
        </p:txBody>
      </p:sp>
    </p:spTree>
    <p:extLst>
      <p:ext uri="{BB962C8B-B14F-4D97-AF65-F5344CB8AC3E}">
        <p14:creationId xmlns:p14="http://schemas.microsoft.com/office/powerpoint/2010/main" val="318419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AA14791-4ECB-4CDB-B8FA-1DFC42D01271}" type="slidenum">
              <a:rPr lang="en-IN" smtClean="0"/>
              <a:t>15</a:t>
            </a:fld>
            <a:endParaRPr lang="en-IN"/>
          </a:p>
        </p:txBody>
      </p:sp>
    </p:spTree>
    <p:extLst>
      <p:ext uri="{BB962C8B-B14F-4D97-AF65-F5344CB8AC3E}">
        <p14:creationId xmlns:p14="http://schemas.microsoft.com/office/powerpoint/2010/main" val="349667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FE5DB0-06D2-4E1A-B3B9-13FFF8E0129A}"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229279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FE5DB0-06D2-4E1A-B3B9-13FFF8E0129A}"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105113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FE5DB0-06D2-4E1A-B3B9-13FFF8E0129A}"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281541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FE5DB0-06D2-4E1A-B3B9-13FFF8E0129A}"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393314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FE5DB0-06D2-4E1A-B3B9-13FFF8E0129A}"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230754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FE5DB0-06D2-4E1A-B3B9-13FFF8E0129A}"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163577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FE5DB0-06D2-4E1A-B3B9-13FFF8E0129A}"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172388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FE5DB0-06D2-4E1A-B3B9-13FFF8E0129A}"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403407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E5DB0-06D2-4E1A-B3B9-13FFF8E0129A}"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14690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FE5DB0-06D2-4E1A-B3B9-13FFF8E0129A}"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1927434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FE5DB0-06D2-4E1A-B3B9-13FFF8E0129A}"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35179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E5DB0-06D2-4E1A-B3B9-13FFF8E0129A}" type="datetimeFigureOut">
              <a:rPr lang="en-US" smtClean="0"/>
              <a:t>3/19/2024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7212E-3565-47D7-ACAD-72799FF3007B}" type="slidenum">
              <a:rPr lang="en-US" smtClean="0"/>
              <a:t>‹#›</a:t>
            </a:fld>
            <a:endParaRPr lang="en-US"/>
          </a:p>
        </p:txBody>
      </p:sp>
    </p:spTree>
    <p:extLst>
      <p:ext uri="{BB962C8B-B14F-4D97-AF65-F5344CB8AC3E}">
        <p14:creationId xmlns:p14="http://schemas.microsoft.com/office/powerpoint/2010/main" val="4142178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5</a:t>
            </a:r>
            <a:br>
              <a:rPr lang="en-US" dirty="0" smtClean="0"/>
            </a:br>
            <a:r>
              <a:rPr lang="en-US" dirty="0" smtClean="0"/>
              <a:t>Wireless Network Security</a:t>
            </a:r>
            <a:endParaRPr lang="en-US" dirty="0"/>
          </a:p>
        </p:txBody>
      </p:sp>
      <p:sp>
        <p:nvSpPr>
          <p:cNvPr id="3" name="Subtitle 2"/>
          <p:cNvSpPr>
            <a:spLocks noGrp="1"/>
          </p:cNvSpPr>
          <p:nvPr>
            <p:ph type="subTitle" idx="1"/>
          </p:nvPr>
        </p:nvSpPr>
        <p:spPr/>
        <p:txBody>
          <a:bodyPr>
            <a:normAutofit lnSpcReduction="10000"/>
          </a:bodyPr>
          <a:lstStyle/>
          <a:p>
            <a:r>
              <a:rPr lang="en-US" dirty="0" smtClean="0"/>
              <a:t>Security in GSM; UMTS Security; Bluetooth Security; WEP; WPA2. </a:t>
            </a:r>
          </a:p>
          <a:p>
            <a:endParaRPr lang="en-US" dirty="0"/>
          </a:p>
          <a:p>
            <a:endParaRPr lang="en-US" dirty="0" smtClean="0"/>
          </a:p>
          <a:p>
            <a:r>
              <a:rPr lang="en-US" dirty="0" smtClean="0"/>
              <a:t>Self-learning Topics :- Study of Wireless Security Tools.</a:t>
            </a:r>
            <a:endParaRPr lang="en-US" dirty="0"/>
          </a:p>
        </p:txBody>
      </p:sp>
    </p:spTree>
    <p:extLst>
      <p:ext uri="{BB962C8B-B14F-4D97-AF65-F5344CB8AC3E}">
        <p14:creationId xmlns:p14="http://schemas.microsoft.com/office/powerpoint/2010/main" val="2663262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9382"/>
            <a:ext cx="10515600" cy="5927581"/>
          </a:xfrm>
        </p:spPr>
        <p:txBody>
          <a:bodyPr/>
          <a:lstStyle/>
          <a:p>
            <a:pPr marL="0" indent="0">
              <a:buNone/>
            </a:pPr>
            <a:r>
              <a:rPr lang="en-GB" dirty="0">
                <a:solidFill>
                  <a:srgbClr val="FF0000"/>
                </a:solidFill>
              </a:rPr>
              <a:t>Subscriber Identity </a:t>
            </a:r>
            <a:r>
              <a:rPr lang="en-GB" dirty="0" smtClean="0">
                <a:solidFill>
                  <a:srgbClr val="FF0000"/>
                </a:solidFill>
              </a:rPr>
              <a:t>Confidentiality</a:t>
            </a:r>
          </a:p>
          <a:p>
            <a:pPr marL="0" indent="0">
              <a:buNone/>
            </a:pPr>
            <a:endParaRPr lang="en-GB" dirty="0">
              <a:solidFill>
                <a:srgbClr val="FF0000"/>
              </a:solidFill>
            </a:endParaRPr>
          </a:p>
          <a:p>
            <a:pPr algn="just"/>
            <a:r>
              <a:rPr lang="en-GB" dirty="0"/>
              <a:t>To ensure subscriber identity confidentiality, the Temporary Mobile Subscriber Identity (TMSI) is used. </a:t>
            </a:r>
            <a:endParaRPr lang="en-GB" dirty="0" smtClean="0"/>
          </a:p>
          <a:p>
            <a:pPr algn="just"/>
            <a:r>
              <a:rPr lang="en-GB" dirty="0" smtClean="0"/>
              <a:t>Once </a:t>
            </a:r>
            <a:r>
              <a:rPr lang="en-GB" dirty="0"/>
              <a:t>the authentication and encryption procedures are done, the TMSI is sent to the mobile station. </a:t>
            </a:r>
            <a:endParaRPr lang="en-GB" dirty="0" smtClean="0"/>
          </a:p>
          <a:p>
            <a:pPr algn="just"/>
            <a:r>
              <a:rPr lang="en-GB" dirty="0" smtClean="0"/>
              <a:t>After </a:t>
            </a:r>
            <a:r>
              <a:rPr lang="en-GB" dirty="0"/>
              <a:t>the receipt, the mobile station responds. </a:t>
            </a:r>
            <a:endParaRPr lang="en-GB" dirty="0" smtClean="0"/>
          </a:p>
          <a:p>
            <a:pPr algn="just"/>
            <a:r>
              <a:rPr lang="en-GB" dirty="0" smtClean="0"/>
              <a:t>The </a:t>
            </a:r>
            <a:r>
              <a:rPr lang="en-GB" dirty="0"/>
              <a:t>TMSI is valid in the location area in which it was issued. For communications outside the location area, the Location Area Identification (LAI) is necessary in addition to the TMSI.</a:t>
            </a:r>
          </a:p>
          <a:p>
            <a:endParaRPr lang="en-IN" dirty="0"/>
          </a:p>
        </p:txBody>
      </p:sp>
    </p:spTree>
    <p:extLst>
      <p:ext uri="{BB962C8B-B14F-4D97-AF65-F5344CB8AC3E}">
        <p14:creationId xmlns:p14="http://schemas.microsoft.com/office/powerpoint/2010/main" val="402226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075" y="205582"/>
            <a:ext cx="8223768" cy="792162"/>
          </a:xfrm>
        </p:spPr>
        <p:txBody>
          <a:bodyPr/>
          <a:lstStyle/>
          <a:p>
            <a:pPr algn="ctr"/>
            <a:r>
              <a:rPr lang="en-IN" sz="4400" b="1" dirty="0">
                <a:latin typeface="Times New Roman" pitchFamily="18" charset="0"/>
                <a:cs typeface="Times New Roman" pitchFamily="18" charset="0"/>
              </a:rPr>
              <a:t>UMTS Security Procedure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447800"/>
            <a:ext cx="12192000" cy="4800600"/>
          </a:xfrm>
        </p:spPr>
        <p:txBody>
          <a:bodyPr>
            <a:normAutofit/>
          </a:bodyPr>
          <a:lstStyle/>
          <a:p>
            <a:pPr algn="just">
              <a:buFont typeface="Arial" pitchFamily="34" charset="0"/>
              <a:buChar char="•"/>
            </a:pPr>
            <a:r>
              <a:rPr lang="en-IN" sz="3000" dirty="0">
                <a:latin typeface="Times New Roman" pitchFamily="18" charset="0"/>
                <a:cs typeface="Times New Roman" pitchFamily="18" charset="0"/>
              </a:rPr>
              <a:t>UMTS </a:t>
            </a:r>
            <a:r>
              <a:rPr lang="en-IN" sz="3000" b="1" dirty="0">
                <a:solidFill>
                  <a:srgbClr val="FF0000"/>
                </a:solidFill>
                <a:latin typeface="Times New Roman" pitchFamily="18" charset="0"/>
                <a:cs typeface="Times New Roman" pitchFamily="18" charset="0"/>
              </a:rPr>
              <a:t>Authentication and Key Agreement </a:t>
            </a:r>
            <a:r>
              <a:rPr lang="en-IN" sz="3000" b="1" dirty="0">
                <a:latin typeface="Times New Roman" pitchFamily="18" charset="0"/>
                <a:cs typeface="Times New Roman" pitchFamily="18" charset="0"/>
              </a:rPr>
              <a:t>(AKA) </a:t>
            </a:r>
            <a:r>
              <a:rPr lang="en-IN" sz="3000" dirty="0">
                <a:latin typeface="Times New Roman" pitchFamily="18" charset="0"/>
                <a:cs typeface="Times New Roman" pitchFamily="18" charset="0"/>
              </a:rPr>
              <a:t>is a security mechanism used to accomplish the authentication features.</a:t>
            </a:r>
          </a:p>
          <a:p>
            <a:pPr algn="just">
              <a:buNone/>
            </a:pPr>
            <a:r>
              <a:rPr lang="en-IN" sz="3000" dirty="0">
                <a:latin typeface="Times New Roman" pitchFamily="18" charset="0"/>
                <a:cs typeface="Times New Roman" pitchFamily="18" charset="0"/>
              </a:rPr>
              <a:t> </a:t>
            </a:r>
          </a:p>
          <a:p>
            <a:pPr algn="just">
              <a:buFont typeface="Arial" pitchFamily="34" charset="0"/>
              <a:buChar char="•"/>
            </a:pPr>
            <a:r>
              <a:rPr lang="en-IN" sz="3000" dirty="0">
                <a:latin typeface="Times New Roman" pitchFamily="18" charset="0"/>
                <a:cs typeface="Times New Roman" pitchFamily="18" charset="0"/>
              </a:rPr>
              <a:t> It is based on a </a:t>
            </a:r>
            <a:r>
              <a:rPr lang="en-IN" sz="3000" dirty="0">
                <a:solidFill>
                  <a:srgbClr val="FF0000"/>
                </a:solidFill>
                <a:latin typeface="Times New Roman" pitchFamily="18" charset="0"/>
                <a:cs typeface="Times New Roman" pitchFamily="18" charset="0"/>
              </a:rPr>
              <a:t>challenge/response authentication protocol </a:t>
            </a:r>
            <a:r>
              <a:rPr lang="en-IN" sz="3000" dirty="0">
                <a:latin typeface="Times New Roman" pitchFamily="18" charset="0"/>
                <a:cs typeface="Times New Roman" pitchFamily="18" charset="0"/>
              </a:rPr>
              <a:t>which is used for a </a:t>
            </a:r>
            <a:r>
              <a:rPr lang="en-IN" sz="3000" dirty="0">
                <a:solidFill>
                  <a:srgbClr val="FF0000"/>
                </a:solidFill>
                <a:latin typeface="Times New Roman" pitchFamily="18" charset="0"/>
                <a:cs typeface="Times New Roman" pitchFamily="18" charset="0"/>
              </a:rPr>
              <a:t>MS to verify the identity of another mobile subscriber without revealing a secret password shared by the two. </a:t>
            </a:r>
          </a:p>
          <a:p>
            <a:pPr algn="just">
              <a:buNone/>
            </a:pPr>
            <a:endParaRPr lang="en-IN" sz="3000" dirty="0">
              <a:latin typeface="Times New Roman" pitchFamily="18" charset="0"/>
              <a:cs typeface="Times New Roman" pitchFamily="18" charset="0"/>
            </a:endParaRPr>
          </a:p>
          <a:p>
            <a:pPr algn="just">
              <a:buFont typeface="Arial" pitchFamily="34" charset="0"/>
              <a:buChar char="•"/>
            </a:pPr>
            <a:r>
              <a:rPr lang="en-IN" sz="3000" dirty="0">
                <a:latin typeface="Times New Roman" pitchFamily="18" charset="0"/>
                <a:cs typeface="Times New Roman" pitchFamily="18" charset="0"/>
              </a:rPr>
              <a:t>The key concept is that each mobile subscriber must  prove to the other that it knows the password without actually revealing or transmitting such a password. </a:t>
            </a:r>
          </a:p>
          <a:p>
            <a:pPr>
              <a:buNone/>
            </a:pPr>
            <a:endParaRPr lang="en-IN" sz="3000" dirty="0">
              <a:latin typeface="Times New Roman" pitchFamily="18" charset="0"/>
              <a:cs typeface="Times New Roman" pitchFamily="18" charset="0"/>
            </a:endParaRPr>
          </a:p>
          <a:p>
            <a:endParaRPr lang="en-IN" dirty="0">
              <a:latin typeface="Arial" pitchFamily="34" charset="0"/>
              <a:cs typeface="Arial" pitchFamily="34" charset="0"/>
            </a:endParaRPr>
          </a:p>
          <a:p>
            <a:endParaRPr lang="en-US" dirty="0"/>
          </a:p>
        </p:txBody>
      </p:sp>
      <p:sp>
        <p:nvSpPr>
          <p:cNvPr id="4" name="Slide Number Placeholder 3"/>
          <p:cNvSpPr>
            <a:spLocks noGrp="1"/>
          </p:cNvSpPr>
          <p:nvPr>
            <p:ph type="sldNum" sz="quarter" idx="12"/>
          </p:nvPr>
        </p:nvSpPr>
        <p:spPr/>
        <p:txBody>
          <a:bodyPr/>
          <a:lstStyle/>
          <a:p>
            <a:fld id="{1B6A8143-A93A-433E-8699-05716DE4F122}" type="slidenum">
              <a:rPr lang="en-US" smtClean="0"/>
              <a:pPr/>
              <a:t>11</a:t>
            </a:fld>
            <a:endParaRPr lang="en-US"/>
          </a:p>
        </p:txBody>
      </p:sp>
      <p:pic>
        <p:nvPicPr>
          <p:cNvPr id="6" name="Picture 2" descr="Haast 3G mobile tower gets operational for enhanced connectivity in NZ |  Agency-Wire">
            <a:extLst>
              <a:ext uri="{FF2B5EF4-FFF2-40B4-BE49-F238E27FC236}">
                <a16:creationId xmlns="" xmlns:a16="http://schemas.microsoft.com/office/drawing/2014/main" id="{C6B0AD4A-EF08-4886-B6B6-70291A0BF1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5448" y="0"/>
            <a:ext cx="1386551"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962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4817" y="180200"/>
            <a:ext cx="11708528" cy="6677800"/>
          </a:xfrm>
          <a:prstGeom prst="rect">
            <a:avLst/>
          </a:prstGeom>
        </p:spPr>
      </p:pic>
    </p:spTree>
    <p:extLst>
      <p:ext uri="{BB962C8B-B14F-4D97-AF65-F5344CB8AC3E}">
        <p14:creationId xmlns:p14="http://schemas.microsoft.com/office/powerpoint/2010/main" val="381794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30" y="136525"/>
            <a:ext cx="9660835" cy="1143000"/>
          </a:xfrm>
        </p:spPr>
        <p:txBody>
          <a:bodyPr>
            <a:normAutofit fontScale="90000"/>
          </a:bodyPr>
          <a:lstStyle/>
          <a:p>
            <a:r>
              <a:rPr lang="en-US" b="1" dirty="0">
                <a:latin typeface="Times New Roman" pitchFamily="18" charset="0"/>
                <a:cs typeface="Times New Roman" pitchFamily="18" charset="0"/>
              </a:rPr>
              <a:t>Steps of Authentication and Key Agreement procedure: </a:t>
            </a:r>
          </a:p>
        </p:txBody>
      </p:sp>
      <p:sp>
        <p:nvSpPr>
          <p:cNvPr id="3" name="Content Placeholder 2"/>
          <p:cNvSpPr>
            <a:spLocks noGrp="1"/>
          </p:cNvSpPr>
          <p:nvPr>
            <p:ph idx="1"/>
          </p:nvPr>
        </p:nvSpPr>
        <p:spPr>
          <a:xfrm>
            <a:off x="0" y="1708150"/>
            <a:ext cx="12192000" cy="4648200"/>
          </a:xfrm>
        </p:spPr>
        <p:txBody>
          <a:bodyPr>
            <a:normAutofit lnSpcReduction="10000"/>
          </a:bodyPr>
          <a:lstStyle/>
          <a:p>
            <a:pPr algn="just"/>
            <a:r>
              <a:rPr lang="en-US" b="1" dirty="0">
                <a:latin typeface="Times New Roman" pitchFamily="18" charset="0"/>
                <a:cs typeface="Times New Roman" pitchFamily="18" charset="0"/>
              </a:rPr>
              <a:t>Step 1: </a:t>
            </a:r>
            <a:r>
              <a:rPr lang="en-US" dirty="0">
                <a:latin typeface="Times New Roman" pitchFamily="18" charset="0"/>
                <a:cs typeface="Times New Roman" pitchFamily="18" charset="0"/>
              </a:rPr>
              <a:t>Visited network's </a:t>
            </a:r>
            <a:r>
              <a:rPr lang="en-US" dirty="0">
                <a:solidFill>
                  <a:srgbClr val="FF0000"/>
                </a:solidFill>
                <a:latin typeface="Times New Roman" pitchFamily="18" charset="0"/>
                <a:cs typeface="Times New Roman" pitchFamily="18" charset="0"/>
              </a:rPr>
              <a:t>VLR/SGSN requests a set of AVs [authentication vectors</a:t>
            </a:r>
            <a:r>
              <a:rPr lang="en-US" dirty="0">
                <a:latin typeface="Times New Roman" pitchFamily="18" charset="0"/>
                <a:cs typeface="Times New Roman" pitchFamily="18" charset="0"/>
              </a:rPr>
              <a:t>] from the </a:t>
            </a:r>
            <a:r>
              <a:rPr lang="en-US" dirty="0">
                <a:solidFill>
                  <a:srgbClr val="FF0000"/>
                </a:solidFill>
                <a:latin typeface="Times New Roman" pitchFamily="18" charset="0"/>
                <a:cs typeface="Times New Roman" pitchFamily="18" charset="0"/>
              </a:rPr>
              <a:t>HLR/</a:t>
            </a:r>
            <a:r>
              <a:rPr lang="en-US" dirty="0" err="1">
                <a:solidFill>
                  <a:srgbClr val="FF0000"/>
                </a:solidFill>
                <a:latin typeface="Times New Roman" pitchFamily="18" charset="0"/>
                <a:cs typeface="Times New Roman" pitchFamily="18" charset="0"/>
              </a:rPr>
              <a:t>AuC</a:t>
            </a:r>
            <a:r>
              <a:rPr lang="en-US" dirty="0">
                <a:solidFill>
                  <a:srgbClr val="FF0000"/>
                </a:solidFill>
                <a:latin typeface="Times New Roman" pitchFamily="18" charset="0"/>
                <a:cs typeface="Times New Roman" pitchFamily="18" charset="0"/>
              </a:rPr>
              <a:t> in the mobile subscriber's home network</a:t>
            </a:r>
            <a:r>
              <a:rPr lang="en-US" dirty="0">
                <a:latin typeface="Times New Roman" pitchFamily="18" charset="0"/>
                <a:cs typeface="Times New Roman" pitchFamily="18" charset="0"/>
              </a:rPr>
              <a:t>. </a:t>
            </a:r>
          </a:p>
          <a:p>
            <a:pPr algn="just"/>
            <a:r>
              <a:rPr lang="en-US" b="1" dirty="0">
                <a:latin typeface="Times New Roman" pitchFamily="18" charset="0"/>
                <a:cs typeface="Times New Roman" pitchFamily="18" charset="0"/>
              </a:rPr>
              <a:t>Step 2.</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HLR/</a:t>
            </a:r>
            <a:r>
              <a:rPr lang="en-US" dirty="0" err="1">
                <a:solidFill>
                  <a:srgbClr val="FF0000"/>
                </a:solidFill>
                <a:latin typeface="Times New Roman" pitchFamily="18" charset="0"/>
                <a:cs typeface="Times New Roman" pitchFamily="18" charset="0"/>
              </a:rPr>
              <a:t>AuC</a:t>
            </a:r>
            <a:r>
              <a:rPr lang="en-US" dirty="0">
                <a:solidFill>
                  <a:srgbClr val="FF0000"/>
                </a:solidFill>
                <a:latin typeface="Times New Roman" pitchFamily="18" charset="0"/>
                <a:cs typeface="Times New Roman" pitchFamily="18" charset="0"/>
              </a:rPr>
              <a:t> computes an array of AVs.</a:t>
            </a:r>
            <a:r>
              <a:rPr lang="en-US" dirty="0">
                <a:latin typeface="Times New Roman" pitchFamily="18" charset="0"/>
                <a:cs typeface="Times New Roman" pitchFamily="18" charset="0"/>
              </a:rPr>
              <a:t> This is done by means of the </a:t>
            </a:r>
            <a:r>
              <a:rPr lang="en-US" dirty="0">
                <a:solidFill>
                  <a:srgbClr val="FF0000"/>
                </a:solidFill>
                <a:latin typeface="Times New Roman" pitchFamily="18" charset="0"/>
                <a:cs typeface="Times New Roman" pitchFamily="18" charset="0"/>
              </a:rPr>
              <a:t>'authentication algorithms </a:t>
            </a:r>
            <a:r>
              <a:rPr lang="en-US" dirty="0">
                <a:latin typeface="Times New Roman" pitchFamily="18" charset="0"/>
                <a:cs typeface="Times New Roman" pitchFamily="18" charset="0"/>
              </a:rPr>
              <a:t>and the </a:t>
            </a:r>
            <a:r>
              <a:rPr lang="en-US" dirty="0">
                <a:solidFill>
                  <a:srgbClr val="FF0000"/>
                </a:solidFill>
                <a:latin typeface="Times New Roman" pitchFamily="18" charset="0"/>
                <a:cs typeface="Times New Roman" pitchFamily="18" charset="0"/>
              </a:rPr>
              <a:t>mobile subscriber's private secret key K</a:t>
            </a:r>
            <a:r>
              <a:rPr lang="en-US" dirty="0">
                <a:latin typeface="Times New Roman" pitchFamily="18" charset="0"/>
                <a:cs typeface="Times New Roman" pitchFamily="18" charset="0"/>
              </a:rPr>
              <a:t>, which is stored only in the home network's HLR/ </a:t>
            </a:r>
            <a:r>
              <a:rPr lang="en-US" dirty="0" err="1">
                <a:latin typeface="Times New Roman" pitchFamily="18" charset="0"/>
                <a:cs typeface="Times New Roman" pitchFamily="18" charset="0"/>
              </a:rPr>
              <a:t>AuC</a:t>
            </a:r>
            <a:r>
              <a:rPr lang="en-US" dirty="0">
                <a:latin typeface="Times New Roman" pitchFamily="18" charset="0"/>
                <a:cs typeface="Times New Roman" pitchFamily="18" charset="0"/>
              </a:rPr>
              <a:t> and the user Identity Module (USIM) in the mobile subscriber's mobile subscriber. </a:t>
            </a:r>
          </a:p>
          <a:p>
            <a:pPr algn="just"/>
            <a:r>
              <a:rPr lang="en-US" b="1" dirty="0">
                <a:latin typeface="Times New Roman" pitchFamily="18" charset="0"/>
                <a:cs typeface="Times New Roman" pitchFamily="18" charset="0"/>
              </a:rPr>
              <a:t>Step 3.</a:t>
            </a:r>
            <a:r>
              <a:rPr lang="en-US" dirty="0">
                <a:latin typeface="Times New Roman" pitchFamily="18" charset="0"/>
                <a:cs typeface="Times New Roman" pitchFamily="18" charset="0"/>
              </a:rPr>
              <a:t> Home network's </a:t>
            </a:r>
            <a:r>
              <a:rPr lang="en-US" dirty="0">
                <a:solidFill>
                  <a:srgbClr val="FF0000"/>
                </a:solidFill>
                <a:latin typeface="Times New Roman" pitchFamily="18" charset="0"/>
                <a:cs typeface="Times New Roman" pitchFamily="18" charset="0"/>
              </a:rPr>
              <a:t>HLR/ </a:t>
            </a:r>
            <a:r>
              <a:rPr lang="en-US" dirty="0" err="1">
                <a:solidFill>
                  <a:srgbClr val="FF0000"/>
                </a:solidFill>
                <a:latin typeface="Times New Roman" pitchFamily="18" charset="0"/>
                <a:cs typeface="Times New Roman" pitchFamily="18" charset="0"/>
              </a:rPr>
              <a:t>AuC</a:t>
            </a:r>
            <a:r>
              <a:rPr lang="en-US" dirty="0">
                <a:solidFill>
                  <a:srgbClr val="FF0000"/>
                </a:solidFill>
                <a:latin typeface="Times New Roman" pitchFamily="18" charset="0"/>
                <a:cs typeface="Times New Roman" pitchFamily="18" charset="0"/>
              </a:rPr>
              <a:t> responds by sending </a:t>
            </a:r>
            <a:r>
              <a:rPr lang="en-US" i="1" dirty="0">
                <a:solidFill>
                  <a:srgbClr val="FF0000"/>
                </a:solidFill>
                <a:latin typeface="Times New Roman" pitchFamily="18" charset="0"/>
                <a:cs typeface="Times New Roman" pitchFamily="18" charset="0"/>
              </a:rPr>
              <a:t>n </a:t>
            </a:r>
            <a:r>
              <a:rPr lang="en-US" dirty="0">
                <a:solidFill>
                  <a:srgbClr val="FF0000"/>
                </a:solidFill>
                <a:latin typeface="Times New Roman" pitchFamily="18" charset="0"/>
                <a:cs typeface="Times New Roman" pitchFamily="18" charset="0"/>
              </a:rPr>
              <a:t>authentication vectors </a:t>
            </a:r>
            <a:r>
              <a:rPr lang="en-US" dirty="0">
                <a:latin typeface="Times New Roman" pitchFamily="18" charset="0"/>
                <a:cs typeface="Times New Roman" pitchFamily="18" charset="0"/>
              </a:rPr>
              <a:t>back to the visited network's VLR/SGSN. </a:t>
            </a:r>
          </a:p>
          <a:p>
            <a:r>
              <a:rPr lang="en-US" b="1" dirty="0">
                <a:latin typeface="Times New Roman" pitchFamily="18" charset="0"/>
                <a:cs typeface="Times New Roman" pitchFamily="18" charset="0"/>
              </a:rPr>
              <a:t>Step 4.</a:t>
            </a:r>
            <a:r>
              <a:rPr lang="en-US" dirty="0">
                <a:latin typeface="Times New Roman" pitchFamily="18" charset="0"/>
                <a:cs typeface="Times New Roman" pitchFamily="18" charset="0"/>
              </a:rPr>
              <a:t> Visited network's </a:t>
            </a:r>
            <a:r>
              <a:rPr lang="en-US" dirty="0">
                <a:solidFill>
                  <a:srgbClr val="FF0000"/>
                </a:solidFill>
                <a:latin typeface="Times New Roman" pitchFamily="18" charset="0"/>
                <a:cs typeface="Times New Roman" pitchFamily="18" charset="0"/>
              </a:rPr>
              <a:t>VLR/SGSN chooses one AV </a:t>
            </a:r>
            <a:r>
              <a:rPr lang="en-US" dirty="0">
                <a:latin typeface="Times New Roman" pitchFamily="18" charset="0"/>
                <a:cs typeface="Times New Roman" pitchFamily="18" charset="0"/>
              </a:rPr>
              <a:t>and </a:t>
            </a:r>
            <a:r>
              <a:rPr lang="en-US" dirty="0">
                <a:solidFill>
                  <a:srgbClr val="FF0000"/>
                </a:solidFill>
                <a:latin typeface="Times New Roman" pitchFamily="18" charset="0"/>
                <a:cs typeface="Times New Roman" pitchFamily="18" charset="0"/>
              </a:rPr>
              <a:t>challenges the mobile subscriber's USIM by sending the RAND and AUTN fields </a:t>
            </a:r>
            <a:r>
              <a:rPr lang="en-US" dirty="0">
                <a:latin typeface="Times New Roman" pitchFamily="18" charset="0"/>
                <a:cs typeface="Times New Roman" pitchFamily="18" charset="0"/>
              </a:rPr>
              <a:t>in the vector to it. </a:t>
            </a:r>
          </a:p>
          <a:p>
            <a:r>
              <a:rPr lang="en-US" b="1" dirty="0">
                <a:latin typeface="Times New Roman" pitchFamily="18" charset="0"/>
                <a:cs typeface="Times New Roman" pitchFamily="18" charset="0"/>
              </a:rPr>
              <a:t>Step 5</a:t>
            </a:r>
            <a:r>
              <a:rPr lang="en-US" dirty="0">
                <a:latin typeface="Times New Roman" pitchFamily="18" charset="0"/>
                <a:cs typeface="Times New Roman" pitchFamily="18" charset="0"/>
              </a:rPr>
              <a:t>. The mobile subscriber's </a:t>
            </a:r>
            <a:r>
              <a:rPr lang="en-US" dirty="0">
                <a:solidFill>
                  <a:srgbClr val="FF0000"/>
                </a:solidFill>
                <a:latin typeface="Times New Roman" pitchFamily="18" charset="0"/>
                <a:cs typeface="Times New Roman" pitchFamily="18" charset="0"/>
              </a:rPr>
              <a:t>USIM processes the AUTN</a:t>
            </a:r>
            <a:r>
              <a:rPr lang="en-US" dirty="0">
                <a:latin typeface="Times New Roman" pitchFamily="18" charset="0"/>
                <a:cs typeface="Times New Roman" pitchFamily="18" charset="0"/>
              </a:rPr>
              <a:t>. </a:t>
            </a:r>
          </a:p>
          <a:p>
            <a:pPr algn="just"/>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2"/>
          </p:nvPr>
        </p:nvSpPr>
        <p:spPr/>
        <p:txBody>
          <a:bodyPr/>
          <a:lstStyle/>
          <a:p>
            <a:fld id="{1B6A8143-A93A-433E-8699-05716DE4F122}" type="slidenum">
              <a:rPr lang="en-US" smtClean="0"/>
              <a:pPr/>
              <a:t>13</a:t>
            </a:fld>
            <a:endParaRPr lang="en-US"/>
          </a:p>
        </p:txBody>
      </p:sp>
      <p:pic>
        <p:nvPicPr>
          <p:cNvPr id="6" name="Picture 2" descr="Haast 3G mobile tower gets operational for enhanced connectivity in NZ |  Agency-Wire">
            <a:extLst>
              <a:ext uri="{FF2B5EF4-FFF2-40B4-BE49-F238E27FC236}">
                <a16:creationId xmlns="" xmlns:a16="http://schemas.microsoft.com/office/drawing/2014/main" id="{11B1347F-B6AD-436D-8C02-AC539823D6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5448" y="0"/>
            <a:ext cx="1386551"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269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322" y="304800"/>
            <a:ext cx="9912626" cy="762000"/>
          </a:xfrm>
        </p:spPr>
        <p:txBody>
          <a:bodyPr>
            <a:noAutofit/>
          </a:bodyPr>
          <a:lstStyle/>
          <a:p>
            <a:r>
              <a:rPr lang="en-US" sz="3600" b="1" dirty="0">
                <a:solidFill>
                  <a:srgbClr val="FF0000"/>
                </a:solidFill>
                <a:latin typeface="Times New Roman" pitchFamily="18" charset="0"/>
                <a:cs typeface="Times New Roman" pitchFamily="18" charset="0"/>
              </a:rPr>
              <a:t>Steps of Authentication and Key Agreement procedure: (cont)</a:t>
            </a:r>
          </a:p>
        </p:txBody>
      </p:sp>
      <p:sp>
        <p:nvSpPr>
          <p:cNvPr id="3" name="Content Placeholder 2"/>
          <p:cNvSpPr>
            <a:spLocks noGrp="1"/>
          </p:cNvSpPr>
          <p:nvPr>
            <p:ph idx="1"/>
          </p:nvPr>
        </p:nvSpPr>
        <p:spPr>
          <a:xfrm>
            <a:off x="0" y="1295400"/>
            <a:ext cx="12094464" cy="4648200"/>
          </a:xfrm>
        </p:spPr>
        <p:txBody>
          <a:bodyPr>
            <a:noAutofit/>
          </a:bodyPr>
          <a:lstStyle/>
          <a:p>
            <a:pPr algn="just"/>
            <a:r>
              <a:rPr lang="en-US" dirty="0">
                <a:latin typeface="Times New Roman" pitchFamily="18" charset="0"/>
                <a:cs typeface="Times New Roman" pitchFamily="18" charset="0"/>
              </a:rPr>
              <a:t>With the aid of the private secret key K, the mobile subscriber is able to verify that the received challenge data could only have been constructed by someone who had access to the same secret key K. </a:t>
            </a:r>
          </a:p>
          <a:p>
            <a:pPr algn="just">
              <a:buFont typeface="Arial" pitchFamily="34" charset="0"/>
              <a:buChar char="•"/>
            </a:pPr>
            <a:r>
              <a:rPr lang="en-US" dirty="0">
                <a:solidFill>
                  <a:srgbClr val="FF0000"/>
                </a:solidFill>
                <a:latin typeface="Times New Roman" pitchFamily="18" charset="0"/>
                <a:cs typeface="Times New Roman" pitchFamily="18" charset="0"/>
              </a:rPr>
              <a:t>The USIM will also verify that the AV has not expired by checking its Sequence Number (SEQ) field</a:t>
            </a:r>
          </a:p>
          <a:p>
            <a:pPr algn="just">
              <a:buFont typeface="Arial" pitchFamily="34" charset="0"/>
              <a:buChar char="•"/>
            </a:pPr>
            <a:r>
              <a:rPr lang="en-US" dirty="0">
                <a:solidFill>
                  <a:srgbClr val="FF0000"/>
                </a:solidFill>
                <a:latin typeface="Times New Roman" pitchFamily="18" charset="0"/>
                <a:cs typeface="Times New Roman" pitchFamily="18" charset="0"/>
              </a:rPr>
              <a:t>Provided that the network can be authenticated and that the AV is still valid, the USIM proceeds to generate a Confidentiality Key (CK), an Integrity Key (IK) and a Response for the network (RES). </a:t>
            </a:r>
          </a:p>
          <a:p>
            <a:pPr algn="just"/>
            <a:r>
              <a:rPr lang="en-US" b="1" dirty="0">
                <a:latin typeface="Times New Roman" pitchFamily="18" charset="0"/>
                <a:cs typeface="Times New Roman" pitchFamily="18" charset="0"/>
              </a:rPr>
              <a:t>Step </a:t>
            </a:r>
            <a:r>
              <a:rPr lang="en-US" dirty="0">
                <a:latin typeface="Times New Roman" pitchFamily="18" charset="0"/>
                <a:cs typeface="Times New Roman" pitchFamily="18" charset="0"/>
              </a:rPr>
              <a:t>6. The </a:t>
            </a:r>
            <a:r>
              <a:rPr lang="en-US" dirty="0">
                <a:solidFill>
                  <a:srgbClr val="FF0000"/>
                </a:solidFill>
                <a:latin typeface="Times New Roman" pitchFamily="18" charset="0"/>
                <a:cs typeface="Times New Roman" pitchFamily="18" charset="0"/>
              </a:rPr>
              <a:t>mobile subscriber responds with RES to the visited network</a:t>
            </a:r>
            <a:r>
              <a:rPr lang="en-US" dirty="0">
                <a:latin typeface="Times New Roman" pitchFamily="18" charset="0"/>
                <a:cs typeface="Times New Roman" pitchFamily="18" charset="0"/>
              </a:rPr>
              <a:t>. </a:t>
            </a:r>
          </a:p>
          <a:p>
            <a:pPr algn="just"/>
            <a:r>
              <a:rPr lang="en-US" b="1" dirty="0">
                <a:latin typeface="Times New Roman" pitchFamily="18" charset="0"/>
                <a:cs typeface="Times New Roman" pitchFamily="18" charset="0"/>
              </a:rPr>
              <a:t>Step </a:t>
            </a:r>
            <a:r>
              <a:rPr lang="en-US" dirty="0">
                <a:latin typeface="Times New Roman" pitchFamily="18" charset="0"/>
                <a:cs typeface="Times New Roman" pitchFamily="18" charset="0"/>
              </a:rPr>
              <a:t>7. Visited network's </a:t>
            </a:r>
            <a:r>
              <a:rPr lang="en-US" dirty="0">
                <a:solidFill>
                  <a:srgbClr val="FF0000"/>
                </a:solidFill>
                <a:latin typeface="Times New Roman" pitchFamily="18" charset="0"/>
                <a:cs typeface="Times New Roman" pitchFamily="18" charset="0"/>
              </a:rPr>
              <a:t>VLR/SGSN verifies that response is correct by comparing the Expected Response (XRES) </a:t>
            </a:r>
            <a:r>
              <a:rPr lang="en-US" dirty="0">
                <a:latin typeface="Times New Roman" pitchFamily="18" charset="0"/>
                <a:cs typeface="Times New Roman" pitchFamily="18" charset="0"/>
              </a:rPr>
              <a:t>from the current AV with the Response (RES) received from the mobile subscriber's USIM</a:t>
            </a:r>
          </a:p>
          <a:p>
            <a:pPr>
              <a:buFont typeface="Arial" pitchFamily="34" charset="0"/>
              <a:buChar char="•"/>
            </a:pPr>
            <a:endParaRPr lang="en-US" sz="2000" dirty="0">
              <a:latin typeface="Arial" pitchFamily="34" charset="0"/>
              <a:cs typeface="Arial" pitchFamily="34" charset="0"/>
            </a:endParaRPr>
          </a:p>
          <a:p>
            <a:endParaRPr lang="en-US" sz="2000" dirty="0"/>
          </a:p>
        </p:txBody>
      </p:sp>
      <p:sp>
        <p:nvSpPr>
          <p:cNvPr id="4" name="Slide Number Placeholder 3"/>
          <p:cNvSpPr>
            <a:spLocks noGrp="1"/>
          </p:cNvSpPr>
          <p:nvPr>
            <p:ph type="sldNum" sz="quarter" idx="12"/>
          </p:nvPr>
        </p:nvSpPr>
        <p:spPr/>
        <p:txBody>
          <a:bodyPr/>
          <a:lstStyle/>
          <a:p>
            <a:fld id="{1B6A8143-A93A-433E-8699-05716DE4F122}" type="slidenum">
              <a:rPr lang="en-US" smtClean="0"/>
              <a:pPr/>
              <a:t>14</a:t>
            </a:fld>
            <a:endParaRPr lang="en-US" dirty="0"/>
          </a:p>
        </p:txBody>
      </p:sp>
      <p:pic>
        <p:nvPicPr>
          <p:cNvPr id="6" name="Picture 2" descr="Haast 3G mobile tower gets operational for enhanced connectivity in NZ |  Agency-Wire">
            <a:extLst>
              <a:ext uri="{FF2B5EF4-FFF2-40B4-BE49-F238E27FC236}">
                <a16:creationId xmlns="" xmlns:a16="http://schemas.microsoft.com/office/drawing/2014/main" id="{0B27D329-075A-4557-A875-FD8AB80DA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5448" y="0"/>
            <a:ext cx="1386551"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20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8" y="269592"/>
            <a:ext cx="10515600" cy="726696"/>
          </a:xfrm>
        </p:spPr>
        <p:txBody>
          <a:bodyPr>
            <a:normAutofit/>
          </a:bodyPr>
          <a:lstStyle/>
          <a:p>
            <a:r>
              <a:rPr lang="en-US" sz="3600" dirty="0">
                <a:solidFill>
                  <a:srgbClr val="FF0000"/>
                </a:solidFill>
              </a:rPr>
              <a:t>UMTS Subscriber to UMTS </a:t>
            </a:r>
            <a:r>
              <a:rPr lang="en-US" sz="3600" dirty="0" smtClean="0">
                <a:solidFill>
                  <a:srgbClr val="FF0000"/>
                </a:solidFill>
              </a:rPr>
              <a:t>Network</a:t>
            </a:r>
            <a:endParaRPr lang="en-US" sz="3600" dirty="0">
              <a:solidFill>
                <a:srgbClr val="FF0000"/>
              </a:solidFill>
            </a:endParaRPr>
          </a:p>
        </p:txBody>
      </p:sp>
      <p:sp>
        <p:nvSpPr>
          <p:cNvPr id="3" name="Content Placeholder 2"/>
          <p:cNvSpPr>
            <a:spLocks noGrp="1"/>
          </p:cNvSpPr>
          <p:nvPr>
            <p:ph idx="1"/>
          </p:nvPr>
        </p:nvSpPr>
        <p:spPr>
          <a:xfrm>
            <a:off x="483358" y="996287"/>
            <a:ext cx="11499376" cy="5737021"/>
          </a:xfrm>
        </p:spPr>
        <p:txBody>
          <a:bodyPr>
            <a:normAutofit fontScale="32500" lnSpcReduction="20000"/>
          </a:bodyPr>
          <a:lstStyle/>
          <a:p>
            <a:pPr marL="0" indent="0">
              <a:buNone/>
            </a:pPr>
            <a:r>
              <a:rPr lang="en-US" sz="7400" dirty="0" smtClean="0">
                <a:solidFill>
                  <a:srgbClr val="FF0000"/>
                </a:solidFill>
              </a:rPr>
              <a:t>Both </a:t>
            </a:r>
            <a:r>
              <a:rPr lang="en-US" sz="7400" dirty="0">
                <a:solidFill>
                  <a:srgbClr val="FF0000"/>
                </a:solidFill>
              </a:rPr>
              <a:t>the network and the mobile station supports all the security mechanisms of UMTS. </a:t>
            </a:r>
            <a:endParaRPr lang="en-US" sz="7400" dirty="0" smtClean="0">
              <a:solidFill>
                <a:srgbClr val="FF0000"/>
              </a:solidFill>
            </a:endParaRPr>
          </a:p>
          <a:p>
            <a:pPr marL="0" indent="0">
              <a:buNone/>
            </a:pPr>
            <a:endParaRPr lang="en-US" sz="7400" dirty="0" smtClean="0">
              <a:solidFill>
                <a:srgbClr val="FF0000"/>
              </a:solidFill>
            </a:endParaRPr>
          </a:p>
          <a:p>
            <a:pPr marL="0" indent="0">
              <a:buNone/>
            </a:pPr>
            <a:r>
              <a:rPr lang="en-US" sz="9600" dirty="0" smtClean="0">
                <a:solidFill>
                  <a:srgbClr val="FF0000"/>
                </a:solidFill>
              </a:rPr>
              <a:t>Authentication </a:t>
            </a:r>
            <a:r>
              <a:rPr lang="en-US" sz="9600" dirty="0">
                <a:solidFill>
                  <a:srgbClr val="FF0000"/>
                </a:solidFill>
              </a:rPr>
              <a:t>and Key agreement is as follows </a:t>
            </a:r>
            <a:r>
              <a:rPr lang="en-US" sz="9600" dirty="0"/>
              <a:t>−</a:t>
            </a:r>
          </a:p>
          <a:p>
            <a:r>
              <a:rPr lang="en-US" sz="9600" dirty="0"/>
              <a:t>The </a:t>
            </a:r>
            <a:r>
              <a:rPr lang="en-US" sz="9600" dirty="0" err="1" smtClean="0"/>
              <a:t>MSand</a:t>
            </a:r>
            <a:r>
              <a:rPr lang="en-US" sz="9600" dirty="0" smtClean="0"/>
              <a:t> </a:t>
            </a:r>
            <a:r>
              <a:rPr lang="en-US" sz="9600" dirty="0"/>
              <a:t>the </a:t>
            </a:r>
            <a:r>
              <a:rPr lang="en-US" sz="9600" dirty="0" smtClean="0"/>
              <a:t>BS establish </a:t>
            </a:r>
            <a:r>
              <a:rPr lang="en-US" sz="9600" dirty="0"/>
              <a:t>a radio resource control connection (RRC connection). </a:t>
            </a:r>
            <a:endParaRPr lang="en-US" sz="9600" dirty="0" smtClean="0"/>
          </a:p>
          <a:p>
            <a:r>
              <a:rPr lang="en-US" sz="9600" dirty="0" smtClean="0"/>
              <a:t>During </a:t>
            </a:r>
            <a:r>
              <a:rPr lang="en-US" sz="9600" dirty="0"/>
              <a:t>the establishment of the connection the </a:t>
            </a:r>
            <a:r>
              <a:rPr lang="en-US" sz="9600" dirty="0" smtClean="0">
                <a:solidFill>
                  <a:srgbClr val="FF0000"/>
                </a:solidFill>
              </a:rPr>
              <a:t>MS sends </a:t>
            </a:r>
            <a:r>
              <a:rPr lang="en-US" sz="9600" dirty="0">
                <a:solidFill>
                  <a:srgbClr val="FF0000"/>
                </a:solidFill>
              </a:rPr>
              <a:t>its security capabilities to the </a:t>
            </a:r>
            <a:r>
              <a:rPr lang="en-US" sz="9600" dirty="0" smtClean="0">
                <a:solidFill>
                  <a:srgbClr val="FF0000"/>
                </a:solidFill>
              </a:rPr>
              <a:t>BS</a:t>
            </a:r>
            <a:r>
              <a:rPr lang="en-US" sz="9600" dirty="0" smtClean="0"/>
              <a:t>. </a:t>
            </a:r>
            <a:r>
              <a:rPr lang="en-US" sz="9600" dirty="0"/>
              <a:t>Security features include </a:t>
            </a:r>
            <a:r>
              <a:rPr lang="en-US" sz="9600" dirty="0">
                <a:solidFill>
                  <a:srgbClr val="FF0000"/>
                </a:solidFill>
              </a:rPr>
              <a:t>UMTS integrity and encryption algorithms </a:t>
            </a:r>
            <a:r>
              <a:rPr lang="en-US" sz="9600" dirty="0"/>
              <a:t>supported and possibly </a:t>
            </a:r>
            <a:r>
              <a:rPr lang="en-US" sz="9600" dirty="0">
                <a:solidFill>
                  <a:srgbClr val="FF0000"/>
                </a:solidFill>
              </a:rPr>
              <a:t>GSM encryption capabilities as well.</a:t>
            </a:r>
          </a:p>
          <a:p>
            <a:r>
              <a:rPr lang="en-US" sz="9600" dirty="0"/>
              <a:t>The </a:t>
            </a:r>
            <a:r>
              <a:rPr lang="en-US" sz="9600" dirty="0" smtClean="0">
                <a:solidFill>
                  <a:srgbClr val="FF0000"/>
                </a:solidFill>
              </a:rPr>
              <a:t>MS sends </a:t>
            </a:r>
            <a:r>
              <a:rPr lang="en-US" sz="9600" dirty="0"/>
              <a:t>its </a:t>
            </a:r>
            <a:r>
              <a:rPr lang="en-US" sz="9600" dirty="0">
                <a:solidFill>
                  <a:srgbClr val="FF0000"/>
                </a:solidFill>
              </a:rPr>
              <a:t>temporary identity TMSI current </a:t>
            </a:r>
            <a:r>
              <a:rPr lang="en-US" sz="9600" dirty="0"/>
              <a:t>on the network</a:t>
            </a:r>
            <a:r>
              <a:rPr lang="en-US" sz="9600" dirty="0" smtClean="0"/>
              <a:t>.</a:t>
            </a:r>
          </a:p>
          <a:p>
            <a:endParaRPr lang="en-US" sz="9600" dirty="0"/>
          </a:p>
          <a:p>
            <a:r>
              <a:rPr lang="en-US" sz="9600" dirty="0"/>
              <a:t>If the network </a:t>
            </a:r>
            <a:r>
              <a:rPr lang="en-US" sz="9600" dirty="0">
                <a:solidFill>
                  <a:srgbClr val="FF0000"/>
                </a:solidFill>
              </a:rPr>
              <a:t>cannot solve the TMSI</a:t>
            </a:r>
            <a:r>
              <a:rPr lang="en-US" sz="9600" dirty="0"/>
              <a:t>, he asks </a:t>
            </a:r>
            <a:r>
              <a:rPr lang="en-US" sz="9600" dirty="0">
                <a:solidFill>
                  <a:srgbClr val="FF0000"/>
                </a:solidFill>
              </a:rPr>
              <a:t>the </a:t>
            </a:r>
            <a:r>
              <a:rPr lang="en-US" sz="9600" dirty="0" smtClean="0">
                <a:solidFill>
                  <a:srgbClr val="FF0000"/>
                </a:solidFill>
              </a:rPr>
              <a:t>MS to </a:t>
            </a:r>
            <a:r>
              <a:rPr lang="en-US" sz="9600" dirty="0">
                <a:solidFill>
                  <a:srgbClr val="FF0000"/>
                </a:solidFill>
              </a:rPr>
              <a:t>send its permanent identity</a:t>
            </a:r>
            <a:r>
              <a:rPr lang="en-US" sz="9600" dirty="0"/>
              <a:t> and the mobile stations responding to the request with </a:t>
            </a:r>
            <a:r>
              <a:rPr lang="en-US" sz="9600" dirty="0">
                <a:solidFill>
                  <a:srgbClr val="FF0000"/>
                </a:solidFill>
              </a:rPr>
              <a:t>the IMSI</a:t>
            </a:r>
            <a:r>
              <a:rPr lang="en-US" sz="9600" dirty="0" smtClean="0"/>
              <a:t>.</a:t>
            </a:r>
            <a:endParaRPr lang="en-US" sz="9600" dirty="0"/>
          </a:p>
        </p:txBody>
      </p:sp>
    </p:spTree>
    <p:extLst>
      <p:ext uri="{BB962C8B-B14F-4D97-AF65-F5344CB8AC3E}">
        <p14:creationId xmlns:p14="http://schemas.microsoft.com/office/powerpoint/2010/main" val="274337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563" y="329334"/>
            <a:ext cx="11423073" cy="6334702"/>
          </a:xfrm>
        </p:spPr>
        <p:txBody>
          <a:bodyPr/>
          <a:lstStyle/>
          <a:p>
            <a:pPr algn="just"/>
            <a:r>
              <a:rPr lang="en-US" dirty="0"/>
              <a:t>The </a:t>
            </a:r>
            <a:r>
              <a:rPr lang="en-US" dirty="0" smtClean="0">
                <a:solidFill>
                  <a:srgbClr val="FF0000"/>
                </a:solidFill>
              </a:rPr>
              <a:t>visited network requests </a:t>
            </a:r>
            <a:r>
              <a:rPr lang="en-US" dirty="0">
                <a:solidFill>
                  <a:srgbClr val="FF0000"/>
                </a:solidFill>
              </a:rPr>
              <a:t>authentication </a:t>
            </a:r>
            <a:r>
              <a:rPr lang="en-US" dirty="0"/>
              <a:t>of the home network of the </a:t>
            </a:r>
            <a:r>
              <a:rPr lang="en-US" dirty="0" smtClean="0"/>
              <a:t>mobile </a:t>
            </a:r>
            <a:r>
              <a:rPr lang="en-US" dirty="0"/>
              <a:t>station data.</a:t>
            </a:r>
          </a:p>
          <a:p>
            <a:pPr algn="just"/>
            <a:r>
              <a:rPr lang="en-US" dirty="0"/>
              <a:t>The </a:t>
            </a:r>
            <a:r>
              <a:rPr lang="en-US" dirty="0">
                <a:solidFill>
                  <a:srgbClr val="FF0000"/>
                </a:solidFill>
              </a:rPr>
              <a:t>home network returns a random challenge RAND</a:t>
            </a:r>
            <a:r>
              <a:rPr lang="en-US" dirty="0"/>
              <a:t>, the corresponding authentication token AUTN, authentication</a:t>
            </a:r>
          </a:p>
          <a:p>
            <a:pPr algn="just"/>
            <a:r>
              <a:rPr lang="en-US" dirty="0">
                <a:solidFill>
                  <a:srgbClr val="FF0000"/>
                </a:solidFill>
              </a:rPr>
              <a:t>Response XRES, integrity key IK and the encryption key CK.</a:t>
            </a:r>
          </a:p>
          <a:p>
            <a:pPr algn="just"/>
            <a:r>
              <a:rPr lang="en-US" dirty="0"/>
              <a:t>The </a:t>
            </a:r>
            <a:r>
              <a:rPr lang="en-US" dirty="0">
                <a:solidFill>
                  <a:srgbClr val="FF0000"/>
                </a:solidFill>
              </a:rPr>
              <a:t>visited network sends RAND authentication challenge and authentication token AUTN to the mobile Station</a:t>
            </a:r>
            <a:r>
              <a:rPr lang="en-US" dirty="0" smtClean="0">
                <a:solidFill>
                  <a:srgbClr val="FF0000"/>
                </a:solidFill>
              </a:rPr>
              <a:t>.</a:t>
            </a:r>
          </a:p>
          <a:p>
            <a:pPr algn="just"/>
            <a:r>
              <a:rPr lang="en-US" dirty="0"/>
              <a:t>The </a:t>
            </a:r>
            <a:r>
              <a:rPr lang="en-US" dirty="0" smtClean="0">
                <a:solidFill>
                  <a:srgbClr val="FF0000"/>
                </a:solidFill>
              </a:rPr>
              <a:t>MS checks </a:t>
            </a:r>
            <a:r>
              <a:rPr lang="en-US" dirty="0">
                <a:solidFill>
                  <a:srgbClr val="FF0000"/>
                </a:solidFill>
              </a:rPr>
              <a:t>AUTN and calculates the authentication response</a:t>
            </a:r>
            <a:r>
              <a:rPr lang="en-US" dirty="0"/>
              <a:t>. </a:t>
            </a:r>
            <a:endParaRPr lang="en-US" dirty="0" smtClean="0"/>
          </a:p>
          <a:p>
            <a:pPr algn="just"/>
            <a:r>
              <a:rPr lang="en-US" dirty="0" smtClean="0"/>
              <a:t>If </a:t>
            </a:r>
            <a:r>
              <a:rPr lang="en-US" dirty="0"/>
              <a:t>AUTN is </a:t>
            </a:r>
            <a:r>
              <a:rPr lang="en-US" dirty="0" smtClean="0"/>
              <a:t>corrected. The </a:t>
            </a:r>
            <a:r>
              <a:rPr lang="en-US" dirty="0"/>
              <a:t>mobile station sends its </a:t>
            </a:r>
            <a:r>
              <a:rPr lang="en-US" dirty="0">
                <a:solidFill>
                  <a:srgbClr val="FF0000"/>
                </a:solidFill>
              </a:rPr>
              <a:t>authentication response RES to the visited </a:t>
            </a:r>
            <a:r>
              <a:rPr lang="en-US" dirty="0" smtClean="0">
                <a:solidFill>
                  <a:srgbClr val="FF0000"/>
                </a:solidFill>
              </a:rPr>
              <a:t>network</a:t>
            </a:r>
            <a:r>
              <a:rPr lang="en-US" sz="1600" dirty="0" smtClean="0">
                <a:solidFill>
                  <a:srgbClr val="FF0000"/>
                </a:solidFill>
              </a:rPr>
              <a:t>.   </a:t>
            </a:r>
            <a:r>
              <a:rPr lang="en-US" sz="2400" dirty="0" smtClean="0">
                <a:solidFill>
                  <a:srgbClr val="FF0000"/>
                </a:solidFill>
              </a:rPr>
              <a:t>Else </a:t>
            </a:r>
            <a:r>
              <a:rPr lang="en-US" dirty="0" smtClean="0"/>
              <a:t>Mobile </a:t>
            </a:r>
            <a:r>
              <a:rPr lang="en-US" dirty="0"/>
              <a:t>station ignores the message.</a:t>
            </a:r>
          </a:p>
          <a:p>
            <a:endParaRPr lang="en-US" dirty="0"/>
          </a:p>
          <a:p>
            <a:endParaRPr lang="en-IN" dirty="0"/>
          </a:p>
        </p:txBody>
      </p:sp>
    </p:spTree>
    <p:extLst>
      <p:ext uri="{BB962C8B-B14F-4D97-AF65-F5344CB8AC3E}">
        <p14:creationId xmlns:p14="http://schemas.microsoft.com/office/powerpoint/2010/main" val="182454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641" y="324371"/>
            <a:ext cx="10953465" cy="6390328"/>
          </a:xfrm>
        </p:spPr>
        <p:txBody>
          <a:bodyPr>
            <a:normAutofit/>
          </a:bodyPr>
          <a:lstStyle/>
          <a:p>
            <a:r>
              <a:rPr lang="en-US" dirty="0" smtClean="0">
                <a:solidFill>
                  <a:srgbClr val="FF0000"/>
                </a:solidFill>
              </a:rPr>
              <a:t>Visiting network checks if RES = XRES </a:t>
            </a:r>
            <a:r>
              <a:rPr lang="en-US" dirty="0" smtClean="0"/>
              <a:t>and decide which security algorithms radio subsystem is allowed to use.</a:t>
            </a:r>
          </a:p>
          <a:p>
            <a:endParaRPr lang="en-US" dirty="0" smtClean="0"/>
          </a:p>
          <a:p>
            <a:r>
              <a:rPr lang="en-US" dirty="0" smtClean="0"/>
              <a:t>The </a:t>
            </a:r>
            <a:r>
              <a:rPr lang="en-US" dirty="0">
                <a:solidFill>
                  <a:srgbClr val="FF0000"/>
                </a:solidFill>
              </a:rPr>
              <a:t>visited network sends algorithms admitted to the radio subsystem.</a:t>
            </a:r>
          </a:p>
          <a:p>
            <a:r>
              <a:rPr lang="en-US" dirty="0"/>
              <a:t>The </a:t>
            </a:r>
            <a:r>
              <a:rPr lang="en-US" dirty="0">
                <a:solidFill>
                  <a:srgbClr val="FF0000"/>
                </a:solidFill>
              </a:rPr>
              <a:t>radio access network decides permit (s) algorithms to use</a:t>
            </a:r>
            <a:r>
              <a:rPr lang="en-US" dirty="0"/>
              <a:t>.</a:t>
            </a:r>
          </a:p>
          <a:p>
            <a:r>
              <a:rPr lang="en-US" dirty="0"/>
              <a:t>The radio access network informs the mobile station of their choice in the security mode command message.</a:t>
            </a:r>
          </a:p>
          <a:p>
            <a:r>
              <a:rPr lang="en-US" dirty="0"/>
              <a:t>The message also includes the network security features received from the mobile station in step 1.</a:t>
            </a:r>
          </a:p>
          <a:p>
            <a:r>
              <a:rPr lang="en-US" dirty="0"/>
              <a:t>This message is integrity protected with the integrity key IK.</a:t>
            </a:r>
          </a:p>
          <a:p>
            <a:r>
              <a:rPr lang="en-US" dirty="0"/>
              <a:t>The </a:t>
            </a:r>
            <a:r>
              <a:rPr lang="en-US" dirty="0">
                <a:solidFill>
                  <a:srgbClr val="FF0000"/>
                </a:solidFill>
              </a:rPr>
              <a:t>mobile station confirms the protection of the integrity and verify the accuracy of the safety functions.</a:t>
            </a:r>
          </a:p>
          <a:p>
            <a:endParaRPr lang="en-US" dirty="0">
              <a:solidFill>
                <a:srgbClr val="FF0000"/>
              </a:solidFill>
            </a:endParaRPr>
          </a:p>
        </p:txBody>
      </p:sp>
    </p:spTree>
    <p:extLst>
      <p:ext uri="{BB962C8B-B14F-4D97-AF65-F5344CB8AC3E}">
        <p14:creationId xmlns:p14="http://schemas.microsoft.com/office/powerpoint/2010/main" val="102956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802"/>
          </a:xfrm>
        </p:spPr>
        <p:txBody>
          <a:bodyPr>
            <a:normAutofit/>
          </a:bodyPr>
          <a:lstStyle/>
          <a:p>
            <a:r>
              <a:rPr lang="en-US" sz="3200" dirty="0">
                <a:solidFill>
                  <a:srgbClr val="FF0000"/>
                </a:solidFill>
              </a:rPr>
              <a:t>UMTS Subscriber to GSM Base </a:t>
            </a:r>
            <a:r>
              <a:rPr lang="en-US" sz="3200" dirty="0" smtClean="0">
                <a:solidFill>
                  <a:srgbClr val="FF0000"/>
                </a:solidFill>
              </a:rPr>
              <a:t>Station</a:t>
            </a:r>
            <a:endParaRPr lang="en-US" sz="3200" dirty="0">
              <a:solidFill>
                <a:srgbClr val="FF0000"/>
              </a:solidFill>
            </a:endParaRPr>
          </a:p>
        </p:txBody>
      </p:sp>
      <p:sp>
        <p:nvSpPr>
          <p:cNvPr id="3" name="Content Placeholder 2"/>
          <p:cNvSpPr>
            <a:spLocks noGrp="1"/>
          </p:cNvSpPr>
          <p:nvPr>
            <p:ph idx="1"/>
          </p:nvPr>
        </p:nvSpPr>
        <p:spPr>
          <a:xfrm>
            <a:off x="471055" y="1385455"/>
            <a:ext cx="11143189" cy="5206413"/>
          </a:xfrm>
        </p:spPr>
        <p:txBody>
          <a:bodyPr>
            <a:normAutofit/>
          </a:bodyPr>
          <a:lstStyle/>
          <a:p>
            <a:pPr algn="just"/>
            <a:r>
              <a:rPr lang="en-US" dirty="0"/>
              <a:t>The mobile unit (subscriber UMTS) supports both USIM and SIM application. </a:t>
            </a:r>
            <a:endParaRPr lang="en-US" dirty="0" smtClean="0"/>
          </a:p>
          <a:p>
            <a:pPr algn="just"/>
            <a:r>
              <a:rPr lang="en-US" dirty="0" smtClean="0">
                <a:solidFill>
                  <a:srgbClr val="FF0000"/>
                </a:solidFill>
              </a:rPr>
              <a:t>The </a:t>
            </a:r>
            <a:r>
              <a:rPr lang="en-US" dirty="0">
                <a:solidFill>
                  <a:srgbClr val="FF0000"/>
                </a:solidFill>
              </a:rPr>
              <a:t>base station system uses GSM while the VLR / MSC technology components are respectively the UMTS SGSN</a:t>
            </a:r>
            <a:r>
              <a:rPr lang="en-US" dirty="0"/>
              <a:t>. </a:t>
            </a:r>
            <a:endParaRPr lang="en-US" dirty="0" smtClean="0"/>
          </a:p>
          <a:p>
            <a:pPr algn="just"/>
            <a:r>
              <a:rPr lang="en-US" dirty="0" smtClean="0"/>
              <a:t>The </a:t>
            </a:r>
            <a:r>
              <a:rPr lang="en-US" dirty="0">
                <a:solidFill>
                  <a:srgbClr val="FF0000"/>
                </a:solidFill>
              </a:rPr>
              <a:t>mobile station and the core network both support all security mechanisms of UMTS. </a:t>
            </a:r>
            <a:endParaRPr lang="en-US" dirty="0" smtClean="0">
              <a:solidFill>
                <a:srgbClr val="FF0000"/>
              </a:solidFill>
            </a:endParaRPr>
          </a:p>
          <a:p>
            <a:pPr algn="just"/>
            <a:r>
              <a:rPr lang="en-US" dirty="0" smtClean="0"/>
              <a:t>However</a:t>
            </a:r>
            <a:r>
              <a:rPr lang="en-US" dirty="0"/>
              <a:t>, the base station system GSM (</a:t>
            </a:r>
            <a:r>
              <a:rPr lang="en-US" dirty="0">
                <a:solidFill>
                  <a:srgbClr val="FF0000"/>
                </a:solidFill>
              </a:rPr>
              <a:t>BSS) does not support the protection of the integrity and uses the GSM encryption algorithms. </a:t>
            </a:r>
            <a:endParaRPr lang="en-US" dirty="0" smtClean="0">
              <a:solidFill>
                <a:srgbClr val="FF0000"/>
              </a:solidFill>
            </a:endParaRPr>
          </a:p>
          <a:p>
            <a:pPr algn="just"/>
            <a:endParaRPr lang="en-US" dirty="0" smtClean="0"/>
          </a:p>
          <a:p>
            <a:pPr algn="just"/>
            <a:r>
              <a:rPr lang="en-US" dirty="0" smtClean="0"/>
              <a:t>The </a:t>
            </a:r>
            <a:r>
              <a:rPr lang="en-US" dirty="0"/>
              <a:t>first eight steps of the authentication protocol are performed as in the classical case. </a:t>
            </a:r>
            <a:r>
              <a:rPr lang="en-US" dirty="0">
                <a:solidFill>
                  <a:srgbClr val="FF0000"/>
                </a:solidFill>
              </a:rPr>
              <a:t>GSM BSS simply forwards the UMTS authentication traffic</a:t>
            </a:r>
            <a:r>
              <a:rPr lang="en-US" dirty="0"/>
              <a:t>.</a:t>
            </a:r>
          </a:p>
        </p:txBody>
      </p:sp>
    </p:spTree>
    <p:extLst>
      <p:ext uri="{BB962C8B-B14F-4D97-AF65-F5344CB8AC3E}">
        <p14:creationId xmlns:p14="http://schemas.microsoft.com/office/powerpoint/2010/main" val="3059503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892" y="993112"/>
            <a:ext cx="10515600" cy="4351338"/>
          </a:xfrm>
        </p:spPr>
        <p:txBody>
          <a:bodyPr>
            <a:normAutofit lnSpcReduction="10000"/>
          </a:bodyPr>
          <a:lstStyle/>
          <a:p>
            <a:r>
              <a:rPr lang="en-US" dirty="0"/>
              <a:t>The </a:t>
            </a:r>
            <a:r>
              <a:rPr lang="en-US" dirty="0">
                <a:solidFill>
                  <a:srgbClr val="FF0000"/>
                </a:solidFill>
              </a:rPr>
              <a:t>MSC / SGSN decides which GSM encryption algorithms are allowed and calculates the key GSM Kc UMTS keys IK, CK</a:t>
            </a:r>
            <a:r>
              <a:rPr lang="en-US" dirty="0" smtClean="0">
                <a:solidFill>
                  <a:srgbClr val="FF0000"/>
                </a:solidFill>
              </a:rPr>
              <a:t>.</a:t>
            </a:r>
          </a:p>
          <a:p>
            <a:endParaRPr lang="en-US" dirty="0"/>
          </a:p>
          <a:p>
            <a:r>
              <a:rPr lang="en-US" dirty="0"/>
              <a:t>The </a:t>
            </a:r>
            <a:r>
              <a:rPr lang="en-US" dirty="0">
                <a:solidFill>
                  <a:srgbClr val="FF0000"/>
                </a:solidFill>
              </a:rPr>
              <a:t>MSC / SGSN advises the GSM BSS authorized algorithms and transmits the GSM cipher key Kc</a:t>
            </a:r>
            <a:r>
              <a:rPr lang="en-US" dirty="0" smtClean="0">
                <a:solidFill>
                  <a:srgbClr val="FF0000"/>
                </a:solidFill>
              </a:rPr>
              <a:t>.</a:t>
            </a:r>
          </a:p>
          <a:p>
            <a:endParaRPr lang="en-US" dirty="0">
              <a:solidFill>
                <a:srgbClr val="FF0000"/>
              </a:solidFill>
            </a:endParaRPr>
          </a:p>
          <a:p>
            <a:r>
              <a:rPr lang="en-US" dirty="0" smtClean="0"/>
              <a:t>GSM </a:t>
            </a:r>
            <a:r>
              <a:rPr lang="en-US" dirty="0" smtClean="0">
                <a:solidFill>
                  <a:srgbClr val="FF0000"/>
                </a:solidFill>
              </a:rPr>
              <a:t>BSS decide which encryption </a:t>
            </a:r>
            <a:r>
              <a:rPr lang="en-US" dirty="0">
                <a:solidFill>
                  <a:srgbClr val="FF0000"/>
                </a:solidFill>
              </a:rPr>
              <a:t>algorithms allowed </a:t>
            </a:r>
            <a:r>
              <a:rPr lang="en-US" dirty="0"/>
              <a:t>to use based encryption capabilities of the mobile station</a:t>
            </a:r>
            <a:r>
              <a:rPr lang="en-US" dirty="0" smtClean="0"/>
              <a:t>.</a:t>
            </a:r>
          </a:p>
          <a:p>
            <a:endParaRPr lang="en-US" dirty="0"/>
          </a:p>
          <a:p>
            <a:r>
              <a:rPr lang="en-US" dirty="0"/>
              <a:t>GSM BSS sends the GSM cipher mode command to the station.</a:t>
            </a:r>
          </a:p>
          <a:p>
            <a:endParaRPr lang="en-US" dirty="0"/>
          </a:p>
        </p:txBody>
      </p:sp>
    </p:spTree>
    <p:extLst>
      <p:ext uri="{BB962C8B-B14F-4D97-AF65-F5344CB8AC3E}">
        <p14:creationId xmlns:p14="http://schemas.microsoft.com/office/powerpoint/2010/main" val="169552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131746"/>
            <a:ext cx="8153400" cy="868362"/>
          </a:xfrm>
        </p:spPr>
        <p:txBody>
          <a:bodyPr/>
          <a:lstStyle/>
          <a:p>
            <a:r>
              <a:rPr lang="en-US" dirty="0" smtClean="0"/>
              <a:t>Security in GSM</a:t>
            </a:r>
            <a:endParaRPr lang="en-US" dirty="0"/>
          </a:p>
        </p:txBody>
      </p:sp>
      <p:sp>
        <p:nvSpPr>
          <p:cNvPr id="3" name="Content Placeholder 2"/>
          <p:cNvSpPr>
            <a:spLocks noGrp="1"/>
          </p:cNvSpPr>
          <p:nvPr>
            <p:ph sz="quarter" idx="1"/>
          </p:nvPr>
        </p:nvSpPr>
        <p:spPr>
          <a:xfrm>
            <a:off x="263352" y="1000108"/>
            <a:ext cx="11521280" cy="5857892"/>
          </a:xfrm>
        </p:spPr>
        <p:txBody>
          <a:bodyPr>
            <a:normAutofit/>
          </a:bodyPr>
          <a:lstStyle/>
          <a:p>
            <a:pPr algn="just"/>
            <a:r>
              <a:rPr lang="en-US" dirty="0" smtClean="0">
                <a:latin typeface="Times New Roman" pitchFamily="18" charset="0"/>
                <a:cs typeface="Times New Roman" pitchFamily="18" charset="0"/>
              </a:rPr>
              <a:t>Security is implemented </a:t>
            </a:r>
            <a:r>
              <a:rPr lang="en-US" b="1" dirty="0" smtClean="0">
                <a:latin typeface="Times New Roman" pitchFamily="18" charset="0"/>
                <a:cs typeface="Times New Roman" pitchFamily="18" charset="0"/>
              </a:rPr>
              <a:t>to prevent unauthorized use of the mobile </a:t>
            </a:r>
            <a:r>
              <a:rPr lang="en-US" dirty="0" smtClean="0">
                <a:latin typeface="Times New Roman" pitchFamily="18" charset="0"/>
                <a:cs typeface="Times New Roman" pitchFamily="18" charset="0"/>
              </a:rPr>
              <a:t>subscriber number over the air.</a:t>
            </a:r>
          </a:p>
          <a:p>
            <a:pPr algn="just"/>
            <a:r>
              <a:rPr lang="en-US" dirty="0" smtClean="0">
                <a:latin typeface="Times New Roman" pitchFamily="18" charset="0"/>
                <a:cs typeface="Times New Roman" pitchFamily="18" charset="0"/>
              </a:rPr>
              <a:t>The voice conversations need to encrypted using secrecy algorithm in GSM.</a:t>
            </a:r>
          </a:p>
          <a:p>
            <a:pPr algn="just"/>
            <a:r>
              <a:rPr lang="en-US" dirty="0" smtClean="0">
                <a:latin typeface="Times New Roman" pitchFamily="18" charset="0"/>
                <a:cs typeface="Times New Roman" pitchFamily="18" charset="0"/>
              </a:rPr>
              <a:t>Authentication is done with the help of a pre- defined protocol that is used to compare IMSI of MS reliably.</a:t>
            </a:r>
          </a:p>
          <a:p>
            <a:pPr algn="just"/>
            <a:r>
              <a:rPr lang="en-US" dirty="0" smtClean="0">
                <a:latin typeface="Times New Roman" pitchFamily="18" charset="0"/>
                <a:cs typeface="Times New Roman" pitchFamily="18" charset="0"/>
              </a:rPr>
              <a:t>A unique secret  key  (128 bits) is stored in SIM card. </a:t>
            </a:r>
          </a:p>
          <a:p>
            <a:pPr algn="just"/>
            <a:r>
              <a:rPr lang="en-US" dirty="0" smtClean="0">
                <a:latin typeface="Times New Roman" pitchFamily="18" charset="0"/>
                <a:cs typeface="Times New Roman" pitchFamily="18" charset="0"/>
              </a:rPr>
              <a:t>It uses 3 algorithms </a:t>
            </a:r>
          </a:p>
          <a:p>
            <a:pPr algn="just">
              <a:buNone/>
            </a:pPr>
            <a:r>
              <a:rPr lang="en-US" dirty="0" smtClean="0">
                <a:latin typeface="Times New Roman" pitchFamily="18" charset="0"/>
                <a:cs typeface="Times New Roman" pitchFamily="18" charset="0"/>
              </a:rPr>
              <a:t>1.   </a:t>
            </a:r>
            <a:r>
              <a:rPr lang="en-US" b="1" dirty="0" smtClean="0">
                <a:latin typeface="Times New Roman" pitchFamily="18" charset="0"/>
                <a:cs typeface="Times New Roman" pitchFamily="18" charset="0"/>
              </a:rPr>
              <a:t>A3</a:t>
            </a:r>
            <a:r>
              <a:rPr lang="en-US" dirty="0" smtClean="0">
                <a:latin typeface="Times New Roman" pitchFamily="18" charset="0"/>
                <a:cs typeface="Times New Roman" pitchFamily="18" charset="0"/>
              </a:rPr>
              <a:t> – for Authentication (verify users password within SIM) </a:t>
            </a:r>
          </a:p>
          <a:p>
            <a:pPr marL="514350" indent="-514350" algn="just">
              <a:buAutoNum type="arabicPeriod" startAt="2"/>
            </a:pPr>
            <a:r>
              <a:rPr lang="en-US" b="1" dirty="0" smtClean="0">
                <a:latin typeface="Times New Roman" pitchFamily="18" charset="0"/>
                <a:cs typeface="Times New Roman" pitchFamily="18" charset="0"/>
              </a:rPr>
              <a:t>A5</a:t>
            </a:r>
            <a:r>
              <a:rPr lang="en-US" dirty="0" smtClean="0">
                <a:latin typeface="Times New Roman" pitchFamily="18" charset="0"/>
                <a:cs typeface="Times New Roman" pitchFamily="18" charset="0"/>
              </a:rPr>
              <a:t> – for confidentiality (it scramble coded data)</a:t>
            </a:r>
          </a:p>
          <a:p>
            <a:pPr marL="514350" indent="-514350" algn="just">
              <a:buAutoNum type="arabicPeriod" startAt="2"/>
            </a:pPr>
            <a:r>
              <a:rPr lang="en-US" b="1" dirty="0" smtClean="0">
                <a:latin typeface="Times New Roman" pitchFamily="18" charset="0"/>
                <a:cs typeface="Times New Roman" pitchFamily="18" charset="0"/>
              </a:rPr>
              <a:t>A8</a:t>
            </a:r>
            <a:r>
              <a:rPr lang="en-US" dirty="0" smtClean="0">
                <a:latin typeface="Times New Roman" pitchFamily="18" charset="0"/>
                <a:cs typeface="Times New Roman" pitchFamily="18" charset="0"/>
              </a:rPr>
              <a:t> – generate privacy key that used to encrypt voice or data messages.</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00819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38400" y="2182970"/>
            <a:ext cx="6705600" cy="707886"/>
          </a:xfrm>
          <a:prstGeom prst="rect">
            <a:avLst/>
          </a:prstGeom>
          <a:noFill/>
        </p:spPr>
        <p:txBody>
          <a:bodyPr wrap="square" rtlCol="0">
            <a:spAutoFit/>
          </a:bodyPr>
          <a:lstStyle/>
          <a:p>
            <a:pPr algn="ctr"/>
            <a:r>
              <a:rPr lang="en-IN" sz="4000" b="1" dirty="0">
                <a:solidFill>
                  <a:srgbClr val="C00000"/>
                </a:solidFill>
                <a:latin typeface="Verdana" panose="020B0604030504040204" pitchFamily="34" charset="0"/>
                <a:ea typeface="Verdana" panose="020B0604030504040204" pitchFamily="34" charset="0"/>
                <a:cs typeface="Arial" pitchFamily="34" charset="0"/>
              </a:rPr>
              <a:t>Bluetooth Security</a:t>
            </a:r>
            <a:endParaRPr lang="en-IN" sz="4000" dirty="0">
              <a:solidFill>
                <a:srgbClr val="C00000"/>
              </a:solidFill>
              <a:latin typeface="Verdana" panose="020B0604030504040204" pitchFamily="34" charset="0"/>
              <a:ea typeface="Verdana" panose="020B0604030504040204" pitchFamily="34" charset="0"/>
              <a:cs typeface="Arial" pitchFamily="34" charset="0"/>
            </a:endParaRPr>
          </a:p>
        </p:txBody>
      </p:sp>
      <p:sp>
        <p:nvSpPr>
          <p:cNvPr id="7" name="Slide Number Placeholder 6"/>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20</a:t>
            </a:fld>
            <a:endParaRPr lang="en-US"/>
          </a:p>
        </p:txBody>
      </p:sp>
      <p:pic>
        <p:nvPicPr>
          <p:cNvPr id="8" name="Picture 7" descr="https://upload.wikimedia.org/wikipedia/commons/thumb/d/da/Bluetooth.svg/2000px-Bluetooth.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26232" y="167426"/>
            <a:ext cx="942535" cy="157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561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839"/>
          </a:xfrm>
        </p:spPr>
        <p:txBody>
          <a:bodyPr>
            <a:normAutofit fontScale="90000"/>
          </a:bodyPr>
          <a:lstStyle/>
          <a:p>
            <a:r>
              <a:rPr lang="en-GB" dirty="0" smtClean="0">
                <a:solidFill>
                  <a:srgbClr val="FF0000"/>
                </a:solidFill>
              </a:rPr>
              <a:t>Introduction</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555867" y="1393446"/>
            <a:ext cx="10583188" cy="3081572"/>
          </a:xfrm>
          <a:prstGeom prst="rect">
            <a:avLst/>
          </a:prstGeom>
        </p:spPr>
      </p:pic>
      <p:pic>
        <p:nvPicPr>
          <p:cNvPr id="5" name="Picture 4"/>
          <p:cNvPicPr>
            <a:picLocks noChangeAspect="1"/>
          </p:cNvPicPr>
          <p:nvPr/>
        </p:nvPicPr>
        <p:blipFill>
          <a:blip r:embed="rId3"/>
          <a:stretch>
            <a:fillRect/>
          </a:stretch>
        </p:blipFill>
        <p:spPr>
          <a:xfrm>
            <a:off x="534274" y="4615969"/>
            <a:ext cx="10604781" cy="1050540"/>
          </a:xfrm>
          <a:prstGeom prst="rect">
            <a:avLst/>
          </a:prstGeom>
        </p:spPr>
      </p:pic>
    </p:spTree>
    <p:extLst>
      <p:ext uri="{BB962C8B-B14F-4D97-AF65-F5344CB8AC3E}">
        <p14:creationId xmlns:p14="http://schemas.microsoft.com/office/powerpoint/2010/main" val="328313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689193" y="352238"/>
            <a:ext cx="10664607" cy="4205907"/>
          </a:xfrm>
          <a:prstGeom prst="rect">
            <a:avLst/>
          </a:prstGeom>
        </p:spPr>
      </p:pic>
      <p:pic>
        <p:nvPicPr>
          <p:cNvPr id="5" name="Picture 4"/>
          <p:cNvPicPr>
            <a:picLocks noChangeAspect="1"/>
          </p:cNvPicPr>
          <p:nvPr/>
        </p:nvPicPr>
        <p:blipFill>
          <a:blip r:embed="rId3"/>
          <a:stretch>
            <a:fillRect/>
          </a:stretch>
        </p:blipFill>
        <p:spPr>
          <a:xfrm>
            <a:off x="1622815" y="4524873"/>
            <a:ext cx="7202529" cy="1652090"/>
          </a:xfrm>
          <a:prstGeom prst="rect">
            <a:avLst/>
          </a:prstGeom>
        </p:spPr>
      </p:pic>
    </p:spTree>
    <p:extLst>
      <p:ext uri="{BB962C8B-B14F-4D97-AF65-F5344CB8AC3E}">
        <p14:creationId xmlns:p14="http://schemas.microsoft.com/office/powerpoint/2010/main" val="2918093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Bluetooth Security</a:t>
            </a:r>
            <a:endParaRPr lang="en-IN" dirty="0"/>
          </a:p>
        </p:txBody>
      </p:sp>
      <p:pic>
        <p:nvPicPr>
          <p:cNvPr id="4" name="Content Placeholder 3"/>
          <p:cNvPicPr>
            <a:picLocks noGrp="1" noChangeAspect="1"/>
          </p:cNvPicPr>
          <p:nvPr>
            <p:ph idx="1"/>
          </p:nvPr>
        </p:nvPicPr>
        <p:blipFill>
          <a:blip r:embed="rId2"/>
          <a:stretch>
            <a:fillRect/>
          </a:stretch>
        </p:blipFill>
        <p:spPr>
          <a:xfrm>
            <a:off x="1441252" y="1690688"/>
            <a:ext cx="9669320" cy="3324657"/>
          </a:xfrm>
          <a:prstGeom prst="rect">
            <a:avLst/>
          </a:prstGeom>
        </p:spPr>
      </p:pic>
      <p:pic>
        <p:nvPicPr>
          <p:cNvPr id="5" name="Picture 4"/>
          <p:cNvPicPr>
            <a:picLocks noChangeAspect="1"/>
          </p:cNvPicPr>
          <p:nvPr/>
        </p:nvPicPr>
        <p:blipFill>
          <a:blip r:embed="rId3"/>
          <a:stretch>
            <a:fillRect/>
          </a:stretch>
        </p:blipFill>
        <p:spPr>
          <a:xfrm>
            <a:off x="1296460" y="4779818"/>
            <a:ext cx="9612327" cy="1561090"/>
          </a:xfrm>
          <a:prstGeom prst="rect">
            <a:avLst/>
          </a:prstGeom>
        </p:spPr>
      </p:pic>
    </p:spTree>
    <p:extLst>
      <p:ext uri="{BB962C8B-B14F-4D97-AF65-F5344CB8AC3E}">
        <p14:creationId xmlns:p14="http://schemas.microsoft.com/office/powerpoint/2010/main" val="3662158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mode of </a:t>
            </a:r>
            <a:r>
              <a:rPr lang="en-GB" dirty="0" err="1" smtClean="0"/>
              <a:t>bluetooth</a:t>
            </a:r>
            <a:endParaRPr lang="en-IN" dirty="0"/>
          </a:p>
        </p:txBody>
      </p:sp>
      <p:pic>
        <p:nvPicPr>
          <p:cNvPr id="4" name="Content Placeholder 3"/>
          <p:cNvPicPr>
            <a:picLocks noGrp="1" noChangeAspect="1"/>
          </p:cNvPicPr>
          <p:nvPr>
            <p:ph idx="1"/>
          </p:nvPr>
        </p:nvPicPr>
        <p:blipFill>
          <a:blip r:embed="rId2"/>
          <a:stretch>
            <a:fillRect/>
          </a:stretch>
        </p:blipFill>
        <p:spPr>
          <a:xfrm>
            <a:off x="838200" y="1592607"/>
            <a:ext cx="10093036" cy="2883164"/>
          </a:xfrm>
          <a:prstGeom prst="rect">
            <a:avLst/>
          </a:prstGeom>
        </p:spPr>
      </p:pic>
      <p:pic>
        <p:nvPicPr>
          <p:cNvPr id="5" name="Picture 4"/>
          <p:cNvPicPr>
            <a:picLocks noChangeAspect="1"/>
          </p:cNvPicPr>
          <p:nvPr/>
        </p:nvPicPr>
        <p:blipFill>
          <a:blip r:embed="rId3"/>
          <a:stretch>
            <a:fillRect/>
          </a:stretch>
        </p:blipFill>
        <p:spPr>
          <a:xfrm>
            <a:off x="1019200" y="4475771"/>
            <a:ext cx="9912036" cy="2091284"/>
          </a:xfrm>
          <a:prstGeom prst="rect">
            <a:avLst/>
          </a:prstGeom>
        </p:spPr>
      </p:pic>
    </p:spTree>
    <p:extLst>
      <p:ext uri="{BB962C8B-B14F-4D97-AF65-F5344CB8AC3E}">
        <p14:creationId xmlns:p14="http://schemas.microsoft.com/office/powerpoint/2010/main" val="201882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Protocols in Bluetooth</a:t>
            </a:r>
            <a:endParaRPr lang="en-IN" dirty="0"/>
          </a:p>
        </p:txBody>
      </p:sp>
      <p:pic>
        <p:nvPicPr>
          <p:cNvPr id="4" name="Content Placeholder 3"/>
          <p:cNvPicPr>
            <a:picLocks noGrp="1" noChangeAspect="1"/>
          </p:cNvPicPr>
          <p:nvPr>
            <p:ph idx="1"/>
          </p:nvPr>
        </p:nvPicPr>
        <p:blipFill>
          <a:blip r:embed="rId2"/>
          <a:stretch>
            <a:fillRect/>
          </a:stretch>
        </p:blipFill>
        <p:spPr>
          <a:xfrm>
            <a:off x="1839767" y="1690688"/>
            <a:ext cx="6431397" cy="4356753"/>
          </a:xfrm>
          <a:prstGeom prst="rect">
            <a:avLst/>
          </a:prstGeom>
        </p:spPr>
      </p:pic>
    </p:spTree>
    <p:extLst>
      <p:ext uri="{BB962C8B-B14F-4D97-AF65-F5344CB8AC3E}">
        <p14:creationId xmlns:p14="http://schemas.microsoft.com/office/powerpoint/2010/main" val="3585071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199" y="493813"/>
            <a:ext cx="9358745" cy="2221678"/>
          </a:xfrm>
          <a:prstGeom prst="rect">
            <a:avLst/>
          </a:prstGeom>
        </p:spPr>
      </p:pic>
      <p:pic>
        <p:nvPicPr>
          <p:cNvPr id="5" name="Picture 4"/>
          <p:cNvPicPr>
            <a:picLocks noChangeAspect="1"/>
          </p:cNvPicPr>
          <p:nvPr/>
        </p:nvPicPr>
        <p:blipFill>
          <a:blip r:embed="rId3"/>
          <a:stretch>
            <a:fillRect/>
          </a:stretch>
        </p:blipFill>
        <p:spPr>
          <a:xfrm>
            <a:off x="2885605" y="3062045"/>
            <a:ext cx="7311339" cy="3477110"/>
          </a:xfrm>
          <a:prstGeom prst="rect">
            <a:avLst/>
          </a:prstGeom>
        </p:spPr>
      </p:pic>
    </p:spTree>
    <p:extLst>
      <p:ext uri="{BB962C8B-B14F-4D97-AF65-F5344CB8AC3E}">
        <p14:creationId xmlns:p14="http://schemas.microsoft.com/office/powerpoint/2010/main" val="2064771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995076" y="539496"/>
            <a:ext cx="5793652" cy="752771"/>
          </a:xfrm>
          <a:prstGeom prst="rect">
            <a:avLst/>
          </a:prstGeom>
        </p:spPr>
      </p:pic>
      <p:sp>
        <p:nvSpPr>
          <p:cNvPr id="5" name="Content Placeholder 4"/>
          <p:cNvSpPr>
            <a:spLocks noGrp="1"/>
          </p:cNvSpPr>
          <p:nvPr>
            <p:ph idx="1"/>
          </p:nvPr>
        </p:nvSpPr>
        <p:spPr/>
        <p:txBody>
          <a:bodyPr/>
          <a:lstStyle/>
          <a:p>
            <a:endParaRPr lang="en-IN" dirty="0"/>
          </a:p>
        </p:txBody>
      </p:sp>
      <p:pic>
        <p:nvPicPr>
          <p:cNvPr id="8" name="Picture 7"/>
          <p:cNvPicPr>
            <a:picLocks noChangeAspect="1"/>
          </p:cNvPicPr>
          <p:nvPr/>
        </p:nvPicPr>
        <p:blipFill>
          <a:blip r:embed="rId3"/>
          <a:stretch>
            <a:fillRect/>
          </a:stretch>
        </p:blipFill>
        <p:spPr>
          <a:xfrm>
            <a:off x="838200" y="1444624"/>
            <a:ext cx="8924779" cy="1277793"/>
          </a:xfrm>
          <a:prstGeom prst="rect">
            <a:avLst/>
          </a:prstGeom>
        </p:spPr>
      </p:pic>
      <p:pic>
        <p:nvPicPr>
          <p:cNvPr id="9" name="Picture 8"/>
          <p:cNvPicPr>
            <a:picLocks noChangeAspect="1"/>
          </p:cNvPicPr>
          <p:nvPr/>
        </p:nvPicPr>
        <p:blipFill>
          <a:blip r:embed="rId4"/>
          <a:stretch>
            <a:fillRect/>
          </a:stretch>
        </p:blipFill>
        <p:spPr>
          <a:xfrm>
            <a:off x="678874" y="3103418"/>
            <a:ext cx="10674926" cy="3606903"/>
          </a:xfrm>
          <a:prstGeom prst="rect">
            <a:avLst/>
          </a:prstGeom>
        </p:spPr>
      </p:pic>
    </p:spTree>
    <p:extLst>
      <p:ext uri="{BB962C8B-B14F-4D97-AF65-F5344CB8AC3E}">
        <p14:creationId xmlns:p14="http://schemas.microsoft.com/office/powerpoint/2010/main" val="120353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Generation Combination key</a:t>
            </a:r>
            <a:endParaRPr lang="en-IN" dirty="0"/>
          </a:p>
        </p:txBody>
      </p:sp>
      <p:pic>
        <p:nvPicPr>
          <p:cNvPr id="4" name="Content Placeholder 3"/>
          <p:cNvPicPr>
            <a:picLocks noGrp="1" noChangeAspect="1"/>
          </p:cNvPicPr>
          <p:nvPr>
            <p:ph idx="1"/>
          </p:nvPr>
        </p:nvPicPr>
        <p:blipFill>
          <a:blip r:embed="rId2"/>
          <a:stretch>
            <a:fillRect/>
          </a:stretch>
        </p:blipFill>
        <p:spPr>
          <a:xfrm>
            <a:off x="540327" y="1457000"/>
            <a:ext cx="11249891" cy="5276309"/>
          </a:xfrm>
          <a:prstGeom prst="rect">
            <a:avLst/>
          </a:prstGeom>
        </p:spPr>
      </p:pic>
    </p:spTree>
    <p:extLst>
      <p:ext uri="{BB962C8B-B14F-4D97-AF65-F5344CB8AC3E}">
        <p14:creationId xmlns:p14="http://schemas.microsoft.com/office/powerpoint/2010/main" val="89778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64736" y="1752365"/>
            <a:ext cx="8103637" cy="3803307"/>
          </a:xfrm>
          <a:prstGeom prst="rect">
            <a:avLst/>
          </a:prstGeom>
        </p:spPr>
      </p:pic>
    </p:spTree>
    <p:extLst>
      <p:ext uri="{BB962C8B-B14F-4D97-AF65-F5344CB8AC3E}">
        <p14:creationId xmlns:p14="http://schemas.microsoft.com/office/powerpoint/2010/main" val="20520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7818" y="769566"/>
            <a:ext cx="8984526" cy="6088434"/>
          </a:xfrm>
          <a:prstGeom prst="rect">
            <a:avLst/>
          </a:prstGeom>
          <a:noFill/>
          <a:ln>
            <a:noFill/>
          </a:ln>
        </p:spPr>
      </p:pic>
      <p:sp>
        <p:nvSpPr>
          <p:cNvPr id="5" name="Rectangle 2"/>
          <p:cNvSpPr>
            <a:spLocks noGrp="1" noChangeArrowheads="1"/>
          </p:cNvSpPr>
          <p:nvPr>
            <p:ph type="title"/>
          </p:nvPr>
        </p:nvSpPr>
        <p:spPr>
          <a:xfrm>
            <a:off x="335360" y="83139"/>
            <a:ext cx="7772400" cy="652934"/>
          </a:xfrm>
        </p:spPr>
        <p:txBody>
          <a:bodyPr>
            <a:normAutofit fontScale="90000"/>
          </a:bodyPr>
          <a:lstStyle/>
          <a:p>
            <a:r>
              <a:rPr lang="en-US" altLang="en-US" dirty="0" smtClean="0">
                <a:latin typeface="Times New Roman" panose="02020603050405020304" pitchFamily="18" charset="0"/>
                <a:cs typeface="Times New Roman" panose="02020603050405020304" pitchFamily="18" charset="0"/>
              </a:rPr>
              <a:t>GSM - authentication</a:t>
            </a:r>
          </a:p>
        </p:txBody>
      </p:sp>
      <p:sp>
        <p:nvSpPr>
          <p:cNvPr id="2" name="TextBox 1"/>
          <p:cNvSpPr txBox="1"/>
          <p:nvPr/>
        </p:nvSpPr>
        <p:spPr>
          <a:xfrm>
            <a:off x="8894617" y="83139"/>
            <a:ext cx="3158837" cy="7171194"/>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Ki</a:t>
            </a:r>
            <a:r>
              <a:rPr lang="en-US" sz="2200" dirty="0">
                <a:latin typeface="Times New Roman" panose="02020603050405020304" pitchFamily="18" charset="0"/>
                <a:cs typeface="Times New Roman" panose="02020603050405020304" pitchFamily="18" charset="0"/>
              </a:rPr>
              <a:t> is the 128-bit Individual Subscriber Authentication Key utilized as a secret key shared between the Mobile Station and the Home Location Register of the subscriber’s home network</a:t>
            </a:r>
            <a:r>
              <a:rPr lang="en-US" sz="2200"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RAND</a:t>
            </a:r>
            <a:r>
              <a:rPr lang="en-US" sz="2200" dirty="0">
                <a:latin typeface="Times New Roman" panose="02020603050405020304" pitchFamily="18" charset="0"/>
                <a:cs typeface="Times New Roman" panose="02020603050405020304" pitchFamily="18" charset="0"/>
              </a:rPr>
              <a:t> is 128-bit random challenge generated by the Home Location Register</a:t>
            </a:r>
            <a:r>
              <a:rPr lang="en-US" sz="2200"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SRES</a:t>
            </a:r>
            <a:r>
              <a:rPr lang="en-US" sz="2200" dirty="0">
                <a:latin typeface="Times New Roman" panose="02020603050405020304" pitchFamily="18" charset="0"/>
                <a:cs typeface="Times New Roman" panose="02020603050405020304" pitchFamily="18" charset="0"/>
              </a:rPr>
              <a:t> is the 32-bit Signed Response generated by the Mobile Station and the Mobile Services Switching Center.</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795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365124"/>
            <a:ext cx="11007436" cy="6298912"/>
          </a:xfrm>
          <a:prstGeom prst="rect">
            <a:avLst/>
          </a:prstGeom>
        </p:spPr>
      </p:pic>
    </p:spTree>
    <p:extLst>
      <p:ext uri="{BB962C8B-B14F-4D97-AF65-F5344CB8AC3E}">
        <p14:creationId xmlns:p14="http://schemas.microsoft.com/office/powerpoint/2010/main" val="3823240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lstStyle/>
          <a:p>
            <a:r>
              <a:rPr lang="en-GB" dirty="0" smtClean="0"/>
              <a:t>Authentication</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7"/>
            <a:ext cx="10515600" cy="5351965"/>
          </a:xfrm>
          <a:prstGeom prst="rect">
            <a:avLst/>
          </a:prstGeom>
        </p:spPr>
      </p:pic>
    </p:spTree>
    <p:extLst>
      <p:ext uri="{BB962C8B-B14F-4D97-AF65-F5344CB8AC3E}">
        <p14:creationId xmlns:p14="http://schemas.microsoft.com/office/powerpoint/2010/main" val="1398443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556852"/>
            <a:ext cx="10515600" cy="5968639"/>
          </a:xfrm>
          <a:prstGeom prst="rect">
            <a:avLst/>
          </a:prstGeom>
        </p:spPr>
      </p:pic>
    </p:spTree>
    <p:extLst>
      <p:ext uri="{BB962C8B-B14F-4D97-AF65-F5344CB8AC3E}">
        <p14:creationId xmlns:p14="http://schemas.microsoft.com/office/powerpoint/2010/main" val="488923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365125"/>
            <a:ext cx="10515599" cy="6542130"/>
          </a:xfrm>
          <a:prstGeom prst="rect">
            <a:avLst/>
          </a:prstGeom>
        </p:spPr>
      </p:pic>
    </p:spTree>
    <p:extLst>
      <p:ext uri="{BB962C8B-B14F-4D97-AF65-F5344CB8AC3E}">
        <p14:creationId xmlns:p14="http://schemas.microsoft.com/office/powerpoint/2010/main" val="2260412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35057" y="365124"/>
            <a:ext cx="11030469" cy="5948553"/>
          </a:xfrm>
          <a:prstGeom prst="rect">
            <a:avLst/>
          </a:prstGeom>
        </p:spPr>
      </p:pic>
    </p:spTree>
    <p:extLst>
      <p:ext uri="{BB962C8B-B14F-4D97-AF65-F5344CB8AC3E}">
        <p14:creationId xmlns:p14="http://schemas.microsoft.com/office/powerpoint/2010/main" val="686954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Generation of encryption key</a:t>
            </a:r>
            <a:endParaRPr lang="en-IN" dirty="0"/>
          </a:p>
        </p:txBody>
      </p:sp>
      <p:pic>
        <p:nvPicPr>
          <p:cNvPr id="4" name="Content Placeholder 3"/>
          <p:cNvPicPr>
            <a:picLocks noGrp="1" noChangeAspect="1"/>
          </p:cNvPicPr>
          <p:nvPr>
            <p:ph idx="1"/>
          </p:nvPr>
        </p:nvPicPr>
        <p:blipFill>
          <a:blip r:embed="rId2"/>
          <a:stretch>
            <a:fillRect/>
          </a:stretch>
        </p:blipFill>
        <p:spPr>
          <a:xfrm>
            <a:off x="1470224" y="1812021"/>
            <a:ext cx="8644323" cy="4644197"/>
          </a:xfrm>
          <a:prstGeom prst="rect">
            <a:avLst/>
          </a:prstGeom>
        </p:spPr>
      </p:pic>
    </p:spTree>
    <p:extLst>
      <p:ext uri="{BB962C8B-B14F-4D97-AF65-F5344CB8AC3E}">
        <p14:creationId xmlns:p14="http://schemas.microsoft.com/office/powerpoint/2010/main" val="1802976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Generation key stream</a:t>
            </a:r>
            <a:endParaRPr lang="en-IN" dirty="0"/>
          </a:p>
        </p:txBody>
      </p:sp>
      <p:pic>
        <p:nvPicPr>
          <p:cNvPr id="4" name="Content Placeholder 3"/>
          <p:cNvPicPr>
            <a:picLocks noGrp="1" noChangeAspect="1"/>
          </p:cNvPicPr>
          <p:nvPr>
            <p:ph idx="1"/>
          </p:nvPr>
        </p:nvPicPr>
        <p:blipFill>
          <a:blip r:embed="rId2"/>
          <a:stretch>
            <a:fillRect/>
          </a:stretch>
        </p:blipFill>
        <p:spPr>
          <a:xfrm>
            <a:off x="838201" y="1690688"/>
            <a:ext cx="10771908" cy="4807094"/>
          </a:xfrm>
          <a:prstGeom prst="rect">
            <a:avLst/>
          </a:prstGeom>
        </p:spPr>
      </p:pic>
    </p:spTree>
    <p:extLst>
      <p:ext uri="{BB962C8B-B14F-4D97-AF65-F5344CB8AC3E}">
        <p14:creationId xmlns:p14="http://schemas.microsoft.com/office/powerpoint/2010/main" val="345844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 Encryption of data</a:t>
            </a:r>
            <a:endParaRPr lang="en-IN" dirty="0"/>
          </a:p>
        </p:txBody>
      </p:sp>
      <p:pic>
        <p:nvPicPr>
          <p:cNvPr id="4" name="Content Placeholder 3"/>
          <p:cNvPicPr>
            <a:picLocks noGrp="1" noChangeAspect="1"/>
          </p:cNvPicPr>
          <p:nvPr>
            <p:ph idx="1"/>
          </p:nvPr>
        </p:nvPicPr>
        <p:blipFill>
          <a:blip r:embed="rId2"/>
          <a:stretch>
            <a:fillRect/>
          </a:stretch>
        </p:blipFill>
        <p:spPr>
          <a:xfrm>
            <a:off x="1302643" y="1690688"/>
            <a:ext cx="9022796" cy="4500475"/>
          </a:xfrm>
          <a:prstGeom prst="rect">
            <a:avLst/>
          </a:prstGeom>
        </p:spPr>
      </p:pic>
    </p:spTree>
    <p:extLst>
      <p:ext uri="{BB962C8B-B14F-4D97-AF65-F5344CB8AC3E}">
        <p14:creationId xmlns:p14="http://schemas.microsoft.com/office/powerpoint/2010/main" val="3155624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weakness</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953491" y="1941522"/>
            <a:ext cx="5210391" cy="4235441"/>
          </a:xfrm>
          <a:prstGeom prst="rect">
            <a:avLst/>
          </a:prstGeom>
        </p:spPr>
      </p:pic>
    </p:spTree>
    <p:extLst>
      <p:ext uri="{BB962C8B-B14F-4D97-AF65-F5344CB8AC3E}">
        <p14:creationId xmlns:p14="http://schemas.microsoft.com/office/powerpoint/2010/main" val="28105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7568" y="1401649"/>
            <a:ext cx="10651902" cy="4385816"/>
          </a:xfrm>
          <a:prstGeom prst="rect">
            <a:avLst/>
          </a:prstGeom>
          <a:noFill/>
        </p:spPr>
        <p:txBody>
          <a:bodyPr wrap="square" rtlCol="0">
            <a:spAutoFit/>
          </a:bodyPr>
          <a:lstStyle/>
          <a:p>
            <a:pPr algn="just">
              <a:lnSpc>
                <a:spcPct val="150000"/>
              </a:lnSpc>
              <a:buFont typeface="Wingdings" pitchFamily="2" charset="2"/>
              <a:buChar char="q"/>
            </a:pPr>
            <a:r>
              <a:rPr lang="en-IN" sz="2800" dirty="0">
                <a:latin typeface="Arial" pitchFamily="34" charset="0"/>
                <a:cs typeface="Arial" pitchFamily="34" charset="0"/>
              </a:rPr>
              <a:t>  </a:t>
            </a:r>
            <a:r>
              <a:rPr lang="en-IN" sz="2400" dirty="0">
                <a:latin typeface="Verdana" panose="020B0604030504040204" pitchFamily="34" charset="0"/>
                <a:ea typeface="Verdana" panose="020B0604030504040204" pitchFamily="34" charset="0"/>
                <a:cs typeface="Arial" pitchFamily="34" charset="0"/>
              </a:rPr>
              <a:t>Bluetooth technology allows for </a:t>
            </a:r>
            <a:r>
              <a:rPr lang="en-IN" sz="2400" dirty="0">
                <a:solidFill>
                  <a:srgbClr val="C00000"/>
                </a:solidFill>
                <a:latin typeface="Verdana" panose="020B0604030504040204" pitchFamily="34" charset="0"/>
                <a:ea typeface="Verdana" panose="020B0604030504040204" pitchFamily="34" charset="0"/>
                <a:cs typeface="Arial" pitchFamily="34" charset="0"/>
              </a:rPr>
              <a:t>replacing </a:t>
            </a:r>
            <a:r>
              <a:rPr lang="en-IN" sz="2400" dirty="0" smtClean="0">
                <a:solidFill>
                  <a:srgbClr val="C00000"/>
                </a:solidFill>
                <a:latin typeface="Verdana" panose="020B0604030504040204" pitchFamily="34" charset="0"/>
                <a:ea typeface="Verdana" panose="020B0604030504040204" pitchFamily="34" charset="0"/>
                <a:cs typeface="Arial" pitchFamily="34" charset="0"/>
              </a:rPr>
              <a:t>many proprietary </a:t>
            </a:r>
            <a:r>
              <a:rPr lang="en-IN" sz="2400" dirty="0">
                <a:solidFill>
                  <a:srgbClr val="C00000"/>
                </a:solidFill>
                <a:latin typeface="Verdana" panose="020B0604030504040204" pitchFamily="34" charset="0"/>
                <a:ea typeface="Verdana" panose="020B0604030504040204" pitchFamily="34" charset="0"/>
                <a:cs typeface="Arial" pitchFamily="34" charset="0"/>
              </a:rPr>
              <a:t>cables </a:t>
            </a:r>
            <a:r>
              <a:rPr lang="en-IN" sz="2400" dirty="0">
                <a:latin typeface="Verdana" panose="020B0604030504040204" pitchFamily="34" charset="0"/>
                <a:ea typeface="Verdana" panose="020B0604030504040204" pitchFamily="34" charset="0"/>
                <a:cs typeface="Arial" pitchFamily="34" charset="0"/>
              </a:rPr>
              <a:t>that connect one device to another with one universal short range radio link. </a:t>
            </a:r>
          </a:p>
          <a:p>
            <a:pPr algn="just">
              <a:lnSpc>
                <a:spcPct val="150000"/>
              </a:lnSpc>
            </a:pPr>
            <a:endParaRPr lang="en-IN" sz="1400" dirty="0">
              <a:latin typeface="Verdana" panose="020B0604030504040204" pitchFamily="34" charset="0"/>
              <a:ea typeface="Verdana" panose="020B0604030504040204" pitchFamily="34" charset="0"/>
              <a:cs typeface="Arial" pitchFamily="34" charset="0"/>
            </a:endParaRPr>
          </a:p>
          <a:p>
            <a:pPr algn="just">
              <a:lnSpc>
                <a:spcPct val="150000"/>
              </a:lnSpc>
              <a:buFont typeface="Wingdings" pitchFamily="2" charset="2"/>
              <a:buChar char="q"/>
            </a:pPr>
            <a:r>
              <a:rPr lang="en-IN" sz="2400" dirty="0">
                <a:latin typeface="Verdana" panose="020B0604030504040204" pitchFamily="34" charset="0"/>
                <a:ea typeface="Verdana" panose="020B0604030504040204" pitchFamily="34" charset="0"/>
                <a:cs typeface="Arial" pitchFamily="34" charset="0"/>
              </a:rPr>
              <a:t>Bluetooth radio technology provides a </a:t>
            </a:r>
            <a:r>
              <a:rPr lang="en-IN" sz="2400" dirty="0">
                <a:solidFill>
                  <a:srgbClr val="C00000"/>
                </a:solidFill>
                <a:latin typeface="Verdana" panose="020B0604030504040204" pitchFamily="34" charset="0"/>
                <a:ea typeface="Verdana" panose="020B0604030504040204" pitchFamily="34" charset="0"/>
                <a:cs typeface="Arial" pitchFamily="34" charset="0"/>
              </a:rPr>
              <a:t>universal bridge to existing data networks</a:t>
            </a:r>
            <a:r>
              <a:rPr lang="en-IN" sz="2400" dirty="0">
                <a:latin typeface="Verdana" panose="020B0604030504040204" pitchFamily="34" charset="0"/>
                <a:ea typeface="Verdana" panose="020B0604030504040204" pitchFamily="34" charset="0"/>
                <a:cs typeface="Arial" pitchFamily="34" charset="0"/>
              </a:rPr>
              <a:t>, a peripheral interface, and a mechanism to form small, </a:t>
            </a:r>
            <a:r>
              <a:rPr lang="en-IN" sz="2400" dirty="0" smtClean="0">
                <a:latin typeface="Verdana" panose="020B0604030504040204" pitchFamily="34" charset="0"/>
                <a:ea typeface="Verdana" panose="020B0604030504040204" pitchFamily="34" charset="0"/>
                <a:cs typeface="Arial" pitchFamily="34" charset="0"/>
              </a:rPr>
              <a:t>private ad </a:t>
            </a:r>
            <a:r>
              <a:rPr lang="en-IN" sz="2400" dirty="0">
                <a:latin typeface="Verdana" panose="020B0604030504040204" pitchFamily="34" charset="0"/>
                <a:ea typeface="Verdana" panose="020B0604030504040204" pitchFamily="34" charset="0"/>
                <a:cs typeface="Arial" pitchFamily="34" charset="0"/>
              </a:rPr>
              <a:t>hoc groupings of connected devices away from fixed network infrastructures.</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39</a:t>
            </a:fld>
            <a:endParaRPr lang="en-US"/>
          </a:p>
        </p:txBody>
      </p:sp>
      <p:sp>
        <p:nvSpPr>
          <p:cNvPr id="4" name="TextBox 3"/>
          <p:cNvSpPr txBox="1"/>
          <p:nvPr/>
        </p:nvSpPr>
        <p:spPr>
          <a:xfrm>
            <a:off x="4443211" y="386365"/>
            <a:ext cx="2656496" cy="646331"/>
          </a:xfrm>
          <a:prstGeom prst="rect">
            <a:avLst/>
          </a:prstGeom>
          <a:noFill/>
        </p:spPr>
        <p:txBody>
          <a:bodyPr wrap="none" rtlCol="0">
            <a:spAutoFit/>
          </a:bodyPr>
          <a:lstStyle/>
          <a:p>
            <a:r>
              <a:rPr lang="en-IN" sz="3600" b="1" dirty="0" smtClean="0">
                <a:solidFill>
                  <a:srgbClr val="C00000"/>
                </a:solidFill>
                <a:latin typeface="Verdana" panose="020B0604030504040204" pitchFamily="34" charset="0"/>
                <a:ea typeface="Verdana" panose="020B0604030504040204" pitchFamily="34" charset="0"/>
              </a:rPr>
              <a:t>Summary</a:t>
            </a:r>
            <a:endParaRPr lang="en-IN" sz="3600" b="1"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2071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1624"/>
            <a:ext cx="11430000" cy="6154593"/>
          </a:xfrm>
        </p:spPr>
        <p:txBody>
          <a:bodyPr>
            <a:normAutofit/>
          </a:bodyPr>
          <a:lstStyle/>
          <a:p>
            <a:pPr marL="0" indent="0" algn="just">
              <a:buNone/>
            </a:pPr>
            <a:r>
              <a:rPr lang="en-GB" dirty="0" smtClean="0"/>
              <a:t> </a:t>
            </a:r>
            <a:r>
              <a:rPr lang="en-GB" dirty="0" smtClean="0"/>
              <a:t>The </a:t>
            </a:r>
            <a:r>
              <a:rPr lang="en-GB" dirty="0"/>
              <a:t>GSM network authenticates the identity of the subscriber through the use of a </a:t>
            </a:r>
            <a:r>
              <a:rPr lang="en-GB" dirty="0">
                <a:solidFill>
                  <a:srgbClr val="FF0000"/>
                </a:solidFill>
              </a:rPr>
              <a:t>challenge-response</a:t>
            </a:r>
            <a:r>
              <a:rPr lang="en-GB" dirty="0"/>
              <a:t> mechanism. </a:t>
            </a:r>
            <a:endParaRPr lang="en-GB" dirty="0" smtClean="0"/>
          </a:p>
          <a:p>
            <a:pPr marL="0" indent="0" algn="just">
              <a:buNone/>
            </a:pPr>
            <a:endParaRPr lang="en-GB" dirty="0" smtClean="0"/>
          </a:p>
          <a:p>
            <a:pPr marL="0" indent="0" algn="just">
              <a:buNone/>
            </a:pPr>
            <a:r>
              <a:rPr lang="en-GB" dirty="0" smtClean="0"/>
              <a:t>Step </a:t>
            </a:r>
            <a:r>
              <a:rPr lang="en-GB" dirty="0" smtClean="0"/>
              <a:t>1: </a:t>
            </a:r>
            <a:r>
              <a:rPr lang="en-GB" dirty="0" smtClean="0"/>
              <a:t>A </a:t>
            </a:r>
            <a:r>
              <a:rPr lang="en-GB" dirty="0"/>
              <a:t>128-bit Random Number (RAND) is sent to the MS. The MS computes the 32-bit Signed Response (SRES) based on the encryption of the RAND with the authentication algorithm (A3) using the individual subscriber authentication key (Ki). </a:t>
            </a:r>
            <a:endParaRPr lang="en-GB" dirty="0" smtClean="0"/>
          </a:p>
          <a:p>
            <a:pPr marL="0" indent="0" algn="just">
              <a:buNone/>
            </a:pPr>
            <a:endParaRPr lang="en-GB" dirty="0"/>
          </a:p>
          <a:p>
            <a:pPr marL="0" indent="0" algn="just">
              <a:buNone/>
            </a:pPr>
            <a:r>
              <a:rPr lang="en-GB" dirty="0" smtClean="0"/>
              <a:t>Step </a:t>
            </a:r>
            <a:r>
              <a:rPr lang="en-GB" dirty="0" smtClean="0"/>
              <a:t>2:Upon </a:t>
            </a:r>
            <a:r>
              <a:rPr lang="en-GB" dirty="0"/>
              <a:t>receiving the SRES from the subscriber, the GSM network repeats the calculation to verify the identity of the subscriber.</a:t>
            </a:r>
          </a:p>
          <a:p>
            <a:endParaRPr lang="en-IN" dirty="0"/>
          </a:p>
        </p:txBody>
      </p:sp>
    </p:spTree>
    <p:extLst>
      <p:ext uri="{BB962C8B-B14F-4D97-AF65-F5344CB8AC3E}">
        <p14:creationId xmlns:p14="http://schemas.microsoft.com/office/powerpoint/2010/main" val="19415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430" y="992746"/>
            <a:ext cx="10805374" cy="4862870"/>
          </a:xfrm>
          <a:prstGeom prst="rect">
            <a:avLst/>
          </a:prstGeom>
          <a:noFill/>
        </p:spPr>
        <p:txBody>
          <a:bodyPr wrap="square" rtlCol="0">
            <a:spAutoFit/>
          </a:bodyPr>
          <a:lstStyle/>
          <a:p>
            <a:pPr algn="just">
              <a:lnSpc>
                <a:spcPct val="150000"/>
              </a:lnSpc>
              <a:buFont typeface="Wingdings" pitchFamily="2" charset="2"/>
              <a:buChar char="q"/>
            </a:pPr>
            <a:r>
              <a:rPr lang="en-IN" sz="2400" dirty="0">
                <a:latin typeface="Verdana" panose="020B0604030504040204" pitchFamily="34" charset="0"/>
                <a:ea typeface="Verdana" panose="020B0604030504040204" pitchFamily="34" charset="0"/>
                <a:cs typeface="Arial" pitchFamily="34" charset="0"/>
              </a:rPr>
              <a:t>The Bluetooth technology has a number of advantages including </a:t>
            </a:r>
            <a:r>
              <a:rPr lang="en-IN" sz="2400" dirty="0">
                <a:solidFill>
                  <a:srgbClr val="C00000"/>
                </a:solidFill>
                <a:latin typeface="Verdana" panose="020B0604030504040204" pitchFamily="34" charset="0"/>
                <a:ea typeface="Verdana" panose="020B0604030504040204" pitchFamily="34" charset="0"/>
                <a:cs typeface="Arial" pitchFamily="34" charset="0"/>
              </a:rPr>
              <a:t>minimal </a:t>
            </a:r>
            <a:r>
              <a:rPr lang="en-IN" sz="2400" dirty="0" smtClean="0">
                <a:solidFill>
                  <a:srgbClr val="C00000"/>
                </a:solidFill>
                <a:latin typeface="Verdana" panose="020B0604030504040204" pitchFamily="34" charset="0"/>
                <a:ea typeface="Verdana" panose="020B0604030504040204" pitchFamily="34" charset="0"/>
                <a:cs typeface="Arial" pitchFamily="34" charset="0"/>
              </a:rPr>
              <a:t>hardware dimensions</a:t>
            </a:r>
            <a:r>
              <a:rPr lang="en-IN" sz="2400" dirty="0">
                <a:solidFill>
                  <a:srgbClr val="C00000"/>
                </a:solidFill>
                <a:latin typeface="Verdana" panose="020B0604030504040204" pitchFamily="34" charset="0"/>
                <a:ea typeface="Verdana" panose="020B0604030504040204" pitchFamily="34" charset="0"/>
                <a:cs typeface="Arial" pitchFamily="34" charset="0"/>
              </a:rPr>
              <a:t>, low cost of components, and low power consumption. </a:t>
            </a:r>
          </a:p>
          <a:p>
            <a:pPr algn="just">
              <a:lnSpc>
                <a:spcPct val="150000"/>
              </a:lnSpc>
            </a:pPr>
            <a:endParaRPr lang="en-IN" sz="1000" dirty="0">
              <a:latin typeface="Verdana" panose="020B0604030504040204" pitchFamily="34" charset="0"/>
              <a:ea typeface="Verdana" panose="020B0604030504040204" pitchFamily="34" charset="0"/>
              <a:cs typeface="Arial" pitchFamily="34" charset="0"/>
            </a:endParaRPr>
          </a:p>
          <a:p>
            <a:pPr algn="just">
              <a:lnSpc>
                <a:spcPct val="150000"/>
              </a:lnSpc>
              <a:buFont typeface="Wingdings" pitchFamily="2" charset="2"/>
              <a:buChar char="q"/>
            </a:pPr>
            <a:r>
              <a:rPr lang="en-IN" sz="2400" dirty="0">
                <a:latin typeface="Verdana" panose="020B0604030504040204" pitchFamily="34" charset="0"/>
                <a:ea typeface="Verdana" panose="020B0604030504040204" pitchFamily="34" charset="0"/>
                <a:cs typeface="Arial" pitchFamily="34" charset="0"/>
              </a:rPr>
              <a:t>These advantages make it possible to introduce Bluetooth in many types of devices </a:t>
            </a:r>
            <a:r>
              <a:rPr lang="en-IN" sz="2400" dirty="0" smtClean="0">
                <a:latin typeface="Verdana" panose="020B0604030504040204" pitchFamily="34" charset="0"/>
                <a:ea typeface="Verdana" panose="020B0604030504040204" pitchFamily="34" charset="0"/>
                <a:cs typeface="Arial" pitchFamily="34" charset="0"/>
              </a:rPr>
              <a:t>at a </a:t>
            </a:r>
            <a:r>
              <a:rPr lang="en-IN" sz="2400" dirty="0">
                <a:latin typeface="Verdana" panose="020B0604030504040204" pitchFamily="34" charset="0"/>
                <a:ea typeface="Verdana" panose="020B0604030504040204" pitchFamily="34" charset="0"/>
                <a:cs typeface="Arial" pitchFamily="34" charset="0"/>
              </a:rPr>
              <a:t>low cost. </a:t>
            </a:r>
          </a:p>
          <a:p>
            <a:pPr algn="just">
              <a:lnSpc>
                <a:spcPct val="150000"/>
              </a:lnSpc>
            </a:pPr>
            <a:endParaRPr lang="en-IN" sz="1000" dirty="0">
              <a:latin typeface="Verdana" panose="020B0604030504040204" pitchFamily="34" charset="0"/>
              <a:ea typeface="Verdana" panose="020B0604030504040204" pitchFamily="34" charset="0"/>
              <a:cs typeface="Arial" pitchFamily="34" charset="0"/>
            </a:endParaRPr>
          </a:p>
          <a:p>
            <a:pPr algn="just">
              <a:lnSpc>
                <a:spcPct val="150000"/>
              </a:lnSpc>
              <a:buFont typeface="Wingdings" pitchFamily="2" charset="2"/>
              <a:buChar char="q"/>
            </a:pPr>
            <a:r>
              <a:rPr lang="en-IN" sz="2400" dirty="0">
                <a:latin typeface="Verdana" panose="020B0604030504040204" pitchFamily="34" charset="0"/>
                <a:ea typeface="Verdana" panose="020B0604030504040204" pitchFamily="34" charset="0"/>
                <a:cs typeface="Arial" pitchFamily="34" charset="0"/>
              </a:rPr>
              <a:t>The 720 kbps data capability provided by Bluetooth can be used for cable replacement and several other applications, such as LAN.</a:t>
            </a:r>
          </a:p>
          <a:p>
            <a:pPr>
              <a:buFont typeface="Wingdings" pitchFamily="2" charset="2"/>
              <a:buChar char="q"/>
            </a:pPr>
            <a:endParaRPr lang="en-IN" sz="2800" dirty="0"/>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0149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8818" y="412461"/>
            <a:ext cx="10515600" cy="5600411"/>
          </a:xfrm>
        </p:spPr>
        <p:txBody>
          <a:bodyPr>
            <a:normAutofit/>
          </a:bodyPr>
          <a:lstStyle/>
          <a:p>
            <a:pPr algn="just"/>
            <a:r>
              <a:rPr lang="en-GB" dirty="0"/>
              <a:t>The individual subscriber authentication key (Ki) is never transmitted over the radio channel, as it is present in the subscriber's SIM, as well as the AUC, HLR, and VLR databases. </a:t>
            </a:r>
            <a:endParaRPr lang="en-GB" dirty="0" smtClean="0"/>
          </a:p>
          <a:p>
            <a:pPr algn="just"/>
            <a:r>
              <a:rPr lang="en-GB" dirty="0" smtClean="0"/>
              <a:t>If </a:t>
            </a:r>
            <a:r>
              <a:rPr lang="en-GB" dirty="0"/>
              <a:t>the received SRES agrees with the calculated value, the MS has been successfully authenticated and may continue. </a:t>
            </a:r>
            <a:endParaRPr lang="en-GB" dirty="0" smtClean="0"/>
          </a:p>
          <a:p>
            <a:pPr algn="just"/>
            <a:r>
              <a:rPr lang="en-GB" dirty="0" smtClean="0"/>
              <a:t>If </a:t>
            </a:r>
            <a:r>
              <a:rPr lang="en-GB" dirty="0"/>
              <a:t>the values do not match, the connection is terminated and an authentication failure is indicated to the MS.</a:t>
            </a:r>
          </a:p>
          <a:p>
            <a:pPr algn="just"/>
            <a:r>
              <a:rPr lang="en-GB" dirty="0"/>
              <a:t>The calculation of the signed response is processed within the SIM. It provides enhanced security, as confidential subscriber information such as the IMSI or the individual subscriber authentication key (Ki) is never released from the SIM during the authentication process.</a:t>
            </a:r>
          </a:p>
          <a:p>
            <a:endParaRPr lang="en-IN" dirty="0"/>
          </a:p>
        </p:txBody>
      </p:sp>
    </p:spTree>
    <p:extLst>
      <p:ext uri="{BB962C8B-B14F-4D97-AF65-F5344CB8AC3E}">
        <p14:creationId xmlns:p14="http://schemas.microsoft.com/office/powerpoint/2010/main" val="307323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151" y="2327563"/>
            <a:ext cx="9693940" cy="4530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a:spLocks noGrp="1"/>
          </p:cNvSpPr>
          <p:nvPr>
            <p:ph type="title"/>
          </p:nvPr>
        </p:nvSpPr>
        <p:spPr>
          <a:xfrm>
            <a:off x="368378" y="-19846"/>
            <a:ext cx="7772400" cy="868362"/>
          </a:xfrm>
        </p:spPr>
        <p:txBody>
          <a:bodyPr>
            <a:normAutofit/>
          </a:bodyPr>
          <a:lstStyle/>
          <a:p>
            <a:r>
              <a:rPr lang="en-IN" sz="3600" dirty="0">
                <a:solidFill>
                  <a:srgbClr val="FF0000"/>
                </a:solidFill>
              </a:rPr>
              <a:t>Signalling and Data Confidentiality</a:t>
            </a:r>
          </a:p>
        </p:txBody>
      </p:sp>
      <p:sp>
        <p:nvSpPr>
          <p:cNvPr id="2" name="TextBox 1"/>
          <p:cNvSpPr txBox="1"/>
          <p:nvPr/>
        </p:nvSpPr>
        <p:spPr>
          <a:xfrm>
            <a:off x="368378" y="848516"/>
            <a:ext cx="11527091" cy="1569660"/>
          </a:xfrm>
          <a:prstGeom prst="rect">
            <a:avLst/>
          </a:prstGeom>
          <a:noFill/>
        </p:spPr>
        <p:txBody>
          <a:bodyPr wrap="square" rtlCol="0">
            <a:spAutoFit/>
          </a:bodyPr>
          <a:lstStyle/>
          <a:p>
            <a:pPr algn="just"/>
            <a:r>
              <a:rPr lang="en-US" sz="2400" b="1" dirty="0" err="1">
                <a:latin typeface="Times New Roman" panose="02020603050405020304" pitchFamily="18" charset="0"/>
                <a:cs typeface="Times New Roman" panose="02020603050405020304" pitchFamily="18" charset="0"/>
              </a:rPr>
              <a:t>Kc</a:t>
            </a:r>
            <a:r>
              <a:rPr lang="en-US" sz="2400" dirty="0">
                <a:latin typeface="Times New Roman" panose="02020603050405020304" pitchFamily="18" charset="0"/>
                <a:cs typeface="Times New Roman" panose="02020603050405020304" pitchFamily="18" charset="0"/>
              </a:rPr>
              <a:t> is the 64-bit ciphering key used as a Session Key for encryption of the over-the-air channel. </a:t>
            </a:r>
            <a:endParaRPr lang="en-US" sz="2400" dirty="0" smtClean="0">
              <a:latin typeface="Times New Roman" panose="02020603050405020304" pitchFamily="18" charset="0"/>
              <a:cs typeface="Times New Roman" panose="02020603050405020304" pitchFamily="18" charset="0"/>
            </a:endParaRPr>
          </a:p>
          <a:p>
            <a:pPr algn="just"/>
            <a:r>
              <a:rPr lang="en-US" sz="2400" dirty="0" err="1" smtClean="0">
                <a:latin typeface="Times New Roman" panose="02020603050405020304" pitchFamily="18" charset="0"/>
                <a:cs typeface="Times New Roman" panose="02020603050405020304" pitchFamily="18" charset="0"/>
              </a:rPr>
              <a:t>Kc</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generated by the Mobile Station from the random challenge presented by the GSM network and the Ki from the SIM utilizing the A8 algorithm</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5520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564" y="301623"/>
            <a:ext cx="11409218" cy="6126885"/>
          </a:xfrm>
        </p:spPr>
        <p:txBody>
          <a:bodyPr>
            <a:normAutofit/>
          </a:bodyPr>
          <a:lstStyle/>
          <a:p>
            <a:pPr algn="just"/>
            <a:r>
              <a:rPr lang="en-GB" dirty="0"/>
              <a:t>The SIM contains the </a:t>
            </a:r>
            <a:r>
              <a:rPr lang="en-GB" dirty="0">
                <a:solidFill>
                  <a:srgbClr val="FF0000"/>
                </a:solidFill>
              </a:rPr>
              <a:t>ciphering key generating algorithm </a:t>
            </a:r>
            <a:r>
              <a:rPr lang="en-GB" dirty="0"/>
              <a:t>(</a:t>
            </a:r>
            <a:r>
              <a:rPr lang="en-GB" dirty="0">
                <a:solidFill>
                  <a:srgbClr val="FF0000"/>
                </a:solidFill>
              </a:rPr>
              <a:t>A8</a:t>
            </a:r>
            <a:r>
              <a:rPr lang="en-GB" dirty="0"/>
              <a:t>) that is used to produce the 64-bit ciphering key (Kc). </a:t>
            </a:r>
            <a:endParaRPr lang="en-GB" dirty="0" smtClean="0"/>
          </a:p>
          <a:p>
            <a:pPr algn="just"/>
            <a:r>
              <a:rPr lang="en-GB" dirty="0" smtClean="0"/>
              <a:t>This </a:t>
            </a:r>
            <a:r>
              <a:rPr lang="en-GB" dirty="0"/>
              <a:t>key is computed by applying the same random number (RAND) used in the authentication process to ciphering key generating algorithm (A8) with the individual subscriber authentication key (Ki</a:t>
            </a:r>
            <a:r>
              <a:rPr lang="en-GB" dirty="0" smtClean="0"/>
              <a:t>).</a:t>
            </a:r>
          </a:p>
          <a:p>
            <a:pPr algn="just"/>
            <a:endParaRPr lang="en-GB" dirty="0"/>
          </a:p>
          <a:p>
            <a:pPr algn="just"/>
            <a:r>
              <a:rPr lang="en-GB" dirty="0" smtClean="0"/>
              <a:t>GSM </a:t>
            </a:r>
            <a:r>
              <a:rPr lang="en-GB" dirty="0"/>
              <a:t>provides an additional level of security by having a way to change the ciphering key, making the system more resistant to eavesdropping. </a:t>
            </a:r>
            <a:endParaRPr lang="en-GB" dirty="0" smtClean="0"/>
          </a:p>
          <a:p>
            <a:pPr algn="just"/>
            <a:r>
              <a:rPr lang="en-GB" dirty="0" smtClean="0"/>
              <a:t>The </a:t>
            </a:r>
            <a:r>
              <a:rPr lang="en-GB" dirty="0"/>
              <a:t>ciphering key may be changed at regular intervals as required. As in case of the authentication process, the computation of the ciphering key (Kc) takes place internally within the SIM. </a:t>
            </a:r>
            <a:endParaRPr lang="en-GB" dirty="0" smtClean="0"/>
          </a:p>
          <a:p>
            <a:pPr algn="just"/>
            <a:r>
              <a:rPr lang="en-GB" dirty="0" smtClean="0"/>
              <a:t>Therefore</a:t>
            </a:r>
            <a:r>
              <a:rPr lang="en-GB" dirty="0"/>
              <a:t>, sensitive information such as the individual subscriber authentication key (Ki) is never revealed by the SIM.</a:t>
            </a:r>
          </a:p>
          <a:p>
            <a:pPr algn="just"/>
            <a:endParaRPr lang="en-IN" dirty="0"/>
          </a:p>
        </p:txBody>
      </p:sp>
    </p:spTree>
    <p:extLst>
      <p:ext uri="{BB962C8B-B14F-4D97-AF65-F5344CB8AC3E}">
        <p14:creationId xmlns:p14="http://schemas.microsoft.com/office/powerpoint/2010/main" val="183269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a:blip r:embed="rId2"/>
          <a:stretch>
            <a:fillRect/>
          </a:stretch>
        </p:blipFill>
        <p:spPr>
          <a:xfrm>
            <a:off x="0" y="1024276"/>
            <a:ext cx="12072664" cy="5833724"/>
          </a:xfrm>
          <a:prstGeom prst="rect">
            <a:avLst/>
          </a:prstGeom>
        </p:spPr>
      </p:pic>
      <p:sp>
        <p:nvSpPr>
          <p:cNvPr id="4" name="Rectangle 2"/>
          <p:cNvSpPr>
            <a:spLocks noGrp="1" noChangeArrowheads="1"/>
          </p:cNvSpPr>
          <p:nvPr>
            <p:ph type="title"/>
          </p:nvPr>
        </p:nvSpPr>
        <p:spPr>
          <a:xfrm>
            <a:off x="191344" y="-19846"/>
            <a:ext cx="8435280" cy="864096"/>
          </a:xfrm>
        </p:spPr>
        <p:txBody>
          <a:bodyPr>
            <a:normAutofit/>
          </a:bodyPr>
          <a:lstStyle/>
          <a:p>
            <a:r>
              <a:rPr lang="en-US" altLang="en-US" sz="3600" dirty="0">
                <a:solidFill>
                  <a:srgbClr val="C00000"/>
                </a:solidFill>
                <a:latin typeface="Times New Roman" panose="02020603050405020304" pitchFamily="18" charset="0"/>
                <a:cs typeface="Times New Roman" panose="02020603050405020304" pitchFamily="18" charset="0"/>
              </a:rPr>
              <a:t>GSM - key generation and encryption</a:t>
            </a:r>
          </a:p>
        </p:txBody>
      </p:sp>
    </p:spTree>
    <p:extLst>
      <p:ext uri="{BB962C8B-B14F-4D97-AF65-F5344CB8AC3E}">
        <p14:creationId xmlns:p14="http://schemas.microsoft.com/office/powerpoint/2010/main" val="349861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Encrypted voice and data communications between the MS and the network is accomplished by using the ciphering algorithm A5. </a:t>
            </a:r>
            <a:endParaRPr lang="en-GB" dirty="0" smtClean="0"/>
          </a:p>
          <a:p>
            <a:endParaRPr lang="en-GB" dirty="0"/>
          </a:p>
          <a:p>
            <a:r>
              <a:rPr lang="en-GB" dirty="0" smtClean="0"/>
              <a:t>Encrypted </a:t>
            </a:r>
            <a:r>
              <a:rPr lang="en-GB" dirty="0"/>
              <a:t>communication is initiated by a ciphering mode request command from the GSM network. Upon receipt of this command, the mobile station begins encryption and decryption of data using the ciphering algorithm (A5) and the ciphering key (Kc).</a:t>
            </a:r>
            <a:endParaRPr lang="en-US" dirty="0"/>
          </a:p>
        </p:txBody>
      </p:sp>
    </p:spTree>
    <p:extLst>
      <p:ext uri="{BB962C8B-B14F-4D97-AF65-F5344CB8AC3E}">
        <p14:creationId xmlns:p14="http://schemas.microsoft.com/office/powerpoint/2010/main" val="3493771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