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12192000"/>
  <p:notesSz cx="6858000" cy="9144000"/>
  <p:embeddedFontLst>
    <p:embeddedFont>
      <p:font typeface="Robot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4820E9-5416-47FF-8830-7FFC623EA8FF}">
  <a:tblStyle styleId="{924820E9-5416-47FF-8830-7FFC623EA8FF}"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7EB66C1-B369-435A-9CB0-2F61F6DF216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bold.fntdata"/><Relationship Id="rId83" Type="http://schemas.openxmlformats.org/officeDocument/2006/relationships/font" Target="fonts/Roboto-regular.fntdata"/><Relationship Id="rId42" Type="http://schemas.openxmlformats.org/officeDocument/2006/relationships/slide" Target="slides/slide37.xml"/><Relationship Id="rId86" Type="http://schemas.openxmlformats.org/officeDocument/2006/relationships/font" Target="fonts/Roboto-boldItalic.fntdata"/><Relationship Id="rId41" Type="http://schemas.openxmlformats.org/officeDocument/2006/relationships/slide" Target="slides/slide36.xml"/><Relationship Id="rId85" Type="http://schemas.openxmlformats.org/officeDocument/2006/relationships/font" Target="fonts/Roboto-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cdd7b5a77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cdd7b5a77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fcdd7b5a77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cdd7b5a77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cdd7b5a77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1fcdd7b5a77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https://www.typescripttutorial.net/typescript-tutorial/setup-typescript/</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599ec1cd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https://www.typescripttutorial.net/typescript-tutorial/setup-typescript/</a:t>
            </a:r>
            <a:endParaRPr/>
          </a:p>
        </p:txBody>
      </p:sp>
      <p:sp>
        <p:nvSpPr>
          <p:cNvPr id="185" name="Google Shape;185;g1d599ec1cd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https://thenewstack.io/typescript-and-the-power-of-a-statically-typed-language/#:~:text=And%20TypeScript%20itself%2C%20a%20statically,with%20a%20minimal%20learning%20curve.</a:t>
            </a:r>
            <a:endParaRPr/>
          </a:p>
        </p:txBody>
      </p:sp>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599ec1cd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599ec1cde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Example : </a:t>
            </a:r>
            <a:r>
              <a:rPr lang="en-IN">
                <a:solidFill>
                  <a:srgbClr val="212529"/>
                </a:solidFill>
                <a:highlight>
                  <a:srgbClr val="FFFFFF"/>
                </a:highlight>
                <a:latin typeface="Roboto"/>
                <a:ea typeface="Roboto"/>
                <a:cs typeface="Roboto"/>
                <a:sym typeface="Roboto"/>
              </a:rPr>
              <a:t>JavaScript is dynamically typed. It offers flexibility but also creates many problems.</a:t>
            </a:r>
            <a:endParaRPr>
              <a:solidFill>
                <a:srgbClr val="212529"/>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Char char="●"/>
            </a:pPr>
            <a:r>
              <a:rPr lang="en-IN">
                <a:solidFill>
                  <a:srgbClr val="212529"/>
                </a:solidFill>
                <a:highlight>
                  <a:srgbClr val="FFFFFF"/>
                </a:highlight>
                <a:latin typeface="Roboto"/>
                <a:ea typeface="Roboto"/>
                <a:cs typeface="Roboto"/>
                <a:sym typeface="Roboto"/>
              </a:rPr>
              <a:t>TypeScript adds an optional type system to JavaScript to solve these problems.</a:t>
            </a:r>
            <a:endParaRPr>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212" name="Google Shape;212;g1d599ec1cde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f164efb2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cf164efb29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cf164efb29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d599ec1cd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d599ec1cde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d599ec1cde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f164efb29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cf164efb29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cf164efb29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cdd7b5a77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cdd7b5a77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fcdd7b5a77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d599ec1cde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d599ec1cde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d599ec1cde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d599ec1cde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d599ec1cde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d599ec1cde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599ec1cde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d599ec1cd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fcdd7b5a77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1fcdd7b5a77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https://learning.oreilly.com/library/view/programming-typescript/9781492037644/ch04.html</a:t>
            </a:r>
            <a:endParaRPr/>
          </a:p>
        </p:txBody>
      </p:sp>
      <p:sp>
        <p:nvSpPr>
          <p:cNvPr id="395" name="Google Shape;39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f0ee5046a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f0ee5046a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ff0ee5046a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ff0ee5046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ff0ee5046a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1ff0ee5046a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599ec1cde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599ec1cde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1d599ec1cde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ff0ee5046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ff0ee5046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1ff0ee5046a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ff0ee5046a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ff0ee5046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1ff0ee5046a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ff0ee5046a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ff0ee5046a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1ff0ee5046a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ff0ee5046a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ff0ee5046a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1ff0ee5046a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ff0ee5046a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ff0ee5046a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ff0ee5046a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ff0ee5046a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ff0ee5046a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1ff0ee5046a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ff0ee5046a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ff0ee5046a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1ff0ee5046a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f0ee5046a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ff0ee5046a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1ff0ee5046a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ff0ee5046a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ff0ee5046a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g1ff0ee5046a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cdd7b5a7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cdd7b5a77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fcdd7b5a7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666c5d7e4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666c5d7e4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2666c5d7e4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666c5d7e4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666c5d7e4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2666c5d7e4c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b12a79faa9_1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b12a79faa9_1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2b12a79faa9_1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ff0ee5046a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ff0ee5046a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1ff0ee5046a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ff0ee5046a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ff0ee5046a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1ff0ee5046a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ff0ee5046a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ff0ee5046a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1ff0ee5046a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cdd7b5a77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cdd7b5a77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fcdd7b5a77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ff0ee5046a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ff0ee5046a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1ff0ee5046a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ff0ee5046a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ff0ee5046a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1ff0ee5046a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b2dff9667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b2dff9667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g2b2dff96676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fcdd7b5a77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fcdd7b5a77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g1fcdd7b5a77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fcdd7b5a77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fcdd7b5a77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1fcdd7b5a77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fcdd7b5a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fcdd7b5a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1fcdd7b5a7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cdd7b5a7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cdd7b5a77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fcdd7b5a77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cdd7b5a77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cdd7b5a77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fcdd7b5a77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nodejs.org/en/download" TargetMode="External"/><Relationship Id="rId4" Type="http://schemas.openxmlformats.org/officeDocument/2006/relationships/image" Target="../media/image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typescriptlang.org/" TargetMode="Externa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javascripttutorial.net/es-nex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 Id="rId4"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0.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7.png"/><Relationship Id="rId4"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4.png"/><Relationship Id="rId4"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drive.google.com/file/d/164stbHHyQIWB_y8s90oTnS-SoFrxc6S_/view?usp=share_link" TargetMode="External"/><Relationship Id="rId4" Type="http://schemas.openxmlformats.org/officeDocument/2006/relationships/hyperlink" Target="https://drive.google.com/file/d/1ma-ju9yrbBD_DrqSdJCtDkQZHB2czk85/view?usp=share_link" TargetMode="External"/><Relationship Id="rId5" Type="http://schemas.openxmlformats.org/officeDocument/2006/relationships/hyperlink" Target="https://drive.google.com/file/d/1mf49NTqLRjhHZDET_bT1WYgk1B5VaEBa/view?usp=sharing" TargetMode="External"/><Relationship Id="rId6" Type="http://schemas.openxmlformats.org/officeDocument/2006/relationships/hyperlink" Target="https://www.javatpoint.com/typescript-tutorial" TargetMode="External"/><Relationship Id="rId7" Type="http://schemas.openxmlformats.org/officeDocument/2006/relationships/hyperlink" Target="https://www.tutorialsteacher.com/typescript" TargetMode="External"/><Relationship Id="rId8" Type="http://schemas.openxmlformats.org/officeDocument/2006/relationships/hyperlink" Target="https://drive.google.com/file/d/1mhUttBaMxiP7XUArNV3QUxLSFtM0CaWu/view?usp=share_li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Arial"/>
              <a:buNone/>
            </a:pPr>
            <a:r>
              <a:t/>
            </a:r>
            <a:endParaRPr b="1" sz="3600"/>
          </a:p>
          <a:p>
            <a:pPr indent="0" lvl="0" marL="0" rtl="0" algn="ctr">
              <a:lnSpc>
                <a:spcPct val="100000"/>
              </a:lnSpc>
              <a:spcBef>
                <a:spcPts val="0"/>
              </a:spcBef>
              <a:spcAft>
                <a:spcPts val="0"/>
              </a:spcAft>
              <a:buClr>
                <a:schemeClr val="dk1"/>
              </a:buClr>
              <a:buSzPts val="3600"/>
              <a:buFont typeface="Arial"/>
              <a:buNone/>
            </a:pPr>
            <a:r>
              <a:rPr b="1" lang="en-IN" sz="3600"/>
              <a:t>Module 2</a:t>
            </a:r>
            <a:endParaRPr b="1" sz="3600"/>
          </a:p>
          <a:p>
            <a:pPr indent="0" lvl="0" marL="0" rtl="0" algn="ctr">
              <a:lnSpc>
                <a:spcPct val="90000"/>
              </a:lnSpc>
              <a:spcBef>
                <a:spcPts val="1000"/>
              </a:spcBef>
              <a:spcAft>
                <a:spcPts val="0"/>
              </a:spcAft>
              <a:buClr>
                <a:schemeClr val="dk1"/>
              </a:buClr>
              <a:buSzPts val="2400"/>
              <a:buNone/>
            </a:pPr>
            <a:r>
              <a:t/>
            </a:r>
            <a:endParaRPr/>
          </a:p>
        </p:txBody>
      </p:sp>
      <p:pic>
        <p:nvPicPr>
          <p:cNvPr id="89" name="Google Shape;89;p13"/>
          <p:cNvPicPr preferRelativeResize="0"/>
          <p:nvPr/>
        </p:nvPicPr>
        <p:blipFill>
          <a:blip r:embed="rId3">
            <a:alphaModFix/>
          </a:blip>
          <a:stretch>
            <a:fillRect/>
          </a:stretch>
        </p:blipFill>
        <p:spPr>
          <a:xfrm>
            <a:off x="3353175" y="1325875"/>
            <a:ext cx="5337625" cy="291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1" name="Google Shape;151;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t>3 major layers</a:t>
            </a:r>
            <a:endParaRPr/>
          </a:p>
        </p:txBody>
      </p:sp>
      <p:pic>
        <p:nvPicPr>
          <p:cNvPr id="152" name="Google Shape;152;p22"/>
          <p:cNvPicPr preferRelativeResize="0"/>
          <p:nvPr/>
        </p:nvPicPr>
        <p:blipFill>
          <a:blip r:embed="rId3">
            <a:alphaModFix/>
          </a:blip>
          <a:stretch>
            <a:fillRect/>
          </a:stretch>
        </p:blipFill>
        <p:spPr>
          <a:xfrm>
            <a:off x="1927613" y="2749938"/>
            <a:ext cx="8336775" cy="372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8" name="Google Shape;15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1000"/>
              </a:spcBef>
              <a:spcAft>
                <a:spcPts val="0"/>
              </a:spcAft>
              <a:buSzPts val="1800"/>
              <a:buChar char="•"/>
            </a:pPr>
            <a:r>
              <a:rPr b="1" lang="en-IN"/>
              <a:t>Language: </a:t>
            </a:r>
            <a:endParaRPr b="1"/>
          </a:p>
          <a:p>
            <a:pPr indent="-228600" lvl="1" marL="685800" marR="0" rtl="0" algn="just">
              <a:lnSpc>
                <a:spcPct val="90000"/>
              </a:lnSpc>
              <a:spcBef>
                <a:spcPts val="0"/>
              </a:spcBef>
              <a:spcAft>
                <a:spcPts val="0"/>
              </a:spcAft>
              <a:buSzPts val="1800"/>
              <a:buChar char="•"/>
            </a:pPr>
            <a:r>
              <a:rPr lang="en-IN"/>
              <a:t>Features the TypeScript language elements.</a:t>
            </a:r>
            <a:endParaRPr/>
          </a:p>
          <a:p>
            <a:pPr indent="-228600" lvl="1" marL="685800" marR="0" rtl="0" algn="just">
              <a:lnSpc>
                <a:spcPct val="90000"/>
              </a:lnSpc>
              <a:spcBef>
                <a:spcPts val="0"/>
              </a:spcBef>
              <a:spcAft>
                <a:spcPts val="0"/>
              </a:spcAft>
              <a:buSzPts val="1800"/>
              <a:buChar char="•"/>
            </a:pPr>
            <a:r>
              <a:rPr lang="en-IN"/>
              <a:t>It consists of syntax, keywords, and type annotations.</a:t>
            </a:r>
            <a:endParaRPr/>
          </a:p>
          <a:p>
            <a:pPr indent="-228600" lvl="0" marL="228600" marR="0" rtl="0" algn="just">
              <a:lnSpc>
                <a:spcPct val="90000"/>
              </a:lnSpc>
              <a:spcBef>
                <a:spcPts val="0"/>
              </a:spcBef>
              <a:spcAft>
                <a:spcPts val="0"/>
              </a:spcAft>
              <a:buSzPts val="1800"/>
              <a:buChar char="•"/>
            </a:pPr>
            <a:r>
              <a:rPr b="1" lang="en-IN"/>
              <a:t>Compiler: </a:t>
            </a:r>
            <a:endParaRPr/>
          </a:p>
          <a:p>
            <a:pPr indent="-228600" lvl="1" marL="685800" marR="0" rtl="0" algn="just">
              <a:lnSpc>
                <a:spcPct val="90000"/>
              </a:lnSpc>
              <a:spcBef>
                <a:spcPts val="0"/>
              </a:spcBef>
              <a:spcAft>
                <a:spcPts val="0"/>
              </a:spcAft>
              <a:buSzPts val="1800"/>
              <a:buChar char="•"/>
            </a:pPr>
            <a:r>
              <a:rPr lang="en-IN"/>
              <a:t>Changes the instructions written in TypeScript to its JavaScript equivalent.</a:t>
            </a:r>
            <a:endParaRPr/>
          </a:p>
          <a:p>
            <a:pPr indent="-228600" lvl="1" marL="685800" marR="0" rtl="0" algn="just">
              <a:lnSpc>
                <a:spcPct val="90000"/>
              </a:lnSpc>
              <a:spcBef>
                <a:spcPts val="0"/>
              </a:spcBef>
              <a:spcAft>
                <a:spcPts val="0"/>
              </a:spcAft>
              <a:buSzPts val="1800"/>
              <a:buChar char="•"/>
            </a:pPr>
            <a:r>
              <a:rPr lang="en-IN"/>
              <a:t>Performs the parsing, type checking, and transformation of your TypeScript code to JavaScript code.</a:t>
            </a:r>
            <a:endParaRPr/>
          </a:p>
          <a:p>
            <a:pPr indent="-228600" lvl="1" marL="685800" marR="0" rtl="0" algn="just">
              <a:lnSpc>
                <a:spcPct val="90000"/>
              </a:lnSpc>
              <a:spcBef>
                <a:spcPts val="0"/>
              </a:spcBef>
              <a:spcAft>
                <a:spcPts val="0"/>
              </a:spcAft>
              <a:buSzPts val="1800"/>
              <a:buChar char="•"/>
            </a:pPr>
            <a:r>
              <a:rPr lang="en-IN"/>
              <a:t>The TypeScript compiler configuration is given in tsconfig.json file. </a:t>
            </a:r>
            <a:endParaRPr/>
          </a:p>
          <a:p>
            <a:pPr indent="-228600" lvl="0" marL="228600" marR="0" rtl="0" algn="just">
              <a:lnSpc>
                <a:spcPct val="90000"/>
              </a:lnSpc>
              <a:spcBef>
                <a:spcPts val="0"/>
              </a:spcBef>
              <a:spcAft>
                <a:spcPts val="0"/>
              </a:spcAft>
              <a:buSzPts val="1800"/>
              <a:buChar char="•"/>
            </a:pPr>
            <a:r>
              <a:rPr b="1" lang="en-IN"/>
              <a:t>Language Service</a:t>
            </a:r>
            <a:r>
              <a:rPr lang="en-IN"/>
              <a:t>: </a:t>
            </a:r>
            <a:endParaRPr/>
          </a:p>
          <a:p>
            <a:pPr indent="-228600" lvl="1" marL="685800" marR="0" rtl="0" algn="just">
              <a:lnSpc>
                <a:spcPct val="90000"/>
              </a:lnSpc>
              <a:spcBef>
                <a:spcPts val="0"/>
              </a:spcBef>
              <a:spcAft>
                <a:spcPts val="0"/>
              </a:spcAft>
              <a:buSzPts val="1800"/>
              <a:buChar char="•"/>
            </a:pPr>
            <a:r>
              <a:rPr lang="en-IN"/>
              <a:t>Generates information that helps editors and other tools provide better assistance features, such as IntelliSense or automated refactoring.</a:t>
            </a:r>
            <a:endParaRPr/>
          </a:p>
          <a:p>
            <a:pPr indent="-228600" lvl="1" marL="685800" marR="0" rtl="0" algn="just">
              <a:lnSpc>
                <a:spcPct val="90000"/>
              </a:lnSpc>
              <a:spcBef>
                <a:spcPts val="0"/>
              </a:spcBef>
              <a:spcAft>
                <a:spcPts val="0"/>
              </a:spcAft>
              <a:buSzPts val="1800"/>
              <a:buChar char="•"/>
            </a:pPr>
            <a:r>
              <a:rPr lang="en-IN" sz="2400"/>
              <a:t>Assists the common set of typical editor operations like statement completion, signature help, code formatting and outlining, colorization, etc.</a:t>
            </a:r>
            <a:endParaRPr sz="2400"/>
          </a:p>
          <a:p>
            <a:pPr indent="0" lvl="0" marL="0" marR="0" rtl="0" algn="just">
              <a:lnSpc>
                <a:spcPct val="90000"/>
              </a:lnSpc>
              <a:spcBef>
                <a:spcPts val="100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5" name="Google Shape;165;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28600" lvl="0" marL="228600" marR="0" rtl="0" algn="just">
              <a:lnSpc>
                <a:spcPct val="90000"/>
              </a:lnSpc>
              <a:spcBef>
                <a:spcPts val="1000"/>
              </a:spcBef>
              <a:spcAft>
                <a:spcPts val="0"/>
              </a:spcAft>
              <a:buSzPts val="1800"/>
              <a:buChar char="•"/>
            </a:pPr>
            <a:r>
              <a:rPr b="1" lang="en-IN"/>
              <a:t>IDE integration (VS Shim)</a:t>
            </a:r>
            <a:r>
              <a:rPr lang="en-IN" sz="1200">
                <a:solidFill>
                  <a:srgbClr val="6D737D"/>
                </a:solidFill>
                <a:highlight>
                  <a:srgbClr val="F5F6FA"/>
                </a:highlight>
                <a:latin typeface="Arial"/>
                <a:ea typeface="Arial"/>
                <a:cs typeface="Arial"/>
                <a:sym typeface="Arial"/>
              </a:rPr>
              <a:t>: </a:t>
            </a:r>
            <a:endParaRPr sz="1200">
              <a:solidFill>
                <a:srgbClr val="6D737D"/>
              </a:solidFill>
              <a:highlight>
                <a:srgbClr val="F5F6FA"/>
              </a:highlight>
              <a:latin typeface="Arial"/>
              <a:ea typeface="Arial"/>
              <a:cs typeface="Arial"/>
              <a:sym typeface="Arial"/>
            </a:endParaRPr>
          </a:p>
          <a:p>
            <a:pPr indent="-228600" lvl="1" marL="685800" marR="0" rtl="0" algn="just">
              <a:lnSpc>
                <a:spcPct val="90000"/>
              </a:lnSpc>
              <a:spcBef>
                <a:spcPts val="0"/>
              </a:spcBef>
              <a:spcAft>
                <a:spcPts val="0"/>
              </a:spcAft>
              <a:buSzPts val="1800"/>
              <a:buChar char="•"/>
            </a:pPr>
            <a:r>
              <a:rPr lang="en-IN" sz="2400"/>
              <a:t>The developers of the IDEs and text editors must perform some integration work to take advantage of the TypeScript features. TypeScript was</a:t>
            </a:r>
            <a:r>
              <a:rPr lang="en-IN" sz="1200">
                <a:solidFill>
                  <a:srgbClr val="6D737D"/>
                </a:solidFill>
                <a:highlight>
                  <a:srgbClr val="F5F6FA"/>
                </a:highlight>
                <a:latin typeface="Arial"/>
                <a:ea typeface="Arial"/>
                <a:cs typeface="Arial"/>
                <a:sym typeface="Arial"/>
              </a:rPr>
              <a:t> </a:t>
            </a:r>
            <a:r>
              <a:rPr lang="en-IN" sz="2400"/>
              <a:t>designed to facilitate the development of tools that help to increase the productivity of JavaScript developers.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Install TypeScript using Node.js Package Manager (npm) on Windows</a:t>
            </a:r>
            <a:endParaRPr/>
          </a:p>
        </p:txBody>
      </p:sp>
      <p:sp>
        <p:nvSpPr>
          <p:cNvPr id="171" name="Google Shape;171;p25"/>
          <p:cNvSpPr txBox="1"/>
          <p:nvPr>
            <p:ph idx="1" type="body"/>
          </p:nvPr>
        </p:nvSpPr>
        <p:spPr>
          <a:xfrm>
            <a:off x="838200" y="1825625"/>
            <a:ext cx="5365955"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Node is available here − </a:t>
            </a:r>
            <a:r>
              <a:rPr b="1" lang="en-IN" u="sng">
                <a:solidFill>
                  <a:schemeClr val="hlink"/>
                </a:solidFill>
                <a:hlinkClick r:id="rId3"/>
              </a:rPr>
              <a:t>https://nodejs.org/en/download</a:t>
            </a:r>
            <a:endParaRPr b="1"/>
          </a:p>
          <a:p>
            <a:pPr indent="-228600" lvl="0" marL="228600" rtl="0" algn="l">
              <a:lnSpc>
                <a:spcPct val="90000"/>
              </a:lnSpc>
              <a:spcBef>
                <a:spcPts val="1000"/>
              </a:spcBef>
              <a:spcAft>
                <a:spcPts val="0"/>
              </a:spcAft>
              <a:buClr>
                <a:schemeClr val="dk1"/>
              </a:buClr>
              <a:buSzPct val="100000"/>
              <a:buChar char="•"/>
            </a:pPr>
            <a:r>
              <a:rPr b="1" lang="en-IN"/>
              <a:t>Download and run the .msi installer for Node</a:t>
            </a:r>
            <a:r>
              <a:rPr lang="en-IN"/>
              <a:t>.</a:t>
            </a:r>
            <a:endParaRPr/>
          </a:p>
          <a:p>
            <a:pPr indent="-228600" lvl="0" marL="228600" rtl="0" algn="l">
              <a:lnSpc>
                <a:spcPct val="90000"/>
              </a:lnSpc>
              <a:spcBef>
                <a:spcPts val="1000"/>
              </a:spcBef>
              <a:spcAft>
                <a:spcPts val="0"/>
              </a:spcAft>
              <a:buClr>
                <a:schemeClr val="dk1"/>
              </a:buClr>
              <a:buSzPct val="100000"/>
              <a:buChar char="•"/>
            </a:pPr>
            <a:r>
              <a:rPr b="1" lang="en-IN"/>
              <a:t>Install Node.js and NPM from Browser</a:t>
            </a:r>
            <a:endParaRPr/>
          </a:p>
          <a:p>
            <a:pPr indent="-228600" lvl="0" marL="228600" rtl="0" algn="l">
              <a:lnSpc>
                <a:spcPct val="90000"/>
              </a:lnSpc>
              <a:spcBef>
                <a:spcPts val="1000"/>
              </a:spcBef>
              <a:spcAft>
                <a:spcPts val="0"/>
              </a:spcAft>
              <a:buClr>
                <a:schemeClr val="dk1"/>
              </a:buClr>
              <a:buSzPct val="100000"/>
              <a:buChar char="•"/>
            </a:pPr>
            <a:r>
              <a:rPr b="1" lang="en-IN"/>
              <a:t>Verify Installation</a:t>
            </a:r>
            <a:endParaRPr/>
          </a:p>
          <a:p>
            <a:pPr indent="-228600" lvl="0" marL="228600" rtl="0" algn="l">
              <a:lnSpc>
                <a:spcPct val="90000"/>
              </a:lnSpc>
              <a:spcBef>
                <a:spcPts val="1000"/>
              </a:spcBef>
              <a:spcAft>
                <a:spcPts val="0"/>
              </a:spcAft>
              <a:buClr>
                <a:schemeClr val="dk1"/>
              </a:buClr>
              <a:buSzPct val="100000"/>
              <a:buChar char="•"/>
            </a:pPr>
            <a:r>
              <a:rPr lang="en-IN"/>
              <a:t>Also to check the npm version, enter the command </a:t>
            </a:r>
            <a:r>
              <a:rPr b="1" i="1" lang="en-IN"/>
              <a:t>npm –v</a:t>
            </a:r>
            <a:r>
              <a:rPr lang="en-IN"/>
              <a:t> in the terminal window.</a:t>
            </a:r>
            <a:endParaRPr/>
          </a:p>
          <a:p>
            <a:pPr indent="0" lvl="0" marL="228600" rtl="0" algn="l">
              <a:lnSpc>
                <a:spcPct val="90000"/>
              </a:lnSpc>
              <a:spcBef>
                <a:spcPts val="1000"/>
              </a:spcBef>
              <a:spcAft>
                <a:spcPts val="0"/>
              </a:spcAft>
              <a:buNone/>
            </a:pPr>
            <a:r>
              <a:t/>
            </a:r>
            <a:endParaRPr/>
          </a:p>
          <a:p>
            <a:pPr indent="0" lvl="0" marL="0" rtl="0" algn="l">
              <a:lnSpc>
                <a:spcPct val="90000"/>
              </a:lnSpc>
              <a:spcBef>
                <a:spcPts val="1000"/>
              </a:spcBef>
              <a:spcAft>
                <a:spcPts val="0"/>
              </a:spcAft>
              <a:buClr>
                <a:schemeClr val="dk1"/>
              </a:buClr>
              <a:buSzPct val="100000"/>
              <a:buNone/>
            </a:pPr>
            <a:r>
              <a:t/>
            </a:r>
            <a:endParaRPr/>
          </a:p>
        </p:txBody>
      </p:sp>
      <p:pic>
        <p:nvPicPr>
          <p:cNvPr descr="Verify Installation" id="172" name="Google Shape;172;p25"/>
          <p:cNvPicPr preferRelativeResize="0"/>
          <p:nvPr/>
        </p:nvPicPr>
        <p:blipFill rotWithShape="1">
          <a:blip r:embed="rId4">
            <a:alphaModFix/>
          </a:blip>
          <a:srcRect b="0" l="0" r="0" t="0"/>
          <a:stretch/>
        </p:blipFill>
        <p:spPr>
          <a:xfrm>
            <a:off x="4195020" y="3611793"/>
            <a:ext cx="1600200" cy="641350"/>
          </a:xfrm>
          <a:prstGeom prst="rect">
            <a:avLst/>
          </a:prstGeom>
          <a:noFill/>
          <a:ln>
            <a:noFill/>
          </a:ln>
        </p:spPr>
      </p:pic>
      <p:pic>
        <p:nvPicPr>
          <p:cNvPr id="173" name="Google Shape;173;p25"/>
          <p:cNvPicPr preferRelativeResize="0"/>
          <p:nvPr/>
        </p:nvPicPr>
        <p:blipFill rotWithShape="1">
          <a:blip r:embed="rId5">
            <a:alphaModFix/>
          </a:blip>
          <a:srcRect b="0" l="0" r="0" t="0"/>
          <a:stretch/>
        </p:blipFill>
        <p:spPr>
          <a:xfrm>
            <a:off x="6503091" y="1713244"/>
            <a:ext cx="5297897" cy="2539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How to use TypeScript? ( in </a:t>
            </a:r>
            <a:r>
              <a:rPr b="1" lang="en-IN"/>
              <a:t>production</a:t>
            </a:r>
            <a:r>
              <a:rPr b="1" lang="en-IN"/>
              <a:t>)</a:t>
            </a:r>
            <a:endParaRPr/>
          </a:p>
        </p:txBody>
      </p:sp>
      <p:sp>
        <p:nvSpPr>
          <p:cNvPr id="179" name="Google Shape;179;p26"/>
          <p:cNvSpPr txBox="1"/>
          <p:nvPr/>
        </p:nvSpPr>
        <p:spPr>
          <a:xfrm>
            <a:off x="318850" y="1484100"/>
            <a:ext cx="11118000" cy="46998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Install Node.js</a:t>
            </a:r>
            <a:endParaRPr sz="28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Install TypeScript compiler</a:t>
            </a:r>
            <a:endParaRPr sz="28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None/>
            </a:pPr>
            <a:r>
              <a:t/>
            </a:r>
            <a:endParaRPr sz="28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Check the current version of the TypeScript compiler:</a:t>
            </a:r>
            <a:endParaRPr sz="2800">
              <a:solidFill>
                <a:schemeClr val="dk1"/>
              </a:solidFill>
              <a:latin typeface="Calibri"/>
              <a:ea typeface="Calibri"/>
              <a:cs typeface="Calibri"/>
              <a:sym typeface="Calibri"/>
            </a:endParaRPr>
          </a:p>
          <a:p>
            <a:pPr indent="0" lvl="0" marL="914400" marR="0" rtl="0" algn="just">
              <a:lnSpc>
                <a:spcPct val="90000"/>
              </a:lnSpc>
              <a:spcBef>
                <a:spcPts val="100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To Use</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0" name="Google Shape;180;p26"/>
          <p:cNvSpPr txBox="1"/>
          <p:nvPr/>
        </p:nvSpPr>
        <p:spPr>
          <a:xfrm>
            <a:off x="1828325" y="2466225"/>
            <a:ext cx="5216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solidFill>
                  <a:srgbClr val="EBDBB2"/>
                </a:solidFill>
                <a:highlight>
                  <a:srgbClr val="282828"/>
                </a:highlight>
                <a:latin typeface="Consolas"/>
                <a:ea typeface="Consolas"/>
                <a:cs typeface="Consolas"/>
                <a:sym typeface="Consolas"/>
              </a:rPr>
              <a:t>npm install -g typescript</a:t>
            </a:r>
            <a:endParaRPr sz="2700"/>
          </a:p>
        </p:txBody>
      </p:sp>
      <p:sp>
        <p:nvSpPr>
          <p:cNvPr id="181" name="Google Shape;181;p26"/>
          <p:cNvSpPr txBox="1"/>
          <p:nvPr/>
        </p:nvSpPr>
        <p:spPr>
          <a:xfrm>
            <a:off x="1828325" y="3911100"/>
            <a:ext cx="4900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solidFill>
                  <a:srgbClr val="EBDBB2"/>
                </a:solidFill>
                <a:highlight>
                  <a:srgbClr val="282828"/>
                </a:highlight>
                <a:latin typeface="Consolas"/>
                <a:ea typeface="Consolas"/>
                <a:cs typeface="Consolas"/>
                <a:sym typeface="Consolas"/>
              </a:rPr>
              <a:t>tsc --v</a:t>
            </a:r>
            <a:endParaRPr sz="2900"/>
          </a:p>
        </p:txBody>
      </p:sp>
      <p:sp>
        <p:nvSpPr>
          <p:cNvPr id="182" name="Google Shape;182;p26"/>
          <p:cNvSpPr txBox="1"/>
          <p:nvPr/>
        </p:nvSpPr>
        <p:spPr>
          <a:xfrm>
            <a:off x="1828325" y="4811575"/>
            <a:ext cx="49002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solidFill>
                  <a:srgbClr val="EBDBB2"/>
                </a:solidFill>
                <a:highlight>
                  <a:srgbClr val="282828"/>
                </a:highlight>
                <a:latin typeface="Consolas"/>
                <a:ea typeface="Consolas"/>
                <a:cs typeface="Consolas"/>
                <a:sym typeface="Consolas"/>
              </a:rPr>
              <a:t>tsc  &lt;filename.ts&gt;</a:t>
            </a:r>
            <a:endParaRPr sz="2500">
              <a:solidFill>
                <a:srgbClr val="EBDBB2"/>
              </a:solidFill>
              <a:highlight>
                <a:srgbClr val="282828"/>
              </a:highlight>
              <a:latin typeface="Consolas"/>
              <a:ea typeface="Consolas"/>
              <a:cs typeface="Consolas"/>
              <a:sym typeface="Consolas"/>
            </a:endParaRPr>
          </a:p>
          <a:p>
            <a:pPr indent="0" lvl="0" marL="0" rtl="0" algn="l">
              <a:spcBef>
                <a:spcPts val="0"/>
              </a:spcBef>
              <a:spcAft>
                <a:spcPts val="0"/>
              </a:spcAft>
              <a:buNone/>
            </a:pPr>
            <a:r>
              <a:t/>
            </a:r>
            <a:endParaRPr sz="1900">
              <a:solidFill>
                <a:srgbClr val="EBDBB2"/>
              </a:solidFill>
              <a:highlight>
                <a:srgbClr val="282828"/>
              </a:highlight>
              <a:latin typeface="Consolas"/>
              <a:ea typeface="Consolas"/>
              <a:cs typeface="Consolas"/>
              <a:sym typeface="Consolas"/>
            </a:endParaRPr>
          </a:p>
          <a:p>
            <a:pPr indent="0" lvl="0" marL="0" rtl="0" algn="l">
              <a:spcBef>
                <a:spcPts val="0"/>
              </a:spcBef>
              <a:spcAft>
                <a:spcPts val="0"/>
              </a:spcAft>
              <a:buNone/>
            </a:pPr>
            <a:r>
              <a:rPr lang="en-IN" sz="2500">
                <a:solidFill>
                  <a:srgbClr val="EBDBB2"/>
                </a:solidFill>
                <a:highlight>
                  <a:srgbClr val="282828"/>
                </a:highlight>
                <a:latin typeface="Consolas"/>
                <a:ea typeface="Consolas"/>
                <a:cs typeface="Consolas"/>
                <a:sym typeface="Consolas"/>
              </a:rPr>
              <a:t>node &lt;filename.js&gt;</a:t>
            </a:r>
            <a:endParaRPr sz="250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OR  in development</a:t>
            </a:r>
            <a:endParaRPr/>
          </a:p>
        </p:txBody>
      </p:sp>
      <p:sp>
        <p:nvSpPr>
          <p:cNvPr id="188" name="Google Shape;188;p27"/>
          <p:cNvSpPr txBox="1"/>
          <p:nvPr/>
        </p:nvSpPr>
        <p:spPr>
          <a:xfrm>
            <a:off x="318850" y="1484100"/>
            <a:ext cx="10854000" cy="62955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Install Node.js and  TypeScript compiler</a:t>
            </a:r>
            <a:endParaRPr sz="28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To Use</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ts-node is a TypeScript execution engine and REPL for Node.js.</a:t>
            </a:r>
            <a:endParaRPr sz="28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It JIT transforms TypeScript into JavaScript, enabling you to directly execute TypeScript on Node.js without precompiling.</a:t>
            </a:r>
            <a:endParaRPr sz="1350">
              <a:solidFill>
                <a:srgbClr val="333333"/>
              </a:solidFill>
              <a:highlight>
                <a:srgbClr val="FFFFFF"/>
              </a:highlight>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9" name="Google Shape;189;p27"/>
          <p:cNvSpPr txBox="1"/>
          <p:nvPr/>
        </p:nvSpPr>
        <p:spPr>
          <a:xfrm>
            <a:off x="1828325" y="2466225"/>
            <a:ext cx="7142100" cy="95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IN" sz="2700">
                <a:solidFill>
                  <a:srgbClr val="EBDBB2"/>
                </a:solidFill>
                <a:highlight>
                  <a:srgbClr val="282828"/>
                </a:highlight>
                <a:latin typeface="Consolas"/>
                <a:ea typeface="Consolas"/>
                <a:cs typeface="Consolas"/>
                <a:sym typeface="Consolas"/>
              </a:rPr>
              <a:t>npm install -g ts-node typescript</a:t>
            </a:r>
            <a:endParaRPr sz="1900">
              <a:solidFill>
                <a:srgbClr val="EBDBB2"/>
              </a:solidFill>
              <a:highlight>
                <a:srgbClr val="282828"/>
              </a:highlight>
              <a:latin typeface="Consolas"/>
              <a:ea typeface="Consolas"/>
              <a:cs typeface="Consolas"/>
              <a:sym typeface="Consolas"/>
            </a:endParaRPr>
          </a:p>
          <a:p>
            <a:pPr indent="0" lvl="0" marL="0" rtl="0" algn="l">
              <a:spcBef>
                <a:spcPts val="0"/>
              </a:spcBef>
              <a:spcAft>
                <a:spcPts val="0"/>
              </a:spcAft>
              <a:buNone/>
            </a:pPr>
            <a:r>
              <a:t/>
            </a:r>
            <a:endParaRPr sz="1900">
              <a:solidFill>
                <a:srgbClr val="EBDBB2"/>
              </a:solidFill>
              <a:highlight>
                <a:srgbClr val="282828"/>
              </a:highlight>
              <a:latin typeface="Consolas"/>
              <a:ea typeface="Consolas"/>
              <a:cs typeface="Consolas"/>
              <a:sym typeface="Consolas"/>
            </a:endParaRPr>
          </a:p>
        </p:txBody>
      </p:sp>
      <p:sp>
        <p:nvSpPr>
          <p:cNvPr id="190" name="Google Shape;190;p27"/>
          <p:cNvSpPr txBox="1"/>
          <p:nvPr/>
        </p:nvSpPr>
        <p:spPr>
          <a:xfrm>
            <a:off x="1828325" y="4157050"/>
            <a:ext cx="5477100" cy="187200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1000"/>
              </a:spcBef>
              <a:spcAft>
                <a:spcPts val="0"/>
              </a:spcAft>
              <a:buNone/>
            </a:pPr>
            <a:r>
              <a:t/>
            </a:r>
            <a:endParaRPr sz="1900">
              <a:solidFill>
                <a:srgbClr val="EBDBB2"/>
              </a:solidFill>
              <a:highlight>
                <a:srgbClr val="282828"/>
              </a:highlight>
              <a:latin typeface="Consolas"/>
              <a:ea typeface="Consolas"/>
              <a:cs typeface="Consolas"/>
              <a:sym typeface="Consolas"/>
            </a:endParaRPr>
          </a:p>
          <a:p>
            <a:pPr indent="0" lvl="0" marL="457200" marR="0" rtl="0" algn="just">
              <a:lnSpc>
                <a:spcPct val="90000"/>
              </a:lnSpc>
              <a:spcBef>
                <a:spcPts val="1000"/>
              </a:spcBef>
              <a:spcAft>
                <a:spcPts val="0"/>
              </a:spcAft>
              <a:buNone/>
            </a:pPr>
            <a:r>
              <a:rPr lang="en-IN" sz="2700">
                <a:solidFill>
                  <a:srgbClr val="EBDBB2"/>
                </a:solidFill>
                <a:highlight>
                  <a:srgbClr val="282828"/>
                </a:highlight>
                <a:latin typeface="Consolas"/>
                <a:ea typeface="Consolas"/>
                <a:cs typeface="Consolas"/>
                <a:sym typeface="Consolas"/>
              </a:rPr>
              <a:t>npx ts-node &lt;filename.ts&gt;</a:t>
            </a:r>
            <a:endParaRPr sz="2800">
              <a:solidFill>
                <a:schemeClr val="dk1"/>
              </a:solidFill>
              <a:latin typeface="Calibri"/>
              <a:ea typeface="Calibri"/>
              <a:cs typeface="Calibri"/>
              <a:sym typeface="Calibri"/>
            </a:endParaRPr>
          </a:p>
          <a:p>
            <a:pPr indent="0" lvl="0" marL="0" rtl="0" algn="l">
              <a:lnSpc>
                <a:spcPct val="115000"/>
              </a:lnSpc>
              <a:spcBef>
                <a:spcPts val="1800"/>
              </a:spcBef>
              <a:spcAft>
                <a:spcPts val="0"/>
              </a:spcAft>
              <a:buSzPts val="1100"/>
              <a:buNone/>
            </a:pPr>
            <a:r>
              <a:t/>
            </a:r>
            <a:endParaRPr sz="1700">
              <a:solidFill>
                <a:schemeClr val="dk1"/>
              </a:solidFill>
              <a:highlight>
                <a:srgbClr val="FFFFFF"/>
              </a:highlight>
              <a:latin typeface="Roboto"/>
              <a:ea typeface="Roboto"/>
              <a:cs typeface="Roboto"/>
              <a:sym typeface="Roboto"/>
            </a:endParaRPr>
          </a:p>
          <a:p>
            <a:pPr indent="0" lvl="0" marL="0" marR="0" rtl="0" algn="l">
              <a:spcBef>
                <a:spcPts val="40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8"/>
          <p:cNvPicPr preferRelativeResize="0"/>
          <p:nvPr/>
        </p:nvPicPr>
        <p:blipFill rotWithShape="1">
          <a:blip r:embed="rId3">
            <a:alphaModFix/>
          </a:blip>
          <a:srcRect b="0" l="0" r="0" t="0"/>
          <a:stretch/>
        </p:blipFill>
        <p:spPr>
          <a:xfrm>
            <a:off x="2551778" y="0"/>
            <a:ext cx="702945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First Program</a:t>
            </a:r>
            <a:endParaRPr/>
          </a:p>
        </p:txBody>
      </p:sp>
      <p:sp>
        <p:nvSpPr>
          <p:cNvPr id="201" name="Google Shape;201;p29"/>
          <p:cNvSpPr txBox="1"/>
          <p:nvPr>
            <p:ph idx="1" type="body"/>
          </p:nvPr>
        </p:nvSpPr>
        <p:spPr>
          <a:xfrm>
            <a:off x="838200" y="1825625"/>
            <a:ext cx="558226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//FileName: Program1.ts</a:t>
            </a:r>
            <a:endParaRPr/>
          </a:p>
          <a:p>
            <a:pPr indent="0" lvl="0" marL="0" rtl="0" algn="l">
              <a:lnSpc>
                <a:spcPct val="90000"/>
              </a:lnSpc>
              <a:spcBef>
                <a:spcPts val="1000"/>
              </a:spcBef>
              <a:spcAft>
                <a:spcPts val="0"/>
              </a:spcAft>
              <a:buClr>
                <a:schemeClr val="dk1"/>
              </a:buClr>
              <a:buSzPts val="2800"/>
              <a:buNone/>
            </a:pPr>
            <a:r>
              <a:rPr b="1" lang="en-IN"/>
              <a:t>var message:string="HelloWorld";</a:t>
            </a:r>
            <a:endParaRPr/>
          </a:p>
          <a:p>
            <a:pPr indent="0" lvl="0" marL="0" rtl="0" algn="l">
              <a:lnSpc>
                <a:spcPct val="90000"/>
              </a:lnSpc>
              <a:spcBef>
                <a:spcPts val="1000"/>
              </a:spcBef>
              <a:spcAft>
                <a:spcPts val="0"/>
              </a:spcAft>
              <a:buClr>
                <a:schemeClr val="dk1"/>
              </a:buClr>
              <a:buSzPts val="2800"/>
              <a:buNone/>
            </a:pPr>
            <a:r>
              <a:rPr lang="en-IN"/>
              <a:t>console.log(message);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Output</a:t>
            </a:r>
            <a:r>
              <a:rPr lang="en-IN"/>
              <a:t>: HelloWorld</a:t>
            </a:r>
            <a:endParaRPr/>
          </a:p>
        </p:txBody>
      </p:sp>
      <p:sp>
        <p:nvSpPr>
          <p:cNvPr id="202" name="Google Shape;202;p29"/>
          <p:cNvSpPr/>
          <p:nvPr/>
        </p:nvSpPr>
        <p:spPr>
          <a:xfrm>
            <a:off x="6961239" y="1825625"/>
            <a:ext cx="471948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073642"/>
                </a:solidFill>
                <a:latin typeface="Consolas"/>
                <a:ea typeface="Consolas"/>
                <a:cs typeface="Consolas"/>
                <a:sym typeface="Consolas"/>
              </a:rPr>
              <a:t>var</a:t>
            </a:r>
            <a:r>
              <a:rPr b="1" lang="en-IN" sz="1800">
                <a:solidFill>
                  <a:srgbClr val="000000"/>
                </a:solidFill>
                <a:latin typeface="Consolas"/>
                <a:ea typeface="Consolas"/>
                <a:cs typeface="Consolas"/>
                <a:sym typeface="Consolas"/>
              </a:rPr>
              <a:t> </a:t>
            </a:r>
            <a:r>
              <a:rPr b="1" lang="en-IN" sz="1800">
                <a:solidFill>
                  <a:srgbClr val="268BD2"/>
                </a:solidFill>
                <a:latin typeface="Consolas"/>
                <a:ea typeface="Consolas"/>
                <a:cs typeface="Consolas"/>
                <a:sym typeface="Consolas"/>
              </a:rPr>
              <a:t>message</a:t>
            </a:r>
            <a:r>
              <a:rPr b="1" lang="en-IN" sz="1800">
                <a:solidFill>
                  <a:srgbClr val="000000"/>
                </a:solidFill>
                <a:latin typeface="Consolas"/>
                <a:ea typeface="Consolas"/>
                <a:cs typeface="Consolas"/>
                <a:sym typeface="Consolas"/>
              </a:rPr>
              <a:t> </a:t>
            </a:r>
            <a:r>
              <a:rPr b="1" lang="en-IN" sz="1800">
                <a:solidFill>
                  <a:srgbClr val="859900"/>
                </a:solidFill>
                <a:latin typeface="Consolas"/>
                <a:ea typeface="Consolas"/>
                <a:cs typeface="Consolas"/>
                <a:sym typeface="Consolas"/>
              </a:rPr>
              <a:t>=</a:t>
            </a:r>
            <a:r>
              <a:rPr b="1" lang="en-IN" sz="1800">
                <a:solidFill>
                  <a:srgbClr val="000000"/>
                </a:solidFill>
                <a:latin typeface="Consolas"/>
                <a:ea typeface="Consolas"/>
                <a:cs typeface="Consolas"/>
                <a:sym typeface="Consolas"/>
              </a:rPr>
              <a:t> </a:t>
            </a:r>
            <a:r>
              <a:rPr b="1" lang="en-IN" sz="1800">
                <a:solidFill>
                  <a:srgbClr val="2AA198"/>
                </a:solidFill>
                <a:latin typeface="Consolas"/>
                <a:ea typeface="Consolas"/>
                <a:cs typeface="Consolas"/>
                <a:sym typeface="Consolas"/>
              </a:rPr>
              <a:t>"HelloWorld"</a:t>
            </a:r>
            <a:r>
              <a:rPr b="1" lang="en-IN"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message</a:t>
            </a:r>
            <a:r>
              <a:rPr lang="en-IN"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TypeScript Features</a:t>
            </a:r>
            <a:endParaRPr/>
          </a:p>
        </p:txBody>
      </p:sp>
      <p:sp>
        <p:nvSpPr>
          <p:cNvPr id="208" name="Google Shape;208;p30"/>
          <p:cNvSpPr txBox="1"/>
          <p:nvPr>
            <p:ph idx="1" type="body"/>
          </p:nvPr>
        </p:nvSpPr>
        <p:spPr>
          <a:xfrm>
            <a:off x="838200" y="1825625"/>
            <a:ext cx="11574600" cy="4954200"/>
          </a:xfrm>
          <a:prstGeom prst="rect">
            <a:avLst/>
          </a:prstGeom>
          <a:solidFill>
            <a:schemeClr val="lt1"/>
          </a:solidFill>
          <a:ln>
            <a:noFill/>
          </a:ln>
        </p:spPr>
        <p:txBody>
          <a:bodyPr anchorCtr="0" anchor="ctr" bIns="45700" lIns="91425" spcFirstLastPara="1" rIns="91425" wrap="square" tIns="45700">
            <a:normAutofit/>
          </a:bodyPr>
          <a:lstStyle/>
          <a:p>
            <a:pPr indent="-228600" lvl="0" marL="228600" marR="0" rtl="0" algn="l">
              <a:lnSpc>
                <a:spcPct val="90000"/>
              </a:lnSpc>
              <a:spcBef>
                <a:spcPts val="1000"/>
              </a:spcBef>
              <a:spcAft>
                <a:spcPts val="0"/>
              </a:spcAft>
              <a:buSzPts val="2800"/>
              <a:buAutoNum type="arabicPeriod"/>
            </a:pPr>
            <a:r>
              <a:rPr b="1" lang="en-IN"/>
              <a:t>Cross-Platform/ Portable</a:t>
            </a:r>
            <a:endParaRPr b="1"/>
          </a:p>
          <a:p>
            <a:pPr indent="-228600" lvl="0" marL="228600" marR="0" rtl="0" algn="l">
              <a:lnSpc>
                <a:spcPct val="90000"/>
              </a:lnSpc>
              <a:spcBef>
                <a:spcPts val="1000"/>
              </a:spcBef>
              <a:spcAft>
                <a:spcPts val="0"/>
              </a:spcAft>
              <a:buSzPts val="2800"/>
              <a:buAutoNum type="arabicPeriod"/>
            </a:pPr>
            <a:r>
              <a:rPr b="1" lang="en-IN"/>
              <a:t>Object-Oriented Language</a:t>
            </a:r>
            <a:endParaRPr b="1"/>
          </a:p>
          <a:p>
            <a:pPr indent="-228600" lvl="0" marL="228600" marR="0" rtl="0" algn="l">
              <a:lnSpc>
                <a:spcPct val="90000"/>
              </a:lnSpc>
              <a:spcBef>
                <a:spcPts val="1000"/>
              </a:spcBef>
              <a:spcAft>
                <a:spcPts val="0"/>
              </a:spcAft>
              <a:buSzPts val="2800"/>
              <a:buAutoNum type="arabicPeriod"/>
            </a:pPr>
            <a:r>
              <a:rPr b="1" lang="en-IN"/>
              <a:t>Static type-checking</a:t>
            </a:r>
            <a:endParaRPr/>
          </a:p>
          <a:p>
            <a:pPr indent="-292100" lvl="1" marL="685800" marR="0" rtl="0" algn="l">
              <a:lnSpc>
                <a:spcPct val="90000"/>
              </a:lnSpc>
              <a:spcBef>
                <a:spcPts val="1000"/>
              </a:spcBef>
              <a:spcAft>
                <a:spcPts val="0"/>
              </a:spcAft>
              <a:buSzPts val="2800"/>
              <a:buChar char="•"/>
            </a:pPr>
            <a:r>
              <a:rPr b="1" lang="en-IN"/>
              <a:t>checking, ensuring that the data flowing through the program is of the correct kind of data. </a:t>
            </a:r>
            <a:endParaRPr b="1"/>
          </a:p>
          <a:p>
            <a:pPr indent="-292100" lvl="1" marL="685800" marR="0" rtl="0" algn="l">
              <a:lnSpc>
                <a:spcPct val="90000"/>
              </a:lnSpc>
              <a:spcBef>
                <a:spcPts val="1000"/>
              </a:spcBef>
              <a:spcAft>
                <a:spcPts val="0"/>
              </a:spcAft>
              <a:buSzPts val="2800"/>
              <a:buChar char="•"/>
            </a:pPr>
            <a:r>
              <a:rPr b="1" lang="en-IN"/>
              <a:t>Type checking cuts down on errors, sets the stage for better tooling, and allows developers to map their programs at a higher level.</a:t>
            </a:r>
            <a:endParaRPr b="1"/>
          </a:p>
          <a:p>
            <a:pPr indent="-228600" lvl="1" marL="685800" marR="0" rtl="0" algn="l">
              <a:lnSpc>
                <a:spcPct val="90000"/>
              </a:lnSpc>
              <a:spcBef>
                <a:spcPts val="1000"/>
              </a:spcBef>
              <a:spcAft>
                <a:spcPts val="0"/>
              </a:spcAft>
              <a:buSzPts val="1800"/>
              <a:buChar char="•"/>
            </a:pPr>
            <a:r>
              <a:rPr b="1" lang="en-IN"/>
              <a:t>In static typing, compiler enforces that values use the same type</a:t>
            </a:r>
            <a:endParaRPr b="1"/>
          </a:p>
          <a:p>
            <a:pPr indent="0" lvl="0" marL="1600200" marR="0" rtl="0" algn="l">
              <a:lnSpc>
                <a:spcPct val="90000"/>
              </a:lnSpc>
              <a:spcBef>
                <a:spcPts val="1000"/>
              </a:spcBef>
              <a:spcAft>
                <a:spcPts val="0"/>
              </a:spcAft>
              <a:buNone/>
            </a:pPr>
            <a:r>
              <a:rPr lang="en-IN" sz="1700">
                <a:latin typeface="Consolas"/>
                <a:ea typeface="Consolas"/>
                <a:cs typeface="Consolas"/>
                <a:sym typeface="Consolas"/>
              </a:rPr>
              <a:t>let value = 5;</a:t>
            </a:r>
            <a:endParaRPr sz="1700">
              <a:highlight>
                <a:srgbClr val="FFFFFF"/>
              </a:highlight>
              <a:latin typeface="Consolas"/>
              <a:ea typeface="Consolas"/>
              <a:cs typeface="Consolas"/>
              <a:sym typeface="Consolas"/>
            </a:endParaRPr>
          </a:p>
          <a:p>
            <a:pPr indent="0" lvl="0" marL="1371600" marR="0" rtl="0" algn="l">
              <a:lnSpc>
                <a:spcPct val="90000"/>
              </a:lnSpc>
              <a:spcBef>
                <a:spcPts val="1000"/>
              </a:spcBef>
              <a:spcAft>
                <a:spcPts val="0"/>
              </a:spcAft>
              <a:buNone/>
            </a:pPr>
            <a:r>
              <a:rPr lang="en-IN" sz="1700">
                <a:highlight>
                  <a:srgbClr val="FFFFFF"/>
                </a:highlight>
                <a:latin typeface="Consolas"/>
                <a:ea typeface="Consolas"/>
                <a:cs typeface="Consolas"/>
                <a:sym typeface="Consolas"/>
              </a:rPr>
              <a:t>  </a:t>
            </a:r>
            <a:r>
              <a:rPr lang="en-IN" sz="1700">
                <a:solidFill>
                  <a:schemeClr val="lt1"/>
                </a:solidFill>
                <a:highlight>
                  <a:srgbClr val="FFFFFF"/>
                </a:highlight>
                <a:latin typeface="Consolas"/>
                <a:ea typeface="Consolas"/>
                <a:cs typeface="Consolas"/>
                <a:sym typeface="Consolas"/>
              </a:rPr>
              <a:t>  </a:t>
            </a:r>
            <a:r>
              <a:rPr lang="en-IN" sz="1700">
                <a:solidFill>
                  <a:schemeClr val="lt1"/>
                </a:solidFill>
                <a:highlight>
                  <a:srgbClr val="282828"/>
                </a:highlight>
                <a:latin typeface="Consolas"/>
                <a:ea typeface="Consolas"/>
                <a:cs typeface="Consolas"/>
                <a:sym typeface="Consolas"/>
              </a:rPr>
              <a:t>value = "hello"; </a:t>
            </a:r>
            <a:r>
              <a:rPr lang="en-IN" sz="1700">
                <a:highlight>
                  <a:srgbClr val="FFFFFF"/>
                </a:highlight>
                <a:latin typeface="Consolas"/>
                <a:ea typeface="Consolas"/>
                <a:cs typeface="Consolas"/>
                <a:sym typeface="Consolas"/>
              </a:rPr>
              <a:t>// error: Type '"hello"' is not assignable to type 'number'.</a:t>
            </a:r>
            <a:endParaRPr b="1"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6298250" y="312200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i="1" lang="en-IN" sz="1200">
                <a:solidFill>
                  <a:srgbClr val="928374"/>
                </a:solidFill>
                <a:latin typeface="Consolas"/>
                <a:ea typeface="Consolas"/>
                <a:cs typeface="Consolas"/>
                <a:sym typeface="Consolas"/>
              </a:rPr>
              <a:t>// result of concatenating strings</a:t>
            </a:r>
            <a:endParaRPr/>
          </a:p>
        </p:txBody>
      </p:sp>
      <p:sp>
        <p:nvSpPr>
          <p:cNvPr id="215" name="Google Shape;215;p31"/>
          <p:cNvSpPr txBox="1"/>
          <p:nvPr>
            <p:ph idx="1" type="body"/>
          </p:nvPr>
        </p:nvSpPr>
        <p:spPr>
          <a:xfrm>
            <a:off x="838200" y="1825625"/>
            <a:ext cx="10515600" cy="4351200"/>
          </a:xfrm>
          <a:prstGeom prst="rect">
            <a:avLst/>
          </a:prstGeom>
          <a:solidFill>
            <a:srgbClr val="FFFFFF">
              <a:alpha val="0"/>
            </a:srgbClr>
          </a:solidFill>
        </p:spPr>
        <p:txBody>
          <a:bodyPr anchorCtr="0" anchor="t" bIns="45700" lIns="91425" spcFirstLastPara="1" rIns="91425" wrap="square" tIns="45700">
            <a:noAutofit/>
          </a:bodyPr>
          <a:lstStyle/>
          <a:p>
            <a:pPr indent="0" lvl="0" marL="0" rtl="0" algn="l">
              <a:spcBef>
                <a:spcPts val="1000"/>
              </a:spcBef>
              <a:spcAft>
                <a:spcPts val="0"/>
              </a:spcAft>
              <a:buNone/>
            </a:pPr>
            <a:r>
              <a:rPr b="1" lang="en-IN" sz="1700">
                <a:solidFill>
                  <a:srgbClr val="8EC07C"/>
                </a:solidFill>
                <a:latin typeface="Consolas"/>
                <a:ea typeface="Consolas"/>
                <a:cs typeface="Consolas"/>
                <a:sym typeface="Consolas"/>
              </a:rPr>
              <a:t>Javascript Code</a:t>
            </a:r>
            <a:endParaRPr b="1" sz="1700">
              <a:solidFill>
                <a:srgbClr val="8EC07C"/>
              </a:solidFill>
              <a:latin typeface="Consolas"/>
              <a:ea typeface="Consolas"/>
              <a:cs typeface="Consolas"/>
              <a:sym typeface="Consolas"/>
            </a:endParaRPr>
          </a:p>
          <a:p>
            <a:pPr indent="0" lvl="0" marL="0" rtl="0" algn="l">
              <a:spcBef>
                <a:spcPts val="1000"/>
              </a:spcBef>
              <a:spcAft>
                <a:spcPts val="0"/>
              </a:spcAft>
              <a:buNone/>
            </a:pPr>
            <a:r>
              <a:rPr lang="en-IN" sz="1700">
                <a:solidFill>
                  <a:srgbClr val="8EC07C"/>
                </a:solidFill>
                <a:latin typeface="Consolas"/>
                <a:ea typeface="Consolas"/>
                <a:cs typeface="Consolas"/>
                <a:sym typeface="Consolas"/>
              </a:rPr>
              <a:t>function </a:t>
            </a:r>
            <a:r>
              <a:rPr lang="en-IN" sz="1700">
                <a:solidFill>
                  <a:srgbClr val="83A598"/>
                </a:solidFill>
                <a:latin typeface="Consolas"/>
                <a:ea typeface="Consolas"/>
                <a:cs typeface="Consolas"/>
                <a:sym typeface="Consolas"/>
              </a:rPr>
              <a:t>add</a:t>
            </a:r>
            <a:r>
              <a:rPr lang="en-IN" sz="1700">
                <a:solidFill>
                  <a:srgbClr val="8EC07C"/>
                </a:solidFill>
                <a:latin typeface="Consolas"/>
                <a:ea typeface="Consolas"/>
                <a:cs typeface="Consolas"/>
                <a:sym typeface="Consolas"/>
              </a:rPr>
              <a:t>(</a:t>
            </a:r>
            <a:r>
              <a:rPr lang="en-IN" sz="1700">
                <a:solidFill>
                  <a:srgbClr val="FABD2F"/>
                </a:solidFill>
                <a:latin typeface="Consolas"/>
                <a:ea typeface="Consolas"/>
                <a:cs typeface="Consolas"/>
                <a:sym typeface="Consolas"/>
              </a:rPr>
              <a:t>x, y</a:t>
            </a:r>
            <a:r>
              <a:rPr lang="en-IN" sz="1700">
                <a:solidFill>
                  <a:srgbClr val="8EC07C"/>
                </a:solidFill>
                <a:latin typeface="Consolas"/>
                <a:ea typeface="Consolas"/>
                <a:cs typeface="Consolas"/>
                <a:sym typeface="Consolas"/>
              </a:rPr>
              <a:t>){</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lang="en-IN" sz="1700">
                <a:solidFill>
                  <a:srgbClr val="FB4934"/>
                </a:solidFill>
                <a:latin typeface="Consolas"/>
                <a:ea typeface="Consolas"/>
                <a:cs typeface="Consolas"/>
                <a:sym typeface="Consolas"/>
              </a:rPr>
              <a:t>return</a:t>
            </a:r>
            <a:r>
              <a:rPr lang="en-IN" sz="1700">
                <a:solidFill>
                  <a:srgbClr val="EBDBB2"/>
                </a:solidFill>
                <a:highlight>
                  <a:srgbClr val="282828"/>
                </a:highlight>
                <a:latin typeface="Consolas"/>
                <a:ea typeface="Consolas"/>
                <a:cs typeface="Consolas"/>
                <a:sym typeface="Consolas"/>
              </a:rPr>
              <a:t> x + y;</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lang="en-IN" sz="1700">
                <a:solidFill>
                  <a:srgbClr val="8EC07C"/>
                </a:solidFill>
                <a:latin typeface="Consolas"/>
                <a:ea typeface="Consolas"/>
                <a:cs typeface="Consolas"/>
                <a:sym typeface="Consolas"/>
              </a:rPr>
              <a:t>}</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lang="en-IN" sz="1700">
                <a:solidFill>
                  <a:srgbClr val="FB4934"/>
                </a:solidFill>
                <a:latin typeface="Consolas"/>
                <a:ea typeface="Consolas"/>
                <a:cs typeface="Consolas"/>
                <a:sym typeface="Consolas"/>
              </a:rPr>
              <a:t>let</a:t>
            </a:r>
            <a:r>
              <a:rPr lang="en-IN" sz="1700">
                <a:solidFill>
                  <a:srgbClr val="EBDBB2"/>
                </a:solidFill>
                <a:highlight>
                  <a:srgbClr val="282828"/>
                </a:highlight>
                <a:latin typeface="Consolas"/>
                <a:ea typeface="Consolas"/>
                <a:cs typeface="Consolas"/>
                <a:sym typeface="Consolas"/>
              </a:rPr>
              <a:t> result = add(input1.value, input2.value);</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lang="en-IN" sz="1700">
                <a:solidFill>
                  <a:srgbClr val="83A598"/>
                </a:solidFill>
                <a:latin typeface="Consolas"/>
                <a:ea typeface="Consolas"/>
                <a:cs typeface="Consolas"/>
                <a:sym typeface="Consolas"/>
              </a:rPr>
              <a:t>console</a:t>
            </a:r>
            <a:r>
              <a:rPr lang="en-IN" sz="1700">
                <a:solidFill>
                  <a:srgbClr val="EBDBB2"/>
                </a:solidFill>
                <a:highlight>
                  <a:srgbClr val="282828"/>
                </a:highlight>
                <a:latin typeface="Consolas"/>
                <a:ea typeface="Consolas"/>
                <a:cs typeface="Consolas"/>
                <a:sym typeface="Consolas"/>
              </a:rPr>
              <a:t>.log(result); </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b="1" lang="en-IN" sz="1700">
                <a:solidFill>
                  <a:srgbClr val="8EC07C"/>
                </a:solidFill>
                <a:latin typeface="Consolas"/>
                <a:ea typeface="Consolas"/>
                <a:cs typeface="Consolas"/>
                <a:sym typeface="Consolas"/>
              </a:rPr>
              <a:t>Typescript Code</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lang="en-IN" sz="1700">
                <a:solidFill>
                  <a:srgbClr val="8EC07C"/>
                </a:solidFill>
                <a:latin typeface="Consolas"/>
                <a:ea typeface="Consolas"/>
                <a:cs typeface="Consolas"/>
                <a:sym typeface="Consolas"/>
              </a:rPr>
              <a:t>function </a:t>
            </a:r>
            <a:r>
              <a:rPr lang="en-IN" sz="1700">
                <a:solidFill>
                  <a:srgbClr val="83A598"/>
                </a:solidFill>
                <a:latin typeface="Consolas"/>
                <a:ea typeface="Consolas"/>
                <a:cs typeface="Consolas"/>
                <a:sym typeface="Consolas"/>
              </a:rPr>
              <a:t>add</a:t>
            </a:r>
            <a:r>
              <a:rPr lang="en-IN" sz="1700">
                <a:solidFill>
                  <a:srgbClr val="8EC07C"/>
                </a:solidFill>
                <a:latin typeface="Consolas"/>
                <a:ea typeface="Consolas"/>
                <a:cs typeface="Consolas"/>
                <a:sym typeface="Consolas"/>
              </a:rPr>
              <a:t>(</a:t>
            </a:r>
            <a:r>
              <a:rPr lang="en-IN" sz="1700">
                <a:solidFill>
                  <a:srgbClr val="FABD2F"/>
                </a:solidFill>
                <a:latin typeface="Consolas"/>
                <a:ea typeface="Consolas"/>
                <a:cs typeface="Consolas"/>
                <a:sym typeface="Consolas"/>
              </a:rPr>
              <a:t>x: number, y: number</a:t>
            </a:r>
            <a:r>
              <a:rPr lang="en-IN" sz="1700">
                <a:solidFill>
                  <a:srgbClr val="8EC07C"/>
                </a:solidFill>
                <a:latin typeface="Consolas"/>
                <a:ea typeface="Consolas"/>
                <a:cs typeface="Consolas"/>
                <a:sym typeface="Consolas"/>
              </a:rPr>
              <a:t>):number {</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lang="en-IN" sz="1700">
                <a:solidFill>
                  <a:srgbClr val="FB4934"/>
                </a:solidFill>
                <a:latin typeface="Consolas"/>
                <a:ea typeface="Consolas"/>
                <a:cs typeface="Consolas"/>
                <a:sym typeface="Consolas"/>
              </a:rPr>
              <a:t>return</a:t>
            </a:r>
            <a:r>
              <a:rPr lang="en-IN" sz="1700">
                <a:solidFill>
                  <a:srgbClr val="EBDBB2"/>
                </a:solidFill>
                <a:highlight>
                  <a:srgbClr val="282828"/>
                </a:highlight>
                <a:latin typeface="Consolas"/>
                <a:ea typeface="Consolas"/>
                <a:cs typeface="Consolas"/>
                <a:sym typeface="Consolas"/>
              </a:rPr>
              <a:t> x + y;</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lang="en-IN" sz="1700">
                <a:solidFill>
                  <a:srgbClr val="8EC07C"/>
                </a:solidFill>
                <a:latin typeface="Consolas"/>
                <a:ea typeface="Consolas"/>
                <a:cs typeface="Consolas"/>
                <a:sym typeface="Consolas"/>
              </a:rPr>
              <a:t>}</a:t>
            </a:r>
            <a:endParaRPr sz="1700">
              <a:solidFill>
                <a:srgbClr val="EBDBB2"/>
              </a:solidFill>
              <a:highlight>
                <a:srgbClr val="282828"/>
              </a:highlight>
              <a:latin typeface="Consolas"/>
              <a:ea typeface="Consolas"/>
              <a:cs typeface="Consolas"/>
              <a:sym typeface="Consolas"/>
            </a:endParaRPr>
          </a:p>
          <a:p>
            <a:pPr indent="0" lvl="0" marL="0" rtl="0" algn="l">
              <a:spcBef>
                <a:spcPts val="1000"/>
              </a:spcBef>
              <a:spcAft>
                <a:spcPts val="0"/>
              </a:spcAft>
              <a:buNone/>
            </a:pPr>
            <a:r>
              <a:rPr lang="en-IN" sz="1700">
                <a:solidFill>
                  <a:srgbClr val="FB4934"/>
                </a:solidFill>
                <a:latin typeface="Consolas"/>
                <a:ea typeface="Consolas"/>
                <a:cs typeface="Consolas"/>
                <a:sym typeface="Consolas"/>
              </a:rPr>
              <a:t>let</a:t>
            </a:r>
            <a:r>
              <a:rPr lang="en-IN" sz="1700">
                <a:solidFill>
                  <a:srgbClr val="EBDBB2"/>
                </a:solidFill>
                <a:highlight>
                  <a:srgbClr val="282828"/>
                </a:highlight>
                <a:latin typeface="Consolas"/>
                <a:ea typeface="Consolas"/>
                <a:cs typeface="Consolas"/>
                <a:sym typeface="Consolas"/>
              </a:rPr>
              <a:t> result = add(input1.value, input2.value);</a:t>
            </a:r>
            <a:endParaRPr sz="1700">
              <a:solidFill>
                <a:srgbClr val="EBDBB2"/>
              </a:solidFill>
              <a:highlight>
                <a:srgbClr val="282828"/>
              </a:highlight>
              <a:latin typeface="Consolas"/>
              <a:ea typeface="Consolas"/>
              <a:cs typeface="Consolas"/>
              <a:sym typeface="Consolas"/>
            </a:endParaRPr>
          </a:p>
        </p:txBody>
      </p:sp>
      <p:sp>
        <p:nvSpPr>
          <p:cNvPr id="216" name="Google Shape;216;p31"/>
          <p:cNvSpPr txBox="1"/>
          <p:nvPr>
            <p:ph type="title"/>
          </p:nvPr>
        </p:nvSpPr>
        <p:spPr>
          <a:xfrm>
            <a:off x="6535650" y="541045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i="1" lang="en-IN" sz="1200">
                <a:solidFill>
                  <a:srgbClr val="928374"/>
                </a:solidFill>
                <a:latin typeface="Consolas"/>
                <a:ea typeface="Consolas"/>
                <a:cs typeface="Consolas"/>
                <a:sym typeface="Consolas"/>
              </a:rPr>
              <a:t>//</a:t>
            </a:r>
            <a:r>
              <a:rPr i="1" lang="en-IN" sz="1200">
                <a:solidFill>
                  <a:srgbClr val="928374"/>
                </a:solidFill>
                <a:latin typeface="Consolas"/>
                <a:ea typeface="Consolas"/>
                <a:cs typeface="Consolas"/>
                <a:sym typeface="Consolas"/>
              </a:rPr>
              <a:t> throws error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Overview of TypeScript</a:t>
            </a:r>
            <a:endParaRPr/>
          </a:p>
        </p:txBody>
      </p:sp>
      <p:sp>
        <p:nvSpPr>
          <p:cNvPr id="95" name="Google Shape;95;p14"/>
          <p:cNvSpPr txBox="1"/>
          <p:nvPr>
            <p:ph idx="1" type="body"/>
          </p:nvPr>
        </p:nvSpPr>
        <p:spPr>
          <a:xfrm>
            <a:off x="838200" y="1825625"/>
            <a:ext cx="10515600" cy="49338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0000"/>
              </a:lnSpc>
              <a:spcBef>
                <a:spcPts val="0"/>
              </a:spcBef>
              <a:spcAft>
                <a:spcPts val="0"/>
              </a:spcAft>
              <a:buClr>
                <a:schemeClr val="dk1"/>
              </a:buClr>
              <a:buSzPts val="2800"/>
              <a:buChar char="•"/>
            </a:pPr>
            <a:r>
              <a:rPr lang="en-IN"/>
              <a:t>Open-source </a:t>
            </a:r>
            <a:endParaRPr/>
          </a:p>
          <a:p>
            <a:pPr indent="-228600" lvl="0" marL="228600" rtl="0" algn="l">
              <a:lnSpc>
                <a:spcPct val="100000"/>
              </a:lnSpc>
              <a:spcBef>
                <a:spcPts val="1000"/>
              </a:spcBef>
              <a:spcAft>
                <a:spcPts val="0"/>
              </a:spcAft>
              <a:buClr>
                <a:schemeClr val="dk1"/>
              </a:buClr>
              <a:buSzPts val="2800"/>
              <a:buChar char="•"/>
            </a:pPr>
            <a:r>
              <a:rPr lang="en-IN"/>
              <a:t>Object-oriented language </a:t>
            </a:r>
            <a:endParaRPr/>
          </a:p>
          <a:p>
            <a:pPr indent="-228600" lvl="0" marL="228600" rtl="0" algn="l">
              <a:lnSpc>
                <a:spcPct val="100000"/>
              </a:lnSpc>
              <a:spcBef>
                <a:spcPts val="1000"/>
              </a:spcBef>
              <a:spcAft>
                <a:spcPts val="0"/>
              </a:spcAft>
              <a:buClr>
                <a:schemeClr val="dk1"/>
              </a:buClr>
              <a:buSzPts val="2800"/>
              <a:buChar char="•"/>
            </a:pPr>
            <a:r>
              <a:rPr lang="en-IN"/>
              <a:t>Developed and maintained by Microsoft</a:t>
            </a:r>
            <a:endParaRPr/>
          </a:p>
          <a:p>
            <a:pPr indent="-228600" lvl="0" marL="228600" rtl="0" algn="l">
              <a:lnSpc>
                <a:spcPct val="100000"/>
              </a:lnSpc>
              <a:spcBef>
                <a:spcPts val="1000"/>
              </a:spcBef>
              <a:spcAft>
                <a:spcPts val="0"/>
              </a:spcAft>
              <a:buClr>
                <a:schemeClr val="dk1"/>
              </a:buClr>
              <a:buSzPts val="2800"/>
              <a:buChar char="•"/>
            </a:pPr>
            <a:r>
              <a:rPr lang="en-IN"/>
              <a:t>Licensed under Apache 2 license</a:t>
            </a:r>
            <a:endParaRPr/>
          </a:p>
          <a:p>
            <a:pPr indent="-228600" lvl="0" marL="228600" marR="0" rtl="0" algn="l">
              <a:lnSpc>
                <a:spcPct val="100000"/>
              </a:lnSpc>
              <a:spcBef>
                <a:spcPts val="1000"/>
              </a:spcBef>
              <a:spcAft>
                <a:spcPts val="0"/>
              </a:spcAft>
              <a:buSzPts val="2800"/>
              <a:buChar char="•"/>
            </a:pPr>
            <a:r>
              <a:rPr lang="en-IN"/>
              <a:t>it’s just JavaScript, with static typing ie. Typed Javascript</a:t>
            </a:r>
            <a:endParaRPr/>
          </a:p>
          <a:p>
            <a:pPr indent="-228600" lvl="0" marL="228600" marR="0" rtl="0" algn="l">
              <a:lnSpc>
                <a:spcPct val="100000"/>
              </a:lnSpc>
              <a:spcBef>
                <a:spcPts val="0"/>
              </a:spcBef>
              <a:spcAft>
                <a:spcPts val="0"/>
              </a:spcAft>
              <a:buSzPts val="1800"/>
              <a:buChar char="•"/>
            </a:pPr>
            <a:r>
              <a:rPr lang="en-IN"/>
              <a:t>Typed superset of JavaScript that compiles to plain JavaScript using Typescript Compiler which can run on any browser</a:t>
            </a:r>
            <a:endParaRPr/>
          </a:p>
          <a:p>
            <a:pPr indent="-292100" lvl="1" marL="685800" marR="0" rtl="0" algn="l">
              <a:lnSpc>
                <a:spcPct val="100000"/>
              </a:lnSpc>
              <a:spcBef>
                <a:spcPts val="0"/>
              </a:spcBef>
              <a:spcAft>
                <a:spcPts val="0"/>
              </a:spcAft>
              <a:buSzPts val="2800"/>
              <a:buChar char="•"/>
            </a:pPr>
            <a:r>
              <a:rPr lang="en-IN" sz="2800"/>
              <a:t>TypeScript uses the JavaScript syntaxs and adds additional syntaxes for supporting Types</a:t>
            </a:r>
            <a:endParaRPr/>
          </a:p>
          <a:p>
            <a:pPr indent="-228600" lvl="0" marL="228600" marR="0" rtl="0" algn="l">
              <a:lnSpc>
                <a:spcPct val="100000"/>
              </a:lnSpc>
              <a:spcBef>
                <a:spcPts val="1000"/>
              </a:spcBef>
              <a:spcAft>
                <a:spcPts val="0"/>
              </a:spcAft>
              <a:buSzPts val="2800"/>
              <a:buChar char="•"/>
            </a:pPr>
            <a:r>
              <a:rPr lang="en-IN"/>
              <a:t>TypeScript files use the .ts</a:t>
            </a:r>
            <a:endParaRPr/>
          </a:p>
          <a:p>
            <a:pPr indent="-228600" lvl="0" marL="228600" rtl="0" algn="l">
              <a:lnSpc>
                <a:spcPct val="100000"/>
              </a:lnSpc>
              <a:spcBef>
                <a:spcPts val="1000"/>
              </a:spcBef>
              <a:spcAft>
                <a:spcPts val="0"/>
              </a:spcAft>
              <a:buClr>
                <a:schemeClr val="dk1"/>
              </a:buClr>
              <a:buSzPts val="2800"/>
              <a:buChar char="•"/>
            </a:pPr>
            <a:r>
              <a:rPr lang="en-IN"/>
              <a:t>Official website: </a:t>
            </a:r>
            <a:r>
              <a:rPr lang="en-IN" u="sng">
                <a:solidFill>
                  <a:schemeClr val="hlink"/>
                </a:solidFill>
                <a:hlinkClick r:id="rId3"/>
              </a:rPr>
              <a:t>https://www.typescriptlang.org</a:t>
            </a:r>
            <a:endParaRPr/>
          </a:p>
        </p:txBody>
      </p:sp>
      <p:pic>
        <p:nvPicPr>
          <p:cNvPr id="96" name="Google Shape;96;p14"/>
          <p:cNvPicPr preferRelativeResize="0"/>
          <p:nvPr/>
        </p:nvPicPr>
        <p:blipFill>
          <a:blip r:embed="rId4">
            <a:alphaModFix/>
          </a:blip>
          <a:stretch>
            <a:fillRect/>
          </a:stretch>
        </p:blipFill>
        <p:spPr>
          <a:xfrm>
            <a:off x="9087938" y="1092813"/>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3" name="Google Shape;223;p32"/>
          <p:cNvSpPr txBox="1"/>
          <p:nvPr>
            <p:ph idx="1" type="body"/>
          </p:nvPr>
        </p:nvSpPr>
        <p:spPr>
          <a:xfrm>
            <a:off x="838200" y="1825625"/>
            <a:ext cx="10515600" cy="4351200"/>
          </a:xfrm>
          <a:prstGeom prst="rect">
            <a:avLst/>
          </a:prstGeom>
          <a:solidFill>
            <a:srgbClr val="FFFFFF">
              <a:alpha val="0"/>
            </a:srgbClr>
          </a:solidFill>
        </p:spPr>
        <p:txBody>
          <a:bodyPr anchorCtr="0" anchor="ctr" bIns="45700" lIns="91425" spcFirstLastPara="1" rIns="91425" wrap="square" tIns="45700">
            <a:noAutofit/>
          </a:bodyPr>
          <a:lstStyle/>
          <a:p>
            <a:pPr indent="-292100" lvl="1" marL="685800" marR="0" rtl="0" algn="l">
              <a:lnSpc>
                <a:spcPct val="90000"/>
              </a:lnSpc>
              <a:spcBef>
                <a:spcPts val="1000"/>
              </a:spcBef>
              <a:spcAft>
                <a:spcPts val="0"/>
              </a:spcAft>
              <a:buSzPts val="2800"/>
              <a:buChar char="•"/>
            </a:pPr>
            <a:r>
              <a:rPr lang="en-IN" sz="2400"/>
              <a:t>JavaScript is dynamically typed. It offers flexibility but also creates many problems.</a:t>
            </a:r>
            <a:endParaRPr sz="2400"/>
          </a:p>
          <a:p>
            <a:pPr indent="-292100" lvl="1" marL="685800" marR="0" rtl="0" algn="l">
              <a:lnSpc>
                <a:spcPct val="90000"/>
              </a:lnSpc>
              <a:spcBef>
                <a:spcPts val="1000"/>
              </a:spcBef>
              <a:spcAft>
                <a:spcPts val="0"/>
              </a:spcAft>
              <a:buSzPts val="2800"/>
              <a:buChar char="•"/>
            </a:pPr>
            <a:r>
              <a:rPr lang="en-IN" sz="2400"/>
              <a:t>TypeScript adds an optional type system to JavaScript to solve these problems.</a:t>
            </a:r>
            <a:endParaRPr sz="2400"/>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1000"/>
              </a:spcBef>
              <a:spcAft>
                <a:spcPts val="0"/>
              </a:spcAft>
              <a:buSzPts val="2800"/>
              <a:buChar char="•"/>
            </a:pPr>
            <a:r>
              <a:rPr b="1" lang="en-IN"/>
              <a:t>Optional Static Typing</a:t>
            </a:r>
            <a:endParaRPr b="1"/>
          </a:p>
          <a:p>
            <a:pPr indent="0" lvl="0" marL="457200" marR="0" rtl="0" algn="l">
              <a:lnSpc>
                <a:spcPct val="90000"/>
              </a:lnSpc>
              <a:spcBef>
                <a:spcPts val="1000"/>
              </a:spcBef>
              <a:spcAft>
                <a:spcPts val="0"/>
              </a:spcAft>
              <a:buNone/>
            </a:pPr>
            <a:r>
              <a:rPr lang="en-IN" sz="1700">
                <a:solidFill>
                  <a:srgbClr val="8EC07C"/>
                </a:solidFill>
                <a:latin typeface="Consolas"/>
                <a:ea typeface="Consolas"/>
                <a:cs typeface="Consolas"/>
                <a:sym typeface="Consolas"/>
              </a:rPr>
              <a:t>let value: any = 5;</a:t>
            </a:r>
            <a:endParaRPr sz="1700">
              <a:solidFill>
                <a:srgbClr val="8EC07C"/>
              </a:solidFill>
              <a:latin typeface="Consolas"/>
              <a:ea typeface="Consolas"/>
              <a:cs typeface="Consolas"/>
              <a:sym typeface="Consolas"/>
            </a:endParaRPr>
          </a:p>
          <a:p>
            <a:pPr indent="0" lvl="0" marL="457200" marR="0" rtl="0" algn="l">
              <a:lnSpc>
                <a:spcPct val="90000"/>
              </a:lnSpc>
              <a:spcBef>
                <a:spcPts val="1000"/>
              </a:spcBef>
              <a:spcAft>
                <a:spcPts val="0"/>
              </a:spcAft>
              <a:buNone/>
            </a:pPr>
            <a:r>
              <a:rPr lang="en-IN" sz="1700">
                <a:solidFill>
                  <a:srgbClr val="8EC07C"/>
                </a:solidFill>
                <a:latin typeface="Consolas"/>
                <a:ea typeface="Consolas"/>
                <a:cs typeface="Consolas"/>
                <a:sym typeface="Consolas"/>
              </a:rPr>
              <a:t>console.log(value);</a:t>
            </a:r>
            <a:endParaRPr sz="1700">
              <a:solidFill>
                <a:srgbClr val="8EC07C"/>
              </a:solidFill>
              <a:latin typeface="Consolas"/>
              <a:ea typeface="Consolas"/>
              <a:cs typeface="Consolas"/>
              <a:sym typeface="Consolas"/>
            </a:endParaRPr>
          </a:p>
          <a:p>
            <a:pPr indent="0" lvl="0" marL="457200" marR="0" rtl="0" algn="l">
              <a:lnSpc>
                <a:spcPct val="90000"/>
              </a:lnSpc>
              <a:spcBef>
                <a:spcPts val="1000"/>
              </a:spcBef>
              <a:spcAft>
                <a:spcPts val="0"/>
              </a:spcAft>
              <a:buNone/>
            </a:pPr>
            <a:r>
              <a:rPr lang="en-IN" sz="1700">
                <a:solidFill>
                  <a:srgbClr val="8EC07C"/>
                </a:solidFill>
                <a:latin typeface="Consolas"/>
                <a:ea typeface="Consolas"/>
                <a:cs typeface="Consolas"/>
                <a:sym typeface="Consolas"/>
              </a:rPr>
              <a:t>value = "hello";</a:t>
            </a:r>
            <a:endParaRPr sz="1700">
              <a:solidFill>
                <a:srgbClr val="8EC07C"/>
              </a:solidFill>
              <a:latin typeface="Consolas"/>
              <a:ea typeface="Consolas"/>
              <a:cs typeface="Consolas"/>
              <a:sym typeface="Consolas"/>
            </a:endParaRPr>
          </a:p>
          <a:p>
            <a:pPr indent="0" lvl="0" marL="457200" marR="0" rtl="0" algn="l">
              <a:lnSpc>
                <a:spcPct val="90000"/>
              </a:lnSpc>
              <a:spcBef>
                <a:spcPts val="1000"/>
              </a:spcBef>
              <a:spcAft>
                <a:spcPts val="0"/>
              </a:spcAft>
              <a:buNone/>
            </a:pPr>
            <a:r>
              <a:rPr lang="en-IN" sz="1700">
                <a:solidFill>
                  <a:srgbClr val="8EC07C"/>
                </a:solidFill>
                <a:latin typeface="Consolas"/>
                <a:ea typeface="Consolas"/>
                <a:cs typeface="Consolas"/>
                <a:sym typeface="Consolas"/>
              </a:rPr>
              <a:t>console.log(value);</a:t>
            </a:r>
            <a:endParaRPr sz="1700">
              <a:solidFill>
                <a:srgbClr val="8EC07C"/>
              </a:solidFill>
              <a:latin typeface="Consolas"/>
              <a:ea typeface="Consolas"/>
              <a:cs typeface="Consolas"/>
              <a:sym typeface="Consolas"/>
            </a:endParaRPr>
          </a:p>
          <a:p>
            <a:pPr indent="0" lvl="0" marL="685800" rtl="0" algn="l">
              <a:spcBef>
                <a:spcPts val="1000"/>
              </a:spcBef>
              <a:spcAft>
                <a:spcPts val="0"/>
              </a:spcAft>
              <a:buClr>
                <a:schemeClr val="dk1"/>
              </a:buClr>
              <a:buSzPts val="1100"/>
              <a:buFont typeface="Arial"/>
              <a:buNone/>
            </a:pPr>
            <a:r>
              <a:t/>
            </a:r>
            <a:endParaRPr sz="1100">
              <a:solidFill>
                <a:srgbClr val="273239"/>
              </a:solidFill>
              <a:highlight>
                <a:srgbClr val="FFFFFF"/>
              </a:highlight>
              <a:latin typeface="Consolas"/>
              <a:ea typeface="Consolas"/>
              <a:cs typeface="Consolas"/>
              <a:sym typeface="Consolas"/>
            </a:endParaRPr>
          </a:p>
          <a:p>
            <a:pPr indent="0" lvl="0" marL="685800" rtl="0" algn="l">
              <a:spcBef>
                <a:spcPts val="1000"/>
              </a:spcBef>
              <a:spcAft>
                <a:spcPts val="0"/>
              </a:spcAft>
              <a:buClr>
                <a:schemeClr val="dk1"/>
              </a:buClr>
              <a:buSzPts val="1100"/>
              <a:buFont typeface="Arial"/>
              <a:buNone/>
            </a:pPr>
            <a:r>
              <a:t/>
            </a:r>
            <a:endParaRPr>
              <a:solidFill>
                <a:srgbClr val="273239"/>
              </a:solidFill>
              <a:highlight>
                <a:srgbClr val="FFFFFF"/>
              </a:highlight>
              <a:latin typeface="Consolas"/>
              <a:ea typeface="Consolas"/>
              <a:cs typeface="Consolas"/>
              <a:sym typeface="Consolas"/>
            </a:endParaRPr>
          </a:p>
          <a:p>
            <a:pPr indent="-228600" lvl="0" marL="228600" rtl="0" algn="l">
              <a:spcBef>
                <a:spcPts val="1000"/>
              </a:spcBef>
              <a:spcAft>
                <a:spcPts val="0"/>
              </a:spcAft>
              <a:buSzPts val="2800"/>
              <a:buChar char="•"/>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0" name="Google Shape;230;p3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700">
                <a:latin typeface="Consolas"/>
                <a:ea typeface="Consolas"/>
                <a:cs typeface="Consolas"/>
                <a:sym typeface="Consolas"/>
              </a:rPr>
              <a:t>function add(a: any, b: any): any {</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    if (typeof a === 'number' &amp;&amp; typeof b === 'number') {</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        return a + b;</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    if (typeof a === 'string' &amp;&amp; typeof b === 'string') {</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        return a.concat(b);</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console.log(add(3,6));</a:t>
            </a:r>
            <a:endParaRPr sz="1700">
              <a:latin typeface="Consolas"/>
              <a:ea typeface="Consolas"/>
              <a:cs typeface="Consolas"/>
              <a:sym typeface="Consolas"/>
            </a:endParaRPr>
          </a:p>
          <a:p>
            <a:pPr indent="0" lvl="0" marL="0" rtl="0" algn="l">
              <a:spcBef>
                <a:spcPts val="1000"/>
              </a:spcBef>
              <a:spcAft>
                <a:spcPts val="0"/>
              </a:spcAft>
              <a:buNone/>
            </a:pPr>
            <a:r>
              <a:rPr lang="en-IN" sz="1700">
                <a:latin typeface="Consolas"/>
                <a:ea typeface="Consolas"/>
                <a:cs typeface="Consolas"/>
                <a:sym typeface="Consolas"/>
              </a:rPr>
              <a:t>console.log(add("Hello","TypeScript"));</a:t>
            </a:r>
            <a:endParaRPr sz="1700">
              <a:latin typeface="Consolas"/>
              <a:ea typeface="Consolas"/>
              <a:cs typeface="Consolas"/>
              <a:sym typeface="Consolas"/>
            </a:endParaRPr>
          </a:p>
          <a:p>
            <a:pPr indent="0" lvl="0" marL="0" rtl="0" algn="l">
              <a:lnSpc>
                <a:spcPct val="100000"/>
              </a:lnSpc>
              <a:spcBef>
                <a:spcPts val="0"/>
              </a:spcBef>
              <a:spcAft>
                <a:spcPts val="0"/>
              </a:spcAft>
              <a:buNone/>
            </a:pPr>
            <a:r>
              <a:t/>
            </a:r>
            <a:endParaRPr sz="1400"/>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7" name="Google Shape;237;p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28600" lvl="0" marL="228600" rtl="0" algn="l">
              <a:spcBef>
                <a:spcPts val="1000"/>
              </a:spcBef>
              <a:spcAft>
                <a:spcPts val="0"/>
              </a:spcAft>
              <a:buSzPts val="2800"/>
              <a:buChar char="•"/>
            </a:pPr>
            <a:r>
              <a:rPr b="1" lang="en-IN"/>
              <a:t>DOM Manipulation</a:t>
            </a:r>
            <a:endParaRPr b="1"/>
          </a:p>
          <a:p>
            <a:pPr indent="-228600" lvl="1" marL="685800" rtl="0" algn="l">
              <a:spcBef>
                <a:spcPts val="500"/>
              </a:spcBef>
              <a:spcAft>
                <a:spcPts val="0"/>
              </a:spcAft>
              <a:buSzPts val="1800"/>
              <a:buChar char="•"/>
            </a:pPr>
            <a:r>
              <a:rPr lang="en-IN" sz="2800"/>
              <a:t>TypeScript can be used to manipulate the DOM for adding or removing elements similar to JavaScript.</a:t>
            </a:r>
            <a:endParaRPr/>
          </a:p>
          <a:p>
            <a:pPr indent="-228600" lvl="0" marL="228600" rtl="0" algn="l">
              <a:spcBef>
                <a:spcPts val="1000"/>
              </a:spcBef>
              <a:spcAft>
                <a:spcPts val="0"/>
              </a:spcAft>
              <a:buSzPts val="2800"/>
              <a:buChar char="•"/>
            </a:pPr>
            <a:r>
              <a:rPr b="1" lang="en-IN"/>
              <a:t>ES 6 Features</a:t>
            </a:r>
            <a:endParaRPr b="1"/>
          </a:p>
          <a:p>
            <a:pPr indent="0" lvl="0" marL="228600" rtl="0" algn="l">
              <a:spcBef>
                <a:spcPts val="1000"/>
              </a:spcBef>
              <a:spcAft>
                <a:spcPts val="0"/>
              </a:spcAft>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JavaScript Vs TypeScript</a:t>
            </a:r>
            <a:endParaRPr/>
          </a:p>
        </p:txBody>
      </p:sp>
      <p:graphicFrame>
        <p:nvGraphicFramePr>
          <p:cNvPr id="243" name="Google Shape;243;p35"/>
          <p:cNvGraphicFramePr/>
          <p:nvPr/>
        </p:nvGraphicFramePr>
        <p:xfrm>
          <a:off x="838200" y="1435048"/>
          <a:ext cx="3000000" cy="3000000"/>
        </p:xfrm>
        <a:graphic>
          <a:graphicData uri="http://schemas.openxmlformats.org/drawingml/2006/table">
            <a:tbl>
              <a:tblPr bandRow="1" firstCol="1" firstRow="1">
                <a:noFill/>
                <a:tableStyleId>{924820E9-5416-47FF-8830-7FFC623EA8FF}</a:tableStyleId>
              </a:tblPr>
              <a:tblGrid>
                <a:gridCol w="666125"/>
                <a:gridCol w="4365525"/>
                <a:gridCol w="5483950"/>
              </a:tblGrid>
              <a:tr h="421300">
                <a:tc>
                  <a:txBody>
                    <a:bodyPr/>
                    <a:lstStyle/>
                    <a:p>
                      <a:pPr indent="0" lvl="0" marL="0" marR="0" rtl="0" algn="just">
                        <a:lnSpc>
                          <a:spcPct val="107000"/>
                        </a:lnSpc>
                        <a:spcBef>
                          <a:spcPts val="0"/>
                        </a:spcBef>
                        <a:spcAft>
                          <a:spcPts val="0"/>
                        </a:spcAft>
                        <a:buNone/>
                      </a:pPr>
                      <a:r>
                        <a:rPr lang="en-IN" sz="1600" u="none" cap="none" strike="noStrike"/>
                        <a:t>Sr. No.</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JavaScript</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TypeScript</a:t>
                      </a:r>
                      <a:endParaRPr sz="1600" u="none" cap="none" strike="noStrike">
                        <a:latin typeface="Calibri"/>
                        <a:ea typeface="Calibri"/>
                        <a:cs typeface="Calibri"/>
                        <a:sym typeface="Calibri"/>
                      </a:endParaRPr>
                    </a:p>
                  </a:txBody>
                  <a:tcPr marT="0" marB="0" marR="68575" marL="68575"/>
                </a:tc>
              </a:tr>
              <a:tr h="421300">
                <a:tc>
                  <a:txBody>
                    <a:bodyPr/>
                    <a:lstStyle/>
                    <a:p>
                      <a:pPr indent="0" lvl="0" marL="0" marR="0" rtl="0" algn="just">
                        <a:lnSpc>
                          <a:spcPct val="107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It doesn't support strongly typed or static typing.</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It supports strongly typed or static typing feature.</a:t>
                      </a:r>
                      <a:endParaRPr sz="1600" u="none" cap="none" strike="noStrike">
                        <a:latin typeface="Calibri"/>
                        <a:ea typeface="Calibri"/>
                        <a:cs typeface="Calibri"/>
                        <a:sym typeface="Calibri"/>
                      </a:endParaRPr>
                    </a:p>
                  </a:txBody>
                  <a:tcPr marT="0" marB="0" marR="68575" marL="68575"/>
                </a:tc>
              </a:tr>
              <a:tr h="421300">
                <a:tc>
                  <a:txBody>
                    <a:bodyPr/>
                    <a:lstStyle/>
                    <a:p>
                      <a:pPr indent="0" lvl="0" marL="0" marR="0" rtl="0" algn="just">
                        <a:lnSpc>
                          <a:spcPct val="107000"/>
                        </a:lnSpc>
                        <a:spcBef>
                          <a:spcPts val="0"/>
                        </a:spcBef>
                        <a:spcAft>
                          <a:spcPts val="0"/>
                        </a:spcAft>
                        <a:buNone/>
                      </a:pPr>
                      <a:r>
                        <a:rPr lang="en-IN" sz="1600" u="none" cap="none" strike="noStrike"/>
                        <a:t>2.</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Netscape developed it in 1995.</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Anders Hejlsberg developed it in 2012.</a:t>
                      </a:r>
                      <a:endParaRPr sz="1600" u="none" cap="none" strike="noStrike">
                        <a:latin typeface="Calibri"/>
                        <a:ea typeface="Calibri"/>
                        <a:cs typeface="Calibri"/>
                        <a:sym typeface="Calibri"/>
                      </a:endParaRPr>
                    </a:p>
                  </a:txBody>
                  <a:tcPr marT="0" marB="0" marR="68575" marL="68575"/>
                </a:tc>
              </a:tr>
              <a:tr h="421300">
                <a:tc>
                  <a:txBody>
                    <a:bodyPr/>
                    <a:lstStyle/>
                    <a:p>
                      <a:pPr indent="0" lvl="0" marL="0" marR="0" rtl="0" algn="just">
                        <a:lnSpc>
                          <a:spcPct val="107000"/>
                        </a:lnSpc>
                        <a:spcBef>
                          <a:spcPts val="0"/>
                        </a:spcBef>
                        <a:spcAft>
                          <a:spcPts val="0"/>
                        </a:spcAft>
                        <a:buNone/>
                      </a:pPr>
                      <a:r>
                        <a:rPr lang="en-IN" sz="1600" u="none" cap="none" strike="noStrike"/>
                        <a:t>3.</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JavaScript source file is in ".js" extension.</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TypeScript source file is in ".ts" extension.</a:t>
                      </a:r>
                      <a:endParaRPr sz="1600" u="none" cap="none" strike="noStrike">
                        <a:latin typeface="Calibri"/>
                        <a:ea typeface="Calibri"/>
                        <a:cs typeface="Calibri"/>
                        <a:sym typeface="Calibri"/>
                      </a:endParaRPr>
                    </a:p>
                  </a:txBody>
                  <a:tcPr marT="0" marB="0" marR="68575" marL="68575"/>
                </a:tc>
              </a:tr>
              <a:tr h="421300">
                <a:tc>
                  <a:txBody>
                    <a:bodyPr/>
                    <a:lstStyle/>
                    <a:p>
                      <a:pPr indent="0" lvl="0" marL="0" marR="0" rtl="0" algn="just">
                        <a:lnSpc>
                          <a:spcPct val="107000"/>
                        </a:lnSpc>
                        <a:spcBef>
                          <a:spcPts val="0"/>
                        </a:spcBef>
                        <a:spcAft>
                          <a:spcPts val="0"/>
                        </a:spcAft>
                        <a:buNone/>
                      </a:pPr>
                      <a:r>
                        <a:rPr lang="en-IN" sz="1600" u="none" cap="none" strike="noStrike"/>
                        <a:t>4.</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It is directly run on the browser.</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It is not directly run on the browser.</a:t>
                      </a:r>
                      <a:endParaRPr sz="1600" u="none" cap="none" strike="noStrike">
                        <a:latin typeface="Calibri"/>
                        <a:ea typeface="Calibri"/>
                        <a:cs typeface="Calibri"/>
                        <a:sym typeface="Calibri"/>
                      </a:endParaRPr>
                    </a:p>
                  </a:txBody>
                  <a:tcPr marT="0" marB="0" marR="68575" marL="68575"/>
                </a:tc>
              </a:tr>
              <a:tr h="519125">
                <a:tc>
                  <a:txBody>
                    <a:bodyPr/>
                    <a:lstStyle/>
                    <a:p>
                      <a:pPr indent="0" lvl="0" marL="0" marR="0" rtl="0" algn="just">
                        <a:lnSpc>
                          <a:spcPct val="107000"/>
                        </a:lnSpc>
                        <a:spcBef>
                          <a:spcPts val="0"/>
                        </a:spcBef>
                        <a:spcAft>
                          <a:spcPts val="0"/>
                        </a:spcAft>
                        <a:buNone/>
                      </a:pPr>
                      <a:r>
                        <a:rPr lang="en-IN" sz="1600" u="none" cap="none" strike="noStrike"/>
                        <a:t>5.</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It is just a scripting language.</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It supports object-oriented programming concept like classes, interfaces, inheritance, generics, etc.</a:t>
                      </a:r>
                      <a:endParaRPr sz="1600" u="none" cap="none" strike="noStrike">
                        <a:latin typeface="Calibri"/>
                        <a:ea typeface="Calibri"/>
                        <a:cs typeface="Calibri"/>
                        <a:sym typeface="Calibri"/>
                      </a:endParaRPr>
                    </a:p>
                  </a:txBody>
                  <a:tcPr marT="0" marB="0" marR="68575" marL="68575"/>
                </a:tc>
              </a:tr>
              <a:tr h="432625">
                <a:tc>
                  <a:txBody>
                    <a:bodyPr/>
                    <a:lstStyle/>
                    <a:p>
                      <a:pPr indent="0" lvl="0" marL="0" marR="0" rtl="0" algn="just">
                        <a:lnSpc>
                          <a:spcPct val="107000"/>
                        </a:lnSpc>
                        <a:spcBef>
                          <a:spcPts val="0"/>
                        </a:spcBef>
                        <a:spcAft>
                          <a:spcPts val="0"/>
                        </a:spcAft>
                        <a:buNone/>
                      </a:pPr>
                      <a:r>
                        <a:rPr lang="en-IN" sz="1600" u="none" cap="none" strike="noStrike"/>
                        <a:t>6.</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In this, number, string are the objects.</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In this, number, string are the interface.</a:t>
                      </a:r>
                      <a:endParaRPr sz="1600" u="none" cap="none" strike="noStrike">
                        <a:latin typeface="Calibri"/>
                        <a:ea typeface="Calibri"/>
                        <a:cs typeface="Calibri"/>
                        <a:sym typeface="Calibri"/>
                      </a:endParaRPr>
                    </a:p>
                  </a:txBody>
                  <a:tcPr marT="0" marB="0" marR="68575" marL="68575"/>
                </a:tc>
              </a:tr>
              <a:tr h="823975">
                <a:tc>
                  <a:txBody>
                    <a:bodyPr/>
                    <a:lstStyle/>
                    <a:p>
                      <a:pPr indent="0" lvl="0" marL="0" marR="0" rtl="0" algn="just">
                        <a:lnSpc>
                          <a:spcPct val="107000"/>
                        </a:lnSpc>
                        <a:spcBef>
                          <a:spcPts val="0"/>
                        </a:spcBef>
                        <a:spcAft>
                          <a:spcPts val="0"/>
                        </a:spcAft>
                        <a:buNone/>
                      </a:pPr>
                      <a:r>
                        <a:rPr lang="en-IN" sz="1600" u="none" cap="none" strike="noStrike"/>
                        <a:t>7.</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Example:</a:t>
                      </a:r>
                      <a:endParaRPr/>
                    </a:p>
                    <a:p>
                      <a:pPr indent="0" lvl="0" marL="0" marR="0" rtl="0" algn="just">
                        <a:lnSpc>
                          <a:spcPct val="107000"/>
                        </a:lnSpc>
                        <a:spcBef>
                          <a:spcPts val="0"/>
                        </a:spcBef>
                        <a:spcAft>
                          <a:spcPts val="0"/>
                        </a:spcAft>
                        <a:buNone/>
                      </a:pPr>
                      <a:r>
                        <a:rPr lang="en-IN" sz="1600" u="none" cap="none" strike="noStrike"/>
                        <a:t>&lt;script&gt;</a:t>
                      </a:r>
                      <a:endParaRPr/>
                    </a:p>
                    <a:p>
                      <a:pPr indent="0" lvl="0" marL="0" marR="0" rtl="0" algn="just">
                        <a:lnSpc>
                          <a:spcPct val="107000"/>
                        </a:lnSpc>
                        <a:spcBef>
                          <a:spcPts val="0"/>
                        </a:spcBef>
                        <a:spcAft>
                          <a:spcPts val="0"/>
                        </a:spcAft>
                        <a:buNone/>
                      </a:pPr>
                      <a:r>
                        <a:rPr lang="en-IN" sz="1600" u="none" cap="none" strike="noStrike"/>
                        <a:t>function addNumbers(a, b) {  </a:t>
                      </a:r>
                      <a:endParaRPr/>
                    </a:p>
                    <a:p>
                      <a:pPr indent="0" lvl="0" marL="0" marR="0" rtl="0" algn="just">
                        <a:lnSpc>
                          <a:spcPct val="107000"/>
                        </a:lnSpc>
                        <a:spcBef>
                          <a:spcPts val="0"/>
                        </a:spcBef>
                        <a:spcAft>
                          <a:spcPts val="0"/>
                        </a:spcAft>
                        <a:buNone/>
                      </a:pPr>
                      <a:r>
                        <a:rPr lang="en-IN" sz="1600" u="none" cap="none" strike="noStrike"/>
                        <a:t>    return a + b;  </a:t>
                      </a:r>
                      <a:endParaRPr/>
                    </a:p>
                    <a:p>
                      <a:pPr indent="0" lvl="0" marL="0" marR="0" rtl="0" algn="just">
                        <a:lnSpc>
                          <a:spcPct val="107000"/>
                        </a:lnSpc>
                        <a:spcBef>
                          <a:spcPts val="0"/>
                        </a:spcBef>
                        <a:spcAft>
                          <a:spcPts val="0"/>
                        </a:spcAft>
                        <a:buNone/>
                      </a:pPr>
                      <a:r>
                        <a:rPr lang="en-IN" sz="1600" u="none" cap="none" strike="noStrike"/>
                        <a:t>}  </a:t>
                      </a:r>
                      <a:endParaRPr/>
                    </a:p>
                    <a:p>
                      <a:pPr indent="0" lvl="0" marL="0" marR="0" rtl="0" algn="just">
                        <a:lnSpc>
                          <a:spcPct val="107000"/>
                        </a:lnSpc>
                        <a:spcBef>
                          <a:spcPts val="0"/>
                        </a:spcBef>
                        <a:spcAft>
                          <a:spcPts val="0"/>
                        </a:spcAft>
                        <a:buNone/>
                      </a:pPr>
                      <a:r>
                        <a:rPr lang="en-IN" sz="1600" u="none" cap="none" strike="noStrike"/>
                        <a:t>var sum = addNumbers(15, 25);  </a:t>
                      </a:r>
                      <a:endParaRPr/>
                    </a:p>
                    <a:p>
                      <a:pPr indent="0" lvl="0" marL="0" marR="0" rtl="0" algn="just">
                        <a:lnSpc>
                          <a:spcPct val="107000"/>
                        </a:lnSpc>
                        <a:spcBef>
                          <a:spcPts val="0"/>
                        </a:spcBef>
                        <a:spcAft>
                          <a:spcPts val="0"/>
                        </a:spcAft>
                        <a:buNone/>
                      </a:pPr>
                      <a:r>
                        <a:rPr lang="en-IN" sz="1600" u="none" cap="none" strike="noStrike"/>
                        <a:t>document.write('Sum of the numbers is: ' + sum); </a:t>
                      </a:r>
                      <a:endParaRPr/>
                    </a:p>
                    <a:p>
                      <a:pPr indent="0" lvl="0" marL="0" marR="0" rtl="0" algn="just">
                        <a:lnSpc>
                          <a:spcPct val="107000"/>
                        </a:lnSpc>
                        <a:spcBef>
                          <a:spcPts val="0"/>
                        </a:spcBef>
                        <a:spcAft>
                          <a:spcPts val="0"/>
                        </a:spcAft>
                        <a:buNone/>
                      </a:pPr>
                      <a:r>
                        <a:rPr lang="en-IN" sz="1600" u="none" cap="none" strike="noStrike"/>
                        <a:t>&lt;/script&gt;</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600" u="none" cap="none" strike="noStrike"/>
                        <a:t>Example:</a:t>
                      </a:r>
                      <a:endParaRPr/>
                    </a:p>
                    <a:p>
                      <a:pPr indent="0" lvl="0" marL="0" marR="0" rtl="0" algn="just">
                        <a:lnSpc>
                          <a:spcPct val="107000"/>
                        </a:lnSpc>
                        <a:spcBef>
                          <a:spcPts val="0"/>
                        </a:spcBef>
                        <a:spcAft>
                          <a:spcPts val="0"/>
                        </a:spcAft>
                        <a:buNone/>
                      </a:pPr>
                      <a:r>
                        <a:rPr lang="en-IN" sz="1600" u="none" cap="none" strike="noStrike"/>
                        <a:t>function addNumbers(a:number, b:number) {  </a:t>
                      </a:r>
                      <a:endParaRPr/>
                    </a:p>
                    <a:p>
                      <a:pPr indent="0" lvl="0" marL="0" marR="0" rtl="0" algn="just">
                        <a:lnSpc>
                          <a:spcPct val="107000"/>
                        </a:lnSpc>
                        <a:spcBef>
                          <a:spcPts val="0"/>
                        </a:spcBef>
                        <a:spcAft>
                          <a:spcPts val="0"/>
                        </a:spcAft>
                        <a:buNone/>
                      </a:pPr>
                      <a:r>
                        <a:rPr lang="en-IN" sz="1600" u="none" cap="none" strike="noStrike"/>
                        <a:t>    return a + b;  </a:t>
                      </a:r>
                      <a:endParaRPr/>
                    </a:p>
                    <a:p>
                      <a:pPr indent="0" lvl="0" marL="0" marR="0" rtl="0" algn="just">
                        <a:lnSpc>
                          <a:spcPct val="107000"/>
                        </a:lnSpc>
                        <a:spcBef>
                          <a:spcPts val="0"/>
                        </a:spcBef>
                        <a:spcAft>
                          <a:spcPts val="0"/>
                        </a:spcAft>
                        <a:buNone/>
                      </a:pPr>
                      <a:r>
                        <a:rPr lang="en-IN" sz="1600" u="none" cap="none" strike="noStrike"/>
                        <a:t>}  </a:t>
                      </a:r>
                      <a:endParaRPr/>
                    </a:p>
                    <a:p>
                      <a:pPr indent="0" lvl="0" marL="0" marR="0" rtl="0" algn="just">
                        <a:lnSpc>
                          <a:spcPct val="107000"/>
                        </a:lnSpc>
                        <a:spcBef>
                          <a:spcPts val="0"/>
                        </a:spcBef>
                        <a:spcAft>
                          <a:spcPts val="0"/>
                        </a:spcAft>
                        <a:buNone/>
                      </a:pPr>
                      <a:r>
                        <a:rPr lang="en-IN" sz="1600" u="none" cap="none" strike="noStrike"/>
                        <a:t>var sum = addNumbers(15, 25);  </a:t>
                      </a:r>
                      <a:endParaRPr/>
                    </a:p>
                    <a:p>
                      <a:pPr indent="0" lvl="0" marL="0" marR="0" rtl="0" algn="just">
                        <a:lnSpc>
                          <a:spcPct val="107000"/>
                        </a:lnSpc>
                        <a:spcBef>
                          <a:spcPts val="0"/>
                        </a:spcBef>
                        <a:spcAft>
                          <a:spcPts val="0"/>
                        </a:spcAft>
                        <a:buNone/>
                      </a:pPr>
                      <a:r>
                        <a:rPr lang="en-IN" sz="1600" u="none" cap="none" strike="noStrike"/>
                        <a:t>console.log('Sum of the numbers is: ' + sum);</a:t>
                      </a:r>
                      <a:endParaRPr sz="16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TypeScript Variables</a:t>
            </a:r>
            <a:endParaRPr/>
          </a:p>
        </p:txBody>
      </p:sp>
      <p:sp>
        <p:nvSpPr>
          <p:cNvPr id="249" name="Google Shape;249;p36"/>
          <p:cNvSpPr txBox="1"/>
          <p:nvPr>
            <p:ph idx="1" type="body"/>
          </p:nvPr>
        </p:nvSpPr>
        <p:spPr>
          <a:xfrm>
            <a:off x="838200" y="1825625"/>
            <a:ext cx="10515600" cy="5032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IN"/>
              <a:t>We can declare a variable in one of the four ways:</a:t>
            </a:r>
            <a:endParaRPr/>
          </a:p>
          <a:p>
            <a:pPr indent="-268605" lvl="0" marL="228600" rtl="0" algn="l">
              <a:lnSpc>
                <a:spcPct val="90000"/>
              </a:lnSpc>
              <a:spcBef>
                <a:spcPts val="1000"/>
              </a:spcBef>
              <a:spcAft>
                <a:spcPts val="0"/>
              </a:spcAft>
              <a:buClr>
                <a:schemeClr val="dk1"/>
              </a:buClr>
              <a:buSzPts val="2800"/>
              <a:buChar char="•"/>
            </a:pPr>
            <a:r>
              <a:rPr b="1" lang="en-IN"/>
              <a:t>Declare type and value in a single statement</a:t>
            </a:r>
            <a:endParaRPr/>
          </a:p>
          <a:p>
            <a:pPr indent="0" lvl="0" marL="0" rtl="0" algn="l">
              <a:lnSpc>
                <a:spcPct val="90000"/>
              </a:lnSpc>
              <a:spcBef>
                <a:spcPts val="1000"/>
              </a:spcBef>
              <a:spcAft>
                <a:spcPts val="0"/>
              </a:spcAft>
              <a:buClr>
                <a:schemeClr val="dk1"/>
              </a:buClr>
              <a:buSzPts val="2800"/>
              <a:buNone/>
            </a:pPr>
            <a:r>
              <a:rPr lang="en-IN"/>
              <a:t>	[keyword] [identifier] : [type-annotation] = value;  </a:t>
            </a:r>
            <a:endParaRPr/>
          </a:p>
          <a:p>
            <a:pPr indent="-268605" lvl="0" marL="228600" rtl="0" algn="l">
              <a:lnSpc>
                <a:spcPct val="90000"/>
              </a:lnSpc>
              <a:spcBef>
                <a:spcPts val="1000"/>
              </a:spcBef>
              <a:spcAft>
                <a:spcPts val="0"/>
              </a:spcAft>
              <a:buClr>
                <a:schemeClr val="dk1"/>
              </a:buClr>
              <a:buSzPts val="2800"/>
              <a:buChar char="•"/>
            </a:pPr>
            <a:r>
              <a:rPr b="1" lang="en-IN"/>
              <a:t>Declare type without value. Then the variable will be set to undefined.</a:t>
            </a:r>
            <a:endParaRPr/>
          </a:p>
          <a:p>
            <a:pPr indent="0" lvl="0" marL="0" rtl="0" algn="l">
              <a:lnSpc>
                <a:spcPct val="90000"/>
              </a:lnSpc>
              <a:spcBef>
                <a:spcPts val="1000"/>
              </a:spcBef>
              <a:spcAft>
                <a:spcPts val="0"/>
              </a:spcAft>
              <a:buClr>
                <a:schemeClr val="dk1"/>
              </a:buClr>
              <a:buSzPts val="2800"/>
              <a:buNone/>
            </a:pPr>
            <a:r>
              <a:rPr lang="en-IN"/>
              <a:t>	</a:t>
            </a:r>
            <a:r>
              <a:rPr lang="en-IN"/>
              <a:t>[keyword] </a:t>
            </a:r>
            <a:r>
              <a:rPr lang="en-IN"/>
              <a:t>[identifier] : [type-annotation];  </a:t>
            </a:r>
            <a:endParaRPr/>
          </a:p>
          <a:p>
            <a:pPr indent="-268605" lvl="0" marL="228600" rtl="0" algn="l">
              <a:lnSpc>
                <a:spcPct val="90000"/>
              </a:lnSpc>
              <a:spcBef>
                <a:spcPts val="1000"/>
              </a:spcBef>
              <a:spcAft>
                <a:spcPts val="0"/>
              </a:spcAft>
              <a:buClr>
                <a:schemeClr val="dk1"/>
              </a:buClr>
              <a:buSzPts val="2800"/>
              <a:buChar char="•"/>
            </a:pPr>
            <a:r>
              <a:rPr b="1" lang="en-IN"/>
              <a:t>Declare its value without type. Then the variable will be set to any.</a:t>
            </a:r>
            <a:endParaRPr/>
          </a:p>
          <a:p>
            <a:pPr indent="0" lvl="0" marL="0" rtl="0" algn="l">
              <a:lnSpc>
                <a:spcPct val="90000"/>
              </a:lnSpc>
              <a:spcBef>
                <a:spcPts val="1000"/>
              </a:spcBef>
              <a:spcAft>
                <a:spcPts val="0"/>
              </a:spcAft>
              <a:buClr>
                <a:schemeClr val="dk1"/>
              </a:buClr>
              <a:buSzPts val="2800"/>
              <a:buNone/>
            </a:pPr>
            <a:r>
              <a:rPr lang="en-IN"/>
              <a:t>	</a:t>
            </a:r>
            <a:r>
              <a:rPr lang="en-IN"/>
              <a:t>[keyword] </a:t>
            </a:r>
            <a:r>
              <a:rPr lang="en-IN"/>
              <a:t>[identifier] = value; </a:t>
            </a:r>
            <a:endParaRPr/>
          </a:p>
          <a:p>
            <a:pPr indent="0" lvl="0" marL="228600" rtl="0" algn="just">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3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241934" lvl="0" marL="228600" rtl="0" algn="l">
              <a:spcBef>
                <a:spcPts val="1000"/>
              </a:spcBef>
              <a:spcAft>
                <a:spcPts val="0"/>
              </a:spcAft>
              <a:buSzPct val="100000"/>
              <a:buChar char="•"/>
            </a:pPr>
            <a:r>
              <a:rPr b="1" lang="en-IN"/>
              <a:t>Declare without value and type. Then the variable will be set to any and initialized with undefined.</a:t>
            </a:r>
            <a:endParaRPr/>
          </a:p>
          <a:p>
            <a:pPr indent="0" lvl="0" marL="0" rtl="0" algn="l">
              <a:spcBef>
                <a:spcPts val="1000"/>
              </a:spcBef>
              <a:spcAft>
                <a:spcPts val="0"/>
              </a:spcAft>
              <a:buClr>
                <a:schemeClr val="dk1"/>
              </a:buClr>
              <a:buSzPct val="100000"/>
              <a:buFont typeface="Arial"/>
              <a:buNone/>
            </a:pPr>
            <a:r>
              <a:rPr lang="en-IN"/>
              <a:t>	[keyword] [identifier];  </a:t>
            </a:r>
            <a:endParaRPr/>
          </a:p>
          <a:p>
            <a:pPr indent="0" lvl="0" marL="0" rtl="0" algn="l">
              <a:spcBef>
                <a:spcPts val="1000"/>
              </a:spcBef>
              <a:spcAft>
                <a:spcPts val="0"/>
              </a:spcAft>
              <a:buClr>
                <a:schemeClr val="dk1"/>
              </a:buClr>
              <a:buSzPct val="100000"/>
              <a:buFont typeface="Arial"/>
              <a:buNone/>
            </a:pPr>
            <a:r>
              <a:t/>
            </a:r>
            <a:endParaRPr/>
          </a:p>
          <a:p>
            <a:pPr indent="-241934" lvl="0" marL="228600" rtl="0" algn="l">
              <a:spcBef>
                <a:spcPts val="1000"/>
              </a:spcBef>
              <a:spcAft>
                <a:spcPts val="0"/>
              </a:spcAft>
              <a:buClr>
                <a:srgbClr val="FF0000"/>
              </a:buClr>
              <a:buSzPct val="100000"/>
              <a:buChar char="•"/>
            </a:pPr>
            <a:r>
              <a:rPr lang="en-IN">
                <a:solidFill>
                  <a:srgbClr val="FF0000"/>
                </a:solidFill>
              </a:rPr>
              <a:t>Note</a:t>
            </a:r>
            <a:r>
              <a:rPr lang="en-IN"/>
              <a:t>:</a:t>
            </a:r>
            <a:endParaRPr/>
          </a:p>
          <a:p>
            <a:pPr indent="-265430" lvl="0" marL="228600" rtl="0" algn="just">
              <a:spcBef>
                <a:spcPts val="1000"/>
              </a:spcBef>
              <a:spcAft>
                <a:spcPts val="0"/>
              </a:spcAft>
              <a:buSzPct val="100000"/>
              <a:buChar char="•"/>
            </a:pPr>
            <a:r>
              <a:rPr b="1" lang="en-IN"/>
              <a:t>Keyword]</a:t>
            </a:r>
            <a:r>
              <a:rPr lang="en-IN"/>
              <a:t>: It’s a keyword of the variable either </a:t>
            </a:r>
            <a:r>
              <a:rPr lang="en-IN">
                <a:solidFill>
                  <a:srgbClr val="FF0000"/>
                </a:solidFill>
              </a:rPr>
              <a:t>var, let or const </a:t>
            </a:r>
            <a:r>
              <a:rPr lang="en-IN"/>
              <a:t>to define the scope and usage of variable.</a:t>
            </a:r>
            <a:endParaRPr/>
          </a:p>
          <a:p>
            <a:pPr indent="-265430" lvl="0" marL="228600" rtl="0" algn="just">
              <a:spcBef>
                <a:spcPts val="1000"/>
              </a:spcBef>
              <a:spcAft>
                <a:spcPts val="0"/>
              </a:spcAft>
              <a:buSzPct val="100000"/>
              <a:buChar char="•"/>
            </a:pPr>
            <a:r>
              <a:rPr b="1" lang="en-IN"/>
              <a:t>[Variable Name]</a:t>
            </a:r>
            <a:r>
              <a:rPr lang="en-IN"/>
              <a:t>: It’s a name of the variable to hold the values in our application.</a:t>
            </a:r>
            <a:endParaRPr/>
          </a:p>
          <a:p>
            <a:pPr indent="-265430" lvl="0" marL="228600" rtl="0" algn="just">
              <a:spcBef>
                <a:spcPts val="1000"/>
              </a:spcBef>
              <a:spcAft>
                <a:spcPts val="0"/>
              </a:spcAft>
              <a:buSzPct val="100000"/>
              <a:buChar char="•"/>
            </a:pPr>
            <a:r>
              <a:rPr b="1" lang="en-IN"/>
              <a:t>[Data Type]</a:t>
            </a:r>
            <a:r>
              <a:rPr lang="en-IN"/>
              <a:t>: It’s a type of data the variable can hold such as number, string, boolean, etc.</a:t>
            </a:r>
            <a:endParaRPr/>
          </a:p>
          <a:p>
            <a:pPr indent="-265430" lvl="0" marL="228600" rtl="0" algn="just">
              <a:spcBef>
                <a:spcPts val="1000"/>
              </a:spcBef>
              <a:spcAft>
                <a:spcPts val="0"/>
              </a:spcAft>
              <a:buSzPct val="100000"/>
              <a:buChar char="•"/>
            </a:pPr>
            <a:r>
              <a:rPr b="1" lang="en-IN"/>
              <a:t>[Value]:</a:t>
            </a:r>
            <a:r>
              <a:rPr lang="en-IN"/>
              <a:t> Assigning a required value to the variable.</a:t>
            </a:r>
            <a:endParaRPr/>
          </a:p>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TypeScript Data Types</a:t>
            </a:r>
            <a:endParaRPr/>
          </a:p>
        </p:txBody>
      </p:sp>
      <p:pic>
        <p:nvPicPr>
          <p:cNvPr id="262" name="Google Shape;262;p38"/>
          <p:cNvPicPr preferRelativeResize="0"/>
          <p:nvPr>
            <p:ph idx="1" type="body"/>
          </p:nvPr>
        </p:nvPicPr>
        <p:blipFill rotWithShape="1">
          <a:blip r:embed="rId3">
            <a:alphaModFix/>
          </a:blip>
          <a:srcRect b="0" l="0" r="0" t="0"/>
          <a:stretch/>
        </p:blipFill>
        <p:spPr>
          <a:xfrm>
            <a:off x="2691581" y="1455174"/>
            <a:ext cx="8662219" cy="4385187"/>
          </a:xfrm>
          <a:prstGeom prst="rect">
            <a:avLst/>
          </a:prstGeom>
          <a:noFill/>
          <a:ln>
            <a:noFill/>
          </a:ln>
        </p:spPr>
      </p:pic>
      <p:sp>
        <p:nvSpPr>
          <p:cNvPr id="263" name="Google Shape;263;p38"/>
          <p:cNvSpPr/>
          <p:nvPr/>
        </p:nvSpPr>
        <p:spPr>
          <a:xfrm>
            <a:off x="-758638" y="4217878"/>
            <a:ext cx="3995004" cy="388696"/>
          </a:xfrm>
          <a:prstGeom prst="rect">
            <a:avLst/>
          </a:prstGeom>
          <a:noFill/>
          <a:ln>
            <a:noFill/>
          </a:ln>
        </p:spPr>
        <p:txBody>
          <a:bodyPr anchorCtr="0" anchor="t" bIns="45700" lIns="91425" spcFirstLastPara="1" rIns="91425" wrap="square" tIns="45700">
            <a:noAutofit/>
          </a:bodyPr>
          <a:lstStyle/>
          <a:p>
            <a:pPr indent="0" lvl="0" marL="9144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let identifier: number = value;  </a:t>
            </a:r>
            <a:endParaRPr sz="1800">
              <a:solidFill>
                <a:schemeClr val="dk1"/>
              </a:solidFill>
              <a:latin typeface="Calibri"/>
              <a:ea typeface="Calibri"/>
              <a:cs typeface="Calibri"/>
              <a:sym typeface="Calibri"/>
            </a:endParaRPr>
          </a:p>
        </p:txBody>
      </p:sp>
      <p:sp>
        <p:nvSpPr>
          <p:cNvPr id="264" name="Google Shape;264;p38"/>
          <p:cNvSpPr/>
          <p:nvPr/>
        </p:nvSpPr>
        <p:spPr>
          <a:xfrm>
            <a:off x="-311401" y="4483348"/>
            <a:ext cx="3100529" cy="388696"/>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let identifier: string = " ";  </a:t>
            </a:r>
            <a:endParaRPr sz="1800">
              <a:solidFill>
                <a:schemeClr val="dk1"/>
              </a:solidFill>
              <a:latin typeface="Calibri"/>
              <a:ea typeface="Calibri"/>
              <a:cs typeface="Calibri"/>
              <a:sym typeface="Calibri"/>
            </a:endParaRPr>
          </a:p>
        </p:txBody>
      </p:sp>
      <p:sp>
        <p:nvSpPr>
          <p:cNvPr id="265" name="Google Shape;265;p38"/>
          <p:cNvSpPr/>
          <p:nvPr/>
        </p:nvSpPr>
        <p:spPr>
          <a:xfrm>
            <a:off x="-311401" y="4773158"/>
            <a:ext cx="4347665" cy="388696"/>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let identifier: boolean = boolean value;  </a:t>
            </a:r>
            <a:endParaRPr sz="1800">
              <a:solidFill>
                <a:schemeClr val="dk1"/>
              </a:solidFill>
              <a:latin typeface="Calibri"/>
              <a:ea typeface="Calibri"/>
              <a:cs typeface="Calibri"/>
              <a:sym typeface="Calibri"/>
            </a:endParaRPr>
          </a:p>
        </p:txBody>
      </p:sp>
      <p:sp>
        <p:nvSpPr>
          <p:cNvPr id="266" name="Google Shape;266;p38"/>
          <p:cNvSpPr/>
          <p:nvPr/>
        </p:nvSpPr>
        <p:spPr>
          <a:xfrm>
            <a:off x="4795724" y="5161854"/>
            <a:ext cx="3623108" cy="388696"/>
          </a:xfrm>
          <a:prstGeom prst="rect">
            <a:avLst/>
          </a:prstGeom>
          <a:noFill/>
          <a:ln>
            <a:noFill/>
          </a:ln>
        </p:spPr>
        <p:txBody>
          <a:bodyPr anchorCtr="0" anchor="t" bIns="45700" lIns="91425" spcFirstLastPara="1" rIns="91425" wrap="square" tIns="45700">
            <a:noAutofit/>
          </a:bodyPr>
          <a:lstStyle/>
          <a:p>
            <a:pPr indent="0" lvl="0" marL="9144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let identifier: any = value;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3" name="Google Shape;273;p3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IN"/>
              <a:t>Primitive types</a:t>
            </a:r>
            <a:endParaRPr b="1"/>
          </a:p>
          <a:p>
            <a:pPr indent="0" lvl="0" marL="0" rtl="0" algn="l">
              <a:spcBef>
                <a:spcPts val="1000"/>
              </a:spcBef>
              <a:spcAft>
                <a:spcPts val="0"/>
              </a:spcAft>
              <a:buNone/>
            </a:pPr>
            <a:r>
              <a:t/>
            </a:r>
            <a:endParaRPr b="1"/>
          </a:p>
        </p:txBody>
      </p:sp>
      <p:pic>
        <p:nvPicPr>
          <p:cNvPr id="274" name="Google Shape;274;p39"/>
          <p:cNvPicPr preferRelativeResize="0"/>
          <p:nvPr/>
        </p:nvPicPr>
        <p:blipFill>
          <a:blip r:embed="rId3">
            <a:alphaModFix/>
          </a:blip>
          <a:stretch>
            <a:fillRect/>
          </a:stretch>
        </p:blipFill>
        <p:spPr>
          <a:xfrm>
            <a:off x="1602049" y="2247900"/>
            <a:ext cx="8320626" cy="4181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1" name="Google Shape;281;p40"/>
          <p:cNvSpPr txBox="1"/>
          <p:nvPr>
            <p:ph idx="1" type="body"/>
          </p:nvPr>
        </p:nvSpPr>
        <p:spPr>
          <a:xfrm>
            <a:off x="838200" y="1825625"/>
            <a:ext cx="10515600" cy="4577700"/>
          </a:xfrm>
          <a:prstGeom prst="rect">
            <a:avLst/>
          </a:prstGeom>
        </p:spPr>
        <p:txBody>
          <a:bodyPr anchorCtr="0" anchor="t" bIns="45700" lIns="91425" spcFirstLastPara="1" rIns="91425" wrap="square" tIns="45700">
            <a:normAutofit lnSpcReduction="20000"/>
          </a:bodyPr>
          <a:lstStyle/>
          <a:p>
            <a:pPr indent="0" lvl="0" marL="0" marR="0" rtl="0" algn="just">
              <a:lnSpc>
                <a:spcPct val="90000"/>
              </a:lnSpc>
              <a:spcBef>
                <a:spcPts val="1000"/>
              </a:spcBef>
              <a:spcAft>
                <a:spcPts val="0"/>
              </a:spcAft>
              <a:buNone/>
            </a:pPr>
            <a:r>
              <a:rPr b="1" lang="en-IN"/>
              <a:t>Object types</a:t>
            </a:r>
            <a:endParaRPr b="1"/>
          </a:p>
          <a:p>
            <a:pPr indent="-241934" lvl="0" marL="228600" marR="0" rtl="0" algn="just">
              <a:lnSpc>
                <a:spcPct val="90000"/>
              </a:lnSpc>
              <a:spcBef>
                <a:spcPts val="1000"/>
              </a:spcBef>
              <a:spcAft>
                <a:spcPts val="0"/>
              </a:spcAft>
              <a:buSzPts val="2800"/>
              <a:buChar char="•"/>
            </a:pPr>
            <a:r>
              <a:rPr b="1" lang="en-IN"/>
              <a:t>Object types are functions, arrays, classes, etc. </a:t>
            </a:r>
            <a:endParaRPr b="1"/>
          </a:p>
          <a:p>
            <a:pPr indent="0" lvl="0" marL="0" marR="0" rtl="0" algn="just">
              <a:lnSpc>
                <a:spcPct val="90000"/>
              </a:lnSpc>
              <a:spcBef>
                <a:spcPts val="1000"/>
              </a:spcBef>
              <a:spcAft>
                <a:spcPts val="0"/>
              </a:spcAft>
              <a:buNone/>
            </a:pPr>
            <a:r>
              <a:t/>
            </a:r>
            <a:endParaRPr b="1"/>
          </a:p>
          <a:p>
            <a:pPr indent="-241934" lvl="0" marL="228600" marR="0" rtl="0" algn="just">
              <a:lnSpc>
                <a:spcPct val="90000"/>
              </a:lnSpc>
              <a:spcBef>
                <a:spcPts val="1000"/>
              </a:spcBef>
              <a:spcAft>
                <a:spcPts val="0"/>
              </a:spcAft>
              <a:buSzPts val="2800"/>
              <a:buChar char="•"/>
            </a:pPr>
            <a:r>
              <a:rPr b="1" lang="en-IN"/>
              <a:t>There are two main purposes of types in TypeScript:</a:t>
            </a:r>
            <a:endParaRPr b="1"/>
          </a:p>
          <a:p>
            <a:pPr indent="-292100" lvl="1" marL="685800" marR="0" rtl="0" algn="just">
              <a:lnSpc>
                <a:spcPct val="90000"/>
              </a:lnSpc>
              <a:spcBef>
                <a:spcPts val="1000"/>
              </a:spcBef>
              <a:spcAft>
                <a:spcPts val="0"/>
              </a:spcAft>
              <a:buSzPts val="2800"/>
              <a:buChar char="•"/>
            </a:pPr>
            <a:r>
              <a:rPr lang="en-IN"/>
              <a:t>First, types are used by the TypeScript compiler to analyze your code for errors</a:t>
            </a:r>
            <a:endParaRPr/>
          </a:p>
          <a:p>
            <a:pPr indent="-292100" lvl="1" marL="685800" marR="0" rtl="0" algn="just">
              <a:lnSpc>
                <a:spcPct val="90000"/>
              </a:lnSpc>
              <a:spcBef>
                <a:spcPts val="1000"/>
              </a:spcBef>
              <a:spcAft>
                <a:spcPts val="0"/>
              </a:spcAft>
              <a:buSzPts val="2800"/>
              <a:buChar char="•"/>
            </a:pPr>
            <a:r>
              <a:rPr lang="en-IN"/>
              <a:t>Second, types allow you to understand what values are associated with variables.</a:t>
            </a:r>
            <a:endParaRPr/>
          </a:p>
          <a:p>
            <a:pPr indent="-292100" lvl="2" marL="1143000" marR="0" rtl="0" algn="just">
              <a:lnSpc>
                <a:spcPct val="90000"/>
              </a:lnSpc>
              <a:spcBef>
                <a:spcPts val="1000"/>
              </a:spcBef>
              <a:spcAft>
                <a:spcPts val="0"/>
              </a:spcAft>
              <a:buSzPts val="2800"/>
              <a:buChar char="•"/>
            </a:pPr>
            <a:r>
              <a:rPr lang="en-IN" sz="2400"/>
              <a:t>Every value in TypeScript has a type.</a:t>
            </a:r>
            <a:endParaRPr sz="2400"/>
          </a:p>
          <a:p>
            <a:pPr indent="-292100" lvl="2" marL="1143000" marR="0" rtl="0" algn="just">
              <a:lnSpc>
                <a:spcPct val="90000"/>
              </a:lnSpc>
              <a:spcBef>
                <a:spcPts val="1000"/>
              </a:spcBef>
              <a:spcAft>
                <a:spcPts val="0"/>
              </a:spcAft>
              <a:buSzPts val="2800"/>
              <a:buChar char="•"/>
            </a:pPr>
            <a:r>
              <a:rPr lang="en-IN" sz="2400"/>
              <a:t>A type is a label that describes the properties and methods that a value has</a:t>
            </a:r>
            <a:r>
              <a:rPr lang="en-IN" sz="2400"/>
              <a:t>.</a:t>
            </a:r>
            <a:endParaRPr/>
          </a:p>
          <a:p>
            <a:pPr indent="0" lvl="0" marL="228600" marR="0" rtl="0" algn="just">
              <a:lnSpc>
                <a:spcPct val="90000"/>
              </a:lnSpc>
              <a:spcBef>
                <a:spcPts val="1000"/>
              </a:spcBef>
              <a:spcAft>
                <a:spcPts val="0"/>
              </a:spcAft>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TypeScript Types with Annotations</a:t>
            </a:r>
            <a:endParaRPr/>
          </a:p>
        </p:txBody>
      </p:sp>
      <p:sp>
        <p:nvSpPr>
          <p:cNvPr id="287" name="Google Shape;287;p41"/>
          <p:cNvSpPr txBox="1"/>
          <p:nvPr>
            <p:ph idx="1" type="body"/>
          </p:nvPr>
        </p:nvSpPr>
        <p:spPr>
          <a:xfrm>
            <a:off x="149942" y="1690688"/>
            <a:ext cx="6516329"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IN"/>
              <a:t>let uname: string = "Albert Einstein"; // string</a:t>
            </a:r>
            <a:endParaRPr/>
          </a:p>
          <a:p>
            <a:pPr indent="0" lvl="0" marL="0" rtl="0" algn="l">
              <a:lnSpc>
                <a:spcPct val="90000"/>
              </a:lnSpc>
              <a:spcBef>
                <a:spcPts val="1000"/>
              </a:spcBef>
              <a:spcAft>
                <a:spcPts val="0"/>
              </a:spcAft>
              <a:buClr>
                <a:schemeClr val="dk1"/>
              </a:buClr>
              <a:buSzPct val="100000"/>
              <a:buNone/>
            </a:pPr>
            <a:r>
              <a:rPr b="1" lang="en-IN"/>
              <a:t>let ulocation: string = </a:t>
            </a:r>
            <a:r>
              <a:rPr b="1" lang="en-IN"/>
              <a:t>"Germany</a:t>
            </a:r>
            <a:r>
              <a:rPr b="1" lang="en-IN"/>
              <a:t>"; // string</a:t>
            </a:r>
            <a:endParaRPr/>
          </a:p>
          <a:p>
            <a:pPr indent="0" lvl="0" marL="0" rtl="0" algn="l">
              <a:lnSpc>
                <a:spcPct val="90000"/>
              </a:lnSpc>
              <a:spcBef>
                <a:spcPts val="1000"/>
              </a:spcBef>
              <a:spcAft>
                <a:spcPts val="0"/>
              </a:spcAft>
              <a:buClr>
                <a:schemeClr val="dk1"/>
              </a:buClr>
              <a:buSzPct val="100000"/>
              <a:buNone/>
            </a:pPr>
            <a:r>
              <a:rPr b="1" lang="en-IN"/>
              <a:t>let age: number = 38; // number</a:t>
            </a:r>
            <a:endParaRPr/>
          </a:p>
          <a:p>
            <a:pPr indent="0" lvl="0" marL="0" rtl="0" algn="l">
              <a:lnSpc>
                <a:spcPct val="90000"/>
              </a:lnSpc>
              <a:spcBef>
                <a:spcPts val="1000"/>
              </a:spcBef>
              <a:spcAft>
                <a:spcPts val="0"/>
              </a:spcAft>
              <a:buClr>
                <a:schemeClr val="dk1"/>
              </a:buClr>
              <a:buSzPct val="100000"/>
              <a:buNone/>
            </a:pPr>
            <a:r>
              <a:rPr b="1" lang="en-IN"/>
              <a:t>let</a:t>
            </a:r>
            <a:r>
              <a:rPr b="1" lang="en-IN"/>
              <a:t> </a:t>
            </a:r>
            <a:r>
              <a:rPr b="1" lang="en-IN"/>
              <a:t>isSciencetist</a:t>
            </a:r>
            <a:r>
              <a:rPr b="1" lang="en-IN"/>
              <a:t>:</a:t>
            </a:r>
            <a:r>
              <a:rPr b="1" lang="en-IN"/>
              <a:t> boolean = true; // boolean</a:t>
            </a:r>
            <a:endParaRPr b="1"/>
          </a:p>
          <a:p>
            <a:pPr indent="0" lvl="0" marL="0" rtl="0" algn="l">
              <a:lnSpc>
                <a:spcPct val="90000"/>
              </a:lnSpc>
              <a:spcBef>
                <a:spcPts val="1000"/>
              </a:spcBef>
              <a:spcAft>
                <a:spcPts val="0"/>
              </a:spcAft>
              <a:buClr>
                <a:schemeClr val="dk1"/>
              </a:buClr>
              <a:buSzPct val="100000"/>
              <a:buNone/>
            </a:pPr>
            <a:r>
              <a:rPr lang="en-IN"/>
              <a:t>console.log("Name:" + uname); </a:t>
            </a:r>
            <a:endParaRPr/>
          </a:p>
          <a:p>
            <a:pPr indent="0" lvl="0" marL="0" rtl="0" algn="l">
              <a:lnSpc>
                <a:spcPct val="90000"/>
              </a:lnSpc>
              <a:spcBef>
                <a:spcPts val="1000"/>
              </a:spcBef>
              <a:spcAft>
                <a:spcPts val="0"/>
              </a:spcAft>
              <a:buClr>
                <a:schemeClr val="dk1"/>
              </a:buClr>
              <a:buSzPct val="100000"/>
              <a:buNone/>
            </a:pPr>
            <a:r>
              <a:rPr lang="en-IN"/>
              <a:t>console.log("Location:" + ulocation); </a:t>
            </a:r>
            <a:endParaRPr/>
          </a:p>
          <a:p>
            <a:pPr indent="0" lvl="0" marL="0" rtl="0" algn="l">
              <a:lnSpc>
                <a:spcPct val="90000"/>
              </a:lnSpc>
              <a:spcBef>
                <a:spcPts val="1000"/>
              </a:spcBef>
              <a:spcAft>
                <a:spcPts val="0"/>
              </a:spcAft>
              <a:buClr>
                <a:schemeClr val="dk1"/>
              </a:buClr>
              <a:buSzPct val="100000"/>
              <a:buNone/>
            </a:pPr>
            <a:r>
              <a:rPr lang="en-IN"/>
              <a:t>console.log("Age:" + age); </a:t>
            </a:r>
            <a:endParaRPr/>
          </a:p>
          <a:p>
            <a:pPr indent="0" lvl="0" marL="0" rtl="0" algn="l">
              <a:lnSpc>
                <a:spcPct val="90000"/>
              </a:lnSpc>
              <a:spcBef>
                <a:spcPts val="1000"/>
              </a:spcBef>
              <a:spcAft>
                <a:spcPts val="0"/>
              </a:spcAft>
              <a:buClr>
                <a:schemeClr val="dk1"/>
              </a:buClr>
              <a:buSzPct val="100000"/>
              <a:buNone/>
            </a:pPr>
            <a:r>
              <a:rPr lang="en-IN"/>
              <a:t>console.log("Is Doctorate:" </a:t>
            </a:r>
            <a:r>
              <a:rPr lang="en-IN"/>
              <a:t>+ </a:t>
            </a:r>
            <a:r>
              <a:rPr lang="en-IN"/>
              <a:t>isSciencetist</a:t>
            </a:r>
            <a:r>
              <a:rPr lang="en-IN"/>
              <a:t>);</a:t>
            </a:r>
            <a:endParaRPr/>
          </a:p>
        </p:txBody>
      </p:sp>
      <p:sp>
        <p:nvSpPr>
          <p:cNvPr id="288" name="Google Shape;288;p41"/>
          <p:cNvSpPr/>
          <p:nvPr/>
        </p:nvSpPr>
        <p:spPr>
          <a:xfrm>
            <a:off x="6666271" y="2166683"/>
            <a:ext cx="5542935"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073642"/>
                </a:solidFill>
                <a:latin typeface="Consolas"/>
                <a:ea typeface="Consolas"/>
                <a:cs typeface="Consolas"/>
                <a:sym typeface="Consolas"/>
              </a:rPr>
              <a:t>var</a:t>
            </a:r>
            <a:r>
              <a:rPr b="1" lang="en-IN" sz="1800">
                <a:solidFill>
                  <a:srgbClr val="000000"/>
                </a:solidFill>
                <a:latin typeface="Consolas"/>
                <a:ea typeface="Consolas"/>
                <a:cs typeface="Consolas"/>
                <a:sym typeface="Consolas"/>
              </a:rPr>
              <a:t> </a:t>
            </a:r>
            <a:r>
              <a:rPr b="1" lang="en-IN" sz="1800">
                <a:solidFill>
                  <a:srgbClr val="268BD2"/>
                </a:solidFill>
                <a:latin typeface="Consolas"/>
                <a:ea typeface="Consolas"/>
                <a:cs typeface="Consolas"/>
                <a:sym typeface="Consolas"/>
              </a:rPr>
              <a:t>uname</a:t>
            </a:r>
            <a:r>
              <a:rPr b="1" lang="en-IN" sz="1800">
                <a:solidFill>
                  <a:srgbClr val="000000"/>
                </a:solidFill>
                <a:latin typeface="Consolas"/>
                <a:ea typeface="Consolas"/>
                <a:cs typeface="Consolas"/>
                <a:sym typeface="Consolas"/>
              </a:rPr>
              <a:t> </a:t>
            </a:r>
            <a:r>
              <a:rPr b="1" lang="en-IN" sz="1800">
                <a:solidFill>
                  <a:srgbClr val="859900"/>
                </a:solidFill>
                <a:latin typeface="Consolas"/>
                <a:ea typeface="Consolas"/>
                <a:cs typeface="Consolas"/>
                <a:sym typeface="Consolas"/>
              </a:rPr>
              <a:t>=</a:t>
            </a:r>
            <a:r>
              <a:rPr b="1" lang="en-IN" sz="1800">
                <a:solidFill>
                  <a:srgbClr val="000000"/>
                </a:solidFill>
                <a:latin typeface="Consolas"/>
                <a:ea typeface="Consolas"/>
                <a:cs typeface="Consolas"/>
                <a:sym typeface="Consolas"/>
              </a:rPr>
              <a:t> </a:t>
            </a:r>
            <a:r>
              <a:rPr b="1" lang="en-IN" sz="1800">
                <a:solidFill>
                  <a:srgbClr val="2AA198"/>
                </a:solidFill>
                <a:latin typeface="Consolas"/>
                <a:ea typeface="Consolas"/>
                <a:cs typeface="Consolas"/>
                <a:sym typeface="Consolas"/>
              </a:rPr>
              <a:t>"Albert Einstein"</a:t>
            </a:r>
            <a:r>
              <a:rPr b="1" lang="en-IN" sz="1800">
                <a:solidFill>
                  <a:srgbClr val="000000"/>
                </a:solidFill>
                <a:latin typeface="Consolas"/>
                <a:ea typeface="Consolas"/>
                <a:cs typeface="Consolas"/>
                <a:sym typeface="Consolas"/>
              </a:rPr>
              <a:t>; </a:t>
            </a:r>
            <a:r>
              <a:rPr b="1" lang="en-IN" sz="1800">
                <a:solidFill>
                  <a:srgbClr val="93A1A1"/>
                </a:solidFill>
                <a:latin typeface="Consolas"/>
                <a:ea typeface="Consolas"/>
                <a:cs typeface="Consolas"/>
                <a:sym typeface="Consolas"/>
              </a:rPr>
              <a:t>// string</a:t>
            </a:r>
            <a:endParaRPr/>
          </a:p>
          <a:p>
            <a:pPr indent="0" lvl="0" marL="0" marR="0" rtl="0" algn="l">
              <a:spcBef>
                <a:spcPts val="0"/>
              </a:spcBef>
              <a:spcAft>
                <a:spcPts val="0"/>
              </a:spcAft>
              <a:buNone/>
            </a:pPr>
            <a:r>
              <a:rPr b="1" lang="en-IN" sz="1800">
                <a:solidFill>
                  <a:srgbClr val="073642"/>
                </a:solidFill>
                <a:latin typeface="Consolas"/>
                <a:ea typeface="Consolas"/>
                <a:cs typeface="Consolas"/>
                <a:sym typeface="Consolas"/>
              </a:rPr>
              <a:t>var</a:t>
            </a:r>
            <a:r>
              <a:rPr b="1" lang="en-IN" sz="1800">
                <a:solidFill>
                  <a:srgbClr val="000000"/>
                </a:solidFill>
                <a:latin typeface="Consolas"/>
                <a:ea typeface="Consolas"/>
                <a:cs typeface="Consolas"/>
                <a:sym typeface="Consolas"/>
              </a:rPr>
              <a:t> </a:t>
            </a:r>
            <a:r>
              <a:rPr b="1" lang="en-IN" sz="1800">
                <a:solidFill>
                  <a:srgbClr val="268BD2"/>
                </a:solidFill>
                <a:latin typeface="Consolas"/>
                <a:ea typeface="Consolas"/>
                <a:cs typeface="Consolas"/>
                <a:sym typeface="Consolas"/>
              </a:rPr>
              <a:t>ulocation</a:t>
            </a:r>
            <a:r>
              <a:rPr b="1" lang="en-IN" sz="1800">
                <a:solidFill>
                  <a:srgbClr val="000000"/>
                </a:solidFill>
                <a:latin typeface="Consolas"/>
                <a:ea typeface="Consolas"/>
                <a:cs typeface="Consolas"/>
                <a:sym typeface="Consolas"/>
              </a:rPr>
              <a:t> </a:t>
            </a:r>
            <a:r>
              <a:rPr b="1" lang="en-IN" sz="1800">
                <a:solidFill>
                  <a:srgbClr val="859900"/>
                </a:solidFill>
                <a:latin typeface="Consolas"/>
                <a:ea typeface="Consolas"/>
                <a:cs typeface="Consolas"/>
                <a:sym typeface="Consolas"/>
              </a:rPr>
              <a:t>=</a:t>
            </a:r>
            <a:r>
              <a:rPr b="1" lang="en-IN" sz="1800">
                <a:solidFill>
                  <a:srgbClr val="000000"/>
                </a:solidFill>
                <a:latin typeface="Consolas"/>
                <a:ea typeface="Consolas"/>
                <a:cs typeface="Consolas"/>
                <a:sym typeface="Consolas"/>
              </a:rPr>
              <a:t> </a:t>
            </a:r>
            <a:r>
              <a:rPr b="1" lang="en-IN" sz="1800">
                <a:solidFill>
                  <a:srgbClr val="2AA198"/>
                </a:solidFill>
                <a:latin typeface="Consolas"/>
                <a:ea typeface="Consolas"/>
                <a:cs typeface="Consolas"/>
                <a:sym typeface="Consolas"/>
              </a:rPr>
              <a:t>"Germany"</a:t>
            </a:r>
            <a:r>
              <a:rPr b="1" lang="en-IN" sz="1800">
                <a:solidFill>
                  <a:srgbClr val="000000"/>
                </a:solidFill>
                <a:latin typeface="Consolas"/>
                <a:ea typeface="Consolas"/>
                <a:cs typeface="Consolas"/>
                <a:sym typeface="Consolas"/>
              </a:rPr>
              <a:t>; </a:t>
            </a:r>
            <a:r>
              <a:rPr b="1" lang="en-IN" sz="1800">
                <a:solidFill>
                  <a:srgbClr val="93A1A1"/>
                </a:solidFill>
                <a:latin typeface="Consolas"/>
                <a:ea typeface="Consolas"/>
                <a:cs typeface="Consolas"/>
                <a:sym typeface="Consolas"/>
              </a:rPr>
              <a:t>// string</a:t>
            </a:r>
            <a:endParaRPr/>
          </a:p>
          <a:p>
            <a:pPr indent="0" lvl="0" marL="0" marR="0" rtl="0" algn="l">
              <a:spcBef>
                <a:spcPts val="0"/>
              </a:spcBef>
              <a:spcAft>
                <a:spcPts val="0"/>
              </a:spcAft>
              <a:buNone/>
            </a:pPr>
            <a:r>
              <a:rPr b="1" lang="en-IN" sz="1800">
                <a:solidFill>
                  <a:srgbClr val="073642"/>
                </a:solidFill>
                <a:latin typeface="Consolas"/>
                <a:ea typeface="Consolas"/>
                <a:cs typeface="Consolas"/>
                <a:sym typeface="Consolas"/>
              </a:rPr>
              <a:t>var</a:t>
            </a:r>
            <a:r>
              <a:rPr b="1" lang="en-IN" sz="1800">
                <a:solidFill>
                  <a:srgbClr val="000000"/>
                </a:solidFill>
                <a:latin typeface="Consolas"/>
                <a:ea typeface="Consolas"/>
                <a:cs typeface="Consolas"/>
                <a:sym typeface="Consolas"/>
              </a:rPr>
              <a:t> </a:t>
            </a:r>
            <a:r>
              <a:rPr b="1" lang="en-IN" sz="1800">
                <a:solidFill>
                  <a:srgbClr val="268BD2"/>
                </a:solidFill>
                <a:latin typeface="Consolas"/>
                <a:ea typeface="Consolas"/>
                <a:cs typeface="Consolas"/>
                <a:sym typeface="Consolas"/>
              </a:rPr>
              <a:t>age</a:t>
            </a:r>
            <a:r>
              <a:rPr b="1" lang="en-IN" sz="1800">
                <a:solidFill>
                  <a:srgbClr val="000000"/>
                </a:solidFill>
                <a:latin typeface="Consolas"/>
                <a:ea typeface="Consolas"/>
                <a:cs typeface="Consolas"/>
                <a:sym typeface="Consolas"/>
              </a:rPr>
              <a:t> </a:t>
            </a:r>
            <a:r>
              <a:rPr b="1" lang="en-IN" sz="1800">
                <a:solidFill>
                  <a:srgbClr val="859900"/>
                </a:solidFill>
                <a:latin typeface="Consolas"/>
                <a:ea typeface="Consolas"/>
                <a:cs typeface="Consolas"/>
                <a:sym typeface="Consolas"/>
              </a:rPr>
              <a:t>=</a:t>
            </a:r>
            <a:r>
              <a:rPr b="1" lang="en-IN" sz="1800">
                <a:solidFill>
                  <a:srgbClr val="000000"/>
                </a:solidFill>
                <a:latin typeface="Consolas"/>
                <a:ea typeface="Consolas"/>
                <a:cs typeface="Consolas"/>
                <a:sym typeface="Consolas"/>
              </a:rPr>
              <a:t> </a:t>
            </a:r>
            <a:r>
              <a:rPr b="1" lang="en-IN" sz="1800">
                <a:solidFill>
                  <a:srgbClr val="D33682"/>
                </a:solidFill>
                <a:latin typeface="Consolas"/>
                <a:ea typeface="Consolas"/>
                <a:cs typeface="Consolas"/>
                <a:sym typeface="Consolas"/>
              </a:rPr>
              <a:t>38</a:t>
            </a:r>
            <a:r>
              <a:rPr b="1" lang="en-IN" sz="1800">
                <a:solidFill>
                  <a:srgbClr val="000000"/>
                </a:solidFill>
                <a:latin typeface="Consolas"/>
                <a:ea typeface="Consolas"/>
                <a:cs typeface="Consolas"/>
                <a:sym typeface="Consolas"/>
              </a:rPr>
              <a:t>; </a:t>
            </a:r>
            <a:r>
              <a:rPr b="1" lang="en-IN" sz="1800">
                <a:solidFill>
                  <a:srgbClr val="93A1A1"/>
                </a:solidFill>
                <a:latin typeface="Consolas"/>
                <a:ea typeface="Consolas"/>
                <a:cs typeface="Consolas"/>
                <a:sym typeface="Consolas"/>
              </a:rPr>
              <a:t>// number</a:t>
            </a:r>
            <a:endParaRPr/>
          </a:p>
          <a:p>
            <a:pPr indent="0" lvl="0" marL="0" marR="0" rtl="0" algn="l">
              <a:spcBef>
                <a:spcPts val="0"/>
              </a:spcBef>
              <a:spcAft>
                <a:spcPts val="0"/>
              </a:spcAft>
              <a:buNone/>
            </a:pPr>
            <a:r>
              <a:rPr b="1" lang="en-IN" sz="1800">
                <a:solidFill>
                  <a:srgbClr val="073642"/>
                </a:solidFill>
                <a:latin typeface="Consolas"/>
                <a:ea typeface="Consolas"/>
                <a:cs typeface="Consolas"/>
                <a:sym typeface="Consolas"/>
              </a:rPr>
              <a:t>var</a:t>
            </a:r>
            <a:r>
              <a:rPr b="1" lang="en-IN" sz="1800">
                <a:solidFill>
                  <a:srgbClr val="000000"/>
                </a:solidFill>
                <a:latin typeface="Consolas"/>
                <a:ea typeface="Consolas"/>
                <a:cs typeface="Consolas"/>
                <a:sym typeface="Consolas"/>
              </a:rPr>
              <a:t> </a:t>
            </a:r>
            <a:r>
              <a:rPr b="1" lang="en-IN" sz="1800">
                <a:solidFill>
                  <a:srgbClr val="268BD2"/>
                </a:solidFill>
                <a:latin typeface="Consolas"/>
                <a:ea typeface="Consolas"/>
                <a:cs typeface="Consolas"/>
                <a:sym typeface="Consolas"/>
              </a:rPr>
              <a:t>isSciencetist </a:t>
            </a:r>
            <a:r>
              <a:rPr b="1" lang="en-IN" sz="1800">
                <a:solidFill>
                  <a:srgbClr val="000000"/>
                </a:solidFill>
                <a:latin typeface="Consolas"/>
                <a:ea typeface="Consolas"/>
                <a:cs typeface="Consolas"/>
                <a:sym typeface="Consolas"/>
              </a:rPr>
              <a:t> </a:t>
            </a:r>
            <a:r>
              <a:rPr b="1" lang="en-IN" sz="1800">
                <a:solidFill>
                  <a:srgbClr val="859900"/>
                </a:solidFill>
                <a:latin typeface="Consolas"/>
                <a:ea typeface="Consolas"/>
                <a:cs typeface="Consolas"/>
                <a:sym typeface="Consolas"/>
              </a:rPr>
              <a:t>=</a:t>
            </a:r>
            <a:r>
              <a:rPr b="1" lang="en-IN" sz="1800">
                <a:solidFill>
                  <a:srgbClr val="000000"/>
                </a:solidFill>
                <a:latin typeface="Consolas"/>
                <a:ea typeface="Consolas"/>
                <a:cs typeface="Consolas"/>
                <a:sym typeface="Consolas"/>
              </a:rPr>
              <a:t> </a:t>
            </a:r>
            <a:r>
              <a:rPr b="1" lang="en-IN" sz="1800">
                <a:solidFill>
                  <a:srgbClr val="B58900"/>
                </a:solidFill>
                <a:latin typeface="Consolas"/>
                <a:ea typeface="Consolas"/>
                <a:cs typeface="Consolas"/>
                <a:sym typeface="Consolas"/>
              </a:rPr>
              <a:t>true</a:t>
            </a:r>
            <a:r>
              <a:rPr b="1" lang="en-IN" sz="1800">
                <a:solidFill>
                  <a:srgbClr val="000000"/>
                </a:solidFill>
                <a:latin typeface="Consolas"/>
                <a:ea typeface="Consolas"/>
                <a:cs typeface="Consolas"/>
                <a:sym typeface="Consolas"/>
              </a:rPr>
              <a:t>; </a:t>
            </a:r>
            <a:r>
              <a:rPr b="1" lang="en-IN" sz="1800">
                <a:solidFill>
                  <a:srgbClr val="93A1A1"/>
                </a:solidFill>
                <a:latin typeface="Consolas"/>
                <a:ea typeface="Consolas"/>
                <a:cs typeface="Consolas"/>
                <a:sym typeface="Consolas"/>
              </a:rPr>
              <a:t>// boolean</a:t>
            </a:r>
            <a:endParaRPr b="1" sz="1800">
              <a:solidFill>
                <a:srgbClr val="93A1A1"/>
              </a:solidFill>
              <a:latin typeface="Consolas"/>
              <a:ea typeface="Consolas"/>
              <a:cs typeface="Consolas"/>
              <a:sym typeface="Consolas"/>
            </a:endParaRPr>
          </a:p>
          <a:p>
            <a:pPr indent="0" lvl="0" marL="0" marR="0" rtl="0" algn="l">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AA198"/>
                </a:solidFill>
                <a:latin typeface="Consolas"/>
                <a:ea typeface="Consolas"/>
                <a:cs typeface="Consolas"/>
                <a:sym typeface="Consolas"/>
              </a:rPr>
              <a:t>"Name:"</a:t>
            </a:r>
            <a:r>
              <a:rPr lang="en-IN" sz="1800">
                <a:solidFill>
                  <a:srgbClr val="000000"/>
                </a:solidFill>
                <a:latin typeface="Consolas"/>
                <a:ea typeface="Consolas"/>
                <a:cs typeface="Consolas"/>
                <a:sym typeface="Consolas"/>
              </a:rPr>
              <a:t> </a:t>
            </a:r>
            <a:r>
              <a:rPr lang="en-IN" sz="1800">
                <a:solidFill>
                  <a:srgbClr val="859900"/>
                </a:solidFill>
                <a:latin typeface="Consolas"/>
                <a:ea typeface="Consolas"/>
                <a:cs typeface="Consolas"/>
                <a:sym typeface="Consolas"/>
              </a:rPr>
              <a:t>+</a:t>
            </a:r>
            <a:r>
              <a:rPr lang="en-IN" sz="1800">
                <a:solidFill>
                  <a:srgbClr val="000000"/>
                </a:solidFill>
                <a:latin typeface="Consolas"/>
                <a:ea typeface="Consolas"/>
                <a:cs typeface="Consolas"/>
                <a:sym typeface="Consolas"/>
              </a:rPr>
              <a:t> </a:t>
            </a:r>
            <a:r>
              <a:rPr lang="en-IN" sz="1800">
                <a:solidFill>
                  <a:srgbClr val="268BD2"/>
                </a:solidFill>
                <a:latin typeface="Consolas"/>
                <a:ea typeface="Consolas"/>
                <a:cs typeface="Consolas"/>
                <a:sym typeface="Consolas"/>
              </a:rPr>
              <a:t>uname</a:t>
            </a:r>
            <a:r>
              <a:rPr lang="en-IN"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AA198"/>
                </a:solidFill>
                <a:latin typeface="Consolas"/>
                <a:ea typeface="Consolas"/>
                <a:cs typeface="Consolas"/>
                <a:sym typeface="Consolas"/>
              </a:rPr>
              <a:t>"Location:"</a:t>
            </a:r>
            <a:r>
              <a:rPr lang="en-IN" sz="1800">
                <a:solidFill>
                  <a:srgbClr val="000000"/>
                </a:solidFill>
                <a:latin typeface="Consolas"/>
                <a:ea typeface="Consolas"/>
                <a:cs typeface="Consolas"/>
                <a:sym typeface="Consolas"/>
              </a:rPr>
              <a:t> </a:t>
            </a:r>
            <a:r>
              <a:rPr lang="en-IN" sz="1800">
                <a:solidFill>
                  <a:srgbClr val="859900"/>
                </a:solidFill>
                <a:latin typeface="Consolas"/>
                <a:ea typeface="Consolas"/>
                <a:cs typeface="Consolas"/>
                <a:sym typeface="Consolas"/>
              </a:rPr>
              <a:t>+</a:t>
            </a:r>
            <a:r>
              <a:rPr lang="en-IN" sz="1800">
                <a:solidFill>
                  <a:srgbClr val="000000"/>
                </a:solidFill>
                <a:latin typeface="Consolas"/>
                <a:ea typeface="Consolas"/>
                <a:cs typeface="Consolas"/>
                <a:sym typeface="Consolas"/>
              </a:rPr>
              <a:t> </a:t>
            </a:r>
            <a:r>
              <a:rPr lang="en-IN" sz="1800">
                <a:solidFill>
                  <a:srgbClr val="268BD2"/>
                </a:solidFill>
                <a:latin typeface="Consolas"/>
                <a:ea typeface="Consolas"/>
                <a:cs typeface="Consolas"/>
                <a:sym typeface="Consolas"/>
              </a:rPr>
              <a:t>ulocation</a:t>
            </a:r>
            <a:r>
              <a:rPr lang="en-IN"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AA198"/>
                </a:solidFill>
                <a:latin typeface="Consolas"/>
                <a:ea typeface="Consolas"/>
                <a:cs typeface="Consolas"/>
                <a:sym typeface="Consolas"/>
              </a:rPr>
              <a:t>"Age:"</a:t>
            </a:r>
            <a:r>
              <a:rPr lang="en-IN" sz="1800">
                <a:solidFill>
                  <a:srgbClr val="000000"/>
                </a:solidFill>
                <a:latin typeface="Consolas"/>
                <a:ea typeface="Consolas"/>
                <a:cs typeface="Consolas"/>
                <a:sym typeface="Consolas"/>
              </a:rPr>
              <a:t> </a:t>
            </a:r>
            <a:r>
              <a:rPr lang="en-IN" sz="1800">
                <a:solidFill>
                  <a:srgbClr val="859900"/>
                </a:solidFill>
                <a:latin typeface="Consolas"/>
                <a:ea typeface="Consolas"/>
                <a:cs typeface="Consolas"/>
                <a:sym typeface="Consolas"/>
              </a:rPr>
              <a:t>+</a:t>
            </a:r>
            <a:r>
              <a:rPr lang="en-IN" sz="1800">
                <a:solidFill>
                  <a:srgbClr val="000000"/>
                </a:solidFill>
                <a:latin typeface="Consolas"/>
                <a:ea typeface="Consolas"/>
                <a:cs typeface="Consolas"/>
                <a:sym typeface="Consolas"/>
              </a:rPr>
              <a:t> </a:t>
            </a:r>
            <a:r>
              <a:rPr lang="en-IN" sz="1800">
                <a:solidFill>
                  <a:srgbClr val="268BD2"/>
                </a:solidFill>
                <a:latin typeface="Consolas"/>
                <a:ea typeface="Consolas"/>
                <a:cs typeface="Consolas"/>
                <a:sym typeface="Consolas"/>
              </a:rPr>
              <a:t>age</a:t>
            </a:r>
            <a:r>
              <a:rPr lang="en-IN"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AA198"/>
                </a:solidFill>
                <a:latin typeface="Consolas"/>
                <a:ea typeface="Consolas"/>
                <a:cs typeface="Consolas"/>
                <a:sym typeface="Consolas"/>
              </a:rPr>
              <a:t>"Is a Sciencetist:"</a:t>
            </a:r>
            <a:r>
              <a:rPr lang="en-IN" sz="1800">
                <a:solidFill>
                  <a:srgbClr val="000000"/>
                </a:solidFill>
                <a:latin typeface="Consolas"/>
                <a:ea typeface="Consolas"/>
                <a:cs typeface="Consolas"/>
                <a:sym typeface="Consolas"/>
              </a:rPr>
              <a:t> </a:t>
            </a:r>
            <a:r>
              <a:rPr lang="en-IN" sz="1800">
                <a:solidFill>
                  <a:srgbClr val="859900"/>
                </a:solidFill>
                <a:latin typeface="Consolas"/>
                <a:ea typeface="Consolas"/>
                <a:cs typeface="Consolas"/>
                <a:sym typeface="Consolas"/>
              </a:rPr>
              <a:t>+</a:t>
            </a:r>
            <a:r>
              <a:rPr lang="en-IN" sz="1800">
                <a:solidFill>
                  <a:srgbClr val="000000"/>
                </a:solidFill>
                <a:latin typeface="Consolas"/>
                <a:ea typeface="Consolas"/>
                <a:cs typeface="Consolas"/>
                <a:sym typeface="Consolas"/>
              </a:rPr>
              <a:t> </a:t>
            </a:r>
            <a:r>
              <a:rPr b="1" lang="en-IN" sz="1800">
                <a:solidFill>
                  <a:srgbClr val="268BD2"/>
                </a:solidFill>
                <a:latin typeface="Consolas"/>
                <a:ea typeface="Consolas"/>
                <a:cs typeface="Consolas"/>
                <a:sym typeface="Consolas"/>
              </a:rPr>
              <a:t>isSciencetist</a:t>
            </a:r>
            <a:r>
              <a:rPr lang="en-IN" sz="1800">
                <a:solidFill>
                  <a:srgbClr val="000000"/>
                </a:solidFill>
                <a:latin typeface="Consolas"/>
                <a:ea typeface="Consolas"/>
                <a:cs typeface="Consolas"/>
                <a:sym typeface="Consola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lang="en-IN"/>
              <a:t>The TypeScript compiler is also implemented in TypeScript and can be used with any browser or JavaScript engines like Node.js. </a:t>
            </a:r>
            <a:endParaRPr/>
          </a:p>
          <a:p>
            <a:pPr indent="0" lvl="0" marL="0" rtl="0" algn="l">
              <a:lnSpc>
                <a:spcPct val="115000"/>
              </a:lnSpc>
              <a:spcBef>
                <a:spcPts val="120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228600" rtl="0" algn="just">
              <a:lnSpc>
                <a:spcPct val="90000"/>
              </a:lnSpc>
              <a:spcBef>
                <a:spcPts val="1200"/>
              </a:spcBef>
              <a:spcAft>
                <a:spcPts val="0"/>
              </a:spcAft>
              <a:buNone/>
            </a:pPr>
            <a:r>
              <a:t/>
            </a:r>
            <a:endParaRPr/>
          </a:p>
          <a:p>
            <a:pPr indent="0" lvl="0" marL="685800" rtl="0" algn="just">
              <a:lnSpc>
                <a:spcPct val="90000"/>
              </a:lnSpc>
              <a:spcBef>
                <a:spcPts val="1000"/>
              </a:spcBef>
              <a:spcAft>
                <a:spcPts val="0"/>
              </a:spcAft>
              <a:buNone/>
            </a:pPr>
            <a:r>
              <a:t/>
            </a:r>
            <a:endParaRPr/>
          </a:p>
        </p:txBody>
      </p:sp>
      <p:pic>
        <p:nvPicPr>
          <p:cNvPr id="102" name="Google Shape;102;p15"/>
          <p:cNvPicPr preferRelativeResize="0"/>
          <p:nvPr/>
        </p:nvPicPr>
        <p:blipFill>
          <a:blip r:embed="rId3">
            <a:alphaModFix/>
          </a:blip>
          <a:stretch>
            <a:fillRect/>
          </a:stretch>
        </p:blipFill>
        <p:spPr>
          <a:xfrm>
            <a:off x="2875975" y="3245275"/>
            <a:ext cx="5789725" cy="3106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a:bodyPr>
          <a:lstStyle/>
          <a:p>
            <a:pPr indent="0" lvl="2" marL="0" rtl="0" algn="l">
              <a:spcBef>
                <a:spcPts val="0"/>
              </a:spcBef>
              <a:spcAft>
                <a:spcPts val="0"/>
              </a:spcAft>
              <a:buNone/>
            </a:pPr>
            <a:r>
              <a:rPr b="1" lang="en-IN" sz="1800"/>
              <a:t>var Vs let keyword</a:t>
            </a:r>
            <a:endParaRPr sz="1800"/>
          </a:p>
        </p:txBody>
      </p:sp>
      <p:graphicFrame>
        <p:nvGraphicFramePr>
          <p:cNvPr id="294" name="Google Shape;294;p42"/>
          <p:cNvGraphicFramePr/>
          <p:nvPr/>
        </p:nvGraphicFramePr>
        <p:xfrm>
          <a:off x="1563328" y="914400"/>
          <a:ext cx="3000000" cy="3000000"/>
        </p:xfrm>
        <a:graphic>
          <a:graphicData uri="http://schemas.openxmlformats.org/drawingml/2006/table">
            <a:tbl>
              <a:tblPr>
                <a:noFill/>
                <a:tableStyleId>{D7EB66C1-B369-435A-9CB0-2F61F6DF216F}</a:tableStyleId>
              </a:tblPr>
              <a:tblGrid>
                <a:gridCol w="508075"/>
                <a:gridCol w="4238025"/>
                <a:gridCol w="4319250"/>
              </a:tblGrid>
              <a:tr h="424975">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Sr. No.</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Var</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let</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2475">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1.</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The var keyword was introduced with JavaScript.</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The let keyword was added in ES6 (ES 2015) version of JavaScript.</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2475">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2.</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has global scope.</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is limited to block scope.</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2475">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3.</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can be declared globally and can be accessed globally.</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can be declared globally but cannot be accessed globally.</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24850">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4.</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Variable declared with var keyword can be re-declared and updated in the same scope.</a:t>
                      </a:r>
                      <a:endParaRPr/>
                    </a:p>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Example: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function varGreeter(){</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var a = 10;        </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var a = 20; //a is replaced</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console.log(a);</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varGreeter();</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Variable declared with let keyword can be updated but not re-declared.</a:t>
                      </a:r>
                      <a:br>
                        <a:rPr lang="en-IN" sz="1400" u="none" cap="none" strike="noStrike">
                          <a:latin typeface="Times New Roman"/>
                          <a:ea typeface="Times New Roman"/>
                          <a:cs typeface="Times New Roman"/>
                          <a:sym typeface="Times New Roman"/>
                        </a:rPr>
                      </a:br>
                      <a:endParaRPr sz="14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Example: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function varGreeter(){</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let a = 10;        </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let a = 20; //SyntaxError: </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//Identifier 'a' has already been declared</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console.log(a);</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varGreeter();</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87400">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5.</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is hoisted.</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Example: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console.log(c); // undefined. </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//Due to hoisting</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var c = 2;</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is not hoisted.</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Example: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console.log(b); // ReferenceError: </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//b is not defined</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  let b = 3;</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838200" y="365126"/>
            <a:ext cx="10515600" cy="80491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IN" sz="4400">
                <a:solidFill>
                  <a:schemeClr val="dk1"/>
                </a:solidFill>
                <a:latin typeface="Calibri"/>
                <a:ea typeface="Calibri"/>
                <a:cs typeface="Calibri"/>
                <a:sym typeface="Calibri"/>
              </a:rPr>
              <a:t>TypeScript Operators</a:t>
            </a:r>
            <a:endParaRPr sz="4400">
              <a:solidFill>
                <a:schemeClr val="dk1"/>
              </a:solidFill>
              <a:latin typeface="Calibri"/>
              <a:ea typeface="Calibri"/>
              <a:cs typeface="Calibri"/>
              <a:sym typeface="Calibri"/>
            </a:endParaRPr>
          </a:p>
        </p:txBody>
      </p:sp>
      <p:sp>
        <p:nvSpPr>
          <p:cNvPr id="300" name="Google Shape;300;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Arithmetic operators</a:t>
            </a:r>
            <a:endParaRPr/>
          </a:p>
          <a:p>
            <a:pPr indent="-228600" lvl="0" marL="228600" rtl="0" algn="l">
              <a:lnSpc>
                <a:spcPct val="90000"/>
              </a:lnSpc>
              <a:spcBef>
                <a:spcPts val="1000"/>
              </a:spcBef>
              <a:spcAft>
                <a:spcPts val="0"/>
              </a:spcAft>
              <a:buClr>
                <a:schemeClr val="dk1"/>
              </a:buClr>
              <a:buSzPts val="2800"/>
              <a:buChar char="•"/>
            </a:pPr>
            <a:r>
              <a:rPr lang="en-IN"/>
              <a:t>Comparison (Relational) operators</a:t>
            </a:r>
            <a:endParaRPr/>
          </a:p>
          <a:p>
            <a:pPr indent="-228600" lvl="0" marL="228600" rtl="0" algn="l">
              <a:lnSpc>
                <a:spcPct val="90000"/>
              </a:lnSpc>
              <a:spcBef>
                <a:spcPts val="1000"/>
              </a:spcBef>
              <a:spcAft>
                <a:spcPts val="0"/>
              </a:spcAft>
              <a:buClr>
                <a:schemeClr val="dk1"/>
              </a:buClr>
              <a:buSzPts val="2800"/>
              <a:buChar char="•"/>
            </a:pPr>
            <a:r>
              <a:rPr lang="en-IN"/>
              <a:t>Logical operators</a:t>
            </a:r>
            <a:endParaRPr/>
          </a:p>
          <a:p>
            <a:pPr indent="-228600" lvl="0" marL="228600" rtl="0" algn="l">
              <a:lnSpc>
                <a:spcPct val="90000"/>
              </a:lnSpc>
              <a:spcBef>
                <a:spcPts val="1000"/>
              </a:spcBef>
              <a:spcAft>
                <a:spcPts val="0"/>
              </a:spcAft>
              <a:buClr>
                <a:schemeClr val="dk1"/>
              </a:buClr>
              <a:buSzPts val="2800"/>
              <a:buChar char="•"/>
            </a:pPr>
            <a:r>
              <a:rPr lang="en-IN"/>
              <a:t>Bitwise operators</a:t>
            </a:r>
            <a:endParaRPr/>
          </a:p>
          <a:p>
            <a:pPr indent="-228600" lvl="0" marL="228600" rtl="0" algn="l">
              <a:lnSpc>
                <a:spcPct val="90000"/>
              </a:lnSpc>
              <a:spcBef>
                <a:spcPts val="1000"/>
              </a:spcBef>
              <a:spcAft>
                <a:spcPts val="0"/>
              </a:spcAft>
              <a:buClr>
                <a:schemeClr val="dk1"/>
              </a:buClr>
              <a:buSzPts val="2800"/>
              <a:buChar char="•"/>
            </a:pPr>
            <a:r>
              <a:rPr lang="en-IN"/>
              <a:t>Assignment operators</a:t>
            </a:r>
            <a:endParaRPr/>
          </a:p>
          <a:p>
            <a:pPr indent="-228600" lvl="0" marL="228600" rtl="0" algn="l">
              <a:lnSpc>
                <a:spcPct val="90000"/>
              </a:lnSpc>
              <a:spcBef>
                <a:spcPts val="1000"/>
              </a:spcBef>
              <a:spcAft>
                <a:spcPts val="0"/>
              </a:spcAft>
              <a:buClr>
                <a:schemeClr val="dk1"/>
              </a:buClr>
              <a:buSzPts val="2800"/>
              <a:buChar char="•"/>
            </a:pPr>
            <a:r>
              <a:rPr lang="en-IN"/>
              <a:t>Ternary/conditional operator</a:t>
            </a:r>
            <a:endParaRPr/>
          </a:p>
          <a:p>
            <a:pPr indent="-228600" lvl="0" marL="228600" rtl="0" algn="l">
              <a:lnSpc>
                <a:spcPct val="90000"/>
              </a:lnSpc>
              <a:spcBef>
                <a:spcPts val="1000"/>
              </a:spcBef>
              <a:spcAft>
                <a:spcPts val="0"/>
              </a:spcAft>
              <a:buClr>
                <a:schemeClr val="dk1"/>
              </a:buClr>
              <a:buSzPts val="2800"/>
              <a:buChar char="•"/>
            </a:pPr>
            <a:r>
              <a:rPr lang="en-IN"/>
              <a:t>Concatenation operator</a:t>
            </a:r>
            <a:endParaRPr/>
          </a:p>
          <a:p>
            <a:pPr indent="-228600" lvl="0" marL="228600" rtl="0" algn="l">
              <a:lnSpc>
                <a:spcPct val="90000"/>
              </a:lnSpc>
              <a:spcBef>
                <a:spcPts val="1000"/>
              </a:spcBef>
              <a:spcAft>
                <a:spcPts val="0"/>
              </a:spcAft>
              <a:buClr>
                <a:schemeClr val="dk1"/>
              </a:buClr>
              <a:buSzPts val="2800"/>
              <a:buChar char="•"/>
            </a:pPr>
            <a:r>
              <a:rPr lang="en-IN"/>
              <a:t>Advanced Type Operator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Arithmetic Operators</a:t>
            </a:r>
            <a:endParaRPr/>
          </a:p>
        </p:txBody>
      </p:sp>
      <p:graphicFrame>
        <p:nvGraphicFramePr>
          <p:cNvPr id="306" name="Google Shape;306;p44"/>
          <p:cNvGraphicFramePr/>
          <p:nvPr/>
        </p:nvGraphicFramePr>
        <p:xfrm>
          <a:off x="1632155" y="1445345"/>
          <a:ext cx="3000000" cy="3000000"/>
        </p:xfrm>
        <a:graphic>
          <a:graphicData uri="http://schemas.openxmlformats.org/drawingml/2006/table">
            <a:tbl>
              <a:tblPr>
                <a:noFill/>
                <a:tableStyleId>{D7EB66C1-B369-435A-9CB0-2F61F6DF216F}</a:tableStyleId>
              </a:tblPr>
              <a:tblGrid>
                <a:gridCol w="1060175"/>
                <a:gridCol w="1800150"/>
                <a:gridCol w="2619450"/>
                <a:gridCol w="3241425"/>
              </a:tblGrid>
              <a:tr h="187900">
                <a:tc>
                  <a:txBody>
                    <a:bodyPr/>
                    <a:lstStyle/>
                    <a:p>
                      <a:pPr indent="0" lvl="0" marL="0" marR="0" rtl="0" algn="just">
                        <a:lnSpc>
                          <a:spcPct val="107000"/>
                        </a:lnSpc>
                        <a:spcBef>
                          <a:spcPts val="0"/>
                        </a:spcBef>
                        <a:spcAft>
                          <a:spcPts val="0"/>
                        </a:spcAft>
                        <a:buNone/>
                      </a:pPr>
                      <a:r>
                        <a:rPr b="1" lang="en-IN" sz="1200" u="none" cap="none" strike="noStrike">
                          <a:latin typeface="Times New Roman"/>
                          <a:ea typeface="Times New Roman"/>
                          <a:cs typeface="Times New Roman"/>
                          <a:sym typeface="Times New Roman"/>
                        </a:rPr>
                        <a:t>Operator</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200" u="none" cap="none" strike="noStrike">
                          <a:latin typeface="Times New Roman"/>
                          <a:ea typeface="Times New Roman"/>
                          <a:cs typeface="Times New Roman"/>
                          <a:sym typeface="Times New Roman"/>
                        </a:rPr>
                        <a:t>Operator_Name</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200" u="none" cap="none" strike="noStrike">
                          <a:latin typeface="Times New Roman"/>
                          <a:ea typeface="Times New Roman"/>
                          <a:cs typeface="Times New Roman"/>
                          <a:sym typeface="Times New Roman"/>
                        </a:rPr>
                        <a:t>Description</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200" u="none" cap="none" strike="noStrike">
                          <a:latin typeface="Times New Roman"/>
                          <a:ea typeface="Times New Roman"/>
                          <a:cs typeface="Times New Roman"/>
                          <a:sym typeface="Times New Roman"/>
                        </a:rPr>
                        <a:t>Example</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6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Addition</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returns an addition of the values.</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10;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20;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 c );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30</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6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Subtraction</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returns the difference of the values.</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20;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10;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 c );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10</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6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Multiplication</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returns the product of the values.</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30;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20;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 c );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600</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6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Division</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performs the division operation, and returns the quotient.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100;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20;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 c );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5</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6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Modulus</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performs the division operation and returns the remainder.</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75;</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20;</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 c );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15</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37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Increment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is used to increments the value of the variable by one.</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15;</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 a );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16</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37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Decrement</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is used to decrements the value of the variable by one.</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15;</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 a );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14</a:t>
                      </a:r>
                      <a:endParaRPr sz="1200" u="none" cap="none" strike="noStrike">
                        <a:latin typeface="Calibri"/>
                        <a:ea typeface="Calibri"/>
                        <a:cs typeface="Calibri"/>
                        <a:sym typeface="Calibri"/>
                      </a:endParaRPr>
                    </a:p>
                  </a:txBody>
                  <a:tcPr marT="0" marB="0" marR="61600" marL="61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757083" y="72935"/>
            <a:ext cx="10515600" cy="3990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Comparison (Relational) Operators</a:t>
            </a:r>
            <a:endParaRPr/>
          </a:p>
        </p:txBody>
      </p:sp>
      <p:graphicFrame>
        <p:nvGraphicFramePr>
          <p:cNvPr id="312" name="Google Shape;312;p45"/>
          <p:cNvGraphicFramePr/>
          <p:nvPr/>
        </p:nvGraphicFramePr>
        <p:xfrm>
          <a:off x="78658" y="471949"/>
          <a:ext cx="3000000" cy="3000000"/>
        </p:xfrm>
        <a:graphic>
          <a:graphicData uri="http://schemas.openxmlformats.org/drawingml/2006/table">
            <a:tbl>
              <a:tblPr>
                <a:noFill/>
                <a:tableStyleId>{D7EB66C1-B369-435A-9CB0-2F61F6DF216F}</a:tableStyleId>
              </a:tblPr>
              <a:tblGrid>
                <a:gridCol w="891050"/>
                <a:gridCol w="2468300"/>
                <a:gridCol w="5726475"/>
                <a:gridCol w="2958700"/>
              </a:tblGrid>
              <a:tr h="153875">
                <a:tc>
                  <a:txBody>
                    <a:bodyPr/>
                    <a:lstStyle/>
                    <a:p>
                      <a:pPr indent="0" lvl="0" marL="0" marR="0" rtl="0" algn="just">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Operator</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Operator_Name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Description</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000" u="none" cap="none" strike="noStrike">
                          <a:latin typeface="Times New Roman"/>
                          <a:ea typeface="Times New Roman"/>
                          <a:cs typeface="Times New Roman"/>
                          <a:sym typeface="Times New Roman"/>
                        </a:rPr>
                        <a:t>Example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9475">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Is equal to</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It checks whether the values of the two operands are equal or not.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a = 10;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b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console.log(a==b);     //false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console.log(a==10);    //true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console.log(10=='10'); //true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9475">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Identical(equal and of the same type)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It checks whether the type and values of the two operands are equal or not.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a = 10;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b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console.log(a===b);    //false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console.log(a===10);   //true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console.log(10==='10'); //false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9475">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Not equal to</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It checks whether the values of the two operands are equal or not.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a = 10;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b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console.log(a!=b);     //true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console.log(a!=10);    //false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console.log(10!='10'); //false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9475">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Not identical</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It checks whether the type and values of the two operands are equal or not.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a = 10;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b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console.log(a!==b);     //true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console.log(a!==10);    /false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console.log(10!=='10'); //true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9475">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&gt; </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Greater than</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It checks whether the value of the left operands is greater than the value of the right operand or not.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a = 30;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b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console.log(a&gt;b);     //true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console.log(a&gt;30);    //false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console.log(20&gt; 20'); //false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9475">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&gt;=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Greater than or equal to</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It checks whether the value of the left operands is greater than or equal to the value of the right operand or not.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a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b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console.log(a&gt;=b);     //true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console.log(a&gt;=30);    //false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console.log(20&gt;='20'); //true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9475">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&lt; </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Less than</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It checks whether the value of the left operands is less than the value of the right operand or not.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a = 10;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b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console.log(a&lt;b);      //true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console.log(a&lt;10);     //false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console.log(10&lt;'10');  //false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5875">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Less than or equal to</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It checks whether the value of the left operands is less than or equal to the value of the right operand or not.</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let a = 10; let b = 20;</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console.log(a&lt;=b);     //true</a:t>
                      </a:r>
                      <a:endParaRPr sz="10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000" u="none" cap="none" strike="noStrike">
                          <a:latin typeface="Times New Roman"/>
                          <a:ea typeface="Times New Roman"/>
                          <a:cs typeface="Times New Roman"/>
                          <a:sym typeface="Times New Roman"/>
                        </a:rPr>
                        <a:t>console.log(a&lt;=10);    //true</a:t>
                      </a:r>
                      <a:endParaRPr sz="1000" u="none" cap="none" strike="noStrike">
                        <a:latin typeface="Calibri"/>
                        <a:ea typeface="Calibri"/>
                        <a:cs typeface="Calibri"/>
                        <a:sym typeface="Calibri"/>
                      </a:endParaRPr>
                    </a:p>
                  </a:txBody>
                  <a:tcPr marT="0" marB="0" marR="40575" marL="40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Logical Operators</a:t>
            </a:r>
            <a:endParaRPr/>
          </a:p>
        </p:txBody>
      </p:sp>
      <p:graphicFrame>
        <p:nvGraphicFramePr>
          <p:cNvPr id="318" name="Google Shape;318;p46"/>
          <p:cNvGraphicFramePr/>
          <p:nvPr/>
        </p:nvGraphicFramePr>
        <p:xfrm>
          <a:off x="469489" y="1572138"/>
          <a:ext cx="3000000" cy="3000000"/>
        </p:xfrm>
        <a:graphic>
          <a:graphicData uri="http://schemas.openxmlformats.org/drawingml/2006/table">
            <a:tbl>
              <a:tblPr>
                <a:noFill/>
                <a:tableStyleId>{D7EB66C1-B369-435A-9CB0-2F61F6DF216F}</a:tableStyleId>
              </a:tblPr>
              <a:tblGrid>
                <a:gridCol w="1001350"/>
                <a:gridCol w="990475"/>
                <a:gridCol w="3986225"/>
                <a:gridCol w="4906275"/>
              </a:tblGrid>
              <a:tr h="696225">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Operator</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Operator_Name</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Description</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Example</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18375">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&amp;&amp;</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Logical AND</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returns true if both the operands(expression) are true, otherwise returns false.</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false;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true;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console.log(a&amp;&amp;b);      /false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console.log(b&amp;&amp;true);   //true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console.log(b&amp;&amp;10);     //10 which is also 'true'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console.log(a&amp;&amp;'10');  //false</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18375">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Logical OR</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returns true if any of the operands(expression) are true, otherwise returns false.</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false;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true;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console.log(a||b);      //true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console.log(b||true);   //true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console.log(b||10);     //true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console.log(a||'10');   //'10' which is also 'true'</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18375">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Logical NOT</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returns the inverse result of an operand(expression).</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20;</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30;</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console.log(!true);    //false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console.log(!false);   //true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console.log(!a);       //false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console.log(!b);       /false</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console.log(!null);    //true</a:t>
                      </a:r>
                      <a:endParaRPr sz="1400" u="none" cap="none" strike="noStrike">
                        <a:latin typeface="Calibri"/>
                        <a:ea typeface="Calibri"/>
                        <a:cs typeface="Calibri"/>
                        <a:sym typeface="Calibri"/>
                      </a:endParaRPr>
                    </a:p>
                  </a:txBody>
                  <a:tcPr marT="0" marB="0" marR="66550" marL="665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749710" y="0"/>
            <a:ext cx="10515600" cy="7374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Bitwise Operators</a:t>
            </a:r>
            <a:endParaRPr/>
          </a:p>
        </p:txBody>
      </p:sp>
      <p:graphicFrame>
        <p:nvGraphicFramePr>
          <p:cNvPr id="324" name="Google Shape;324;p47"/>
          <p:cNvGraphicFramePr/>
          <p:nvPr/>
        </p:nvGraphicFramePr>
        <p:xfrm>
          <a:off x="275303" y="657864"/>
          <a:ext cx="3000000" cy="3000000"/>
        </p:xfrm>
        <a:graphic>
          <a:graphicData uri="http://schemas.openxmlformats.org/drawingml/2006/table">
            <a:tbl>
              <a:tblPr>
                <a:noFill/>
                <a:tableStyleId>{D7EB66C1-B369-435A-9CB0-2F61F6DF216F}</a:tableStyleId>
              </a:tblPr>
              <a:tblGrid>
                <a:gridCol w="1080550"/>
                <a:gridCol w="1236400"/>
                <a:gridCol w="5870325"/>
                <a:gridCol w="3581925"/>
              </a:tblGrid>
              <a:tr h="897325">
                <a:tc>
                  <a:txBody>
                    <a:bodyPr/>
                    <a:lstStyle/>
                    <a:p>
                      <a:pPr indent="0" lvl="0" marL="0" marR="0" rtl="0" algn="just">
                        <a:lnSpc>
                          <a:spcPct val="107000"/>
                        </a:lnSpc>
                        <a:spcBef>
                          <a:spcPts val="0"/>
                        </a:spcBef>
                        <a:spcAft>
                          <a:spcPts val="0"/>
                        </a:spcAft>
                        <a:buNone/>
                      </a:pPr>
                      <a:r>
                        <a:rPr b="1" lang="en-IN" sz="1200" u="none" cap="none" strike="noStrike">
                          <a:latin typeface="Times New Roman"/>
                          <a:ea typeface="Times New Roman"/>
                          <a:cs typeface="Times New Roman"/>
                          <a:sym typeface="Times New Roman"/>
                        </a:rPr>
                        <a:t>Operator</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200" u="none" cap="none" strike="noStrike">
                          <a:latin typeface="Times New Roman"/>
                          <a:ea typeface="Times New Roman"/>
                          <a:cs typeface="Times New Roman"/>
                          <a:sym typeface="Times New Roman"/>
                        </a:rPr>
                        <a:t>Operator_Name</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200" u="none" cap="none" strike="noStrike">
                          <a:latin typeface="Times New Roman"/>
                          <a:ea typeface="Times New Roman"/>
                          <a:cs typeface="Times New Roman"/>
                          <a:sym typeface="Times New Roman"/>
                        </a:rPr>
                        <a:t>Description</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200" u="none" cap="none" strike="noStrike">
                          <a:latin typeface="Times New Roman"/>
                          <a:ea typeface="Times New Roman"/>
                          <a:cs typeface="Times New Roman"/>
                          <a:sym typeface="Times New Roman"/>
                        </a:rPr>
                        <a:t>Example</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80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&amp;</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Bitwise AND</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returns the result of a Boolean AND operation on each bit of its integer arguments.</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2;</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3;</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&amp;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console.log(c);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2</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80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Bitwise OR</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returns the result of a Boolean OR operation on each bit of its integer arguments.</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2;</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3;</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console.log(c);   // </a:t>
                      </a:r>
                      <a:r>
                        <a:rPr b="1" lang="en-IN" sz="1200" u="none" cap="none" strike="noStrike">
                          <a:latin typeface="Times New Roman"/>
                          <a:ea typeface="Times New Roman"/>
                          <a:cs typeface="Times New Roman"/>
                          <a:sym typeface="Times New Roman"/>
                        </a:rPr>
                        <a:t>Output</a:t>
                      </a:r>
                      <a:r>
                        <a:rPr lang="en-IN" sz="1200" u="none" cap="none" strike="noStrike">
                          <a:latin typeface="Times New Roman"/>
                          <a:ea typeface="Times New Roman"/>
                          <a:cs typeface="Times New Roman"/>
                          <a:sym typeface="Times New Roman"/>
                        </a:rPr>
                        <a:t> 3</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80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Bitwise XOR</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returns the result of a Boolean Exclusive OR operation on each bit of its integer arguments.</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2;</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3;</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console.log(c);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1</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8025">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Bitwise NOT</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It inverts each bit in the operands.</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2;</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 a;</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console.log(c);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-3</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2550">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&gt;&gt; </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Bitwise Right Shift</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The left operand's value is moved to the right by the number of bits specified in the right operand.</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2;</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3;</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&gt;&gt;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console.log(c);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0</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87050">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&lt;&lt; </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Bitwise Left Shift</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The left operand's value is moved to the left by the number of bits specified in the right operand. New bits are filled with zeroes on the right side.</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2;</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3;</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&lt;&lt;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console.log(c);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16</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1550">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&gt;&gt;&gt; </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Bitwise Right Shift with Zero</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The left operand's value is moved to the right by the number of bits specified in the right operand and zeroes are added on the left side.</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a = 3;</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b = 4;</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let c = a &gt;&gt;&gt; b;</a:t>
                      </a:r>
                      <a:endParaRPr sz="12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200" u="none" cap="none" strike="noStrike">
                          <a:latin typeface="Times New Roman"/>
                          <a:ea typeface="Times New Roman"/>
                          <a:cs typeface="Times New Roman"/>
                          <a:sym typeface="Times New Roman"/>
                        </a:rPr>
                        <a:t>console.log(c);   // </a:t>
                      </a:r>
                      <a:r>
                        <a:rPr b="1" lang="en-IN" sz="1200" u="none" cap="none" strike="noStrike">
                          <a:latin typeface="Times New Roman"/>
                          <a:ea typeface="Times New Roman"/>
                          <a:cs typeface="Times New Roman"/>
                          <a:sym typeface="Times New Roman"/>
                        </a:rPr>
                        <a:t>Output </a:t>
                      </a:r>
                      <a:r>
                        <a:rPr lang="en-IN" sz="1200" u="none" cap="none" strike="noStrike">
                          <a:latin typeface="Times New Roman"/>
                          <a:ea typeface="Times New Roman"/>
                          <a:cs typeface="Times New Roman"/>
                          <a:sym typeface="Times New Roman"/>
                        </a:rPr>
                        <a:t>0</a:t>
                      </a:r>
                      <a:endParaRPr sz="1200" u="none" cap="none" strike="noStrike">
                        <a:latin typeface="Calibri"/>
                        <a:ea typeface="Calibri"/>
                        <a:cs typeface="Calibri"/>
                        <a:sym typeface="Calibri"/>
                      </a:endParaRPr>
                    </a:p>
                  </a:txBody>
                  <a:tcPr marT="0" marB="0" marR="43775" marL="43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838200" y="99655"/>
            <a:ext cx="10515600" cy="5984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Assignment Operators</a:t>
            </a:r>
            <a:endParaRPr/>
          </a:p>
        </p:txBody>
      </p:sp>
      <p:graphicFrame>
        <p:nvGraphicFramePr>
          <p:cNvPr id="330" name="Google Shape;330;p48"/>
          <p:cNvGraphicFramePr/>
          <p:nvPr/>
        </p:nvGraphicFramePr>
        <p:xfrm>
          <a:off x="521109" y="712867"/>
          <a:ext cx="3000000" cy="3000000"/>
        </p:xfrm>
        <a:graphic>
          <a:graphicData uri="http://schemas.openxmlformats.org/drawingml/2006/table">
            <a:tbl>
              <a:tblPr>
                <a:noFill/>
                <a:tableStyleId>{D7EB66C1-B369-435A-9CB0-2F61F6DF216F}</a:tableStyleId>
              </a:tblPr>
              <a:tblGrid>
                <a:gridCol w="959050"/>
                <a:gridCol w="959050"/>
                <a:gridCol w="4506275"/>
                <a:gridCol w="4577925"/>
              </a:tblGrid>
              <a:tr h="666350">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Operator</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Operator_Name</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Description</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Example</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6350">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Assign</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assigns values from right side to left side operand.</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10;</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5;</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console.log("a=b:" +a);   //</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b="1" lang="en-IN" sz="1400" u="none" cap="none" strike="noStrike">
                          <a:latin typeface="Times New Roman"/>
                          <a:ea typeface="Times New Roman"/>
                          <a:cs typeface="Times New Roman"/>
                          <a:sym typeface="Times New Roman"/>
                        </a:rPr>
                        <a:t>Output </a:t>
                      </a:r>
                      <a:r>
                        <a:rPr lang="en-IN" sz="1400" u="none" cap="none" strike="noStrike">
                          <a:latin typeface="Times New Roman"/>
                          <a:ea typeface="Times New Roman"/>
                          <a:cs typeface="Times New Roman"/>
                          <a:sym typeface="Times New Roman"/>
                        </a:rPr>
                        <a:t>10</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6350">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Add and assign</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adds the left operand with the right operand and assigns the result to the left side operand.</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10;</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5;</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c = a += b;</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console.log(c);   // </a:t>
                      </a:r>
                      <a:r>
                        <a:rPr b="1" lang="en-IN" sz="1400" u="none" cap="none" strike="noStrike">
                          <a:latin typeface="Times New Roman"/>
                          <a:ea typeface="Times New Roman"/>
                          <a:cs typeface="Times New Roman"/>
                          <a:sym typeface="Times New Roman"/>
                        </a:rPr>
                        <a:t>Output </a:t>
                      </a:r>
                      <a:r>
                        <a:rPr lang="en-IN" sz="1400" u="none" cap="none" strike="noStrike">
                          <a:latin typeface="Times New Roman"/>
                          <a:ea typeface="Times New Roman"/>
                          <a:cs typeface="Times New Roman"/>
                          <a:sym typeface="Times New Roman"/>
                        </a:rPr>
                        <a:t>15</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32950">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Subtract and assign</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subtracts the right operand from the left operand and assigns the result to the left side operand.</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10;</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5;</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c = a -= b;</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console.log(c);   // </a:t>
                      </a:r>
                      <a:r>
                        <a:rPr b="1" lang="en-IN" sz="1400" u="none" cap="none" strike="noStrike">
                          <a:latin typeface="Times New Roman"/>
                          <a:ea typeface="Times New Roman"/>
                          <a:cs typeface="Times New Roman"/>
                          <a:sym typeface="Times New Roman"/>
                        </a:rPr>
                        <a:t>Output </a:t>
                      </a:r>
                      <a:r>
                        <a:rPr lang="en-IN" sz="1400" u="none" cap="none" strike="noStrike">
                          <a:latin typeface="Times New Roman"/>
                          <a:ea typeface="Times New Roman"/>
                          <a:cs typeface="Times New Roman"/>
                          <a:sym typeface="Times New Roman"/>
                        </a:rPr>
                        <a:t>5</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32950">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Multiply and assign</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multiplies the left operand with the right operand and assigns the result to the left side operand.</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10;</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5;</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c = a *= b;</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console.log(c);   // </a:t>
                      </a:r>
                      <a:r>
                        <a:rPr b="1" lang="en-IN" sz="1400" u="none" cap="none" strike="noStrike">
                          <a:latin typeface="Times New Roman"/>
                          <a:ea typeface="Times New Roman"/>
                          <a:cs typeface="Times New Roman"/>
                          <a:sym typeface="Times New Roman"/>
                        </a:rPr>
                        <a:t>Output </a:t>
                      </a:r>
                      <a:r>
                        <a:rPr lang="en-IN" sz="1400" u="none" cap="none" strike="noStrike">
                          <a:latin typeface="Times New Roman"/>
                          <a:ea typeface="Times New Roman"/>
                          <a:cs typeface="Times New Roman"/>
                          <a:sym typeface="Times New Roman"/>
                        </a:rPr>
                        <a:t>50</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32950">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Divide and assign</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divides the left operand with the right operand and assigns the result to the left side operand.</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10;</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5;</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c = a /= b;</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console.log(c);   // </a:t>
                      </a:r>
                      <a:r>
                        <a:rPr b="1" lang="en-IN" sz="1400" u="none" cap="none" strike="noStrike">
                          <a:latin typeface="Times New Roman"/>
                          <a:ea typeface="Times New Roman"/>
                          <a:cs typeface="Times New Roman"/>
                          <a:sym typeface="Times New Roman"/>
                        </a:rPr>
                        <a:t>Output </a:t>
                      </a:r>
                      <a:r>
                        <a:rPr lang="en-IN" sz="1400" u="none" cap="none" strike="noStrike">
                          <a:latin typeface="Times New Roman"/>
                          <a:ea typeface="Times New Roman"/>
                          <a:cs typeface="Times New Roman"/>
                          <a:sym typeface="Times New Roman"/>
                        </a:rPr>
                        <a:t>2</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32950">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Modulus and assign</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It divides the left operand with the right operand and assigns the result to the left side operand.</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a = 16;</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b = 5;</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let c = a %= b;</a:t>
                      </a:r>
                      <a:endParaRPr sz="1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1400" u="none" cap="none" strike="noStrike">
                          <a:latin typeface="Times New Roman"/>
                          <a:ea typeface="Times New Roman"/>
                          <a:cs typeface="Times New Roman"/>
                          <a:sym typeface="Times New Roman"/>
                        </a:rPr>
                        <a:t>console.log(c);   // </a:t>
                      </a:r>
                      <a:r>
                        <a:rPr b="1" lang="en-IN" sz="1400" u="none" cap="none" strike="noStrike">
                          <a:latin typeface="Times New Roman"/>
                          <a:ea typeface="Times New Roman"/>
                          <a:cs typeface="Times New Roman"/>
                          <a:sym typeface="Times New Roman"/>
                        </a:rPr>
                        <a:t>Output </a:t>
                      </a:r>
                      <a:r>
                        <a:rPr lang="en-IN" sz="1400" u="none" cap="none" strike="noStrike">
                          <a:latin typeface="Times New Roman"/>
                          <a:ea typeface="Times New Roman"/>
                          <a:cs typeface="Times New Roman"/>
                          <a:sym typeface="Times New Roman"/>
                        </a:rPr>
                        <a:t>1</a:t>
                      </a:r>
                      <a:endParaRPr sz="1400" u="none" cap="none" strike="noStrike">
                        <a:latin typeface="Calibri"/>
                        <a:ea typeface="Calibri"/>
                        <a:cs typeface="Calibri"/>
                        <a:sym typeface="Calibri"/>
                      </a:endParaRPr>
                    </a:p>
                  </a:txBody>
                  <a:tcPr marT="0" marB="0" marR="63675" marL="636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Ternary Operator</a:t>
            </a:r>
            <a:endParaRPr/>
          </a:p>
        </p:txBody>
      </p:sp>
      <p:sp>
        <p:nvSpPr>
          <p:cNvPr id="336" name="Google Shape;336;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expression ? expression-1 : expression-2;  </a:t>
            </a:r>
            <a:endParaRPr/>
          </a:p>
          <a:p>
            <a:pPr indent="0" lvl="0" marL="0" rtl="0" algn="l">
              <a:lnSpc>
                <a:spcPct val="90000"/>
              </a:lnSpc>
              <a:spcBef>
                <a:spcPts val="1000"/>
              </a:spcBef>
              <a:spcAft>
                <a:spcPts val="0"/>
              </a:spcAft>
              <a:buClr>
                <a:schemeClr val="dk1"/>
              </a:buClr>
              <a:buSzPts val="2800"/>
              <a:buNone/>
            </a:pPr>
            <a:r>
              <a:rPr lang="en-IN"/>
              <a:t>Example:</a:t>
            </a:r>
            <a:endParaRPr/>
          </a:p>
          <a:p>
            <a:pPr indent="0" lvl="0" marL="0" rtl="0" algn="l">
              <a:lnSpc>
                <a:spcPct val="90000"/>
              </a:lnSpc>
              <a:spcBef>
                <a:spcPts val="1000"/>
              </a:spcBef>
              <a:spcAft>
                <a:spcPts val="0"/>
              </a:spcAft>
              <a:buClr>
                <a:schemeClr val="dk1"/>
              </a:buClr>
              <a:buSzPts val="2800"/>
              <a:buNone/>
            </a:pPr>
            <a:r>
              <a:rPr lang="en-IN"/>
              <a:t>let num = 10;  </a:t>
            </a:r>
            <a:endParaRPr/>
          </a:p>
          <a:p>
            <a:pPr indent="0" lvl="0" marL="0" rtl="0" algn="l">
              <a:lnSpc>
                <a:spcPct val="90000"/>
              </a:lnSpc>
              <a:spcBef>
                <a:spcPts val="1000"/>
              </a:spcBef>
              <a:spcAft>
                <a:spcPts val="0"/>
              </a:spcAft>
              <a:buClr>
                <a:schemeClr val="dk1"/>
              </a:buClr>
              <a:buSzPts val="2800"/>
              <a:buNone/>
            </a:pPr>
            <a:r>
              <a:rPr lang="en-IN"/>
              <a:t>let result = (num </a:t>
            </a:r>
            <a:r>
              <a:rPr b="1" lang="en-IN"/>
              <a:t>&gt;</a:t>
            </a:r>
            <a:r>
              <a:rPr lang="en-IN"/>
              <a:t> 0) ? "True":"False"   </a:t>
            </a:r>
            <a:endParaRPr/>
          </a:p>
          <a:p>
            <a:pPr indent="0" lvl="0" marL="0" rtl="0" algn="l">
              <a:lnSpc>
                <a:spcPct val="90000"/>
              </a:lnSpc>
              <a:spcBef>
                <a:spcPts val="1000"/>
              </a:spcBef>
              <a:spcAft>
                <a:spcPts val="0"/>
              </a:spcAft>
              <a:buClr>
                <a:schemeClr val="dk1"/>
              </a:buClr>
              <a:buSzPts val="2800"/>
              <a:buNone/>
            </a:pPr>
            <a:r>
              <a:rPr lang="en-IN"/>
              <a:t>console.log(result);  </a:t>
            </a:r>
            <a:endParaRPr/>
          </a:p>
          <a:p>
            <a:pPr indent="0" lvl="0" marL="0" rtl="0" algn="l">
              <a:lnSpc>
                <a:spcPct val="90000"/>
              </a:lnSpc>
              <a:spcBef>
                <a:spcPts val="1000"/>
              </a:spcBef>
              <a:spcAft>
                <a:spcPts val="0"/>
              </a:spcAft>
              <a:buClr>
                <a:schemeClr val="dk1"/>
              </a:buClr>
              <a:buSzPts val="2800"/>
              <a:buNone/>
            </a:pPr>
            <a:r>
              <a:rPr lang="en-IN"/>
              <a:t>//Output: True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Concatenation Operator</a:t>
            </a:r>
            <a:endParaRPr/>
          </a:p>
        </p:txBody>
      </p:sp>
      <p:sp>
        <p:nvSpPr>
          <p:cNvPr id="342" name="Google Shape;342;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Example</a:t>
            </a:r>
            <a:r>
              <a:rPr lang="en-IN"/>
              <a:t>:</a:t>
            </a:r>
            <a:endParaRPr/>
          </a:p>
          <a:p>
            <a:pPr indent="0" lvl="0" marL="0" rtl="0" algn="l">
              <a:lnSpc>
                <a:spcPct val="90000"/>
              </a:lnSpc>
              <a:spcBef>
                <a:spcPts val="1000"/>
              </a:spcBef>
              <a:spcAft>
                <a:spcPts val="0"/>
              </a:spcAft>
              <a:buClr>
                <a:schemeClr val="dk1"/>
              </a:buClr>
              <a:buSzPts val="2800"/>
              <a:buNone/>
            </a:pPr>
            <a:r>
              <a:rPr lang="en-IN"/>
              <a:t>let message = "Welcome to " + "WebX.0";  </a:t>
            </a:r>
            <a:endParaRPr/>
          </a:p>
          <a:p>
            <a:pPr indent="0" lvl="0" marL="0" rtl="0" algn="l">
              <a:lnSpc>
                <a:spcPct val="90000"/>
              </a:lnSpc>
              <a:spcBef>
                <a:spcPts val="1000"/>
              </a:spcBef>
              <a:spcAft>
                <a:spcPts val="0"/>
              </a:spcAft>
              <a:buClr>
                <a:schemeClr val="dk1"/>
              </a:buClr>
              <a:buSzPts val="2800"/>
              <a:buNone/>
            </a:pPr>
            <a:r>
              <a:rPr lang="en-IN"/>
              <a:t>console.log("Result of String Operator: " +message);  </a:t>
            </a:r>
            <a:endParaRPr/>
          </a:p>
          <a:p>
            <a:pPr indent="-228600" lvl="0" marL="228600" rtl="0" algn="l">
              <a:lnSpc>
                <a:spcPct val="90000"/>
              </a:lnSpc>
              <a:spcBef>
                <a:spcPts val="1000"/>
              </a:spcBef>
              <a:spcAft>
                <a:spcPts val="0"/>
              </a:spcAft>
              <a:buClr>
                <a:schemeClr val="dk1"/>
              </a:buClr>
              <a:buSzPts val="2800"/>
              <a:buChar char="•"/>
            </a:pPr>
            <a:r>
              <a:rPr b="1" lang="en-IN"/>
              <a:t>Output:</a:t>
            </a:r>
            <a:endParaRPr/>
          </a:p>
          <a:p>
            <a:pPr indent="228600" lvl="0" marL="228600" rtl="0" algn="l">
              <a:lnSpc>
                <a:spcPct val="90000"/>
              </a:lnSpc>
              <a:spcBef>
                <a:spcPts val="1000"/>
              </a:spcBef>
              <a:spcAft>
                <a:spcPts val="0"/>
              </a:spcAft>
              <a:buNone/>
            </a:pPr>
            <a:r>
              <a:rPr lang="en-IN"/>
              <a:t>Result of String Operator: Welcome to WebX.0</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Advanced Type Operators</a:t>
            </a:r>
            <a:endParaRPr/>
          </a:p>
        </p:txBody>
      </p:sp>
      <p:graphicFrame>
        <p:nvGraphicFramePr>
          <p:cNvPr id="348" name="Google Shape;348;p51"/>
          <p:cNvGraphicFramePr/>
          <p:nvPr/>
        </p:nvGraphicFramePr>
        <p:xfrm>
          <a:off x="249276" y="1525382"/>
          <a:ext cx="3000000" cy="3000000"/>
        </p:xfrm>
        <a:graphic>
          <a:graphicData uri="http://schemas.openxmlformats.org/drawingml/2006/table">
            <a:tbl>
              <a:tblPr>
                <a:noFill/>
                <a:tableStyleId>{D7EB66C1-B369-435A-9CB0-2F61F6DF216F}</a:tableStyleId>
              </a:tblPr>
              <a:tblGrid>
                <a:gridCol w="2061475"/>
                <a:gridCol w="3392950"/>
                <a:gridCol w="6233625"/>
              </a:tblGrid>
              <a:tr h="541850">
                <a:tc>
                  <a:txBody>
                    <a:bodyPr/>
                    <a:lstStyle/>
                    <a:p>
                      <a:pPr indent="0" lvl="0" marL="0" marR="0" rtl="0" algn="just">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Operator_Name</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just">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Description</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just">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Example</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1539850">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in</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It is used to check for the existence of a property on an object.</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let Bike = {make: 'Honda', model: 'CLIQ', year: 2018};</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console.log('make' in Bike);   // </a:t>
                      </a:r>
                      <a:r>
                        <a:rPr b="1" lang="en-IN" sz="2400" u="none" cap="none" strike="noStrike">
                          <a:latin typeface="Times New Roman"/>
                          <a:ea typeface="Times New Roman"/>
                          <a:cs typeface="Times New Roman"/>
                          <a:sym typeface="Times New Roman"/>
                        </a:rPr>
                        <a:t>Output: </a:t>
                      </a:r>
                      <a:r>
                        <a:rPr lang="en-IN" sz="2400" u="none" cap="none" strike="noStrike">
                          <a:latin typeface="Times New Roman"/>
                          <a:ea typeface="Times New Roman"/>
                          <a:cs typeface="Times New Roman"/>
                          <a:sym typeface="Times New Roman"/>
                        </a:rPr>
                        <a:t>true</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05300">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delete</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It is used to delete the properties from the objects.</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let Bike = { Company1: 'Honda',</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             Company2: 'Hero',</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             Company3: 'Royal Enfield'</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           };</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d</a:t>
                      </a:r>
                      <a:r>
                        <a:rPr lang="en-IN" sz="2400" u="none" cap="none" strike="noStrike">
                          <a:solidFill>
                            <a:schemeClr val="dk1"/>
                          </a:solidFill>
                          <a:latin typeface="Times New Roman"/>
                          <a:ea typeface="Times New Roman"/>
                          <a:cs typeface="Times New Roman"/>
                          <a:sym typeface="Times New Roman"/>
                        </a:rPr>
                        <a:t>elete Bike.Company1;</a:t>
                      </a:r>
                      <a:endParaRPr sz="2400" u="none" cap="none" strike="noStrike">
                        <a:solidFill>
                          <a:schemeClr val="dk1"/>
                        </a:solidFill>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console.log(Bike);  </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 // </a:t>
                      </a:r>
                      <a:r>
                        <a:rPr b="1" lang="en-IN" sz="2400" u="none" cap="none" strike="noStrike">
                          <a:latin typeface="Times New Roman"/>
                          <a:ea typeface="Times New Roman"/>
                          <a:cs typeface="Times New Roman"/>
                          <a:sym typeface="Times New Roman"/>
                        </a:rPr>
                        <a:t>Output: </a:t>
                      </a:r>
                      <a:r>
                        <a:rPr lang="en-IN" sz="2400" u="none" cap="none" strike="noStrike">
                          <a:latin typeface="Times New Roman"/>
                          <a:ea typeface="Times New Roman"/>
                          <a:cs typeface="Times New Roman"/>
                          <a:sym typeface="Times New Roman"/>
                        </a:rPr>
                        <a:t>{ Company2: 'Hero', Company3: 'Royal Enfield' }</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Why TypeScript?</a:t>
            </a:r>
            <a:endParaRPr/>
          </a:p>
        </p:txBody>
      </p:sp>
      <p:sp>
        <p:nvSpPr>
          <p:cNvPr id="108" name="Google Shape;108;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IN"/>
              <a:t>Catches errors at compile-time, so that you can fix it before you run code. </a:t>
            </a:r>
            <a:endParaRPr/>
          </a:p>
          <a:p>
            <a:pPr indent="0" lvl="0" marL="228600" rtl="0" algn="just">
              <a:lnSpc>
                <a:spcPct val="90000"/>
              </a:lnSpc>
              <a:spcBef>
                <a:spcPts val="0"/>
              </a:spcBef>
              <a:spcAft>
                <a:spcPts val="0"/>
              </a:spcAft>
              <a:buNone/>
            </a:pPr>
            <a:r>
              <a:t/>
            </a:r>
            <a:endParaRPr/>
          </a:p>
          <a:p>
            <a:pPr indent="-228600" lvl="0" marL="228600" rtl="0" algn="just">
              <a:lnSpc>
                <a:spcPct val="90000"/>
              </a:lnSpc>
              <a:spcBef>
                <a:spcPts val="1000"/>
              </a:spcBef>
              <a:spcAft>
                <a:spcPts val="0"/>
              </a:spcAft>
              <a:buClr>
                <a:schemeClr val="dk1"/>
              </a:buClr>
              <a:buSzPts val="2800"/>
              <a:buChar char="•"/>
            </a:pPr>
            <a:r>
              <a:rPr lang="en-IN"/>
              <a:t>Supports object-oriented programming features like data types, classes, enums, etc., allowing JavaScript to be used at scale.</a:t>
            </a:r>
            <a:endParaRPr/>
          </a:p>
          <a:p>
            <a:pPr indent="0" lvl="0" marL="228600" rtl="0" algn="just">
              <a:lnSpc>
                <a:spcPct val="90000"/>
              </a:lnSpc>
              <a:spcBef>
                <a:spcPts val="1000"/>
              </a:spcBef>
              <a:spcAft>
                <a:spcPts val="0"/>
              </a:spcAft>
              <a:buNone/>
            </a:pPr>
            <a:r>
              <a:t/>
            </a:r>
            <a:endParaRPr/>
          </a:p>
          <a:p>
            <a:pPr indent="-228600" lvl="0" marL="228600" marR="0" rtl="0" algn="just">
              <a:lnSpc>
                <a:spcPct val="90000"/>
              </a:lnSpc>
              <a:spcBef>
                <a:spcPts val="1000"/>
              </a:spcBef>
              <a:spcAft>
                <a:spcPts val="0"/>
              </a:spcAft>
              <a:buSzPts val="2800"/>
              <a:buChar char="•"/>
            </a:pPr>
            <a:r>
              <a:rPr lang="en-IN"/>
              <a:t>TypeScript implements the future features of JavaScript a.k.a </a:t>
            </a:r>
            <a:r>
              <a:rPr lang="en-IN">
                <a:uFill>
                  <a:noFill/>
                </a:uFill>
                <a:hlinkClick r:id="rId3"/>
              </a:rPr>
              <a:t>ES Next</a:t>
            </a:r>
            <a:r>
              <a:rPr lang="en-IN"/>
              <a:t> so that you can use them today.</a:t>
            </a:r>
            <a:endParaRPr sz="1200">
              <a:solidFill>
                <a:srgbClr val="212529"/>
              </a:solidFill>
              <a:highlight>
                <a:srgbClr val="FFFFFF"/>
              </a:highlight>
              <a:latin typeface="Roboto"/>
              <a:ea typeface="Roboto"/>
              <a:cs typeface="Roboto"/>
              <a:sym typeface="Roboto"/>
            </a:endParaRPr>
          </a:p>
          <a:p>
            <a:pPr indent="0" lvl="0" marL="228600" rtl="0" algn="just">
              <a:lnSpc>
                <a:spcPct val="90000"/>
              </a:lnSpc>
              <a:spcBef>
                <a:spcPts val="1000"/>
              </a:spcBef>
              <a:spcAft>
                <a:spcPts val="0"/>
              </a:spcAft>
              <a:buNone/>
            </a:pPr>
            <a:r>
              <a:t/>
            </a:r>
            <a:endParaRPr/>
          </a:p>
          <a:p>
            <a:pPr indent="0" lvl="0" marL="685800" rtl="0" algn="just">
              <a:lnSpc>
                <a:spcPct val="90000"/>
              </a:lnSpc>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graphicFrame>
        <p:nvGraphicFramePr>
          <p:cNvPr id="353" name="Google Shape;353;p52"/>
          <p:cNvGraphicFramePr/>
          <p:nvPr/>
        </p:nvGraphicFramePr>
        <p:xfrm>
          <a:off x="249276" y="1525382"/>
          <a:ext cx="3000000" cy="3000000"/>
        </p:xfrm>
        <a:graphic>
          <a:graphicData uri="http://schemas.openxmlformats.org/drawingml/2006/table">
            <a:tbl>
              <a:tblPr>
                <a:noFill/>
                <a:tableStyleId>{D7EB66C1-B369-435A-9CB0-2F61F6DF216F}</a:tableStyleId>
              </a:tblPr>
              <a:tblGrid>
                <a:gridCol w="2061475"/>
                <a:gridCol w="3392950"/>
                <a:gridCol w="6233625"/>
              </a:tblGrid>
              <a:tr h="541850">
                <a:tc>
                  <a:txBody>
                    <a:bodyPr/>
                    <a:lstStyle/>
                    <a:p>
                      <a:pPr indent="0" lvl="0" marL="0" marR="0" rtl="0" algn="just">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Operator_Name</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just">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Description</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just">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Example</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1148500">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typeof</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It returns the data type of the operand.</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let message = "Welcome to " + "Techneo";</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console.log(typeof message);  </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 </a:t>
                      </a:r>
                      <a:r>
                        <a:rPr b="1" lang="en-IN" sz="2400" u="none" cap="none" strike="noStrike">
                          <a:latin typeface="Times New Roman"/>
                          <a:ea typeface="Times New Roman"/>
                          <a:cs typeface="Times New Roman"/>
                          <a:sym typeface="Times New Roman"/>
                        </a:rPr>
                        <a:t>Output: </a:t>
                      </a:r>
                      <a:r>
                        <a:rPr lang="en-IN" sz="2400" u="none" cap="none" strike="noStrike">
                          <a:latin typeface="Times New Roman"/>
                          <a:ea typeface="Times New Roman"/>
                          <a:cs typeface="Times New Roman"/>
                          <a:sym typeface="Times New Roman"/>
                        </a:rPr>
                        <a:t>String</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48500">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instanceof</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It is used to check if the object is of a specified type or not.</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let arr = [1, 2, 3];</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console.log( arr instanceof Array ); // true</a:t>
                      </a:r>
                      <a:endParaRPr sz="2400" u="none" cap="none" strike="noStrike">
                        <a:latin typeface="Calibri"/>
                        <a:ea typeface="Calibri"/>
                        <a:cs typeface="Calibri"/>
                        <a:sym typeface="Calibri"/>
                      </a:endParaRPr>
                    </a:p>
                    <a:p>
                      <a:pPr indent="0" lvl="0" marL="0" marR="0" rtl="0" algn="just">
                        <a:lnSpc>
                          <a:spcPct val="107000"/>
                        </a:lnSpc>
                        <a:spcBef>
                          <a:spcPts val="0"/>
                        </a:spcBef>
                        <a:spcAft>
                          <a:spcPts val="0"/>
                        </a:spcAft>
                        <a:buNone/>
                      </a:pPr>
                      <a:r>
                        <a:rPr lang="en-IN" sz="2400" u="none" cap="none" strike="noStrike">
                          <a:latin typeface="Times New Roman"/>
                          <a:ea typeface="Times New Roman"/>
                          <a:cs typeface="Times New Roman"/>
                          <a:sym typeface="Times New Roman"/>
                        </a:rPr>
                        <a:t>console.log( arr instanceof String ); // false</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Decision Making in TypeScript</a:t>
            </a:r>
            <a:endParaRPr/>
          </a:p>
        </p:txBody>
      </p:sp>
      <p:pic>
        <p:nvPicPr>
          <p:cNvPr descr="If Statement" id="359" name="Google Shape;359;p53"/>
          <p:cNvPicPr preferRelativeResize="0"/>
          <p:nvPr>
            <p:ph idx="1" type="body"/>
          </p:nvPr>
        </p:nvPicPr>
        <p:blipFill rotWithShape="1">
          <a:blip r:embed="rId3">
            <a:alphaModFix/>
          </a:blip>
          <a:srcRect b="0" l="0" r="0" t="0"/>
          <a:stretch/>
        </p:blipFill>
        <p:spPr>
          <a:xfrm>
            <a:off x="636174" y="2348824"/>
            <a:ext cx="2267266" cy="2715004"/>
          </a:xfrm>
          <a:prstGeom prst="rect">
            <a:avLst/>
          </a:prstGeom>
          <a:noFill/>
          <a:ln>
            <a:noFill/>
          </a:ln>
        </p:spPr>
      </p:pic>
      <p:sp>
        <p:nvSpPr>
          <p:cNvPr descr="if else Statement" id="360" name="Google Shape;360;p53"/>
          <p:cNvSpPr/>
          <p:nvPr/>
        </p:nvSpPr>
        <p:spPr>
          <a:xfrm>
            <a:off x="3982065" y="2348824"/>
            <a:ext cx="2438400" cy="2571750"/>
          </a:xfrm>
          <a:prstGeom prst="rect">
            <a:avLst/>
          </a:prstGeom>
          <a:noFill/>
          <a:ln>
            <a:noFill/>
          </a:ln>
        </p:spPr>
      </p:sp>
      <p:pic>
        <p:nvPicPr>
          <p:cNvPr descr="JavaScript - Switch Case" id="361" name="Google Shape;361;p53"/>
          <p:cNvPicPr preferRelativeResize="0"/>
          <p:nvPr/>
        </p:nvPicPr>
        <p:blipFill rotWithShape="1">
          <a:blip r:embed="rId4">
            <a:alphaModFix/>
          </a:blip>
          <a:srcRect b="0" l="0" r="0" t="0"/>
          <a:stretch/>
        </p:blipFill>
        <p:spPr>
          <a:xfrm>
            <a:off x="7777316" y="2348824"/>
            <a:ext cx="2876550" cy="3422650"/>
          </a:xfrm>
          <a:prstGeom prst="rect">
            <a:avLst/>
          </a:prstGeom>
          <a:noFill/>
          <a:ln>
            <a:noFill/>
          </a:ln>
        </p:spPr>
      </p:pic>
      <p:sp>
        <p:nvSpPr>
          <p:cNvPr id="362" name="Google Shape;362;p53"/>
          <p:cNvSpPr txBox="1"/>
          <p:nvPr/>
        </p:nvSpPr>
        <p:spPr>
          <a:xfrm>
            <a:off x="838200" y="1838632"/>
            <a:ext cx="1551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if  statement</a:t>
            </a:r>
            <a:endParaRPr sz="1800">
              <a:solidFill>
                <a:schemeClr val="dk1"/>
              </a:solidFill>
              <a:latin typeface="Calibri"/>
              <a:ea typeface="Calibri"/>
              <a:cs typeface="Calibri"/>
              <a:sym typeface="Calibri"/>
            </a:endParaRPr>
          </a:p>
        </p:txBody>
      </p:sp>
      <p:sp>
        <p:nvSpPr>
          <p:cNvPr id="363" name="Google Shape;363;p53"/>
          <p:cNvSpPr txBox="1"/>
          <p:nvPr/>
        </p:nvSpPr>
        <p:spPr>
          <a:xfrm>
            <a:off x="3982065" y="1835090"/>
            <a:ext cx="19271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if...else  statement</a:t>
            </a:r>
            <a:endParaRPr sz="1800">
              <a:solidFill>
                <a:schemeClr val="dk1"/>
              </a:solidFill>
              <a:latin typeface="Calibri"/>
              <a:ea typeface="Calibri"/>
              <a:cs typeface="Calibri"/>
              <a:sym typeface="Calibri"/>
            </a:endParaRPr>
          </a:p>
        </p:txBody>
      </p:sp>
      <p:sp>
        <p:nvSpPr>
          <p:cNvPr id="364" name="Google Shape;364;p53"/>
          <p:cNvSpPr txBox="1"/>
          <p:nvPr/>
        </p:nvSpPr>
        <p:spPr>
          <a:xfrm>
            <a:off x="7502013" y="1835090"/>
            <a:ext cx="21237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switch statement</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4"/>
          <p:cNvSpPr txBox="1"/>
          <p:nvPr>
            <p:ph type="title"/>
          </p:nvPr>
        </p:nvSpPr>
        <p:spPr>
          <a:xfrm>
            <a:off x="838200" y="34546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Loops in TypeScript</a:t>
            </a:r>
            <a:endParaRPr/>
          </a:p>
        </p:txBody>
      </p:sp>
      <p:pic>
        <p:nvPicPr>
          <p:cNvPr descr="For Loop" id="371" name="Google Shape;371;p54"/>
          <p:cNvPicPr preferRelativeResize="0"/>
          <p:nvPr>
            <p:ph idx="1" type="body"/>
          </p:nvPr>
        </p:nvPicPr>
        <p:blipFill rotWithShape="1">
          <a:blip r:embed="rId3">
            <a:alphaModFix/>
          </a:blip>
          <a:srcRect b="0" l="0" r="0" t="0"/>
          <a:stretch/>
        </p:blipFill>
        <p:spPr>
          <a:xfrm>
            <a:off x="276646" y="2199251"/>
            <a:ext cx="3261624" cy="4351338"/>
          </a:xfrm>
          <a:prstGeom prst="rect">
            <a:avLst/>
          </a:prstGeom>
          <a:noFill/>
          <a:ln>
            <a:noFill/>
          </a:ln>
        </p:spPr>
      </p:pic>
      <p:cxnSp>
        <p:nvCxnSpPr>
          <p:cNvPr id="372" name="Google Shape;372;p54"/>
          <p:cNvCxnSpPr/>
          <p:nvPr/>
        </p:nvCxnSpPr>
        <p:spPr>
          <a:xfrm>
            <a:off x="4178710" y="1690688"/>
            <a:ext cx="19664" cy="4859901"/>
          </a:xfrm>
          <a:prstGeom prst="straightConnector1">
            <a:avLst/>
          </a:prstGeom>
          <a:noFill/>
          <a:ln cap="flat" cmpd="sng" w="38100">
            <a:solidFill>
              <a:schemeClr val="dk1"/>
            </a:solidFill>
            <a:prstDash val="solid"/>
            <a:miter lim="800000"/>
            <a:headEnd len="sm" w="sm" type="none"/>
            <a:tailEnd len="sm" w="sm" type="none"/>
          </a:ln>
        </p:spPr>
      </p:cxnSp>
      <p:sp>
        <p:nvSpPr>
          <p:cNvPr descr="While Loop" id="373" name="Google Shape;373;p54"/>
          <p:cNvSpPr/>
          <p:nvPr/>
        </p:nvSpPr>
        <p:spPr>
          <a:xfrm>
            <a:off x="4434348" y="2199251"/>
            <a:ext cx="2595102" cy="4351337"/>
          </a:xfrm>
          <a:prstGeom prst="rect">
            <a:avLst/>
          </a:prstGeom>
          <a:noFill/>
          <a:ln>
            <a:noFill/>
          </a:ln>
        </p:spPr>
      </p:sp>
      <p:pic>
        <p:nvPicPr>
          <p:cNvPr descr="Do While" id="374" name="Google Shape;374;p54"/>
          <p:cNvPicPr preferRelativeResize="0"/>
          <p:nvPr/>
        </p:nvPicPr>
        <p:blipFill rotWithShape="1">
          <a:blip r:embed="rId4">
            <a:alphaModFix/>
          </a:blip>
          <a:srcRect b="0" l="0" r="0" t="0"/>
          <a:stretch/>
        </p:blipFill>
        <p:spPr>
          <a:xfrm>
            <a:off x="7609655" y="2199251"/>
            <a:ext cx="2960022" cy="4351337"/>
          </a:xfrm>
          <a:prstGeom prst="rect">
            <a:avLst/>
          </a:prstGeom>
          <a:noFill/>
          <a:ln>
            <a:noFill/>
          </a:ln>
        </p:spPr>
      </p:pic>
      <p:sp>
        <p:nvSpPr>
          <p:cNvPr id="375" name="Google Shape;375;p54"/>
          <p:cNvSpPr txBox="1"/>
          <p:nvPr/>
        </p:nvSpPr>
        <p:spPr>
          <a:xfrm>
            <a:off x="639097" y="1690688"/>
            <a:ext cx="2576051" cy="3740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Definite Loop: for loop</a:t>
            </a:r>
            <a:endParaRPr sz="1800">
              <a:solidFill>
                <a:schemeClr val="dk1"/>
              </a:solidFill>
              <a:latin typeface="Calibri"/>
              <a:ea typeface="Calibri"/>
              <a:cs typeface="Calibri"/>
              <a:sym typeface="Calibri"/>
            </a:endParaRPr>
          </a:p>
        </p:txBody>
      </p:sp>
      <p:sp>
        <p:nvSpPr>
          <p:cNvPr id="376" name="Google Shape;376;p54"/>
          <p:cNvSpPr txBox="1"/>
          <p:nvPr/>
        </p:nvSpPr>
        <p:spPr>
          <a:xfrm>
            <a:off x="4281897" y="1690688"/>
            <a:ext cx="62091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Indefinite Loop: while loop                              do…while loop</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break Statement</a:t>
            </a:r>
            <a:endParaRPr/>
          </a:p>
        </p:txBody>
      </p:sp>
      <p:pic>
        <p:nvPicPr>
          <p:cNvPr descr="Break Statement" id="382" name="Google Shape;382;p55"/>
          <p:cNvPicPr preferRelativeResize="0"/>
          <p:nvPr>
            <p:ph idx="1" type="body"/>
          </p:nvPr>
        </p:nvPicPr>
        <p:blipFill rotWithShape="1">
          <a:blip r:embed="rId3">
            <a:alphaModFix/>
          </a:blip>
          <a:srcRect b="0" l="0" r="0" t="0"/>
          <a:stretch/>
        </p:blipFill>
        <p:spPr>
          <a:xfrm>
            <a:off x="838200" y="1809135"/>
            <a:ext cx="3006213" cy="4400652"/>
          </a:xfrm>
          <a:prstGeom prst="rect">
            <a:avLst/>
          </a:prstGeom>
          <a:noFill/>
          <a:ln>
            <a:noFill/>
          </a:ln>
        </p:spPr>
      </p:pic>
      <p:cxnSp>
        <p:nvCxnSpPr>
          <p:cNvPr id="383" name="Google Shape;383;p55"/>
          <p:cNvCxnSpPr/>
          <p:nvPr/>
        </p:nvCxnSpPr>
        <p:spPr>
          <a:xfrm>
            <a:off x="4178710" y="1690688"/>
            <a:ext cx="19664" cy="4859901"/>
          </a:xfrm>
          <a:prstGeom prst="straightConnector1">
            <a:avLst/>
          </a:prstGeom>
          <a:noFill/>
          <a:ln cap="flat" cmpd="sng" w="38100">
            <a:solidFill>
              <a:schemeClr val="dk1"/>
            </a:solidFill>
            <a:prstDash val="solid"/>
            <a:miter lim="800000"/>
            <a:headEnd len="sm" w="sm" type="none"/>
            <a:tailEnd len="sm" w="sm" type="none"/>
          </a:ln>
        </p:spPr>
      </p:cxnSp>
      <p:sp>
        <p:nvSpPr>
          <p:cNvPr id="384" name="Google Shape;384;p55"/>
          <p:cNvSpPr/>
          <p:nvPr/>
        </p:nvSpPr>
        <p:spPr>
          <a:xfrm>
            <a:off x="4532671" y="1809135"/>
            <a:ext cx="6096000" cy="2842830"/>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var i:number = 1 </a:t>
            </a:r>
            <a:endParaRPr sz="1800">
              <a:solidFill>
                <a:schemeClr val="dk1"/>
              </a:solidFill>
              <a:latin typeface="Calibri"/>
              <a:ea typeface="Calibri"/>
              <a:cs typeface="Calibri"/>
              <a:sym typeface="Calibri"/>
            </a:endParaRPr>
          </a:p>
          <a:p>
            <a:pPr indent="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while(i&lt;=10) { </a:t>
            </a:r>
            <a:endParaRPr sz="1800">
              <a:solidFill>
                <a:schemeClr val="dk1"/>
              </a:solidFill>
              <a:latin typeface="Calibri"/>
              <a:ea typeface="Calibri"/>
              <a:cs typeface="Calibri"/>
              <a:sym typeface="Calibri"/>
            </a:endParaRPr>
          </a:p>
          <a:p>
            <a:pPr indent="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if (i % 5 == 0) {   </a:t>
            </a:r>
            <a:endParaRPr sz="1800">
              <a:solidFill>
                <a:schemeClr val="dk1"/>
              </a:solidFill>
              <a:latin typeface="Calibri"/>
              <a:ea typeface="Calibri"/>
              <a:cs typeface="Calibri"/>
              <a:sym typeface="Calibri"/>
            </a:endParaRPr>
          </a:p>
          <a:p>
            <a:pPr indent="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console.log ("The first multiple of 5 between 1 and 10 is : "+i) </a:t>
            </a:r>
            <a:endParaRPr sz="1800">
              <a:solidFill>
                <a:schemeClr val="dk1"/>
              </a:solidFill>
              <a:latin typeface="Calibri"/>
              <a:ea typeface="Calibri"/>
              <a:cs typeface="Calibri"/>
              <a:sym typeface="Calibri"/>
            </a:endParaRPr>
          </a:p>
          <a:p>
            <a:pPr indent="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break     //exit the loop if the first multiple is found </a:t>
            </a:r>
            <a:endParaRPr sz="1800">
              <a:solidFill>
                <a:schemeClr val="dk1"/>
              </a:solidFill>
              <a:latin typeface="Calibri"/>
              <a:ea typeface="Calibri"/>
              <a:cs typeface="Calibri"/>
              <a:sym typeface="Calibri"/>
            </a:endParaRPr>
          </a:p>
          <a:p>
            <a:pPr indent="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 </a:t>
            </a:r>
            <a:endParaRPr sz="1800">
              <a:solidFill>
                <a:schemeClr val="dk1"/>
              </a:solidFill>
              <a:latin typeface="Calibri"/>
              <a:ea typeface="Calibri"/>
              <a:cs typeface="Calibri"/>
              <a:sym typeface="Calibri"/>
            </a:endParaRPr>
          </a:p>
          <a:p>
            <a:pPr indent="0" lvl="0" marL="457200" marR="0" rtl="0" algn="l">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i++ </a:t>
            </a:r>
            <a:endParaRPr sz="1800">
              <a:solidFill>
                <a:schemeClr val="dk1"/>
              </a:solidFill>
              <a:latin typeface="Calibri"/>
              <a:ea typeface="Calibri"/>
              <a:cs typeface="Calibri"/>
              <a:sym typeface="Calibri"/>
            </a:endParaRPr>
          </a:p>
          <a:p>
            <a:pPr indent="0" lvl="0" marL="0" marR="0" rtl="0" algn="l">
              <a:spcBef>
                <a:spcPts val="800"/>
              </a:spcBef>
              <a:spcAft>
                <a:spcPts val="0"/>
              </a:spcAft>
              <a:buNone/>
            </a:pPr>
            <a:r>
              <a:rPr lang="en-IN" sz="1800">
                <a:solidFill>
                  <a:schemeClr val="dk1"/>
                </a:solidFill>
                <a:latin typeface="Times New Roman"/>
                <a:ea typeface="Times New Roman"/>
                <a:cs typeface="Times New Roman"/>
                <a:sym typeface="Times New Roman"/>
              </a:rPr>
              <a:t>}  //outputs 5 and exits the loop</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continue Statement</a:t>
            </a:r>
            <a:endParaRPr/>
          </a:p>
        </p:txBody>
      </p:sp>
      <p:pic>
        <p:nvPicPr>
          <p:cNvPr descr="Continue Statement" id="390" name="Google Shape;390;p56"/>
          <p:cNvPicPr preferRelativeResize="0"/>
          <p:nvPr>
            <p:ph idx="1" type="body"/>
          </p:nvPr>
        </p:nvPicPr>
        <p:blipFill rotWithShape="1">
          <a:blip r:embed="rId3">
            <a:alphaModFix/>
          </a:blip>
          <a:srcRect b="0" l="0" r="0" t="0"/>
          <a:stretch/>
        </p:blipFill>
        <p:spPr>
          <a:xfrm>
            <a:off x="610917" y="2005782"/>
            <a:ext cx="3302322" cy="4080386"/>
          </a:xfrm>
          <a:prstGeom prst="rect">
            <a:avLst/>
          </a:prstGeom>
          <a:noFill/>
          <a:ln>
            <a:noFill/>
          </a:ln>
        </p:spPr>
      </p:pic>
      <p:cxnSp>
        <p:nvCxnSpPr>
          <p:cNvPr id="391" name="Google Shape;391;p56"/>
          <p:cNvCxnSpPr/>
          <p:nvPr/>
        </p:nvCxnSpPr>
        <p:spPr>
          <a:xfrm>
            <a:off x="4178710" y="1690688"/>
            <a:ext cx="19664" cy="4859901"/>
          </a:xfrm>
          <a:prstGeom prst="straightConnector1">
            <a:avLst/>
          </a:prstGeom>
          <a:noFill/>
          <a:ln cap="flat" cmpd="sng" w="38100">
            <a:solidFill>
              <a:schemeClr val="dk1"/>
            </a:solidFill>
            <a:prstDash val="solid"/>
            <a:miter lim="800000"/>
            <a:headEnd len="sm" w="sm" type="none"/>
            <a:tailEnd len="sm" w="sm" type="none"/>
          </a:ln>
        </p:spPr>
      </p:cxnSp>
      <p:sp>
        <p:nvSpPr>
          <p:cNvPr id="392" name="Google Shape;392;p56"/>
          <p:cNvSpPr/>
          <p:nvPr/>
        </p:nvSpPr>
        <p:spPr>
          <a:xfrm>
            <a:off x="4463846" y="1603957"/>
            <a:ext cx="7049728" cy="3945054"/>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var num:number = 0</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var count:number = 0;</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for(num=0;num&lt;=20;num++) {</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if (num % 2==0) {</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continue</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count++</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console.log (" The count of odd values between 0 and 20 is: "+count) </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marR="0" rtl="0" algn="just">
              <a:lnSpc>
                <a:spcPct val="107000"/>
              </a:lnSpc>
              <a:spcBef>
                <a:spcPts val="0"/>
              </a:spcBef>
              <a:spcAft>
                <a:spcPts val="0"/>
              </a:spcAft>
              <a:buNone/>
            </a:pPr>
            <a:r>
              <a:rPr b="1" lang="en-IN" sz="1800">
                <a:solidFill>
                  <a:schemeClr val="dk1"/>
                </a:solidFill>
                <a:latin typeface="Times New Roman"/>
                <a:ea typeface="Times New Roman"/>
                <a:cs typeface="Times New Roman"/>
                <a:sym typeface="Times New Roman"/>
              </a:rPr>
              <a:t>Output</a:t>
            </a:r>
            <a:r>
              <a:rPr lang="en-IN" sz="1800">
                <a:solidFill>
                  <a:schemeClr val="dk1"/>
                </a:solidFill>
                <a:latin typeface="Times New Roman"/>
                <a:ea typeface="Times New Roman"/>
                <a:cs typeface="Times New Roman"/>
                <a:sym typeface="Times New Roman"/>
              </a:rPr>
              <a:t>: The count of odd values between 0 and 20 is: 10</a:t>
            </a:r>
            <a:endParaRPr sz="1800">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Functions in TypeScript</a:t>
            </a:r>
            <a:endParaRPr/>
          </a:p>
        </p:txBody>
      </p:sp>
      <p:sp>
        <p:nvSpPr>
          <p:cNvPr id="398" name="Google Shape;398;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Functions are the fundamental building block of any applications in JavaScript. </a:t>
            </a:r>
            <a:endParaRPr/>
          </a:p>
          <a:p>
            <a:pPr indent="-228600" lvl="0" marL="228600" rtl="0" algn="l">
              <a:lnSpc>
                <a:spcPct val="90000"/>
              </a:lnSpc>
              <a:spcBef>
                <a:spcPts val="1000"/>
              </a:spcBef>
              <a:spcAft>
                <a:spcPts val="0"/>
              </a:spcAft>
              <a:buClr>
                <a:schemeClr val="dk1"/>
              </a:buClr>
              <a:buSzPts val="2800"/>
              <a:buChar char="•"/>
            </a:pPr>
            <a:r>
              <a:rPr lang="en-IN"/>
              <a:t>It makes the code readable, maintainable, and reusable. </a:t>
            </a:r>
            <a:endParaRPr/>
          </a:p>
          <a:p>
            <a:pPr indent="-228600" lvl="0" marL="228600" rtl="0" algn="just">
              <a:lnSpc>
                <a:spcPct val="90000"/>
              </a:lnSpc>
              <a:spcBef>
                <a:spcPts val="1000"/>
              </a:spcBef>
              <a:spcAft>
                <a:spcPts val="0"/>
              </a:spcAft>
              <a:buClr>
                <a:schemeClr val="dk1"/>
              </a:buClr>
              <a:buSzPts val="2800"/>
              <a:buChar char="•"/>
            </a:pPr>
            <a:r>
              <a:rPr lang="en-IN"/>
              <a:t>We can use it to build up layers of abstraction, mimicking classes, information hiding, and modules. </a:t>
            </a:r>
            <a:endParaRPr/>
          </a:p>
          <a:p>
            <a:pPr indent="-165100" lvl="0" marL="228600" rtl="0" algn="just">
              <a:lnSpc>
                <a:spcPct val="90000"/>
              </a:lnSpc>
              <a:spcBef>
                <a:spcPts val="1000"/>
              </a:spcBef>
              <a:spcAft>
                <a:spcPts val="0"/>
              </a:spcAft>
              <a:buSzPts val="1800"/>
              <a:buChar char="•"/>
            </a:pPr>
            <a:r>
              <a:rPr lang="en-IN"/>
              <a:t>In TypeScript you are likely to find that most functions are actually written as methods that belong to a class.</a:t>
            </a:r>
            <a:endParaRPr/>
          </a:p>
          <a:p>
            <a:pPr indent="0" lvl="0" marL="228600" rtl="0" algn="just">
              <a:lnSpc>
                <a:spcPct val="90000"/>
              </a:lnSpc>
              <a:spcBef>
                <a:spcPts val="10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Function Aspects</a:t>
            </a:r>
            <a:endParaRPr/>
          </a:p>
        </p:txBody>
      </p:sp>
      <p:sp>
        <p:nvSpPr>
          <p:cNvPr id="404" name="Google Shape;404;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Function declaration</a:t>
            </a:r>
            <a:endParaRPr/>
          </a:p>
          <a:p>
            <a:pPr indent="0" lvl="0" marL="0" rtl="0" algn="l">
              <a:lnSpc>
                <a:spcPct val="90000"/>
              </a:lnSpc>
              <a:spcBef>
                <a:spcPts val="1000"/>
              </a:spcBef>
              <a:spcAft>
                <a:spcPts val="0"/>
              </a:spcAft>
              <a:buClr>
                <a:schemeClr val="dk1"/>
              </a:buClr>
              <a:buSzPts val="2800"/>
              <a:buNone/>
            </a:pPr>
            <a:r>
              <a:rPr lang="en-IN"/>
              <a:t>function functionName( [arg1, arg2, ...argN] );   </a:t>
            </a:r>
            <a:endParaRPr/>
          </a:p>
          <a:p>
            <a:pPr indent="-228600" lvl="0" marL="228600" rtl="0" algn="l">
              <a:lnSpc>
                <a:spcPct val="90000"/>
              </a:lnSpc>
              <a:spcBef>
                <a:spcPts val="1000"/>
              </a:spcBef>
              <a:spcAft>
                <a:spcPts val="0"/>
              </a:spcAft>
              <a:buClr>
                <a:schemeClr val="dk1"/>
              </a:buClr>
              <a:buSzPts val="2800"/>
              <a:buChar char="•"/>
            </a:pPr>
            <a:r>
              <a:rPr b="1" lang="en-IN"/>
              <a:t>Function definition</a:t>
            </a:r>
            <a:endParaRPr/>
          </a:p>
          <a:p>
            <a:pPr indent="0" lvl="0" marL="0" rtl="0" algn="l">
              <a:lnSpc>
                <a:spcPct val="90000"/>
              </a:lnSpc>
              <a:spcBef>
                <a:spcPts val="1000"/>
              </a:spcBef>
              <a:spcAft>
                <a:spcPts val="0"/>
              </a:spcAft>
              <a:buClr>
                <a:schemeClr val="dk1"/>
              </a:buClr>
              <a:buSzPts val="2800"/>
              <a:buNone/>
            </a:pPr>
            <a:r>
              <a:rPr lang="en-IN"/>
              <a:t>function functionName( [arg1, arg2, ...argN] ){    </a:t>
            </a:r>
            <a:endParaRPr/>
          </a:p>
          <a:p>
            <a:pPr indent="0" lvl="0" marL="0" rtl="0" algn="l">
              <a:lnSpc>
                <a:spcPct val="90000"/>
              </a:lnSpc>
              <a:spcBef>
                <a:spcPts val="1000"/>
              </a:spcBef>
              <a:spcAft>
                <a:spcPts val="0"/>
              </a:spcAft>
              <a:buClr>
                <a:schemeClr val="dk1"/>
              </a:buClr>
              <a:buSzPts val="2800"/>
              <a:buNone/>
            </a:pPr>
            <a:r>
              <a:rPr lang="en-IN"/>
              <a:t>         //code to be executed    </a:t>
            </a:r>
            <a:endParaRPr/>
          </a:p>
          <a:p>
            <a:pPr indent="0" lvl="0" marL="0" rtl="0" algn="l">
              <a:lnSpc>
                <a:spcPct val="90000"/>
              </a:lnSpc>
              <a:spcBef>
                <a:spcPts val="1000"/>
              </a:spcBef>
              <a:spcAft>
                <a:spcPts val="0"/>
              </a:spcAft>
              <a:buClr>
                <a:schemeClr val="dk1"/>
              </a:buClr>
              <a:buSzPts val="2800"/>
              <a:buNone/>
            </a:pPr>
            <a:r>
              <a:rPr lang="en-IN"/>
              <a:t>}    </a:t>
            </a:r>
            <a:endParaRPr b="1"/>
          </a:p>
          <a:p>
            <a:pPr indent="-228600" lvl="0" marL="228600" rtl="0" algn="l">
              <a:lnSpc>
                <a:spcPct val="90000"/>
              </a:lnSpc>
              <a:spcBef>
                <a:spcPts val="1000"/>
              </a:spcBef>
              <a:spcAft>
                <a:spcPts val="0"/>
              </a:spcAft>
              <a:buClr>
                <a:schemeClr val="dk1"/>
              </a:buClr>
              <a:buSzPts val="2800"/>
              <a:buChar char="•"/>
            </a:pPr>
            <a:r>
              <a:rPr b="1" lang="en-IN"/>
              <a:t>Function call</a:t>
            </a:r>
            <a:endParaRPr/>
          </a:p>
          <a:p>
            <a:pPr indent="0" lvl="0" marL="0" rtl="0" algn="l">
              <a:lnSpc>
                <a:spcPct val="90000"/>
              </a:lnSpc>
              <a:spcBef>
                <a:spcPts val="1000"/>
              </a:spcBef>
              <a:spcAft>
                <a:spcPts val="0"/>
              </a:spcAft>
              <a:buClr>
                <a:schemeClr val="dk1"/>
              </a:buClr>
              <a:buSzPts val="2800"/>
              <a:buNone/>
            </a:pPr>
            <a:r>
              <a:rPr lang="en-IN"/>
              <a:t>FunctionName();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838200" y="70159"/>
            <a:ext cx="10515600" cy="8540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Function Creation</a:t>
            </a:r>
            <a:endParaRPr/>
          </a:p>
        </p:txBody>
      </p:sp>
      <p:sp>
        <p:nvSpPr>
          <p:cNvPr id="410" name="Google Shape;410;p59"/>
          <p:cNvSpPr txBox="1"/>
          <p:nvPr>
            <p:ph idx="1" type="body"/>
          </p:nvPr>
        </p:nvSpPr>
        <p:spPr>
          <a:xfrm>
            <a:off x="838200" y="776748"/>
            <a:ext cx="10515600" cy="5400215"/>
          </a:xfrm>
          <a:prstGeom prst="rect">
            <a:avLst/>
          </a:prstGeom>
          <a:noFill/>
          <a:ln>
            <a:noFill/>
          </a:ln>
        </p:spPr>
        <p:txBody>
          <a:bodyPr anchorCtr="0" anchor="t" bIns="45700" lIns="91425" spcFirstLastPara="1" rIns="91425" wrap="square" tIns="45700">
            <a:noAutofit/>
          </a:bodyPr>
          <a:lstStyle/>
          <a:p>
            <a:pPr indent="-318960" lvl="0" marL="228600" rtl="0" algn="l">
              <a:lnSpc>
                <a:spcPct val="90000"/>
              </a:lnSpc>
              <a:spcBef>
                <a:spcPts val="0"/>
              </a:spcBef>
              <a:spcAft>
                <a:spcPts val="0"/>
              </a:spcAft>
              <a:buClr>
                <a:schemeClr val="dk1"/>
              </a:buClr>
              <a:buSzPts val="2800"/>
              <a:buChar char="•"/>
            </a:pPr>
            <a:r>
              <a:rPr lang="en-IN"/>
              <a:t>We can create a function in two ways. These are:</a:t>
            </a:r>
            <a:endParaRPr/>
          </a:p>
          <a:p>
            <a:pPr indent="-604710" lvl="0" marL="514350" rtl="0" algn="l">
              <a:lnSpc>
                <a:spcPct val="90000"/>
              </a:lnSpc>
              <a:spcBef>
                <a:spcPts val="1000"/>
              </a:spcBef>
              <a:spcAft>
                <a:spcPts val="0"/>
              </a:spcAft>
              <a:buClr>
                <a:srgbClr val="FF0000"/>
              </a:buClr>
              <a:buSzPts val="2800"/>
              <a:buFont typeface="Calibri"/>
              <a:buAutoNum type="arabicPeriod"/>
            </a:pPr>
            <a:r>
              <a:rPr b="1" lang="en-IN">
                <a:solidFill>
                  <a:srgbClr val="FF0000"/>
                </a:solidFill>
              </a:rPr>
              <a:t>Named Function</a:t>
            </a:r>
            <a:endParaRPr/>
          </a:p>
          <a:p>
            <a:pPr indent="0" lvl="0" marL="0" rtl="0" algn="l">
              <a:lnSpc>
                <a:spcPct val="90000"/>
              </a:lnSpc>
              <a:spcBef>
                <a:spcPts val="1000"/>
              </a:spcBef>
              <a:spcAft>
                <a:spcPts val="0"/>
              </a:spcAft>
              <a:buClr>
                <a:schemeClr val="dk1"/>
              </a:buClr>
              <a:buSzPts val="2900"/>
              <a:buNone/>
            </a:pPr>
            <a:r>
              <a:rPr b="1" lang="en-IN"/>
              <a:t>Syntax</a:t>
            </a:r>
            <a:r>
              <a:rPr lang="en-IN"/>
              <a:t>: functionName( [arguments] ) { }  </a:t>
            </a:r>
            <a:endParaRPr/>
          </a:p>
          <a:p>
            <a:pPr indent="0" lvl="0" marL="0" rtl="0" algn="l">
              <a:lnSpc>
                <a:spcPct val="90000"/>
              </a:lnSpc>
              <a:spcBef>
                <a:spcPts val="1000"/>
              </a:spcBef>
              <a:spcAft>
                <a:spcPts val="0"/>
              </a:spcAft>
              <a:buClr>
                <a:schemeClr val="dk1"/>
              </a:buClr>
              <a:buSzPts val="2900"/>
              <a:buNone/>
            </a:pPr>
            <a:r>
              <a:rPr b="1" lang="en-IN"/>
              <a:t>Example</a:t>
            </a:r>
            <a:r>
              <a:rPr lang="en-IN"/>
              <a:t>:</a:t>
            </a:r>
            <a:endParaRPr/>
          </a:p>
          <a:p>
            <a:pPr indent="0" lvl="0" marL="0" rtl="0" algn="l">
              <a:lnSpc>
                <a:spcPct val="90000"/>
              </a:lnSpc>
              <a:spcBef>
                <a:spcPts val="1000"/>
              </a:spcBef>
              <a:spcAft>
                <a:spcPts val="0"/>
              </a:spcAft>
              <a:buClr>
                <a:schemeClr val="dk1"/>
              </a:buClr>
              <a:buSzPts val="2900"/>
              <a:buNone/>
            </a:pPr>
            <a:r>
              <a:rPr lang="en-IN"/>
              <a:t>//Function Definition  </a:t>
            </a:r>
            <a:endParaRPr/>
          </a:p>
          <a:p>
            <a:pPr indent="0" lvl="0" marL="0" rtl="0" algn="l">
              <a:lnSpc>
                <a:spcPct val="90000"/>
              </a:lnSpc>
              <a:spcBef>
                <a:spcPts val="1000"/>
              </a:spcBef>
              <a:spcAft>
                <a:spcPts val="0"/>
              </a:spcAft>
              <a:buClr>
                <a:schemeClr val="dk1"/>
              </a:buClr>
              <a:buSzPts val="2900"/>
              <a:buNone/>
            </a:pPr>
            <a:r>
              <a:rPr lang="en-IN"/>
              <a:t>function display() {  </a:t>
            </a:r>
            <a:endParaRPr/>
          </a:p>
          <a:p>
            <a:pPr indent="0" lvl="0" marL="0" rtl="0" algn="l">
              <a:lnSpc>
                <a:spcPct val="90000"/>
              </a:lnSpc>
              <a:spcBef>
                <a:spcPts val="1000"/>
              </a:spcBef>
              <a:spcAft>
                <a:spcPts val="0"/>
              </a:spcAft>
              <a:buClr>
                <a:schemeClr val="dk1"/>
              </a:buClr>
              <a:buSzPts val="2900"/>
              <a:buNone/>
            </a:pPr>
            <a:r>
              <a:rPr lang="en-IN"/>
              <a:t>    console.log("Hello WebX.0!");  </a:t>
            </a:r>
            <a:endParaRPr/>
          </a:p>
          <a:p>
            <a:pPr indent="0" lvl="0" marL="0" rtl="0" algn="l">
              <a:lnSpc>
                <a:spcPct val="90000"/>
              </a:lnSpc>
              <a:spcBef>
                <a:spcPts val="1000"/>
              </a:spcBef>
              <a:spcAft>
                <a:spcPts val="0"/>
              </a:spcAft>
              <a:buClr>
                <a:schemeClr val="dk1"/>
              </a:buClr>
              <a:buSzPts val="2900"/>
              <a:buNone/>
            </a:pPr>
            <a:r>
              <a:rPr lang="en-IN"/>
              <a:t>}  </a:t>
            </a:r>
            <a:endParaRPr/>
          </a:p>
          <a:p>
            <a:pPr indent="0" lvl="0" marL="0" rtl="0" algn="l">
              <a:lnSpc>
                <a:spcPct val="90000"/>
              </a:lnSpc>
              <a:spcBef>
                <a:spcPts val="1000"/>
              </a:spcBef>
              <a:spcAft>
                <a:spcPts val="0"/>
              </a:spcAft>
              <a:buClr>
                <a:schemeClr val="dk1"/>
              </a:buClr>
              <a:buSzPts val="2900"/>
              <a:buNone/>
            </a:pPr>
            <a:r>
              <a:rPr lang="en-IN"/>
              <a:t>//Function Call  </a:t>
            </a:r>
            <a:endParaRPr/>
          </a:p>
          <a:p>
            <a:pPr indent="0" lvl="0" marL="0" rtl="0" algn="l">
              <a:lnSpc>
                <a:spcPct val="90000"/>
              </a:lnSpc>
              <a:spcBef>
                <a:spcPts val="1000"/>
              </a:spcBef>
              <a:spcAft>
                <a:spcPts val="0"/>
              </a:spcAft>
              <a:buClr>
                <a:schemeClr val="dk1"/>
              </a:buClr>
              <a:buSzPts val="2900"/>
              <a:buNone/>
            </a:pPr>
            <a:r>
              <a:rPr lang="en-IN"/>
              <a:t>display();// Hello WebX.0!</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17" name="Google Shape;417;p60"/>
          <p:cNvSpPr txBox="1"/>
          <p:nvPr>
            <p:ph idx="1" type="body"/>
          </p:nvPr>
        </p:nvSpPr>
        <p:spPr>
          <a:xfrm>
            <a:off x="838200" y="1825625"/>
            <a:ext cx="10515600" cy="503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FF0000"/>
              </a:buClr>
              <a:buSzPts val="2900"/>
              <a:buFont typeface="Arial"/>
              <a:buNone/>
            </a:pPr>
            <a:r>
              <a:rPr b="1" lang="en-IN">
                <a:solidFill>
                  <a:srgbClr val="FF0000"/>
                </a:solidFill>
              </a:rPr>
              <a:t>2.</a:t>
            </a:r>
            <a:r>
              <a:rPr lang="en-IN"/>
              <a:t>  </a:t>
            </a:r>
            <a:r>
              <a:rPr b="1" lang="en-IN">
                <a:solidFill>
                  <a:srgbClr val="FF0000"/>
                </a:solidFill>
              </a:rPr>
              <a:t>Anonymous Function</a:t>
            </a:r>
            <a:endParaRPr/>
          </a:p>
          <a:p>
            <a:pPr indent="0" lvl="0" marL="0" rtl="0" algn="l">
              <a:spcBef>
                <a:spcPts val="1000"/>
              </a:spcBef>
              <a:spcAft>
                <a:spcPts val="0"/>
              </a:spcAft>
              <a:buClr>
                <a:schemeClr val="dk1"/>
              </a:buClr>
              <a:buSzPts val="2900"/>
              <a:buFont typeface="Arial"/>
              <a:buNone/>
            </a:pPr>
            <a:r>
              <a:rPr b="1" lang="en-IN"/>
              <a:t>Syntax</a:t>
            </a:r>
            <a:r>
              <a:rPr lang="en-IN"/>
              <a:t>: let res = function( [arguments] ) { }  </a:t>
            </a:r>
            <a:endParaRPr/>
          </a:p>
          <a:p>
            <a:pPr indent="0" lvl="0" marL="0" rtl="0" algn="l">
              <a:spcBef>
                <a:spcPts val="1000"/>
              </a:spcBef>
              <a:spcAft>
                <a:spcPts val="0"/>
              </a:spcAft>
              <a:buClr>
                <a:schemeClr val="dk1"/>
              </a:buClr>
              <a:buSzPts val="2900"/>
              <a:buFont typeface="Arial"/>
              <a:buNone/>
            </a:pPr>
            <a:r>
              <a:rPr b="1" lang="en-IN"/>
              <a:t>Example</a:t>
            </a:r>
            <a:r>
              <a:rPr lang="en-IN"/>
              <a:t>:</a:t>
            </a:r>
            <a:endParaRPr/>
          </a:p>
          <a:p>
            <a:pPr indent="0" lvl="0" marL="0" rtl="0" algn="l">
              <a:spcBef>
                <a:spcPts val="1000"/>
              </a:spcBef>
              <a:spcAft>
                <a:spcPts val="0"/>
              </a:spcAft>
              <a:buClr>
                <a:schemeClr val="dk1"/>
              </a:buClr>
              <a:buSzPts val="2900"/>
              <a:buFont typeface="Arial"/>
              <a:buNone/>
            </a:pPr>
            <a:r>
              <a:rPr lang="en-IN"/>
              <a:t>// Anonymous function  </a:t>
            </a:r>
            <a:endParaRPr/>
          </a:p>
          <a:p>
            <a:pPr indent="0" lvl="0" marL="0" rtl="0" algn="l">
              <a:spcBef>
                <a:spcPts val="1000"/>
              </a:spcBef>
              <a:spcAft>
                <a:spcPts val="0"/>
              </a:spcAft>
              <a:buClr>
                <a:schemeClr val="dk1"/>
              </a:buClr>
              <a:buSzPts val="2900"/>
              <a:buFont typeface="Arial"/>
              <a:buNone/>
            </a:pPr>
            <a:r>
              <a:rPr lang="en-IN"/>
              <a:t>let myAdd = function (x: number, y: number) : number {  </a:t>
            </a:r>
            <a:endParaRPr/>
          </a:p>
          <a:p>
            <a:pPr indent="0" lvl="0" marL="0" rtl="0" algn="l">
              <a:spcBef>
                <a:spcPts val="1000"/>
              </a:spcBef>
              <a:spcAft>
                <a:spcPts val="0"/>
              </a:spcAft>
              <a:buClr>
                <a:schemeClr val="dk1"/>
              </a:buClr>
              <a:buSzPts val="2900"/>
              <a:buFont typeface="Arial"/>
              <a:buNone/>
            </a:pPr>
            <a:r>
              <a:rPr lang="en-IN"/>
              <a:t>    return x + y;  </a:t>
            </a:r>
            <a:endParaRPr/>
          </a:p>
          <a:p>
            <a:pPr indent="0" lvl="0" marL="0" rtl="0" algn="l">
              <a:spcBef>
                <a:spcPts val="1000"/>
              </a:spcBef>
              <a:spcAft>
                <a:spcPts val="0"/>
              </a:spcAft>
              <a:buClr>
                <a:schemeClr val="dk1"/>
              </a:buClr>
              <a:buSzPts val="2900"/>
              <a:buFont typeface="Arial"/>
              <a:buNone/>
            </a:pPr>
            <a:r>
              <a:rPr lang="en-IN"/>
              <a:t>};  </a:t>
            </a:r>
            <a:endParaRPr/>
          </a:p>
          <a:p>
            <a:pPr indent="0" lvl="0" marL="0" rtl="0" algn="l">
              <a:spcBef>
                <a:spcPts val="1000"/>
              </a:spcBef>
              <a:spcAft>
                <a:spcPts val="0"/>
              </a:spcAft>
              <a:buClr>
                <a:schemeClr val="dk1"/>
              </a:buClr>
              <a:buSzPts val="2900"/>
              <a:buFont typeface="Arial"/>
              <a:buNone/>
            </a:pPr>
            <a:r>
              <a:rPr lang="en-IN"/>
              <a:t>// Anonymous function call  </a:t>
            </a:r>
            <a:endParaRPr/>
          </a:p>
          <a:p>
            <a:pPr indent="0" lvl="0" marL="0" rtl="0" algn="l">
              <a:spcBef>
                <a:spcPts val="1000"/>
              </a:spcBef>
              <a:spcAft>
                <a:spcPts val="0"/>
              </a:spcAft>
              <a:buNone/>
            </a:pPr>
            <a:r>
              <a:rPr lang="en-IN"/>
              <a:t>console.log(myAdd(2,3));  // 5</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29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24" name="Google Shape;424;p6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a:p>
          <a:p>
            <a:pPr indent="-342900" lvl="0" marL="457200" rtl="0" algn="l">
              <a:spcBef>
                <a:spcPts val="1000"/>
              </a:spcBef>
              <a:spcAft>
                <a:spcPts val="0"/>
              </a:spcAft>
              <a:buSzPts val="1800"/>
              <a:buChar char="●"/>
            </a:pPr>
            <a:r>
              <a:rPr lang="en-IN"/>
              <a:t>Each parameter can be given a type annotation.</a:t>
            </a:r>
            <a:endParaRPr/>
          </a:p>
          <a:p>
            <a:pPr indent="-342900" lvl="0" marL="457200" rtl="0" algn="l">
              <a:spcBef>
                <a:spcPts val="0"/>
              </a:spcBef>
              <a:spcAft>
                <a:spcPts val="0"/>
              </a:spcAft>
              <a:buSzPts val="1800"/>
              <a:buChar char="●"/>
            </a:pPr>
            <a:r>
              <a:rPr lang="en-IN"/>
              <a:t>When the function is called, the type of each argument passed to the function is checked.</a:t>
            </a:r>
            <a:endParaRPr/>
          </a:p>
          <a:p>
            <a:pPr indent="-342900" lvl="0" marL="457200" rtl="0" algn="l">
              <a:spcBef>
                <a:spcPts val="0"/>
              </a:spcBef>
              <a:spcAft>
                <a:spcPts val="0"/>
              </a:spcAft>
              <a:buSzPts val="1800"/>
              <a:buChar char="●"/>
            </a:pPr>
            <a:r>
              <a:rPr lang="en-IN"/>
              <a:t>There is an additional type annotation outside of the parentheses that indicates the return type.</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Architecture</a:t>
            </a:r>
            <a:endParaRPr/>
          </a:p>
        </p:txBody>
      </p:sp>
      <p:sp>
        <p:nvSpPr>
          <p:cNvPr id="115" name="Google Shape;115;p17"/>
          <p:cNvSpPr txBox="1"/>
          <p:nvPr>
            <p:ph idx="1" type="body"/>
          </p:nvPr>
        </p:nvSpPr>
        <p:spPr>
          <a:xfrm>
            <a:off x="838200" y="16732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a:t>Design Goals of Typescript</a:t>
            </a:r>
            <a:endParaRPr b="1"/>
          </a:p>
          <a:p>
            <a:pPr indent="-228600" lvl="0" marL="228600" marR="0" rtl="0" algn="just">
              <a:lnSpc>
                <a:spcPct val="90000"/>
              </a:lnSpc>
              <a:spcBef>
                <a:spcPts val="1000"/>
              </a:spcBef>
              <a:spcAft>
                <a:spcPts val="0"/>
              </a:spcAft>
              <a:buSzPts val="2800"/>
              <a:buChar char="•"/>
            </a:pPr>
            <a:r>
              <a:rPr b="1" lang="en-IN"/>
              <a:t>Statically identify JavaScript constructs that are likely to be errors</a:t>
            </a:r>
            <a:endParaRPr b="1"/>
          </a:p>
          <a:p>
            <a:pPr indent="-292100" lvl="1" marL="685800" marR="0" rtl="0" algn="just">
              <a:lnSpc>
                <a:spcPct val="90000"/>
              </a:lnSpc>
              <a:spcBef>
                <a:spcPts val="1000"/>
              </a:spcBef>
              <a:spcAft>
                <a:spcPts val="0"/>
              </a:spcAft>
              <a:buSzPts val="2800"/>
              <a:buChar char="•"/>
            </a:pPr>
            <a:r>
              <a:rPr lang="en-IN" sz="2800"/>
              <a:t> strongly-typed programming language and perform static type checking at compile time. </a:t>
            </a:r>
            <a:endParaRPr sz="2800"/>
          </a:p>
          <a:p>
            <a:pPr indent="-228600" lvl="0" marL="228600" marR="0" rtl="0" algn="just">
              <a:lnSpc>
                <a:spcPct val="90000"/>
              </a:lnSpc>
              <a:spcBef>
                <a:spcPts val="1000"/>
              </a:spcBef>
              <a:spcAft>
                <a:spcPts val="0"/>
              </a:spcAft>
              <a:buSzPts val="2800"/>
              <a:buChar char="•"/>
            </a:pPr>
            <a:r>
              <a:rPr b="1" lang="en-IN"/>
              <a:t>Be a cross-platform development tool</a:t>
            </a:r>
            <a:endParaRPr b="1"/>
          </a:p>
          <a:p>
            <a:pPr indent="-292100" lvl="1" marL="685800" marR="0" rtl="0" algn="just">
              <a:lnSpc>
                <a:spcPct val="90000"/>
              </a:lnSpc>
              <a:spcBef>
                <a:spcPts val="1000"/>
              </a:spcBef>
              <a:spcAft>
                <a:spcPts val="0"/>
              </a:spcAft>
              <a:buSzPts val="2800"/>
              <a:buChar char="•"/>
            </a:pPr>
            <a:r>
              <a:rPr lang="en-IN"/>
              <a:t>Microsoft released TypeScript under the open source Apache license and it can be installed and executed in all major operating systems.</a:t>
            </a:r>
            <a:endParaRPr/>
          </a:p>
          <a:p>
            <a:pPr indent="-228600" lvl="0" marL="228600" marR="0" rtl="0" algn="just">
              <a:lnSpc>
                <a:spcPct val="90000"/>
              </a:lnSpc>
              <a:spcBef>
                <a:spcPts val="1000"/>
              </a:spcBef>
              <a:spcAft>
                <a:spcPts val="0"/>
              </a:spcAft>
              <a:buSzPts val="2800"/>
              <a:buChar char="•"/>
            </a:pPr>
            <a:r>
              <a:rPr b="1" lang="en-IN"/>
              <a:t>Impose no runtime overhead on emitted programs</a:t>
            </a:r>
            <a:endParaRPr b="1"/>
          </a:p>
          <a:p>
            <a:pPr indent="-292100" lvl="1" marL="685800" marR="0" rtl="0" algn="just">
              <a:lnSpc>
                <a:spcPct val="90000"/>
              </a:lnSpc>
              <a:spcBef>
                <a:spcPts val="1000"/>
              </a:spcBef>
              <a:spcAft>
                <a:spcPts val="0"/>
              </a:spcAft>
              <a:buSzPts val="2800"/>
              <a:buChar char="•"/>
            </a:pPr>
            <a:r>
              <a:rPr lang="en-IN"/>
              <a:t>the term design time or compile time to refer to the TypeScript code that is written while designing an application, whereas the term execution time or runtime to refer to the JavaScript code executed after compiling some TypeScript code.</a:t>
            </a:r>
            <a:endParaRPr/>
          </a:p>
          <a:p>
            <a:pPr indent="-292100" lvl="1" marL="685800" marR="0" rtl="0" algn="just">
              <a:lnSpc>
                <a:spcPct val="90000"/>
              </a:lnSpc>
              <a:spcBef>
                <a:spcPts val="1000"/>
              </a:spcBef>
              <a:spcAft>
                <a:spcPts val="0"/>
              </a:spcAft>
              <a:buSzPts val="2800"/>
              <a:buChar char="•"/>
            </a:pPr>
            <a:r>
              <a:t/>
            </a:r>
            <a:endParaRPr sz="24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31" name="Google Shape;431;p6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IN"/>
              <a:t>Optional Parameters</a:t>
            </a:r>
            <a:endParaRPr b="1"/>
          </a:p>
          <a:p>
            <a:pPr indent="-342900" lvl="0" marL="457200" rtl="0" algn="l">
              <a:spcBef>
                <a:spcPts val="1000"/>
              </a:spcBef>
              <a:spcAft>
                <a:spcPts val="0"/>
              </a:spcAft>
              <a:buSzPts val="1800"/>
              <a:buChar char="●"/>
            </a:pPr>
            <a:r>
              <a:rPr lang="en-IN"/>
              <a:t>In JavaScript, it is possible to call a function without supplying any arguments, even where the function specifies parameters. It is even possible in JavaScript to pass more arguments than the function requires. </a:t>
            </a:r>
            <a:endParaRPr/>
          </a:p>
          <a:p>
            <a:pPr indent="-342900" lvl="0" marL="457200" rtl="0" algn="l">
              <a:spcBef>
                <a:spcPts val="0"/>
              </a:spcBef>
              <a:spcAft>
                <a:spcPts val="0"/>
              </a:spcAft>
              <a:buSzPts val="1800"/>
              <a:buChar char="●"/>
            </a:pPr>
            <a:r>
              <a:rPr lang="en-IN"/>
              <a:t>In TypeScript, the compiler checks each call and warns you if the arguments fail to match the required parameters in number or type.</a:t>
            </a:r>
            <a:endParaRPr/>
          </a:p>
          <a:p>
            <a:pPr indent="-342900" lvl="0" marL="457200" rtl="0" algn="l">
              <a:spcBef>
                <a:spcPts val="0"/>
              </a:spcBef>
              <a:spcAft>
                <a:spcPts val="0"/>
              </a:spcAft>
              <a:buSzPts val="1800"/>
              <a:buChar char="●"/>
            </a:pPr>
            <a:r>
              <a:rPr lang="en-IN"/>
              <a:t>Because arguments are thoroughly checked, you need to annotate optional parameters to inform the compiler that it is acceptable for an argument to be omitted by calling code.</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38" name="Google Shape;438;p6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IN"/>
              <a:t>function getAverage(a: number, b: number, c ? : number): string {</a:t>
            </a:r>
            <a:endParaRPr/>
          </a:p>
          <a:p>
            <a:pPr indent="0" lvl="0" marL="0" rtl="0" algn="l">
              <a:spcBef>
                <a:spcPts val="1000"/>
              </a:spcBef>
              <a:spcAft>
                <a:spcPts val="0"/>
              </a:spcAft>
              <a:buNone/>
            </a:pPr>
            <a:r>
              <a:rPr lang="en-IN"/>
              <a:t>var total = a; </a:t>
            </a:r>
            <a:endParaRPr/>
          </a:p>
          <a:p>
            <a:pPr indent="0" lvl="0" marL="0" rtl="0" algn="l">
              <a:spcBef>
                <a:spcPts val="1000"/>
              </a:spcBef>
              <a:spcAft>
                <a:spcPts val="0"/>
              </a:spcAft>
              <a:buNone/>
            </a:pPr>
            <a:r>
              <a:rPr lang="en-IN"/>
              <a:t>var count = 1; </a:t>
            </a:r>
            <a:endParaRPr/>
          </a:p>
          <a:p>
            <a:pPr indent="0" lvl="0" marL="0" rtl="0" algn="l">
              <a:spcBef>
                <a:spcPts val="1000"/>
              </a:spcBef>
              <a:spcAft>
                <a:spcPts val="0"/>
              </a:spcAft>
              <a:buNone/>
            </a:pPr>
            <a:r>
              <a:rPr lang="en-IN"/>
              <a:t>total += b; </a:t>
            </a:r>
            <a:endParaRPr/>
          </a:p>
          <a:p>
            <a:pPr indent="0" lvl="0" marL="0" rtl="0" algn="l">
              <a:spcBef>
                <a:spcPts val="1000"/>
              </a:spcBef>
              <a:spcAft>
                <a:spcPts val="0"/>
              </a:spcAft>
              <a:buNone/>
            </a:pPr>
            <a:r>
              <a:rPr lang="en-IN"/>
              <a:t>Count++;</a:t>
            </a:r>
            <a:endParaRPr/>
          </a:p>
          <a:p>
            <a:pPr indent="0" lvl="0" marL="0" rtl="0" algn="l">
              <a:spcBef>
                <a:spcPts val="1000"/>
              </a:spcBef>
              <a:spcAft>
                <a:spcPts val="0"/>
              </a:spcAft>
              <a:buClr>
                <a:schemeClr val="dk1"/>
              </a:buClr>
              <a:buSzPts val="1100"/>
              <a:buFont typeface="Arial"/>
              <a:buNone/>
            </a:pPr>
            <a:r>
              <a:rPr lang="en-IN"/>
              <a:t> if (typeof c !== 'undefined') {</a:t>
            </a:r>
            <a:endParaRPr/>
          </a:p>
          <a:p>
            <a:pPr indent="0" lvl="0" marL="0" rtl="0" algn="l">
              <a:spcBef>
                <a:spcPts val="1000"/>
              </a:spcBef>
              <a:spcAft>
                <a:spcPts val="0"/>
              </a:spcAft>
              <a:buClr>
                <a:schemeClr val="dk1"/>
              </a:buClr>
              <a:buSzPts val="1100"/>
              <a:buFont typeface="Arial"/>
              <a:buNone/>
            </a:pPr>
            <a:r>
              <a:rPr lang="en-IN"/>
              <a:t>total += c; count++; }</a:t>
            </a:r>
            <a:endParaRPr/>
          </a:p>
          <a:p>
            <a:pPr indent="0" lvl="0" marL="0" rtl="0" algn="l">
              <a:spcBef>
                <a:spcPts val="1000"/>
              </a:spcBef>
              <a:spcAft>
                <a:spcPts val="0"/>
              </a:spcAft>
              <a:buNone/>
            </a:pPr>
            <a:r>
              <a:rPr lang="en-IN"/>
              <a:t>var average = total / count; </a:t>
            </a:r>
            <a:endParaRPr/>
          </a:p>
          <a:p>
            <a:pPr indent="0" lvl="0" marL="0" rtl="0" algn="l">
              <a:spcBef>
                <a:spcPts val="1000"/>
              </a:spcBef>
              <a:spcAft>
                <a:spcPts val="0"/>
              </a:spcAft>
              <a:buNone/>
            </a:pPr>
            <a:r>
              <a:rPr lang="en-IN"/>
              <a:t>return 'The average is ' +average; </a:t>
            </a:r>
            <a:endParaRPr/>
          </a:p>
          <a:p>
            <a:pPr indent="0" lvl="0" marL="0" rtl="0" algn="l">
              <a:spcBef>
                <a:spcPts val="1000"/>
              </a:spcBef>
              <a:spcAft>
                <a:spcPts val="0"/>
              </a:spcAft>
              <a:buNone/>
            </a:pPr>
            <a:r>
              <a:rPr lang="en-IN"/>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45" name="Google Shape;445;p6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a:t>Default Parameters</a:t>
            </a:r>
            <a:endParaRPr b="1"/>
          </a:p>
          <a:p>
            <a:pPr indent="-342900" lvl="0" marL="457200" rtl="0" algn="l">
              <a:spcBef>
                <a:spcPts val="1000"/>
              </a:spcBef>
              <a:spcAft>
                <a:spcPts val="0"/>
              </a:spcAft>
              <a:buSzPts val="1800"/>
              <a:buChar char="●"/>
            </a:pPr>
            <a:r>
              <a:rPr lang="en-IN"/>
              <a:t>When you specify a default parameter, it allows the argument to be omitted by calling code and in caseswhere the argument is not passed the default value will be used instead.</a:t>
            </a:r>
            <a:endParaRPr/>
          </a:p>
          <a:p>
            <a:pPr indent="-342900" lvl="0" marL="457200" rtl="0" algn="l">
              <a:spcBef>
                <a:spcPts val="0"/>
              </a:spcBef>
              <a:spcAft>
                <a:spcPts val="0"/>
              </a:spcAft>
              <a:buSzPts val="1800"/>
              <a:buChar char="●"/>
            </a:pPr>
            <a:r>
              <a:rPr lang="en-IN"/>
              <a:t>Default parameters are complementary to optional parameters.</a:t>
            </a:r>
            <a:endParaRPr/>
          </a:p>
          <a:p>
            <a:pPr indent="0" lvl="0" marL="0" rtl="0" algn="l">
              <a:spcBef>
                <a:spcPts val="10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5"/>
          <p:cNvSpPr txBox="1"/>
          <p:nvPr>
            <p:ph idx="1" type="body"/>
          </p:nvPr>
        </p:nvSpPr>
        <p:spPr>
          <a:xfrm>
            <a:off x="772250" y="40127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a:t>function concatenate(items: string[], separator = ',' , beginAt = 0</a:t>
            </a:r>
            <a:endParaRPr/>
          </a:p>
          <a:p>
            <a:pPr indent="0" lvl="0" marL="0" rtl="0" algn="l">
              <a:spcBef>
                <a:spcPts val="1000"/>
              </a:spcBef>
              <a:spcAft>
                <a:spcPts val="0"/>
              </a:spcAft>
              <a:buClr>
                <a:schemeClr val="dk1"/>
              </a:buClr>
              <a:buSzPts val="1100"/>
              <a:buFont typeface="Arial"/>
              <a:buNone/>
            </a:pPr>
            <a:r>
              <a:rPr lang="en-IN"/>
              <a:t>, endAt = items.length ) {</a:t>
            </a:r>
            <a:endParaRPr/>
          </a:p>
          <a:p>
            <a:pPr indent="0" lvl="0" marL="914400" rtl="0" algn="l">
              <a:spcBef>
                <a:spcPts val="1000"/>
              </a:spcBef>
              <a:spcAft>
                <a:spcPts val="0"/>
              </a:spcAft>
              <a:buNone/>
            </a:pPr>
            <a:r>
              <a:rPr lang="en-IN"/>
              <a:t>var result = ''; </a:t>
            </a:r>
            <a:endParaRPr/>
          </a:p>
          <a:p>
            <a:pPr indent="0" lvl="0" marL="914400" rtl="0" algn="l">
              <a:spcBef>
                <a:spcPts val="1000"/>
              </a:spcBef>
              <a:spcAft>
                <a:spcPts val="0"/>
              </a:spcAft>
              <a:buClr>
                <a:schemeClr val="dk1"/>
              </a:buClr>
              <a:buSzPts val="1100"/>
              <a:buFont typeface="Arial"/>
              <a:buNone/>
            </a:pPr>
            <a:r>
              <a:rPr lang="en-IN"/>
              <a:t>for (var i = beginAt; i &lt; endAt; i++) {</a:t>
            </a:r>
            <a:endParaRPr/>
          </a:p>
          <a:p>
            <a:pPr indent="0" lvl="0" marL="914400" rtl="0" algn="l">
              <a:spcBef>
                <a:spcPts val="1000"/>
              </a:spcBef>
              <a:spcAft>
                <a:spcPts val="0"/>
              </a:spcAft>
              <a:buNone/>
            </a:pPr>
            <a:r>
              <a:rPr lang="en-IN"/>
              <a:t>result += items[i]; </a:t>
            </a:r>
            <a:endParaRPr/>
          </a:p>
          <a:p>
            <a:pPr indent="457200" lvl="0" marL="914400" rtl="0" algn="l">
              <a:spcBef>
                <a:spcPts val="1000"/>
              </a:spcBef>
              <a:spcAft>
                <a:spcPts val="0"/>
              </a:spcAft>
              <a:buClr>
                <a:schemeClr val="dk1"/>
              </a:buClr>
              <a:buSzPts val="1100"/>
              <a:buFont typeface="Arial"/>
              <a:buNone/>
            </a:pPr>
            <a:r>
              <a:rPr lang="en-IN"/>
              <a:t>if (i &lt; (endAt - 1)) {</a:t>
            </a:r>
            <a:endParaRPr/>
          </a:p>
          <a:p>
            <a:pPr indent="0" lvl="0" marL="914400" rtl="0" algn="l">
              <a:spcBef>
                <a:spcPts val="1000"/>
              </a:spcBef>
              <a:spcAft>
                <a:spcPts val="0"/>
              </a:spcAft>
              <a:buClr>
                <a:schemeClr val="dk1"/>
              </a:buClr>
              <a:buSzPts val="1100"/>
              <a:buFont typeface="Arial"/>
              <a:buNone/>
            </a:pPr>
            <a:r>
              <a:rPr lang="en-IN"/>
              <a:t>result += separator; }</a:t>
            </a:r>
            <a:endParaRPr/>
          </a:p>
          <a:p>
            <a:pPr indent="0" lvl="0" marL="914400" rtl="0" algn="l">
              <a:spcBef>
                <a:spcPts val="1000"/>
              </a:spcBef>
              <a:spcAft>
                <a:spcPts val="0"/>
              </a:spcAft>
              <a:buNone/>
            </a:pPr>
            <a:r>
              <a:rPr lang="en-IN"/>
              <a:t>}</a:t>
            </a:r>
            <a:endParaRPr/>
          </a:p>
          <a:p>
            <a:pPr indent="0" lvl="0" marL="914400" rtl="0" algn="l">
              <a:spcBef>
                <a:spcPts val="1000"/>
              </a:spcBef>
              <a:spcAft>
                <a:spcPts val="0"/>
              </a:spcAft>
              <a:buNone/>
            </a:pPr>
            <a:r>
              <a:rPr lang="en-IN"/>
              <a:t>return result; </a:t>
            </a:r>
            <a:endParaRPr/>
          </a:p>
          <a:p>
            <a:pPr indent="0" lvl="0" marL="0" rtl="0" algn="l">
              <a:spcBef>
                <a:spcPts val="1000"/>
              </a:spcBef>
              <a:spcAft>
                <a:spcPts val="0"/>
              </a:spcAft>
              <a:buNone/>
            </a:pPr>
            <a:r>
              <a:rPr lang="en-IN"/>
              <a:t>}</a:t>
            </a:r>
            <a:endParaRPr/>
          </a:p>
          <a:p>
            <a:pPr indent="0" lvl="0" marL="0" rtl="0" algn="l">
              <a:spcBef>
                <a:spcPts val="1000"/>
              </a:spcBef>
              <a:spcAft>
                <a:spcPts val="0"/>
              </a:spcAft>
              <a:buNone/>
            </a:pPr>
            <a:r>
              <a:rPr lang="en-IN"/>
              <a:t>var items = ['A', 'B', 'C']; // 'A,B,C'</a:t>
            </a:r>
            <a:endParaRPr/>
          </a:p>
          <a:p>
            <a:pPr indent="0" lvl="0" marL="0" rtl="0" algn="l">
              <a:spcBef>
                <a:spcPts val="1000"/>
              </a:spcBef>
              <a:spcAft>
                <a:spcPts val="0"/>
              </a:spcAft>
              <a:buNone/>
            </a:pPr>
            <a:r>
              <a:rPr lang="en-IN"/>
              <a:t>var result = concatenate(items); // 'B-C'</a:t>
            </a:r>
            <a:endParaRPr/>
          </a:p>
          <a:p>
            <a:pPr indent="0" lvl="0" marL="0" rtl="0" algn="l">
              <a:spcBef>
                <a:spcPts val="1000"/>
              </a:spcBef>
              <a:spcAft>
                <a:spcPts val="0"/>
              </a:spcAft>
              <a:buNone/>
            </a:pPr>
            <a:r>
              <a:rPr lang="en-IN"/>
              <a:t>var partialResult = concatenate(items, '-', 1);</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58" name="Google Shape;458;p6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a:t>R</a:t>
            </a:r>
            <a:r>
              <a:rPr b="1" lang="en-IN"/>
              <a:t>est</a:t>
            </a:r>
            <a:r>
              <a:rPr b="1" lang="en-IN"/>
              <a:t> Parameters</a:t>
            </a:r>
            <a:endParaRPr b="1"/>
          </a:p>
          <a:p>
            <a:pPr indent="-342900" lvl="0" marL="457200" rtl="0" algn="l">
              <a:spcBef>
                <a:spcPts val="1000"/>
              </a:spcBef>
              <a:spcAft>
                <a:spcPts val="0"/>
              </a:spcAft>
              <a:buSzPts val="1800"/>
              <a:buChar char="●"/>
            </a:pPr>
            <a:r>
              <a:rPr lang="en-IN"/>
              <a:t>Rest parameters allow calling code to specify zero or more arguments of the specified type. </a:t>
            </a:r>
            <a:endParaRPr/>
          </a:p>
          <a:p>
            <a:pPr indent="-342900" lvl="0" marL="457200" rtl="0" algn="l">
              <a:spcBef>
                <a:spcPts val="0"/>
              </a:spcBef>
              <a:spcAft>
                <a:spcPts val="0"/>
              </a:spcAft>
              <a:buSzPts val="1800"/>
              <a:buChar char="●"/>
            </a:pPr>
            <a:r>
              <a:rPr lang="en-IN"/>
              <a:t>For the arguments to be correctly passed, rest parameters must</a:t>
            </a:r>
            <a:endParaRPr/>
          </a:p>
          <a:p>
            <a:pPr indent="-342900" lvl="0" marL="457200" rtl="0" algn="l">
              <a:spcBef>
                <a:spcPts val="0"/>
              </a:spcBef>
              <a:spcAft>
                <a:spcPts val="0"/>
              </a:spcAft>
              <a:buSzPts val="1800"/>
              <a:buChar char="●"/>
            </a:pPr>
            <a:r>
              <a:rPr lang="en-IN"/>
              <a:t>follow these rules</a:t>
            </a:r>
            <a:endParaRPr/>
          </a:p>
          <a:p>
            <a:pPr indent="-342900" lvl="1" marL="914400" rtl="0" algn="l">
              <a:spcBef>
                <a:spcPts val="0"/>
              </a:spcBef>
              <a:spcAft>
                <a:spcPts val="0"/>
              </a:spcAft>
              <a:buSzPts val="1800"/>
              <a:buChar char="○"/>
            </a:pPr>
            <a:r>
              <a:rPr lang="en-IN"/>
              <a:t>Only one rest parameter is allowed.</a:t>
            </a:r>
            <a:endParaRPr/>
          </a:p>
          <a:p>
            <a:pPr indent="-342900" lvl="1" marL="914400" rtl="0" algn="l">
              <a:spcBef>
                <a:spcPts val="0"/>
              </a:spcBef>
              <a:spcAft>
                <a:spcPts val="0"/>
              </a:spcAft>
              <a:buSzPts val="1800"/>
              <a:buChar char="○"/>
            </a:pPr>
            <a:r>
              <a:rPr lang="en-IN"/>
              <a:t>The rest parameter must appear last in the parameter list.</a:t>
            </a:r>
            <a:endParaRPr/>
          </a:p>
          <a:p>
            <a:pPr indent="-342900" lvl="1" marL="914400" rtl="0" algn="l">
              <a:spcBef>
                <a:spcPts val="0"/>
              </a:spcBef>
              <a:spcAft>
                <a:spcPts val="0"/>
              </a:spcAft>
              <a:buSzPts val="1800"/>
              <a:buChar char="○"/>
            </a:pPr>
            <a:r>
              <a:rPr lang="en-IN"/>
              <a:t>The type of a rest parameter must be an array type.</a:t>
            </a:r>
            <a:endParaRPr/>
          </a:p>
          <a:p>
            <a:pPr indent="0" lvl="0" marL="0" rtl="0" algn="l">
              <a:spcBef>
                <a:spcPts val="10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65" name="Google Shape;465;p6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function getAverage( ... a: number[]): string {</a:t>
            </a:r>
            <a:endParaRPr/>
          </a:p>
          <a:p>
            <a:pPr indent="0" lvl="0" marL="0" rtl="0" algn="l">
              <a:spcBef>
                <a:spcPts val="1000"/>
              </a:spcBef>
              <a:spcAft>
                <a:spcPts val="0"/>
              </a:spcAft>
              <a:buClr>
                <a:schemeClr val="dk1"/>
              </a:buClr>
              <a:buSzPts val="1100"/>
              <a:buFont typeface="Arial"/>
              <a:buNone/>
            </a:pPr>
            <a:r>
              <a:rPr lang="en-IN"/>
              <a:t>var total = 0; var count = 0; for (var i = 0; i &lt; a.length;i++) {</a:t>
            </a:r>
            <a:endParaRPr/>
          </a:p>
          <a:p>
            <a:pPr indent="0" lvl="0" marL="0" rtl="0" algn="l">
              <a:spcBef>
                <a:spcPts val="1000"/>
              </a:spcBef>
              <a:spcAft>
                <a:spcPts val="0"/>
              </a:spcAft>
              <a:buNone/>
            </a:pPr>
            <a:r>
              <a:rPr lang="en-IN"/>
              <a:t>total += a[i]; count++; </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None/>
            </a:pPr>
            <a:r>
              <a:rPr lang="en-IN"/>
              <a:t>var average = total / count; return 'The average is ' +average; </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rPr lang="en-IN"/>
              <a:t>var result = getAverage(2, 4, 6, 8, 10); // 'The average is 6'</a:t>
            </a:r>
            <a:endParaRPr/>
          </a:p>
          <a:p>
            <a:pPr indent="0" lvl="0" marL="0" rtl="0" algn="l">
              <a:spcBef>
                <a:spcPts val="100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72" name="Google Shape;472;p6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a:t>Overloads</a:t>
            </a:r>
            <a:endParaRPr b="1"/>
          </a:p>
          <a:p>
            <a:pPr indent="-342900" lvl="0" marL="457200" rtl="0" algn="l">
              <a:spcBef>
                <a:spcPts val="1000"/>
              </a:spcBef>
              <a:spcAft>
                <a:spcPts val="0"/>
              </a:spcAft>
              <a:buSzPts val="1800"/>
              <a:buChar char="●"/>
            </a:pPr>
            <a:r>
              <a:rPr lang="en-IN"/>
              <a:t>In many languages, each overload has its own implementation but in TypeScript the overloads all decorate a</a:t>
            </a:r>
            <a:r>
              <a:rPr b="1" lang="en-IN"/>
              <a:t> single implementation.</a:t>
            </a:r>
            <a:endParaRPr b="1"/>
          </a:p>
          <a:p>
            <a:pPr indent="-342900" lvl="0" marL="457200" rtl="0" algn="l">
              <a:spcBef>
                <a:spcPts val="0"/>
              </a:spcBef>
              <a:spcAft>
                <a:spcPts val="0"/>
              </a:spcAft>
              <a:buSzPts val="1800"/>
              <a:buChar char="●"/>
            </a:pPr>
            <a:r>
              <a:rPr lang="en-IN"/>
              <a:t>When you call a function that has overloads defined, the compiler constructs a list of signatures and attempts to determine the signature that matches the function call. </a:t>
            </a:r>
            <a:endParaRPr/>
          </a:p>
          <a:p>
            <a:pPr indent="-342900" lvl="0" marL="457200" rtl="0" algn="l">
              <a:spcBef>
                <a:spcPts val="0"/>
              </a:spcBef>
              <a:spcAft>
                <a:spcPts val="0"/>
              </a:spcAft>
              <a:buSzPts val="1800"/>
              <a:buChar char="●"/>
            </a:pPr>
            <a:r>
              <a:rPr lang="en-IN"/>
              <a:t>If there are no matching signatures the call results in an error.</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79" name="Google Shape;479;p69"/>
          <p:cNvSpPr txBox="1"/>
          <p:nvPr>
            <p:ph idx="1" type="body"/>
          </p:nvPr>
        </p:nvSpPr>
        <p:spPr>
          <a:xfrm>
            <a:off x="838200" y="1862425"/>
            <a:ext cx="10515600" cy="4351200"/>
          </a:xfrm>
          <a:prstGeom prst="rect">
            <a:avLst/>
          </a:prstGeom>
        </p:spPr>
        <p:txBody>
          <a:bodyPr anchorCtr="0" anchor="t" bIns="45700" lIns="91425" spcFirstLastPara="1" rIns="91425" wrap="square" tIns="45700">
            <a:noAutofit/>
          </a:bodyPr>
          <a:lstStyle/>
          <a:p>
            <a:pPr indent="0" lvl="0" marL="457200" rtl="0" algn="l">
              <a:lnSpc>
                <a:spcPct val="80000"/>
              </a:lnSpc>
              <a:spcBef>
                <a:spcPts val="1000"/>
              </a:spcBef>
              <a:spcAft>
                <a:spcPts val="0"/>
              </a:spcAft>
              <a:buClr>
                <a:schemeClr val="dk1"/>
              </a:buClr>
              <a:buSzPts val="358"/>
              <a:buFont typeface="Arial"/>
              <a:buNone/>
            </a:pPr>
            <a:r>
              <a:rPr lang="en-IN" sz="1810"/>
              <a:t>// Function overload for string parameters</a:t>
            </a:r>
            <a:endParaRPr sz="1810"/>
          </a:p>
          <a:p>
            <a:pPr indent="0" lvl="0" marL="457200" rtl="0" algn="l">
              <a:lnSpc>
                <a:spcPct val="80000"/>
              </a:lnSpc>
              <a:spcBef>
                <a:spcPts val="1000"/>
              </a:spcBef>
              <a:spcAft>
                <a:spcPts val="0"/>
              </a:spcAft>
              <a:buClr>
                <a:schemeClr val="dk1"/>
              </a:buClr>
              <a:buSzPts val="358"/>
              <a:buFont typeface="Arial"/>
              <a:buNone/>
            </a:pPr>
            <a:r>
              <a:rPr lang="en-IN" sz="1810"/>
              <a:t>function getAverage(a: string, b: string, c: string): string;</a:t>
            </a:r>
            <a:endParaRPr sz="1810"/>
          </a:p>
          <a:p>
            <a:pPr indent="0" lvl="0" marL="457200" rtl="0" algn="l">
              <a:lnSpc>
                <a:spcPct val="80000"/>
              </a:lnSpc>
              <a:spcBef>
                <a:spcPts val="1000"/>
              </a:spcBef>
              <a:spcAft>
                <a:spcPts val="0"/>
              </a:spcAft>
              <a:buClr>
                <a:schemeClr val="dk1"/>
              </a:buClr>
              <a:buSzPts val="358"/>
              <a:buFont typeface="Arial"/>
              <a:buNone/>
            </a:pPr>
            <a:r>
              <a:t/>
            </a:r>
            <a:endParaRPr sz="1810"/>
          </a:p>
          <a:p>
            <a:pPr indent="0" lvl="0" marL="457200" rtl="0" algn="l">
              <a:lnSpc>
                <a:spcPct val="80000"/>
              </a:lnSpc>
              <a:spcBef>
                <a:spcPts val="1000"/>
              </a:spcBef>
              <a:spcAft>
                <a:spcPts val="0"/>
              </a:spcAft>
              <a:buClr>
                <a:schemeClr val="dk1"/>
              </a:buClr>
              <a:buSzPts val="358"/>
              <a:buFont typeface="Arial"/>
              <a:buNone/>
            </a:pPr>
            <a:r>
              <a:rPr lang="en-IN" sz="1810"/>
              <a:t>// Function overload for number parameters</a:t>
            </a:r>
            <a:endParaRPr sz="1810"/>
          </a:p>
          <a:p>
            <a:pPr indent="0" lvl="0" marL="457200" rtl="0" algn="l">
              <a:lnSpc>
                <a:spcPct val="80000"/>
              </a:lnSpc>
              <a:spcBef>
                <a:spcPts val="1000"/>
              </a:spcBef>
              <a:spcAft>
                <a:spcPts val="0"/>
              </a:spcAft>
              <a:buClr>
                <a:schemeClr val="dk1"/>
              </a:buClr>
              <a:buSzPts val="358"/>
              <a:buFont typeface="Arial"/>
              <a:buNone/>
            </a:pPr>
            <a:r>
              <a:rPr lang="en-IN" sz="1810"/>
              <a:t>function getAverage(a: number, b: number, c: number): string;</a:t>
            </a:r>
            <a:endParaRPr sz="1810"/>
          </a:p>
          <a:p>
            <a:pPr indent="0" lvl="0" marL="457200" rtl="0" algn="l">
              <a:lnSpc>
                <a:spcPct val="80000"/>
              </a:lnSpc>
              <a:spcBef>
                <a:spcPts val="1000"/>
              </a:spcBef>
              <a:spcAft>
                <a:spcPts val="0"/>
              </a:spcAft>
              <a:buClr>
                <a:schemeClr val="dk1"/>
              </a:buClr>
              <a:buSzPts val="358"/>
              <a:buFont typeface="Arial"/>
              <a:buNone/>
            </a:pPr>
            <a:r>
              <a:t/>
            </a:r>
            <a:endParaRPr sz="1810"/>
          </a:p>
          <a:p>
            <a:pPr indent="0" lvl="0" marL="457200" rtl="0" algn="l">
              <a:lnSpc>
                <a:spcPct val="80000"/>
              </a:lnSpc>
              <a:spcBef>
                <a:spcPts val="1000"/>
              </a:spcBef>
              <a:spcAft>
                <a:spcPts val="0"/>
              </a:spcAft>
              <a:buClr>
                <a:schemeClr val="dk1"/>
              </a:buClr>
              <a:buSzPts val="358"/>
              <a:buFont typeface="Arial"/>
              <a:buNone/>
            </a:pPr>
            <a:r>
              <a:rPr lang="en-IN" sz="1810"/>
              <a:t>// Function implementation</a:t>
            </a:r>
            <a:endParaRPr sz="1810"/>
          </a:p>
          <a:p>
            <a:pPr indent="0" lvl="0" marL="457200" rtl="0" algn="l">
              <a:lnSpc>
                <a:spcPct val="80000"/>
              </a:lnSpc>
              <a:spcBef>
                <a:spcPts val="1000"/>
              </a:spcBef>
              <a:spcAft>
                <a:spcPts val="0"/>
              </a:spcAft>
              <a:buClr>
                <a:schemeClr val="dk1"/>
              </a:buClr>
              <a:buSzPts val="358"/>
              <a:buFont typeface="Arial"/>
              <a:buNone/>
            </a:pPr>
            <a:r>
              <a:rPr lang="en-IN" sz="1810"/>
              <a:t>function getAverage(a: string | number, b: string | number, c: string | number): string {</a:t>
            </a:r>
            <a:endParaRPr sz="1810"/>
          </a:p>
          <a:p>
            <a:pPr indent="0" lvl="0" marL="457200" rtl="0" algn="l">
              <a:lnSpc>
                <a:spcPct val="80000"/>
              </a:lnSpc>
              <a:spcBef>
                <a:spcPts val="1000"/>
              </a:spcBef>
              <a:spcAft>
                <a:spcPts val="0"/>
              </a:spcAft>
              <a:buClr>
                <a:schemeClr val="dk1"/>
              </a:buClr>
              <a:buSzPts val="358"/>
              <a:buFont typeface="Arial"/>
              <a:buNone/>
            </a:pPr>
            <a:r>
              <a:rPr lang="en-IN" sz="1810"/>
              <a:t>    var total = parseInt(a as string, 10) + parseInt(b as string, 10) + parseInt(c as string, 10);</a:t>
            </a:r>
            <a:endParaRPr sz="1810"/>
          </a:p>
          <a:p>
            <a:pPr indent="0" lvl="0" marL="457200" rtl="0" algn="l">
              <a:lnSpc>
                <a:spcPct val="80000"/>
              </a:lnSpc>
              <a:spcBef>
                <a:spcPts val="1000"/>
              </a:spcBef>
              <a:spcAft>
                <a:spcPts val="0"/>
              </a:spcAft>
              <a:buClr>
                <a:schemeClr val="dk1"/>
              </a:buClr>
              <a:buSzPts val="358"/>
              <a:buFont typeface="Arial"/>
              <a:buNone/>
            </a:pPr>
            <a:r>
              <a:rPr lang="en-IN" sz="1810"/>
              <a:t>    var average = total / 3;</a:t>
            </a:r>
            <a:endParaRPr sz="1810"/>
          </a:p>
          <a:p>
            <a:pPr indent="0" lvl="0" marL="457200" rtl="0" algn="l">
              <a:lnSpc>
                <a:spcPct val="80000"/>
              </a:lnSpc>
              <a:spcBef>
                <a:spcPts val="1000"/>
              </a:spcBef>
              <a:spcAft>
                <a:spcPts val="0"/>
              </a:spcAft>
              <a:buClr>
                <a:schemeClr val="dk1"/>
              </a:buClr>
              <a:buSzPts val="358"/>
              <a:buFont typeface="Arial"/>
              <a:buNone/>
            </a:pPr>
            <a:r>
              <a:rPr lang="en-IN" sz="1810"/>
              <a:t>    return 'The average is ' + average;</a:t>
            </a:r>
            <a:endParaRPr sz="1810"/>
          </a:p>
          <a:p>
            <a:pPr indent="0" lvl="0" marL="457200" rtl="0" algn="l">
              <a:lnSpc>
                <a:spcPct val="80000"/>
              </a:lnSpc>
              <a:spcBef>
                <a:spcPts val="1000"/>
              </a:spcBef>
              <a:spcAft>
                <a:spcPts val="0"/>
              </a:spcAft>
              <a:buClr>
                <a:schemeClr val="dk1"/>
              </a:buClr>
              <a:buSzPts val="358"/>
              <a:buFont typeface="Arial"/>
              <a:buNone/>
            </a:pPr>
            <a:r>
              <a:rPr lang="en-IN" sz="1810"/>
              <a:t>}</a:t>
            </a:r>
            <a:endParaRPr sz="1810"/>
          </a:p>
          <a:p>
            <a:pPr indent="0" lvl="0" marL="457200" rtl="0" algn="l">
              <a:lnSpc>
                <a:spcPct val="80000"/>
              </a:lnSpc>
              <a:spcBef>
                <a:spcPts val="1000"/>
              </a:spcBef>
              <a:spcAft>
                <a:spcPts val="0"/>
              </a:spcAft>
              <a:buClr>
                <a:schemeClr val="dk1"/>
              </a:buClr>
              <a:buSzPts val="358"/>
              <a:buFont typeface="Arial"/>
              <a:buNone/>
            </a:pPr>
            <a:r>
              <a:rPr lang="en-IN" sz="1810"/>
              <a:t>var result = getAverage(4, 3, 8); // Result: 'The average is 5'</a:t>
            </a:r>
            <a:endParaRPr sz="1810"/>
          </a:p>
          <a:p>
            <a:pPr indent="0" lvl="0" marL="457200" rtl="0" algn="l">
              <a:lnSpc>
                <a:spcPct val="80000"/>
              </a:lnSpc>
              <a:spcBef>
                <a:spcPts val="1000"/>
              </a:spcBef>
              <a:spcAft>
                <a:spcPts val="0"/>
              </a:spcAft>
              <a:buClr>
                <a:schemeClr val="dk1"/>
              </a:buClr>
              <a:buSzPts val="358"/>
              <a:buFont typeface="Arial"/>
              <a:buNone/>
            </a:pPr>
            <a:r>
              <a:rPr lang="en-IN" sz="1810"/>
              <a:t>console.log(result);</a:t>
            </a:r>
            <a:endParaRPr sz="1810"/>
          </a:p>
          <a:p>
            <a:pPr indent="0" lvl="0" marL="457200" rtl="0" algn="l">
              <a:lnSpc>
                <a:spcPct val="80000"/>
              </a:lnSpc>
              <a:spcBef>
                <a:spcPts val="1000"/>
              </a:spcBef>
              <a:spcAft>
                <a:spcPts val="0"/>
              </a:spcAft>
              <a:buClr>
                <a:schemeClr val="dk1"/>
              </a:buClr>
              <a:buSzPts val="358"/>
              <a:buFont typeface="Arial"/>
              <a:buNone/>
            </a:pPr>
            <a:r>
              <a:t/>
            </a:r>
            <a:endParaRPr sz="1810"/>
          </a:p>
          <a:p>
            <a:pPr indent="0" lvl="0" marL="0" rtl="0" algn="l">
              <a:lnSpc>
                <a:spcPct val="80000"/>
              </a:lnSpc>
              <a:spcBef>
                <a:spcPts val="1000"/>
              </a:spcBef>
              <a:spcAft>
                <a:spcPts val="0"/>
              </a:spcAft>
              <a:buSzPts val="358"/>
              <a:buNone/>
            </a:pPr>
            <a:r>
              <a:t/>
            </a:r>
            <a:endParaRPr sz="181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1000"/>
              </a:spcBef>
              <a:spcAft>
                <a:spcPts val="0"/>
              </a:spcAft>
              <a:buNone/>
            </a:pPr>
            <a:r>
              <a:rPr lang="en-IN" sz="2800">
                <a:solidFill>
                  <a:schemeClr val="dk1"/>
                </a:solidFill>
                <a:latin typeface="Calibri"/>
                <a:ea typeface="Calibri"/>
                <a:cs typeface="Calibri"/>
                <a:sym typeface="Calibri"/>
              </a:rPr>
              <a:t>Arrow Function (Lambda Function)</a:t>
            </a:r>
            <a:endParaRPr sz="2800">
              <a:solidFill>
                <a:schemeClr val="dk1"/>
              </a:solidFill>
              <a:latin typeface="Calibri"/>
              <a:ea typeface="Calibri"/>
              <a:cs typeface="Calibri"/>
              <a:sym typeface="Calibri"/>
            </a:endParaRPr>
          </a:p>
        </p:txBody>
      </p:sp>
      <p:sp>
        <p:nvSpPr>
          <p:cNvPr id="485" name="Google Shape;485;p70"/>
          <p:cNvSpPr txBox="1"/>
          <p:nvPr>
            <p:ph idx="1" type="body"/>
          </p:nvPr>
        </p:nvSpPr>
        <p:spPr>
          <a:xfrm>
            <a:off x="759075" y="1550103"/>
            <a:ext cx="10515600" cy="3318900"/>
          </a:xfrm>
          <a:prstGeom prst="rect">
            <a:avLst/>
          </a:prstGeom>
          <a:noFill/>
          <a:ln>
            <a:noFill/>
          </a:ln>
        </p:spPr>
        <p:txBody>
          <a:bodyPr anchorCtr="0" anchor="ctr" bIns="45700" lIns="91425" spcFirstLastPara="1" rIns="91425" wrap="square" tIns="45700">
            <a:normAutofit/>
          </a:bodyPr>
          <a:lstStyle/>
          <a:p>
            <a:pPr indent="-342900" lvl="0" marL="457200" marR="0" rtl="0" algn="l">
              <a:lnSpc>
                <a:spcPct val="90000"/>
              </a:lnSpc>
              <a:spcBef>
                <a:spcPts val="1000"/>
              </a:spcBef>
              <a:spcAft>
                <a:spcPts val="0"/>
              </a:spcAft>
              <a:buSzPts val="1800"/>
              <a:buChar char="●"/>
            </a:pPr>
            <a:r>
              <a:rPr lang="en-IN"/>
              <a:t>It omits the function keyword. </a:t>
            </a:r>
            <a:endParaRPr/>
          </a:p>
          <a:p>
            <a:pPr indent="-342900" lvl="0" marL="457200" marR="0" rtl="0" algn="l">
              <a:lnSpc>
                <a:spcPct val="90000"/>
              </a:lnSpc>
              <a:spcBef>
                <a:spcPts val="0"/>
              </a:spcBef>
              <a:spcAft>
                <a:spcPts val="0"/>
              </a:spcAft>
              <a:buSzPts val="1800"/>
              <a:buChar char="●"/>
            </a:pPr>
            <a:r>
              <a:rPr lang="en-IN"/>
              <a:t>uses fat arrow (=&gt;) </a:t>
            </a:r>
            <a:endParaRPr/>
          </a:p>
          <a:p>
            <a:pPr indent="-342900" lvl="0" marL="457200" marR="0" rtl="0" algn="l">
              <a:lnSpc>
                <a:spcPct val="90000"/>
              </a:lnSpc>
              <a:spcBef>
                <a:spcPts val="0"/>
              </a:spcBef>
              <a:spcAft>
                <a:spcPts val="0"/>
              </a:spcAft>
              <a:buSzPts val="1800"/>
              <a:buChar char="●"/>
            </a:pPr>
            <a:r>
              <a:rPr lang="en-IN"/>
              <a:t>It is also called a Lambda function. </a:t>
            </a:r>
            <a:endParaRPr/>
          </a:p>
          <a:p>
            <a:pPr indent="-342900" lvl="0" marL="457200" marR="0" rtl="0" algn="l">
              <a:lnSpc>
                <a:spcPct val="90000"/>
              </a:lnSpc>
              <a:spcBef>
                <a:spcPts val="0"/>
              </a:spcBef>
              <a:spcAft>
                <a:spcPts val="0"/>
              </a:spcAft>
              <a:buSzPts val="1800"/>
              <a:buChar char="●"/>
            </a:pPr>
            <a:r>
              <a:rPr lang="en-IN"/>
              <a:t>The arrow function has lexical scoping of "this" keyword</a:t>
            </a:r>
            <a:endParaRPr/>
          </a:p>
          <a:p>
            <a:pPr indent="0" lvl="0" marL="457200" marR="0" rtl="0" algn="l">
              <a:lnSpc>
                <a:spcPct val="90000"/>
              </a:lnSpc>
              <a:spcBef>
                <a:spcPts val="1000"/>
              </a:spcBef>
              <a:spcAft>
                <a:spcPts val="0"/>
              </a:spcAft>
              <a:buNone/>
            </a:pPr>
            <a:r>
              <a:rPr lang="en-IN"/>
              <a:t>Syntax: (parameter1, parameter2, ..., parameterN) =&gt; expression;  </a:t>
            </a:r>
            <a:endParaRPr/>
          </a:p>
          <a:p>
            <a:pPr indent="0" lvl="0" marL="457200" marR="0" rtl="0" algn="l">
              <a:lnSpc>
                <a:spcPct val="90000"/>
              </a:lnSpc>
              <a:spcBef>
                <a:spcPts val="1000"/>
              </a:spcBef>
              <a:spcAft>
                <a:spcPts val="0"/>
              </a:spcAft>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92" name="Google Shape;492;p7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81940" lvl="0" marL="228600" rtl="0" algn="l">
              <a:spcBef>
                <a:spcPts val="1000"/>
              </a:spcBef>
              <a:spcAft>
                <a:spcPts val="0"/>
              </a:spcAft>
              <a:buSzPts val="2800"/>
              <a:buChar char="•"/>
            </a:pPr>
            <a:r>
              <a:rPr b="1" lang="en-IN"/>
              <a:t>Arrow function with Parameter</a:t>
            </a:r>
            <a:endParaRPr/>
          </a:p>
          <a:p>
            <a:pPr indent="0" lvl="0" marL="0" rtl="0" algn="l">
              <a:spcBef>
                <a:spcPts val="1000"/>
              </a:spcBef>
              <a:spcAft>
                <a:spcPts val="0"/>
              </a:spcAft>
              <a:buClr>
                <a:schemeClr val="dk1"/>
              </a:buClr>
              <a:buSzPts val="2800"/>
              <a:buFont typeface="Arial"/>
              <a:buNone/>
            </a:pPr>
            <a:r>
              <a:rPr lang="en-IN"/>
              <a:t>let sum = (x: number, y: number): number =&gt; {</a:t>
            </a:r>
            <a:endParaRPr/>
          </a:p>
          <a:p>
            <a:pPr indent="0" lvl="0" marL="0" rtl="0" algn="l">
              <a:spcBef>
                <a:spcPts val="1000"/>
              </a:spcBef>
              <a:spcAft>
                <a:spcPts val="0"/>
              </a:spcAft>
              <a:buClr>
                <a:schemeClr val="dk1"/>
              </a:buClr>
              <a:buSzPts val="2800"/>
              <a:buFont typeface="Arial"/>
              <a:buNone/>
            </a:pPr>
            <a:r>
              <a:rPr lang="en-IN"/>
              <a:t>    return x + y;</a:t>
            </a:r>
            <a:endParaRPr/>
          </a:p>
          <a:p>
            <a:pPr indent="0" lvl="0" marL="0" rtl="0" algn="l">
              <a:spcBef>
                <a:spcPts val="1000"/>
              </a:spcBef>
              <a:spcAft>
                <a:spcPts val="0"/>
              </a:spcAft>
              <a:buClr>
                <a:schemeClr val="dk1"/>
              </a:buClr>
              <a:buSzPts val="2800"/>
              <a:buFont typeface="Arial"/>
              <a:buNone/>
            </a:pPr>
            <a:r>
              <a:rPr lang="en-IN"/>
              <a:t>}</a:t>
            </a:r>
            <a:endParaRPr/>
          </a:p>
          <a:p>
            <a:pPr indent="0" lvl="0" marL="0" rtl="0" algn="l">
              <a:spcBef>
                <a:spcPts val="1000"/>
              </a:spcBef>
              <a:spcAft>
                <a:spcPts val="0"/>
              </a:spcAft>
              <a:buClr>
                <a:schemeClr val="dk1"/>
              </a:buClr>
              <a:buSzPts val="2800"/>
              <a:buFont typeface="Arial"/>
              <a:buNone/>
            </a:pPr>
            <a:r>
              <a:rPr lang="en-IN"/>
              <a:t>console.log(sum(10, 20)); //returns 30</a:t>
            </a:r>
            <a:endParaRPr/>
          </a:p>
          <a:p>
            <a:pPr indent="0" lvl="0" marL="0" rtl="0" algn="l">
              <a:spcBef>
                <a:spcPts val="1000"/>
              </a:spcBef>
              <a:spcAft>
                <a:spcPts val="0"/>
              </a:spcAft>
              <a:buClr>
                <a:schemeClr val="dk1"/>
              </a:buClr>
              <a:buSzPts val="2800"/>
              <a:buFont typeface="Arial"/>
              <a:buNone/>
            </a:pPr>
            <a:r>
              <a:t/>
            </a:r>
            <a:endParaRPr/>
          </a:p>
          <a:p>
            <a:pPr indent="-281940" lvl="0" marL="228600" rtl="0" algn="l">
              <a:spcBef>
                <a:spcPts val="1000"/>
              </a:spcBef>
              <a:spcAft>
                <a:spcPts val="0"/>
              </a:spcAft>
              <a:buSzPts val="2800"/>
              <a:buChar char="•"/>
            </a:pPr>
            <a:r>
              <a:rPr b="1" lang="en-IN"/>
              <a:t>Arrow function without a parameter</a:t>
            </a:r>
            <a:endParaRPr/>
          </a:p>
          <a:p>
            <a:pPr indent="0" lvl="0" marL="0" rtl="0" algn="l">
              <a:spcBef>
                <a:spcPts val="1000"/>
              </a:spcBef>
              <a:spcAft>
                <a:spcPts val="0"/>
              </a:spcAft>
              <a:buClr>
                <a:schemeClr val="dk1"/>
              </a:buClr>
              <a:buSzPts val="2800"/>
              <a:buFont typeface="Arial"/>
              <a:buNone/>
            </a:pPr>
            <a:r>
              <a:rPr lang="en-IN"/>
              <a:t>let Print = () =&gt; console.log("Hello TypeScript");</a:t>
            </a:r>
            <a:endParaRPr/>
          </a:p>
          <a:p>
            <a:pPr indent="0" lvl="0" marL="0" rtl="0" algn="l">
              <a:spcBef>
                <a:spcPts val="1000"/>
              </a:spcBef>
              <a:spcAft>
                <a:spcPts val="0"/>
              </a:spcAft>
              <a:buClr>
                <a:schemeClr val="dk1"/>
              </a:buClr>
              <a:buSzPts val="2800"/>
              <a:buFont typeface="Arial"/>
              <a:buNone/>
            </a:pPr>
            <a:r>
              <a:rPr lang="en-IN"/>
              <a:t>Print(); //Output: Hello TypeScript</a:t>
            </a:r>
            <a:endParaRPr/>
          </a:p>
          <a:p>
            <a:pPr indent="0" lvl="0" marL="0" rtl="0" algn="l">
              <a:spcBef>
                <a:spcPts val="1000"/>
              </a:spcBef>
              <a:spcAft>
                <a:spcPts val="0"/>
              </a:spcAft>
              <a:buClr>
                <a:schemeClr val="dk1"/>
              </a:buClr>
              <a:buSzPts val="2800"/>
              <a:buFont typeface="Arial"/>
              <a:buNone/>
            </a:pPr>
            <a:r>
              <a:t/>
            </a:r>
            <a:endParaRPr/>
          </a:p>
          <a:p>
            <a:pPr indent="0" lvl="0" marL="0" rtl="0" algn="l">
              <a:spcBef>
                <a:spcPts val="1000"/>
              </a:spcBef>
              <a:spcAft>
                <a:spcPts val="0"/>
              </a:spcAft>
              <a:buClr>
                <a:schemeClr val="dk1"/>
              </a:buClr>
              <a:buSzPts val="28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292100" lvl="1" marL="685800" marR="0" rtl="0" algn="just">
              <a:lnSpc>
                <a:spcPct val="90000"/>
              </a:lnSpc>
              <a:spcBef>
                <a:spcPts val="1000"/>
              </a:spcBef>
              <a:spcAft>
                <a:spcPts val="0"/>
              </a:spcAft>
              <a:buSzPts val="2800"/>
              <a:buChar char="•"/>
            </a:pPr>
            <a:r>
              <a:rPr b="1" lang="en-IN" sz="2800"/>
              <a:t>High compatibility with existing JavaScript code</a:t>
            </a:r>
            <a:endParaRPr b="1"/>
          </a:p>
          <a:p>
            <a:pPr indent="-292100" lvl="2" marL="1143000" marR="0" rtl="0" algn="just">
              <a:lnSpc>
                <a:spcPct val="90000"/>
              </a:lnSpc>
              <a:spcBef>
                <a:spcPts val="1000"/>
              </a:spcBef>
              <a:spcAft>
                <a:spcPts val="0"/>
              </a:spcAft>
              <a:buSzPts val="2800"/>
              <a:buChar char="•"/>
            </a:pPr>
            <a:r>
              <a:rPr lang="en-IN" sz="2800"/>
              <a:t>any valid JavaScript program is also a valid TypeScript program (with a few small exceptions)</a:t>
            </a:r>
            <a:endParaRPr sz="2800"/>
          </a:p>
          <a:p>
            <a:pPr indent="-292100" lvl="1" marL="685800" marR="0" rtl="0" algn="just">
              <a:lnSpc>
                <a:spcPct val="90000"/>
              </a:lnSpc>
              <a:spcBef>
                <a:spcPts val="1000"/>
              </a:spcBef>
              <a:spcAft>
                <a:spcPts val="0"/>
              </a:spcAft>
              <a:buSzPts val="2800"/>
              <a:buChar char="•"/>
            </a:pPr>
            <a:r>
              <a:rPr b="1" lang="en-IN" sz="2800"/>
              <a:t>Provide a structuring mechanism for larger pieces of code</a:t>
            </a:r>
            <a:endParaRPr b="1" sz="2800"/>
          </a:p>
          <a:p>
            <a:pPr indent="-292100" lvl="2" marL="1143000" marR="0" rtl="0" algn="just">
              <a:lnSpc>
                <a:spcPct val="90000"/>
              </a:lnSpc>
              <a:spcBef>
                <a:spcPts val="1000"/>
              </a:spcBef>
              <a:spcAft>
                <a:spcPts val="0"/>
              </a:spcAft>
              <a:buSzPts val="2800"/>
              <a:buChar char="•"/>
            </a:pPr>
            <a:r>
              <a:rPr lang="en-IN" sz="2800"/>
              <a:t>Features like class-based object-orientation, interfaces, namespaces, and modules, help us to structure our code in a much better way.</a:t>
            </a:r>
            <a:endParaRPr sz="2800"/>
          </a:p>
          <a:p>
            <a:pPr indent="-292100" lvl="2" marL="1143000" marR="0" rtl="0" algn="just">
              <a:lnSpc>
                <a:spcPct val="90000"/>
              </a:lnSpc>
              <a:spcBef>
                <a:spcPts val="1000"/>
              </a:spcBef>
              <a:spcAft>
                <a:spcPts val="0"/>
              </a:spcAft>
              <a:buSzPts val="2800"/>
              <a:buChar char="•"/>
            </a:pPr>
            <a:r>
              <a:rPr lang="en-IN" sz="2800"/>
              <a:t>reduce potential integration issues within the development team</a:t>
            </a:r>
            <a:endParaRPr sz="2800"/>
          </a:p>
          <a:p>
            <a:pPr indent="-292100" lvl="2" marL="1143000" marR="0" rtl="0" algn="just">
              <a:lnSpc>
                <a:spcPct val="90000"/>
              </a:lnSpc>
              <a:spcBef>
                <a:spcPts val="1000"/>
              </a:spcBef>
              <a:spcAft>
                <a:spcPts val="0"/>
              </a:spcAft>
              <a:buSzPts val="2800"/>
              <a:buChar char="•"/>
            </a:pPr>
            <a:r>
              <a:rPr lang="en-IN" sz="2800"/>
              <a:t>Making code easier to maintain and scale </a:t>
            </a:r>
            <a:endParaRPr sz="1200">
              <a:solidFill>
                <a:srgbClr val="6D737D"/>
              </a:solidFill>
              <a:highlight>
                <a:srgbClr val="F5F6FA"/>
              </a:highlight>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type="title"/>
          </p:nvPr>
        </p:nvSpPr>
        <p:spPr>
          <a:xfrm>
            <a:off x="838200" y="0"/>
            <a:ext cx="10515600" cy="963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TypeScript Classes and Objects</a:t>
            </a:r>
            <a:endParaRPr/>
          </a:p>
        </p:txBody>
      </p:sp>
      <p:sp>
        <p:nvSpPr>
          <p:cNvPr id="498" name="Google Shape;498;p72"/>
          <p:cNvSpPr txBox="1"/>
          <p:nvPr>
            <p:ph idx="1" type="body"/>
          </p:nvPr>
        </p:nvSpPr>
        <p:spPr>
          <a:xfrm>
            <a:off x="739878" y="766916"/>
            <a:ext cx="11225980" cy="6091084"/>
          </a:xfrm>
          <a:prstGeom prst="rect">
            <a:avLst/>
          </a:prstGeom>
          <a:noFill/>
          <a:ln>
            <a:noFill/>
          </a:ln>
        </p:spPr>
        <p:txBody>
          <a:bodyPr anchorCtr="0" anchor="t" bIns="45700" lIns="91425" spcFirstLastPara="1" rIns="91425" wrap="square" tIns="45700">
            <a:noAutofit/>
          </a:bodyPr>
          <a:lstStyle/>
          <a:p>
            <a:pPr indent="-304800" lvl="0" marL="228600" rtl="0" algn="l">
              <a:lnSpc>
                <a:spcPct val="90000"/>
              </a:lnSpc>
              <a:spcBef>
                <a:spcPts val="0"/>
              </a:spcBef>
              <a:spcAft>
                <a:spcPts val="0"/>
              </a:spcAft>
              <a:buClr>
                <a:schemeClr val="dk1"/>
              </a:buClr>
              <a:buSzPts val="2800"/>
              <a:buChar char="•"/>
            </a:pPr>
            <a:r>
              <a:rPr lang="en-IN"/>
              <a:t>In object-oriented programming languages like Java and C#, classes are the fundamental entities used to create </a:t>
            </a:r>
            <a:r>
              <a:rPr b="1" lang="en-IN"/>
              <a:t>reusable </a:t>
            </a:r>
            <a:r>
              <a:rPr lang="en-IN"/>
              <a:t>components. </a:t>
            </a:r>
            <a:endParaRPr/>
          </a:p>
          <a:p>
            <a:pPr indent="-304800" lvl="0" marL="228600" rtl="0" algn="l">
              <a:lnSpc>
                <a:spcPct val="90000"/>
              </a:lnSpc>
              <a:spcBef>
                <a:spcPts val="1000"/>
              </a:spcBef>
              <a:spcAft>
                <a:spcPts val="0"/>
              </a:spcAft>
              <a:buClr>
                <a:schemeClr val="dk1"/>
              </a:buClr>
              <a:buSzPts val="2800"/>
              <a:buChar char="•"/>
            </a:pPr>
            <a:r>
              <a:rPr lang="en-IN"/>
              <a:t>TypeScript introduced classes to avail the benefit of </a:t>
            </a:r>
            <a:r>
              <a:rPr b="1" lang="en-IN"/>
              <a:t>object-oriented </a:t>
            </a:r>
            <a:r>
              <a:rPr lang="en-IN"/>
              <a:t>techniques like encapsulation and abstraction. </a:t>
            </a:r>
            <a:endParaRPr/>
          </a:p>
          <a:p>
            <a:pPr indent="-304800" lvl="0" marL="228600" rtl="0" algn="l">
              <a:lnSpc>
                <a:spcPct val="90000"/>
              </a:lnSpc>
              <a:spcBef>
                <a:spcPts val="1000"/>
              </a:spcBef>
              <a:spcAft>
                <a:spcPts val="0"/>
              </a:spcAft>
              <a:buClr>
                <a:schemeClr val="dk1"/>
              </a:buClr>
              <a:buSzPts val="2800"/>
              <a:buChar char="•"/>
            </a:pPr>
            <a:r>
              <a:rPr lang="en-IN"/>
              <a:t>The class in TypeScript is compiled to plain JavaScript functions by the TypeScript compiler to work across platforms and browsers.</a:t>
            </a:r>
            <a:endParaRPr/>
          </a:p>
          <a:p>
            <a:pPr indent="-304800" lvl="0" marL="228600" rtl="0" algn="l">
              <a:lnSpc>
                <a:spcPct val="90000"/>
              </a:lnSpc>
              <a:spcBef>
                <a:spcPts val="1000"/>
              </a:spcBef>
              <a:spcAft>
                <a:spcPts val="0"/>
              </a:spcAft>
              <a:buClr>
                <a:schemeClr val="dk1"/>
              </a:buClr>
              <a:buSzPts val="2800"/>
              <a:buChar char="•"/>
            </a:pPr>
            <a:r>
              <a:rPr lang="en-IN"/>
              <a:t>A </a:t>
            </a:r>
            <a:r>
              <a:rPr b="1" lang="en-IN"/>
              <a:t>class definition</a:t>
            </a:r>
            <a:r>
              <a:rPr lang="en-IN"/>
              <a:t> can contain the following properties:</a:t>
            </a:r>
            <a:endParaRPr/>
          </a:p>
          <a:p>
            <a:pPr indent="-590550" lvl="0" marL="514350" rtl="0" algn="l">
              <a:lnSpc>
                <a:spcPct val="90000"/>
              </a:lnSpc>
              <a:spcBef>
                <a:spcPts val="1000"/>
              </a:spcBef>
              <a:spcAft>
                <a:spcPts val="0"/>
              </a:spcAft>
              <a:buClr>
                <a:schemeClr val="dk1"/>
              </a:buClr>
              <a:buSzPts val="2800"/>
              <a:buFont typeface="Calibri"/>
              <a:buAutoNum type="arabicPeriod"/>
            </a:pPr>
            <a:r>
              <a:rPr b="1" lang="en-IN"/>
              <a:t>Fields</a:t>
            </a:r>
            <a:r>
              <a:rPr lang="en-IN"/>
              <a:t>: It is a variable declared in a class.</a:t>
            </a:r>
            <a:endParaRPr/>
          </a:p>
          <a:p>
            <a:pPr indent="-590550" lvl="0" marL="514350" rtl="0" algn="l">
              <a:lnSpc>
                <a:spcPct val="90000"/>
              </a:lnSpc>
              <a:spcBef>
                <a:spcPts val="1000"/>
              </a:spcBef>
              <a:spcAft>
                <a:spcPts val="0"/>
              </a:spcAft>
              <a:buClr>
                <a:schemeClr val="dk1"/>
              </a:buClr>
              <a:buSzPts val="2800"/>
              <a:buFont typeface="Calibri"/>
              <a:buAutoNum type="arabicPeriod"/>
            </a:pPr>
            <a:r>
              <a:rPr b="1" lang="en-IN"/>
              <a:t>Methods</a:t>
            </a:r>
            <a:r>
              <a:rPr lang="en-IN"/>
              <a:t>: It represents an action for the object.</a:t>
            </a:r>
            <a:endParaRPr/>
          </a:p>
          <a:p>
            <a:pPr indent="-590550" lvl="0" marL="514350" rtl="0" algn="l">
              <a:lnSpc>
                <a:spcPct val="90000"/>
              </a:lnSpc>
              <a:spcBef>
                <a:spcPts val="1000"/>
              </a:spcBef>
              <a:spcAft>
                <a:spcPts val="0"/>
              </a:spcAft>
              <a:buClr>
                <a:schemeClr val="dk1"/>
              </a:buClr>
              <a:buSzPts val="2800"/>
              <a:buFont typeface="Calibri"/>
              <a:buAutoNum type="arabicPeriod"/>
            </a:pPr>
            <a:r>
              <a:rPr b="1" lang="en-IN"/>
              <a:t>Constructors</a:t>
            </a:r>
            <a:r>
              <a:rPr lang="en-IN"/>
              <a:t>: It is responsible for initializing the object in memory.</a:t>
            </a:r>
            <a:endParaRPr/>
          </a:p>
          <a:p>
            <a:pPr indent="-590550" lvl="0" marL="514350" rtl="0" algn="l">
              <a:lnSpc>
                <a:spcPct val="90000"/>
              </a:lnSpc>
              <a:spcBef>
                <a:spcPts val="1000"/>
              </a:spcBef>
              <a:spcAft>
                <a:spcPts val="0"/>
              </a:spcAft>
              <a:buClr>
                <a:schemeClr val="dk1"/>
              </a:buClr>
              <a:buSzPts val="2800"/>
              <a:buFont typeface="Calibri"/>
              <a:buAutoNum type="arabicPeriod"/>
            </a:pPr>
            <a:r>
              <a:rPr b="1" lang="en-IN"/>
              <a:t>Nested class and interface</a:t>
            </a:r>
            <a:r>
              <a:rPr lang="en-IN"/>
              <a:t>: It means a class can contain another class.</a:t>
            </a:r>
            <a:endParaRPr/>
          </a:p>
          <a:p>
            <a:pPr indent="-127000" lvl="0" marL="228600" rtl="0" algn="l">
              <a:lnSpc>
                <a:spcPct val="90000"/>
              </a:lnSpc>
              <a:spcBef>
                <a:spcPts val="1000"/>
              </a:spcBef>
              <a:spcAft>
                <a:spcPts val="0"/>
              </a:spcAft>
              <a:buClr>
                <a:schemeClr val="dk1"/>
              </a:buClr>
              <a:buSzPts val="16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05" name="Google Shape;505;p7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04800" lvl="0" marL="228600" rtl="0" algn="l">
              <a:spcBef>
                <a:spcPts val="1000"/>
              </a:spcBef>
              <a:spcAft>
                <a:spcPts val="0"/>
              </a:spcAft>
              <a:buSzPts val="2800"/>
              <a:buChar char="•"/>
            </a:pPr>
            <a:r>
              <a:rPr b="1" lang="en-IN"/>
              <a:t>Syntax to declare a class</a:t>
            </a:r>
            <a:endParaRPr/>
          </a:p>
          <a:p>
            <a:pPr indent="-304800" lvl="0" marL="228600" rtl="0" algn="l">
              <a:spcBef>
                <a:spcPts val="1000"/>
              </a:spcBef>
              <a:spcAft>
                <a:spcPts val="0"/>
              </a:spcAft>
              <a:buSzPts val="2800"/>
              <a:buChar char="•"/>
            </a:pPr>
            <a:r>
              <a:rPr lang="en-IN"/>
              <a:t>A class keyword is used to declare a class in TypeScript. We can create a class with the following syntax:</a:t>
            </a:r>
            <a:endParaRPr/>
          </a:p>
          <a:p>
            <a:pPr indent="0" lvl="0" marL="0" rtl="0" algn="l">
              <a:spcBef>
                <a:spcPts val="1000"/>
              </a:spcBef>
              <a:spcAft>
                <a:spcPts val="0"/>
              </a:spcAft>
              <a:buClr>
                <a:schemeClr val="dk1"/>
              </a:buClr>
              <a:buSzPts val="1600"/>
              <a:buFont typeface="Arial"/>
              <a:buNone/>
            </a:pPr>
            <a:r>
              <a:rPr lang="en-IN"/>
              <a:t>class </a:t>
            </a:r>
            <a:r>
              <a:rPr b="1" lang="en-IN"/>
              <a:t>&lt;class_name&gt;</a:t>
            </a:r>
            <a:r>
              <a:rPr lang="en-IN"/>
              <a:t>{    </a:t>
            </a:r>
            <a:endParaRPr/>
          </a:p>
          <a:p>
            <a:pPr indent="0" lvl="0" marL="0" rtl="0" algn="l">
              <a:spcBef>
                <a:spcPts val="1000"/>
              </a:spcBef>
              <a:spcAft>
                <a:spcPts val="0"/>
              </a:spcAft>
              <a:buClr>
                <a:schemeClr val="dk1"/>
              </a:buClr>
              <a:buSzPts val="1600"/>
              <a:buFont typeface="Arial"/>
              <a:buNone/>
            </a:pPr>
            <a:r>
              <a:rPr lang="en-IN"/>
              <a:t>    field;    </a:t>
            </a:r>
            <a:endParaRPr/>
          </a:p>
          <a:p>
            <a:pPr indent="0" lvl="0" marL="0" rtl="0" algn="l">
              <a:spcBef>
                <a:spcPts val="1000"/>
              </a:spcBef>
              <a:spcAft>
                <a:spcPts val="0"/>
              </a:spcAft>
              <a:buClr>
                <a:schemeClr val="dk1"/>
              </a:buClr>
              <a:buSzPts val="1600"/>
              <a:buFont typeface="Arial"/>
              <a:buNone/>
            </a:pPr>
            <a:r>
              <a:rPr lang="en-IN"/>
              <a:t>    method;    </a:t>
            </a:r>
            <a:endParaRPr/>
          </a:p>
          <a:p>
            <a:pPr indent="0" lvl="0" marL="0" rtl="0" algn="l">
              <a:spcBef>
                <a:spcPts val="1000"/>
              </a:spcBef>
              <a:spcAft>
                <a:spcPts val="0"/>
              </a:spcAft>
              <a:buClr>
                <a:schemeClr val="dk1"/>
              </a:buClr>
              <a:buSzPts val="1600"/>
              <a:buFont typeface="Arial"/>
              <a:buNone/>
            </a:pPr>
            <a:r>
              <a:rPr lang="en-IN"/>
              <a:t>}  </a:t>
            </a:r>
            <a:endParaRPr/>
          </a:p>
          <a:p>
            <a:pPr indent="-304800" lvl="0" marL="228600" rtl="0" algn="l">
              <a:spcBef>
                <a:spcPts val="1000"/>
              </a:spcBef>
              <a:spcAft>
                <a:spcPts val="0"/>
              </a:spcAft>
              <a:buSzPts val="2800"/>
              <a:buChar char="•"/>
            </a:pPr>
            <a:r>
              <a:rPr b="1" lang="en-IN"/>
              <a:t>Object Creation</a:t>
            </a:r>
            <a:endParaRPr/>
          </a:p>
          <a:p>
            <a:pPr indent="0" lvl="0" marL="0" rtl="0" algn="l">
              <a:spcBef>
                <a:spcPts val="1000"/>
              </a:spcBef>
              <a:spcAft>
                <a:spcPts val="0"/>
              </a:spcAft>
              <a:buClr>
                <a:schemeClr val="dk1"/>
              </a:buClr>
              <a:buSzPts val="1600"/>
              <a:buFont typeface="Arial"/>
              <a:buNone/>
            </a:pPr>
            <a:r>
              <a:rPr b="1" lang="en-IN"/>
              <a:t>Syntax:</a:t>
            </a:r>
            <a:r>
              <a:rPr lang="en-IN"/>
              <a:t> let object_name = new class_name(parameter)  </a:t>
            </a:r>
            <a:endParaRPr/>
          </a:p>
          <a:p>
            <a:pPr indent="-127000" lvl="0" marL="228600" rtl="0" algn="l">
              <a:spcBef>
                <a:spcPts val="1000"/>
              </a:spcBef>
              <a:spcAft>
                <a:spcPts val="0"/>
              </a:spcAft>
              <a:buClr>
                <a:schemeClr val="dk1"/>
              </a:buClr>
              <a:buSzPts val="1600"/>
              <a:buFont typeface="Arial"/>
              <a:buNone/>
            </a:pPr>
            <a:r>
              <a:t/>
            </a:r>
            <a:endParaRPr/>
          </a:p>
          <a:p>
            <a:pPr indent="-127000" lvl="0" marL="228600" rtl="0" algn="l">
              <a:spcBef>
                <a:spcPts val="1000"/>
              </a:spcBef>
              <a:spcAft>
                <a:spcPts val="0"/>
              </a:spcAft>
              <a:buClr>
                <a:schemeClr val="dk1"/>
              </a:buClr>
              <a:buSzPts val="16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Object Initialization</a:t>
            </a:r>
            <a:endParaRPr/>
          </a:p>
        </p:txBody>
      </p:sp>
      <p:sp>
        <p:nvSpPr>
          <p:cNvPr id="511" name="Google Shape;5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Object initialization means storing of data into the object. </a:t>
            </a:r>
            <a:endParaRPr/>
          </a:p>
          <a:p>
            <a:pPr indent="-228600" lvl="0" marL="228600" rtl="0" algn="l">
              <a:lnSpc>
                <a:spcPct val="90000"/>
              </a:lnSpc>
              <a:spcBef>
                <a:spcPts val="1000"/>
              </a:spcBef>
              <a:spcAft>
                <a:spcPts val="0"/>
              </a:spcAft>
              <a:buClr>
                <a:schemeClr val="dk1"/>
              </a:buClr>
              <a:buSzPts val="2800"/>
              <a:buChar char="•"/>
            </a:pPr>
            <a:r>
              <a:rPr lang="en-IN"/>
              <a:t>There are three ways to initialize an object. These are:</a:t>
            </a:r>
            <a:endParaRPr/>
          </a:p>
          <a:p>
            <a:pPr indent="0" lvl="0" marL="0" rtl="0" algn="l">
              <a:lnSpc>
                <a:spcPct val="90000"/>
              </a:lnSpc>
              <a:spcBef>
                <a:spcPts val="1000"/>
              </a:spcBef>
              <a:spcAft>
                <a:spcPts val="0"/>
              </a:spcAft>
              <a:buClr>
                <a:schemeClr val="dk1"/>
              </a:buClr>
              <a:buSzPts val="2800"/>
              <a:buNone/>
            </a:pPr>
            <a:r>
              <a:rPr lang="en-IN"/>
              <a:t>1. </a:t>
            </a:r>
            <a:r>
              <a:rPr b="1" lang="en-IN"/>
              <a:t>By Reference Variable</a:t>
            </a:r>
            <a:endParaRPr/>
          </a:p>
          <a:p>
            <a:pPr indent="0" lvl="0" marL="0" rtl="0" algn="l">
              <a:lnSpc>
                <a:spcPct val="90000"/>
              </a:lnSpc>
              <a:spcBef>
                <a:spcPts val="1000"/>
              </a:spcBef>
              <a:spcAft>
                <a:spcPts val="0"/>
              </a:spcAft>
              <a:buClr>
                <a:schemeClr val="dk1"/>
              </a:buClr>
              <a:buSzPts val="2800"/>
              <a:buNone/>
            </a:pPr>
            <a:r>
              <a:rPr b="1" lang="en-IN"/>
              <a:t>2. By Method</a:t>
            </a:r>
            <a:endParaRPr/>
          </a:p>
          <a:p>
            <a:pPr indent="0" lvl="0" marL="0" rtl="0" algn="l">
              <a:lnSpc>
                <a:spcPct val="90000"/>
              </a:lnSpc>
              <a:spcBef>
                <a:spcPts val="1000"/>
              </a:spcBef>
              <a:spcAft>
                <a:spcPts val="0"/>
              </a:spcAft>
              <a:buClr>
                <a:schemeClr val="dk1"/>
              </a:buClr>
              <a:buSzPts val="2800"/>
              <a:buNone/>
            </a:pPr>
            <a:r>
              <a:rPr b="1" lang="en-IN"/>
              <a:t>3. By Constructor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TypeScript Inheritance</a:t>
            </a:r>
            <a:endParaRPr/>
          </a:p>
        </p:txBody>
      </p:sp>
      <p:sp>
        <p:nvSpPr>
          <p:cNvPr id="517" name="Google Shape;517;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41934" lvl="0" marL="228600" rtl="0" algn="l">
              <a:lnSpc>
                <a:spcPct val="90000"/>
              </a:lnSpc>
              <a:spcBef>
                <a:spcPts val="0"/>
              </a:spcBef>
              <a:spcAft>
                <a:spcPts val="0"/>
              </a:spcAft>
              <a:buClr>
                <a:schemeClr val="dk1"/>
              </a:buClr>
              <a:buSzPts val="2800"/>
              <a:buChar char="•"/>
            </a:pPr>
            <a:r>
              <a:rPr lang="en-IN"/>
              <a:t>Inheritance is the ability of a program to create a new class from an existing class. </a:t>
            </a:r>
            <a:endParaRPr/>
          </a:p>
          <a:p>
            <a:pPr indent="-241934" lvl="0" marL="228600" rtl="0" algn="l">
              <a:lnSpc>
                <a:spcPct val="90000"/>
              </a:lnSpc>
              <a:spcBef>
                <a:spcPts val="1000"/>
              </a:spcBef>
              <a:spcAft>
                <a:spcPts val="0"/>
              </a:spcAft>
              <a:buClr>
                <a:schemeClr val="dk1"/>
              </a:buClr>
              <a:buSzPts val="2800"/>
              <a:buChar char="•"/>
            </a:pPr>
            <a:r>
              <a:rPr lang="en-IN"/>
              <a:t>It is a mechanism which acquires the </a:t>
            </a:r>
            <a:r>
              <a:rPr b="1" lang="en-IN"/>
              <a:t>properties</a:t>
            </a:r>
            <a:r>
              <a:rPr lang="en-IN"/>
              <a:t> and </a:t>
            </a:r>
            <a:r>
              <a:rPr b="1" lang="en-IN"/>
              <a:t>behaviors</a:t>
            </a:r>
            <a:r>
              <a:rPr lang="en-IN"/>
              <a:t> of a class from another class. </a:t>
            </a:r>
            <a:endParaRPr/>
          </a:p>
          <a:p>
            <a:pPr indent="-241934" lvl="0" marL="228600" rtl="0" algn="l">
              <a:lnSpc>
                <a:spcPct val="90000"/>
              </a:lnSpc>
              <a:spcBef>
                <a:spcPts val="1000"/>
              </a:spcBef>
              <a:spcAft>
                <a:spcPts val="0"/>
              </a:spcAft>
              <a:buClr>
                <a:schemeClr val="dk1"/>
              </a:buClr>
              <a:buSzPts val="2800"/>
              <a:buChar char="•"/>
            </a:pPr>
            <a:r>
              <a:rPr lang="en-IN"/>
              <a:t>The class whose members are inherited is called the </a:t>
            </a:r>
            <a:r>
              <a:rPr b="1" lang="en-IN"/>
              <a:t>base class</a:t>
            </a:r>
            <a:r>
              <a:rPr lang="en-IN"/>
              <a:t>, and the class that inherits those members is called the </a:t>
            </a:r>
            <a:r>
              <a:rPr b="1" lang="en-IN"/>
              <a:t>derived/child/subclass</a:t>
            </a:r>
            <a:r>
              <a:rPr lang="en-IN"/>
              <a:t>. </a:t>
            </a:r>
            <a:endParaRPr/>
          </a:p>
          <a:p>
            <a:pPr indent="-64135"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24" name="Google Shape;524;p7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241934" lvl="0" marL="228600" rtl="0" algn="l">
              <a:spcBef>
                <a:spcPts val="1000"/>
              </a:spcBef>
              <a:spcAft>
                <a:spcPts val="0"/>
              </a:spcAft>
              <a:buSzPts val="2800"/>
              <a:buChar char="•"/>
            </a:pPr>
            <a:r>
              <a:rPr lang="en-IN"/>
              <a:t>In child class, we can override or modify the behaviors of its parent class.</a:t>
            </a:r>
            <a:endParaRPr/>
          </a:p>
          <a:p>
            <a:pPr indent="-241934" lvl="0" marL="228600" rtl="0" algn="l">
              <a:spcBef>
                <a:spcPts val="1000"/>
              </a:spcBef>
              <a:spcAft>
                <a:spcPts val="0"/>
              </a:spcAft>
              <a:buSzPts val="2800"/>
              <a:buChar char="•"/>
            </a:pPr>
            <a:r>
              <a:rPr lang="en-IN"/>
              <a:t>The TypeScript uses class inheritance through the </a:t>
            </a:r>
            <a:r>
              <a:rPr b="1" lang="en-IN"/>
              <a:t>extends</a:t>
            </a:r>
            <a:r>
              <a:rPr lang="en-IN"/>
              <a:t> keyword. </a:t>
            </a:r>
            <a:endParaRPr/>
          </a:p>
          <a:p>
            <a:pPr indent="-241934" lvl="0" marL="228600" rtl="0" algn="l">
              <a:spcBef>
                <a:spcPts val="1000"/>
              </a:spcBef>
              <a:spcAft>
                <a:spcPts val="0"/>
              </a:spcAft>
              <a:buSzPts val="2800"/>
              <a:buChar char="•"/>
            </a:pPr>
            <a:r>
              <a:rPr lang="en-IN"/>
              <a:t>TypeScript supports only </a:t>
            </a:r>
            <a:r>
              <a:rPr b="1" lang="en-IN"/>
              <a:t>single</a:t>
            </a:r>
            <a:r>
              <a:rPr lang="en-IN"/>
              <a:t> inheritance and </a:t>
            </a:r>
            <a:r>
              <a:rPr b="1" lang="en-IN"/>
              <a:t>multilevel</a:t>
            </a:r>
            <a:r>
              <a:rPr lang="en-IN"/>
              <a:t> inheritance. It doesn't support multiple and hybrid inheritance.</a:t>
            </a:r>
            <a:endParaRPr/>
          </a:p>
          <a:p>
            <a:pPr indent="-241934" lvl="0" marL="228600" rtl="0" algn="l">
              <a:spcBef>
                <a:spcPts val="1000"/>
              </a:spcBef>
              <a:spcAft>
                <a:spcPts val="0"/>
              </a:spcAft>
              <a:buSzPts val="2800"/>
              <a:buChar char="•"/>
            </a:pPr>
            <a:r>
              <a:rPr lang="en-IN"/>
              <a:t>We can use inheritance for </a:t>
            </a:r>
            <a:r>
              <a:rPr b="1" lang="en-IN"/>
              <a:t>Method Overriding </a:t>
            </a:r>
            <a:r>
              <a:rPr lang="en-IN"/>
              <a:t>(so runtime polymorphism can be achieved) and </a:t>
            </a:r>
            <a:r>
              <a:rPr b="1" lang="en-IN"/>
              <a:t>code reusability</a:t>
            </a:r>
            <a:r>
              <a:rPr lang="en-IN"/>
              <a:t>.</a:t>
            </a:r>
            <a:endParaRPr/>
          </a:p>
          <a:p>
            <a:pPr indent="-64135" lvl="0" marL="228600" rtl="0" algn="l">
              <a:spcBef>
                <a:spcPts val="1000"/>
              </a:spcBef>
              <a:spcAft>
                <a:spcPts val="0"/>
              </a:spcAft>
              <a:buClr>
                <a:schemeClr val="dk1"/>
              </a:buClr>
              <a:buSzPts val="28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Before ES 6                       After ES 6</a:t>
            </a:r>
            <a:endParaRPr/>
          </a:p>
        </p:txBody>
      </p:sp>
      <p:sp>
        <p:nvSpPr>
          <p:cNvPr id="531" name="Google Shape;531;p7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532" name="Google Shape;532;p77"/>
          <p:cNvPicPr preferRelativeResize="0"/>
          <p:nvPr/>
        </p:nvPicPr>
        <p:blipFill>
          <a:blip r:embed="rId3">
            <a:alphaModFix/>
          </a:blip>
          <a:stretch>
            <a:fillRect/>
          </a:stretch>
        </p:blipFill>
        <p:spPr>
          <a:xfrm>
            <a:off x="138125" y="1690825"/>
            <a:ext cx="5746625" cy="4702825"/>
          </a:xfrm>
          <a:prstGeom prst="rect">
            <a:avLst/>
          </a:prstGeom>
          <a:noFill/>
          <a:ln>
            <a:noFill/>
          </a:ln>
        </p:spPr>
      </p:pic>
      <p:pic>
        <p:nvPicPr>
          <p:cNvPr id="533" name="Google Shape;533;p77"/>
          <p:cNvPicPr preferRelativeResize="0"/>
          <p:nvPr/>
        </p:nvPicPr>
        <p:blipFill>
          <a:blip r:embed="rId4">
            <a:alphaModFix/>
          </a:blip>
          <a:stretch>
            <a:fillRect/>
          </a:stretch>
        </p:blipFill>
        <p:spPr>
          <a:xfrm>
            <a:off x="6186825" y="1825625"/>
            <a:ext cx="6005175" cy="41929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TypeScript Interfaces</a:t>
            </a:r>
            <a:endParaRPr/>
          </a:p>
        </p:txBody>
      </p:sp>
      <p:sp>
        <p:nvSpPr>
          <p:cNvPr id="539" name="Google Shape;539;p78"/>
          <p:cNvSpPr txBox="1"/>
          <p:nvPr>
            <p:ph idx="1" type="body"/>
          </p:nvPr>
        </p:nvSpPr>
        <p:spPr>
          <a:xfrm>
            <a:off x="838200" y="1825625"/>
            <a:ext cx="10665600" cy="5032500"/>
          </a:xfrm>
          <a:prstGeom prst="rect">
            <a:avLst/>
          </a:prstGeom>
          <a:noFill/>
          <a:ln>
            <a:noFill/>
          </a:ln>
        </p:spPr>
        <p:txBody>
          <a:bodyPr anchorCtr="0" anchor="t" bIns="45700" lIns="91425" spcFirstLastPara="1" rIns="91425" wrap="square" tIns="45700">
            <a:noAutofit/>
          </a:bodyPr>
          <a:lstStyle/>
          <a:p>
            <a:pPr indent="-241934" lvl="0" marL="228600" rtl="0" algn="l">
              <a:lnSpc>
                <a:spcPct val="90000"/>
              </a:lnSpc>
              <a:spcBef>
                <a:spcPts val="0"/>
              </a:spcBef>
              <a:spcAft>
                <a:spcPts val="0"/>
              </a:spcAft>
              <a:buClr>
                <a:schemeClr val="dk1"/>
              </a:buClr>
              <a:buSzPts val="2800"/>
              <a:buChar char="•"/>
            </a:pPr>
            <a:r>
              <a:rPr lang="en-IN"/>
              <a:t>An Interface is a structure which acts as a </a:t>
            </a:r>
            <a:r>
              <a:rPr b="1" lang="en-IN"/>
              <a:t>contract</a:t>
            </a:r>
            <a:r>
              <a:rPr lang="en-IN"/>
              <a:t> in our application. </a:t>
            </a:r>
            <a:endParaRPr/>
          </a:p>
          <a:p>
            <a:pPr indent="-241934" lvl="0" marL="228600" rtl="0" algn="l">
              <a:lnSpc>
                <a:spcPct val="90000"/>
              </a:lnSpc>
              <a:spcBef>
                <a:spcPts val="0"/>
              </a:spcBef>
              <a:spcAft>
                <a:spcPts val="0"/>
              </a:spcAft>
              <a:buSzPts val="2800"/>
              <a:buChar char="•"/>
            </a:pPr>
            <a:r>
              <a:rPr lang="en-IN"/>
              <a:t>used to enforce the implementation of specified properties or methods on an object.</a:t>
            </a:r>
            <a:endParaRPr/>
          </a:p>
          <a:p>
            <a:pPr indent="-241934" lvl="0" marL="228600" rtl="0" algn="l">
              <a:lnSpc>
                <a:spcPct val="90000"/>
              </a:lnSpc>
              <a:spcBef>
                <a:spcPts val="0"/>
              </a:spcBef>
              <a:spcAft>
                <a:spcPts val="0"/>
              </a:spcAft>
              <a:buSzPts val="2800"/>
              <a:buChar char="•"/>
            </a:pPr>
            <a:r>
              <a:rPr lang="en-IN"/>
              <a:t>JavaScript doesn’t support interfaces, but TypeScript does.</a:t>
            </a:r>
            <a:endParaRPr/>
          </a:p>
          <a:p>
            <a:pPr indent="-241934" lvl="0" marL="228600" rtl="0" algn="l">
              <a:lnSpc>
                <a:spcPct val="90000"/>
              </a:lnSpc>
              <a:spcBef>
                <a:spcPts val="1000"/>
              </a:spcBef>
              <a:spcAft>
                <a:spcPts val="0"/>
              </a:spcAft>
              <a:buClr>
                <a:schemeClr val="dk1"/>
              </a:buClr>
              <a:buSzPts val="2800"/>
              <a:buChar char="•"/>
            </a:pPr>
            <a:r>
              <a:rPr lang="en-IN"/>
              <a:t>It defines the syntax for classes to follow.</a:t>
            </a:r>
            <a:endParaRPr/>
          </a:p>
          <a:p>
            <a:pPr indent="-241934" lvl="0" marL="228600" rtl="0" algn="l">
              <a:lnSpc>
                <a:spcPct val="90000"/>
              </a:lnSpc>
              <a:spcBef>
                <a:spcPts val="1000"/>
              </a:spcBef>
              <a:spcAft>
                <a:spcPts val="0"/>
              </a:spcAft>
              <a:buClr>
                <a:schemeClr val="dk1"/>
              </a:buClr>
              <a:buSzPts val="2800"/>
              <a:buChar char="•"/>
            </a:pPr>
            <a:r>
              <a:rPr lang="en-IN"/>
              <a:t>We cannot instantiate the interface, but it can be referenced by the class object that implements it. </a:t>
            </a:r>
            <a:endParaRPr/>
          </a:p>
          <a:p>
            <a:pPr indent="-241934" lvl="0" marL="228600" rtl="0" algn="l">
              <a:lnSpc>
                <a:spcPct val="90000"/>
              </a:lnSpc>
              <a:spcBef>
                <a:spcPts val="1000"/>
              </a:spcBef>
              <a:spcAft>
                <a:spcPts val="0"/>
              </a:spcAft>
              <a:buClr>
                <a:schemeClr val="dk1"/>
              </a:buClr>
              <a:buSzPts val="2800"/>
              <a:buChar char="•"/>
            </a:pPr>
            <a:r>
              <a:rPr lang="en-IN"/>
              <a:t>The interface contains only the </a:t>
            </a:r>
            <a:r>
              <a:rPr b="1" lang="en-IN"/>
              <a:t>declaration</a:t>
            </a:r>
            <a:r>
              <a:rPr lang="en-IN"/>
              <a:t> of the </a:t>
            </a:r>
            <a:r>
              <a:rPr b="1" lang="en-IN"/>
              <a:t>methods</a:t>
            </a:r>
            <a:r>
              <a:rPr lang="en-IN"/>
              <a:t> and </a:t>
            </a:r>
            <a:r>
              <a:rPr b="1" lang="en-IN"/>
              <a:t>fields</a:t>
            </a:r>
            <a:r>
              <a:rPr lang="en-IN"/>
              <a:t>, but not the </a:t>
            </a:r>
            <a:r>
              <a:rPr b="1" lang="en-IN"/>
              <a:t>implementation</a:t>
            </a:r>
            <a:r>
              <a:rPr lang="en-IN"/>
              <a:t>. </a:t>
            </a:r>
            <a:endParaRPr/>
          </a:p>
          <a:p>
            <a:pPr indent="0" lvl="0" marL="0" rtl="0" algn="l">
              <a:lnSpc>
                <a:spcPct val="90000"/>
              </a:lnSpc>
              <a:spcBef>
                <a:spcPts val="100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46" name="Google Shape;546;p7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41934" lvl="0" marL="228600" marR="0" rtl="0" algn="l">
              <a:lnSpc>
                <a:spcPct val="90000"/>
              </a:lnSpc>
              <a:spcBef>
                <a:spcPts val="1000"/>
              </a:spcBef>
              <a:spcAft>
                <a:spcPts val="0"/>
              </a:spcAft>
              <a:buSzPts val="2800"/>
              <a:buChar char="•"/>
            </a:pPr>
            <a:r>
              <a:rPr lang="en-IN"/>
              <a:t>An interface can declare not only properties but also methods (no implementations though). </a:t>
            </a:r>
            <a:endParaRPr/>
          </a:p>
          <a:p>
            <a:pPr indent="-241934" lvl="0" marL="228600" marR="0" rtl="0" algn="l">
              <a:lnSpc>
                <a:spcPct val="90000"/>
              </a:lnSpc>
              <a:spcBef>
                <a:spcPts val="1000"/>
              </a:spcBef>
              <a:spcAft>
                <a:spcPts val="0"/>
              </a:spcAft>
              <a:buSzPts val="2800"/>
              <a:buChar char="•"/>
            </a:pPr>
            <a:r>
              <a:rPr lang="en-IN"/>
              <a:t>A class declaration can then include the implements keyword followed by the name of the interface. In other words, while an interface just contains method signatures, a class can contain their implementations.</a:t>
            </a:r>
            <a:endParaRPr b="1"/>
          </a:p>
          <a:p>
            <a:pPr indent="-241934" lvl="0" marL="228600" rtl="0" algn="l">
              <a:spcBef>
                <a:spcPts val="1000"/>
              </a:spcBef>
              <a:spcAft>
                <a:spcPts val="0"/>
              </a:spcAft>
              <a:buSzPts val="2800"/>
              <a:buChar char="•"/>
            </a:pPr>
            <a:r>
              <a:rPr b="1" lang="en-IN"/>
              <a:t>Syntax</a:t>
            </a:r>
            <a:r>
              <a:rPr lang="en-IN"/>
              <a:t>:</a:t>
            </a:r>
            <a:endParaRPr/>
          </a:p>
          <a:p>
            <a:pPr indent="0" lvl="0" marL="0" rtl="0" algn="l">
              <a:spcBef>
                <a:spcPts val="1000"/>
              </a:spcBef>
              <a:spcAft>
                <a:spcPts val="0"/>
              </a:spcAft>
              <a:buClr>
                <a:schemeClr val="dk1"/>
              </a:buClr>
              <a:buSzPts val="2800"/>
              <a:buFont typeface="Arial"/>
              <a:buNone/>
            </a:pPr>
            <a:r>
              <a:rPr lang="en-IN"/>
              <a:t>interface interface_name {  </a:t>
            </a:r>
            <a:endParaRPr/>
          </a:p>
          <a:p>
            <a:pPr indent="0" lvl="0" marL="0" rtl="0" algn="l">
              <a:spcBef>
                <a:spcPts val="1000"/>
              </a:spcBef>
              <a:spcAft>
                <a:spcPts val="0"/>
              </a:spcAft>
              <a:buClr>
                <a:schemeClr val="dk1"/>
              </a:buClr>
              <a:buSzPts val="2800"/>
              <a:buFont typeface="Arial"/>
              <a:buNone/>
            </a:pPr>
            <a:r>
              <a:rPr lang="en-IN"/>
              <a:t>          // variables' declaration  </a:t>
            </a:r>
            <a:endParaRPr/>
          </a:p>
          <a:p>
            <a:pPr indent="0" lvl="0" marL="0" rtl="0" algn="l">
              <a:spcBef>
                <a:spcPts val="1000"/>
              </a:spcBef>
              <a:spcAft>
                <a:spcPts val="0"/>
              </a:spcAft>
              <a:buClr>
                <a:schemeClr val="dk1"/>
              </a:buClr>
              <a:buSzPts val="2800"/>
              <a:buFont typeface="Arial"/>
              <a:buNone/>
            </a:pPr>
            <a:r>
              <a:rPr lang="en-IN"/>
              <a:t>          // methods' declaration  </a:t>
            </a:r>
            <a:endParaRPr/>
          </a:p>
          <a:p>
            <a:pPr indent="0" lvl="0" marL="0" rtl="0" algn="l">
              <a:spcBef>
                <a:spcPts val="1000"/>
              </a:spcBef>
              <a:spcAft>
                <a:spcPts val="0"/>
              </a:spcAft>
              <a:buClr>
                <a:schemeClr val="dk1"/>
              </a:buClr>
              <a:buSzPts val="2800"/>
              <a:buFont typeface="Arial"/>
              <a:buNone/>
            </a:pPr>
            <a:r>
              <a:rPr lang="en-IN"/>
              <a:t>}  </a:t>
            </a:r>
            <a:endParaRPr/>
          </a:p>
          <a:p>
            <a:pPr indent="0" lvl="0" marL="0" rtl="0" algn="l">
              <a:spcBef>
                <a:spcPts val="100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53" name="Google Shape;553;p8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554" name="Google Shape;554;p80"/>
          <p:cNvPicPr preferRelativeResize="0"/>
          <p:nvPr/>
        </p:nvPicPr>
        <p:blipFill>
          <a:blip r:embed="rId3">
            <a:alphaModFix/>
          </a:blip>
          <a:stretch>
            <a:fillRect/>
          </a:stretch>
        </p:blipFill>
        <p:spPr>
          <a:xfrm>
            <a:off x="2715000" y="531225"/>
            <a:ext cx="6585199" cy="1577575"/>
          </a:xfrm>
          <a:prstGeom prst="rect">
            <a:avLst/>
          </a:prstGeom>
          <a:noFill/>
          <a:ln>
            <a:noFill/>
          </a:ln>
        </p:spPr>
      </p:pic>
      <p:pic>
        <p:nvPicPr>
          <p:cNvPr id="555" name="Google Shape;555;p80"/>
          <p:cNvPicPr preferRelativeResize="0"/>
          <p:nvPr/>
        </p:nvPicPr>
        <p:blipFill>
          <a:blip r:embed="rId4">
            <a:alphaModFix/>
          </a:blip>
          <a:stretch>
            <a:fillRect/>
          </a:stretch>
        </p:blipFill>
        <p:spPr>
          <a:xfrm>
            <a:off x="2490803" y="2238650"/>
            <a:ext cx="7210400" cy="46193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62" name="Google Shape;562;p8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Using interfaces as custom types</a:t>
            </a:r>
            <a:endParaRPr/>
          </a:p>
          <a:p>
            <a:pPr indent="-342900" lvl="3" marL="1828800" rtl="0" algn="l">
              <a:spcBef>
                <a:spcPts val="500"/>
              </a:spcBef>
              <a:spcAft>
                <a:spcPts val="0"/>
              </a:spcAft>
              <a:buSzPts val="1800"/>
              <a:buChar char="●"/>
            </a:pPr>
            <a:r>
              <a:rPr b="1" lang="en-IN"/>
              <a:t>ts                                                                               .js</a:t>
            </a:r>
            <a:endParaRPr b="1"/>
          </a:p>
        </p:txBody>
      </p:sp>
      <p:pic>
        <p:nvPicPr>
          <p:cNvPr id="563" name="Google Shape;563;p81"/>
          <p:cNvPicPr preferRelativeResize="0"/>
          <p:nvPr/>
        </p:nvPicPr>
        <p:blipFill>
          <a:blip r:embed="rId3">
            <a:alphaModFix/>
          </a:blip>
          <a:stretch>
            <a:fillRect/>
          </a:stretch>
        </p:blipFill>
        <p:spPr>
          <a:xfrm>
            <a:off x="1518050" y="2911100"/>
            <a:ext cx="9603650" cy="373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9" name="Google Shape;129;p19"/>
          <p:cNvSpPr txBox="1"/>
          <p:nvPr>
            <p:ph idx="1" type="body"/>
          </p:nvPr>
        </p:nvSpPr>
        <p:spPr>
          <a:xfrm>
            <a:off x="838200" y="1825625"/>
            <a:ext cx="10515600" cy="5032500"/>
          </a:xfrm>
          <a:prstGeom prst="rect">
            <a:avLst/>
          </a:prstGeom>
        </p:spPr>
        <p:txBody>
          <a:bodyPr anchorCtr="0" anchor="t" bIns="45700" lIns="91425" spcFirstLastPara="1" rIns="91425" wrap="square" tIns="45700">
            <a:normAutofit/>
          </a:bodyPr>
          <a:lstStyle/>
          <a:p>
            <a:pPr indent="-292100" lvl="1" marL="685800" marR="0" rtl="0" algn="just">
              <a:lnSpc>
                <a:spcPct val="90000"/>
              </a:lnSpc>
              <a:spcBef>
                <a:spcPts val="1000"/>
              </a:spcBef>
              <a:spcAft>
                <a:spcPts val="0"/>
              </a:spcAft>
              <a:buSzPts val="2800"/>
              <a:buChar char="•"/>
            </a:pPr>
            <a:r>
              <a:rPr b="1" lang="en-IN" sz="2800"/>
              <a:t>Impose no runtime overhead on emitted programs</a:t>
            </a:r>
            <a:endParaRPr b="1"/>
          </a:p>
          <a:p>
            <a:pPr indent="-292100" lvl="2" marL="1143000" marR="0" rtl="0" algn="just">
              <a:lnSpc>
                <a:spcPct val="90000"/>
              </a:lnSpc>
              <a:spcBef>
                <a:spcPts val="0"/>
              </a:spcBef>
              <a:spcAft>
                <a:spcPts val="0"/>
              </a:spcAft>
              <a:buSzPts val="2800"/>
              <a:buChar char="•"/>
            </a:pPr>
            <a:r>
              <a:rPr lang="en-IN" sz="2800"/>
              <a:t>Some features of Typescript </a:t>
            </a:r>
            <a:r>
              <a:rPr lang="en-IN" sz="2800"/>
              <a:t>are only available at design time.  For example, we can declare interfaces in TypeScript, but since JavaScript doesn't support interfaces, the TypeScript compiler will not declare or try to emulate this feature at runtime (in the output JavaScript code</a:t>
            </a:r>
            <a:endParaRPr sz="2800"/>
          </a:p>
          <a:p>
            <a:pPr indent="0" lvl="0" marL="685800" rtl="0" algn="just">
              <a:spcBef>
                <a:spcPts val="1000"/>
              </a:spcBef>
              <a:spcAft>
                <a:spcPts val="0"/>
              </a:spcAft>
              <a:buNone/>
            </a:pPr>
            <a:r>
              <a:t/>
            </a:r>
            <a:endParaRPr sz="2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70" name="Google Shape;570;p8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t>combining classes and interfaces brings flexibility to code design.</a:t>
            </a:r>
            <a:endParaRPr/>
          </a:p>
          <a:p>
            <a:pPr indent="-342900" lvl="0" marL="457200" rtl="0" algn="l">
              <a:spcBef>
                <a:spcPts val="0"/>
              </a:spcBef>
              <a:spcAft>
                <a:spcPts val="0"/>
              </a:spcAft>
              <a:buSzPts val="1800"/>
              <a:buChar char="●"/>
            </a:pPr>
            <a:r>
              <a:rPr lang="en-IN"/>
              <a:t>option—extending an interface.</a:t>
            </a:r>
            <a:endParaRPr/>
          </a:p>
          <a:p>
            <a:pPr indent="0" lvl="0" marL="0" rtl="0" algn="l">
              <a:spcBef>
                <a:spcPts val="1000"/>
              </a:spcBef>
              <a:spcAft>
                <a:spcPts val="0"/>
              </a:spcAft>
              <a:buNone/>
            </a:pPr>
            <a:r>
              <a:t/>
            </a:r>
            <a:endParaRPr/>
          </a:p>
        </p:txBody>
      </p:sp>
      <p:pic>
        <p:nvPicPr>
          <p:cNvPr id="571" name="Google Shape;571;p82"/>
          <p:cNvPicPr preferRelativeResize="0"/>
          <p:nvPr/>
        </p:nvPicPr>
        <p:blipFill>
          <a:blip r:embed="rId3">
            <a:alphaModFix/>
          </a:blip>
          <a:stretch>
            <a:fillRect/>
          </a:stretch>
        </p:blipFill>
        <p:spPr>
          <a:xfrm>
            <a:off x="3148000" y="2640988"/>
            <a:ext cx="5895975" cy="942975"/>
          </a:xfrm>
          <a:prstGeom prst="rect">
            <a:avLst/>
          </a:prstGeom>
          <a:noFill/>
          <a:ln>
            <a:noFill/>
          </a:ln>
        </p:spPr>
      </p:pic>
      <p:pic>
        <p:nvPicPr>
          <p:cNvPr id="572" name="Google Shape;572;p82"/>
          <p:cNvPicPr preferRelativeResize="0"/>
          <p:nvPr/>
        </p:nvPicPr>
        <p:blipFill>
          <a:blip r:embed="rId4">
            <a:alphaModFix/>
          </a:blip>
          <a:stretch>
            <a:fillRect/>
          </a:stretch>
        </p:blipFill>
        <p:spPr>
          <a:xfrm>
            <a:off x="2858613" y="3583963"/>
            <a:ext cx="5838825" cy="32861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579" name="Google Shape;579;p83"/>
          <p:cNvPicPr preferRelativeResize="0"/>
          <p:nvPr/>
        </p:nvPicPr>
        <p:blipFill>
          <a:blip r:embed="rId3">
            <a:alphaModFix/>
          </a:blip>
          <a:stretch>
            <a:fillRect/>
          </a:stretch>
        </p:blipFill>
        <p:spPr>
          <a:xfrm>
            <a:off x="3071813" y="2295525"/>
            <a:ext cx="6048375" cy="22669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Generics</a:t>
            </a:r>
            <a:endParaRPr/>
          </a:p>
        </p:txBody>
      </p:sp>
      <p:sp>
        <p:nvSpPr>
          <p:cNvPr id="586" name="Google Shape;586;p8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5"/>
          <p:cNvSpPr txBox="1"/>
          <p:nvPr>
            <p:ph type="title"/>
          </p:nvPr>
        </p:nvSpPr>
        <p:spPr>
          <a:xfrm>
            <a:off x="943700" y="518090"/>
            <a:ext cx="10515600" cy="618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a:t>TypeScript Modules</a:t>
            </a:r>
            <a:endParaRPr/>
          </a:p>
        </p:txBody>
      </p:sp>
      <p:sp>
        <p:nvSpPr>
          <p:cNvPr id="592" name="Google Shape;592;p85"/>
          <p:cNvSpPr txBox="1"/>
          <p:nvPr>
            <p:ph idx="1" type="body"/>
          </p:nvPr>
        </p:nvSpPr>
        <p:spPr>
          <a:xfrm>
            <a:off x="838200" y="1546264"/>
            <a:ext cx="10515600" cy="5311800"/>
          </a:xfrm>
          <a:prstGeom prst="rect">
            <a:avLst/>
          </a:prstGeom>
          <a:noFill/>
          <a:ln>
            <a:noFill/>
          </a:ln>
        </p:spPr>
        <p:txBody>
          <a:bodyPr anchorCtr="0" anchor="t" bIns="45700" lIns="91425" spcFirstLastPara="1" rIns="91425" wrap="square" tIns="45700">
            <a:noAutofit/>
          </a:bodyPr>
          <a:lstStyle/>
          <a:p>
            <a:pPr indent="-241934" lvl="0" marL="228600" rtl="0" algn="l">
              <a:lnSpc>
                <a:spcPct val="90000"/>
              </a:lnSpc>
              <a:spcBef>
                <a:spcPts val="0"/>
              </a:spcBef>
              <a:spcAft>
                <a:spcPts val="0"/>
              </a:spcAft>
              <a:buClr>
                <a:schemeClr val="dk1"/>
              </a:buClr>
              <a:buSzPts val="2800"/>
              <a:buChar char="•"/>
            </a:pPr>
            <a:r>
              <a:rPr lang="en-IN"/>
              <a:t>A module is a way to create a group of related variables, functions, classes, and interfaces, etc. </a:t>
            </a:r>
            <a:endParaRPr/>
          </a:p>
          <a:p>
            <a:pPr indent="-241934" lvl="0" marL="228600" rtl="0" algn="l">
              <a:lnSpc>
                <a:spcPct val="90000"/>
              </a:lnSpc>
              <a:spcBef>
                <a:spcPts val="1000"/>
              </a:spcBef>
              <a:spcAft>
                <a:spcPts val="0"/>
              </a:spcAft>
              <a:buClr>
                <a:schemeClr val="dk1"/>
              </a:buClr>
              <a:buSzPts val="2800"/>
              <a:buChar char="•"/>
            </a:pPr>
            <a:r>
              <a:rPr lang="en-IN"/>
              <a:t>It executes in the </a:t>
            </a:r>
            <a:r>
              <a:rPr b="1" lang="en-IN"/>
              <a:t>local scope</a:t>
            </a:r>
            <a:r>
              <a:rPr lang="en-IN"/>
              <a:t>, not in the </a:t>
            </a:r>
            <a:r>
              <a:rPr b="1" lang="en-IN"/>
              <a:t>global scope</a:t>
            </a:r>
            <a:r>
              <a:rPr lang="en-IN"/>
              <a:t>. </a:t>
            </a:r>
            <a:endParaRPr/>
          </a:p>
          <a:p>
            <a:pPr indent="-241934" lvl="0" marL="228600" rtl="0" algn="l">
              <a:lnSpc>
                <a:spcPct val="90000"/>
              </a:lnSpc>
              <a:spcBef>
                <a:spcPts val="1000"/>
              </a:spcBef>
              <a:spcAft>
                <a:spcPts val="0"/>
              </a:spcAft>
              <a:buClr>
                <a:schemeClr val="dk1"/>
              </a:buClr>
              <a:buSzPts val="2800"/>
              <a:buChar char="•"/>
            </a:pPr>
            <a:r>
              <a:rPr lang="en-IN"/>
              <a:t>We can create a module by using the </a:t>
            </a:r>
            <a:r>
              <a:rPr b="1" lang="en-IN"/>
              <a:t>export</a:t>
            </a:r>
            <a:r>
              <a:rPr lang="en-IN"/>
              <a:t> keyword and can use in other modules by using the </a:t>
            </a:r>
            <a:r>
              <a:rPr b="1" lang="en-IN"/>
              <a:t>import</a:t>
            </a:r>
            <a:r>
              <a:rPr lang="en-IN"/>
              <a:t> keyword.</a:t>
            </a:r>
            <a:endParaRPr/>
          </a:p>
          <a:p>
            <a:pPr indent="-241934" lvl="0" marL="228600" rtl="0" algn="l">
              <a:lnSpc>
                <a:spcPct val="90000"/>
              </a:lnSpc>
              <a:spcBef>
                <a:spcPts val="1000"/>
              </a:spcBef>
              <a:spcAft>
                <a:spcPts val="0"/>
              </a:spcAft>
              <a:buClr>
                <a:schemeClr val="dk1"/>
              </a:buClr>
              <a:buSzPts val="2800"/>
              <a:buChar char="•"/>
            </a:pPr>
            <a:r>
              <a:rPr lang="en-IN"/>
              <a:t>Modules import another module by using a </a:t>
            </a:r>
            <a:r>
              <a:rPr b="1" lang="en-IN"/>
              <a:t>module loader</a:t>
            </a:r>
            <a:r>
              <a:rPr lang="en-IN"/>
              <a:t>. </a:t>
            </a:r>
            <a:endParaRPr/>
          </a:p>
          <a:p>
            <a:pPr indent="-241934" lvl="0" marL="228600" rtl="0" algn="l">
              <a:lnSpc>
                <a:spcPct val="90000"/>
              </a:lnSpc>
              <a:spcBef>
                <a:spcPts val="1000"/>
              </a:spcBef>
              <a:spcAft>
                <a:spcPts val="0"/>
              </a:spcAft>
              <a:buClr>
                <a:schemeClr val="dk1"/>
              </a:buClr>
              <a:buSzPts val="2800"/>
              <a:buChar char="•"/>
            </a:pPr>
            <a:r>
              <a:rPr lang="en-IN"/>
              <a:t>The most common modules loaders which are used in JavaScript are the </a:t>
            </a:r>
            <a:r>
              <a:rPr b="1" lang="en-IN"/>
              <a:t>CommonJS</a:t>
            </a:r>
            <a:r>
              <a:rPr lang="en-IN"/>
              <a:t> module loader for </a:t>
            </a:r>
            <a:r>
              <a:rPr b="1" lang="en-IN"/>
              <a:t>Node.js</a:t>
            </a:r>
            <a:r>
              <a:rPr lang="en-IN"/>
              <a:t> and </a:t>
            </a:r>
            <a:r>
              <a:rPr b="1" lang="en-IN"/>
              <a:t>require.js</a:t>
            </a:r>
            <a:r>
              <a:rPr lang="en-IN"/>
              <a:t> for Web applications.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99" name="Google Shape;599;p8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Font typeface="Arial"/>
              <a:buNone/>
            </a:pPr>
            <a:r>
              <a:rPr b="1" lang="en-IN"/>
              <a:t>Steps</a:t>
            </a:r>
            <a:r>
              <a:rPr lang="en-IN"/>
              <a:t>:</a:t>
            </a:r>
            <a:endParaRPr/>
          </a:p>
          <a:p>
            <a:pPr indent="-527685" lvl="0" marL="514350" rtl="0" algn="l">
              <a:spcBef>
                <a:spcPts val="1000"/>
              </a:spcBef>
              <a:spcAft>
                <a:spcPts val="0"/>
              </a:spcAft>
              <a:buSzPts val="2800"/>
              <a:buAutoNum type="arabicPeriod"/>
            </a:pPr>
            <a:r>
              <a:rPr lang="en-IN"/>
              <a:t>Module Creation</a:t>
            </a:r>
            <a:endParaRPr/>
          </a:p>
          <a:p>
            <a:pPr indent="-527685" lvl="0" marL="514350" rtl="0" algn="l">
              <a:spcBef>
                <a:spcPts val="1000"/>
              </a:spcBef>
              <a:spcAft>
                <a:spcPts val="0"/>
              </a:spcAft>
              <a:buSzPts val="2800"/>
              <a:buAutoNum type="arabicPeriod"/>
            </a:pPr>
            <a:r>
              <a:rPr lang="en-IN"/>
              <a:t>Accessing the module in another file by using the </a:t>
            </a:r>
            <a:r>
              <a:rPr b="1" lang="en-IN"/>
              <a:t>import</a:t>
            </a:r>
            <a:r>
              <a:rPr lang="en-IN"/>
              <a:t> keyword.</a:t>
            </a:r>
            <a:endParaRPr/>
          </a:p>
          <a:p>
            <a:pPr indent="-527685" lvl="0" marL="514350" rtl="0" algn="l">
              <a:spcBef>
                <a:spcPts val="1000"/>
              </a:spcBef>
              <a:spcAft>
                <a:spcPts val="0"/>
              </a:spcAft>
              <a:buSzPts val="2800"/>
              <a:buAutoNum type="arabicPeriod"/>
            </a:pPr>
            <a:r>
              <a:rPr lang="en-IN"/>
              <a:t>Compiling and Execution of Modules</a:t>
            </a:r>
            <a:endParaRPr/>
          </a:p>
          <a:p>
            <a:pPr indent="0" lvl="0" marL="0" rtl="0" algn="l">
              <a:spcBef>
                <a:spcPts val="100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7"/>
          <p:cNvSpPr txBox="1"/>
          <p:nvPr>
            <p:ph idx="1" type="body"/>
          </p:nvPr>
        </p:nvSpPr>
        <p:spPr>
          <a:xfrm>
            <a:off x="838200" y="255640"/>
            <a:ext cx="10515600" cy="6361470"/>
          </a:xfrm>
          <a:prstGeom prst="rect">
            <a:avLst/>
          </a:prstGeom>
          <a:noFill/>
          <a:ln>
            <a:noFill/>
          </a:ln>
        </p:spPr>
        <p:txBody>
          <a:bodyPr anchorCtr="0" anchor="t" bIns="45700" lIns="91425" spcFirstLastPara="1" rIns="91425" wrap="square" tIns="45700">
            <a:noAutofit/>
          </a:bodyPr>
          <a:lstStyle/>
          <a:p>
            <a:pPr indent="-257809" lvl="0" marL="228600" rtl="0" algn="l">
              <a:lnSpc>
                <a:spcPct val="90000"/>
              </a:lnSpc>
              <a:spcBef>
                <a:spcPts val="0"/>
              </a:spcBef>
              <a:spcAft>
                <a:spcPts val="0"/>
              </a:spcAft>
              <a:buClr>
                <a:schemeClr val="dk1"/>
              </a:buClr>
              <a:buSzPts val="2000"/>
              <a:buChar char="•"/>
            </a:pPr>
            <a:r>
              <a:rPr b="1" lang="en-IN" sz="2000"/>
              <a:t>Example</a:t>
            </a:r>
            <a:r>
              <a:rPr lang="en-IN" sz="2000"/>
              <a:t>: Let us understand the module with the following example.</a:t>
            </a:r>
            <a:endParaRPr sz="2000"/>
          </a:p>
          <a:p>
            <a:pPr indent="0" lvl="0" marL="0" rtl="0" algn="l">
              <a:lnSpc>
                <a:spcPct val="90000"/>
              </a:lnSpc>
              <a:spcBef>
                <a:spcPts val="1000"/>
              </a:spcBef>
              <a:spcAft>
                <a:spcPts val="0"/>
              </a:spcAft>
              <a:buClr>
                <a:schemeClr val="dk1"/>
              </a:buClr>
              <a:buSzPts val="2800"/>
              <a:buNone/>
            </a:pPr>
            <a:r>
              <a:rPr lang="en-IN" sz="2000"/>
              <a:t>1</a:t>
            </a:r>
            <a:r>
              <a:rPr b="1" lang="en-IN" sz="2000"/>
              <a:t>. Module Creation</a:t>
            </a:r>
            <a:endParaRPr b="1" sz="2000"/>
          </a:p>
          <a:p>
            <a:pPr indent="0" lvl="0" marL="0" rtl="0" algn="l">
              <a:lnSpc>
                <a:spcPct val="90000"/>
              </a:lnSpc>
              <a:spcBef>
                <a:spcPts val="1000"/>
              </a:spcBef>
              <a:spcAft>
                <a:spcPts val="0"/>
              </a:spcAft>
              <a:buClr>
                <a:schemeClr val="dk1"/>
              </a:buClr>
              <a:buSzPts val="2800"/>
              <a:buNone/>
            </a:pPr>
            <a:r>
              <a:rPr lang="en-IN" sz="2000"/>
              <a:t>//FileName: </a:t>
            </a:r>
            <a:r>
              <a:rPr b="1" lang="en-IN" sz="2000"/>
              <a:t>addition.ts</a:t>
            </a:r>
            <a:endParaRPr sz="2000"/>
          </a:p>
          <a:p>
            <a:pPr indent="0" lvl="0" marL="0" rtl="0" algn="l">
              <a:lnSpc>
                <a:spcPct val="90000"/>
              </a:lnSpc>
              <a:spcBef>
                <a:spcPts val="1000"/>
              </a:spcBef>
              <a:spcAft>
                <a:spcPts val="0"/>
              </a:spcAft>
              <a:buClr>
                <a:schemeClr val="dk1"/>
              </a:buClr>
              <a:buSzPts val="2800"/>
              <a:buNone/>
            </a:pPr>
            <a:r>
              <a:rPr lang="en-IN" sz="2000"/>
              <a:t>export class Addition{  </a:t>
            </a:r>
            <a:endParaRPr sz="2000"/>
          </a:p>
          <a:p>
            <a:pPr indent="0" lvl="0" marL="0" rtl="0" algn="l">
              <a:lnSpc>
                <a:spcPct val="90000"/>
              </a:lnSpc>
              <a:spcBef>
                <a:spcPts val="1000"/>
              </a:spcBef>
              <a:spcAft>
                <a:spcPts val="0"/>
              </a:spcAft>
              <a:buClr>
                <a:schemeClr val="dk1"/>
              </a:buClr>
              <a:buSzPts val="2800"/>
              <a:buNone/>
            </a:pPr>
            <a:r>
              <a:rPr lang="en-IN" sz="2000"/>
              <a:t>    constructor(private x: number, private y: number){  </a:t>
            </a:r>
            <a:endParaRPr sz="2000"/>
          </a:p>
          <a:p>
            <a:pPr indent="0" lvl="0" marL="0" rtl="0" algn="l">
              <a:lnSpc>
                <a:spcPct val="90000"/>
              </a:lnSpc>
              <a:spcBef>
                <a:spcPts val="1000"/>
              </a:spcBef>
              <a:spcAft>
                <a:spcPts val="0"/>
              </a:spcAft>
              <a:buClr>
                <a:schemeClr val="dk1"/>
              </a:buClr>
              <a:buSzPts val="2800"/>
              <a:buNone/>
            </a:pPr>
            <a:r>
              <a:rPr lang="en-IN" sz="2000"/>
              <a:t>    }  </a:t>
            </a:r>
            <a:endParaRPr sz="2000"/>
          </a:p>
          <a:p>
            <a:pPr indent="0" lvl="0" marL="0" rtl="0" algn="l">
              <a:lnSpc>
                <a:spcPct val="90000"/>
              </a:lnSpc>
              <a:spcBef>
                <a:spcPts val="1000"/>
              </a:spcBef>
              <a:spcAft>
                <a:spcPts val="0"/>
              </a:spcAft>
              <a:buClr>
                <a:schemeClr val="dk1"/>
              </a:buClr>
              <a:buSzPts val="2800"/>
              <a:buNone/>
            </a:pPr>
            <a:r>
              <a:rPr lang="en-IN" sz="2000"/>
              <a:t>    Sum(){  </a:t>
            </a:r>
            <a:endParaRPr sz="2000"/>
          </a:p>
          <a:p>
            <a:pPr indent="0" lvl="0" marL="0" rtl="0" algn="l">
              <a:lnSpc>
                <a:spcPct val="90000"/>
              </a:lnSpc>
              <a:spcBef>
                <a:spcPts val="1000"/>
              </a:spcBef>
              <a:spcAft>
                <a:spcPts val="0"/>
              </a:spcAft>
              <a:buClr>
                <a:schemeClr val="dk1"/>
              </a:buClr>
              <a:buSzPts val="2800"/>
              <a:buNone/>
            </a:pPr>
            <a:r>
              <a:rPr lang="en-IN" sz="2000"/>
              <a:t>        console.log("SUM: " +(this.x + this.y));  </a:t>
            </a:r>
            <a:endParaRPr sz="2000"/>
          </a:p>
          <a:p>
            <a:pPr indent="0" lvl="0" marL="0" rtl="0" algn="l">
              <a:lnSpc>
                <a:spcPct val="90000"/>
              </a:lnSpc>
              <a:spcBef>
                <a:spcPts val="1000"/>
              </a:spcBef>
              <a:spcAft>
                <a:spcPts val="0"/>
              </a:spcAft>
              <a:buClr>
                <a:schemeClr val="dk1"/>
              </a:buClr>
              <a:buSzPts val="2800"/>
              <a:buNone/>
            </a:pPr>
            <a:r>
              <a:rPr lang="en-IN" sz="2000"/>
              <a:t>    }  </a:t>
            </a:r>
            <a:endParaRPr sz="2000"/>
          </a:p>
          <a:p>
            <a:pPr indent="0" lvl="0" marL="0" rtl="0" algn="l">
              <a:lnSpc>
                <a:spcPct val="90000"/>
              </a:lnSpc>
              <a:spcBef>
                <a:spcPts val="1000"/>
              </a:spcBef>
              <a:spcAft>
                <a:spcPts val="0"/>
              </a:spcAft>
              <a:buClr>
                <a:schemeClr val="dk1"/>
              </a:buClr>
              <a:buSzPts val="2800"/>
              <a:buNone/>
            </a:pPr>
            <a:r>
              <a:rPr lang="en-IN" sz="2000"/>
              <a:t>}  </a:t>
            </a:r>
            <a:endParaRPr sz="2000"/>
          </a:p>
          <a:p>
            <a:pPr indent="0" lvl="0" marL="0" rtl="0" algn="l">
              <a:lnSpc>
                <a:spcPct val="90000"/>
              </a:lnSpc>
              <a:spcBef>
                <a:spcPts val="1000"/>
              </a:spcBef>
              <a:spcAft>
                <a:spcPts val="0"/>
              </a:spcAft>
              <a:buClr>
                <a:schemeClr val="dk1"/>
              </a:buClr>
              <a:buSzPts val="2800"/>
              <a:buNone/>
            </a:pPr>
            <a:r>
              <a:rPr lang="en-IN" sz="2000"/>
              <a:t>2</a:t>
            </a:r>
            <a:r>
              <a:rPr b="1" lang="en-IN" sz="2000"/>
              <a:t>. Accessing the module in another file by using the </a:t>
            </a:r>
            <a:r>
              <a:rPr b="1" lang="en-IN" sz="2000"/>
              <a:t>import</a:t>
            </a:r>
            <a:r>
              <a:rPr b="1" lang="en-IN" sz="2000"/>
              <a:t> keyword.</a:t>
            </a:r>
            <a:endParaRPr b="1" sz="2000"/>
          </a:p>
          <a:p>
            <a:pPr indent="0" lvl="0" marL="0" rtl="0" algn="l">
              <a:lnSpc>
                <a:spcPct val="90000"/>
              </a:lnSpc>
              <a:spcBef>
                <a:spcPts val="1000"/>
              </a:spcBef>
              <a:spcAft>
                <a:spcPts val="0"/>
              </a:spcAft>
              <a:buClr>
                <a:schemeClr val="dk1"/>
              </a:buClr>
              <a:buSzPts val="2800"/>
              <a:buNone/>
            </a:pPr>
            <a:r>
              <a:rPr lang="en-IN" sz="2000"/>
              <a:t>//FileName: app.ts</a:t>
            </a:r>
            <a:endParaRPr sz="2000"/>
          </a:p>
          <a:p>
            <a:pPr indent="0" lvl="0" marL="0" rtl="0" algn="l">
              <a:lnSpc>
                <a:spcPct val="90000"/>
              </a:lnSpc>
              <a:spcBef>
                <a:spcPts val="1000"/>
              </a:spcBef>
              <a:spcAft>
                <a:spcPts val="0"/>
              </a:spcAft>
              <a:buClr>
                <a:schemeClr val="dk1"/>
              </a:buClr>
              <a:buSzPts val="2800"/>
              <a:buNone/>
            </a:pPr>
            <a:r>
              <a:rPr lang="en-IN" sz="2000"/>
              <a:t>import {Addition} from './addition';  </a:t>
            </a:r>
            <a:endParaRPr sz="2000"/>
          </a:p>
          <a:p>
            <a:pPr indent="0" lvl="0" marL="0" rtl="0" algn="l">
              <a:lnSpc>
                <a:spcPct val="90000"/>
              </a:lnSpc>
              <a:spcBef>
                <a:spcPts val="1000"/>
              </a:spcBef>
              <a:spcAft>
                <a:spcPts val="0"/>
              </a:spcAft>
              <a:buClr>
                <a:schemeClr val="dk1"/>
              </a:buClr>
              <a:buSzPts val="2800"/>
              <a:buNone/>
            </a:pPr>
            <a:r>
              <a:rPr lang="en-IN" sz="2000"/>
              <a:t>let addObject = new Addition(10, 20);   </a:t>
            </a:r>
            <a:endParaRPr sz="2000"/>
          </a:p>
          <a:p>
            <a:pPr indent="0" lvl="0" marL="0" rtl="0" algn="l">
              <a:lnSpc>
                <a:spcPct val="90000"/>
              </a:lnSpc>
              <a:spcBef>
                <a:spcPts val="1000"/>
              </a:spcBef>
              <a:spcAft>
                <a:spcPts val="0"/>
              </a:spcAft>
              <a:buClr>
                <a:schemeClr val="dk1"/>
              </a:buClr>
              <a:buSzPts val="2800"/>
              <a:buNone/>
            </a:pPr>
            <a:r>
              <a:rPr lang="en-IN" sz="2000"/>
              <a:t>addObject.Sum();  </a:t>
            </a:r>
            <a:endParaRPr sz="20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611" name="Google Shape;611;p8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2800"/>
              <a:buFont typeface="Arial"/>
              <a:buNone/>
            </a:pPr>
            <a:r>
              <a:t/>
            </a:r>
            <a:endParaRPr sz="2000"/>
          </a:p>
          <a:p>
            <a:pPr indent="0" lvl="0" marL="0" rtl="0" algn="l">
              <a:spcBef>
                <a:spcPts val="1000"/>
              </a:spcBef>
              <a:spcAft>
                <a:spcPts val="0"/>
              </a:spcAft>
              <a:buClr>
                <a:schemeClr val="dk1"/>
              </a:buClr>
              <a:buSzPts val="2800"/>
              <a:buFont typeface="Arial"/>
              <a:buNone/>
            </a:pPr>
            <a:r>
              <a:rPr lang="en-IN" sz="2000"/>
              <a:t>3</a:t>
            </a:r>
            <a:r>
              <a:rPr b="1" lang="en-IN" sz="2000"/>
              <a:t>. Compiling and Execution of Modules</a:t>
            </a:r>
            <a:endParaRPr b="1" sz="2000"/>
          </a:p>
          <a:p>
            <a:pPr indent="0" lvl="0" marL="0" rtl="0" algn="l">
              <a:spcBef>
                <a:spcPts val="1000"/>
              </a:spcBef>
              <a:spcAft>
                <a:spcPts val="0"/>
              </a:spcAft>
              <a:buNone/>
            </a:pPr>
            <a:r>
              <a:rPr lang="en-IN" sz="2000"/>
              <a:t>Open the </a:t>
            </a:r>
            <a:r>
              <a:rPr b="1" lang="en-IN" sz="2000"/>
              <a:t>terminal</a:t>
            </a:r>
            <a:r>
              <a:rPr lang="en-IN" sz="2000"/>
              <a:t> and go to the location where you stored your </a:t>
            </a:r>
            <a:r>
              <a:rPr b="1" lang="en-IN" sz="2000"/>
              <a:t>project</a:t>
            </a:r>
            <a:r>
              <a:rPr lang="en-IN" sz="2000"/>
              <a:t>. Now, type the following command in the terminal window.</a:t>
            </a:r>
            <a:endParaRPr sz="2000"/>
          </a:p>
          <a:p>
            <a:pPr indent="0" lvl="0" marL="0" rtl="0" algn="l">
              <a:spcBef>
                <a:spcPts val="1000"/>
              </a:spcBef>
              <a:spcAft>
                <a:spcPts val="0"/>
              </a:spcAft>
              <a:buNone/>
            </a:pPr>
            <a:r>
              <a:rPr lang="en-IN" sz="1200">
                <a:highlight>
                  <a:srgbClr val="D9E5F3"/>
                </a:highlight>
                <a:latin typeface="Consolas"/>
                <a:ea typeface="Consolas"/>
                <a:cs typeface="Consolas"/>
                <a:sym typeface="Consolas"/>
              </a:rPr>
              <a:t>--module &lt;target&gt; &lt;file path&gt;</a:t>
            </a:r>
            <a:endParaRPr sz="2000"/>
          </a:p>
          <a:p>
            <a:pPr indent="0" lvl="0" marL="0" marR="0" rtl="0" algn="l">
              <a:lnSpc>
                <a:spcPct val="90000"/>
              </a:lnSpc>
              <a:spcBef>
                <a:spcPts val="1000"/>
              </a:spcBef>
              <a:spcAft>
                <a:spcPts val="0"/>
              </a:spcAft>
              <a:buNone/>
            </a:pPr>
            <a:r>
              <a:rPr lang="en-IN" sz="2000"/>
              <a:t>Use of the above targets depend on the application and module loader you are using.</a:t>
            </a:r>
            <a:endParaRPr sz="2000"/>
          </a:p>
          <a:p>
            <a:pPr indent="0" lvl="0" marL="0" rtl="0" algn="l">
              <a:spcBef>
                <a:spcPts val="1000"/>
              </a:spcBef>
              <a:spcAft>
                <a:spcPts val="0"/>
              </a:spcAft>
              <a:buClr>
                <a:schemeClr val="dk1"/>
              </a:buClr>
              <a:buSzPts val="2800"/>
              <a:buFont typeface="Arial"/>
              <a:buNone/>
            </a:pPr>
            <a:r>
              <a:t/>
            </a:r>
            <a:endParaRPr sz="1300">
              <a:solidFill>
                <a:srgbClr val="181717"/>
              </a:solidFill>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2800"/>
              <a:buFont typeface="Arial"/>
              <a:buNone/>
            </a:pPr>
            <a:r>
              <a:rPr lang="en-IN" sz="2000"/>
              <a:t>$ tsc --module commonjs app.ts  </a:t>
            </a:r>
            <a:endParaRPr sz="2000"/>
          </a:p>
          <a:p>
            <a:pPr indent="0" lvl="0" marL="0" rtl="0" algn="l">
              <a:spcBef>
                <a:spcPts val="1000"/>
              </a:spcBef>
              <a:spcAft>
                <a:spcPts val="0"/>
              </a:spcAft>
              <a:buClr>
                <a:schemeClr val="dk1"/>
              </a:buClr>
              <a:buSzPts val="2800"/>
              <a:buFont typeface="Arial"/>
              <a:buNone/>
            </a:pPr>
            <a:r>
              <a:rPr lang="en-IN" sz="2000"/>
              <a:t>$ node ./app.js  </a:t>
            </a:r>
            <a:endParaRPr sz="2000"/>
          </a:p>
          <a:p>
            <a:pPr indent="0" lvl="0" marL="0" rtl="0" algn="l">
              <a:spcBef>
                <a:spcPts val="1000"/>
              </a:spcBef>
              <a:spcAft>
                <a:spcPts val="0"/>
              </a:spcAft>
              <a:buClr>
                <a:schemeClr val="dk1"/>
              </a:buClr>
              <a:buSzPts val="2800"/>
              <a:buFont typeface="Arial"/>
              <a:buNone/>
            </a:pPr>
            <a:r>
              <a:rPr lang="en-IN" sz="2000"/>
              <a:t>4. </a:t>
            </a:r>
            <a:r>
              <a:rPr b="1" lang="en-IN" sz="2000"/>
              <a:t>Output</a:t>
            </a:r>
            <a:r>
              <a:rPr lang="en-IN" sz="2000"/>
              <a:t>: </a:t>
            </a:r>
            <a:endParaRPr sz="2000"/>
          </a:p>
          <a:p>
            <a:pPr indent="0" lvl="0" marL="0" rtl="0" algn="l">
              <a:spcBef>
                <a:spcPts val="1000"/>
              </a:spcBef>
              <a:spcAft>
                <a:spcPts val="0"/>
              </a:spcAft>
              <a:buClr>
                <a:schemeClr val="dk1"/>
              </a:buClr>
              <a:buSzPts val="2800"/>
              <a:buFont typeface="Arial"/>
              <a:buNone/>
            </a:pPr>
            <a:r>
              <a:rPr lang="en-IN" sz="2000"/>
              <a:t>SUM: 30</a:t>
            </a:r>
            <a:endParaRPr sz="2000"/>
          </a:p>
          <a:p>
            <a:pPr indent="0" lvl="0" marL="0" rtl="0" algn="l">
              <a:spcBef>
                <a:spcPts val="100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References</a:t>
            </a:r>
            <a:endParaRPr/>
          </a:p>
        </p:txBody>
      </p:sp>
      <p:sp>
        <p:nvSpPr>
          <p:cNvPr id="618" name="Google Shape;618;p89"/>
          <p:cNvSpPr txBox="1"/>
          <p:nvPr>
            <p:ph idx="1" type="body"/>
          </p:nvPr>
        </p:nvSpPr>
        <p:spPr>
          <a:xfrm>
            <a:off x="838200" y="1418200"/>
            <a:ext cx="10515600" cy="5439900"/>
          </a:xfrm>
          <a:prstGeom prst="rect">
            <a:avLst/>
          </a:prstGeom>
        </p:spPr>
        <p:txBody>
          <a:bodyPr anchorCtr="0" anchor="t" bIns="45700" lIns="91425" spcFirstLastPara="1" rIns="91425" wrap="square" tIns="45700">
            <a:normAutofit fontScale="85000" lnSpcReduction="20000"/>
          </a:bodyPr>
          <a:lstStyle/>
          <a:p>
            <a:pPr indent="-325755" lvl="0" marL="457200" rtl="0" algn="l">
              <a:spcBef>
                <a:spcPts val="1000"/>
              </a:spcBef>
              <a:spcAft>
                <a:spcPts val="0"/>
              </a:spcAft>
              <a:buSzPct val="64285"/>
              <a:buAutoNum type="arabicPeriod"/>
            </a:pPr>
            <a:r>
              <a:rPr lang="en-IN"/>
              <a:t>Yakov Fain and Anton Moiseev, “TypeScript Quickly”, Manning Publications.</a:t>
            </a:r>
            <a:endParaRPr/>
          </a:p>
          <a:p>
            <a:pPr indent="0" lvl="0" marL="450000" rtl="0" algn="l">
              <a:spcBef>
                <a:spcPts val="1000"/>
              </a:spcBef>
              <a:spcAft>
                <a:spcPts val="0"/>
              </a:spcAft>
              <a:buNone/>
            </a:pPr>
            <a:r>
              <a:rPr lang="en-IN" u="sng">
                <a:solidFill>
                  <a:schemeClr val="hlink"/>
                </a:solidFill>
                <a:hlinkClick r:id="rId3"/>
              </a:rPr>
              <a:t>https://drive.google.com/file/d/164stbHHyQIWB_y8s90oTnS-SoFrxc6S_/view?usp=share_link</a:t>
            </a:r>
            <a:r>
              <a:rPr lang="en-IN"/>
              <a:t> </a:t>
            </a:r>
            <a:endParaRPr/>
          </a:p>
          <a:p>
            <a:pPr indent="-325755" lvl="0" marL="457200" rtl="0" algn="l">
              <a:spcBef>
                <a:spcPts val="1000"/>
              </a:spcBef>
              <a:spcAft>
                <a:spcPts val="0"/>
              </a:spcAft>
              <a:buSzPct val="64285"/>
              <a:buAutoNum type="arabicPeriod"/>
            </a:pPr>
            <a:r>
              <a:rPr lang="en-IN"/>
              <a:t>Steve Fenton, “Pro TypeScript: Application - Scale Javascript Development”, Apress </a:t>
            </a:r>
            <a:endParaRPr/>
          </a:p>
          <a:p>
            <a:pPr indent="0" lvl="0" marL="457200" rtl="0" algn="l">
              <a:spcBef>
                <a:spcPts val="1000"/>
              </a:spcBef>
              <a:spcAft>
                <a:spcPts val="0"/>
              </a:spcAft>
              <a:buNone/>
            </a:pPr>
            <a:r>
              <a:rPr lang="en-IN" u="sng">
                <a:solidFill>
                  <a:schemeClr val="hlink"/>
                </a:solidFill>
                <a:hlinkClick r:id="rId4"/>
              </a:rPr>
              <a:t>https://drive.google.com/file/d/1ma-ju9yrbBD_DrqSdJCtDkQZHB2czk85/view?usp=share_link</a:t>
            </a:r>
            <a:r>
              <a:rPr lang="en-IN"/>
              <a:t> </a:t>
            </a:r>
            <a:endParaRPr/>
          </a:p>
          <a:p>
            <a:pPr indent="-325755" lvl="0" marL="457200" rtl="0" algn="l">
              <a:spcBef>
                <a:spcPts val="1000"/>
              </a:spcBef>
              <a:spcAft>
                <a:spcPts val="0"/>
              </a:spcAft>
              <a:buSzPct val="64285"/>
              <a:buAutoNum type="arabicPeriod"/>
            </a:pPr>
            <a:r>
              <a:rPr lang="en-IN"/>
              <a:t>Boris Cherny, “Programming TypeScript- Making Your Javascript Application Scale”, O’Reilly Media Inc.</a:t>
            </a:r>
            <a:endParaRPr/>
          </a:p>
          <a:p>
            <a:pPr indent="0" lvl="0" marL="457200" rtl="0" algn="l">
              <a:spcBef>
                <a:spcPts val="1000"/>
              </a:spcBef>
              <a:spcAft>
                <a:spcPts val="0"/>
              </a:spcAft>
              <a:buNone/>
            </a:pPr>
            <a:r>
              <a:rPr lang="en-IN" u="sng">
                <a:solidFill>
                  <a:schemeClr val="hlink"/>
                </a:solidFill>
                <a:hlinkClick r:id="rId5"/>
              </a:rPr>
              <a:t>https://drive.google.com/file/d/1mf49NTqLRjhHZDET_bT1WYgk1B5VaEBa/view?usp=sharing</a:t>
            </a:r>
            <a:r>
              <a:rPr lang="en-IN"/>
              <a:t> </a:t>
            </a:r>
            <a:endParaRPr/>
          </a:p>
          <a:p>
            <a:pPr indent="-325755" lvl="0" marL="457200" rtl="0" algn="l">
              <a:spcBef>
                <a:spcPts val="1000"/>
              </a:spcBef>
              <a:spcAft>
                <a:spcPts val="0"/>
              </a:spcAft>
              <a:buSzPct val="64285"/>
              <a:buAutoNum type="arabicPeriod"/>
            </a:pPr>
            <a:r>
              <a:rPr lang="en-IN" u="sng">
                <a:solidFill>
                  <a:schemeClr val="hlink"/>
                </a:solidFill>
                <a:hlinkClick r:id="rId6"/>
              </a:rPr>
              <a:t>https://www.javatpoint.com/typescript-tutorial</a:t>
            </a:r>
            <a:endParaRPr/>
          </a:p>
          <a:p>
            <a:pPr indent="-325755" lvl="0" marL="457200" rtl="0" algn="l">
              <a:spcBef>
                <a:spcPts val="0"/>
              </a:spcBef>
              <a:spcAft>
                <a:spcPts val="0"/>
              </a:spcAft>
              <a:buSzPct val="64285"/>
              <a:buAutoNum type="arabicPeriod"/>
            </a:pPr>
            <a:r>
              <a:rPr lang="en-IN" u="sng">
                <a:solidFill>
                  <a:schemeClr val="hlink"/>
                </a:solidFill>
                <a:hlinkClick r:id="rId7"/>
              </a:rPr>
              <a:t>https://www.tutorialsteacher.com/typescript</a:t>
            </a:r>
            <a:endParaRPr/>
          </a:p>
          <a:p>
            <a:pPr indent="-325755" lvl="0" marL="457200" rtl="0" algn="l">
              <a:spcBef>
                <a:spcPts val="0"/>
              </a:spcBef>
              <a:spcAft>
                <a:spcPts val="0"/>
              </a:spcAft>
              <a:buSzPct val="64285"/>
              <a:buAutoNum type="arabicPeriod"/>
            </a:pPr>
            <a:r>
              <a:rPr lang="en-IN"/>
              <a:t>Typescript in 50 Lessons</a:t>
            </a:r>
            <a:endParaRPr/>
          </a:p>
          <a:p>
            <a:pPr indent="0" lvl="0" marL="457200" rtl="0" algn="l">
              <a:spcBef>
                <a:spcPts val="1000"/>
              </a:spcBef>
              <a:spcAft>
                <a:spcPts val="0"/>
              </a:spcAft>
              <a:buNone/>
            </a:pPr>
            <a:r>
              <a:rPr lang="en-IN" u="sng">
                <a:solidFill>
                  <a:schemeClr val="hlink"/>
                </a:solidFill>
                <a:hlinkClick r:id="rId8"/>
              </a:rPr>
              <a:t>https://drive.google.com/file/d/1mhUttBaMxiP7XUArNV3QUxLSFtM0CaWu/view?usp=share_link</a:t>
            </a:r>
            <a:r>
              <a:rPr lang="en-I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6" name="Google Shape;136;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marR="0" rtl="0" algn="just">
              <a:lnSpc>
                <a:spcPct val="90000"/>
              </a:lnSpc>
              <a:spcBef>
                <a:spcPts val="1000"/>
              </a:spcBef>
              <a:spcAft>
                <a:spcPts val="0"/>
              </a:spcAft>
              <a:buNone/>
            </a:pPr>
            <a:r>
              <a:t/>
            </a:r>
            <a:endParaRPr/>
          </a:p>
          <a:p>
            <a:pPr indent="-228600" lvl="0" marL="228600" rtl="0" algn="just">
              <a:spcBef>
                <a:spcPts val="1000"/>
              </a:spcBef>
              <a:spcAft>
                <a:spcPts val="0"/>
              </a:spcAft>
              <a:buSzPts val="1800"/>
              <a:buChar char="•"/>
            </a:pPr>
            <a:r>
              <a:rPr b="1" lang="en-IN"/>
              <a:t>Align with current and future ECMAScript proposals</a:t>
            </a:r>
            <a:endParaRPr b="1" sz="1200">
              <a:solidFill>
                <a:srgbClr val="6D737D"/>
              </a:solidFill>
              <a:highlight>
                <a:srgbClr val="F5F6FA"/>
              </a:highlight>
              <a:latin typeface="Arial"/>
              <a:ea typeface="Arial"/>
              <a:cs typeface="Arial"/>
              <a:sym typeface="Arial"/>
            </a:endParaRPr>
          </a:p>
          <a:p>
            <a:pPr indent="-228600" lvl="1" marL="685800" rtl="0" algn="just">
              <a:spcBef>
                <a:spcPts val="0"/>
              </a:spcBef>
              <a:spcAft>
                <a:spcPts val="0"/>
              </a:spcAft>
              <a:buSzPts val="1800"/>
              <a:buChar char="•"/>
            </a:pPr>
            <a:r>
              <a:rPr lang="en-IN" sz="2800"/>
              <a:t>TypeScript compiler with some mechanisms, such as code transformations (converting TypeScript features into plain JavaScript implementations) and type erasure (removing static type notation), to generate clean JavaScript code.</a:t>
            </a:r>
            <a:endParaRPr sz="1200">
              <a:solidFill>
                <a:srgbClr val="6D737D"/>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Components of TypeScript</a:t>
            </a:r>
            <a:endParaRPr/>
          </a:p>
        </p:txBody>
      </p:sp>
      <p:sp>
        <p:nvSpPr>
          <p:cNvPr id="143" name="Google Shape;143;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44" name="Google Shape;144;p21"/>
          <p:cNvPicPr preferRelativeResize="0"/>
          <p:nvPr/>
        </p:nvPicPr>
        <p:blipFill>
          <a:blip r:embed="rId3">
            <a:alphaModFix/>
          </a:blip>
          <a:stretch>
            <a:fillRect/>
          </a:stretch>
        </p:blipFill>
        <p:spPr>
          <a:xfrm>
            <a:off x="1852975" y="1825625"/>
            <a:ext cx="7309213" cy="4689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