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Lst>
  <p:sldSz cy="6858000" cx="12192000"/>
  <p:notesSz cx="6858000" cy="9144000"/>
  <p:embeddedFontLst>
    <p:embeddedFont>
      <p:font typeface="Roboto"/>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oboto-boldItalic.fntdata"/><Relationship Id="rId72" Type="http://schemas.openxmlformats.org/officeDocument/2006/relationships/font" Target="fonts/Roboto-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Roboto-bold.fntdata"/><Relationship Id="rId70" Type="http://schemas.openxmlformats.org/officeDocument/2006/relationships/font" Target="fonts/Roboto-regular.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oftwaretestinghelp.com/angularjs-tutoria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oftwaretestinghelp.com/angularjs-tutorial/" TargetMode="External"/><Relationship Id="rId3" Type="http://schemas.openxmlformats.org/officeDocument/2006/relationships/hyperlink" Target="https://www.javatpoint.com/angularjs-dependency-injection"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angularjs-factory-metho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ify.com/8-benefits-of-using-angularjs-for-web-app-development/" TargetMode="External"/><Relationship Id="rId3" Type="http://schemas.openxmlformats.org/officeDocument/2006/relationships/hyperlink" Target="https://intellipaat.com/blog/tutorial/angularjs-tutorial/" TargetMode="Externa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419cbd79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419cbd79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Command to Bypass firewall : </a:t>
            </a:r>
            <a:r>
              <a:rPr lang="en-IN" sz="1100">
                <a:solidFill>
                  <a:srgbClr val="0C0D0E"/>
                </a:solidFill>
                <a:latin typeface="Arial"/>
                <a:ea typeface="Arial"/>
                <a:cs typeface="Arial"/>
                <a:sym typeface="Arial"/>
              </a:rPr>
              <a:t>npm config set strict-ssl </a:t>
            </a:r>
            <a:r>
              <a:rPr lang="en-IN" sz="1000">
                <a:solidFill>
                  <a:srgbClr val="0C0D0E"/>
                </a:solidFill>
                <a:latin typeface="Arial"/>
                <a:ea typeface="Arial"/>
                <a:cs typeface="Arial"/>
                <a:sym typeface="Arial"/>
              </a:rPr>
              <a:t>false</a:t>
            </a:r>
            <a:endParaRPr sz="1000">
              <a:solidFill>
                <a:srgbClr val="0C0D0E"/>
              </a:solidFill>
              <a:latin typeface="Arial"/>
              <a:ea typeface="Arial"/>
              <a:cs typeface="Arial"/>
              <a:sym typeface="Arial"/>
            </a:endParaRPr>
          </a:p>
          <a:p>
            <a:pPr indent="0" lvl="0" marL="0" rtl="0" algn="l">
              <a:spcBef>
                <a:spcPts val="0"/>
              </a:spcBef>
              <a:spcAft>
                <a:spcPts val="0"/>
              </a:spcAft>
              <a:buNone/>
            </a:pPr>
            <a:r>
              <a:t/>
            </a:r>
            <a:endParaRPr/>
          </a:p>
        </p:txBody>
      </p:sp>
      <p:sp>
        <p:nvSpPr>
          <p:cNvPr id="153" name="Google Shape;153;g2b419cbd79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fc7b9e25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fc7b9e25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u="sng">
                <a:solidFill>
                  <a:schemeClr val="hlink"/>
                </a:solidFill>
                <a:hlinkClick r:id="rId2"/>
              </a:rPr>
              <a:t>https://www.softwaretestinghelp.com/angularjs-tutorial/</a:t>
            </a:r>
            <a:endParaRPr/>
          </a:p>
          <a:p>
            <a:pPr indent="0" lvl="0" marL="0" rtl="0" algn="l">
              <a:spcBef>
                <a:spcPts val="0"/>
              </a:spcBef>
              <a:spcAft>
                <a:spcPts val="0"/>
              </a:spcAft>
              <a:buNone/>
            </a:pPr>
            <a:r>
              <a:t/>
            </a:r>
            <a:endParaRPr/>
          </a:p>
        </p:txBody>
      </p:sp>
      <p:sp>
        <p:nvSpPr>
          <p:cNvPr id="160" name="Google Shape;160;g20fc7b9e25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65c852a7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65c852a7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https://www.geeksforgeeks.org/how-many-types-of-data-bindings-in-angularjs/</a:t>
            </a:r>
            <a:endParaRPr/>
          </a:p>
        </p:txBody>
      </p:sp>
      <p:sp>
        <p:nvSpPr>
          <p:cNvPr id="168" name="Google Shape;168;g1b65c852a7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65c852a7f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b65c852a7f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1b65c852a7f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dcd5d977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dcd5d9779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11dcd5d9779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fc7b9e25f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0fc7b9e25f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0fc7b9e25f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b65c852a7f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65c852a7f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b65c852a7f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0fc7b9e25f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0fc7b9e25f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https://www.softwaretestinghelp.com/angularjs-tutorial/</a:t>
            </a:r>
            <a:endParaRPr/>
          </a:p>
        </p:txBody>
      </p:sp>
      <p:sp>
        <p:nvSpPr>
          <p:cNvPr id="205" name="Google Shape;205;g20fc7b9e25f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b65c852a7f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b65c852a7f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b65c852a7f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b65c852a7f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b65c852a7f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b65c852a7f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632376e5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632376e5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11632376e5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b65c852a7f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b65c852a7f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1b65c852a7f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b65c852a7f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b65c852a7f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1b65c852a7f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b65c852a7f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b65c852a7f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1b65c852a7f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b65c852a7f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b65c852a7f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1b65c852a7f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b65c852a7f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b65c852a7f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b65c852a7f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dcd5d977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dcd5d977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https://code.angularjs.org/</a:t>
            </a:r>
            <a:endParaRPr/>
          </a:p>
        </p:txBody>
      </p:sp>
      <p:sp>
        <p:nvSpPr>
          <p:cNvPr id="261" name="Google Shape;261;g11dcd5d977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119177dca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119177dca5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119177dca5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0e94321e1b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0e94321e1b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20e94321e1b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119177dca5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119177dca5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2119177dca5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0e33ebbed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0e33ebbed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120e33ebbed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e94321e1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e94321e1b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20e94321e1b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119177dca5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119177dca5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2119177dca5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119177dca5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119177dca5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https://tutorial.techaltum.com/custom-directives-in-angularjs.html</a:t>
            </a:r>
            <a:endParaRPr/>
          </a:p>
        </p:txBody>
      </p:sp>
      <p:sp>
        <p:nvSpPr>
          <p:cNvPr id="303" name="Google Shape;303;g2119177dca5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119177dca5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119177dca5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https://www.c-sharpcorner.com/UploadFile/f0b2ed/angularjs-custom-directives/</a:t>
            </a:r>
            <a:endParaRPr/>
          </a:p>
        </p:txBody>
      </p:sp>
      <p:sp>
        <p:nvSpPr>
          <p:cNvPr id="310" name="Google Shape;310;g2119177dca5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0e33ebbe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0e33ebbed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120e33ebbed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119177dca5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119177dca5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2119177dca5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2217b952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2217b952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https://www.geeksforgeeks.org/angularjs-modules/</a:t>
            </a:r>
            <a:endParaRPr/>
          </a:p>
        </p:txBody>
      </p:sp>
      <p:sp>
        <p:nvSpPr>
          <p:cNvPr id="332" name="Google Shape;332;g212217b952d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12217b952d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12217b952d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212217b952d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12217b952d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12217b952d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212217b952d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12217b952d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12217b952d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212217b952d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40c5d1755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140c5d1755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2140c5d1755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632376e5d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632376e5d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11632376e5d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119177dca5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119177dca5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https://intellipaat.com/blog/tutorial/angularjs-tutorial/angularjs-controllers/</a:t>
            </a:r>
            <a:endParaRPr/>
          </a:p>
        </p:txBody>
      </p:sp>
      <p:sp>
        <p:nvSpPr>
          <p:cNvPr id="369" name="Google Shape;369;g2119177dca5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140c5d1755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140c5d1755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2140c5d1755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140c5d1755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140c5d1755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2140c5d1755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140c5d1755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140c5d1755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https://docs.angularjs.org/guide/controller</a:t>
            </a:r>
            <a:endParaRPr/>
          </a:p>
        </p:txBody>
      </p:sp>
      <p:sp>
        <p:nvSpPr>
          <p:cNvPr id="390" name="Google Shape;390;g2140c5d1755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140c5d1755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140c5d1755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2140c5d1755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140c5d1755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140c5d1755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2140c5d1755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6868ee9c8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6868ee9c8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26868ee9c8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140c5d1755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140c5d1755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2140c5d1755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6868ee9c8c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6868ee9c8c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g26868ee9c8c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1712132ce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1712132ce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21712132ce4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632376e5d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632376e5d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1632376e5d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140c5d1755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140c5d1755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2140c5d1755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16a0cb1ef8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16a0cb1ef8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216a0cb1ef8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16cae2c95f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16cae2c95f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https://www.tutorialsteacher.com/angularjs/angularjs-service</a:t>
            </a:r>
            <a:endParaRPr/>
          </a:p>
        </p:txBody>
      </p:sp>
      <p:sp>
        <p:nvSpPr>
          <p:cNvPr id="452" name="Google Shape;452;g216cae2c95f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16cae2c95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16cae2c95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216cae2c95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16cae2c95f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16cae2c95f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216cae2c95f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bab285ddf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bab285ddf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g2bab285ddf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bab285ddf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bab285ddfd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g2bab285ddfd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b65c852a7f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b65c852a7f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IN" sz="1000" u="sng">
                <a:solidFill>
                  <a:schemeClr val="hlink"/>
                </a:solidFill>
                <a:highlight>
                  <a:srgbClr val="FFFFFF"/>
                </a:highlight>
                <a:latin typeface="Arial"/>
                <a:ea typeface="Arial"/>
                <a:cs typeface="Arial"/>
                <a:sym typeface="Arial"/>
                <a:hlinkClick r:id="rId2"/>
              </a:rPr>
              <a:t>https://www.softwaretestinghelp.com/angularjs-tutorial/</a:t>
            </a:r>
            <a:endParaRPr/>
          </a:p>
          <a:p>
            <a:pPr indent="0" lvl="0" marL="0" rtl="0" algn="l">
              <a:lnSpc>
                <a:spcPct val="100000"/>
              </a:lnSpc>
              <a:spcBef>
                <a:spcPts val="1500"/>
              </a:spcBef>
              <a:spcAft>
                <a:spcPts val="0"/>
              </a:spcAft>
              <a:buClr>
                <a:schemeClr val="dk1"/>
              </a:buClr>
              <a:buSzPts val="1100"/>
              <a:buFont typeface="Arial"/>
              <a:buNone/>
            </a:pPr>
            <a:r>
              <a:rPr lang="en-IN" sz="1000" u="sng">
                <a:solidFill>
                  <a:schemeClr val="hlink"/>
                </a:solidFill>
                <a:highlight>
                  <a:srgbClr val="FFFFFF"/>
                </a:highlight>
                <a:latin typeface="Arial"/>
                <a:ea typeface="Arial"/>
                <a:cs typeface="Arial"/>
                <a:sym typeface="Arial"/>
                <a:hlinkClick r:id="rId3"/>
              </a:rPr>
              <a:t>https://www.javatpoint.com/angularjs-dependency-injection</a:t>
            </a:r>
            <a:endParaRPr sz="1000">
              <a:solidFill>
                <a:srgbClr val="3A3A3A"/>
              </a:solidFill>
              <a:highlight>
                <a:srgbClr val="FFFFFF"/>
              </a:highlight>
              <a:latin typeface="Arial"/>
              <a:ea typeface="Arial"/>
              <a:cs typeface="Arial"/>
              <a:sym typeface="Arial"/>
            </a:endParaRPr>
          </a:p>
          <a:p>
            <a:pPr indent="0" lvl="0" marL="0" rtl="0" algn="l">
              <a:lnSpc>
                <a:spcPct val="130000"/>
              </a:lnSpc>
              <a:spcBef>
                <a:spcPts val="1500"/>
              </a:spcBef>
              <a:spcAft>
                <a:spcPts val="0"/>
              </a:spcAft>
              <a:buClr>
                <a:schemeClr val="dk1"/>
              </a:buClr>
              <a:buSzPts val="1100"/>
              <a:buFont typeface="Arial"/>
              <a:buNone/>
            </a:pPr>
            <a:r>
              <a:t/>
            </a:r>
            <a:endParaRPr sz="1000">
              <a:solidFill>
                <a:srgbClr val="3A3A3A"/>
              </a:solidFill>
              <a:highlight>
                <a:srgbClr val="FFFFFF"/>
              </a:highlight>
              <a:latin typeface="Arial"/>
              <a:ea typeface="Arial"/>
              <a:cs typeface="Arial"/>
              <a:sym typeface="Arial"/>
            </a:endParaRPr>
          </a:p>
          <a:p>
            <a:pPr indent="0" lvl="0" marL="0" rtl="0" algn="l">
              <a:lnSpc>
                <a:spcPct val="130000"/>
              </a:lnSpc>
              <a:spcBef>
                <a:spcPts val="1500"/>
              </a:spcBef>
              <a:spcAft>
                <a:spcPts val="0"/>
              </a:spcAft>
              <a:buClr>
                <a:schemeClr val="dk1"/>
              </a:buClr>
              <a:buSzPts val="1100"/>
              <a:buFont typeface="Arial"/>
              <a:buNone/>
            </a:pPr>
            <a:r>
              <a:rPr lang="en-IN" sz="1000">
                <a:solidFill>
                  <a:srgbClr val="3A3A3A"/>
                </a:solidFill>
                <a:highlight>
                  <a:srgbClr val="FFFFFF"/>
                </a:highlight>
                <a:latin typeface="Arial"/>
                <a:ea typeface="Arial"/>
                <a:cs typeface="Arial"/>
                <a:sym typeface="Arial"/>
              </a:rPr>
              <a:t>https://intellipaat.com/blog/tutorial/angularjs-tutorial/angularjs-dependency-injection/</a:t>
            </a:r>
            <a:endParaRPr sz="1000">
              <a:solidFill>
                <a:srgbClr val="3A3A3A"/>
              </a:solidFill>
              <a:highlight>
                <a:srgbClr val="FFFFFF"/>
              </a:highlight>
              <a:latin typeface="Arial"/>
              <a:ea typeface="Arial"/>
              <a:cs typeface="Arial"/>
              <a:sym typeface="Arial"/>
            </a:endParaRPr>
          </a:p>
          <a:p>
            <a:pPr indent="0" lvl="0" marL="0" rtl="0" algn="l">
              <a:spcBef>
                <a:spcPts val="1500"/>
              </a:spcBef>
              <a:spcAft>
                <a:spcPts val="0"/>
              </a:spcAft>
              <a:buNone/>
            </a:pPr>
            <a:r>
              <a:t/>
            </a:r>
            <a:endParaRPr sz="1000"/>
          </a:p>
        </p:txBody>
      </p:sp>
      <p:sp>
        <p:nvSpPr>
          <p:cNvPr id="489" name="Google Shape;489;g1b65c852a7f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16a0cb1ef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16a0cb1ef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https://www.knowledgehut.com/blog/web-development/dependency-injection-in-angularjs</a:t>
            </a:r>
            <a:endParaRPr/>
          </a:p>
        </p:txBody>
      </p:sp>
      <p:sp>
        <p:nvSpPr>
          <p:cNvPr id="496" name="Google Shape;496;g216a0cb1ef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16a0cb1ef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16a0cb1ef8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u="sng">
                <a:solidFill>
                  <a:schemeClr val="hlink"/>
                </a:solidFill>
                <a:hlinkClick r:id="rId2"/>
              </a:rPr>
              <a:t>https://www.geeksforgeeks.org/angularjs-factory-method/</a:t>
            </a:r>
            <a:endParaRPr/>
          </a:p>
          <a:p>
            <a:pPr indent="0" lvl="0" marL="0" rtl="0" algn="l">
              <a:spcBef>
                <a:spcPts val="0"/>
              </a:spcBef>
              <a:spcAft>
                <a:spcPts val="0"/>
              </a:spcAft>
              <a:buNone/>
            </a:pPr>
            <a:r>
              <a:t/>
            </a:r>
            <a:endParaRPr/>
          </a:p>
        </p:txBody>
      </p:sp>
      <p:sp>
        <p:nvSpPr>
          <p:cNvPr id="503" name="Google Shape;503;g216a0cb1ef8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632376e5d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632376e5d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u="sng">
                <a:solidFill>
                  <a:schemeClr val="hlink"/>
                </a:solidFill>
                <a:hlinkClick r:id="rId2"/>
              </a:rPr>
              <a:t>https://stackify.com/8-benefits-of-using-angularjs-for-web-app-development/</a:t>
            </a:r>
            <a:endParaRPr/>
          </a:p>
          <a:p>
            <a:pPr indent="0" lvl="0" marL="0" rtl="0" algn="l">
              <a:spcBef>
                <a:spcPts val="0"/>
              </a:spcBef>
              <a:spcAft>
                <a:spcPts val="0"/>
              </a:spcAft>
              <a:buNone/>
            </a:pPr>
            <a:r>
              <a:rPr lang="en-IN" u="sng">
                <a:solidFill>
                  <a:schemeClr val="hlink"/>
                </a:solidFill>
                <a:hlinkClick r:id="rId3"/>
              </a:rPr>
              <a:t>https://intellipaat.com/blog/tutorial/angularjs-tutorial/</a:t>
            </a:r>
            <a:r>
              <a:rPr lang="en-IN"/>
              <a:t> </a:t>
            </a:r>
            <a:endParaRPr/>
          </a:p>
        </p:txBody>
      </p:sp>
      <p:sp>
        <p:nvSpPr>
          <p:cNvPr id="125" name="Google Shape;125;g11632376e5d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16a0cb1ef8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16a0cb1ef8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g216a0cb1ef8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16a0cb1ef8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16a0cb1ef8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g216a0cb1ef8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16a0cb1ef8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16a0cb1ef8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g216a0cb1ef8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140c5d1755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140c5d1755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g2140c5d1755_0_1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140c5d1755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140c5d1755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g2140c5d1755_0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140c5d1755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140c5d1755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g2140c5d1755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632376e5d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632376e5d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1632376e5d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e94321e1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e94321e1b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0e94321e1b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8594d020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8594d020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18594d020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13"/>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3"/>
          <p:cNvSpPr txBox="1"/>
          <p:nvPr>
            <p:ph idx="1" type="body"/>
          </p:nvPr>
        </p:nvSpPr>
        <p:spPr>
          <a:xfrm>
            <a:off x="415600" y="1645433"/>
            <a:ext cx="11360700" cy="4446300"/>
          </a:xfrm>
          <a:prstGeom prst="rect">
            <a:avLst/>
          </a:prstGeom>
        </p:spPr>
        <p:txBody>
          <a:bodyPr anchorCtr="0" anchor="t" bIns="45700" lIns="91425" spcFirstLastPara="1" rIns="91425" wrap="square" tIns="45700">
            <a:norm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7" name="Google Shape;87;p13"/>
          <p:cNvSpPr txBox="1"/>
          <p:nvPr>
            <p:ph idx="12" type="sldNum"/>
          </p:nvPr>
        </p:nvSpPr>
        <p:spPr>
          <a:xfrm>
            <a:off x="11330666" y="6251679"/>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nodejs.org/e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guru99.com/interactive-javascript-tutorial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docs.angularjs.org/api/ng/type/angular.Modul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docs.angularjs.org/guide/scope" TargetMode="Externa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docs.angularjs.org/guide/template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docs.angularjs.org/guide/databinding" TargetMode="External"/><Relationship Id="rId4" Type="http://schemas.openxmlformats.org/officeDocument/2006/relationships/hyperlink" Target="https://docs.angularjs.org/guide/directive" TargetMode="External"/><Relationship Id="rId5" Type="http://schemas.openxmlformats.org/officeDocument/2006/relationships/hyperlink" Target="https://docs.angularjs.org/guide/forms" TargetMode="External"/><Relationship Id="rId6" Type="http://schemas.openxmlformats.org/officeDocument/2006/relationships/hyperlink" Target="https://docs.angularjs.org/guide/filter" TargetMode="External"/><Relationship Id="rId7" Type="http://schemas.openxmlformats.org/officeDocument/2006/relationships/hyperlink" Target="https://docs.angularjs.org/guide/service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s://en.wikipedia.org/wiki/Single-page_application"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angularjs.org/" TargetMode="External"/><Relationship Id="rId4" Type="http://schemas.openxmlformats.org/officeDocument/2006/relationships/hyperlink" Target="https://ajax.googleapis.com/ajax/libs/angularJS/1.7.2/angular.min.j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1676400" y="228600"/>
            <a:ext cx="8686800" cy="312420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6200000" scaled="0"/>
          </a:gradFill>
          <a:ln cap="flat" cmpd="sng" w="952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t/>
            </a:r>
            <a:endParaRPr b="1" i="0" sz="5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5400"/>
              <a:buFont typeface="Arial"/>
              <a:buNone/>
            </a:pPr>
            <a:r>
              <a:rPr b="1" lang="en-IN" sz="5400">
                <a:solidFill>
                  <a:schemeClr val="lt1"/>
                </a:solidFill>
                <a:latin typeface="Calibri"/>
                <a:ea typeface="Calibri"/>
                <a:cs typeface="Calibri"/>
                <a:sym typeface="Calibri"/>
              </a:rPr>
              <a:t>AngularJS</a:t>
            </a:r>
            <a:endParaRPr b="1" i="0" sz="5400" u="none" cap="none" strike="noStrike">
              <a:solidFill>
                <a:schemeClr val="lt1"/>
              </a:solidFill>
              <a:latin typeface="Calibri"/>
              <a:ea typeface="Calibri"/>
              <a:cs typeface="Calibri"/>
              <a:sym typeface="Calibri"/>
            </a:endParaRPr>
          </a:p>
        </p:txBody>
      </p:sp>
      <p:sp>
        <p:nvSpPr>
          <p:cNvPr id="93" name="Google Shape;93;p14"/>
          <p:cNvSpPr txBox="1"/>
          <p:nvPr/>
        </p:nvSpPr>
        <p:spPr>
          <a:xfrm>
            <a:off x="1752600" y="4191000"/>
            <a:ext cx="8686800" cy="1447800"/>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6200000" scaled="0"/>
          </a:gradFill>
          <a:ln cap="flat" cmpd="sng" w="952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rPr b="1" i="0" lang="en-IN" sz="3600" u="none" cap="none" strike="noStrike">
                <a:solidFill>
                  <a:schemeClr val="lt1"/>
                </a:solidFill>
                <a:latin typeface="Calibri"/>
                <a:ea typeface="Calibri"/>
                <a:cs typeface="Calibri"/>
                <a:sym typeface="Calibri"/>
              </a:rPr>
              <a:t>Module </a:t>
            </a:r>
            <a:r>
              <a:rPr b="1" lang="en-IN" sz="3600">
                <a:solidFill>
                  <a:schemeClr val="lt1"/>
                </a:solidFill>
                <a:latin typeface="Calibri"/>
                <a:ea typeface="Calibri"/>
                <a:cs typeface="Calibri"/>
                <a:sym typeface="Calibri"/>
              </a:rPr>
              <a:t>3</a:t>
            </a:r>
            <a:endParaRPr b="1" i="0" sz="36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6" name="Google Shape;156;p2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Clr>
                <a:srgbClr val="202124"/>
              </a:buClr>
              <a:buSzPts val="2200"/>
              <a:buFont typeface="Arial"/>
              <a:buChar char="•"/>
            </a:pPr>
            <a:r>
              <a:rPr lang="en-IN" sz="2200">
                <a:solidFill>
                  <a:srgbClr val="202124"/>
                </a:solidFill>
                <a:highlight>
                  <a:srgbClr val="FFFFFF"/>
                </a:highlight>
                <a:latin typeface="Arial"/>
                <a:ea typeface="Arial"/>
                <a:cs typeface="Arial"/>
                <a:sym typeface="Arial"/>
              </a:rPr>
              <a:t>AngularJS projects often use Node.js for development tools (</a:t>
            </a:r>
            <a:r>
              <a:rPr lang="en-IN" sz="2200" u="sng">
                <a:solidFill>
                  <a:schemeClr val="hlink"/>
                </a:solidFill>
                <a:highlight>
                  <a:srgbClr val="FFFFFF"/>
                </a:highlight>
                <a:latin typeface="Arial"/>
                <a:ea typeface="Arial"/>
                <a:cs typeface="Arial"/>
                <a:sym typeface="Arial"/>
                <a:hlinkClick r:id="rId3"/>
              </a:rPr>
              <a:t>https://nodejs.org/en</a:t>
            </a:r>
            <a:r>
              <a:rPr lang="en-IN" sz="2200">
                <a:solidFill>
                  <a:srgbClr val="202124"/>
                </a:solidFill>
                <a:highlight>
                  <a:srgbClr val="FFFFFF"/>
                </a:highlight>
                <a:latin typeface="Arial"/>
                <a:ea typeface="Arial"/>
                <a:cs typeface="Arial"/>
                <a:sym typeface="Arial"/>
              </a:rPr>
              <a:t>)  and npm (Node Package Manager) for managing dependencies.</a:t>
            </a:r>
            <a:endParaRPr sz="2200">
              <a:solidFill>
                <a:srgbClr val="202124"/>
              </a:solidFill>
              <a:highlight>
                <a:srgbClr val="FFFFFF"/>
              </a:highlight>
              <a:latin typeface="Arial"/>
              <a:ea typeface="Arial"/>
              <a:cs typeface="Arial"/>
              <a:sym typeface="Arial"/>
            </a:endParaRPr>
          </a:p>
          <a:p>
            <a:pPr indent="-368300" lvl="0" marL="457200" rtl="0" algn="l">
              <a:spcBef>
                <a:spcPts val="0"/>
              </a:spcBef>
              <a:spcAft>
                <a:spcPts val="0"/>
              </a:spcAft>
              <a:buClr>
                <a:srgbClr val="202124"/>
              </a:buClr>
              <a:buSzPts val="2200"/>
              <a:buFont typeface="Arial"/>
              <a:buChar char="•"/>
            </a:pPr>
            <a:r>
              <a:rPr lang="en-IN" sz="2200">
                <a:solidFill>
                  <a:srgbClr val="202124"/>
                </a:solidFill>
                <a:highlight>
                  <a:srgbClr val="FFFFFF"/>
                </a:highlight>
                <a:latin typeface="Arial"/>
                <a:ea typeface="Arial"/>
                <a:cs typeface="Arial"/>
                <a:sym typeface="Arial"/>
              </a:rPr>
              <a:t>To Create Project</a:t>
            </a:r>
            <a:endParaRPr sz="2200">
              <a:solidFill>
                <a:srgbClr val="202124"/>
              </a:solidFill>
              <a:highlight>
                <a:srgbClr val="FFFFFF"/>
              </a:highlight>
              <a:latin typeface="Arial"/>
              <a:ea typeface="Arial"/>
              <a:cs typeface="Arial"/>
              <a:sym typeface="Arial"/>
            </a:endParaRPr>
          </a:p>
          <a:p>
            <a:pPr indent="-368300" lvl="1" marL="914400" marR="0" rtl="0" algn="l">
              <a:lnSpc>
                <a:spcPct val="160000"/>
              </a:lnSpc>
              <a:spcBef>
                <a:spcPts val="0"/>
              </a:spcBef>
              <a:spcAft>
                <a:spcPts val="0"/>
              </a:spcAft>
              <a:buClr>
                <a:srgbClr val="202124"/>
              </a:buClr>
              <a:buSzPts val="2200"/>
              <a:buChar char="•"/>
            </a:pPr>
            <a:r>
              <a:rPr lang="en-IN" sz="2200">
                <a:solidFill>
                  <a:srgbClr val="202124"/>
                </a:solidFill>
                <a:highlight>
                  <a:srgbClr val="FFFFFF"/>
                </a:highlight>
                <a:latin typeface="Arial"/>
                <a:ea typeface="Arial"/>
                <a:cs typeface="Arial"/>
                <a:sym typeface="Arial"/>
              </a:rPr>
              <a:t>Create a new directory for your AngularJS project and navigate to it using the terminal or command prompt. </a:t>
            </a:r>
            <a:endParaRPr sz="2200">
              <a:solidFill>
                <a:srgbClr val="202124"/>
              </a:solidFill>
              <a:highlight>
                <a:srgbClr val="FFFFFF"/>
              </a:highlight>
              <a:latin typeface="Arial"/>
              <a:ea typeface="Arial"/>
              <a:cs typeface="Arial"/>
              <a:sym typeface="Arial"/>
            </a:endParaRPr>
          </a:p>
          <a:p>
            <a:pPr indent="-368300" lvl="1" marL="914400" marR="0" rtl="0" algn="l">
              <a:lnSpc>
                <a:spcPct val="160000"/>
              </a:lnSpc>
              <a:spcBef>
                <a:spcPts val="0"/>
              </a:spcBef>
              <a:spcAft>
                <a:spcPts val="0"/>
              </a:spcAft>
              <a:buClr>
                <a:srgbClr val="202124"/>
              </a:buClr>
              <a:buSzPts val="2200"/>
              <a:buChar char="•"/>
            </a:pPr>
            <a:r>
              <a:rPr lang="en-IN" sz="2200">
                <a:solidFill>
                  <a:srgbClr val="202124"/>
                </a:solidFill>
                <a:highlight>
                  <a:srgbClr val="FFFFFF"/>
                </a:highlight>
                <a:latin typeface="Arial"/>
                <a:ea typeface="Arial"/>
                <a:cs typeface="Arial"/>
                <a:sym typeface="Arial"/>
              </a:rPr>
              <a:t>Install AngularJS</a:t>
            </a:r>
            <a:endParaRPr sz="2200">
              <a:solidFill>
                <a:srgbClr val="202124"/>
              </a:solidFill>
              <a:highlight>
                <a:srgbClr val="FFFFFF"/>
              </a:highlight>
              <a:latin typeface="Arial"/>
              <a:ea typeface="Arial"/>
              <a:cs typeface="Arial"/>
              <a:sym typeface="Arial"/>
            </a:endParaRPr>
          </a:p>
          <a:p>
            <a:pPr indent="0" lvl="0" marL="914400" marR="0" rtl="0" algn="l">
              <a:lnSpc>
                <a:spcPct val="160000"/>
              </a:lnSpc>
              <a:spcBef>
                <a:spcPts val="1400"/>
              </a:spcBef>
              <a:spcAft>
                <a:spcPts val="0"/>
              </a:spcAft>
              <a:buNone/>
            </a:pPr>
            <a:r>
              <a:rPr b="1" lang="en-IN" sz="2200">
                <a:solidFill>
                  <a:srgbClr val="202124"/>
                </a:solidFill>
                <a:highlight>
                  <a:srgbClr val="FFFFFF"/>
                </a:highlight>
                <a:latin typeface="Arial"/>
                <a:ea typeface="Arial"/>
                <a:cs typeface="Arial"/>
                <a:sym typeface="Arial"/>
              </a:rPr>
              <a:t>npm i @angular/core (  OR npm install angular@1.7.9  )</a:t>
            </a:r>
            <a:endParaRPr b="1" sz="2200">
              <a:solidFill>
                <a:srgbClr val="202124"/>
              </a:solidFill>
              <a:highlight>
                <a:srgbClr val="FFFFFF"/>
              </a:highlight>
              <a:latin typeface="Arial"/>
              <a:ea typeface="Arial"/>
              <a:cs typeface="Arial"/>
              <a:sym typeface="Arial"/>
            </a:endParaRPr>
          </a:p>
          <a:p>
            <a:pPr indent="-368300" lvl="2" marL="1371600" marR="0" rtl="0" algn="l">
              <a:lnSpc>
                <a:spcPct val="160000"/>
              </a:lnSpc>
              <a:spcBef>
                <a:spcPts val="1400"/>
              </a:spcBef>
              <a:spcAft>
                <a:spcPts val="0"/>
              </a:spcAft>
              <a:buClr>
                <a:srgbClr val="202124"/>
              </a:buClr>
              <a:buSzPts val="2200"/>
              <a:buChar char="•"/>
            </a:pPr>
            <a:r>
              <a:rPr lang="en-IN" sz="2200">
                <a:solidFill>
                  <a:srgbClr val="202124"/>
                </a:solidFill>
                <a:highlight>
                  <a:srgbClr val="FFFFFF"/>
                </a:highlight>
                <a:latin typeface="Arial"/>
                <a:ea typeface="Arial"/>
                <a:cs typeface="Arial"/>
                <a:sym typeface="Arial"/>
              </a:rPr>
              <a:t>This step generates a </a:t>
            </a:r>
            <a:r>
              <a:rPr lang="en-IN" sz="2200">
                <a:solidFill>
                  <a:srgbClr val="202124"/>
                </a:solidFill>
                <a:highlight>
                  <a:srgbClr val="FFFFFF"/>
                </a:highlight>
                <a:latin typeface="Arial"/>
                <a:ea typeface="Arial"/>
                <a:cs typeface="Arial"/>
                <a:sym typeface="Arial"/>
              </a:rPr>
              <a:t>skeleton</a:t>
            </a:r>
            <a:r>
              <a:rPr lang="en-IN" sz="2200">
                <a:solidFill>
                  <a:srgbClr val="202124"/>
                </a:solidFill>
                <a:highlight>
                  <a:srgbClr val="FFFFFF"/>
                </a:highlight>
                <a:latin typeface="Arial"/>
                <a:ea typeface="Arial"/>
                <a:cs typeface="Arial"/>
                <a:sym typeface="Arial"/>
              </a:rPr>
              <a:t> application and includes all dependencies</a:t>
            </a:r>
            <a:endParaRPr sz="2200">
              <a:solidFill>
                <a:srgbClr val="202124"/>
              </a:solidFill>
              <a:highlight>
                <a:srgbClr val="FFFFFF"/>
              </a:highlight>
              <a:latin typeface="Arial"/>
              <a:ea typeface="Arial"/>
              <a:cs typeface="Arial"/>
              <a:sym typeface="Arial"/>
            </a:endParaRPr>
          </a:p>
          <a:p>
            <a:pPr indent="-368300" lvl="2" marL="1371600" marR="0" rtl="0" algn="l">
              <a:lnSpc>
                <a:spcPct val="160000"/>
              </a:lnSpc>
              <a:spcBef>
                <a:spcPts val="0"/>
              </a:spcBef>
              <a:spcAft>
                <a:spcPts val="0"/>
              </a:spcAft>
              <a:buClr>
                <a:srgbClr val="202124"/>
              </a:buClr>
              <a:buSzPts val="2200"/>
              <a:buFont typeface="Arial"/>
              <a:buChar char="•"/>
            </a:pPr>
            <a:r>
              <a:rPr lang="en-IN" sz="2200">
                <a:solidFill>
                  <a:srgbClr val="202124"/>
                </a:solidFill>
                <a:highlight>
                  <a:srgbClr val="FFFFFF"/>
                </a:highlight>
                <a:latin typeface="Arial"/>
                <a:ea typeface="Arial"/>
                <a:cs typeface="Arial"/>
                <a:sym typeface="Arial"/>
              </a:rPr>
              <a:t>Include html and other file </a:t>
            </a:r>
            <a:endParaRPr sz="2200">
              <a:solidFill>
                <a:srgbClr val="202124"/>
              </a:solidFill>
              <a:highlight>
                <a:srgbClr val="FFFFFF"/>
              </a:highlight>
              <a:latin typeface="Arial"/>
              <a:ea typeface="Arial"/>
              <a:cs typeface="Arial"/>
              <a:sym typeface="Arial"/>
            </a:endParaRPr>
          </a:p>
          <a:p>
            <a:pPr indent="-368300" lvl="1" marL="914400" marR="0" rtl="0" algn="l">
              <a:lnSpc>
                <a:spcPct val="160000"/>
              </a:lnSpc>
              <a:spcBef>
                <a:spcPts val="0"/>
              </a:spcBef>
              <a:spcAft>
                <a:spcPts val="0"/>
              </a:spcAft>
              <a:buClr>
                <a:srgbClr val="202124"/>
              </a:buClr>
              <a:buSzPts val="2200"/>
              <a:buFont typeface="Arial"/>
              <a:buChar char="•"/>
            </a:pPr>
            <a:r>
              <a:rPr lang="en-IN" sz="2200">
                <a:solidFill>
                  <a:srgbClr val="202124"/>
                </a:solidFill>
                <a:highlight>
                  <a:srgbClr val="FFFFFF"/>
                </a:highlight>
                <a:latin typeface="Arial"/>
                <a:ea typeface="Arial"/>
                <a:cs typeface="Arial"/>
                <a:sym typeface="Arial"/>
              </a:rPr>
              <a:t>Run the application</a:t>
            </a:r>
            <a:endParaRPr sz="2200">
              <a:solidFill>
                <a:srgbClr val="202124"/>
              </a:solidFill>
              <a:highlight>
                <a:srgbClr val="FFFFFF"/>
              </a:highlight>
              <a:latin typeface="Arial"/>
              <a:ea typeface="Arial"/>
              <a:cs typeface="Arial"/>
              <a:sym typeface="Arial"/>
            </a:endParaRPr>
          </a:p>
          <a:p>
            <a:pPr indent="0" lvl="0" marL="914400" rtl="0" algn="l">
              <a:lnSpc>
                <a:spcPct val="100000"/>
              </a:lnSpc>
              <a:spcBef>
                <a:spcPts val="1400"/>
              </a:spcBef>
              <a:spcAft>
                <a:spcPts val="0"/>
              </a:spcAft>
              <a:buNone/>
            </a:pPr>
            <a:r>
              <a:rPr lang="en-IN" sz="2200">
                <a:solidFill>
                  <a:srgbClr val="202124"/>
                </a:solidFill>
                <a:highlight>
                  <a:srgbClr val="FFFFFF"/>
                </a:highlight>
                <a:latin typeface="Arial"/>
                <a:ea typeface="Arial"/>
                <a:cs typeface="Arial"/>
                <a:sym typeface="Arial"/>
              </a:rPr>
              <a:t>npm install -g http-server</a:t>
            </a:r>
            <a:endParaRPr sz="2200">
              <a:solidFill>
                <a:srgbClr val="202124"/>
              </a:solidFill>
              <a:highlight>
                <a:srgbClr val="FFFFFF"/>
              </a:highlight>
              <a:latin typeface="Arial"/>
              <a:ea typeface="Arial"/>
              <a:cs typeface="Arial"/>
              <a:sym typeface="Arial"/>
            </a:endParaRPr>
          </a:p>
          <a:p>
            <a:pPr indent="-368300" lvl="0" marL="457200" rtl="0" algn="l">
              <a:lnSpc>
                <a:spcPct val="100000"/>
              </a:lnSpc>
              <a:spcBef>
                <a:spcPts val="1400"/>
              </a:spcBef>
              <a:spcAft>
                <a:spcPts val="0"/>
              </a:spcAft>
              <a:buClr>
                <a:srgbClr val="202124"/>
              </a:buClr>
              <a:buSzPts val="2200"/>
              <a:buChar char="•"/>
            </a:pPr>
            <a:r>
              <a:t/>
            </a:r>
            <a:endParaRPr sz="2200">
              <a:solidFill>
                <a:srgbClr val="202124"/>
              </a:solidFill>
              <a:highlight>
                <a:srgbClr val="FFFFFF"/>
              </a:highlight>
              <a:latin typeface="Arial"/>
              <a:ea typeface="Arial"/>
              <a:cs typeface="Arial"/>
              <a:sym typeface="Arial"/>
            </a:endParaRPr>
          </a:p>
          <a:p>
            <a:pPr indent="-368300" lvl="0" marL="457200" rtl="0" algn="l">
              <a:lnSpc>
                <a:spcPct val="100000"/>
              </a:lnSpc>
              <a:spcBef>
                <a:spcPts val="0"/>
              </a:spcBef>
              <a:spcAft>
                <a:spcPts val="0"/>
              </a:spcAft>
              <a:buClr>
                <a:srgbClr val="202124"/>
              </a:buClr>
              <a:buSzPts val="2200"/>
              <a:buFont typeface="Arial"/>
              <a:buChar char="•"/>
            </a:pPr>
            <a:r>
              <a:t/>
            </a:r>
            <a:endParaRPr sz="2200">
              <a:solidFill>
                <a:srgbClr val="202124"/>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Sample Code</a:t>
            </a:r>
            <a:endParaRPr/>
          </a:p>
        </p:txBody>
      </p:sp>
      <p:sp>
        <p:nvSpPr>
          <p:cNvPr id="163" name="Google Shape;163;p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4" name="Google Shape;164;p24"/>
          <p:cNvPicPr preferRelativeResize="0"/>
          <p:nvPr/>
        </p:nvPicPr>
        <p:blipFill>
          <a:blip r:embed="rId3">
            <a:alphaModFix/>
          </a:blip>
          <a:stretch>
            <a:fillRect/>
          </a:stretch>
        </p:blipFill>
        <p:spPr>
          <a:xfrm>
            <a:off x="1585900" y="1922500"/>
            <a:ext cx="9191626" cy="41574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Data Binding</a:t>
            </a:r>
            <a:endParaRPr/>
          </a:p>
        </p:txBody>
      </p:sp>
      <p:sp>
        <p:nvSpPr>
          <p:cNvPr id="171" name="Google Shape;171;p2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The </a:t>
            </a:r>
            <a:r>
              <a:rPr b="1" lang="en-IN" sz="2400">
                <a:solidFill>
                  <a:srgbClr val="273239"/>
                </a:solidFill>
                <a:highlight>
                  <a:srgbClr val="FFFFFF"/>
                </a:highlight>
                <a:latin typeface="Arial"/>
                <a:ea typeface="Arial"/>
                <a:cs typeface="Arial"/>
                <a:sym typeface="Arial"/>
              </a:rPr>
              <a:t>Data Binding</a:t>
            </a:r>
            <a:r>
              <a:rPr lang="en-IN" sz="2400">
                <a:solidFill>
                  <a:srgbClr val="273239"/>
                </a:solidFill>
                <a:highlight>
                  <a:srgbClr val="FFFFFF"/>
                </a:highlight>
                <a:latin typeface="Arial"/>
                <a:ea typeface="Arial"/>
                <a:cs typeface="Arial"/>
                <a:sym typeface="Arial"/>
              </a:rPr>
              <a:t> refers to the </a:t>
            </a:r>
            <a:r>
              <a:rPr i="1" lang="en-IN" sz="2400">
                <a:solidFill>
                  <a:srgbClr val="273239"/>
                </a:solidFill>
                <a:highlight>
                  <a:srgbClr val="FFFFFF"/>
                </a:highlight>
                <a:latin typeface="Arial"/>
                <a:ea typeface="Arial"/>
                <a:cs typeface="Arial"/>
                <a:sym typeface="Arial"/>
              </a:rPr>
              <a:t>synchronization </a:t>
            </a:r>
            <a:r>
              <a:rPr lang="en-IN" sz="2400">
                <a:solidFill>
                  <a:srgbClr val="273239"/>
                </a:solidFill>
                <a:highlight>
                  <a:srgbClr val="FFFFFF"/>
                </a:highlight>
                <a:latin typeface="Arial"/>
                <a:ea typeface="Arial"/>
                <a:cs typeface="Arial"/>
                <a:sym typeface="Arial"/>
              </a:rPr>
              <a:t>of data between the model and view. </a:t>
            </a:r>
            <a:endParaRPr sz="2400">
              <a:solidFill>
                <a:srgbClr val="273239"/>
              </a:solidFill>
              <a:highlight>
                <a:srgbClr val="FFFFFF"/>
              </a:highlight>
              <a:latin typeface="Arial"/>
              <a:ea typeface="Arial"/>
              <a:cs typeface="Arial"/>
              <a:sym typeface="Arial"/>
            </a:endParaRPr>
          </a:p>
          <a:p>
            <a:pPr indent="-381000" lvl="0" marL="457200" rtl="0" algn="l">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Binding is an important concept as it acts as a bridge between the view and the logic of the AngularJS app</a:t>
            </a:r>
            <a:endParaRPr sz="2400">
              <a:solidFill>
                <a:srgbClr val="273239"/>
              </a:solidFill>
              <a:highlight>
                <a:srgbClr val="FFFFFF"/>
              </a:highlight>
              <a:latin typeface="Arial"/>
              <a:ea typeface="Arial"/>
              <a:cs typeface="Arial"/>
              <a:sym typeface="Arial"/>
            </a:endParaRPr>
          </a:p>
          <a:p>
            <a:pPr indent="-381000" lvl="0" marL="457200" rtl="0" algn="just">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Data Binding In AngularJS is achieved by using Directives. </a:t>
            </a:r>
            <a:endParaRPr sz="2400">
              <a:solidFill>
                <a:srgbClr val="273239"/>
              </a:solidFill>
              <a:highlight>
                <a:srgbClr val="FFFFFF"/>
              </a:highlight>
              <a:latin typeface="Arial"/>
              <a:ea typeface="Arial"/>
              <a:cs typeface="Arial"/>
              <a:sym typeface="Arial"/>
            </a:endParaRPr>
          </a:p>
          <a:p>
            <a:pPr indent="-381000" lvl="0" marL="457200" rtl="0" algn="just">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There are 2 major components of Data Binding in AngularJS:</a:t>
            </a:r>
            <a:endParaRPr sz="2400">
              <a:solidFill>
                <a:srgbClr val="273239"/>
              </a:solidFill>
              <a:highlight>
                <a:srgbClr val="FFFFFF"/>
              </a:highlight>
              <a:latin typeface="Arial"/>
              <a:ea typeface="Arial"/>
              <a:cs typeface="Arial"/>
              <a:sym typeface="Arial"/>
            </a:endParaRPr>
          </a:p>
          <a:p>
            <a:pPr indent="-381000" lvl="1" marL="914400" rtl="0" algn="just">
              <a:lnSpc>
                <a:spcPct val="158000"/>
              </a:lnSpc>
              <a:spcBef>
                <a:spcPts val="0"/>
              </a:spcBef>
              <a:spcAft>
                <a:spcPts val="0"/>
              </a:spcAft>
              <a:buClr>
                <a:srgbClr val="273239"/>
              </a:buClr>
              <a:buSzPts val="2400"/>
              <a:buFont typeface="Arial"/>
              <a:buChar char="○"/>
            </a:pPr>
            <a:r>
              <a:rPr b="1" lang="en-IN" sz="2400">
                <a:solidFill>
                  <a:srgbClr val="273239"/>
                </a:solidFill>
                <a:highlight>
                  <a:srgbClr val="FFFFFF"/>
                </a:highlight>
                <a:latin typeface="Arial"/>
                <a:ea typeface="Arial"/>
                <a:cs typeface="Arial"/>
                <a:sym typeface="Arial"/>
              </a:rPr>
              <a:t>Model:</a:t>
            </a:r>
            <a:r>
              <a:rPr lang="en-IN" sz="2400">
                <a:solidFill>
                  <a:srgbClr val="273239"/>
                </a:solidFill>
                <a:highlight>
                  <a:srgbClr val="FFFFFF"/>
                </a:highlight>
                <a:latin typeface="Arial"/>
                <a:ea typeface="Arial"/>
                <a:cs typeface="Arial"/>
                <a:sym typeface="Arial"/>
              </a:rPr>
              <a:t> It is responsible for maintaining data in the application.</a:t>
            </a:r>
            <a:endParaRPr sz="2400">
              <a:solidFill>
                <a:srgbClr val="273239"/>
              </a:solidFill>
              <a:highlight>
                <a:srgbClr val="FFFFFF"/>
              </a:highlight>
              <a:latin typeface="Arial"/>
              <a:ea typeface="Arial"/>
              <a:cs typeface="Arial"/>
              <a:sym typeface="Arial"/>
            </a:endParaRPr>
          </a:p>
          <a:p>
            <a:pPr indent="-381000" lvl="1" marL="914400" rtl="0" algn="just">
              <a:lnSpc>
                <a:spcPct val="158000"/>
              </a:lnSpc>
              <a:spcBef>
                <a:spcPts val="0"/>
              </a:spcBef>
              <a:spcAft>
                <a:spcPts val="0"/>
              </a:spcAft>
              <a:buClr>
                <a:srgbClr val="273239"/>
              </a:buClr>
              <a:buSzPts val="2400"/>
              <a:buFont typeface="Arial"/>
              <a:buChar char="○"/>
            </a:pPr>
            <a:r>
              <a:rPr b="1" lang="en-IN" sz="2400">
                <a:solidFill>
                  <a:srgbClr val="273239"/>
                </a:solidFill>
                <a:highlight>
                  <a:srgbClr val="FFFFFF"/>
                </a:highlight>
                <a:latin typeface="Arial"/>
                <a:ea typeface="Arial"/>
                <a:cs typeface="Arial"/>
                <a:sym typeface="Arial"/>
              </a:rPr>
              <a:t>View:</a:t>
            </a:r>
            <a:r>
              <a:rPr lang="en-IN" sz="2400">
                <a:solidFill>
                  <a:srgbClr val="273239"/>
                </a:solidFill>
                <a:highlight>
                  <a:srgbClr val="FFFFFF"/>
                </a:highlight>
                <a:latin typeface="Arial"/>
                <a:ea typeface="Arial"/>
                <a:cs typeface="Arial"/>
                <a:sym typeface="Arial"/>
              </a:rPr>
              <a:t> It is the HTML container where the app is displayed to the user.</a:t>
            </a:r>
            <a:endParaRPr sz="2400">
              <a:solidFill>
                <a:srgbClr val="273239"/>
              </a:solidFill>
              <a:highlight>
                <a:srgbClr val="FFFFFF"/>
              </a:highlight>
              <a:latin typeface="Arial"/>
              <a:ea typeface="Arial"/>
              <a:cs typeface="Arial"/>
              <a:sym typeface="Arial"/>
            </a:endParaRPr>
          </a:p>
          <a:p>
            <a:pPr indent="-381000" lvl="0" marL="457200" rtl="0" algn="just">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AngularJS provides two types of Data Binding:</a:t>
            </a:r>
            <a:endParaRPr sz="2400">
              <a:solidFill>
                <a:srgbClr val="273239"/>
              </a:solidFill>
              <a:highlight>
                <a:srgbClr val="FFFFFF"/>
              </a:highlight>
              <a:latin typeface="Arial"/>
              <a:ea typeface="Arial"/>
              <a:cs typeface="Arial"/>
              <a:sym typeface="Arial"/>
            </a:endParaRPr>
          </a:p>
          <a:p>
            <a:pPr indent="-381000" lvl="1" marL="914400" rtl="0" algn="just">
              <a:lnSpc>
                <a:spcPct val="158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One-way data binding</a:t>
            </a:r>
            <a:endParaRPr sz="2400">
              <a:solidFill>
                <a:srgbClr val="273239"/>
              </a:solidFill>
              <a:highlight>
                <a:srgbClr val="FFFFFF"/>
              </a:highlight>
              <a:latin typeface="Arial"/>
              <a:ea typeface="Arial"/>
              <a:cs typeface="Arial"/>
              <a:sym typeface="Arial"/>
            </a:endParaRPr>
          </a:p>
          <a:p>
            <a:pPr indent="-381000" lvl="1" marL="914400" rtl="0" algn="just">
              <a:lnSpc>
                <a:spcPct val="158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Two-way data binding</a:t>
            </a:r>
            <a:endParaRPr sz="2400">
              <a:solidFill>
                <a:srgbClr val="273239"/>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78" name="Google Shape;178;p26"/>
          <p:cNvSpPr txBox="1"/>
          <p:nvPr>
            <p:ph idx="1" type="body"/>
          </p:nvPr>
        </p:nvSpPr>
        <p:spPr>
          <a:xfrm>
            <a:off x="838200" y="1825625"/>
            <a:ext cx="7736700" cy="48687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b="1" lang="en-IN" sz="2400">
                <a:solidFill>
                  <a:srgbClr val="273239"/>
                </a:solidFill>
                <a:highlight>
                  <a:srgbClr val="FFFFFF"/>
                </a:highlight>
                <a:latin typeface="Arial"/>
                <a:ea typeface="Arial"/>
                <a:cs typeface="Arial"/>
                <a:sym typeface="Arial"/>
              </a:rPr>
              <a:t>One Way Data Binding: </a:t>
            </a:r>
            <a:endParaRPr b="1" sz="2400">
              <a:solidFill>
                <a:srgbClr val="273239"/>
              </a:solidFill>
              <a:highlight>
                <a:srgbClr val="FFFFFF"/>
              </a:highlight>
              <a:latin typeface="Arial"/>
              <a:ea typeface="Arial"/>
              <a:cs typeface="Arial"/>
              <a:sym typeface="Arial"/>
            </a:endParaRPr>
          </a:p>
          <a:p>
            <a:pPr indent="-381000" lvl="0" marL="457200" rtl="0" algn="just">
              <a:lnSpc>
                <a:spcPct val="115000"/>
              </a:lnSpc>
              <a:spcBef>
                <a:spcPts val="80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In one-way data binding, the flow of data is in </a:t>
            </a:r>
            <a:r>
              <a:rPr b="1" lang="en-IN" sz="2400">
                <a:solidFill>
                  <a:srgbClr val="273239"/>
                </a:solidFill>
                <a:highlight>
                  <a:srgbClr val="FFFFFF"/>
                </a:highlight>
                <a:latin typeface="Arial"/>
                <a:ea typeface="Arial"/>
                <a:cs typeface="Arial"/>
                <a:sym typeface="Arial"/>
              </a:rPr>
              <a:t>one direction</a:t>
            </a:r>
            <a:r>
              <a:rPr lang="en-IN" sz="2400">
                <a:solidFill>
                  <a:srgbClr val="273239"/>
                </a:solidFill>
                <a:highlight>
                  <a:srgbClr val="FFFFFF"/>
                </a:highlight>
                <a:latin typeface="Arial"/>
                <a:ea typeface="Arial"/>
                <a:cs typeface="Arial"/>
                <a:sym typeface="Arial"/>
              </a:rPr>
              <a:t> only i.e. from model to view. </a:t>
            </a:r>
            <a:endParaRPr sz="2400">
              <a:solidFill>
                <a:srgbClr val="273239"/>
              </a:solidFill>
              <a:highlight>
                <a:srgbClr val="FFFFFF"/>
              </a:highlight>
              <a:latin typeface="Arial"/>
              <a:ea typeface="Arial"/>
              <a:cs typeface="Arial"/>
              <a:sym typeface="Arial"/>
            </a:endParaRPr>
          </a:p>
          <a:p>
            <a:pPr indent="-381000" lvl="0" marL="457200" rtl="0" algn="just">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A value is taken from the data model, inserted in an HTML element, and displayed to the user. </a:t>
            </a:r>
            <a:endParaRPr sz="2400">
              <a:solidFill>
                <a:srgbClr val="273239"/>
              </a:solidFill>
              <a:highlight>
                <a:srgbClr val="FFFFFF"/>
              </a:highlight>
              <a:latin typeface="Arial"/>
              <a:ea typeface="Arial"/>
              <a:cs typeface="Arial"/>
              <a:sym typeface="Arial"/>
            </a:endParaRPr>
          </a:p>
          <a:p>
            <a:pPr indent="-381000" lvl="0" marL="457200" rtl="0" algn="just">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But there is no way to update the model according to the input given by the user which means that the data can’t flow from the view to the model.</a:t>
            </a:r>
            <a:endParaRPr sz="2400">
              <a:solidFill>
                <a:srgbClr val="273239"/>
              </a:solidFill>
              <a:highlight>
                <a:srgbClr val="FFFFFF"/>
              </a:highlight>
              <a:latin typeface="Arial"/>
              <a:ea typeface="Arial"/>
              <a:cs typeface="Arial"/>
              <a:sym typeface="Arial"/>
            </a:endParaRPr>
          </a:p>
          <a:p>
            <a:pPr indent="-381000" lvl="0" marL="457200" rtl="0" algn="just">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One-Way Data Binding can be achieved by:</a:t>
            </a:r>
            <a:endParaRPr sz="2400">
              <a:solidFill>
                <a:srgbClr val="273239"/>
              </a:solidFill>
              <a:highlight>
                <a:srgbClr val="FFFFFF"/>
              </a:highlight>
              <a:latin typeface="Arial"/>
              <a:ea typeface="Arial"/>
              <a:cs typeface="Arial"/>
              <a:sym typeface="Arial"/>
            </a:endParaRPr>
          </a:p>
          <a:p>
            <a:pPr indent="-381000" lvl="1" marL="914400" rtl="0" algn="just">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Interpolation</a:t>
            </a:r>
            <a:endParaRPr>
              <a:solidFill>
                <a:srgbClr val="273239"/>
              </a:solidFill>
              <a:highlight>
                <a:srgbClr val="FFFFFF"/>
              </a:highlight>
              <a:latin typeface="Arial"/>
              <a:ea typeface="Arial"/>
              <a:cs typeface="Arial"/>
              <a:sym typeface="Arial"/>
            </a:endParaRPr>
          </a:p>
          <a:p>
            <a:pPr indent="-381000" lvl="1" marL="914400" rtl="0" algn="just">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Using ng-bind directive</a:t>
            </a:r>
            <a:endParaRPr sz="24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t/>
            </a:r>
            <a:endParaRPr sz="2400">
              <a:latin typeface="Arial"/>
              <a:ea typeface="Arial"/>
              <a:cs typeface="Arial"/>
              <a:sym typeface="Arial"/>
            </a:endParaRPr>
          </a:p>
        </p:txBody>
      </p:sp>
      <p:pic>
        <p:nvPicPr>
          <p:cNvPr id="179" name="Google Shape;179;p26"/>
          <p:cNvPicPr preferRelativeResize="0"/>
          <p:nvPr/>
        </p:nvPicPr>
        <p:blipFill>
          <a:blip r:embed="rId3">
            <a:alphaModFix/>
          </a:blip>
          <a:stretch>
            <a:fillRect/>
          </a:stretch>
        </p:blipFill>
        <p:spPr>
          <a:xfrm>
            <a:off x="8574900" y="2035975"/>
            <a:ext cx="3617100" cy="361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838200" y="378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sz="4500"/>
              <a:t>Interpolation/ </a:t>
            </a:r>
            <a:r>
              <a:rPr lang="en-IN" sz="4500"/>
              <a:t>expressions</a:t>
            </a:r>
            <a:endParaRPr sz="4500"/>
          </a:p>
        </p:txBody>
      </p:sp>
      <p:sp>
        <p:nvSpPr>
          <p:cNvPr id="186" name="Google Shape;186;p27"/>
          <p:cNvSpPr txBox="1"/>
          <p:nvPr>
            <p:ph idx="1" type="body"/>
          </p:nvPr>
        </p:nvSpPr>
        <p:spPr>
          <a:xfrm>
            <a:off x="1101950" y="1865175"/>
            <a:ext cx="10515600" cy="43512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AngularJS expressions can contain literals, operators or variables, unlike the traditional JavaScript.</a:t>
            </a:r>
            <a:endParaRPr sz="2400">
              <a:solidFill>
                <a:srgbClr val="3A3A3A"/>
              </a:solidFill>
              <a:highlight>
                <a:srgbClr val="FFFFFF"/>
              </a:highlight>
              <a:latin typeface="Arial"/>
              <a:ea typeface="Arial"/>
              <a:cs typeface="Arial"/>
              <a:sym typeface="Arial"/>
            </a:endParaRPr>
          </a:p>
          <a:p>
            <a:pPr indent="-381000" lvl="0" marL="457200" rtl="0" algn="l">
              <a:lnSpc>
                <a:spcPct val="10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add the ng-app directive, else the expression will be displayed as it is, without being solved.</a:t>
            </a:r>
            <a:endParaRPr sz="2400">
              <a:solidFill>
                <a:srgbClr val="3A3A3A"/>
              </a:solidFill>
              <a:highlight>
                <a:srgbClr val="FFFFFF"/>
              </a:highlight>
              <a:latin typeface="Arial"/>
              <a:ea typeface="Arial"/>
              <a:cs typeface="Arial"/>
              <a:sym typeface="Arial"/>
            </a:endParaRPr>
          </a:p>
          <a:p>
            <a:pPr indent="-381000" lvl="0" marL="457200" rtl="0" algn="l">
              <a:lnSpc>
                <a:spcPct val="10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AngularJS expressions could be written inside double curly braces or can be written inside a directive.</a:t>
            </a:r>
            <a:endParaRPr sz="2400">
              <a:solidFill>
                <a:srgbClr val="3A3A3A"/>
              </a:solidFill>
              <a:highlight>
                <a:srgbClr val="FFFFFF"/>
              </a:highlight>
              <a:latin typeface="Arial"/>
              <a:ea typeface="Arial"/>
              <a:cs typeface="Arial"/>
              <a:sym typeface="Arial"/>
            </a:endParaRPr>
          </a:p>
          <a:p>
            <a:pPr indent="0" lvl="0" marL="0" rtl="0" algn="l">
              <a:lnSpc>
                <a:spcPct val="100000"/>
              </a:lnSpc>
              <a:spcBef>
                <a:spcPts val="1600"/>
              </a:spcBef>
              <a:spcAft>
                <a:spcPts val="0"/>
              </a:spcAft>
              <a:buClr>
                <a:schemeClr val="dk1"/>
              </a:buClr>
              <a:buSzPts val="1100"/>
              <a:buFont typeface="Arial"/>
              <a:buNone/>
            </a:pPr>
            <a:r>
              <a:rPr b="1" lang="en-IN" sz="2400">
                <a:solidFill>
                  <a:srgbClr val="3A3A3A"/>
                </a:solidFill>
                <a:highlight>
                  <a:srgbClr val="FFFFFF"/>
                </a:highlight>
                <a:latin typeface="Arial"/>
                <a:ea typeface="Arial"/>
                <a:cs typeface="Arial"/>
                <a:sym typeface="Arial"/>
              </a:rPr>
              <a:t>Syntax:</a:t>
            </a:r>
            <a:endParaRPr b="1" sz="2400">
              <a:solidFill>
                <a:srgbClr val="3A3A3A"/>
              </a:solidFill>
              <a:highlight>
                <a:srgbClr val="FFFFFF"/>
              </a:highlight>
              <a:latin typeface="Arial"/>
              <a:ea typeface="Arial"/>
              <a:cs typeface="Arial"/>
              <a:sym typeface="Arial"/>
            </a:endParaRPr>
          </a:p>
          <a:p>
            <a:pPr indent="0" lvl="0" marL="0" rtl="0" algn="l">
              <a:lnSpc>
                <a:spcPct val="100000"/>
              </a:lnSpc>
              <a:spcBef>
                <a:spcPts val="1600"/>
              </a:spcBef>
              <a:spcAft>
                <a:spcPts val="0"/>
              </a:spcAft>
              <a:buClr>
                <a:schemeClr val="dk1"/>
              </a:buClr>
              <a:buSzPts val="1100"/>
              <a:buFont typeface="Arial"/>
              <a:buNone/>
            </a:pPr>
            <a:r>
              <a:rPr b="1" lang="en-IN" sz="2400">
                <a:highlight>
                  <a:srgbClr val="FFFFFF"/>
                </a:highlight>
                <a:latin typeface="Arial"/>
                <a:ea typeface="Arial"/>
                <a:cs typeface="Arial"/>
                <a:sym typeface="Arial"/>
              </a:rPr>
              <a:t>Inside curly braces:</a:t>
            </a:r>
            <a:endParaRPr b="1" sz="2400">
              <a:highlight>
                <a:srgbClr val="FFFFFF"/>
              </a:highlight>
              <a:latin typeface="Arial"/>
              <a:ea typeface="Arial"/>
              <a:cs typeface="Arial"/>
              <a:sym typeface="Arial"/>
            </a:endParaRPr>
          </a:p>
          <a:p>
            <a:pPr indent="0" lvl="0" marL="0" rtl="0" algn="l">
              <a:lnSpc>
                <a:spcPct val="100000"/>
              </a:lnSpc>
              <a:spcBef>
                <a:spcPts val="1600"/>
              </a:spcBef>
              <a:spcAft>
                <a:spcPts val="0"/>
              </a:spcAft>
              <a:buNone/>
            </a:pPr>
            <a:r>
              <a:rPr lang="en-IN" sz="2400">
                <a:solidFill>
                  <a:srgbClr val="3A3A3A"/>
                </a:solidFill>
                <a:latin typeface="Arial"/>
                <a:ea typeface="Arial"/>
                <a:cs typeface="Arial"/>
                <a:sym typeface="Arial"/>
              </a:rPr>
              <a:t>&lt;div ng-app=””&gt;</a:t>
            </a:r>
            <a:endParaRPr sz="2400">
              <a:solidFill>
                <a:srgbClr val="3A3A3A"/>
              </a:solidFill>
              <a:latin typeface="Arial"/>
              <a:ea typeface="Arial"/>
              <a:cs typeface="Arial"/>
              <a:sym typeface="Arial"/>
            </a:endParaRPr>
          </a:p>
          <a:p>
            <a:pPr indent="0" lvl="0" marL="0" rtl="0" algn="l">
              <a:lnSpc>
                <a:spcPct val="100000"/>
              </a:lnSpc>
              <a:spcBef>
                <a:spcPts val="1000"/>
              </a:spcBef>
              <a:spcAft>
                <a:spcPts val="0"/>
              </a:spcAft>
              <a:buNone/>
            </a:pPr>
            <a:r>
              <a:rPr lang="en-IN" sz="2400">
                <a:solidFill>
                  <a:srgbClr val="3A3A3A"/>
                </a:solidFill>
                <a:latin typeface="Arial"/>
                <a:ea typeface="Arial"/>
                <a:cs typeface="Arial"/>
                <a:sym typeface="Arial"/>
              </a:rPr>
              <a:t>&lt;p&gt;My first expression in Angular JS: {{3+3}}&lt;/p&gt;</a:t>
            </a:r>
            <a:endParaRPr sz="2400">
              <a:solidFill>
                <a:srgbClr val="3A3A3A"/>
              </a:solidFill>
              <a:latin typeface="Arial"/>
              <a:ea typeface="Arial"/>
              <a:cs typeface="Arial"/>
              <a:sym typeface="Arial"/>
            </a:endParaRPr>
          </a:p>
          <a:p>
            <a:pPr indent="0" lvl="0" marL="190500" marR="190500" rtl="0" algn="l">
              <a:lnSpc>
                <a:spcPct val="100000"/>
              </a:lnSpc>
              <a:spcBef>
                <a:spcPts val="0"/>
              </a:spcBef>
              <a:spcAft>
                <a:spcPts val="0"/>
              </a:spcAft>
              <a:buClr>
                <a:schemeClr val="dk1"/>
              </a:buClr>
              <a:buSzPts val="1100"/>
              <a:buFont typeface="Arial"/>
              <a:buNone/>
            </a:pPr>
            <a:r>
              <a:rPr lang="en-IN" sz="2400">
                <a:solidFill>
                  <a:srgbClr val="3A3A3A"/>
                </a:solidFill>
                <a:latin typeface="Arial"/>
                <a:ea typeface="Arial"/>
                <a:cs typeface="Arial"/>
                <a:sym typeface="Arial"/>
              </a:rPr>
              <a:t>&lt;/div&gt;</a:t>
            </a:r>
            <a:endParaRPr sz="2400">
              <a:solidFill>
                <a:srgbClr val="3A3A3A"/>
              </a:solidFill>
              <a:latin typeface="Arial"/>
              <a:ea typeface="Arial"/>
              <a:cs typeface="Arial"/>
              <a:sym typeface="Arial"/>
            </a:endParaRPr>
          </a:p>
          <a:p>
            <a:pPr indent="0" lvl="0" marL="0" rtl="0" algn="l">
              <a:lnSpc>
                <a:spcPct val="100000"/>
              </a:lnSpc>
              <a:spcBef>
                <a:spcPts val="1700"/>
              </a:spcBef>
              <a:spcAft>
                <a:spcPts val="1600"/>
              </a:spcAft>
              <a:buNone/>
            </a:pPr>
            <a:r>
              <a:rPr b="1" lang="en-IN" sz="2400">
                <a:highlight>
                  <a:srgbClr val="FFFFFF"/>
                </a:highlight>
                <a:latin typeface="Arial"/>
                <a:ea typeface="Arial"/>
                <a:cs typeface="Arial"/>
                <a:sym typeface="Arial"/>
              </a:rPr>
              <a:t>I</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3" name="Google Shape;193;p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IN" sz="2400">
                <a:highlight>
                  <a:srgbClr val="FFFFFF"/>
                </a:highlight>
                <a:latin typeface="Arial"/>
                <a:ea typeface="Arial"/>
                <a:cs typeface="Arial"/>
                <a:sym typeface="Arial"/>
              </a:rPr>
              <a:t>I</a:t>
            </a:r>
            <a:r>
              <a:rPr b="1" lang="en-IN" sz="2400">
                <a:highlight>
                  <a:srgbClr val="FFFFFF"/>
                </a:highlight>
                <a:latin typeface="Arial"/>
                <a:ea typeface="Arial"/>
                <a:cs typeface="Arial"/>
                <a:sym typeface="Arial"/>
              </a:rPr>
              <a:t>nside directive:</a:t>
            </a:r>
            <a:endParaRPr b="1" sz="2400">
              <a:highlight>
                <a:srgbClr val="FFFFFF"/>
              </a:highlight>
              <a:latin typeface="Arial"/>
              <a:ea typeface="Arial"/>
              <a:cs typeface="Arial"/>
              <a:sym typeface="Arial"/>
            </a:endParaRPr>
          </a:p>
          <a:p>
            <a:pPr indent="0" lvl="0" marL="0" rtl="0" algn="l">
              <a:lnSpc>
                <a:spcPct val="100000"/>
              </a:lnSpc>
              <a:spcBef>
                <a:spcPts val="1600"/>
              </a:spcBef>
              <a:spcAft>
                <a:spcPts val="0"/>
              </a:spcAft>
              <a:buClr>
                <a:schemeClr val="dk1"/>
              </a:buClr>
              <a:buSzPts val="1100"/>
              <a:buFont typeface="Arial"/>
              <a:buNone/>
            </a:pPr>
            <a:r>
              <a:rPr lang="en-IN" sz="2400">
                <a:solidFill>
                  <a:srgbClr val="3A3A3A"/>
                </a:solidFill>
                <a:latin typeface="Arial"/>
                <a:ea typeface="Arial"/>
                <a:cs typeface="Arial"/>
                <a:sym typeface="Arial"/>
              </a:rPr>
              <a:t>&lt;div ng-controller=”Name of your controller”&gt;</a:t>
            </a:r>
            <a:endParaRPr sz="2400">
              <a:solidFill>
                <a:srgbClr val="3A3A3A"/>
              </a:solidFill>
              <a:latin typeface="Arial"/>
              <a:ea typeface="Arial"/>
              <a:cs typeface="Arial"/>
              <a:sym typeface="Arial"/>
            </a:endParaRPr>
          </a:p>
          <a:p>
            <a:pPr indent="0" lvl="0" marL="0" rtl="0" algn="l">
              <a:lnSpc>
                <a:spcPct val="100000"/>
              </a:lnSpc>
              <a:spcBef>
                <a:spcPts val="1000"/>
              </a:spcBef>
              <a:spcAft>
                <a:spcPts val="0"/>
              </a:spcAft>
              <a:buClr>
                <a:schemeClr val="dk1"/>
              </a:buClr>
              <a:buSzPts val="1100"/>
              <a:buFont typeface="Arial"/>
              <a:buNone/>
            </a:pPr>
            <a:r>
              <a:rPr lang="en-IN" sz="2400">
                <a:solidFill>
                  <a:srgbClr val="3A3A3A"/>
                </a:solidFill>
                <a:latin typeface="Arial"/>
                <a:ea typeface="Arial"/>
                <a:cs typeface="Arial"/>
                <a:sym typeface="Arial"/>
              </a:rPr>
              <a:t>&lt;element ng-bind="your expression"&gt;&lt;/element&gt;</a:t>
            </a:r>
            <a:endParaRPr sz="2400">
              <a:solidFill>
                <a:srgbClr val="3A3A3A"/>
              </a:solidFill>
              <a:latin typeface="Arial"/>
              <a:ea typeface="Arial"/>
              <a:cs typeface="Arial"/>
              <a:sym typeface="Arial"/>
            </a:endParaRPr>
          </a:p>
          <a:p>
            <a:pPr indent="0" lvl="0" marL="190500" marR="190500" rtl="0" algn="l">
              <a:lnSpc>
                <a:spcPct val="100000"/>
              </a:lnSpc>
              <a:spcBef>
                <a:spcPts val="0"/>
              </a:spcBef>
              <a:spcAft>
                <a:spcPts val="0"/>
              </a:spcAft>
              <a:buClr>
                <a:schemeClr val="dk1"/>
              </a:buClr>
              <a:buSzPts val="1100"/>
              <a:buFont typeface="Arial"/>
              <a:buNone/>
            </a:pPr>
            <a:r>
              <a:rPr lang="en-IN" sz="2400">
                <a:solidFill>
                  <a:srgbClr val="3A3A3A"/>
                </a:solidFill>
                <a:latin typeface="Arial"/>
                <a:ea typeface="Arial"/>
                <a:cs typeface="Arial"/>
                <a:sym typeface="Arial"/>
              </a:rPr>
              <a:t>&lt;/div&gt;</a:t>
            </a:r>
            <a:endParaRPr sz="2400">
              <a:solidFill>
                <a:srgbClr val="3A3A3A"/>
              </a:solidFill>
              <a:latin typeface="Arial"/>
              <a:ea typeface="Arial"/>
              <a:cs typeface="Arial"/>
              <a:sym typeface="Arial"/>
            </a:endParaRPr>
          </a:p>
          <a:p>
            <a:pPr indent="0" lvl="0" marL="0" rtl="0" algn="l">
              <a:lnSpc>
                <a:spcPct val="100000"/>
              </a:lnSpc>
              <a:spcBef>
                <a:spcPts val="1700"/>
              </a:spcBef>
              <a:spcAft>
                <a:spcPts val="0"/>
              </a:spcAft>
              <a:buClr>
                <a:schemeClr val="dk1"/>
              </a:buClr>
              <a:buSzPts val="1100"/>
              <a:buFont typeface="Arial"/>
              <a:buNone/>
            </a:pPr>
            <a:r>
              <a:t/>
            </a:r>
            <a:endParaRPr sz="2400"/>
          </a:p>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00" name="Google Shape;200;p29"/>
          <p:cNvSpPr txBox="1"/>
          <p:nvPr>
            <p:ph idx="1" type="body"/>
          </p:nvPr>
        </p:nvSpPr>
        <p:spPr>
          <a:xfrm>
            <a:off x="838200" y="1825625"/>
            <a:ext cx="7122600" cy="4351200"/>
          </a:xfrm>
          <a:prstGeom prst="rect">
            <a:avLst/>
          </a:prstGeom>
        </p:spPr>
        <p:txBody>
          <a:bodyPr anchorCtr="0" anchor="t" bIns="45700" lIns="91425" spcFirstLastPara="1" rIns="91425" wrap="square" tIns="45700">
            <a:noAutofit/>
          </a:bodyPr>
          <a:lstStyle/>
          <a:p>
            <a:pPr indent="-381000" lvl="0" marL="457200" marR="0" rtl="0" algn="just">
              <a:lnSpc>
                <a:spcPct val="115000"/>
              </a:lnSpc>
              <a:spcBef>
                <a:spcPts val="0"/>
              </a:spcBef>
              <a:spcAft>
                <a:spcPts val="0"/>
              </a:spcAft>
              <a:buClr>
                <a:srgbClr val="273239"/>
              </a:buClr>
              <a:buSzPts val="2400"/>
              <a:buChar char="●"/>
            </a:pPr>
            <a:r>
              <a:rPr b="1" lang="en-IN" sz="2400">
                <a:solidFill>
                  <a:srgbClr val="273239"/>
                </a:solidFill>
                <a:highlight>
                  <a:srgbClr val="FFFFFF"/>
                </a:highlight>
                <a:latin typeface="Arial"/>
                <a:ea typeface="Arial"/>
                <a:cs typeface="Arial"/>
                <a:sym typeface="Arial"/>
              </a:rPr>
              <a:t>Two way Data binding</a:t>
            </a:r>
            <a:endParaRPr sz="2400">
              <a:solidFill>
                <a:srgbClr val="273239"/>
              </a:solidFill>
              <a:highlight>
                <a:srgbClr val="FFFFFF"/>
              </a:highlight>
              <a:latin typeface="Arial"/>
              <a:ea typeface="Arial"/>
              <a:cs typeface="Arial"/>
              <a:sym typeface="Arial"/>
            </a:endParaRPr>
          </a:p>
          <a:p>
            <a:pPr indent="-381000" lvl="1" marL="914400" marR="0" rtl="0" algn="just">
              <a:lnSpc>
                <a:spcPct val="115000"/>
              </a:lnSpc>
              <a:spcBef>
                <a:spcPts val="0"/>
              </a:spcBef>
              <a:spcAft>
                <a:spcPts val="0"/>
              </a:spcAft>
              <a:buSzPts val="2400"/>
              <a:buChar char="○"/>
            </a:pPr>
            <a:r>
              <a:rPr lang="en-IN">
                <a:solidFill>
                  <a:srgbClr val="273239"/>
                </a:solidFill>
                <a:highlight>
                  <a:srgbClr val="FFFFFF"/>
                </a:highlight>
                <a:latin typeface="Arial"/>
                <a:ea typeface="Arial"/>
                <a:cs typeface="Arial"/>
                <a:sym typeface="Arial"/>
              </a:rPr>
              <a:t>the flow of data is bidirectional i.e the data can flow from the model to the view as well as from the view to the model.</a:t>
            </a:r>
            <a:endParaRPr>
              <a:solidFill>
                <a:srgbClr val="273239"/>
              </a:solidFill>
              <a:highlight>
                <a:srgbClr val="FFFFFF"/>
              </a:highlight>
              <a:latin typeface="Arial"/>
              <a:ea typeface="Arial"/>
              <a:cs typeface="Arial"/>
              <a:sym typeface="Arial"/>
            </a:endParaRPr>
          </a:p>
          <a:p>
            <a:pPr indent="-381000" lvl="1" marL="914400" marR="0" rtl="0" algn="just">
              <a:lnSpc>
                <a:spcPct val="115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when the data in the model changes, the changes are reflected in the view and when the data in the view changes the model is also updated</a:t>
            </a:r>
            <a:endParaRPr>
              <a:solidFill>
                <a:srgbClr val="273239"/>
              </a:solidFill>
              <a:highlight>
                <a:srgbClr val="FFFFFF"/>
              </a:highlight>
              <a:latin typeface="Arial"/>
              <a:ea typeface="Arial"/>
              <a:cs typeface="Arial"/>
              <a:sym typeface="Arial"/>
            </a:endParaRPr>
          </a:p>
          <a:p>
            <a:pPr indent="-381000" lvl="1" marL="914400" marR="0" rtl="0" algn="just">
              <a:lnSpc>
                <a:spcPct val="115000"/>
              </a:lnSpc>
              <a:spcBef>
                <a:spcPts val="0"/>
              </a:spcBef>
              <a:spcAft>
                <a:spcPts val="0"/>
              </a:spcAft>
              <a:buClr>
                <a:srgbClr val="273239"/>
              </a:buClr>
              <a:buSzPts val="2400"/>
              <a:buChar char="○"/>
            </a:pPr>
            <a:r>
              <a:rPr lang="en-IN">
                <a:solidFill>
                  <a:srgbClr val="273239"/>
                </a:solidFill>
                <a:highlight>
                  <a:srgbClr val="FFFFFF"/>
                </a:highlight>
                <a:latin typeface="Arial"/>
                <a:ea typeface="Arial"/>
                <a:cs typeface="Arial"/>
                <a:sym typeface="Arial"/>
              </a:rPr>
              <a:t>Two-way data binding is achieved by using the </a:t>
            </a:r>
            <a:r>
              <a:rPr b="1" lang="en-IN">
                <a:solidFill>
                  <a:srgbClr val="273239"/>
                </a:solidFill>
                <a:highlight>
                  <a:srgbClr val="FFFFFF"/>
                </a:highlight>
                <a:latin typeface="Arial"/>
                <a:ea typeface="Arial"/>
                <a:cs typeface="Arial"/>
                <a:sym typeface="Arial"/>
              </a:rPr>
              <a:t>ng-model </a:t>
            </a:r>
            <a:r>
              <a:rPr lang="en-IN">
                <a:solidFill>
                  <a:srgbClr val="273239"/>
                </a:solidFill>
                <a:highlight>
                  <a:srgbClr val="FFFFFF"/>
                </a:highlight>
                <a:latin typeface="Arial"/>
                <a:ea typeface="Arial"/>
                <a:cs typeface="Arial"/>
                <a:sym typeface="Arial"/>
              </a:rPr>
              <a:t>directive, transfers data from the controller to the view and vice versa. </a:t>
            </a:r>
            <a:endParaRPr>
              <a:solidFill>
                <a:srgbClr val="273239"/>
              </a:solidFill>
              <a:highlight>
                <a:srgbClr val="FFFFFF"/>
              </a:highlight>
              <a:latin typeface="Arial"/>
              <a:ea typeface="Arial"/>
              <a:cs typeface="Arial"/>
              <a:sym typeface="Arial"/>
            </a:endParaRPr>
          </a:p>
        </p:txBody>
      </p:sp>
      <p:pic>
        <p:nvPicPr>
          <p:cNvPr id="201" name="Google Shape;201;p29"/>
          <p:cNvPicPr preferRelativeResize="0"/>
          <p:nvPr/>
        </p:nvPicPr>
        <p:blipFill>
          <a:blip r:embed="rId3">
            <a:alphaModFix/>
          </a:blip>
          <a:stretch>
            <a:fillRect/>
          </a:stretch>
        </p:blipFill>
        <p:spPr>
          <a:xfrm>
            <a:off x="8046100" y="1533650"/>
            <a:ext cx="4145900" cy="414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Datatype</a:t>
            </a:r>
            <a:endParaRPr/>
          </a:p>
        </p:txBody>
      </p:sp>
      <p:sp>
        <p:nvSpPr>
          <p:cNvPr id="208" name="Google Shape;208;p3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381000" lvl="0" marL="457200" marR="0" rtl="0" algn="l">
              <a:lnSpc>
                <a:spcPct val="100000"/>
              </a:lnSpc>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Numbers</a:t>
            </a:r>
            <a:endParaRPr sz="2400">
              <a:solidFill>
                <a:srgbClr val="3A3A3A"/>
              </a:solidFill>
              <a:highlight>
                <a:srgbClr val="FFFFFF"/>
              </a:highlight>
              <a:latin typeface="Arial"/>
              <a:ea typeface="Arial"/>
              <a:cs typeface="Arial"/>
              <a:sym typeface="Arial"/>
            </a:endParaRPr>
          </a:p>
          <a:p>
            <a:pPr indent="0" lvl="0" marL="914400" marR="0" rtl="0" algn="l">
              <a:lnSpc>
                <a:spcPct val="100000"/>
              </a:lnSpc>
              <a:spcBef>
                <a:spcPts val="1600"/>
              </a:spcBef>
              <a:spcAft>
                <a:spcPts val="0"/>
              </a:spcAft>
              <a:buNone/>
            </a:pPr>
            <a:r>
              <a:rPr lang="en-IN" sz="2400">
                <a:solidFill>
                  <a:srgbClr val="3A3A3A"/>
                </a:solidFill>
                <a:highlight>
                  <a:srgbClr val="FFFFFF"/>
                </a:highlight>
                <a:latin typeface="Arial"/>
                <a:ea typeface="Arial"/>
                <a:cs typeface="Arial"/>
                <a:sym typeface="Arial"/>
              </a:rPr>
              <a:t>&lt;div ng-app=””&gt;</a:t>
            </a:r>
            <a:endParaRPr sz="2400">
              <a:solidFill>
                <a:srgbClr val="3A3A3A"/>
              </a:solidFill>
              <a:highlight>
                <a:srgbClr val="FFFFFF"/>
              </a:highlight>
              <a:latin typeface="Arial"/>
              <a:ea typeface="Arial"/>
              <a:cs typeface="Arial"/>
              <a:sym typeface="Arial"/>
            </a:endParaRPr>
          </a:p>
          <a:p>
            <a:pPr indent="0" lvl="0" marL="914400" marR="0" rtl="0" algn="l">
              <a:lnSpc>
                <a:spcPct val="100000"/>
              </a:lnSpc>
              <a:spcBef>
                <a:spcPts val="1600"/>
              </a:spcBef>
              <a:spcAft>
                <a:spcPts val="0"/>
              </a:spcAft>
              <a:buNone/>
            </a:pPr>
            <a:r>
              <a:rPr lang="en-IN" sz="2400">
                <a:solidFill>
                  <a:srgbClr val="3A3A3A"/>
                </a:solidFill>
                <a:highlight>
                  <a:srgbClr val="FFFFFF"/>
                </a:highlight>
                <a:latin typeface="Arial"/>
                <a:ea typeface="Arial"/>
                <a:cs typeface="Arial"/>
                <a:sym typeface="Arial"/>
              </a:rPr>
              <a:t>&lt;p&gt;The value of 5 times 10 is : {{5*10}}&lt;p&gt;</a:t>
            </a:r>
            <a:endParaRPr sz="2400">
              <a:solidFill>
                <a:srgbClr val="3A3A3A"/>
              </a:solidFill>
              <a:highlight>
                <a:srgbClr val="FFFFFF"/>
              </a:highlight>
              <a:latin typeface="Arial"/>
              <a:ea typeface="Arial"/>
              <a:cs typeface="Arial"/>
              <a:sym typeface="Arial"/>
            </a:endParaRPr>
          </a:p>
          <a:p>
            <a:pPr indent="0" lvl="0" marL="914400" marR="0" rtl="0" algn="l">
              <a:lnSpc>
                <a:spcPct val="100000"/>
              </a:lnSpc>
              <a:spcBef>
                <a:spcPts val="1600"/>
              </a:spcBef>
              <a:spcAft>
                <a:spcPts val="0"/>
              </a:spcAft>
              <a:buNone/>
            </a:pPr>
            <a:r>
              <a:rPr lang="en-IN" sz="2400">
                <a:solidFill>
                  <a:srgbClr val="3A3A3A"/>
                </a:solidFill>
                <a:highlight>
                  <a:srgbClr val="FFFFFF"/>
                </a:highlight>
                <a:latin typeface="Arial"/>
                <a:ea typeface="Arial"/>
                <a:cs typeface="Arial"/>
                <a:sym typeface="Arial"/>
              </a:rPr>
              <a:t>&lt;/div&gt;</a:t>
            </a:r>
            <a:endParaRPr sz="2400">
              <a:solidFill>
                <a:srgbClr val="3A3A3A"/>
              </a:solidFill>
              <a:highlight>
                <a:srgbClr val="FFFFFF"/>
              </a:highlight>
              <a:latin typeface="Arial"/>
              <a:ea typeface="Arial"/>
              <a:cs typeface="Arial"/>
              <a:sym typeface="Arial"/>
            </a:endParaRPr>
          </a:p>
          <a:p>
            <a:pPr indent="-381000" lvl="0" marL="457200" marR="0" rtl="0" algn="l">
              <a:lnSpc>
                <a:spcPct val="100000"/>
              </a:lnSpc>
              <a:spcBef>
                <a:spcPts val="160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Strings</a:t>
            </a:r>
            <a:endParaRPr sz="2400">
              <a:solidFill>
                <a:srgbClr val="3A3A3A"/>
              </a:solidFill>
              <a:highlight>
                <a:srgbClr val="FFFFFF"/>
              </a:highlight>
              <a:latin typeface="Arial"/>
              <a:ea typeface="Arial"/>
              <a:cs typeface="Arial"/>
              <a:sym typeface="Arial"/>
            </a:endParaRPr>
          </a:p>
          <a:p>
            <a:pPr indent="-381000" lvl="1" marL="914400" marR="0" rtl="0" algn="l">
              <a:lnSpc>
                <a:spcPct val="10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Strings can be initialized using ng-init directive or ng-controller directive. The concatenation of strings is also possible when the + operator is used within the expression.</a:t>
            </a:r>
            <a:endParaRPr sz="2400">
              <a:solidFill>
                <a:srgbClr val="3A3A3A"/>
              </a:solidFill>
              <a:highlight>
                <a:srgbClr val="FFFFFF"/>
              </a:highlight>
              <a:latin typeface="Arial"/>
              <a:ea typeface="Arial"/>
              <a:cs typeface="Arial"/>
              <a:sym typeface="Arial"/>
            </a:endParaRPr>
          </a:p>
          <a:p>
            <a:pPr indent="-342900" lvl="1" marL="914400" marR="0" rtl="0" algn="l">
              <a:lnSpc>
                <a:spcPct val="100000"/>
              </a:lnSpc>
              <a:spcBef>
                <a:spcPts val="0"/>
              </a:spcBef>
              <a:spcAft>
                <a:spcPts val="0"/>
              </a:spcAft>
              <a:buClr>
                <a:srgbClr val="3A3A3A"/>
              </a:buClr>
              <a:buSzPts val="1800"/>
              <a:buFont typeface="Arial"/>
              <a:buChar char="○"/>
            </a:pPr>
            <a:r>
              <a:rPr lang="en-IN">
                <a:solidFill>
                  <a:srgbClr val="3A3A3A"/>
                </a:solidFill>
                <a:highlight>
                  <a:srgbClr val="FFFFFF"/>
                </a:highlight>
                <a:latin typeface="Arial"/>
                <a:ea typeface="Arial"/>
                <a:cs typeface="Arial"/>
                <a:sym typeface="Arial"/>
              </a:rPr>
              <a:t>Strings also could be used as expressions within double curly braces or use ng-bind directive just like the AngularJS numbers.</a:t>
            </a:r>
            <a:endParaRPr>
              <a:solidFill>
                <a:srgbClr val="3A3A3A"/>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15" name="Google Shape;215;p31"/>
          <p:cNvSpPr txBox="1"/>
          <p:nvPr>
            <p:ph idx="1" type="body"/>
          </p:nvPr>
        </p:nvSpPr>
        <p:spPr>
          <a:xfrm>
            <a:off x="116825" y="1825625"/>
            <a:ext cx="12015900" cy="4351200"/>
          </a:xfrm>
          <a:prstGeom prst="rect">
            <a:avLst/>
          </a:prstGeom>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None/>
            </a:pPr>
            <a:r>
              <a:rPr b="1" lang="en-IN" sz="2400">
                <a:highlight>
                  <a:srgbClr val="FFFFFF"/>
                </a:highlight>
                <a:latin typeface="Arial"/>
                <a:ea typeface="Arial"/>
                <a:cs typeface="Arial"/>
                <a:sym typeface="Arial"/>
              </a:rPr>
              <a:t>Inside curly braces:</a:t>
            </a:r>
            <a:endParaRPr sz="2400">
              <a:solidFill>
                <a:srgbClr val="3A3A3A"/>
              </a:solidFill>
              <a:latin typeface="Arial"/>
              <a:ea typeface="Arial"/>
              <a:cs typeface="Arial"/>
              <a:sym typeface="Arial"/>
            </a:endParaRPr>
          </a:p>
          <a:p>
            <a:pPr indent="0" lvl="0" marL="0" marR="0" rtl="0" algn="l">
              <a:lnSpc>
                <a:spcPct val="100000"/>
              </a:lnSpc>
              <a:spcBef>
                <a:spcPts val="1000"/>
              </a:spcBef>
              <a:spcAft>
                <a:spcPts val="0"/>
              </a:spcAft>
              <a:buNone/>
            </a:pPr>
            <a:r>
              <a:rPr lang="en-IN" sz="2400">
                <a:solidFill>
                  <a:srgbClr val="3A3A3A"/>
                </a:solidFill>
                <a:latin typeface="Arial"/>
                <a:ea typeface="Arial"/>
                <a:cs typeface="Arial"/>
                <a:sym typeface="Arial"/>
              </a:rPr>
              <a:t>&lt;div ng-app=”” ng-init=”first string variable name=’your first string’;  second string variable name=’your second string’ ”&gt;</a:t>
            </a:r>
            <a:endParaRPr sz="2400">
              <a:solidFill>
                <a:srgbClr val="3A3A3A"/>
              </a:solidFill>
              <a:latin typeface="Arial"/>
              <a:ea typeface="Arial"/>
              <a:cs typeface="Arial"/>
              <a:sym typeface="Arial"/>
            </a:endParaRPr>
          </a:p>
          <a:p>
            <a:pPr indent="0" lvl="0" marL="0" marR="0" rtl="0" algn="l">
              <a:lnSpc>
                <a:spcPct val="100000"/>
              </a:lnSpc>
              <a:spcBef>
                <a:spcPts val="1000"/>
              </a:spcBef>
              <a:spcAft>
                <a:spcPts val="0"/>
              </a:spcAft>
              <a:buNone/>
            </a:pPr>
            <a:r>
              <a:rPr lang="en-IN" sz="2400">
                <a:solidFill>
                  <a:srgbClr val="3A3A3A"/>
                </a:solidFill>
                <a:latin typeface="Arial"/>
                <a:ea typeface="Arial"/>
                <a:cs typeface="Arial"/>
                <a:sym typeface="Arial"/>
              </a:rPr>
              <a:t>&lt;p&gt;My first string expression in Angular JS: {{ first string variable name + second string variable name }}</a:t>
            </a:r>
            <a:endParaRPr sz="2400">
              <a:solidFill>
                <a:srgbClr val="3A3A3A"/>
              </a:solidFill>
              <a:latin typeface="Arial"/>
              <a:ea typeface="Arial"/>
              <a:cs typeface="Arial"/>
              <a:sym typeface="Arial"/>
            </a:endParaRPr>
          </a:p>
          <a:p>
            <a:pPr indent="0" lvl="0" marL="0" marR="0" rtl="0" algn="l">
              <a:lnSpc>
                <a:spcPct val="100000"/>
              </a:lnSpc>
              <a:spcBef>
                <a:spcPts val="1000"/>
              </a:spcBef>
              <a:spcAft>
                <a:spcPts val="0"/>
              </a:spcAft>
              <a:buNone/>
            </a:pPr>
            <a:r>
              <a:rPr lang="en-IN" sz="2400">
                <a:solidFill>
                  <a:srgbClr val="3A3A3A"/>
                </a:solidFill>
                <a:latin typeface="Arial"/>
                <a:ea typeface="Arial"/>
                <a:cs typeface="Arial"/>
                <a:sym typeface="Arial"/>
              </a:rPr>
              <a:t>&lt;/p&gt;</a:t>
            </a:r>
            <a:endParaRPr sz="2400">
              <a:solidFill>
                <a:srgbClr val="3A3A3A"/>
              </a:solidFill>
              <a:latin typeface="Arial"/>
              <a:ea typeface="Arial"/>
              <a:cs typeface="Arial"/>
              <a:sym typeface="Arial"/>
            </a:endParaRPr>
          </a:p>
          <a:p>
            <a:pPr indent="0" lvl="0" marL="0" marR="0" rtl="0" algn="l">
              <a:lnSpc>
                <a:spcPct val="100000"/>
              </a:lnSpc>
              <a:spcBef>
                <a:spcPts val="1000"/>
              </a:spcBef>
              <a:spcAft>
                <a:spcPts val="0"/>
              </a:spcAft>
              <a:buNone/>
            </a:pPr>
            <a:r>
              <a:rPr lang="en-IN" sz="2400">
                <a:solidFill>
                  <a:srgbClr val="3A3A3A"/>
                </a:solidFill>
                <a:latin typeface="Arial"/>
                <a:ea typeface="Arial"/>
                <a:cs typeface="Arial"/>
                <a:sym typeface="Arial"/>
              </a:rPr>
              <a:t>&lt;/div&gt;</a:t>
            </a:r>
            <a:endParaRPr i="1" sz="2400">
              <a:solidFill>
                <a:srgbClr val="3A3A3A"/>
              </a:solidFill>
              <a:latin typeface="Arial"/>
              <a:ea typeface="Arial"/>
              <a:cs typeface="Arial"/>
              <a:sym typeface="Arial"/>
            </a:endParaRPr>
          </a:p>
          <a:p>
            <a:pPr indent="0" lvl="0" marL="0" rtl="0" algn="l">
              <a:spcBef>
                <a:spcPts val="1000"/>
              </a:spcBef>
              <a:spcAft>
                <a:spcPts val="0"/>
              </a:spcAft>
              <a:buNone/>
            </a:pPr>
            <a:r>
              <a:t/>
            </a:r>
            <a:endParaRPr sz="24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22" name="Google Shape;222;p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IN" sz="2400">
                <a:highlight>
                  <a:schemeClr val="lt1"/>
                </a:highlight>
                <a:latin typeface="Arial"/>
                <a:ea typeface="Arial"/>
                <a:cs typeface="Arial"/>
                <a:sym typeface="Arial"/>
              </a:rPr>
              <a:t>Inside directive:</a:t>
            </a:r>
            <a:endParaRPr b="1" sz="2400">
              <a:highlight>
                <a:srgbClr val="FFFFFF"/>
              </a:highlight>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en-IN" sz="2400">
                <a:solidFill>
                  <a:srgbClr val="3A3A3A"/>
                </a:solidFill>
                <a:latin typeface="Arial"/>
                <a:ea typeface="Arial"/>
                <a:cs typeface="Arial"/>
                <a:sym typeface="Arial"/>
              </a:rPr>
              <a:t>&lt;div ng-app=”” ng-init=” first string variable name=’your first string’; </a:t>
            </a:r>
            <a:endParaRPr sz="2400">
              <a:solidFill>
                <a:srgbClr val="3A3A3A"/>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sz="2400">
                <a:solidFill>
                  <a:srgbClr val="3A3A3A"/>
                </a:solidFill>
                <a:latin typeface="Arial"/>
                <a:ea typeface="Arial"/>
                <a:cs typeface="Arial"/>
                <a:sym typeface="Arial"/>
              </a:rPr>
              <a:t>second string variable name=’your second string’”&gt;</a:t>
            </a:r>
            <a:endParaRPr sz="2400">
              <a:solidFill>
                <a:srgbClr val="3A3A3A"/>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sz="2400">
                <a:solidFill>
                  <a:srgbClr val="3A3A3A"/>
                </a:solidFill>
                <a:latin typeface="Arial"/>
                <a:ea typeface="Arial"/>
                <a:cs typeface="Arial"/>
                <a:sym typeface="Arial"/>
              </a:rPr>
              <a:t>&lt;p&gt;My first string expression in Angular JS:&lt;span ng-bind=</a:t>
            </a:r>
            <a:endParaRPr sz="2400">
              <a:solidFill>
                <a:srgbClr val="3A3A3A"/>
              </a:solidFill>
              <a:latin typeface="Arial"/>
              <a:ea typeface="Arial"/>
              <a:cs typeface="Arial"/>
              <a:sym typeface="Arial"/>
            </a:endParaRPr>
          </a:p>
          <a:p>
            <a:pPr indent="0" lvl="0" marL="0" rtl="0" algn="l">
              <a:spcBef>
                <a:spcPts val="1000"/>
              </a:spcBef>
              <a:spcAft>
                <a:spcPts val="0"/>
              </a:spcAft>
              <a:buNone/>
            </a:pPr>
            <a:r>
              <a:rPr lang="en-IN" sz="2400">
                <a:solidFill>
                  <a:srgbClr val="3A3A3A"/>
                </a:solidFill>
                <a:latin typeface="Arial"/>
                <a:ea typeface="Arial"/>
                <a:cs typeface="Arial"/>
                <a:sym typeface="Arial"/>
              </a:rPr>
              <a:t>" first string variable name + second string variable name "&gt;&lt;/span&gt;</a:t>
            </a:r>
            <a:endParaRPr sz="2400">
              <a:solidFill>
                <a:srgbClr val="3A3A3A"/>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sz="2400">
                <a:solidFill>
                  <a:srgbClr val="3A3A3A"/>
                </a:solidFill>
                <a:latin typeface="Arial"/>
                <a:ea typeface="Arial"/>
                <a:cs typeface="Arial"/>
                <a:sym typeface="Arial"/>
              </a:rPr>
              <a:t>&lt;/p&gt;</a:t>
            </a:r>
            <a:endParaRPr sz="2400">
              <a:solidFill>
                <a:srgbClr val="3A3A3A"/>
              </a:solidFill>
              <a:latin typeface="Arial"/>
              <a:ea typeface="Arial"/>
              <a:cs typeface="Arial"/>
              <a:sym typeface="Arial"/>
            </a:endParaRPr>
          </a:p>
          <a:p>
            <a:pPr indent="0" lvl="0" marL="0" marR="190500" rtl="0" algn="l">
              <a:lnSpc>
                <a:spcPct val="115000"/>
              </a:lnSpc>
              <a:spcBef>
                <a:spcPts val="0"/>
              </a:spcBef>
              <a:spcAft>
                <a:spcPts val="0"/>
              </a:spcAft>
              <a:buClr>
                <a:schemeClr val="dk1"/>
              </a:buClr>
              <a:buSzPts val="1100"/>
              <a:buFont typeface="Arial"/>
              <a:buNone/>
            </a:pPr>
            <a:r>
              <a:rPr lang="en-IN" sz="2400">
                <a:solidFill>
                  <a:srgbClr val="3A3A3A"/>
                </a:solidFill>
                <a:latin typeface="Arial"/>
                <a:ea typeface="Arial"/>
                <a:cs typeface="Arial"/>
                <a:sym typeface="Arial"/>
              </a:rPr>
              <a:t>&lt;/div&gt;</a:t>
            </a:r>
            <a:endParaRPr sz="2400">
              <a:solidFill>
                <a:srgbClr val="3A3A3A"/>
              </a:solidFill>
              <a:latin typeface="Arial"/>
              <a:ea typeface="Arial"/>
              <a:cs typeface="Arial"/>
              <a:sym typeface="Arial"/>
            </a:endParaRPr>
          </a:p>
          <a:p>
            <a:pPr indent="0" lvl="0" marL="0" rtl="0" algn="l">
              <a:spcBef>
                <a:spcPts val="17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b="1" lang="en-IN"/>
              <a:t>Client Side</a:t>
            </a:r>
            <a:r>
              <a:rPr b="1" lang="en-IN"/>
              <a:t> </a:t>
            </a:r>
            <a:r>
              <a:rPr lang="en-IN"/>
              <a:t>Web Application</a:t>
            </a:r>
            <a:r>
              <a:rPr lang="en-IN"/>
              <a:t> Framework using</a:t>
            </a:r>
            <a:r>
              <a:rPr lang="en-IN"/>
              <a:t> </a:t>
            </a:r>
            <a:r>
              <a:rPr b="1" lang="en-IN"/>
              <a:t>Javascript</a:t>
            </a:r>
            <a:endParaRPr b="1"/>
          </a:p>
          <a:p>
            <a:pPr indent="-406400" lvl="0" marL="457200" rtl="0" algn="l">
              <a:spcBef>
                <a:spcPts val="0"/>
              </a:spcBef>
              <a:spcAft>
                <a:spcPts val="0"/>
              </a:spcAft>
              <a:buSzPts val="2800"/>
              <a:buChar char="●"/>
            </a:pPr>
            <a:r>
              <a:rPr lang="en-IN"/>
              <a:t>AngularJS is developed and maintained by Google.</a:t>
            </a:r>
            <a:endParaRPr/>
          </a:p>
          <a:p>
            <a:pPr indent="-406400" lvl="0" marL="457200" rtl="0" algn="l">
              <a:spcBef>
                <a:spcPts val="0"/>
              </a:spcBef>
              <a:spcAft>
                <a:spcPts val="0"/>
              </a:spcAft>
              <a:buSzPts val="2800"/>
              <a:buChar char="●"/>
            </a:pPr>
            <a:r>
              <a:rPr b="1" lang="en-IN"/>
              <a:t>Open </a:t>
            </a:r>
            <a:r>
              <a:rPr lang="en-IN"/>
              <a:t>Source and </a:t>
            </a:r>
            <a:r>
              <a:rPr b="1" lang="en-IN"/>
              <a:t>Free</a:t>
            </a:r>
            <a:endParaRPr b="1"/>
          </a:p>
          <a:p>
            <a:pPr indent="-406400" lvl="0" marL="457200" rtl="0" algn="l">
              <a:spcBef>
                <a:spcPts val="0"/>
              </a:spcBef>
              <a:spcAft>
                <a:spcPts val="0"/>
              </a:spcAft>
              <a:buSzPts val="2800"/>
              <a:buChar char="●"/>
            </a:pPr>
            <a:r>
              <a:rPr lang="en-IN"/>
              <a:t>released under the MIT License</a:t>
            </a:r>
            <a:endParaRPr/>
          </a:p>
          <a:p>
            <a:pPr indent="-406400" lvl="0" marL="457200" marR="0" rtl="0" algn="l">
              <a:lnSpc>
                <a:spcPct val="90000"/>
              </a:lnSpc>
              <a:spcBef>
                <a:spcPts val="0"/>
              </a:spcBef>
              <a:spcAft>
                <a:spcPts val="0"/>
              </a:spcAft>
              <a:buSzPts val="2800"/>
              <a:buChar char="●"/>
            </a:pPr>
            <a:r>
              <a:rPr lang="en-IN"/>
              <a:t>Used to create  </a:t>
            </a:r>
            <a:r>
              <a:rPr b="1" lang="en-IN"/>
              <a:t>front-end</a:t>
            </a:r>
            <a:r>
              <a:rPr lang="en-IN"/>
              <a:t> web framework for developing single-page applications</a:t>
            </a:r>
            <a:r>
              <a:rPr b="1" lang="en-IN"/>
              <a:t> SPA</a:t>
            </a:r>
            <a:r>
              <a:rPr lang="en-IN"/>
              <a:t> ( Single Page application), built using HTML, JS and Ts</a:t>
            </a:r>
            <a:endParaRPr/>
          </a:p>
          <a:p>
            <a:pPr indent="-406400" lvl="0" marL="457200" marR="0" rtl="0" algn="l">
              <a:lnSpc>
                <a:spcPct val="90000"/>
              </a:lnSpc>
              <a:spcBef>
                <a:spcPts val="0"/>
              </a:spcBef>
              <a:spcAft>
                <a:spcPts val="0"/>
              </a:spcAft>
              <a:buSzPts val="2800"/>
              <a:buChar char="●"/>
            </a:pPr>
            <a:r>
              <a:rPr lang="en-IN"/>
              <a:t>originally developed by Misko Hevery and Adam Abrons at Google.</a:t>
            </a:r>
            <a:endParaRPr/>
          </a:p>
          <a:p>
            <a:pPr indent="0" lvl="0" marL="457200" marR="0" rtl="0" algn="l">
              <a:lnSpc>
                <a:spcPct val="90000"/>
              </a:lnSpc>
              <a:spcBef>
                <a:spcPts val="1000"/>
              </a:spcBef>
              <a:spcAft>
                <a:spcPts val="0"/>
              </a:spcAft>
              <a:buNone/>
            </a:pPr>
            <a:r>
              <a:t/>
            </a:r>
            <a:endParaRPr/>
          </a:p>
        </p:txBody>
      </p:sp>
      <p:sp>
        <p:nvSpPr>
          <p:cNvPr id="100" name="Google Shape;100;p15"/>
          <p:cNvSpPr txBox="1"/>
          <p:nvPr>
            <p:ph type="title"/>
          </p:nvPr>
        </p:nvSpPr>
        <p:spPr>
          <a:xfrm>
            <a:off x="838200" y="4203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1000"/>
              </a:spcBef>
              <a:spcAft>
                <a:spcPts val="0"/>
              </a:spcAft>
              <a:buNone/>
            </a:pPr>
            <a:r>
              <a:rPr lang="en-IN" sz="2800"/>
              <a:t>Overview of AngularJS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29" name="Google Shape;229;p33"/>
          <p:cNvSpPr txBox="1"/>
          <p:nvPr>
            <p:ph idx="1" type="body"/>
          </p:nvPr>
        </p:nvSpPr>
        <p:spPr>
          <a:xfrm>
            <a:off x="838200" y="1825625"/>
            <a:ext cx="11353800" cy="43512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rgbClr val="3A3A3A"/>
              </a:buClr>
              <a:buSzPts val="2400"/>
              <a:buChar char="●"/>
            </a:pPr>
            <a:r>
              <a:rPr b="1" lang="en-IN" sz="2400">
                <a:solidFill>
                  <a:srgbClr val="3A3A3A"/>
                </a:solidFill>
                <a:highlight>
                  <a:srgbClr val="FFFFFF"/>
                </a:highlight>
                <a:latin typeface="Arial"/>
                <a:ea typeface="Arial"/>
                <a:cs typeface="Arial"/>
                <a:sym typeface="Arial"/>
              </a:rPr>
              <a:t>AngularJS Objects</a:t>
            </a:r>
            <a:endParaRPr b="1" sz="2400">
              <a:solidFill>
                <a:srgbClr val="3A3A3A"/>
              </a:solidFill>
              <a:highlight>
                <a:srgbClr val="FFFFFF"/>
              </a:highlight>
              <a:latin typeface="Arial"/>
              <a:ea typeface="Arial"/>
              <a:cs typeface="Arial"/>
              <a:sym typeface="Arial"/>
            </a:endParaRPr>
          </a:p>
          <a:p>
            <a:pPr indent="-381000" lvl="1" marL="914400" marR="0" rtl="0" algn="l">
              <a:lnSpc>
                <a:spcPct val="100000"/>
              </a:lnSpc>
              <a:spcBef>
                <a:spcPts val="0"/>
              </a:spcBef>
              <a:spcAft>
                <a:spcPts val="0"/>
              </a:spcAft>
              <a:buClr>
                <a:srgbClr val="3A3A3A"/>
              </a:buClr>
              <a:buSzPts val="2400"/>
              <a:buChar char="○"/>
            </a:pPr>
            <a:r>
              <a:rPr lang="en-IN">
                <a:solidFill>
                  <a:srgbClr val="3A3A3A"/>
                </a:solidFill>
                <a:highlight>
                  <a:srgbClr val="FFFFFF"/>
                </a:highlight>
                <a:latin typeface="Arial"/>
                <a:ea typeface="Arial"/>
                <a:cs typeface="Arial"/>
                <a:sym typeface="Arial"/>
              </a:rPr>
              <a:t>AngularJS objects behave the same way in which the JavaScript objects behave. </a:t>
            </a:r>
            <a:endParaRPr>
              <a:solidFill>
                <a:srgbClr val="3A3A3A"/>
              </a:solidFill>
              <a:highlight>
                <a:srgbClr val="FFFFFF"/>
              </a:highlight>
              <a:latin typeface="Arial"/>
              <a:ea typeface="Arial"/>
              <a:cs typeface="Arial"/>
              <a:sym typeface="Arial"/>
            </a:endParaRPr>
          </a:p>
          <a:p>
            <a:pPr indent="-381000" lvl="1" marL="914400" marR="0" rtl="0" algn="l">
              <a:lnSpc>
                <a:spcPct val="100000"/>
              </a:lnSpc>
              <a:spcBef>
                <a:spcPts val="0"/>
              </a:spcBef>
              <a:spcAft>
                <a:spcPts val="0"/>
              </a:spcAft>
              <a:buClr>
                <a:srgbClr val="3A3A3A"/>
              </a:buClr>
              <a:buSzPts val="2400"/>
              <a:buChar char="○"/>
            </a:pPr>
            <a:r>
              <a:rPr lang="en-IN">
                <a:solidFill>
                  <a:srgbClr val="3A3A3A"/>
                </a:solidFill>
                <a:highlight>
                  <a:srgbClr val="FFFFFF"/>
                </a:highlight>
                <a:latin typeface="Arial"/>
                <a:ea typeface="Arial"/>
                <a:cs typeface="Arial"/>
                <a:sym typeface="Arial"/>
              </a:rPr>
              <a:t>The items within an object could be accessed using the dot operator.</a:t>
            </a:r>
            <a:endParaRPr>
              <a:solidFill>
                <a:srgbClr val="3A3A3A"/>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1" lang="en-IN" sz="2400">
                <a:highlight>
                  <a:srgbClr val="FFFFFF"/>
                </a:highlight>
                <a:latin typeface="Arial"/>
                <a:ea typeface="Arial"/>
                <a:cs typeface="Arial"/>
                <a:sym typeface="Arial"/>
              </a:rPr>
              <a:t>Inside curly braces</a:t>
            </a:r>
            <a:endParaRPr b="1" sz="2400">
              <a:highlight>
                <a:srgbClr val="FFFFFF"/>
              </a:highlight>
              <a:latin typeface="Arial"/>
              <a:ea typeface="Arial"/>
              <a:cs typeface="Arial"/>
              <a:sym typeface="Arial"/>
            </a:endParaRPr>
          </a:p>
          <a:p>
            <a:pPr indent="0" lvl="0" marL="914400" marR="0" rtl="0" algn="l">
              <a:lnSpc>
                <a:spcPct val="100000"/>
              </a:lnSpc>
              <a:spcBef>
                <a:spcPts val="1600"/>
              </a:spcBef>
              <a:spcAft>
                <a:spcPts val="0"/>
              </a:spcAft>
              <a:buNone/>
            </a:pPr>
            <a:r>
              <a:rPr lang="en-IN" sz="2400">
                <a:solidFill>
                  <a:srgbClr val="3A3A3A"/>
                </a:solidFill>
                <a:latin typeface="Arial"/>
                <a:ea typeface="Arial"/>
                <a:cs typeface="Arial"/>
                <a:sym typeface="Arial"/>
              </a:rPr>
              <a:t>&lt;div ng-app=”” ng-init=”your object name={first variable name=’your first value’,second variable name=’your second value’}”&gt;</a:t>
            </a:r>
            <a:endParaRPr sz="2400">
              <a:solidFill>
                <a:srgbClr val="3A3A3A"/>
              </a:solidFill>
              <a:latin typeface="Arial"/>
              <a:ea typeface="Arial"/>
              <a:cs typeface="Arial"/>
              <a:sym typeface="Arial"/>
            </a:endParaRPr>
          </a:p>
          <a:p>
            <a:pPr indent="0" lvl="0" marL="914400" marR="0" rtl="0" algn="l">
              <a:lnSpc>
                <a:spcPct val="100000"/>
              </a:lnSpc>
              <a:spcBef>
                <a:spcPts val="1600"/>
              </a:spcBef>
              <a:spcAft>
                <a:spcPts val="0"/>
              </a:spcAft>
              <a:buNone/>
            </a:pPr>
            <a:r>
              <a:rPr lang="en-IN" sz="2400">
                <a:solidFill>
                  <a:srgbClr val="3A3A3A"/>
                </a:solidFill>
                <a:latin typeface="Arial"/>
                <a:ea typeface="Arial"/>
                <a:cs typeface="Arial"/>
                <a:sym typeface="Arial"/>
              </a:rPr>
              <a:t>&lt;p&gt;My first object in Angular JS: {{ your object name.second variable name }}&lt;/p&gt;</a:t>
            </a:r>
            <a:endParaRPr sz="2400">
              <a:solidFill>
                <a:srgbClr val="3A3A3A"/>
              </a:solidFill>
              <a:latin typeface="Arial"/>
              <a:ea typeface="Arial"/>
              <a:cs typeface="Arial"/>
              <a:sym typeface="Arial"/>
            </a:endParaRPr>
          </a:p>
          <a:p>
            <a:pPr indent="0" lvl="0" marL="914400" marR="0" rtl="0" algn="l">
              <a:lnSpc>
                <a:spcPct val="100000"/>
              </a:lnSpc>
              <a:spcBef>
                <a:spcPts val="1600"/>
              </a:spcBef>
              <a:spcAft>
                <a:spcPts val="0"/>
              </a:spcAft>
              <a:buNone/>
            </a:pPr>
            <a:r>
              <a:rPr lang="en-IN" sz="2400">
                <a:solidFill>
                  <a:srgbClr val="3A3A3A"/>
                </a:solidFill>
                <a:latin typeface="Arial"/>
                <a:ea typeface="Arial"/>
                <a:cs typeface="Arial"/>
                <a:sym typeface="Arial"/>
              </a:rPr>
              <a:t>&lt;/div&gt;</a:t>
            </a:r>
            <a:endParaRPr sz="2400">
              <a:solidFill>
                <a:srgbClr val="3A3A3A"/>
              </a:solidFill>
              <a:latin typeface="Arial"/>
              <a:ea typeface="Arial"/>
              <a:cs typeface="Arial"/>
              <a:sym typeface="Arial"/>
            </a:endParaRPr>
          </a:p>
          <a:p>
            <a:pPr indent="0" lvl="0" marL="914400" marR="0" rtl="0" algn="l">
              <a:lnSpc>
                <a:spcPct val="100000"/>
              </a:lnSpc>
              <a:spcBef>
                <a:spcPts val="1600"/>
              </a:spcBef>
              <a:spcAft>
                <a:spcPts val="1600"/>
              </a:spcAft>
              <a:buNone/>
            </a:pPr>
            <a:r>
              <a:t/>
            </a:r>
            <a:endParaRPr sz="2400">
              <a:solidFill>
                <a:srgbClr val="3A3A3A"/>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6" name="Google Shape;236;p3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IN" sz="2400">
                <a:highlight>
                  <a:srgbClr val="FFFFFF"/>
                </a:highlight>
                <a:latin typeface="Arial"/>
                <a:ea typeface="Arial"/>
                <a:cs typeface="Arial"/>
                <a:sym typeface="Arial"/>
              </a:rPr>
              <a:t>Inside directive</a:t>
            </a:r>
            <a:endParaRPr b="1" sz="2400">
              <a:highlight>
                <a:srgbClr val="FFFFFF"/>
              </a:highlight>
              <a:latin typeface="Arial"/>
              <a:ea typeface="Arial"/>
              <a:cs typeface="Arial"/>
              <a:sym typeface="Arial"/>
            </a:endParaRPr>
          </a:p>
          <a:p>
            <a:pPr indent="0" lvl="0" marL="914400" rtl="0" algn="l">
              <a:lnSpc>
                <a:spcPct val="100000"/>
              </a:lnSpc>
              <a:spcBef>
                <a:spcPts val="1600"/>
              </a:spcBef>
              <a:spcAft>
                <a:spcPts val="0"/>
              </a:spcAft>
              <a:buClr>
                <a:schemeClr val="dk1"/>
              </a:buClr>
              <a:buSzPts val="1100"/>
              <a:buFont typeface="Arial"/>
              <a:buNone/>
            </a:pPr>
            <a:r>
              <a:rPr lang="en-IN" sz="2400">
                <a:solidFill>
                  <a:srgbClr val="3A3A3A"/>
                </a:solidFill>
                <a:latin typeface="Arial"/>
                <a:ea typeface="Arial"/>
                <a:cs typeface="Arial"/>
                <a:sym typeface="Arial"/>
              </a:rPr>
              <a:t>&lt;div ng-app=”” ng-init=”your object name={first variable name=’your first value’,second variable name=’your second value’}”&gt;</a:t>
            </a:r>
            <a:endParaRPr sz="2400">
              <a:solidFill>
                <a:srgbClr val="3A3A3A"/>
              </a:solidFill>
              <a:latin typeface="Arial"/>
              <a:ea typeface="Arial"/>
              <a:cs typeface="Arial"/>
              <a:sym typeface="Arial"/>
            </a:endParaRPr>
          </a:p>
          <a:p>
            <a:pPr indent="0" lvl="0" marL="914400" rtl="0" algn="l">
              <a:lnSpc>
                <a:spcPct val="100000"/>
              </a:lnSpc>
              <a:spcBef>
                <a:spcPts val="1600"/>
              </a:spcBef>
              <a:spcAft>
                <a:spcPts val="0"/>
              </a:spcAft>
              <a:buNone/>
            </a:pPr>
            <a:r>
              <a:rPr lang="en-IN" sz="2400">
                <a:solidFill>
                  <a:srgbClr val="3A3A3A"/>
                </a:solidFill>
                <a:latin typeface="Arial"/>
                <a:ea typeface="Arial"/>
                <a:cs typeface="Arial"/>
                <a:sym typeface="Arial"/>
              </a:rPr>
              <a:t>&lt;p&gt;My first object in Angular JS:&lt;span ng-bind=" your object name.second variable name "&gt;&lt;/span&gt;</a:t>
            </a:r>
            <a:endParaRPr sz="2400">
              <a:solidFill>
                <a:srgbClr val="3A3A3A"/>
              </a:solidFill>
              <a:latin typeface="Arial"/>
              <a:ea typeface="Arial"/>
              <a:cs typeface="Arial"/>
              <a:sym typeface="Arial"/>
            </a:endParaRPr>
          </a:p>
          <a:p>
            <a:pPr indent="0" lvl="0" marL="914400" rtl="0" algn="l">
              <a:lnSpc>
                <a:spcPct val="100000"/>
              </a:lnSpc>
              <a:spcBef>
                <a:spcPts val="1600"/>
              </a:spcBef>
              <a:spcAft>
                <a:spcPts val="0"/>
              </a:spcAft>
              <a:buClr>
                <a:schemeClr val="dk1"/>
              </a:buClr>
              <a:buSzPts val="1100"/>
              <a:buFont typeface="Arial"/>
              <a:buNone/>
            </a:pPr>
            <a:r>
              <a:rPr lang="en-IN" sz="2400">
                <a:solidFill>
                  <a:srgbClr val="3A3A3A"/>
                </a:solidFill>
                <a:latin typeface="Arial"/>
                <a:ea typeface="Arial"/>
                <a:cs typeface="Arial"/>
                <a:sym typeface="Arial"/>
              </a:rPr>
              <a:t>&lt;/p&gt;</a:t>
            </a:r>
            <a:endParaRPr sz="2400">
              <a:solidFill>
                <a:srgbClr val="3A3A3A"/>
              </a:solidFill>
              <a:latin typeface="Arial"/>
              <a:ea typeface="Arial"/>
              <a:cs typeface="Arial"/>
              <a:sym typeface="Arial"/>
            </a:endParaRPr>
          </a:p>
          <a:p>
            <a:pPr indent="0" lvl="0" marL="190500" marR="190500" rtl="0" algn="l">
              <a:lnSpc>
                <a:spcPct val="115000"/>
              </a:lnSpc>
              <a:spcBef>
                <a:spcPts val="1600"/>
              </a:spcBef>
              <a:spcAft>
                <a:spcPts val="0"/>
              </a:spcAft>
              <a:buClr>
                <a:schemeClr val="dk1"/>
              </a:buClr>
              <a:buSzPts val="1100"/>
              <a:buFont typeface="Arial"/>
              <a:buNone/>
            </a:pPr>
            <a:r>
              <a:rPr lang="en-IN" sz="2400">
                <a:solidFill>
                  <a:srgbClr val="3A3A3A"/>
                </a:solidFill>
                <a:latin typeface="Arial"/>
                <a:ea typeface="Arial"/>
                <a:cs typeface="Arial"/>
                <a:sym typeface="Arial"/>
              </a:rPr>
              <a:t>&lt;/div&gt;</a:t>
            </a:r>
            <a:endParaRPr sz="2400">
              <a:solidFill>
                <a:srgbClr val="3A3A3A"/>
              </a:solidFill>
              <a:latin typeface="Arial"/>
              <a:ea typeface="Arial"/>
              <a:cs typeface="Arial"/>
              <a:sym typeface="Arial"/>
            </a:endParaRPr>
          </a:p>
          <a:p>
            <a:pPr indent="0" lvl="0" marL="0" rtl="0" algn="l">
              <a:spcBef>
                <a:spcPts val="17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43" name="Google Shape;243;p35"/>
          <p:cNvSpPr txBox="1"/>
          <p:nvPr>
            <p:ph idx="1" type="body"/>
          </p:nvPr>
        </p:nvSpPr>
        <p:spPr>
          <a:xfrm>
            <a:off x="838200" y="1968500"/>
            <a:ext cx="11353800" cy="43512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rgbClr val="3A3A3A"/>
              </a:buClr>
              <a:buSzPts val="2400"/>
              <a:buChar char="●"/>
            </a:pPr>
            <a:r>
              <a:rPr b="1" lang="en-IN" sz="2400">
                <a:solidFill>
                  <a:srgbClr val="3A3A3A"/>
                </a:solidFill>
                <a:highlight>
                  <a:srgbClr val="FFFFFF"/>
                </a:highlight>
                <a:latin typeface="Arial"/>
                <a:ea typeface="Arial"/>
                <a:cs typeface="Arial"/>
                <a:sym typeface="Arial"/>
              </a:rPr>
              <a:t>AngularJS Arrays</a:t>
            </a:r>
            <a:endParaRPr b="1" sz="2400">
              <a:solidFill>
                <a:srgbClr val="3A3A3A"/>
              </a:solidFill>
              <a:highlight>
                <a:srgbClr val="FFFFFF"/>
              </a:highlight>
              <a:latin typeface="Arial"/>
              <a:ea typeface="Arial"/>
              <a:cs typeface="Arial"/>
              <a:sym typeface="Arial"/>
            </a:endParaRPr>
          </a:p>
          <a:p>
            <a:pPr indent="-381000" lvl="1" marL="914400" marR="0" rtl="0" algn="l">
              <a:lnSpc>
                <a:spcPct val="100000"/>
              </a:lnSpc>
              <a:spcBef>
                <a:spcPts val="0"/>
              </a:spcBef>
              <a:spcAft>
                <a:spcPts val="0"/>
              </a:spcAft>
              <a:buClr>
                <a:srgbClr val="3A3A3A"/>
              </a:buClr>
              <a:buSzPts val="2400"/>
              <a:buChar char="○"/>
            </a:pPr>
            <a:r>
              <a:rPr lang="en-IN">
                <a:solidFill>
                  <a:srgbClr val="3A3A3A"/>
                </a:solidFill>
                <a:highlight>
                  <a:srgbClr val="FFFFFF"/>
                </a:highlight>
                <a:latin typeface="Arial"/>
                <a:ea typeface="Arial"/>
                <a:cs typeface="Arial"/>
                <a:sym typeface="Arial"/>
              </a:rPr>
              <a:t>AngularJS arrays behave the same way in which the JavaScript arrays behave.</a:t>
            </a:r>
            <a:endParaRPr>
              <a:solidFill>
                <a:srgbClr val="3A3A3A"/>
              </a:solidFill>
              <a:highlight>
                <a:srgbClr val="FFFFFF"/>
              </a:highlight>
              <a:latin typeface="Arial"/>
              <a:ea typeface="Arial"/>
              <a:cs typeface="Arial"/>
              <a:sym typeface="Arial"/>
            </a:endParaRPr>
          </a:p>
          <a:p>
            <a:pPr indent="-381000" lvl="1" marL="914400" marR="0" rtl="0" algn="l">
              <a:lnSpc>
                <a:spcPct val="100000"/>
              </a:lnSpc>
              <a:spcBef>
                <a:spcPts val="0"/>
              </a:spcBef>
              <a:spcAft>
                <a:spcPts val="0"/>
              </a:spcAft>
              <a:buClr>
                <a:srgbClr val="3A3A3A"/>
              </a:buClr>
              <a:buSzPts val="2400"/>
              <a:buChar char="○"/>
            </a:pPr>
            <a:r>
              <a:rPr lang="en-IN">
                <a:solidFill>
                  <a:srgbClr val="3A3A3A"/>
                </a:solidFill>
                <a:highlight>
                  <a:srgbClr val="FFFFFF"/>
                </a:highlight>
                <a:latin typeface="Arial"/>
                <a:ea typeface="Arial"/>
                <a:cs typeface="Arial"/>
                <a:sym typeface="Arial"/>
              </a:rPr>
              <a:t>The items within an array could be accessed by denoting the value’s index number within square braces.</a:t>
            </a:r>
            <a:endParaRPr>
              <a:solidFill>
                <a:srgbClr val="3A3A3A"/>
              </a:solidFill>
              <a:highlight>
                <a:srgbClr val="FFFFFF"/>
              </a:highlight>
              <a:latin typeface="Arial"/>
              <a:ea typeface="Arial"/>
              <a:cs typeface="Arial"/>
              <a:sym typeface="Arial"/>
            </a:endParaRPr>
          </a:p>
          <a:p>
            <a:pPr indent="-381000" lvl="1" marL="914400" marR="0" rtl="0" algn="l">
              <a:lnSpc>
                <a:spcPct val="100000"/>
              </a:lnSpc>
              <a:spcBef>
                <a:spcPts val="0"/>
              </a:spcBef>
              <a:spcAft>
                <a:spcPts val="0"/>
              </a:spcAft>
              <a:buClr>
                <a:srgbClr val="3A3A3A"/>
              </a:buClr>
              <a:buSzPts val="2400"/>
              <a:buChar char="○"/>
            </a:pPr>
            <a:r>
              <a:rPr lang="en-IN">
                <a:solidFill>
                  <a:srgbClr val="3A3A3A"/>
                </a:solidFill>
                <a:highlight>
                  <a:srgbClr val="FFFFFF"/>
                </a:highlight>
                <a:latin typeface="Arial"/>
                <a:ea typeface="Arial"/>
                <a:cs typeface="Arial"/>
                <a:sym typeface="Arial"/>
              </a:rPr>
              <a:t>indexing starts from zero always</a:t>
            </a:r>
            <a:endParaRPr>
              <a:solidFill>
                <a:srgbClr val="3A3A3A"/>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1" lang="en-IN" sz="2400">
                <a:highlight>
                  <a:srgbClr val="FFFFFF"/>
                </a:highlight>
                <a:latin typeface="Arial"/>
                <a:ea typeface="Arial"/>
                <a:cs typeface="Arial"/>
                <a:sym typeface="Arial"/>
              </a:rPr>
              <a:t>Inside curly braces:</a:t>
            </a:r>
            <a:endParaRPr b="1" sz="2400">
              <a:highlight>
                <a:srgbClr val="FFFFFF"/>
              </a:highlight>
              <a:latin typeface="Arial"/>
              <a:ea typeface="Arial"/>
              <a:cs typeface="Arial"/>
              <a:sym typeface="Arial"/>
            </a:endParaRPr>
          </a:p>
          <a:p>
            <a:pPr indent="0" lvl="0" marL="0" rtl="0" algn="l">
              <a:spcBef>
                <a:spcPts val="1600"/>
              </a:spcBef>
              <a:spcAft>
                <a:spcPts val="0"/>
              </a:spcAft>
              <a:buNone/>
            </a:pPr>
            <a:r>
              <a:rPr lang="en-IN" sz="2400">
                <a:solidFill>
                  <a:srgbClr val="3A3A3A"/>
                </a:solidFill>
                <a:latin typeface="Arial"/>
                <a:ea typeface="Arial"/>
                <a:cs typeface="Arial"/>
                <a:sym typeface="Arial"/>
              </a:rPr>
              <a:t>&lt;div ng-app=”” ng-init=”your array name=[your first value,your secondValue]”&gt;</a:t>
            </a:r>
            <a:endParaRPr sz="2400">
              <a:solidFill>
                <a:srgbClr val="3A3A3A"/>
              </a:solidFill>
              <a:latin typeface="Arial"/>
              <a:ea typeface="Arial"/>
              <a:cs typeface="Arial"/>
              <a:sym typeface="Arial"/>
            </a:endParaRPr>
          </a:p>
          <a:p>
            <a:pPr indent="0" lvl="0" marL="0" rtl="0" algn="l">
              <a:spcBef>
                <a:spcPts val="1000"/>
              </a:spcBef>
              <a:spcAft>
                <a:spcPts val="0"/>
              </a:spcAft>
              <a:buNone/>
            </a:pPr>
            <a:r>
              <a:rPr lang="en-IN" sz="2400">
                <a:solidFill>
                  <a:srgbClr val="3A3A3A"/>
                </a:solidFill>
                <a:latin typeface="Arial"/>
                <a:ea typeface="Arial"/>
                <a:cs typeface="Arial"/>
                <a:sym typeface="Arial"/>
              </a:rPr>
              <a:t>&lt;p&gt;My first array in Angular JS: {{ your array name[1] }}&lt;/p&gt;</a:t>
            </a:r>
            <a:endParaRPr sz="2400">
              <a:solidFill>
                <a:srgbClr val="3A3A3A"/>
              </a:solidFill>
              <a:latin typeface="Arial"/>
              <a:ea typeface="Arial"/>
              <a:cs typeface="Arial"/>
              <a:sym typeface="Arial"/>
            </a:endParaRPr>
          </a:p>
          <a:p>
            <a:pPr indent="0" lvl="0" marL="190500" marR="190500" rtl="0" algn="l">
              <a:lnSpc>
                <a:spcPct val="115000"/>
              </a:lnSpc>
              <a:spcBef>
                <a:spcPts val="0"/>
              </a:spcBef>
              <a:spcAft>
                <a:spcPts val="0"/>
              </a:spcAft>
              <a:buNone/>
            </a:pPr>
            <a:r>
              <a:rPr lang="en-IN" sz="2400">
                <a:solidFill>
                  <a:srgbClr val="3A3A3A"/>
                </a:solidFill>
                <a:latin typeface="Arial"/>
                <a:ea typeface="Arial"/>
                <a:cs typeface="Arial"/>
                <a:sym typeface="Arial"/>
              </a:rPr>
              <a:t>&lt;/div&gt;</a:t>
            </a:r>
            <a:endParaRPr sz="2400">
              <a:solidFill>
                <a:srgbClr val="3A3A3A"/>
              </a:solidFill>
              <a:latin typeface="Arial"/>
              <a:ea typeface="Arial"/>
              <a:cs typeface="Arial"/>
              <a:sym typeface="Arial"/>
            </a:endParaRPr>
          </a:p>
          <a:p>
            <a:pPr indent="0" lvl="0" marL="0" rtl="0" algn="l">
              <a:spcBef>
                <a:spcPts val="1700"/>
              </a:spcBef>
              <a:spcAft>
                <a:spcPts val="0"/>
              </a:spcAft>
              <a:buNone/>
            </a:pPr>
            <a:r>
              <a:t/>
            </a:r>
            <a:endParaRPr sz="24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50" name="Google Shape;250;p3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IN" sz="2400">
                <a:highlight>
                  <a:srgbClr val="FFFFFF"/>
                </a:highlight>
                <a:latin typeface="Arial"/>
                <a:ea typeface="Arial"/>
                <a:cs typeface="Arial"/>
                <a:sym typeface="Arial"/>
              </a:rPr>
              <a:t>Inside directive:</a:t>
            </a:r>
            <a:endParaRPr b="1" sz="2400">
              <a:highlight>
                <a:srgbClr val="FFFFFF"/>
              </a:highlight>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en-IN" sz="2400">
                <a:solidFill>
                  <a:srgbClr val="3A3A3A"/>
                </a:solidFill>
                <a:latin typeface="Arial"/>
                <a:ea typeface="Arial"/>
                <a:cs typeface="Arial"/>
                <a:sym typeface="Arial"/>
              </a:rPr>
              <a:t>&lt;div ng-app=”” ng-init=”your array name=[your first value,your second value]”&gt;</a:t>
            </a:r>
            <a:endParaRPr sz="2400">
              <a:solidFill>
                <a:srgbClr val="3A3A3A"/>
              </a:solidFill>
              <a:latin typeface="Arial"/>
              <a:ea typeface="Arial"/>
              <a:cs typeface="Arial"/>
              <a:sym typeface="Arial"/>
            </a:endParaRPr>
          </a:p>
          <a:p>
            <a:pPr indent="0" lvl="0" marL="0" rtl="0" algn="l">
              <a:spcBef>
                <a:spcPts val="1000"/>
              </a:spcBef>
              <a:spcAft>
                <a:spcPts val="0"/>
              </a:spcAft>
              <a:buNone/>
            </a:pPr>
            <a:r>
              <a:rPr lang="en-IN" sz="2400">
                <a:solidFill>
                  <a:srgbClr val="3A3A3A"/>
                </a:solidFill>
                <a:latin typeface="Arial"/>
                <a:ea typeface="Arial"/>
                <a:cs typeface="Arial"/>
                <a:sym typeface="Arial"/>
              </a:rPr>
              <a:t>&lt;p&gt;My first array in Angular JS: &lt;span ng-bind="your array name[1] "&gt;&lt;/span&gt;</a:t>
            </a:r>
            <a:endParaRPr sz="2400">
              <a:solidFill>
                <a:srgbClr val="3A3A3A"/>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sz="2400">
                <a:solidFill>
                  <a:srgbClr val="3A3A3A"/>
                </a:solidFill>
                <a:latin typeface="Arial"/>
                <a:ea typeface="Arial"/>
                <a:cs typeface="Arial"/>
                <a:sym typeface="Arial"/>
              </a:rPr>
              <a:t>&lt;/p&gt;</a:t>
            </a:r>
            <a:endParaRPr sz="2400">
              <a:solidFill>
                <a:srgbClr val="3A3A3A"/>
              </a:solidFill>
              <a:latin typeface="Arial"/>
              <a:ea typeface="Arial"/>
              <a:cs typeface="Arial"/>
              <a:sym typeface="Arial"/>
            </a:endParaRPr>
          </a:p>
          <a:p>
            <a:pPr indent="0" lvl="0" marL="190500" marR="190500" rtl="0" algn="l">
              <a:lnSpc>
                <a:spcPct val="115000"/>
              </a:lnSpc>
              <a:spcBef>
                <a:spcPts val="0"/>
              </a:spcBef>
              <a:spcAft>
                <a:spcPts val="0"/>
              </a:spcAft>
              <a:buClr>
                <a:schemeClr val="dk1"/>
              </a:buClr>
              <a:buSzPts val="1100"/>
              <a:buFont typeface="Arial"/>
              <a:buNone/>
            </a:pPr>
            <a:r>
              <a:rPr lang="en-IN" sz="2400">
                <a:solidFill>
                  <a:srgbClr val="3A3A3A"/>
                </a:solidFill>
                <a:latin typeface="Arial"/>
                <a:ea typeface="Arial"/>
                <a:cs typeface="Arial"/>
                <a:sym typeface="Arial"/>
              </a:rPr>
              <a:t>&lt;/div&gt;</a:t>
            </a:r>
            <a:endParaRPr sz="2400">
              <a:solidFill>
                <a:srgbClr val="3A3A3A"/>
              </a:solidFill>
              <a:latin typeface="Arial"/>
              <a:ea typeface="Arial"/>
              <a:cs typeface="Arial"/>
              <a:sym typeface="Arial"/>
            </a:endParaRPr>
          </a:p>
          <a:p>
            <a:pPr indent="0" lvl="0" marL="0" rtl="0" algn="l">
              <a:spcBef>
                <a:spcPts val="17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57" name="Google Shape;257;p3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IN" sz="2400">
                <a:solidFill>
                  <a:srgbClr val="3A3A3A"/>
                </a:solidFill>
                <a:highlight>
                  <a:srgbClr val="FFFFFF"/>
                </a:highlight>
                <a:latin typeface="Arial"/>
                <a:ea typeface="Arial"/>
                <a:cs typeface="Arial"/>
                <a:sym typeface="Arial"/>
              </a:rPr>
              <a:t>note, AngularJS:</a:t>
            </a:r>
            <a:endParaRPr b="1" sz="2400">
              <a:solidFill>
                <a:srgbClr val="3A3A3A"/>
              </a:solidFill>
              <a:highlight>
                <a:srgbClr val="FFFFFF"/>
              </a:highlight>
              <a:latin typeface="Arial"/>
              <a:ea typeface="Arial"/>
              <a:cs typeface="Arial"/>
              <a:sym typeface="Arial"/>
            </a:endParaRPr>
          </a:p>
          <a:p>
            <a:pPr indent="-381000" lvl="0" marL="876300" rtl="0" algn="l">
              <a:lnSpc>
                <a:spcPct val="115000"/>
              </a:lnSpc>
              <a:spcBef>
                <a:spcPts val="160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Does not support conditionals, loops, and exceptions in expressions.</a:t>
            </a:r>
            <a:endParaRPr sz="2400">
              <a:solidFill>
                <a:srgbClr val="3A3A3A"/>
              </a:solidFill>
              <a:highlight>
                <a:srgbClr val="FFFFFF"/>
              </a:highlight>
              <a:latin typeface="Arial"/>
              <a:ea typeface="Arial"/>
              <a:cs typeface="Arial"/>
              <a:sym typeface="Arial"/>
            </a:endParaRPr>
          </a:p>
          <a:p>
            <a:pPr indent="-381000" lvl="0" marL="876300" rtl="0" algn="l">
              <a:lnSpc>
                <a:spcPct val="115000"/>
              </a:lnSpc>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Does not support function declaration (even inside the ng-init directive) in expressions.</a:t>
            </a:r>
            <a:endParaRPr sz="2400">
              <a:solidFill>
                <a:srgbClr val="3A3A3A"/>
              </a:solidFill>
              <a:highlight>
                <a:srgbClr val="FFFFFF"/>
              </a:highlight>
              <a:latin typeface="Arial"/>
              <a:ea typeface="Arial"/>
              <a:cs typeface="Arial"/>
              <a:sym typeface="Arial"/>
            </a:endParaRPr>
          </a:p>
          <a:p>
            <a:pPr indent="-381000" lvl="0" marL="876300" rtl="0" algn="l">
              <a:lnSpc>
                <a:spcPct val="115000"/>
              </a:lnSpc>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Does not support bitwise, comma, void and new operator in expressions.</a:t>
            </a:r>
            <a:endParaRPr sz="2400">
              <a:solidFill>
                <a:srgbClr val="3A3A3A"/>
              </a:solidFill>
              <a:highlight>
                <a:srgbClr val="FFFFFF"/>
              </a:highlight>
              <a:latin typeface="Arial"/>
              <a:ea typeface="Arial"/>
              <a:cs typeface="Arial"/>
              <a:sym typeface="Arial"/>
            </a:endParaRPr>
          </a:p>
          <a:p>
            <a:pPr indent="-381000" lvl="0" marL="876300" rtl="0" algn="l">
              <a:lnSpc>
                <a:spcPct val="115000"/>
              </a:lnSpc>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Ignores the null or undefined properties in expressions.</a:t>
            </a:r>
            <a:endParaRPr sz="2400">
              <a:solidFill>
                <a:srgbClr val="3A3A3A"/>
              </a:solidFill>
              <a:highlight>
                <a:srgbClr val="FFFFFF"/>
              </a:highlight>
              <a:latin typeface="Arial"/>
              <a:ea typeface="Arial"/>
              <a:cs typeface="Arial"/>
              <a:sym typeface="Arial"/>
            </a:endParaRPr>
          </a:p>
          <a:p>
            <a:pPr indent="-381000" lvl="0" marL="876300" rtl="0" algn="l">
              <a:lnSpc>
                <a:spcPct val="115000"/>
              </a:lnSpc>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Expressions are evaluated belonging to the scope object and not the global window.</a:t>
            </a:r>
            <a:endParaRPr sz="2400">
              <a:solidFill>
                <a:srgbClr val="3A3A3A"/>
              </a:solidFill>
              <a:highlight>
                <a:srgbClr val="FFFFFF"/>
              </a:highlight>
              <a:latin typeface="Arial"/>
              <a:ea typeface="Arial"/>
              <a:cs typeface="Arial"/>
              <a:sym typeface="Arial"/>
            </a:endParaRPr>
          </a:p>
          <a:p>
            <a:pPr indent="0" lvl="0" marL="0" rtl="0" algn="l">
              <a:spcBef>
                <a:spcPts val="3400"/>
              </a:spcBef>
              <a:spcAft>
                <a:spcPts val="0"/>
              </a:spcAft>
              <a:buNone/>
            </a:pPr>
            <a:r>
              <a:t/>
            </a:r>
            <a:endParaRPr sz="24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Create Project</a:t>
            </a:r>
            <a:endParaRPr/>
          </a:p>
        </p:txBody>
      </p:sp>
      <p:sp>
        <p:nvSpPr>
          <p:cNvPr id="264" name="Google Shape;264;p3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just">
              <a:lnSpc>
                <a:spcPct val="100000"/>
              </a:lnSpc>
              <a:spcBef>
                <a:spcPts val="1200"/>
              </a:spcBef>
              <a:spcAft>
                <a:spcPts val="0"/>
              </a:spcAft>
              <a:buNone/>
            </a:pPr>
            <a:r>
              <a:t/>
            </a:r>
            <a:endParaRPr sz="2400">
              <a:solidFill>
                <a:srgbClr val="3A3A3A"/>
              </a:solidFill>
              <a:highlight>
                <a:srgbClr val="FFFFFF"/>
              </a:highlight>
              <a:latin typeface="Arial"/>
              <a:ea typeface="Arial"/>
              <a:cs typeface="Arial"/>
              <a:sym typeface="Arial"/>
            </a:endParaRPr>
          </a:p>
          <a:p>
            <a:pPr indent="0" lvl="0" marL="0" rtl="0" algn="just">
              <a:lnSpc>
                <a:spcPct val="100000"/>
              </a:lnSpc>
              <a:spcBef>
                <a:spcPts val="1200"/>
              </a:spcBef>
              <a:spcAft>
                <a:spcPts val="0"/>
              </a:spcAft>
              <a:buClr>
                <a:schemeClr val="dk1"/>
              </a:buClr>
              <a:buSzPts val="1100"/>
              <a:buFont typeface="Arial"/>
              <a:buNone/>
            </a:pPr>
            <a:r>
              <a:rPr lang="en-IN" sz="2400">
                <a:solidFill>
                  <a:srgbClr val="3A3A3A"/>
                </a:solidFill>
                <a:highlight>
                  <a:srgbClr val="FFFFFF"/>
                </a:highlight>
                <a:latin typeface="Arial"/>
                <a:ea typeface="Arial"/>
                <a:cs typeface="Arial"/>
                <a:sym typeface="Arial"/>
              </a:rPr>
              <a:t>An AngularJS application consists of following three main parts −</a:t>
            </a:r>
            <a:endParaRPr sz="2400">
              <a:solidFill>
                <a:srgbClr val="3A3A3A"/>
              </a:solidFill>
              <a:highlight>
                <a:srgbClr val="FFFFFF"/>
              </a:highlight>
              <a:latin typeface="Arial"/>
              <a:ea typeface="Arial"/>
              <a:cs typeface="Arial"/>
              <a:sym typeface="Arial"/>
            </a:endParaRPr>
          </a:p>
          <a:p>
            <a:pPr indent="-381000" lvl="0" marL="749300" rtl="0" algn="l">
              <a:lnSpc>
                <a:spcPct val="100000"/>
              </a:lnSpc>
              <a:spcBef>
                <a:spcPts val="240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ng-app− Defines and links application to HTML.</a:t>
            </a:r>
            <a:endParaRPr sz="2400">
              <a:solidFill>
                <a:srgbClr val="3A3A3A"/>
              </a:solidFill>
              <a:highlight>
                <a:srgbClr val="FFFFFF"/>
              </a:highlight>
              <a:latin typeface="Arial"/>
              <a:ea typeface="Arial"/>
              <a:cs typeface="Arial"/>
              <a:sym typeface="Arial"/>
            </a:endParaRPr>
          </a:p>
          <a:p>
            <a:pPr indent="-381000" lvl="0" marL="749300" rtl="0" algn="l">
              <a:lnSpc>
                <a:spcPct val="10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ng-model− Binds the values of application data to HTML input controls.</a:t>
            </a:r>
            <a:endParaRPr sz="2400">
              <a:solidFill>
                <a:srgbClr val="3A3A3A"/>
              </a:solidFill>
              <a:highlight>
                <a:srgbClr val="FFFFFF"/>
              </a:highlight>
              <a:latin typeface="Arial"/>
              <a:ea typeface="Arial"/>
              <a:cs typeface="Arial"/>
              <a:sym typeface="Arial"/>
            </a:endParaRPr>
          </a:p>
          <a:p>
            <a:pPr indent="-381000" lvl="0" marL="749300" rtl="0" algn="l">
              <a:lnSpc>
                <a:spcPct val="10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ng-bind− Binds the Application data to HTML tags.</a:t>
            </a:r>
            <a:endParaRPr sz="2400">
              <a:solidFill>
                <a:srgbClr val="3A3A3A"/>
              </a:solidFill>
              <a:highlight>
                <a:srgbClr val="FFFFFF"/>
              </a:highlight>
              <a:latin typeface="Arial"/>
              <a:ea typeface="Arial"/>
              <a:cs typeface="Arial"/>
              <a:sym typeface="Arial"/>
            </a:endParaRPr>
          </a:p>
          <a:p>
            <a:pPr indent="0" lvl="0" marL="0" rtl="0" algn="l">
              <a:lnSpc>
                <a:spcPct val="100000"/>
              </a:lnSpc>
              <a:spcBef>
                <a:spcPts val="2400"/>
              </a:spcBef>
              <a:spcAft>
                <a:spcPts val="0"/>
              </a:spcAft>
              <a:buNone/>
            </a:pPr>
            <a:r>
              <a:rPr b="1" lang="en-IN" sz="2400">
                <a:solidFill>
                  <a:srgbClr val="3A3A3A"/>
                </a:solidFill>
                <a:highlight>
                  <a:srgbClr val="FFFFFF"/>
                </a:highlight>
                <a:latin typeface="Arial"/>
                <a:ea typeface="Arial"/>
                <a:cs typeface="Arial"/>
                <a:sym typeface="Arial"/>
              </a:rPr>
              <a:t>Step 1: Load framework</a:t>
            </a:r>
            <a:endParaRPr b="1" sz="2400">
              <a:solidFill>
                <a:srgbClr val="3A3A3A"/>
              </a:solidFill>
              <a:highlight>
                <a:srgbClr val="FFFFFF"/>
              </a:highlight>
              <a:latin typeface="Arial"/>
              <a:ea typeface="Arial"/>
              <a:cs typeface="Arial"/>
              <a:sym typeface="Arial"/>
            </a:endParaRPr>
          </a:p>
          <a:p>
            <a:pPr indent="0" lvl="0" marL="0" rtl="0" algn="l">
              <a:lnSpc>
                <a:spcPct val="100000"/>
              </a:lnSpc>
              <a:spcBef>
                <a:spcPts val="2400"/>
              </a:spcBef>
              <a:spcAft>
                <a:spcPts val="0"/>
              </a:spcAft>
              <a:buNone/>
            </a:pPr>
            <a:r>
              <a:rPr lang="en-IN" sz="2400">
                <a:solidFill>
                  <a:srgbClr val="3A3A3A"/>
                </a:solidFill>
                <a:highlight>
                  <a:srgbClr val="FFFFFF"/>
                </a:highlight>
                <a:latin typeface="Arial"/>
                <a:ea typeface="Arial"/>
                <a:cs typeface="Arial"/>
                <a:sym typeface="Arial"/>
              </a:rPr>
              <a:t>&lt;Script&gt; tag.</a:t>
            </a:r>
            <a:endParaRPr sz="2400">
              <a:solidFill>
                <a:srgbClr val="3A3A3A"/>
              </a:solidFill>
              <a:highlight>
                <a:srgbClr val="FFFFFF"/>
              </a:highlight>
              <a:latin typeface="Arial"/>
              <a:ea typeface="Arial"/>
              <a:cs typeface="Arial"/>
              <a:sym typeface="Arial"/>
            </a:endParaRPr>
          </a:p>
          <a:p>
            <a:pPr indent="0" lvl="0" marL="0" rtl="0" algn="l">
              <a:lnSpc>
                <a:spcPct val="100000"/>
              </a:lnSpc>
              <a:spcBef>
                <a:spcPts val="2400"/>
              </a:spcBef>
              <a:spcAft>
                <a:spcPts val="0"/>
              </a:spcAft>
              <a:buNone/>
            </a:pPr>
            <a:r>
              <a:t/>
            </a:r>
            <a:endParaRPr sz="2400">
              <a:solidFill>
                <a:srgbClr val="3A3A3A"/>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t/>
            </a:r>
            <a:endParaRPr sz="24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71" name="Google Shape;271;p3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00000"/>
              </a:lnSpc>
              <a:spcBef>
                <a:spcPts val="2400"/>
              </a:spcBef>
              <a:spcAft>
                <a:spcPts val="0"/>
              </a:spcAft>
              <a:buClr>
                <a:schemeClr val="dk1"/>
              </a:buClr>
              <a:buSzPts val="1100"/>
              <a:buFont typeface="Arial"/>
              <a:buNone/>
            </a:pPr>
            <a:r>
              <a:rPr b="1" lang="en-IN" sz="2400">
                <a:solidFill>
                  <a:srgbClr val="3A3A3A"/>
                </a:solidFill>
                <a:highlight>
                  <a:srgbClr val="FFFFFF"/>
                </a:highlight>
                <a:latin typeface="Arial"/>
                <a:ea typeface="Arial"/>
                <a:cs typeface="Arial"/>
                <a:sym typeface="Arial"/>
              </a:rPr>
              <a:t>Step 2: Define Application using ng-app directive</a:t>
            </a:r>
            <a:endParaRPr b="1" sz="2400">
              <a:solidFill>
                <a:srgbClr val="3A3A3A"/>
              </a:solidFill>
              <a:highlight>
                <a:srgbClr val="FFFFFF"/>
              </a:highlight>
              <a:latin typeface="Arial"/>
              <a:ea typeface="Arial"/>
              <a:cs typeface="Arial"/>
              <a:sym typeface="Arial"/>
            </a:endParaRPr>
          </a:p>
          <a:p>
            <a:pPr indent="0" lvl="0" marL="0" rtl="0" algn="l">
              <a:lnSpc>
                <a:spcPct val="100000"/>
              </a:lnSpc>
              <a:spcBef>
                <a:spcPts val="2400"/>
              </a:spcBef>
              <a:spcAft>
                <a:spcPts val="0"/>
              </a:spcAft>
              <a:buClr>
                <a:schemeClr val="dk1"/>
              </a:buClr>
              <a:buSzPts val="1100"/>
              <a:buFont typeface="Arial"/>
              <a:buNone/>
            </a:pPr>
            <a:r>
              <a:rPr lang="en-IN" sz="2400">
                <a:solidFill>
                  <a:srgbClr val="212529"/>
                </a:solidFill>
                <a:highlight>
                  <a:srgbClr val="DDDDDD"/>
                </a:highlight>
                <a:latin typeface="Arial"/>
                <a:ea typeface="Arial"/>
                <a:cs typeface="Arial"/>
                <a:sym typeface="Arial"/>
              </a:rPr>
              <a:t>&lt;div ng-app = ""&gt;</a:t>
            </a:r>
            <a:endParaRPr sz="2400">
              <a:solidFill>
                <a:srgbClr val="212529"/>
              </a:solidFill>
              <a:highlight>
                <a:srgbClr val="DDDDDD"/>
              </a:highlight>
              <a:latin typeface="Arial"/>
              <a:ea typeface="Arial"/>
              <a:cs typeface="Arial"/>
              <a:sym typeface="Arial"/>
            </a:endParaRPr>
          </a:p>
          <a:p>
            <a:pPr indent="0" lvl="0" marL="0" rtl="0" algn="l">
              <a:lnSpc>
                <a:spcPct val="100000"/>
              </a:lnSpc>
              <a:spcBef>
                <a:spcPts val="2400"/>
              </a:spcBef>
              <a:spcAft>
                <a:spcPts val="0"/>
              </a:spcAft>
              <a:buClr>
                <a:schemeClr val="dk1"/>
              </a:buClr>
              <a:buSzPts val="1100"/>
              <a:buFont typeface="Arial"/>
              <a:buNone/>
            </a:pPr>
            <a:r>
              <a:rPr lang="en-IN" sz="2400">
                <a:solidFill>
                  <a:srgbClr val="212529"/>
                </a:solidFill>
                <a:highlight>
                  <a:srgbClr val="DDDDDD"/>
                </a:highlight>
                <a:latin typeface="Arial"/>
                <a:ea typeface="Arial"/>
                <a:cs typeface="Arial"/>
                <a:sym typeface="Arial"/>
              </a:rPr>
              <a:t>//code</a:t>
            </a:r>
            <a:endParaRPr sz="2400">
              <a:solidFill>
                <a:srgbClr val="212529"/>
              </a:solidFill>
              <a:highlight>
                <a:srgbClr val="DDDDDD"/>
              </a:highlight>
              <a:latin typeface="Arial"/>
              <a:ea typeface="Arial"/>
              <a:cs typeface="Arial"/>
              <a:sym typeface="Arial"/>
            </a:endParaRPr>
          </a:p>
          <a:p>
            <a:pPr indent="0" lvl="0" marL="190500" marR="190500" rtl="0" algn="l">
              <a:lnSpc>
                <a:spcPct val="100000"/>
              </a:lnSpc>
              <a:spcBef>
                <a:spcPts val="400"/>
              </a:spcBef>
              <a:spcAft>
                <a:spcPts val="0"/>
              </a:spcAft>
              <a:buClr>
                <a:schemeClr val="dk1"/>
              </a:buClr>
              <a:buSzPts val="1100"/>
              <a:buFont typeface="Arial"/>
              <a:buNone/>
            </a:pPr>
            <a:r>
              <a:rPr lang="en-IN" sz="2400">
                <a:solidFill>
                  <a:srgbClr val="212529"/>
                </a:solidFill>
                <a:highlight>
                  <a:srgbClr val="DDDDDD"/>
                </a:highlight>
                <a:latin typeface="Arial"/>
                <a:ea typeface="Arial"/>
                <a:cs typeface="Arial"/>
                <a:sym typeface="Arial"/>
              </a:rPr>
              <a:t>&lt;/div&gt;</a:t>
            </a:r>
            <a:endParaRPr sz="2400">
              <a:solidFill>
                <a:srgbClr val="212529"/>
              </a:solidFill>
              <a:highlight>
                <a:srgbClr val="DDDDDD"/>
              </a:highlight>
              <a:latin typeface="Arial"/>
              <a:ea typeface="Arial"/>
              <a:cs typeface="Arial"/>
              <a:sym typeface="Arial"/>
            </a:endParaRPr>
          </a:p>
          <a:p>
            <a:pPr indent="0" lvl="0" marL="0" rtl="0" algn="just">
              <a:lnSpc>
                <a:spcPct val="100000"/>
              </a:lnSpc>
              <a:spcBef>
                <a:spcPts val="1200"/>
              </a:spcBef>
              <a:spcAft>
                <a:spcPts val="0"/>
              </a:spcAft>
              <a:buClr>
                <a:schemeClr val="dk1"/>
              </a:buClr>
              <a:buSzPts val="1100"/>
              <a:buFont typeface="Arial"/>
              <a:buNone/>
            </a:pPr>
            <a:r>
              <a:rPr b="1" lang="en-IN" sz="2400">
                <a:solidFill>
                  <a:srgbClr val="3A3A3A"/>
                </a:solidFill>
                <a:highlight>
                  <a:srgbClr val="FFFFFF"/>
                </a:highlight>
                <a:latin typeface="Arial"/>
                <a:ea typeface="Arial"/>
                <a:cs typeface="Arial"/>
                <a:sym typeface="Arial"/>
              </a:rPr>
              <a:t>Step 3:  Define a model name using ng-model directive</a:t>
            </a:r>
            <a:endParaRPr b="1" sz="2400">
              <a:solidFill>
                <a:srgbClr val="3A3A3A"/>
              </a:solidFill>
              <a:highlight>
                <a:srgbClr val="FFFFFF"/>
              </a:highlight>
              <a:latin typeface="Arial"/>
              <a:ea typeface="Arial"/>
              <a:cs typeface="Arial"/>
              <a:sym typeface="Arial"/>
            </a:endParaRPr>
          </a:p>
          <a:p>
            <a:pPr indent="0" lvl="0" marL="190500" marR="190500" rtl="0" algn="l">
              <a:lnSpc>
                <a:spcPct val="100000"/>
              </a:lnSpc>
              <a:spcBef>
                <a:spcPts val="400"/>
              </a:spcBef>
              <a:spcAft>
                <a:spcPts val="0"/>
              </a:spcAft>
              <a:buNone/>
            </a:pPr>
            <a:r>
              <a:rPr lang="en-IN" sz="2400">
                <a:solidFill>
                  <a:srgbClr val="212529"/>
                </a:solidFill>
                <a:highlight>
                  <a:srgbClr val="DDDDDD"/>
                </a:highlight>
                <a:latin typeface="Arial"/>
                <a:ea typeface="Arial"/>
                <a:cs typeface="Arial"/>
                <a:sym typeface="Arial"/>
              </a:rPr>
              <a:t>&lt;p&gt;Enter Text: &lt;input type = "text"  ng-model = "name"&gt;&lt;/p&gt;</a:t>
            </a:r>
            <a:endParaRPr sz="2400">
              <a:solidFill>
                <a:srgbClr val="212529"/>
              </a:solidFill>
              <a:highlight>
                <a:srgbClr val="DDDDDD"/>
              </a:highlight>
              <a:latin typeface="Arial"/>
              <a:ea typeface="Arial"/>
              <a:cs typeface="Arial"/>
              <a:sym typeface="Arial"/>
            </a:endParaRPr>
          </a:p>
          <a:p>
            <a:pPr indent="0" lvl="0" marL="0" rtl="0" algn="just">
              <a:lnSpc>
                <a:spcPct val="175000"/>
              </a:lnSpc>
              <a:spcBef>
                <a:spcPts val="1200"/>
              </a:spcBef>
              <a:spcAft>
                <a:spcPts val="0"/>
              </a:spcAft>
              <a:buNone/>
            </a:pPr>
            <a:r>
              <a:t/>
            </a:r>
            <a:endParaRPr b="1" sz="2400">
              <a:solidFill>
                <a:srgbClr val="3A3A3A"/>
              </a:solidFill>
              <a:highlight>
                <a:srgbClr val="FFFFFF"/>
              </a:highlight>
              <a:latin typeface="Arial"/>
              <a:ea typeface="Arial"/>
              <a:cs typeface="Arial"/>
              <a:sym typeface="Arial"/>
            </a:endParaRPr>
          </a:p>
          <a:p>
            <a:pPr indent="0" lvl="0" marL="0" rtl="0" algn="just">
              <a:lnSpc>
                <a:spcPct val="175000"/>
              </a:lnSpc>
              <a:spcBef>
                <a:spcPts val="0"/>
              </a:spcBef>
              <a:spcAft>
                <a:spcPts val="0"/>
              </a:spcAft>
              <a:buNone/>
            </a:pPr>
            <a:r>
              <a:rPr b="1" lang="en-IN" sz="2400">
                <a:solidFill>
                  <a:srgbClr val="3A3A3A"/>
                </a:solidFill>
                <a:highlight>
                  <a:srgbClr val="FFFFFF"/>
                </a:highlight>
                <a:latin typeface="Arial"/>
                <a:ea typeface="Arial"/>
                <a:cs typeface="Arial"/>
                <a:sym typeface="Arial"/>
              </a:rPr>
              <a:t>Step 4: Bind the value of above model defined using ng-bind directive.</a:t>
            </a:r>
            <a:endParaRPr b="1" sz="2400">
              <a:solidFill>
                <a:srgbClr val="3A3A3A"/>
              </a:solidFill>
              <a:highlight>
                <a:srgbClr val="FFFFFF"/>
              </a:highlight>
              <a:latin typeface="Arial"/>
              <a:ea typeface="Arial"/>
              <a:cs typeface="Arial"/>
              <a:sym typeface="Arial"/>
            </a:endParaRPr>
          </a:p>
          <a:p>
            <a:pPr indent="0" lvl="0" marL="190500" marR="190500" rtl="0" algn="l">
              <a:lnSpc>
                <a:spcPct val="115000"/>
              </a:lnSpc>
              <a:spcBef>
                <a:spcPts val="400"/>
              </a:spcBef>
              <a:spcAft>
                <a:spcPts val="0"/>
              </a:spcAft>
              <a:buClr>
                <a:schemeClr val="dk1"/>
              </a:buClr>
              <a:buSzPts val="1100"/>
              <a:buFont typeface="Arial"/>
              <a:buNone/>
            </a:pPr>
            <a:r>
              <a:rPr lang="en-IN" sz="2400">
                <a:solidFill>
                  <a:srgbClr val="212529"/>
                </a:solidFill>
                <a:highlight>
                  <a:srgbClr val="DDDDDD"/>
                </a:highlight>
                <a:latin typeface="Arial"/>
                <a:ea typeface="Arial"/>
                <a:cs typeface="Arial"/>
                <a:sym typeface="Arial"/>
              </a:rPr>
              <a:t>&lt;p&gt;Hello&lt;span ng-bind = "name"&gt;&lt;/span&gt;&lt;/p&gt;</a:t>
            </a:r>
            <a:endParaRPr sz="2400">
              <a:solidFill>
                <a:srgbClr val="212529"/>
              </a:solidFill>
              <a:highlight>
                <a:srgbClr val="DDDDDD"/>
              </a:highlight>
              <a:latin typeface="Arial"/>
              <a:ea typeface="Arial"/>
              <a:cs typeface="Arial"/>
              <a:sym typeface="Arial"/>
            </a:endParaRPr>
          </a:p>
          <a:p>
            <a:pPr indent="0" lvl="0" marL="190500" marR="190500" rtl="0" algn="l">
              <a:lnSpc>
                <a:spcPct val="100000"/>
              </a:lnSpc>
              <a:spcBef>
                <a:spcPts val="400"/>
              </a:spcBef>
              <a:spcAft>
                <a:spcPts val="0"/>
              </a:spcAft>
              <a:buClr>
                <a:schemeClr val="dk1"/>
              </a:buClr>
              <a:buSzPts val="1100"/>
              <a:buFont typeface="Arial"/>
              <a:buNone/>
            </a:pPr>
            <a:r>
              <a:t/>
            </a:r>
            <a:endParaRPr sz="2400">
              <a:solidFill>
                <a:srgbClr val="212529"/>
              </a:solidFill>
              <a:highlight>
                <a:srgbClr val="DDDDDD"/>
              </a:highlight>
              <a:latin typeface="Arial"/>
              <a:ea typeface="Arial"/>
              <a:cs typeface="Arial"/>
              <a:sym typeface="Arial"/>
            </a:endParaRPr>
          </a:p>
          <a:p>
            <a:pPr indent="0" lvl="0" marL="0" rtl="0" algn="l">
              <a:lnSpc>
                <a:spcPct val="100000"/>
              </a:lnSpc>
              <a:spcBef>
                <a:spcPts val="1000"/>
              </a:spcBef>
              <a:spcAft>
                <a:spcPts val="0"/>
              </a:spcAft>
              <a:buNone/>
            </a:pPr>
            <a:r>
              <a:t/>
            </a:r>
            <a:endParaRPr sz="24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Sample Code</a:t>
            </a:r>
            <a:endParaRPr/>
          </a:p>
        </p:txBody>
      </p:sp>
      <p:sp>
        <p:nvSpPr>
          <p:cNvPr id="278" name="Google Shape;278;p4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79" name="Google Shape;279;p40"/>
          <p:cNvPicPr preferRelativeResize="0"/>
          <p:nvPr/>
        </p:nvPicPr>
        <p:blipFill>
          <a:blip r:embed="rId3">
            <a:alphaModFix/>
          </a:blip>
          <a:stretch>
            <a:fillRect/>
          </a:stretch>
        </p:blipFill>
        <p:spPr>
          <a:xfrm>
            <a:off x="0" y="1486105"/>
            <a:ext cx="12192001" cy="537189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Directives</a:t>
            </a:r>
            <a:endParaRPr/>
          </a:p>
        </p:txBody>
      </p:sp>
      <p:sp>
        <p:nvSpPr>
          <p:cNvPr id="286" name="Google Shape;286;p4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SzPts val="1800"/>
              <a:buChar char="●"/>
            </a:pPr>
            <a:r>
              <a:rPr lang="en-IN" sz="2400">
                <a:solidFill>
                  <a:srgbClr val="202124"/>
                </a:solidFill>
                <a:highlight>
                  <a:schemeClr val="lt1"/>
                </a:highlight>
                <a:latin typeface="Arial"/>
                <a:ea typeface="Arial"/>
                <a:cs typeface="Arial"/>
                <a:sym typeface="Arial"/>
              </a:rPr>
              <a:t>Tells the DOM what action ( controller) need to be done. </a:t>
            </a:r>
            <a:endParaRPr sz="2400">
              <a:solidFill>
                <a:srgbClr val="202124"/>
              </a:solidFill>
              <a:highlight>
                <a:schemeClr val="lt1"/>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IN" sz="2400">
                <a:solidFill>
                  <a:srgbClr val="202124"/>
                </a:solidFill>
                <a:highlight>
                  <a:schemeClr val="lt1"/>
                </a:highlight>
                <a:latin typeface="Arial"/>
                <a:ea typeface="Arial"/>
                <a:cs typeface="Arial"/>
                <a:sym typeface="Arial"/>
              </a:rPr>
              <a:t>Directives are used like Attributes </a:t>
            </a:r>
            <a:endParaRPr sz="2400">
              <a:solidFill>
                <a:srgbClr val="202124"/>
              </a:solidFill>
              <a:highlight>
                <a:schemeClr val="lt1"/>
              </a:highlight>
              <a:latin typeface="Arial"/>
              <a:ea typeface="Arial"/>
              <a:cs typeface="Arial"/>
              <a:sym typeface="Arial"/>
            </a:endParaRPr>
          </a:p>
          <a:p>
            <a:pPr indent="-381000" lvl="0" marL="457200" rtl="0" algn="l">
              <a:lnSpc>
                <a:spcPct val="115000"/>
              </a:lnSpc>
              <a:spcBef>
                <a:spcPts val="0"/>
              </a:spcBef>
              <a:spcAft>
                <a:spcPts val="0"/>
              </a:spcAft>
              <a:buClr>
                <a:srgbClr val="202124"/>
              </a:buClr>
              <a:buSzPts val="2400"/>
              <a:buFont typeface="Arial"/>
              <a:buChar char="●"/>
            </a:pPr>
            <a:r>
              <a:rPr lang="en-IN" sz="2400">
                <a:solidFill>
                  <a:srgbClr val="202124"/>
                </a:solidFill>
                <a:highlight>
                  <a:schemeClr val="lt1"/>
                </a:highlight>
                <a:latin typeface="Arial"/>
                <a:ea typeface="Arial"/>
                <a:cs typeface="Arial"/>
                <a:sym typeface="Arial"/>
              </a:rPr>
              <a:t>2 types </a:t>
            </a:r>
            <a:endParaRPr sz="2400">
              <a:solidFill>
                <a:srgbClr val="202124"/>
              </a:solidFill>
              <a:highlight>
                <a:schemeClr val="lt1"/>
              </a:highlight>
              <a:latin typeface="Arial"/>
              <a:ea typeface="Arial"/>
              <a:cs typeface="Arial"/>
              <a:sym typeface="Arial"/>
            </a:endParaRPr>
          </a:p>
          <a:p>
            <a:pPr indent="-381000" lvl="1" marL="914400" marR="0" rtl="0" algn="l">
              <a:lnSpc>
                <a:spcPct val="115000"/>
              </a:lnSpc>
              <a:spcBef>
                <a:spcPts val="0"/>
              </a:spcBef>
              <a:spcAft>
                <a:spcPts val="0"/>
              </a:spcAft>
              <a:buClr>
                <a:srgbClr val="202124"/>
              </a:buClr>
              <a:buSzPts val="2400"/>
              <a:buChar char="○"/>
            </a:pPr>
            <a:r>
              <a:rPr lang="en-IN" sz="2400">
                <a:solidFill>
                  <a:srgbClr val="202124"/>
                </a:solidFill>
                <a:highlight>
                  <a:schemeClr val="lt1"/>
                </a:highlight>
                <a:latin typeface="Arial"/>
                <a:ea typeface="Arial"/>
                <a:cs typeface="Arial"/>
                <a:sym typeface="Arial"/>
              </a:rPr>
              <a:t> Built in Dire</a:t>
            </a:r>
            <a:r>
              <a:rPr lang="en-IN">
                <a:solidFill>
                  <a:srgbClr val="202124"/>
                </a:solidFill>
                <a:highlight>
                  <a:schemeClr val="lt1"/>
                </a:highlight>
                <a:latin typeface="Arial"/>
                <a:ea typeface="Arial"/>
                <a:cs typeface="Arial"/>
                <a:sym typeface="Arial"/>
              </a:rPr>
              <a:t>ctives - a set of built-in directives which offers functionality to your applications.</a:t>
            </a:r>
            <a:endParaRPr>
              <a:solidFill>
                <a:srgbClr val="202124"/>
              </a:solidFill>
              <a:highlight>
                <a:schemeClr val="lt1"/>
              </a:highlight>
              <a:latin typeface="Arial"/>
              <a:ea typeface="Arial"/>
              <a:cs typeface="Arial"/>
              <a:sym typeface="Arial"/>
            </a:endParaRPr>
          </a:p>
          <a:p>
            <a:pPr indent="-381000" lvl="1" marL="914400" marR="0" rtl="0" algn="l">
              <a:lnSpc>
                <a:spcPct val="115000"/>
              </a:lnSpc>
              <a:spcBef>
                <a:spcPts val="0"/>
              </a:spcBef>
              <a:spcAft>
                <a:spcPts val="0"/>
              </a:spcAft>
              <a:buClr>
                <a:srgbClr val="202124"/>
              </a:buClr>
              <a:buSzPts val="2400"/>
              <a:buChar char="○"/>
            </a:pPr>
            <a:r>
              <a:rPr lang="en-IN">
                <a:solidFill>
                  <a:srgbClr val="202124"/>
                </a:solidFill>
                <a:highlight>
                  <a:schemeClr val="lt1"/>
                </a:highlight>
                <a:latin typeface="Arial"/>
                <a:ea typeface="Arial"/>
                <a:cs typeface="Arial"/>
                <a:sym typeface="Arial"/>
              </a:rPr>
              <a:t>Custom Directives - lets you define your own directives.</a:t>
            </a:r>
            <a:endParaRPr sz="2400">
              <a:solidFill>
                <a:srgbClr val="202124"/>
              </a:solidFill>
              <a:highlight>
                <a:schemeClr val="lt1"/>
              </a:highlight>
              <a:latin typeface="Arial"/>
              <a:ea typeface="Arial"/>
              <a:cs typeface="Arial"/>
              <a:sym typeface="Arial"/>
            </a:endParaRPr>
          </a:p>
          <a:p>
            <a:pPr indent="0" lvl="0" marL="457200" rtl="0" algn="l">
              <a:lnSpc>
                <a:spcPct val="115000"/>
              </a:lnSpc>
              <a:spcBef>
                <a:spcPts val="300"/>
              </a:spcBef>
              <a:spcAft>
                <a:spcPts val="300"/>
              </a:spcAft>
              <a:buNone/>
            </a:pPr>
            <a:r>
              <a:t/>
            </a:r>
            <a:endParaRPr sz="2400">
              <a:solidFill>
                <a:srgbClr val="202124"/>
              </a:solidFill>
              <a:highlight>
                <a:schemeClr val="lt1"/>
              </a:highlight>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IN" sz="2400">
                <a:solidFill>
                  <a:srgbClr val="202124"/>
                </a:solidFill>
                <a:highlight>
                  <a:srgbClr val="FFFFFF"/>
                </a:highlight>
                <a:latin typeface="Arial"/>
                <a:ea typeface="Arial"/>
                <a:cs typeface="Arial"/>
                <a:sym typeface="Arial"/>
              </a:rPr>
              <a:t>Built in Directives</a:t>
            </a:r>
            <a:endParaRPr sz="2400">
              <a:solidFill>
                <a:srgbClr val="202124"/>
              </a:solidFill>
              <a:highlight>
                <a:srgbClr val="FFFFFF"/>
              </a:highlight>
              <a:latin typeface="Arial"/>
              <a:ea typeface="Arial"/>
              <a:cs typeface="Arial"/>
              <a:sym typeface="Arial"/>
            </a:endParaRPr>
          </a:p>
          <a:p>
            <a:pPr indent="-381000" lvl="0" marL="457200" marR="0" rtl="0" algn="l">
              <a:lnSpc>
                <a:spcPct val="115000"/>
              </a:lnSpc>
              <a:spcBef>
                <a:spcPts val="300"/>
              </a:spcBef>
              <a:spcAft>
                <a:spcPts val="0"/>
              </a:spcAft>
              <a:buClr>
                <a:srgbClr val="202124"/>
              </a:buClr>
              <a:buSzPts val="2400"/>
              <a:buFont typeface="Arial"/>
              <a:buChar char="●"/>
            </a:pPr>
            <a:r>
              <a:rPr lang="en-IN" sz="2400">
                <a:solidFill>
                  <a:srgbClr val="202124"/>
                </a:solidFill>
                <a:highlight>
                  <a:srgbClr val="FFFFFF"/>
                </a:highlight>
                <a:latin typeface="Arial"/>
                <a:ea typeface="Arial"/>
                <a:cs typeface="Arial"/>
                <a:sym typeface="Arial"/>
              </a:rPr>
              <a:t>Start as ng-*</a:t>
            </a:r>
            <a:endParaRPr sz="2400">
              <a:solidFill>
                <a:srgbClr val="202124"/>
              </a:solidFill>
              <a:highlight>
                <a:srgbClr val="FFFFFF"/>
              </a:highlight>
              <a:latin typeface="Arial"/>
              <a:ea typeface="Arial"/>
              <a:cs typeface="Arial"/>
              <a:sym typeface="Arial"/>
            </a:endParaRPr>
          </a:p>
          <a:p>
            <a:pPr indent="-381000" lvl="0" marL="457200" marR="0" rtl="0" algn="l">
              <a:lnSpc>
                <a:spcPct val="115000"/>
              </a:lnSpc>
              <a:spcBef>
                <a:spcPts val="0"/>
              </a:spcBef>
              <a:spcAft>
                <a:spcPts val="0"/>
              </a:spcAft>
              <a:buClr>
                <a:srgbClr val="202124"/>
              </a:buClr>
              <a:buSzPts val="2400"/>
              <a:buFont typeface="Arial"/>
              <a:buChar char="●"/>
            </a:pPr>
            <a:r>
              <a:rPr lang="en-IN" sz="2400">
                <a:solidFill>
                  <a:srgbClr val="202124"/>
                </a:solidFill>
                <a:highlight>
                  <a:srgbClr val="FFFFFF"/>
                </a:highlight>
                <a:latin typeface="Arial"/>
                <a:ea typeface="Arial"/>
                <a:cs typeface="Arial"/>
                <a:sym typeface="Arial"/>
              </a:rPr>
              <a:t>Eg:</a:t>
            </a:r>
            <a:endParaRPr sz="2400">
              <a:solidFill>
                <a:srgbClr val="202124"/>
              </a:solidFill>
              <a:highlight>
                <a:srgbClr val="FFFFFF"/>
              </a:highlight>
              <a:latin typeface="Arial"/>
              <a:ea typeface="Arial"/>
              <a:cs typeface="Arial"/>
              <a:sym typeface="Arial"/>
            </a:endParaRPr>
          </a:p>
          <a:p>
            <a:pPr indent="-381000" lvl="1" marL="914400" marR="0" rtl="0" algn="l">
              <a:lnSpc>
                <a:spcPct val="115000"/>
              </a:lnSpc>
              <a:spcBef>
                <a:spcPts val="0"/>
              </a:spcBef>
              <a:spcAft>
                <a:spcPts val="0"/>
              </a:spcAft>
              <a:buSzPts val="2400"/>
              <a:buChar char="○"/>
            </a:pPr>
            <a:r>
              <a:rPr b="1" lang="en-IN">
                <a:solidFill>
                  <a:srgbClr val="202124"/>
                </a:solidFill>
                <a:highlight>
                  <a:srgbClr val="FFFFFF"/>
                </a:highlight>
                <a:latin typeface="Arial"/>
                <a:ea typeface="Arial"/>
                <a:cs typeface="Arial"/>
                <a:sym typeface="Arial"/>
              </a:rPr>
              <a:t>ng-app</a:t>
            </a:r>
            <a:r>
              <a:rPr lang="en-IN">
                <a:solidFill>
                  <a:srgbClr val="202124"/>
                </a:solidFill>
                <a:highlight>
                  <a:srgbClr val="FFFFFF"/>
                </a:highlight>
                <a:latin typeface="Arial"/>
                <a:ea typeface="Arial"/>
                <a:cs typeface="Arial"/>
                <a:sym typeface="Arial"/>
              </a:rPr>
              <a:t> − This directive defines and links an AngularJS application to HTML. start the AngularJS application. </a:t>
            </a:r>
            <a:endParaRPr sz="2400">
              <a:solidFill>
                <a:srgbClr val="202124"/>
              </a:solidFill>
              <a:highlight>
                <a:srgbClr val="FFFFFF"/>
              </a:highlight>
              <a:latin typeface="Arial"/>
              <a:ea typeface="Arial"/>
              <a:cs typeface="Arial"/>
              <a:sym typeface="Arial"/>
            </a:endParaRPr>
          </a:p>
          <a:p>
            <a:pPr indent="-381000" lvl="1" marL="914400" marR="0" rtl="0" algn="l">
              <a:lnSpc>
                <a:spcPct val="115000"/>
              </a:lnSpc>
              <a:spcBef>
                <a:spcPts val="0"/>
              </a:spcBef>
              <a:spcAft>
                <a:spcPts val="0"/>
              </a:spcAft>
              <a:buSzPts val="2400"/>
              <a:buChar char="○"/>
            </a:pPr>
            <a:r>
              <a:rPr b="1" lang="en-IN">
                <a:solidFill>
                  <a:srgbClr val="202124"/>
                </a:solidFill>
                <a:highlight>
                  <a:srgbClr val="FFFFFF"/>
                </a:highlight>
                <a:latin typeface="Arial"/>
                <a:ea typeface="Arial"/>
                <a:cs typeface="Arial"/>
                <a:sym typeface="Arial"/>
              </a:rPr>
              <a:t>ng-model </a:t>
            </a:r>
            <a:r>
              <a:rPr lang="en-IN">
                <a:solidFill>
                  <a:srgbClr val="202124"/>
                </a:solidFill>
                <a:highlight>
                  <a:srgbClr val="FFFFFF"/>
                </a:highlight>
                <a:latin typeface="Arial"/>
                <a:ea typeface="Arial"/>
                <a:cs typeface="Arial"/>
                <a:sym typeface="Arial"/>
              </a:rPr>
              <a:t>− This directive binds the values of AngularJS application data to HTML input controls.</a:t>
            </a:r>
            <a:endParaRPr>
              <a:solidFill>
                <a:srgbClr val="202124"/>
              </a:solidFill>
              <a:highlight>
                <a:srgbClr val="FFFFFF"/>
              </a:highlight>
              <a:latin typeface="Arial"/>
              <a:ea typeface="Arial"/>
              <a:cs typeface="Arial"/>
              <a:sym typeface="Arial"/>
            </a:endParaRPr>
          </a:p>
          <a:p>
            <a:pPr indent="-381000" lvl="1" marL="914400" marR="0" rtl="0" algn="l">
              <a:lnSpc>
                <a:spcPct val="115000"/>
              </a:lnSpc>
              <a:spcBef>
                <a:spcPts val="0"/>
              </a:spcBef>
              <a:spcAft>
                <a:spcPts val="0"/>
              </a:spcAft>
              <a:buSzPts val="2400"/>
              <a:buChar char="○"/>
            </a:pPr>
            <a:r>
              <a:rPr b="1" lang="en-IN">
                <a:solidFill>
                  <a:srgbClr val="202124"/>
                </a:solidFill>
                <a:highlight>
                  <a:srgbClr val="FFFFFF"/>
                </a:highlight>
                <a:latin typeface="Arial"/>
                <a:ea typeface="Arial"/>
                <a:cs typeface="Arial"/>
                <a:sym typeface="Arial"/>
              </a:rPr>
              <a:t>ng-bind </a:t>
            </a:r>
            <a:r>
              <a:rPr lang="en-IN">
                <a:solidFill>
                  <a:srgbClr val="202124"/>
                </a:solidFill>
                <a:highlight>
                  <a:srgbClr val="FFFFFF"/>
                </a:highlight>
                <a:latin typeface="Arial"/>
                <a:ea typeface="Arial"/>
                <a:cs typeface="Arial"/>
                <a:sym typeface="Arial"/>
              </a:rPr>
              <a:t>− This directive binds the AngularJS Application data to HTML tags.</a:t>
            </a:r>
            <a:endParaRPr>
              <a:solidFill>
                <a:srgbClr val="202124"/>
              </a:solidFill>
              <a:highlight>
                <a:srgbClr val="FFFFFF"/>
              </a:highlight>
              <a:latin typeface="Arial"/>
              <a:ea typeface="Arial"/>
              <a:cs typeface="Arial"/>
              <a:sym typeface="Arial"/>
            </a:endParaRPr>
          </a:p>
          <a:p>
            <a:pPr indent="-381000" lvl="1" marL="914400" marR="0" rtl="0" algn="l">
              <a:lnSpc>
                <a:spcPct val="115000"/>
              </a:lnSpc>
              <a:spcBef>
                <a:spcPts val="0"/>
              </a:spcBef>
              <a:spcAft>
                <a:spcPts val="0"/>
              </a:spcAft>
              <a:buClr>
                <a:srgbClr val="202124"/>
              </a:buClr>
              <a:buSzPts val="2400"/>
              <a:buFont typeface="Arial"/>
              <a:buChar char="○"/>
            </a:pPr>
            <a:r>
              <a:rPr lang="en-IN">
                <a:solidFill>
                  <a:srgbClr val="202124"/>
                </a:solidFill>
                <a:highlight>
                  <a:srgbClr val="FFFFFF"/>
                </a:highlight>
                <a:latin typeface="Arial"/>
                <a:ea typeface="Arial"/>
                <a:cs typeface="Arial"/>
                <a:sym typeface="Arial"/>
              </a:rPr>
              <a:t>ng-value - bind value with a tag </a:t>
            </a:r>
            <a:endParaRPr>
              <a:solidFill>
                <a:srgbClr val="202124"/>
              </a:solidFill>
              <a:highlight>
                <a:srgbClr val="FFFFFF"/>
              </a:highlight>
              <a:latin typeface="Arial"/>
              <a:ea typeface="Arial"/>
              <a:cs typeface="Arial"/>
              <a:sym typeface="Arial"/>
            </a:endParaRPr>
          </a:p>
          <a:p>
            <a:pPr indent="0" lvl="0" marL="0" marR="0" rtl="0" algn="l">
              <a:lnSpc>
                <a:spcPct val="115000"/>
              </a:lnSpc>
              <a:spcBef>
                <a:spcPts val="300"/>
              </a:spcBef>
              <a:spcAft>
                <a:spcPts val="300"/>
              </a:spcAft>
              <a:buNone/>
            </a:pPr>
            <a:r>
              <a:t/>
            </a:r>
            <a:endParaRPr>
              <a:solidFill>
                <a:srgbClr val="202124"/>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07" name="Google Shape;107;p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06400" lvl="0" marL="457200" marR="0" rtl="0" algn="l">
              <a:lnSpc>
                <a:spcPct val="90000"/>
              </a:lnSpc>
              <a:spcBef>
                <a:spcPts val="1000"/>
              </a:spcBef>
              <a:spcAft>
                <a:spcPts val="0"/>
              </a:spcAft>
              <a:buSzPts val="2800"/>
              <a:buChar char="●"/>
            </a:pPr>
            <a:r>
              <a:rPr b="1" lang="en-IN"/>
              <a:t>Separation of Concerns </a:t>
            </a:r>
            <a:endParaRPr b="1"/>
          </a:p>
          <a:p>
            <a:pPr indent="-406400" lvl="1" marL="914400" rtl="0" algn="l">
              <a:spcBef>
                <a:spcPts val="0"/>
              </a:spcBef>
              <a:spcAft>
                <a:spcPts val="0"/>
              </a:spcAft>
              <a:buSzPts val="2800"/>
              <a:buChar char="○"/>
            </a:pPr>
            <a:r>
              <a:rPr lang="en-IN"/>
              <a:t>AngularJS is an </a:t>
            </a:r>
            <a:r>
              <a:rPr b="1" lang="en-IN"/>
              <a:t>Model-View-Controller</a:t>
            </a:r>
            <a:r>
              <a:rPr lang="en-IN"/>
              <a:t> framework that is similar to the </a:t>
            </a:r>
            <a:r>
              <a:rPr lang="en-IN">
                <a:uFill>
                  <a:noFill/>
                </a:uFill>
                <a:hlinkClick r:id="rId3"/>
              </a:rPr>
              <a:t>JavaScript</a:t>
            </a:r>
            <a:r>
              <a:rPr lang="en-IN"/>
              <a:t> framework</a:t>
            </a:r>
            <a:endParaRPr/>
          </a:p>
          <a:p>
            <a:pPr indent="-342900" lvl="1" marL="914400" rtl="0" algn="l">
              <a:spcBef>
                <a:spcPts val="0"/>
              </a:spcBef>
              <a:spcAft>
                <a:spcPts val="0"/>
              </a:spcAft>
              <a:buSzPts val="1800"/>
              <a:buChar char="○"/>
            </a:pPr>
            <a:r>
              <a:rPr lang="en-IN" sz="2800"/>
              <a:t>Separate DOM from the application logic</a:t>
            </a:r>
            <a:endParaRPr sz="2800"/>
          </a:p>
          <a:p>
            <a:pPr indent="-406400" lvl="2" marL="1371600" rtl="0" algn="l">
              <a:spcBef>
                <a:spcPts val="0"/>
              </a:spcBef>
              <a:spcAft>
                <a:spcPts val="0"/>
              </a:spcAft>
              <a:buSzPts val="2800"/>
              <a:buChar char="■"/>
            </a:pPr>
            <a:r>
              <a:rPr lang="en-IN" sz="2800"/>
              <a:t>Component, templates, Services</a:t>
            </a:r>
            <a:endParaRPr sz="1200">
              <a:latin typeface="Roboto"/>
              <a:ea typeface="Roboto"/>
              <a:cs typeface="Roboto"/>
              <a:sym typeface="Roboto"/>
            </a:endParaRPr>
          </a:p>
          <a:p>
            <a:pPr indent="-406400" lvl="0" marL="457200" rtl="0" algn="l">
              <a:spcBef>
                <a:spcPts val="0"/>
              </a:spcBef>
              <a:spcAft>
                <a:spcPts val="0"/>
              </a:spcAft>
              <a:buSzPts val="2800"/>
              <a:buChar char="●"/>
            </a:pPr>
            <a:r>
              <a:rPr lang="en-IN"/>
              <a:t>Can create </a:t>
            </a:r>
            <a:r>
              <a:rPr b="1" lang="en-IN"/>
              <a:t>RIA, </a:t>
            </a:r>
            <a:r>
              <a:rPr lang="en-IN"/>
              <a:t>with including a wide range of third-party libraries, tools, and extensions</a:t>
            </a:r>
            <a:endParaRPr b="1"/>
          </a:p>
          <a:p>
            <a:pPr indent="-406400" lvl="0" marL="457200" marR="0" rtl="0" algn="l">
              <a:lnSpc>
                <a:spcPct val="90000"/>
              </a:lnSpc>
              <a:spcBef>
                <a:spcPts val="0"/>
              </a:spcBef>
              <a:spcAft>
                <a:spcPts val="0"/>
              </a:spcAft>
              <a:buSzPts val="2800"/>
              <a:buChar char="●"/>
            </a:pPr>
            <a:r>
              <a:rPr b="1" lang="en-IN"/>
              <a:t>Cross Browser</a:t>
            </a:r>
            <a:r>
              <a:rPr lang="en-IN"/>
              <a:t> </a:t>
            </a:r>
            <a:r>
              <a:rPr b="1" lang="en-IN"/>
              <a:t>Compatible </a:t>
            </a:r>
            <a:r>
              <a:rPr lang="en-IN"/>
              <a:t>It</a:t>
            </a:r>
            <a:r>
              <a:rPr lang="en-IN"/>
              <a:t> can be easily added to HTML pages with simply a &lt;script&gt; tag</a:t>
            </a:r>
            <a:endParaRPr/>
          </a:p>
          <a:p>
            <a:pPr indent="-406400" lvl="0" marL="457200" marR="0" rtl="0" algn="l">
              <a:lnSpc>
                <a:spcPct val="90000"/>
              </a:lnSpc>
              <a:spcBef>
                <a:spcPts val="0"/>
              </a:spcBef>
              <a:spcAft>
                <a:spcPts val="0"/>
              </a:spcAft>
              <a:buSzPts val="2800"/>
              <a:buChar char="●"/>
            </a:pPr>
            <a:r>
              <a:rPr lang="en-IN"/>
              <a:t>named angular after HTML as  HTML contains angular brackets.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99" name="Google Shape;299;p4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1" marL="914400" rtl="0" algn="l">
              <a:lnSpc>
                <a:spcPct val="115000"/>
              </a:lnSpc>
              <a:spcBef>
                <a:spcPts val="0"/>
              </a:spcBef>
              <a:spcAft>
                <a:spcPts val="0"/>
              </a:spcAft>
              <a:buClr>
                <a:srgbClr val="202124"/>
              </a:buClr>
              <a:buSzPts val="2400"/>
              <a:buChar char="○"/>
            </a:pPr>
            <a:r>
              <a:rPr lang="en-IN">
                <a:solidFill>
                  <a:srgbClr val="202124"/>
                </a:solidFill>
                <a:highlight>
                  <a:schemeClr val="lt1"/>
                </a:highlight>
                <a:latin typeface="Arial"/>
                <a:ea typeface="Arial"/>
                <a:cs typeface="Arial"/>
                <a:sym typeface="Arial"/>
              </a:rPr>
              <a:t>ng-controller - to associate with a controller</a:t>
            </a:r>
            <a:endParaRPr>
              <a:solidFill>
                <a:srgbClr val="202124"/>
              </a:solidFill>
              <a:highlight>
                <a:schemeClr val="lt1"/>
              </a:highlight>
              <a:latin typeface="Arial"/>
              <a:ea typeface="Arial"/>
              <a:cs typeface="Arial"/>
              <a:sym typeface="Arial"/>
            </a:endParaRPr>
          </a:p>
          <a:p>
            <a:pPr indent="-381000" lvl="1" marL="914400" rtl="0" algn="l">
              <a:lnSpc>
                <a:spcPct val="115000"/>
              </a:lnSpc>
              <a:spcBef>
                <a:spcPts val="0"/>
              </a:spcBef>
              <a:spcAft>
                <a:spcPts val="0"/>
              </a:spcAft>
              <a:buClr>
                <a:srgbClr val="202124"/>
              </a:buClr>
              <a:buSzPts val="2400"/>
              <a:buChar char="○"/>
            </a:pPr>
            <a:r>
              <a:rPr b="1" lang="en-IN">
                <a:solidFill>
                  <a:srgbClr val="202124"/>
                </a:solidFill>
                <a:highlight>
                  <a:schemeClr val="lt1"/>
                </a:highlight>
                <a:latin typeface="Arial"/>
                <a:ea typeface="Arial"/>
                <a:cs typeface="Arial"/>
                <a:sym typeface="Arial"/>
              </a:rPr>
              <a:t>ng-show, ng-hide</a:t>
            </a:r>
            <a:r>
              <a:rPr lang="en-IN">
                <a:solidFill>
                  <a:srgbClr val="202124"/>
                </a:solidFill>
                <a:highlight>
                  <a:schemeClr val="lt1"/>
                </a:highlight>
                <a:latin typeface="Arial"/>
                <a:ea typeface="Arial"/>
                <a:cs typeface="Arial"/>
                <a:sym typeface="Arial"/>
              </a:rPr>
              <a:t> - show or hide any control from DOM</a:t>
            </a:r>
            <a:endParaRPr>
              <a:solidFill>
                <a:srgbClr val="202124"/>
              </a:solidFill>
              <a:highlight>
                <a:schemeClr val="lt1"/>
              </a:highlight>
              <a:latin typeface="Arial"/>
              <a:ea typeface="Arial"/>
              <a:cs typeface="Arial"/>
              <a:sym typeface="Arial"/>
            </a:endParaRPr>
          </a:p>
          <a:p>
            <a:pPr indent="-381000" lvl="1" marL="914400" rtl="0" algn="l">
              <a:lnSpc>
                <a:spcPct val="115000"/>
              </a:lnSpc>
              <a:spcBef>
                <a:spcPts val="0"/>
              </a:spcBef>
              <a:spcAft>
                <a:spcPts val="0"/>
              </a:spcAft>
              <a:buClr>
                <a:srgbClr val="202124"/>
              </a:buClr>
              <a:buSzPts val="2400"/>
              <a:buChar char="○"/>
            </a:pPr>
            <a:r>
              <a:rPr lang="en-IN">
                <a:solidFill>
                  <a:srgbClr val="202124"/>
                </a:solidFill>
                <a:highlight>
                  <a:schemeClr val="lt1"/>
                </a:highlight>
                <a:latin typeface="Arial"/>
                <a:ea typeface="Arial"/>
                <a:cs typeface="Arial"/>
                <a:sym typeface="Arial"/>
              </a:rPr>
              <a:t>ng-init - initialise any variable </a:t>
            </a:r>
            <a:endParaRPr>
              <a:solidFill>
                <a:srgbClr val="202124"/>
              </a:solidFill>
              <a:highlight>
                <a:schemeClr val="lt1"/>
              </a:highlight>
              <a:latin typeface="Arial"/>
              <a:ea typeface="Arial"/>
              <a:cs typeface="Arial"/>
              <a:sym typeface="Arial"/>
            </a:endParaRPr>
          </a:p>
          <a:p>
            <a:pPr indent="-381000" lvl="1" marL="914400" rtl="0" algn="l">
              <a:lnSpc>
                <a:spcPct val="115000"/>
              </a:lnSpc>
              <a:spcBef>
                <a:spcPts val="0"/>
              </a:spcBef>
              <a:spcAft>
                <a:spcPts val="0"/>
              </a:spcAft>
              <a:buClr>
                <a:srgbClr val="202124"/>
              </a:buClr>
              <a:buSzPts val="2400"/>
              <a:buChar char="○"/>
            </a:pPr>
            <a:r>
              <a:rPr lang="en-IN">
                <a:solidFill>
                  <a:srgbClr val="202124"/>
                </a:solidFill>
                <a:highlight>
                  <a:schemeClr val="lt1"/>
                </a:highlight>
                <a:latin typeface="Arial"/>
                <a:ea typeface="Arial"/>
                <a:cs typeface="Arial"/>
                <a:sym typeface="Arial"/>
              </a:rPr>
              <a:t>ng-repeat - used for looping</a:t>
            </a:r>
            <a:endParaRPr>
              <a:solidFill>
                <a:srgbClr val="202124"/>
              </a:solidFill>
              <a:highlight>
                <a:schemeClr val="lt1"/>
              </a:highlight>
              <a:latin typeface="Arial"/>
              <a:ea typeface="Arial"/>
              <a:cs typeface="Arial"/>
              <a:sym typeface="Arial"/>
            </a:endParaRPr>
          </a:p>
          <a:p>
            <a:pPr indent="-381000" lvl="1" marL="914400" rtl="0" algn="l">
              <a:lnSpc>
                <a:spcPct val="115000"/>
              </a:lnSpc>
              <a:spcBef>
                <a:spcPts val="0"/>
              </a:spcBef>
              <a:spcAft>
                <a:spcPts val="0"/>
              </a:spcAft>
              <a:buClr>
                <a:srgbClr val="202124"/>
              </a:buClr>
              <a:buSzPts val="2400"/>
              <a:buChar char="○"/>
            </a:pPr>
            <a:r>
              <a:rPr b="1" lang="en-IN">
                <a:solidFill>
                  <a:srgbClr val="202124"/>
                </a:solidFill>
                <a:highlight>
                  <a:schemeClr val="lt1"/>
                </a:highlight>
                <a:latin typeface="Arial"/>
                <a:ea typeface="Arial"/>
                <a:cs typeface="Arial"/>
                <a:sym typeface="Arial"/>
              </a:rPr>
              <a:t>ng-click </a:t>
            </a:r>
            <a:r>
              <a:rPr lang="en-IN">
                <a:solidFill>
                  <a:srgbClr val="202124"/>
                </a:solidFill>
                <a:highlight>
                  <a:schemeClr val="lt1"/>
                </a:highlight>
                <a:latin typeface="Arial"/>
                <a:ea typeface="Arial"/>
                <a:cs typeface="Arial"/>
                <a:sym typeface="Arial"/>
              </a:rPr>
              <a:t>- is like onclick(), is based on an event</a:t>
            </a:r>
            <a:endParaRPr>
              <a:solidFill>
                <a:srgbClr val="202124"/>
              </a:solidFill>
              <a:highlight>
                <a:schemeClr val="lt1"/>
              </a:highlight>
              <a:latin typeface="Arial"/>
              <a:ea typeface="Arial"/>
              <a:cs typeface="Arial"/>
              <a:sym typeface="Arial"/>
            </a:endParaRPr>
          </a:p>
          <a:p>
            <a:pPr indent="-381000" lvl="1" marL="914400" rtl="0" algn="l">
              <a:lnSpc>
                <a:spcPct val="115000"/>
              </a:lnSpc>
              <a:spcBef>
                <a:spcPts val="0"/>
              </a:spcBef>
              <a:spcAft>
                <a:spcPts val="0"/>
              </a:spcAft>
              <a:buClr>
                <a:srgbClr val="202124"/>
              </a:buClr>
              <a:buSzPts val="2400"/>
              <a:buChar char="○"/>
            </a:pPr>
            <a:r>
              <a:rPr lang="en-IN">
                <a:solidFill>
                  <a:srgbClr val="202124"/>
                </a:solidFill>
                <a:highlight>
                  <a:schemeClr val="lt1"/>
                </a:highlight>
                <a:latin typeface="Arial"/>
                <a:ea typeface="Arial"/>
                <a:cs typeface="Arial"/>
                <a:sym typeface="Arial"/>
              </a:rPr>
              <a:t>ng-required - used for form validation</a:t>
            </a:r>
            <a:endParaRPr>
              <a:solidFill>
                <a:srgbClr val="202124"/>
              </a:solidFill>
              <a:highlight>
                <a:schemeClr val="lt1"/>
              </a:highlight>
              <a:latin typeface="Arial"/>
              <a:ea typeface="Arial"/>
              <a:cs typeface="Arial"/>
              <a:sym typeface="Arial"/>
            </a:endParaRPr>
          </a:p>
          <a:p>
            <a:pPr indent="-381000" lvl="1" marL="914400" rtl="0" algn="l">
              <a:lnSpc>
                <a:spcPct val="115000"/>
              </a:lnSpc>
              <a:spcBef>
                <a:spcPts val="0"/>
              </a:spcBef>
              <a:spcAft>
                <a:spcPts val="0"/>
              </a:spcAft>
              <a:buClr>
                <a:srgbClr val="202124"/>
              </a:buClr>
              <a:buSzPts val="2400"/>
              <a:buChar char="○"/>
            </a:pPr>
            <a:r>
              <a:rPr b="1" lang="en-IN">
                <a:solidFill>
                  <a:srgbClr val="202124"/>
                </a:solidFill>
                <a:highlight>
                  <a:schemeClr val="lt1"/>
                </a:highlight>
                <a:latin typeface="Arial"/>
                <a:ea typeface="Arial"/>
                <a:cs typeface="Arial"/>
                <a:sym typeface="Arial"/>
              </a:rPr>
              <a:t>ng-disabled</a:t>
            </a:r>
            <a:r>
              <a:rPr lang="en-IN">
                <a:solidFill>
                  <a:srgbClr val="202124"/>
                </a:solidFill>
                <a:highlight>
                  <a:schemeClr val="lt1"/>
                </a:highlight>
                <a:latin typeface="Arial"/>
                <a:ea typeface="Arial"/>
                <a:cs typeface="Arial"/>
                <a:sym typeface="Arial"/>
              </a:rPr>
              <a:t> - enable or disable the control at runtime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06" name="Google Shape;306;p4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b="1" lang="en-IN" sz="2400">
                <a:latin typeface="Arial"/>
                <a:ea typeface="Arial"/>
                <a:cs typeface="Arial"/>
                <a:sym typeface="Arial"/>
              </a:rPr>
              <a:t>Custom Directives</a:t>
            </a:r>
            <a:endParaRPr b="1" sz="2400">
              <a:latin typeface="Arial"/>
              <a:ea typeface="Arial"/>
              <a:cs typeface="Arial"/>
              <a:sym typeface="Arial"/>
            </a:endParaRPr>
          </a:p>
          <a:p>
            <a:pPr indent="-381000" lvl="0" marL="457200" rtl="0" algn="l">
              <a:lnSpc>
                <a:spcPct val="100000"/>
              </a:lnSpc>
              <a:spcBef>
                <a:spcPts val="1000"/>
              </a:spcBef>
              <a:spcAft>
                <a:spcPts val="0"/>
              </a:spcAft>
              <a:buSzPts val="2400"/>
              <a:buChar char="●"/>
            </a:pPr>
            <a:r>
              <a:rPr lang="en-IN" sz="2400">
                <a:solidFill>
                  <a:srgbClr val="212121"/>
                </a:solidFill>
                <a:highlight>
                  <a:srgbClr val="FFFFFF"/>
                </a:highlight>
                <a:latin typeface="Arial"/>
                <a:ea typeface="Arial"/>
                <a:cs typeface="Arial"/>
                <a:sym typeface="Arial"/>
              </a:rPr>
              <a:t>To implement our own directives. </a:t>
            </a:r>
            <a:endParaRPr sz="2400">
              <a:solidFill>
                <a:srgbClr val="212121"/>
              </a:solidFill>
              <a:highlight>
                <a:srgbClr val="FFFFFF"/>
              </a:highlight>
              <a:latin typeface="Arial"/>
              <a:ea typeface="Arial"/>
              <a:cs typeface="Arial"/>
              <a:sym typeface="Arial"/>
            </a:endParaRPr>
          </a:p>
          <a:p>
            <a:pPr indent="-381000" lvl="0" marL="457200" rtl="0" algn="l">
              <a:lnSpc>
                <a:spcPct val="100000"/>
              </a:lnSpc>
              <a:spcBef>
                <a:spcPts val="0"/>
              </a:spcBef>
              <a:spcAft>
                <a:spcPts val="0"/>
              </a:spcAft>
              <a:buSzPts val="2400"/>
              <a:buChar char="●"/>
            </a:pPr>
            <a:r>
              <a:rPr lang="en-IN" sz="2400">
                <a:solidFill>
                  <a:srgbClr val="212121"/>
                </a:solidFill>
                <a:highlight>
                  <a:srgbClr val="FFFFFF"/>
                </a:highlight>
                <a:latin typeface="Arial"/>
                <a:ea typeface="Arial"/>
                <a:cs typeface="Arial"/>
                <a:sym typeface="Arial"/>
              </a:rPr>
              <a:t>AngularJS enables us to create new directives so that we can encapsulate and simplify DOM manipulation. </a:t>
            </a:r>
            <a:endParaRPr sz="2400">
              <a:solidFill>
                <a:srgbClr val="212121"/>
              </a:solidFill>
              <a:highlight>
                <a:srgbClr val="FFFFFF"/>
              </a:highlight>
              <a:latin typeface="Arial"/>
              <a:ea typeface="Arial"/>
              <a:cs typeface="Arial"/>
              <a:sym typeface="Arial"/>
            </a:endParaRPr>
          </a:p>
          <a:p>
            <a:pPr indent="-381000" lvl="0" marL="457200" rtl="0" algn="l">
              <a:lnSpc>
                <a:spcPct val="100000"/>
              </a:lnSpc>
              <a:spcBef>
                <a:spcPts val="0"/>
              </a:spcBef>
              <a:spcAft>
                <a:spcPts val="0"/>
              </a:spcAft>
              <a:buSzPts val="2400"/>
              <a:buChar char="●"/>
            </a:pPr>
            <a:r>
              <a:rPr lang="en-IN" sz="2400">
                <a:solidFill>
                  <a:srgbClr val="212121"/>
                </a:solidFill>
                <a:highlight>
                  <a:srgbClr val="FFFFFF"/>
                </a:highlight>
                <a:latin typeface="Arial"/>
                <a:ea typeface="Arial"/>
                <a:cs typeface="Arial"/>
                <a:sym typeface="Arial"/>
              </a:rPr>
              <a:t>Custom directives are used to extend the functionality of HTML. </a:t>
            </a:r>
            <a:endParaRPr sz="2400">
              <a:solidFill>
                <a:srgbClr val="212121"/>
              </a:solidFill>
              <a:highlight>
                <a:srgbClr val="FFFFFF"/>
              </a:highlight>
              <a:latin typeface="Arial"/>
              <a:ea typeface="Arial"/>
              <a:cs typeface="Arial"/>
              <a:sym typeface="Arial"/>
            </a:endParaRPr>
          </a:p>
          <a:p>
            <a:pPr indent="-381000" lvl="0" marL="457200" rtl="0" algn="l">
              <a:lnSpc>
                <a:spcPct val="100000"/>
              </a:lnSpc>
              <a:spcBef>
                <a:spcPts val="0"/>
              </a:spcBef>
              <a:spcAft>
                <a:spcPts val="0"/>
              </a:spcAft>
              <a:buSzPts val="2400"/>
              <a:buChar char="●"/>
            </a:pPr>
            <a:r>
              <a:rPr lang="en-IN" sz="2400">
                <a:solidFill>
                  <a:srgbClr val="212121"/>
                </a:solidFill>
                <a:highlight>
                  <a:srgbClr val="FFFFFF"/>
                </a:highlight>
                <a:latin typeface="Arial"/>
                <a:ea typeface="Arial"/>
                <a:cs typeface="Arial"/>
                <a:sym typeface="Arial"/>
              </a:rPr>
              <a:t>A custom directive simply replaces the element for which it is activated.</a:t>
            </a:r>
            <a:endParaRPr sz="2400">
              <a:solidFill>
                <a:srgbClr val="212121"/>
              </a:solidFill>
              <a:highlight>
                <a:srgbClr val="FFFFFF"/>
              </a:highlight>
              <a:latin typeface="Arial"/>
              <a:ea typeface="Arial"/>
              <a:cs typeface="Arial"/>
              <a:sym typeface="Arial"/>
            </a:endParaRPr>
          </a:p>
          <a:p>
            <a:pPr indent="-381000" lvl="0" marL="457200" rtl="0" algn="l">
              <a:lnSpc>
                <a:spcPct val="100000"/>
              </a:lnSpc>
              <a:spcBef>
                <a:spcPts val="0"/>
              </a:spcBef>
              <a:spcAft>
                <a:spcPts val="0"/>
              </a:spcAft>
              <a:buClr>
                <a:srgbClr val="212121"/>
              </a:buClr>
              <a:buSzPts val="2400"/>
              <a:buChar char="●"/>
            </a:pPr>
            <a:r>
              <a:rPr lang="en-IN" sz="2400">
                <a:solidFill>
                  <a:srgbClr val="212121"/>
                </a:solidFill>
                <a:highlight>
                  <a:srgbClr val="FFFFFF"/>
                </a:highlight>
                <a:latin typeface="Arial"/>
                <a:ea typeface="Arial"/>
                <a:cs typeface="Arial"/>
                <a:sym typeface="Arial"/>
              </a:rPr>
              <a:t>Custom directive can be  for the following types.</a:t>
            </a:r>
            <a:endParaRPr sz="2400">
              <a:solidFill>
                <a:srgbClr val="212121"/>
              </a:solidFill>
              <a:highlight>
                <a:srgbClr val="FFFFFF"/>
              </a:highlight>
              <a:latin typeface="Arial"/>
              <a:ea typeface="Arial"/>
              <a:cs typeface="Arial"/>
              <a:sym typeface="Arial"/>
            </a:endParaRPr>
          </a:p>
          <a:p>
            <a:pPr indent="-381000" lvl="1" marL="914400" rtl="0" algn="l">
              <a:lnSpc>
                <a:spcPct val="100000"/>
              </a:lnSpc>
              <a:spcBef>
                <a:spcPts val="0"/>
              </a:spcBef>
              <a:spcAft>
                <a:spcPts val="0"/>
              </a:spcAft>
              <a:buClr>
                <a:srgbClr val="212121"/>
              </a:buClr>
              <a:buSzPts val="2400"/>
              <a:buChar char="○"/>
            </a:pPr>
            <a:r>
              <a:rPr b="1" lang="en-IN" sz="2400">
                <a:solidFill>
                  <a:srgbClr val="212121"/>
                </a:solidFill>
                <a:highlight>
                  <a:srgbClr val="FFFFFF"/>
                </a:highlight>
                <a:latin typeface="Arial"/>
                <a:ea typeface="Arial"/>
                <a:cs typeface="Arial"/>
                <a:sym typeface="Arial"/>
              </a:rPr>
              <a:t>Element directives: </a:t>
            </a:r>
            <a:r>
              <a:rPr lang="en-IN" sz="2400">
                <a:solidFill>
                  <a:srgbClr val="212121"/>
                </a:solidFill>
                <a:highlight>
                  <a:srgbClr val="FFFFFF"/>
                </a:highlight>
                <a:latin typeface="Arial"/>
                <a:ea typeface="Arial"/>
                <a:cs typeface="Arial"/>
                <a:sym typeface="Arial"/>
              </a:rPr>
              <a:t>Directive activates when a matching element is encountered. Restrict mode is defined by “E”.</a:t>
            </a:r>
            <a:endParaRPr sz="2400">
              <a:solidFill>
                <a:srgbClr val="212121"/>
              </a:solidFill>
              <a:highlight>
                <a:srgbClr val="FFFFFF"/>
              </a:highlight>
              <a:latin typeface="Arial"/>
              <a:ea typeface="Arial"/>
              <a:cs typeface="Arial"/>
              <a:sym typeface="Arial"/>
            </a:endParaRPr>
          </a:p>
          <a:p>
            <a:pPr indent="-381000" lvl="2" marL="1371600" rtl="0" algn="l">
              <a:lnSpc>
                <a:spcPct val="100000"/>
              </a:lnSpc>
              <a:spcBef>
                <a:spcPts val="0"/>
              </a:spcBef>
              <a:spcAft>
                <a:spcPts val="0"/>
              </a:spcAft>
              <a:buClr>
                <a:srgbClr val="212121"/>
              </a:buClr>
              <a:buSzPts val="2400"/>
              <a:buChar char="■"/>
            </a:pPr>
            <a:r>
              <a:rPr b="1" lang="en-IN" sz="2400">
                <a:solidFill>
                  <a:srgbClr val="212121"/>
                </a:solidFill>
                <a:highlight>
                  <a:srgbClr val="FFFFFF"/>
                </a:highlight>
                <a:latin typeface="Arial"/>
                <a:ea typeface="Arial"/>
                <a:cs typeface="Arial"/>
                <a:sym typeface="Arial"/>
              </a:rPr>
              <a:t>Example:</a:t>
            </a:r>
            <a:r>
              <a:rPr lang="en-IN" sz="2400">
                <a:solidFill>
                  <a:srgbClr val="212121"/>
                </a:solidFill>
                <a:highlight>
                  <a:srgbClr val="FFFFFF"/>
                </a:highlight>
                <a:latin typeface="Arial"/>
                <a:ea typeface="Arial"/>
                <a:cs typeface="Arial"/>
                <a:sym typeface="Arial"/>
              </a:rPr>
              <a:t> &lt;ng-directives&gt;&lt;/ng-directives&gt;</a:t>
            </a:r>
            <a:endParaRPr sz="2400">
              <a:solidFill>
                <a:srgbClr val="212121"/>
              </a:solidFill>
              <a:highlight>
                <a:srgbClr val="FFFFFF"/>
              </a:highlight>
              <a:latin typeface="Arial"/>
              <a:ea typeface="Arial"/>
              <a:cs typeface="Arial"/>
              <a:sym typeface="Arial"/>
            </a:endParaRPr>
          </a:p>
          <a:p>
            <a:pPr indent="0" lvl="0" marL="914400" rtl="0" algn="l">
              <a:lnSpc>
                <a:spcPct val="100000"/>
              </a:lnSpc>
              <a:spcBef>
                <a:spcPts val="1000"/>
              </a:spcBef>
              <a:spcAft>
                <a:spcPts val="0"/>
              </a:spcAft>
              <a:buNone/>
            </a:pPr>
            <a:r>
              <a:t/>
            </a:r>
            <a:endParaRPr sz="2400">
              <a:solidFill>
                <a:srgbClr val="212121"/>
              </a:solidFill>
              <a:highlight>
                <a:srgbClr val="FFFFFF"/>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13" name="Google Shape;313;p4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1" marL="914400" rtl="0" algn="l">
              <a:lnSpc>
                <a:spcPct val="100000"/>
              </a:lnSpc>
              <a:spcBef>
                <a:spcPts val="500"/>
              </a:spcBef>
              <a:spcAft>
                <a:spcPts val="0"/>
              </a:spcAft>
              <a:buClr>
                <a:srgbClr val="212121"/>
              </a:buClr>
              <a:buSzPts val="2400"/>
              <a:buChar char="○"/>
            </a:pPr>
            <a:r>
              <a:rPr b="1" lang="en-IN">
                <a:solidFill>
                  <a:srgbClr val="212121"/>
                </a:solidFill>
                <a:highlight>
                  <a:srgbClr val="FFFFFF"/>
                </a:highlight>
                <a:latin typeface="Arial"/>
                <a:ea typeface="Arial"/>
                <a:cs typeface="Arial"/>
                <a:sym typeface="Arial"/>
              </a:rPr>
              <a:t>Attribute</a:t>
            </a:r>
            <a:r>
              <a:rPr lang="en-IN">
                <a:solidFill>
                  <a:srgbClr val="212121"/>
                </a:solidFill>
                <a:highlight>
                  <a:srgbClr val="FFFFFF"/>
                </a:highlight>
                <a:latin typeface="Arial"/>
                <a:ea typeface="Arial"/>
                <a:cs typeface="Arial"/>
                <a:sym typeface="Arial"/>
              </a:rPr>
              <a:t>: Directive activates when a matching attribute is encountered. Restrict mode is defined by “A”.</a:t>
            </a:r>
            <a:endParaRPr>
              <a:solidFill>
                <a:srgbClr val="212121"/>
              </a:solidFill>
              <a:highlight>
                <a:srgbClr val="FFFFFF"/>
              </a:highlight>
              <a:latin typeface="Arial"/>
              <a:ea typeface="Arial"/>
              <a:cs typeface="Arial"/>
              <a:sym typeface="Arial"/>
            </a:endParaRPr>
          </a:p>
          <a:p>
            <a:pPr indent="-381000" lvl="2" marL="1371600" rtl="0" algn="l">
              <a:lnSpc>
                <a:spcPct val="100000"/>
              </a:lnSpc>
              <a:spcBef>
                <a:spcPts val="0"/>
              </a:spcBef>
              <a:spcAft>
                <a:spcPts val="0"/>
              </a:spcAft>
              <a:buClr>
                <a:srgbClr val="212121"/>
              </a:buClr>
              <a:buSzPts val="2400"/>
              <a:buChar char="■"/>
            </a:pPr>
            <a:r>
              <a:rPr lang="en-IN" sz="2400">
                <a:solidFill>
                  <a:srgbClr val="212121"/>
                </a:solidFill>
                <a:highlight>
                  <a:srgbClr val="FFFFFF"/>
                </a:highlight>
                <a:latin typeface="Arial"/>
                <a:ea typeface="Arial"/>
                <a:cs typeface="Arial"/>
                <a:sym typeface="Arial"/>
              </a:rPr>
              <a:t>Example: &lt;span ng-directive&gt;&lt;/span&gt;</a:t>
            </a:r>
            <a:endParaRPr sz="2400">
              <a:solidFill>
                <a:srgbClr val="212121"/>
              </a:solidFill>
              <a:highlight>
                <a:srgbClr val="FFFFFF"/>
              </a:highlight>
              <a:latin typeface="Arial"/>
              <a:ea typeface="Arial"/>
              <a:cs typeface="Arial"/>
              <a:sym typeface="Arial"/>
            </a:endParaRPr>
          </a:p>
          <a:p>
            <a:pPr indent="-381000" lvl="1" marL="914400" marR="0" rtl="0" algn="l">
              <a:lnSpc>
                <a:spcPct val="100000"/>
              </a:lnSpc>
              <a:spcBef>
                <a:spcPts val="0"/>
              </a:spcBef>
              <a:spcAft>
                <a:spcPts val="0"/>
              </a:spcAft>
              <a:buClr>
                <a:srgbClr val="212121"/>
              </a:buClr>
              <a:buSzPts val="2400"/>
              <a:buChar char="○"/>
            </a:pPr>
            <a:r>
              <a:rPr b="1" lang="en-IN" sz="2400">
                <a:solidFill>
                  <a:srgbClr val="212121"/>
                </a:solidFill>
                <a:highlight>
                  <a:srgbClr val="FFFFFF"/>
                </a:highlight>
                <a:latin typeface="Arial"/>
                <a:ea typeface="Arial"/>
                <a:cs typeface="Arial"/>
                <a:sym typeface="Arial"/>
              </a:rPr>
              <a:t>CSS</a:t>
            </a:r>
            <a:r>
              <a:rPr lang="en-IN" sz="2400">
                <a:solidFill>
                  <a:srgbClr val="212121"/>
                </a:solidFill>
                <a:highlight>
                  <a:srgbClr val="FFFFFF"/>
                </a:highlight>
                <a:latin typeface="Arial"/>
                <a:ea typeface="Arial"/>
                <a:cs typeface="Arial"/>
                <a:sym typeface="Arial"/>
              </a:rPr>
              <a:t>: Directive activates when a matching css style is encountered</a:t>
            </a:r>
            <a:r>
              <a:rPr lang="en-IN">
                <a:solidFill>
                  <a:srgbClr val="212121"/>
                </a:solidFill>
                <a:highlight>
                  <a:srgbClr val="FFFFFF"/>
                </a:highlight>
                <a:latin typeface="Arial"/>
                <a:ea typeface="Arial"/>
                <a:cs typeface="Arial"/>
                <a:sym typeface="Arial"/>
              </a:rPr>
              <a:t>.</a:t>
            </a:r>
            <a:endParaRPr>
              <a:solidFill>
                <a:srgbClr val="212121"/>
              </a:solidFill>
              <a:highlight>
                <a:srgbClr val="FFFFFF"/>
              </a:highlight>
              <a:latin typeface="Arial"/>
              <a:ea typeface="Arial"/>
              <a:cs typeface="Arial"/>
              <a:sym typeface="Arial"/>
            </a:endParaRPr>
          </a:p>
          <a:p>
            <a:pPr indent="-381000" lvl="2" marL="1371600" marR="0" rtl="0" algn="l">
              <a:lnSpc>
                <a:spcPct val="100000"/>
              </a:lnSpc>
              <a:spcBef>
                <a:spcPts val="0"/>
              </a:spcBef>
              <a:spcAft>
                <a:spcPts val="0"/>
              </a:spcAft>
              <a:buClr>
                <a:srgbClr val="212121"/>
              </a:buClr>
              <a:buSzPts val="2400"/>
              <a:buChar char="■"/>
            </a:pPr>
            <a:r>
              <a:rPr lang="en-IN">
                <a:solidFill>
                  <a:srgbClr val="212121"/>
                </a:solidFill>
                <a:highlight>
                  <a:srgbClr val="FFFFFF"/>
                </a:highlight>
                <a:latin typeface="Arial"/>
                <a:ea typeface="Arial"/>
                <a:cs typeface="Arial"/>
                <a:sym typeface="Arial"/>
              </a:rPr>
              <a:t>Restrict mode is defined by “C”.</a:t>
            </a:r>
            <a:endParaRPr>
              <a:solidFill>
                <a:srgbClr val="212121"/>
              </a:solidFill>
              <a:highlight>
                <a:srgbClr val="FFFFFF"/>
              </a:highlight>
              <a:latin typeface="Arial"/>
              <a:ea typeface="Arial"/>
              <a:cs typeface="Arial"/>
              <a:sym typeface="Arial"/>
            </a:endParaRPr>
          </a:p>
          <a:p>
            <a:pPr indent="-381000" lvl="2" marL="1371600" marR="0" rtl="0" algn="l">
              <a:lnSpc>
                <a:spcPct val="100000"/>
              </a:lnSpc>
              <a:spcBef>
                <a:spcPts val="0"/>
              </a:spcBef>
              <a:spcAft>
                <a:spcPts val="0"/>
              </a:spcAft>
              <a:buClr>
                <a:srgbClr val="212121"/>
              </a:buClr>
              <a:buSzPts val="2400"/>
              <a:buChar char="■"/>
            </a:pPr>
            <a:r>
              <a:rPr lang="en-IN" sz="2400">
                <a:solidFill>
                  <a:srgbClr val="212121"/>
                </a:solidFill>
                <a:highlight>
                  <a:srgbClr val="FFFFFF"/>
                </a:highlight>
                <a:latin typeface="Arial"/>
                <a:ea typeface="Arial"/>
                <a:cs typeface="Arial"/>
                <a:sym typeface="Arial"/>
              </a:rPr>
              <a:t>Example: &lt;span class="ng-directive"&gt;&lt;/span&gt;</a:t>
            </a:r>
            <a:endParaRPr sz="2400">
              <a:solidFill>
                <a:srgbClr val="212121"/>
              </a:solidFill>
              <a:highlight>
                <a:srgbClr val="FFFFFF"/>
              </a:highlight>
              <a:latin typeface="Arial"/>
              <a:ea typeface="Arial"/>
              <a:cs typeface="Arial"/>
              <a:sym typeface="Arial"/>
            </a:endParaRPr>
          </a:p>
          <a:p>
            <a:pPr indent="-381000" lvl="1" marL="914400" marR="0" rtl="0" algn="l">
              <a:lnSpc>
                <a:spcPct val="100000"/>
              </a:lnSpc>
              <a:spcBef>
                <a:spcPts val="0"/>
              </a:spcBef>
              <a:spcAft>
                <a:spcPts val="0"/>
              </a:spcAft>
              <a:buClr>
                <a:srgbClr val="212121"/>
              </a:buClr>
              <a:buSzPts val="2400"/>
              <a:buChar char="○"/>
            </a:pPr>
            <a:r>
              <a:rPr b="1" lang="en-IN" sz="2400">
                <a:solidFill>
                  <a:srgbClr val="212121"/>
                </a:solidFill>
                <a:highlight>
                  <a:srgbClr val="FFFFFF"/>
                </a:highlight>
                <a:latin typeface="Arial"/>
                <a:ea typeface="Arial"/>
                <a:cs typeface="Arial"/>
                <a:sym typeface="Arial"/>
              </a:rPr>
              <a:t>Comment</a:t>
            </a:r>
            <a:r>
              <a:rPr lang="en-IN" sz="2400">
                <a:solidFill>
                  <a:srgbClr val="212121"/>
                </a:solidFill>
                <a:highlight>
                  <a:srgbClr val="FFFFFF"/>
                </a:highlight>
                <a:latin typeface="Arial"/>
                <a:ea typeface="Arial"/>
                <a:cs typeface="Arial"/>
                <a:sym typeface="Arial"/>
              </a:rPr>
              <a:t>: Directive activates when a matching comment is encountered. </a:t>
            </a:r>
            <a:endParaRPr sz="2400">
              <a:solidFill>
                <a:srgbClr val="212121"/>
              </a:solidFill>
              <a:highlight>
                <a:srgbClr val="FFFFFF"/>
              </a:highlight>
              <a:latin typeface="Arial"/>
              <a:ea typeface="Arial"/>
              <a:cs typeface="Arial"/>
              <a:sym typeface="Arial"/>
            </a:endParaRPr>
          </a:p>
          <a:p>
            <a:pPr indent="-381000" lvl="2" marL="1371600" marR="0" rtl="0" algn="l">
              <a:lnSpc>
                <a:spcPct val="100000"/>
              </a:lnSpc>
              <a:spcBef>
                <a:spcPts val="0"/>
              </a:spcBef>
              <a:spcAft>
                <a:spcPts val="0"/>
              </a:spcAft>
              <a:buClr>
                <a:srgbClr val="212121"/>
              </a:buClr>
              <a:buSzPts val="2400"/>
              <a:buChar char="■"/>
            </a:pPr>
            <a:r>
              <a:rPr lang="en-IN" sz="2400">
                <a:solidFill>
                  <a:srgbClr val="212121"/>
                </a:solidFill>
                <a:highlight>
                  <a:srgbClr val="FFFFFF"/>
                </a:highlight>
                <a:latin typeface="Arial"/>
                <a:ea typeface="Arial"/>
                <a:cs typeface="Arial"/>
                <a:sym typeface="Arial"/>
              </a:rPr>
              <a:t>Restrict mode is defined by “M”.</a:t>
            </a:r>
            <a:endParaRPr sz="2400">
              <a:solidFill>
                <a:srgbClr val="212121"/>
              </a:solidFill>
              <a:highlight>
                <a:srgbClr val="FFFFFF"/>
              </a:highlight>
              <a:latin typeface="Arial"/>
              <a:ea typeface="Arial"/>
              <a:cs typeface="Arial"/>
              <a:sym typeface="Arial"/>
            </a:endParaRPr>
          </a:p>
          <a:p>
            <a:pPr indent="-381000" lvl="2" marL="1371600" marR="0" rtl="0" algn="l">
              <a:lnSpc>
                <a:spcPct val="100000"/>
              </a:lnSpc>
              <a:spcBef>
                <a:spcPts val="0"/>
              </a:spcBef>
              <a:spcAft>
                <a:spcPts val="0"/>
              </a:spcAft>
              <a:buClr>
                <a:srgbClr val="212121"/>
              </a:buClr>
              <a:buSzPts val="2400"/>
              <a:buChar char="■"/>
            </a:pPr>
            <a:r>
              <a:rPr lang="en-IN" sz="2400">
                <a:solidFill>
                  <a:srgbClr val="212121"/>
                </a:solidFill>
                <a:highlight>
                  <a:srgbClr val="FFFFFF"/>
                </a:highlight>
                <a:latin typeface="Arial"/>
                <a:ea typeface="Arial"/>
                <a:cs typeface="Arial"/>
                <a:sym typeface="Arial"/>
              </a:rPr>
              <a:t>Example &lt;!-- directive: ng-directive --&gt;</a:t>
            </a:r>
            <a:endParaRPr sz="2400">
              <a:solidFill>
                <a:srgbClr val="212121"/>
              </a:solidFill>
              <a:highlight>
                <a:srgbClr val="FFFFFF"/>
              </a:highlight>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AngularJS Modules</a:t>
            </a:r>
            <a:endParaRPr/>
          </a:p>
        </p:txBody>
      </p:sp>
      <p:sp>
        <p:nvSpPr>
          <p:cNvPr id="320" name="Google Shape;320;p4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1200"/>
              </a:spcBef>
              <a:spcAft>
                <a:spcPts val="0"/>
              </a:spcAft>
              <a:buClr>
                <a:srgbClr val="333333"/>
              </a:buClr>
              <a:buSzPts val="2400"/>
              <a:buChar char="●"/>
            </a:pPr>
            <a:r>
              <a:rPr lang="en-IN" sz="2400">
                <a:solidFill>
                  <a:srgbClr val="333333"/>
                </a:solidFill>
                <a:highlight>
                  <a:srgbClr val="FFFFFF"/>
                </a:highlight>
                <a:latin typeface="Arial"/>
                <a:ea typeface="Arial"/>
                <a:cs typeface="Arial"/>
                <a:sym typeface="Arial"/>
              </a:rPr>
              <a:t>In AngularJS, a module defines an application. </a:t>
            </a:r>
            <a:endParaRPr sz="2400">
              <a:solidFill>
                <a:srgbClr val="333333"/>
              </a:solidFill>
              <a:highlight>
                <a:srgbClr val="FFFFFF"/>
              </a:highlight>
              <a:latin typeface="Arial"/>
              <a:ea typeface="Arial"/>
              <a:cs typeface="Arial"/>
              <a:sym typeface="Arial"/>
            </a:endParaRPr>
          </a:p>
          <a:p>
            <a:pPr indent="-381000" lvl="0" marL="457200" rtl="0" algn="just">
              <a:lnSpc>
                <a:spcPct val="115000"/>
              </a:lnSpc>
              <a:spcBef>
                <a:spcPts val="0"/>
              </a:spcBef>
              <a:spcAft>
                <a:spcPts val="0"/>
              </a:spcAft>
              <a:buClr>
                <a:srgbClr val="333333"/>
              </a:buClr>
              <a:buSzPts val="2400"/>
              <a:buChar char="●"/>
            </a:pPr>
            <a:r>
              <a:rPr lang="en-IN" sz="2400">
                <a:solidFill>
                  <a:srgbClr val="333333"/>
                </a:solidFill>
                <a:highlight>
                  <a:srgbClr val="FFFFFF"/>
                </a:highlight>
                <a:latin typeface="Arial"/>
                <a:ea typeface="Arial"/>
                <a:cs typeface="Arial"/>
                <a:sym typeface="Arial"/>
              </a:rPr>
              <a:t>It is a container for the different parts of your application like controller, services, filters, directives etc.</a:t>
            </a:r>
            <a:endParaRPr sz="2400">
              <a:solidFill>
                <a:srgbClr val="333333"/>
              </a:solidFill>
              <a:highlight>
                <a:srgbClr val="FFFFFF"/>
              </a:highlight>
              <a:latin typeface="Arial"/>
              <a:ea typeface="Arial"/>
              <a:cs typeface="Arial"/>
              <a:sym typeface="Arial"/>
            </a:endParaRPr>
          </a:p>
          <a:p>
            <a:pPr indent="-381000" lvl="0" marL="457200" rtl="0" algn="just">
              <a:lnSpc>
                <a:spcPct val="115000"/>
              </a:lnSpc>
              <a:spcBef>
                <a:spcPts val="0"/>
              </a:spcBef>
              <a:spcAft>
                <a:spcPts val="0"/>
              </a:spcAft>
              <a:buClr>
                <a:srgbClr val="333333"/>
              </a:buClr>
              <a:buSzPts val="2400"/>
              <a:buChar char="●"/>
            </a:pPr>
            <a:r>
              <a:rPr lang="en-IN" sz="2400">
                <a:solidFill>
                  <a:srgbClr val="333333"/>
                </a:solidFill>
                <a:highlight>
                  <a:srgbClr val="FFFFFF"/>
                </a:highlight>
                <a:latin typeface="Arial"/>
                <a:ea typeface="Arial"/>
                <a:cs typeface="Arial"/>
                <a:sym typeface="Arial"/>
              </a:rPr>
              <a:t>A module is used as a Main() method. Controller always belongs to a module.</a:t>
            </a:r>
            <a:endParaRPr sz="2400">
              <a:solidFill>
                <a:srgbClr val="333333"/>
              </a:solidFill>
              <a:highlight>
                <a:srgbClr val="FFFFFF"/>
              </a:highlight>
              <a:latin typeface="Arial"/>
              <a:ea typeface="Arial"/>
              <a:cs typeface="Arial"/>
              <a:sym typeface="Arial"/>
            </a:endParaRPr>
          </a:p>
          <a:p>
            <a:pPr indent="-381000" lvl="0" marL="457200" marR="0" rtl="0" algn="just">
              <a:lnSpc>
                <a:spcPct val="115000"/>
              </a:lnSpc>
              <a:spcBef>
                <a:spcPts val="0"/>
              </a:spcBef>
              <a:spcAft>
                <a:spcPts val="0"/>
              </a:spcAft>
              <a:buClr>
                <a:srgbClr val="333333"/>
              </a:buClr>
              <a:buSzPts val="2400"/>
              <a:buChar char="●"/>
            </a:pPr>
            <a:r>
              <a:rPr lang="en-IN" sz="2400">
                <a:solidFill>
                  <a:srgbClr val="333333"/>
                </a:solidFill>
                <a:highlight>
                  <a:srgbClr val="FFFFFF"/>
                </a:highlight>
                <a:latin typeface="Arial"/>
                <a:ea typeface="Arial"/>
                <a:cs typeface="Arial"/>
                <a:sym typeface="Arial"/>
              </a:rPr>
              <a:t>Modules are used to separate logic such as services, controllers, application etc. from the code and maintain the code clean</a:t>
            </a:r>
            <a:endParaRPr sz="2400">
              <a:solidFill>
                <a:srgbClr val="333333"/>
              </a:solidFill>
              <a:highlight>
                <a:srgbClr val="FFFFFF"/>
              </a:highlight>
              <a:latin typeface="Arial"/>
              <a:ea typeface="Arial"/>
              <a:cs typeface="Arial"/>
              <a:sym typeface="Arial"/>
            </a:endParaRPr>
          </a:p>
          <a:p>
            <a:pPr indent="-381000" lvl="0" marL="457200" marR="0" rtl="0" algn="just">
              <a:lnSpc>
                <a:spcPct val="115000"/>
              </a:lnSpc>
              <a:spcBef>
                <a:spcPts val="0"/>
              </a:spcBef>
              <a:spcAft>
                <a:spcPts val="0"/>
              </a:spcAft>
              <a:buClr>
                <a:srgbClr val="333333"/>
              </a:buClr>
              <a:buSzPts val="2400"/>
              <a:buChar char="●"/>
            </a:pPr>
            <a:r>
              <a:rPr lang="en-IN" sz="2400">
                <a:solidFill>
                  <a:srgbClr val="333333"/>
                </a:solidFill>
                <a:highlight>
                  <a:srgbClr val="FFFFFF"/>
                </a:highlight>
                <a:latin typeface="Arial"/>
                <a:ea typeface="Arial"/>
                <a:cs typeface="Arial"/>
                <a:sym typeface="Arial"/>
              </a:rPr>
              <a:t>A </a:t>
            </a:r>
            <a:r>
              <a:rPr lang="en-IN" sz="2400">
                <a:solidFill>
                  <a:srgbClr val="333333"/>
                </a:solidFill>
                <a:highlight>
                  <a:srgbClr val="FFFFFF"/>
                </a:highlight>
                <a:uFill>
                  <a:noFill/>
                </a:uFill>
                <a:latin typeface="Arial"/>
                <a:ea typeface="Arial"/>
                <a:cs typeface="Arial"/>
                <a:sym typeface="Arial"/>
                <a:hlinkClick r:id="rId3">
                  <a:extLst>
                    <a:ext uri="{A12FA001-AC4F-418D-AE19-62706E023703}">
                      <ahyp:hlinkClr val="tx"/>
                    </a:ext>
                  </a:extLst>
                </a:hlinkClick>
              </a:rPr>
              <a:t>module</a:t>
            </a:r>
            <a:r>
              <a:rPr lang="en-IN" sz="2400">
                <a:solidFill>
                  <a:srgbClr val="333333"/>
                </a:solidFill>
                <a:highlight>
                  <a:srgbClr val="FFFFFF"/>
                </a:highlight>
                <a:latin typeface="Arial"/>
                <a:ea typeface="Arial"/>
                <a:cs typeface="Arial"/>
                <a:sym typeface="Arial"/>
              </a:rPr>
              <a:t> is a collection of providers, services, directives etc., and optionally config and run blocks which get applied to the application during the bootstrap process.</a:t>
            </a:r>
            <a:endParaRPr sz="24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27" name="Google Shape;327;p47"/>
          <p:cNvSpPr txBox="1"/>
          <p:nvPr>
            <p:ph idx="1" type="body"/>
          </p:nvPr>
        </p:nvSpPr>
        <p:spPr>
          <a:xfrm>
            <a:off x="838200" y="1825625"/>
            <a:ext cx="10515600" cy="5032500"/>
          </a:xfrm>
          <a:prstGeom prst="rect">
            <a:avLst/>
          </a:prstGeom>
        </p:spPr>
        <p:txBody>
          <a:bodyPr anchorCtr="0" anchor="t" bIns="45700" lIns="91425" spcFirstLastPara="1" rIns="91425" wrap="square" tIns="45700">
            <a:normAutofit lnSpcReduction="10000"/>
          </a:bodyPr>
          <a:lstStyle/>
          <a:p>
            <a:pPr indent="-381000" lvl="0" marL="457200" rtl="0" algn="just">
              <a:lnSpc>
                <a:spcPct val="115000"/>
              </a:lnSpc>
              <a:spcBef>
                <a:spcPts val="1200"/>
              </a:spcBef>
              <a:spcAft>
                <a:spcPts val="0"/>
              </a:spcAft>
              <a:buClr>
                <a:srgbClr val="333333"/>
              </a:buClr>
              <a:buSzPts val="2400"/>
              <a:buChar char="●"/>
            </a:pPr>
            <a:r>
              <a:rPr lang="en-IN" sz="2400">
                <a:solidFill>
                  <a:srgbClr val="333333"/>
                </a:solidFill>
                <a:highlight>
                  <a:schemeClr val="lt1"/>
                </a:highlight>
                <a:latin typeface="Arial"/>
                <a:ea typeface="Arial"/>
                <a:cs typeface="Arial"/>
                <a:sym typeface="Arial"/>
              </a:rPr>
              <a:t>Modules are said to be the containers for different parts of an application</a:t>
            </a:r>
            <a:endParaRPr sz="2400">
              <a:solidFill>
                <a:srgbClr val="333333"/>
              </a:solidFill>
              <a:highlight>
                <a:schemeClr val="lt1"/>
              </a:highlight>
              <a:latin typeface="Arial"/>
              <a:ea typeface="Arial"/>
              <a:cs typeface="Arial"/>
              <a:sym typeface="Arial"/>
            </a:endParaRPr>
          </a:p>
          <a:p>
            <a:pPr indent="0" lvl="0" marL="0" rtl="0" algn="just">
              <a:lnSpc>
                <a:spcPct val="115000"/>
              </a:lnSpc>
              <a:spcBef>
                <a:spcPts val="1200"/>
              </a:spcBef>
              <a:spcAft>
                <a:spcPts val="0"/>
              </a:spcAft>
              <a:buNone/>
            </a:pPr>
            <a:r>
              <a:t/>
            </a:r>
            <a:endParaRPr sz="2400">
              <a:solidFill>
                <a:srgbClr val="333333"/>
              </a:solidFill>
              <a:highlight>
                <a:schemeClr val="lt1"/>
              </a:highlight>
              <a:latin typeface="Arial"/>
              <a:ea typeface="Arial"/>
              <a:cs typeface="Arial"/>
              <a:sym typeface="Arial"/>
            </a:endParaRPr>
          </a:p>
          <a:p>
            <a:pPr indent="0" lvl="0" marL="0" rtl="0" algn="just">
              <a:lnSpc>
                <a:spcPct val="115000"/>
              </a:lnSpc>
              <a:spcBef>
                <a:spcPts val="1200"/>
              </a:spcBef>
              <a:spcAft>
                <a:spcPts val="0"/>
              </a:spcAft>
              <a:buNone/>
            </a:pPr>
            <a:r>
              <a:t/>
            </a:r>
            <a:endParaRPr sz="2400">
              <a:solidFill>
                <a:srgbClr val="333333"/>
              </a:solidFill>
              <a:highlight>
                <a:schemeClr val="lt1"/>
              </a:highlight>
              <a:latin typeface="Arial"/>
              <a:ea typeface="Arial"/>
              <a:cs typeface="Arial"/>
              <a:sym typeface="Arial"/>
            </a:endParaRPr>
          </a:p>
          <a:p>
            <a:pPr indent="0" lvl="0" marL="0" rtl="0" algn="just">
              <a:lnSpc>
                <a:spcPct val="115000"/>
              </a:lnSpc>
              <a:spcBef>
                <a:spcPts val="1200"/>
              </a:spcBef>
              <a:spcAft>
                <a:spcPts val="0"/>
              </a:spcAft>
              <a:buNone/>
            </a:pPr>
            <a:r>
              <a:t/>
            </a:r>
            <a:endParaRPr sz="2400">
              <a:solidFill>
                <a:srgbClr val="333333"/>
              </a:solidFill>
              <a:highlight>
                <a:schemeClr val="lt1"/>
              </a:highlight>
              <a:latin typeface="Arial"/>
              <a:ea typeface="Arial"/>
              <a:cs typeface="Arial"/>
              <a:sym typeface="Arial"/>
            </a:endParaRPr>
          </a:p>
          <a:p>
            <a:pPr indent="0" lvl="0" marL="0" rtl="0" algn="just">
              <a:lnSpc>
                <a:spcPct val="115000"/>
              </a:lnSpc>
              <a:spcBef>
                <a:spcPts val="1200"/>
              </a:spcBef>
              <a:spcAft>
                <a:spcPts val="0"/>
              </a:spcAft>
              <a:buNone/>
            </a:pPr>
            <a:r>
              <a:t/>
            </a:r>
            <a:endParaRPr sz="2400">
              <a:solidFill>
                <a:srgbClr val="333333"/>
              </a:solidFill>
              <a:highlight>
                <a:schemeClr val="lt1"/>
              </a:highlight>
              <a:latin typeface="Arial"/>
              <a:ea typeface="Arial"/>
              <a:cs typeface="Arial"/>
              <a:sym typeface="Arial"/>
            </a:endParaRPr>
          </a:p>
          <a:p>
            <a:pPr indent="0" lvl="0" marL="0" rtl="0" algn="just">
              <a:lnSpc>
                <a:spcPct val="115000"/>
              </a:lnSpc>
              <a:spcBef>
                <a:spcPts val="1200"/>
              </a:spcBef>
              <a:spcAft>
                <a:spcPts val="0"/>
              </a:spcAft>
              <a:buNone/>
            </a:pPr>
            <a:r>
              <a:t/>
            </a:r>
            <a:endParaRPr sz="2400">
              <a:solidFill>
                <a:srgbClr val="333333"/>
              </a:solidFill>
              <a:highlight>
                <a:schemeClr val="lt1"/>
              </a:highlight>
              <a:latin typeface="Arial"/>
              <a:ea typeface="Arial"/>
              <a:cs typeface="Arial"/>
              <a:sym typeface="Arial"/>
            </a:endParaRPr>
          </a:p>
          <a:p>
            <a:pPr indent="-381000" lvl="0" marL="457200" rtl="0" algn="just">
              <a:lnSpc>
                <a:spcPct val="115000"/>
              </a:lnSpc>
              <a:spcBef>
                <a:spcPts val="1200"/>
              </a:spcBef>
              <a:spcAft>
                <a:spcPts val="0"/>
              </a:spcAft>
              <a:buClr>
                <a:srgbClr val="333333"/>
              </a:buClr>
              <a:buSzPts val="2400"/>
              <a:buChar char="●"/>
            </a:pPr>
            <a:r>
              <a:rPr lang="en-IN" sz="2400">
                <a:solidFill>
                  <a:srgbClr val="333333"/>
                </a:solidFill>
                <a:highlight>
                  <a:schemeClr val="lt1"/>
                </a:highlight>
                <a:latin typeface="Arial"/>
                <a:ea typeface="Arial"/>
                <a:cs typeface="Arial"/>
                <a:sym typeface="Arial"/>
              </a:rPr>
              <a:t>2 type of Modules</a:t>
            </a:r>
            <a:endParaRPr sz="2400">
              <a:solidFill>
                <a:srgbClr val="333333"/>
              </a:solidFill>
              <a:highlight>
                <a:schemeClr val="lt1"/>
              </a:highlight>
              <a:latin typeface="Arial"/>
              <a:ea typeface="Arial"/>
              <a:cs typeface="Arial"/>
              <a:sym typeface="Arial"/>
            </a:endParaRPr>
          </a:p>
          <a:p>
            <a:pPr indent="-381000" lvl="1" marL="914400" rtl="0" algn="just">
              <a:lnSpc>
                <a:spcPct val="115000"/>
              </a:lnSpc>
              <a:spcBef>
                <a:spcPts val="0"/>
              </a:spcBef>
              <a:spcAft>
                <a:spcPts val="0"/>
              </a:spcAft>
              <a:buClr>
                <a:srgbClr val="333333"/>
              </a:buClr>
              <a:buSzPts val="2400"/>
              <a:buChar char="○"/>
            </a:pPr>
            <a:r>
              <a:rPr lang="en-IN">
                <a:solidFill>
                  <a:srgbClr val="333333"/>
                </a:solidFill>
                <a:highlight>
                  <a:schemeClr val="lt1"/>
                </a:highlight>
                <a:latin typeface="Arial"/>
                <a:ea typeface="Arial"/>
                <a:cs typeface="Arial"/>
                <a:sym typeface="Arial"/>
              </a:rPr>
              <a:t>Application Module − used to initialize an application with controller(s).</a:t>
            </a:r>
            <a:endParaRPr>
              <a:solidFill>
                <a:srgbClr val="333333"/>
              </a:solidFill>
              <a:highlight>
                <a:schemeClr val="lt1"/>
              </a:highlight>
              <a:latin typeface="Arial"/>
              <a:ea typeface="Arial"/>
              <a:cs typeface="Arial"/>
              <a:sym typeface="Arial"/>
            </a:endParaRPr>
          </a:p>
          <a:p>
            <a:pPr indent="-381000" lvl="1" marL="914400" rtl="0" algn="just">
              <a:lnSpc>
                <a:spcPct val="115000"/>
              </a:lnSpc>
              <a:spcBef>
                <a:spcPts val="0"/>
              </a:spcBef>
              <a:spcAft>
                <a:spcPts val="0"/>
              </a:spcAft>
              <a:buClr>
                <a:srgbClr val="333333"/>
              </a:buClr>
              <a:buSzPts val="2400"/>
              <a:buChar char="○"/>
            </a:pPr>
            <a:r>
              <a:rPr lang="en-IN">
                <a:solidFill>
                  <a:srgbClr val="333333"/>
                </a:solidFill>
                <a:highlight>
                  <a:schemeClr val="lt1"/>
                </a:highlight>
                <a:latin typeface="Arial"/>
                <a:ea typeface="Arial"/>
                <a:cs typeface="Arial"/>
                <a:sym typeface="Arial"/>
              </a:rPr>
              <a:t>Controller Module − used to define the controller.</a:t>
            </a:r>
            <a:endParaRPr/>
          </a:p>
        </p:txBody>
      </p:sp>
      <p:pic>
        <p:nvPicPr>
          <p:cNvPr id="328" name="Google Shape;328;p47"/>
          <p:cNvPicPr preferRelativeResize="0"/>
          <p:nvPr/>
        </p:nvPicPr>
        <p:blipFill>
          <a:blip r:embed="rId3">
            <a:alphaModFix/>
          </a:blip>
          <a:stretch>
            <a:fillRect/>
          </a:stretch>
        </p:blipFill>
        <p:spPr>
          <a:xfrm>
            <a:off x="2476500" y="2295550"/>
            <a:ext cx="6127100" cy="277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35" name="Google Shape;335;p4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Creating a Module in AngularJS:</a:t>
            </a:r>
            <a:endParaRPr sz="2400">
              <a:solidFill>
                <a:srgbClr val="273239"/>
              </a:solidFill>
              <a:highlight>
                <a:srgbClr val="FFFFFF"/>
              </a:highlight>
              <a:latin typeface="Arial"/>
              <a:ea typeface="Arial"/>
              <a:cs typeface="Arial"/>
              <a:sym typeface="Arial"/>
            </a:endParaRPr>
          </a:p>
          <a:p>
            <a:pPr indent="0" lvl="0" marL="457200" marR="0" rtl="0" algn="just">
              <a:lnSpc>
                <a:spcPct val="115000"/>
              </a:lnSpc>
              <a:spcBef>
                <a:spcPts val="800"/>
              </a:spcBef>
              <a:spcAft>
                <a:spcPts val="0"/>
              </a:spcAft>
              <a:buNone/>
            </a:pPr>
            <a:r>
              <a:rPr b="1" i="1" lang="en-IN" sz="2400">
                <a:solidFill>
                  <a:srgbClr val="273239"/>
                </a:solidFill>
                <a:highlight>
                  <a:srgbClr val="FFFFFF"/>
                </a:highlight>
                <a:latin typeface="Arial"/>
                <a:ea typeface="Arial"/>
                <a:cs typeface="Arial"/>
                <a:sym typeface="Arial"/>
              </a:rPr>
              <a:t>var app = angular.module("Module-name", []);</a:t>
            </a:r>
            <a:endParaRPr b="1" i="1" sz="2400">
              <a:solidFill>
                <a:srgbClr val="273239"/>
              </a:solidFill>
              <a:highlight>
                <a:srgbClr val="FFFFFF"/>
              </a:highlight>
              <a:latin typeface="Arial"/>
              <a:ea typeface="Arial"/>
              <a:cs typeface="Arial"/>
              <a:sym typeface="Arial"/>
            </a:endParaRPr>
          </a:p>
          <a:p>
            <a:pPr indent="-381000" lvl="1" marL="914400" marR="0" rtl="0" algn="just">
              <a:lnSpc>
                <a:spcPct val="115000"/>
              </a:lnSpc>
              <a:spcBef>
                <a:spcPts val="800"/>
              </a:spcBef>
              <a:spcAft>
                <a:spcPts val="0"/>
              </a:spcAft>
              <a:buClr>
                <a:srgbClr val="273239"/>
              </a:buClr>
              <a:buSzPts val="2400"/>
              <a:buChar char="○"/>
            </a:pPr>
            <a:r>
              <a:rPr lang="en-IN" sz="2400">
                <a:solidFill>
                  <a:srgbClr val="273239"/>
                </a:solidFill>
                <a:highlight>
                  <a:srgbClr val="FFFFFF"/>
                </a:highlight>
                <a:latin typeface="Arial"/>
                <a:ea typeface="Arial"/>
                <a:cs typeface="Arial"/>
                <a:sym typeface="Arial"/>
              </a:rPr>
              <a:t>[], we can add a list of components needed but we are not including any components in this case. </a:t>
            </a:r>
            <a:endParaRPr sz="2400">
              <a:solidFill>
                <a:srgbClr val="273239"/>
              </a:solidFill>
              <a:highlight>
                <a:srgbClr val="FFFFFF"/>
              </a:highlight>
              <a:latin typeface="Arial"/>
              <a:ea typeface="Arial"/>
              <a:cs typeface="Arial"/>
              <a:sym typeface="Arial"/>
            </a:endParaRPr>
          </a:p>
          <a:p>
            <a:pPr indent="0" lvl="0" marL="457200" marR="0" rtl="0" algn="just">
              <a:lnSpc>
                <a:spcPct val="115000"/>
              </a:lnSpc>
              <a:spcBef>
                <a:spcPts val="800"/>
              </a:spcBef>
              <a:spcAft>
                <a:spcPts val="0"/>
              </a:spcAft>
              <a:buNone/>
            </a:pPr>
            <a:r>
              <a:rPr b="1" i="1" lang="en-IN" sz="2400">
                <a:solidFill>
                  <a:srgbClr val="273239"/>
                </a:solidFill>
                <a:highlight>
                  <a:srgbClr val="FFFFFF"/>
                </a:highlight>
                <a:latin typeface="Arial"/>
                <a:ea typeface="Arial"/>
                <a:cs typeface="Arial"/>
                <a:sym typeface="Arial"/>
              </a:rPr>
              <a:t>&lt;div ng-app = "module-name"&gt;</a:t>
            </a:r>
            <a:endParaRPr b="1" i="1" sz="2400">
              <a:solidFill>
                <a:srgbClr val="273239"/>
              </a:solidFill>
              <a:highlight>
                <a:srgbClr val="FFFFFF"/>
              </a:highlight>
              <a:latin typeface="Arial"/>
              <a:ea typeface="Arial"/>
              <a:cs typeface="Arial"/>
              <a:sym typeface="Arial"/>
            </a:endParaRPr>
          </a:p>
          <a:p>
            <a:pPr indent="0" lvl="0" marL="457200" marR="0" rtl="0" algn="just">
              <a:lnSpc>
                <a:spcPct val="115000"/>
              </a:lnSpc>
              <a:spcBef>
                <a:spcPts val="800"/>
              </a:spcBef>
              <a:spcAft>
                <a:spcPts val="0"/>
              </a:spcAft>
              <a:buNone/>
            </a:pPr>
            <a:r>
              <a:rPr b="1" i="1" lang="en-IN" sz="2400">
                <a:solidFill>
                  <a:srgbClr val="273239"/>
                </a:solidFill>
                <a:highlight>
                  <a:srgbClr val="FFFFFF"/>
                </a:highlight>
                <a:latin typeface="Arial"/>
                <a:ea typeface="Arial"/>
                <a:cs typeface="Arial"/>
                <a:sym typeface="Arial"/>
              </a:rPr>
              <a:t>    The code in which the module is required.</a:t>
            </a:r>
            <a:endParaRPr b="1" i="1" sz="2400">
              <a:solidFill>
                <a:srgbClr val="273239"/>
              </a:solidFill>
              <a:highlight>
                <a:srgbClr val="FFFFFF"/>
              </a:highlight>
              <a:latin typeface="Arial"/>
              <a:ea typeface="Arial"/>
              <a:cs typeface="Arial"/>
              <a:sym typeface="Arial"/>
            </a:endParaRPr>
          </a:p>
          <a:p>
            <a:pPr indent="0" lvl="0" marL="457200" marR="0" rtl="0" algn="just">
              <a:lnSpc>
                <a:spcPct val="115000"/>
              </a:lnSpc>
              <a:spcBef>
                <a:spcPts val="800"/>
              </a:spcBef>
              <a:spcAft>
                <a:spcPts val="0"/>
              </a:spcAft>
              <a:buNone/>
            </a:pPr>
            <a:r>
              <a:rPr b="1" i="1" lang="en-IN" sz="2400">
                <a:solidFill>
                  <a:srgbClr val="273239"/>
                </a:solidFill>
                <a:highlight>
                  <a:srgbClr val="FFFFFF"/>
                </a:highlight>
                <a:latin typeface="Arial"/>
                <a:ea typeface="Arial"/>
                <a:cs typeface="Arial"/>
                <a:sym typeface="Arial"/>
              </a:rPr>
              <a:t>&lt;/div&gt;</a:t>
            </a:r>
            <a:endParaRPr b="1" i="1" sz="24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t/>
            </a:r>
            <a:endParaRPr sz="24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42" name="Google Shape;342;p4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just">
              <a:lnSpc>
                <a:spcPct val="115000"/>
              </a:lnSpc>
              <a:spcBef>
                <a:spcPts val="0"/>
              </a:spcBef>
              <a:spcAft>
                <a:spcPts val="0"/>
              </a:spcAft>
              <a:buClr>
                <a:srgbClr val="273239"/>
              </a:buClr>
              <a:buSzPts val="2400"/>
              <a:buFont typeface="Arial"/>
              <a:buChar char="●"/>
            </a:pPr>
            <a:r>
              <a:rPr b="1" lang="en-IN" sz="2400">
                <a:solidFill>
                  <a:srgbClr val="273239"/>
                </a:solidFill>
                <a:highlight>
                  <a:srgbClr val="FFFFFF"/>
                </a:highlight>
                <a:latin typeface="Arial"/>
                <a:ea typeface="Arial"/>
                <a:cs typeface="Arial"/>
                <a:sym typeface="Arial"/>
              </a:rPr>
              <a:t>Adding a Controller:</a:t>
            </a:r>
            <a:endParaRPr b="1" sz="2400">
              <a:solidFill>
                <a:srgbClr val="273239"/>
              </a:solidFill>
              <a:highlight>
                <a:srgbClr val="FFFFFF"/>
              </a:highlight>
              <a:latin typeface="Arial"/>
              <a:ea typeface="Arial"/>
              <a:cs typeface="Arial"/>
              <a:sym typeface="Arial"/>
            </a:endParaRPr>
          </a:p>
          <a:p>
            <a:pPr indent="0" lvl="0" marL="457200" rtl="0" algn="just">
              <a:lnSpc>
                <a:spcPct val="115000"/>
              </a:lnSpc>
              <a:spcBef>
                <a:spcPts val="800"/>
              </a:spcBef>
              <a:spcAft>
                <a:spcPts val="0"/>
              </a:spcAft>
              <a:buNone/>
            </a:pPr>
            <a:r>
              <a:rPr b="1" i="1" lang="en-IN" sz="2400">
                <a:solidFill>
                  <a:srgbClr val="273239"/>
                </a:solidFill>
                <a:latin typeface="Arial"/>
                <a:ea typeface="Arial"/>
                <a:cs typeface="Arial"/>
                <a:sym typeface="Arial"/>
              </a:rPr>
              <a:t>app.controller("Controller-name", function($scope) {</a:t>
            </a:r>
            <a:endParaRPr b="1" i="1" sz="2400">
              <a:solidFill>
                <a:srgbClr val="273239"/>
              </a:solidFill>
              <a:latin typeface="Arial"/>
              <a:ea typeface="Arial"/>
              <a:cs typeface="Arial"/>
              <a:sym typeface="Arial"/>
            </a:endParaRPr>
          </a:p>
          <a:p>
            <a:pPr indent="0" lvl="0" marL="457200" rtl="0" algn="just">
              <a:lnSpc>
                <a:spcPct val="115000"/>
              </a:lnSpc>
              <a:spcBef>
                <a:spcPts val="800"/>
              </a:spcBef>
              <a:spcAft>
                <a:spcPts val="0"/>
              </a:spcAft>
              <a:buNone/>
            </a:pPr>
            <a:r>
              <a:rPr b="1" i="1" lang="en-IN" sz="2400">
                <a:solidFill>
                  <a:srgbClr val="273239"/>
                </a:solidFill>
                <a:latin typeface="Arial"/>
                <a:ea typeface="Arial"/>
                <a:cs typeface="Arial"/>
                <a:sym typeface="Arial"/>
              </a:rPr>
              <a:t>    $scope.variable-name= "";</a:t>
            </a:r>
            <a:endParaRPr b="1" i="1" sz="2400">
              <a:solidFill>
                <a:srgbClr val="273239"/>
              </a:solidFill>
              <a:latin typeface="Arial"/>
              <a:ea typeface="Arial"/>
              <a:cs typeface="Arial"/>
              <a:sym typeface="Arial"/>
            </a:endParaRPr>
          </a:p>
          <a:p>
            <a:pPr indent="0" lvl="0" marL="457200" marR="190500" rtl="0" algn="l">
              <a:lnSpc>
                <a:spcPct val="115000"/>
              </a:lnSpc>
              <a:spcBef>
                <a:spcPts val="800"/>
              </a:spcBef>
              <a:spcAft>
                <a:spcPts val="0"/>
              </a:spcAft>
              <a:buNone/>
            </a:pPr>
            <a:r>
              <a:rPr b="1" i="1" lang="en-IN" sz="2400">
                <a:solidFill>
                  <a:srgbClr val="273239"/>
                </a:solidFill>
                <a:latin typeface="Arial"/>
                <a:ea typeface="Arial"/>
                <a:cs typeface="Arial"/>
                <a:sym typeface="Arial"/>
              </a:rPr>
              <a:t>});</a:t>
            </a:r>
            <a:endParaRPr b="1" i="1" sz="2400">
              <a:solidFill>
                <a:srgbClr val="273239"/>
              </a:solidFill>
              <a:latin typeface="Arial"/>
              <a:ea typeface="Arial"/>
              <a:cs typeface="Arial"/>
              <a:sym typeface="Arial"/>
            </a:endParaRPr>
          </a:p>
          <a:p>
            <a:pPr indent="-381000" lvl="1" marL="914400" rtl="0" algn="just">
              <a:lnSpc>
                <a:spcPct val="115000"/>
              </a:lnSpc>
              <a:spcBef>
                <a:spcPts val="80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Here, we can add any number of variables in the controller and use them in the HTML files, and the body of the tag in which the controller is added to that tag by writing:</a:t>
            </a:r>
            <a:endParaRPr sz="2400">
              <a:solidFill>
                <a:srgbClr val="273239"/>
              </a:solidFill>
              <a:highlight>
                <a:srgbClr val="FFFFFF"/>
              </a:highlight>
              <a:latin typeface="Arial"/>
              <a:ea typeface="Arial"/>
              <a:cs typeface="Arial"/>
              <a:sym typeface="Arial"/>
            </a:endParaRPr>
          </a:p>
          <a:p>
            <a:pPr indent="0" lvl="0" marL="457200" rtl="0" algn="just">
              <a:lnSpc>
                <a:spcPct val="115000"/>
              </a:lnSpc>
              <a:spcBef>
                <a:spcPts val="800"/>
              </a:spcBef>
              <a:spcAft>
                <a:spcPts val="8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49" name="Google Shape;349;p5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i="1" lang="en-IN" sz="2400">
                <a:latin typeface="Arial"/>
                <a:ea typeface="Arial"/>
                <a:cs typeface="Arial"/>
                <a:sym typeface="Arial"/>
              </a:rPr>
              <a:t>Consolidating……</a:t>
            </a:r>
            <a:endParaRPr b="1" i="1" sz="2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i="1" lang="en-IN" sz="2400">
                <a:latin typeface="Arial"/>
                <a:ea typeface="Arial"/>
                <a:cs typeface="Arial"/>
                <a:sym typeface="Arial"/>
              </a:rPr>
              <a:t>&lt;body&gt;</a:t>
            </a:r>
            <a:endParaRPr i="1" sz="2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i="1" lang="en-IN" sz="2400">
                <a:latin typeface="Arial"/>
                <a:ea typeface="Arial"/>
                <a:cs typeface="Arial"/>
                <a:sym typeface="Arial"/>
              </a:rPr>
              <a:t>	&lt;div ng-app="Module-name"&gt;</a:t>
            </a:r>
            <a:endParaRPr i="1" sz="2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i="1" lang="en-IN" sz="2400">
                <a:latin typeface="Arial"/>
                <a:ea typeface="Arial"/>
                <a:cs typeface="Arial"/>
                <a:sym typeface="Arial"/>
              </a:rPr>
              <a:t>		&lt;div ng-controller="Controller-name"&gt;</a:t>
            </a:r>
            <a:endParaRPr i="1" sz="2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i="1" lang="en-IN" sz="2400">
                <a:latin typeface="Arial"/>
                <a:ea typeface="Arial"/>
                <a:cs typeface="Arial"/>
                <a:sym typeface="Arial"/>
              </a:rPr>
              <a:t>			{{variable-name}}</a:t>
            </a:r>
            <a:endParaRPr i="1" sz="2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i="1" lang="en-IN" sz="2400">
                <a:latin typeface="Arial"/>
                <a:ea typeface="Arial"/>
                <a:cs typeface="Arial"/>
                <a:sym typeface="Arial"/>
              </a:rPr>
              <a:t>		&lt;/div&gt;</a:t>
            </a:r>
            <a:endParaRPr i="1" sz="2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i="1" sz="2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i="1" lang="en-IN" sz="2400">
                <a:latin typeface="Arial"/>
                <a:ea typeface="Arial"/>
                <a:cs typeface="Arial"/>
                <a:sym typeface="Arial"/>
              </a:rPr>
              <a:t>	&lt;!-- This wont get printed since its not part of the div in which </a:t>
            </a:r>
            <a:endParaRPr i="1" sz="2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i="1" lang="en-IN" sz="2400">
                <a:latin typeface="Arial"/>
                <a:ea typeface="Arial"/>
                <a:cs typeface="Arial"/>
                <a:sym typeface="Arial"/>
              </a:rPr>
              <a:t>		controller is included --&gt;</a:t>
            </a:r>
            <a:endParaRPr i="1" sz="2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i="1" lang="en-IN" sz="2400">
                <a:latin typeface="Arial"/>
                <a:ea typeface="Arial"/>
                <a:cs typeface="Arial"/>
                <a:sym typeface="Arial"/>
              </a:rPr>
              <a:t>		{{variable-name}}</a:t>
            </a:r>
            <a:endParaRPr i="1" sz="2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i="1" lang="en-IN" sz="2400">
                <a:latin typeface="Arial"/>
                <a:ea typeface="Arial"/>
                <a:cs typeface="Arial"/>
                <a:sym typeface="Arial"/>
              </a:rPr>
              <a:t>	&lt;/div&gt;</a:t>
            </a:r>
            <a:endParaRPr i="1" sz="2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i="1" lang="en-IN" sz="2400">
                <a:latin typeface="Arial"/>
                <a:ea typeface="Arial"/>
                <a:cs typeface="Arial"/>
                <a:sym typeface="Arial"/>
              </a:rPr>
              <a:t>&lt;/body&gt;</a:t>
            </a:r>
            <a:endParaRPr i="1" sz="2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b="1" i="1" sz="2400">
              <a:latin typeface="Arial"/>
              <a:ea typeface="Arial"/>
              <a:cs typeface="Arial"/>
              <a:sym typeface="Arial"/>
            </a:endParaRPr>
          </a:p>
          <a:p>
            <a:pPr indent="0" lvl="0" marL="0" rtl="0" algn="l">
              <a:lnSpc>
                <a:spcPct val="100000"/>
              </a:lnSpc>
              <a:spcBef>
                <a:spcPts val="0"/>
              </a:spcBef>
              <a:spcAft>
                <a:spcPts val="0"/>
              </a:spcAft>
              <a:buNone/>
            </a:pPr>
            <a:r>
              <a:t/>
            </a:r>
            <a:endParaRPr b="1" i="1" sz="24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56" name="Google Shape;356;p5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Modules and controllers can be in the same file along with the HTML file which requires it however we may want to use this module in some other file.</a:t>
            </a:r>
            <a:endParaRPr sz="2400">
              <a:solidFill>
                <a:srgbClr val="273239"/>
              </a:solidFill>
              <a:highlight>
                <a:srgbClr val="FFFFFF"/>
              </a:highlight>
              <a:latin typeface="Arial"/>
              <a:ea typeface="Arial"/>
              <a:cs typeface="Arial"/>
              <a:sym typeface="Arial"/>
            </a:endParaRPr>
          </a:p>
          <a:p>
            <a:pPr indent="-381000" lvl="0" marL="457200" rtl="0" algn="l">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 Hence this will lead to redundancy so we will prefer to create Module, Controller, and HTML files separately. </a:t>
            </a:r>
            <a:endParaRPr sz="2400">
              <a:solidFill>
                <a:srgbClr val="273239"/>
              </a:solidFill>
              <a:highlight>
                <a:srgbClr val="FFFFFF"/>
              </a:highlight>
              <a:latin typeface="Arial"/>
              <a:ea typeface="Arial"/>
              <a:cs typeface="Arial"/>
              <a:sym typeface="Arial"/>
            </a:endParaRPr>
          </a:p>
          <a:p>
            <a:pPr indent="-381000" lvl="0" marL="457200" rtl="0" algn="l">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The Module and Controller are to be stored by using .js files.</a:t>
            </a:r>
            <a:endParaRPr sz="2400">
              <a:solidFill>
                <a:srgbClr val="273239"/>
              </a:solidFill>
              <a:highlight>
                <a:srgbClr val="FFFFFF"/>
              </a:highlight>
              <a:latin typeface="Arial"/>
              <a:ea typeface="Arial"/>
              <a:cs typeface="Arial"/>
              <a:sym typeface="Arial"/>
            </a:endParaRPr>
          </a:p>
          <a:p>
            <a:pPr indent="0" lvl="0" marL="457200" rtl="0" algn="l">
              <a:spcBef>
                <a:spcPts val="1000"/>
              </a:spcBef>
              <a:spcAft>
                <a:spcPts val="0"/>
              </a:spcAft>
              <a:buNone/>
            </a:pPr>
            <a:r>
              <a:t/>
            </a:r>
            <a:endParaRPr sz="2400">
              <a:solidFill>
                <a:srgbClr val="273239"/>
              </a:solidFill>
              <a:highlight>
                <a:srgbClr val="FFFFFF"/>
              </a:highlight>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IN"/>
              <a:t>AngularJS scope</a:t>
            </a:r>
            <a:endParaRPr/>
          </a:p>
        </p:txBody>
      </p:sp>
      <p:sp>
        <p:nvSpPr>
          <p:cNvPr id="363" name="Google Shape;363;p5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marR="0" rtl="0" algn="l">
              <a:lnSpc>
                <a:spcPct val="115000"/>
              </a:lnSpc>
              <a:spcBef>
                <a:spcPts val="0"/>
              </a:spcBef>
              <a:spcAft>
                <a:spcPts val="0"/>
              </a:spcAft>
              <a:buClr>
                <a:srgbClr val="333333"/>
              </a:buClr>
              <a:buSzPts val="2400"/>
              <a:buFont typeface="Helvetica Neue"/>
              <a:buChar char="●"/>
            </a:pPr>
            <a:r>
              <a:rPr lang="en-IN" sz="2400">
                <a:solidFill>
                  <a:srgbClr val="333333"/>
                </a:solidFill>
                <a:highlight>
                  <a:srgbClr val="FFFFFF"/>
                </a:highlight>
                <a:latin typeface="Arial"/>
                <a:ea typeface="Arial"/>
                <a:cs typeface="Arial"/>
                <a:sym typeface="Arial"/>
              </a:rPr>
              <a:t>Scope is an object that refers to application model</a:t>
            </a:r>
            <a:endParaRPr sz="2400">
              <a:solidFill>
                <a:srgbClr val="333333"/>
              </a:solidFill>
              <a:highlight>
                <a:srgbClr val="FFFFFF"/>
              </a:highlight>
              <a:latin typeface="Arial"/>
              <a:ea typeface="Arial"/>
              <a:cs typeface="Arial"/>
              <a:sym typeface="Arial"/>
            </a:endParaRPr>
          </a:p>
          <a:p>
            <a:pPr indent="-381000" lvl="0" marL="457200" marR="0" rtl="0" algn="l">
              <a:lnSpc>
                <a:spcPct val="115000"/>
              </a:lnSpc>
              <a:spcBef>
                <a:spcPts val="0"/>
              </a:spcBef>
              <a:spcAft>
                <a:spcPts val="0"/>
              </a:spcAft>
              <a:buClr>
                <a:srgbClr val="333333"/>
              </a:buClr>
              <a:buSzPts val="2400"/>
              <a:buFont typeface="Arial"/>
              <a:buChar char="●"/>
            </a:pPr>
            <a:r>
              <a:rPr lang="en-IN" sz="2400">
                <a:solidFill>
                  <a:srgbClr val="333333"/>
                </a:solidFill>
                <a:highlight>
                  <a:srgbClr val="FFFFFF"/>
                </a:highlight>
                <a:latin typeface="Arial"/>
                <a:ea typeface="Arial"/>
                <a:cs typeface="Arial"/>
                <a:sym typeface="Arial"/>
              </a:rPr>
              <a:t>It is used to bind between the view and the controller</a:t>
            </a:r>
            <a:endParaRPr sz="2400">
              <a:solidFill>
                <a:srgbClr val="333333"/>
              </a:solidFill>
              <a:highlight>
                <a:srgbClr val="FFFFFF"/>
              </a:highlight>
              <a:latin typeface="Arial"/>
              <a:ea typeface="Arial"/>
              <a:cs typeface="Arial"/>
              <a:sym typeface="Arial"/>
            </a:endParaRPr>
          </a:p>
          <a:p>
            <a:pPr indent="-381000" lvl="0" marL="457200" marR="0" rtl="0" algn="l">
              <a:lnSpc>
                <a:spcPct val="90000"/>
              </a:lnSpc>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Scope is accessible to both view and controller</a:t>
            </a:r>
            <a:endParaRPr sz="2400">
              <a:solidFill>
                <a:srgbClr val="3A3A3A"/>
              </a:solidFill>
              <a:highlight>
                <a:srgbClr val="FFFFFF"/>
              </a:highlight>
              <a:latin typeface="Arial"/>
              <a:ea typeface="Arial"/>
              <a:cs typeface="Arial"/>
              <a:sym typeface="Arial"/>
            </a:endParaRPr>
          </a:p>
        </p:txBody>
      </p:sp>
      <p:pic>
        <p:nvPicPr>
          <p:cNvPr id="364" name="Google Shape;364;p52"/>
          <p:cNvPicPr preferRelativeResize="0"/>
          <p:nvPr/>
        </p:nvPicPr>
        <p:blipFill>
          <a:blip r:embed="rId3">
            <a:alphaModFix/>
          </a:blip>
          <a:stretch>
            <a:fillRect/>
          </a:stretch>
        </p:blipFill>
        <p:spPr>
          <a:xfrm>
            <a:off x="6929800" y="211125"/>
            <a:ext cx="4881045" cy="1614500"/>
          </a:xfrm>
          <a:prstGeom prst="rect">
            <a:avLst/>
          </a:prstGeom>
          <a:noFill/>
          <a:ln>
            <a:noFill/>
          </a:ln>
        </p:spPr>
      </p:pic>
      <p:pic>
        <p:nvPicPr>
          <p:cNvPr id="365" name="Google Shape;365;p52"/>
          <p:cNvPicPr preferRelativeResize="0"/>
          <p:nvPr/>
        </p:nvPicPr>
        <p:blipFill>
          <a:blip r:embed="rId4">
            <a:alphaModFix/>
          </a:blip>
          <a:stretch>
            <a:fillRect/>
          </a:stretch>
        </p:blipFill>
        <p:spPr>
          <a:xfrm>
            <a:off x="1988495" y="3152100"/>
            <a:ext cx="6312551" cy="3234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Module View Controller (MVC)</a:t>
            </a:r>
            <a:endParaRPr/>
          </a:p>
        </p:txBody>
      </p:sp>
      <p:sp>
        <p:nvSpPr>
          <p:cNvPr id="114" name="Google Shape;114;p17"/>
          <p:cNvSpPr txBox="1"/>
          <p:nvPr>
            <p:ph idx="1" type="body"/>
          </p:nvPr>
        </p:nvSpPr>
        <p:spPr>
          <a:xfrm>
            <a:off x="838200" y="1825625"/>
            <a:ext cx="5598000" cy="49674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lang="en-IN"/>
              <a:t>AngularJS designs the applications in MVC style</a:t>
            </a:r>
            <a:endParaRPr/>
          </a:p>
          <a:p>
            <a:pPr indent="-342900" lvl="0" marL="457200" rtl="0" algn="l">
              <a:spcBef>
                <a:spcPts val="0"/>
              </a:spcBef>
              <a:spcAft>
                <a:spcPts val="0"/>
              </a:spcAft>
              <a:buSzPts val="1800"/>
              <a:buChar char="●"/>
            </a:pPr>
            <a:r>
              <a:rPr lang="en-IN"/>
              <a:t>Divides application into 3 parts:</a:t>
            </a:r>
            <a:endParaRPr/>
          </a:p>
          <a:p>
            <a:pPr indent="-304800" lvl="1" marL="914400" rtl="0" algn="l">
              <a:lnSpc>
                <a:spcPct val="115000"/>
              </a:lnSpc>
              <a:spcBef>
                <a:spcPts val="0"/>
              </a:spcBef>
              <a:spcAft>
                <a:spcPts val="0"/>
              </a:spcAft>
              <a:buClr>
                <a:srgbClr val="171717"/>
              </a:buClr>
              <a:buSzPts val="1200"/>
              <a:buFont typeface="Helvetica Neue"/>
              <a:buChar char="○"/>
            </a:pPr>
            <a:r>
              <a:rPr b="1" lang="en-IN"/>
              <a:t>Views</a:t>
            </a:r>
            <a:r>
              <a:rPr lang="en-IN"/>
              <a:t>. Views are the components that display the application’s user interface (UI). </a:t>
            </a:r>
            <a:endParaRPr/>
          </a:p>
          <a:p>
            <a:pPr indent="-342900" lvl="1" marL="914400" rtl="0" algn="l">
              <a:lnSpc>
                <a:spcPct val="115000"/>
              </a:lnSpc>
              <a:spcBef>
                <a:spcPts val="0"/>
              </a:spcBef>
              <a:spcAft>
                <a:spcPts val="0"/>
              </a:spcAft>
              <a:buSzPts val="1800"/>
              <a:buChar char="○"/>
            </a:pPr>
            <a:r>
              <a:rPr b="1" lang="en-IN"/>
              <a:t>Models</a:t>
            </a:r>
            <a:r>
              <a:rPr lang="en-IN"/>
              <a:t>. Model objects are the parts of the application that implement the logic for the application’s data domain. Often, model objects retrieve and store model state in a database.</a:t>
            </a:r>
            <a:endParaRPr/>
          </a:p>
        </p:txBody>
      </p:sp>
      <p:pic>
        <p:nvPicPr>
          <p:cNvPr id="115" name="Google Shape;115;p17"/>
          <p:cNvPicPr preferRelativeResize="0"/>
          <p:nvPr/>
        </p:nvPicPr>
        <p:blipFill>
          <a:blip r:embed="rId3">
            <a:alphaModFix/>
          </a:blip>
          <a:stretch>
            <a:fillRect/>
          </a:stretch>
        </p:blipFill>
        <p:spPr>
          <a:xfrm>
            <a:off x="6588600" y="1843225"/>
            <a:ext cx="5419550" cy="4236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l">
              <a:spcBef>
                <a:spcPts val="1000"/>
              </a:spcBef>
              <a:spcAft>
                <a:spcPts val="0"/>
              </a:spcAft>
              <a:buNone/>
            </a:pPr>
            <a:r>
              <a:rPr lang="en-IN"/>
              <a:t>AngularJS controllers</a:t>
            </a:r>
            <a:endParaRPr/>
          </a:p>
        </p:txBody>
      </p:sp>
      <p:sp>
        <p:nvSpPr>
          <p:cNvPr id="372" name="Google Shape;372;p5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marR="0" rtl="0" algn="l">
              <a:lnSpc>
                <a:spcPct val="90000"/>
              </a:lnSpc>
              <a:spcBef>
                <a:spcPts val="1000"/>
              </a:spcBef>
              <a:spcAft>
                <a:spcPts val="0"/>
              </a:spcAft>
              <a:buSzPts val="2400"/>
              <a:buChar char="●"/>
            </a:pPr>
            <a:r>
              <a:rPr lang="en-IN" sz="2400">
                <a:solidFill>
                  <a:srgbClr val="3A3A3A"/>
                </a:solidFill>
                <a:highlight>
                  <a:srgbClr val="FFFFFF"/>
                </a:highlight>
                <a:latin typeface="Arial"/>
                <a:ea typeface="Arial"/>
                <a:cs typeface="Arial"/>
                <a:sym typeface="Arial"/>
              </a:rPr>
              <a:t>Controllers</a:t>
            </a:r>
            <a:r>
              <a:rPr lang="en-IN" sz="2400">
                <a:solidFill>
                  <a:srgbClr val="3A3A3A"/>
                </a:solidFill>
                <a:highlight>
                  <a:srgbClr val="FFFFFF"/>
                </a:highlight>
                <a:latin typeface="Arial"/>
                <a:ea typeface="Arial"/>
                <a:cs typeface="Arial"/>
                <a:sym typeface="Arial"/>
              </a:rPr>
              <a:t> </a:t>
            </a:r>
            <a:r>
              <a:rPr b="1" lang="en-IN" sz="2400">
                <a:solidFill>
                  <a:srgbClr val="3A3A3A"/>
                </a:solidFill>
                <a:highlight>
                  <a:srgbClr val="FFFFFF"/>
                </a:highlight>
                <a:latin typeface="Arial"/>
                <a:ea typeface="Arial"/>
                <a:cs typeface="Arial"/>
                <a:sym typeface="Arial"/>
              </a:rPr>
              <a:t>control </a:t>
            </a:r>
            <a:r>
              <a:rPr lang="en-IN" sz="2400">
                <a:solidFill>
                  <a:srgbClr val="3A3A3A"/>
                </a:solidFill>
                <a:highlight>
                  <a:srgbClr val="FFFFFF"/>
                </a:highlight>
                <a:latin typeface="Arial"/>
                <a:ea typeface="Arial"/>
                <a:cs typeface="Arial"/>
                <a:sym typeface="Arial"/>
              </a:rPr>
              <a:t>the application</a:t>
            </a:r>
            <a:endParaRPr sz="2400">
              <a:solidFill>
                <a:srgbClr val="3A3A3A"/>
              </a:solidFill>
              <a:highlight>
                <a:srgbClr val="FFFFFF"/>
              </a:highlight>
              <a:latin typeface="Arial"/>
              <a:ea typeface="Arial"/>
              <a:cs typeface="Arial"/>
              <a:sym typeface="Arial"/>
            </a:endParaRPr>
          </a:p>
          <a:p>
            <a:pPr indent="-381000" lvl="0" marL="457200" marR="0" rtl="0" algn="l">
              <a:lnSpc>
                <a:spcPct val="90000"/>
              </a:lnSpc>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controls the f</a:t>
            </a:r>
            <a:r>
              <a:rPr b="1" lang="en-IN" sz="2400">
                <a:solidFill>
                  <a:srgbClr val="3A3A3A"/>
                </a:solidFill>
                <a:highlight>
                  <a:srgbClr val="FFFFFF"/>
                </a:highlight>
                <a:latin typeface="Arial"/>
                <a:ea typeface="Arial"/>
                <a:cs typeface="Arial"/>
                <a:sym typeface="Arial"/>
              </a:rPr>
              <a:t>low of data</a:t>
            </a:r>
            <a:r>
              <a:rPr lang="en-IN" sz="2400">
                <a:solidFill>
                  <a:srgbClr val="3A3A3A"/>
                </a:solidFill>
                <a:highlight>
                  <a:srgbClr val="FFFFFF"/>
                </a:highlight>
                <a:latin typeface="Arial"/>
                <a:ea typeface="Arial"/>
                <a:cs typeface="Arial"/>
                <a:sym typeface="Arial"/>
              </a:rPr>
              <a:t> in that application</a:t>
            </a:r>
            <a:endParaRPr sz="2400">
              <a:solidFill>
                <a:srgbClr val="3A3A3A"/>
              </a:solidFill>
              <a:highlight>
                <a:srgbClr val="FFFFFF"/>
              </a:highlight>
              <a:latin typeface="Arial"/>
              <a:ea typeface="Arial"/>
              <a:cs typeface="Arial"/>
              <a:sym typeface="Arial"/>
            </a:endParaRPr>
          </a:p>
          <a:p>
            <a:pPr indent="-381000" lvl="0" marL="457200" rtl="0" algn="l">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These are the </a:t>
            </a:r>
            <a:r>
              <a:rPr b="1" lang="en-IN" sz="2400">
                <a:solidFill>
                  <a:srgbClr val="3A3A3A"/>
                </a:solidFill>
                <a:highlight>
                  <a:srgbClr val="FFFFFF"/>
                </a:highlight>
                <a:latin typeface="Arial"/>
                <a:ea typeface="Arial"/>
                <a:cs typeface="Arial"/>
                <a:sym typeface="Arial"/>
              </a:rPr>
              <a:t>JavaScript Objects</a:t>
            </a:r>
            <a:r>
              <a:rPr lang="en-IN" sz="2400">
                <a:solidFill>
                  <a:srgbClr val="3A3A3A"/>
                </a:solidFill>
                <a:highlight>
                  <a:srgbClr val="FFFFFF"/>
                </a:highlight>
                <a:latin typeface="Arial"/>
                <a:ea typeface="Arial"/>
                <a:cs typeface="Arial"/>
                <a:sym typeface="Arial"/>
              </a:rPr>
              <a:t> that hold attributes and functions. </a:t>
            </a:r>
            <a:endParaRPr sz="2400">
              <a:solidFill>
                <a:srgbClr val="3A3A3A"/>
              </a:solidFill>
              <a:highlight>
                <a:srgbClr val="FFFFFF"/>
              </a:highlight>
              <a:latin typeface="Arial"/>
              <a:ea typeface="Arial"/>
              <a:cs typeface="Arial"/>
              <a:sym typeface="Arial"/>
            </a:endParaRPr>
          </a:p>
          <a:p>
            <a:pPr indent="-381000" lvl="0" marL="457200" marR="0" rtl="0" algn="l">
              <a:lnSpc>
                <a:spcPct val="90000"/>
              </a:lnSpc>
              <a:spcBef>
                <a:spcPts val="0"/>
              </a:spcBef>
              <a:spcAft>
                <a:spcPts val="0"/>
              </a:spcAft>
              <a:buClr>
                <a:srgbClr val="3A3A3A"/>
              </a:buClr>
              <a:buSzPts val="2400"/>
              <a:buChar char="●"/>
            </a:pPr>
            <a:r>
              <a:rPr lang="en-IN" sz="2400">
                <a:solidFill>
                  <a:srgbClr val="3A3A3A"/>
                </a:solidFill>
                <a:highlight>
                  <a:srgbClr val="FFFFFF"/>
                </a:highlight>
                <a:latin typeface="Arial"/>
                <a:ea typeface="Arial"/>
                <a:cs typeface="Arial"/>
                <a:sym typeface="Arial"/>
              </a:rPr>
              <a:t>They are defined by a </a:t>
            </a:r>
            <a:r>
              <a:rPr b="1" lang="en-IN" sz="2400">
                <a:solidFill>
                  <a:srgbClr val="3A3A3A"/>
                </a:solidFill>
                <a:highlight>
                  <a:srgbClr val="FFFFFF"/>
                </a:highlight>
                <a:latin typeface="Arial"/>
                <a:ea typeface="Arial"/>
                <a:cs typeface="Arial"/>
                <a:sym typeface="Arial"/>
              </a:rPr>
              <a:t>JavaScript constructor function</a:t>
            </a:r>
            <a:r>
              <a:rPr lang="en-IN" sz="2400">
                <a:solidFill>
                  <a:srgbClr val="3A3A3A"/>
                </a:solidFill>
                <a:highlight>
                  <a:srgbClr val="FFFFFF"/>
                </a:highlight>
                <a:latin typeface="Arial"/>
                <a:ea typeface="Arial"/>
                <a:cs typeface="Arial"/>
                <a:sym typeface="Arial"/>
              </a:rPr>
              <a:t> that is used to augment the </a:t>
            </a:r>
            <a:r>
              <a:rPr lang="en-IN" sz="2400">
                <a:solidFill>
                  <a:srgbClr val="3A3A3A"/>
                </a:solidFill>
                <a:highlight>
                  <a:srgbClr val="FFFFFF"/>
                </a:highlight>
                <a:uFill>
                  <a:noFill/>
                </a:uFill>
                <a:latin typeface="Arial"/>
                <a:ea typeface="Arial"/>
                <a:cs typeface="Arial"/>
                <a:sym typeface="Arial"/>
                <a:hlinkClick r:id="rId3">
                  <a:extLst>
                    <a:ext uri="{A12FA001-AC4F-418D-AE19-62706E023703}">
                      <ahyp:hlinkClr val="tx"/>
                    </a:ext>
                  </a:extLst>
                </a:hlinkClick>
              </a:rPr>
              <a:t>AngularJS Scope</a:t>
            </a:r>
            <a:r>
              <a:rPr lang="en-IN" sz="2400">
                <a:solidFill>
                  <a:srgbClr val="3A3A3A"/>
                </a:solidFill>
                <a:highlight>
                  <a:srgbClr val="FFFFFF"/>
                </a:highlight>
                <a:latin typeface="Arial"/>
                <a:ea typeface="Arial"/>
                <a:cs typeface="Arial"/>
                <a:sym typeface="Arial"/>
              </a:rPr>
              <a:t>.</a:t>
            </a:r>
            <a:endParaRPr sz="2400">
              <a:solidFill>
                <a:srgbClr val="3A3A3A"/>
              </a:solidFill>
              <a:highlight>
                <a:srgbClr val="FFFFFF"/>
              </a:highlight>
              <a:latin typeface="Arial"/>
              <a:ea typeface="Arial"/>
              <a:cs typeface="Arial"/>
              <a:sym typeface="Arial"/>
            </a:endParaRPr>
          </a:p>
          <a:p>
            <a:pPr indent="-381000" lvl="0" marL="457200" marR="0" rtl="0" algn="l">
              <a:lnSpc>
                <a:spcPct val="9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By using specific controller constru</a:t>
            </a:r>
            <a:r>
              <a:rPr lang="en-IN" sz="2400">
                <a:solidFill>
                  <a:srgbClr val="3A3A3A"/>
                </a:solidFill>
                <a:highlight>
                  <a:srgbClr val="FFFFFF"/>
                </a:highlight>
                <a:latin typeface="Arial"/>
                <a:ea typeface="Arial"/>
                <a:cs typeface="Arial"/>
                <a:sym typeface="Arial"/>
              </a:rPr>
              <a:t>ctor function Angular will initiate a </a:t>
            </a:r>
            <a:r>
              <a:rPr b="1" lang="en-IN" sz="2400">
                <a:solidFill>
                  <a:srgbClr val="3A3A3A"/>
                </a:solidFill>
                <a:highlight>
                  <a:srgbClr val="FFFFFF"/>
                </a:highlight>
                <a:latin typeface="Arial"/>
                <a:ea typeface="Arial"/>
                <a:cs typeface="Arial"/>
                <a:sym typeface="Arial"/>
              </a:rPr>
              <a:t>new constructor object</a:t>
            </a:r>
            <a:r>
              <a:rPr lang="en-IN" sz="2400">
                <a:solidFill>
                  <a:srgbClr val="3A3A3A"/>
                </a:solidFill>
                <a:highlight>
                  <a:srgbClr val="FFFFFF"/>
                </a:highlight>
                <a:latin typeface="Arial"/>
                <a:ea typeface="Arial"/>
                <a:cs typeface="Arial"/>
                <a:sym typeface="Arial"/>
              </a:rPr>
              <a:t> and a</a:t>
            </a:r>
            <a:r>
              <a:rPr b="1" lang="en-IN" sz="2400">
                <a:solidFill>
                  <a:srgbClr val="3A3A3A"/>
                </a:solidFill>
                <a:highlight>
                  <a:srgbClr val="FFFFFF"/>
                </a:highlight>
                <a:latin typeface="Arial"/>
                <a:ea typeface="Arial"/>
                <a:cs typeface="Arial"/>
                <a:sym typeface="Arial"/>
              </a:rPr>
              <a:t> new child scope</a:t>
            </a:r>
            <a:r>
              <a:rPr lang="en-IN" sz="2400">
                <a:solidFill>
                  <a:srgbClr val="3A3A3A"/>
                </a:solidFill>
                <a:highlight>
                  <a:srgbClr val="FFFFFF"/>
                </a:highlight>
                <a:latin typeface="Arial"/>
                <a:ea typeface="Arial"/>
                <a:cs typeface="Arial"/>
                <a:sym typeface="Arial"/>
              </a:rPr>
              <a:t> is available as injectable parameter to the Controllers constructor function.</a:t>
            </a:r>
            <a:endParaRPr sz="2400">
              <a:solidFill>
                <a:srgbClr val="3A3A3A"/>
              </a:solidFill>
              <a:highlight>
                <a:srgbClr val="FFFFFF"/>
              </a:highlight>
              <a:latin typeface="Arial"/>
              <a:ea typeface="Arial"/>
              <a:cs typeface="Arial"/>
              <a:sym typeface="Arial"/>
            </a:endParaRPr>
          </a:p>
          <a:p>
            <a:pPr indent="-381000" lvl="0" marL="457200" marR="0" rtl="0" algn="l">
              <a:lnSpc>
                <a:spcPct val="90000"/>
              </a:lnSpc>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Scopes are organized in hierarchical structure which is initiated the DOM structure of the application</a:t>
            </a:r>
            <a:endParaRPr sz="2400">
              <a:solidFill>
                <a:srgbClr val="3A3A3A"/>
              </a:solidFill>
              <a:highlight>
                <a:srgbClr val="FFFFFF"/>
              </a:highlight>
              <a:latin typeface="Arial"/>
              <a:ea typeface="Arial"/>
              <a:cs typeface="Arial"/>
              <a:sym typeface="Arial"/>
            </a:endParaRPr>
          </a:p>
        </p:txBody>
      </p:sp>
      <p:pic>
        <p:nvPicPr>
          <p:cNvPr id="373" name="Google Shape;373;p53"/>
          <p:cNvPicPr preferRelativeResize="0"/>
          <p:nvPr/>
        </p:nvPicPr>
        <p:blipFill>
          <a:blip r:embed="rId4">
            <a:alphaModFix/>
          </a:blip>
          <a:stretch>
            <a:fillRect/>
          </a:stretch>
        </p:blipFill>
        <p:spPr>
          <a:xfrm>
            <a:off x="6246175" y="4938525"/>
            <a:ext cx="4586275" cy="18575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80" name="Google Shape;380;p5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IN" sz="2400">
                <a:solidFill>
                  <a:srgbClr val="3A3A3A"/>
                </a:solidFill>
                <a:highlight>
                  <a:srgbClr val="FFFFFF"/>
                </a:highlight>
                <a:latin typeface="Arial"/>
                <a:ea typeface="Arial"/>
                <a:cs typeface="Arial"/>
                <a:sym typeface="Arial"/>
              </a:rPr>
              <a:t>It is defined by ng-controller. </a:t>
            </a:r>
            <a:endParaRPr sz="2400">
              <a:solidFill>
                <a:srgbClr val="3A3A3A"/>
              </a:solidFill>
              <a:highlight>
                <a:srgbClr val="FFFFFF"/>
              </a:highlight>
              <a:latin typeface="Arial"/>
              <a:ea typeface="Arial"/>
              <a:cs typeface="Arial"/>
              <a:sym typeface="Arial"/>
            </a:endParaRPr>
          </a:p>
          <a:p>
            <a:pPr indent="-381000" lvl="0" marL="457200" rtl="0" algn="l">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It uses $scope as a parameter. $scope objects communicate with the view and expose the model to the view.</a:t>
            </a:r>
            <a:endParaRPr sz="2400">
              <a:solidFill>
                <a:srgbClr val="3A3A3A"/>
              </a:solidFill>
              <a:highlight>
                <a:srgbClr val="FFFFFF"/>
              </a:highlight>
              <a:latin typeface="Arial"/>
              <a:ea typeface="Arial"/>
              <a:cs typeface="Arial"/>
              <a:sym typeface="Arial"/>
            </a:endParaRPr>
          </a:p>
          <a:p>
            <a:pPr indent="0" lvl="0" marL="1371600" rtl="0" algn="l">
              <a:spcBef>
                <a:spcPts val="1000"/>
              </a:spcBef>
              <a:spcAft>
                <a:spcPts val="0"/>
              </a:spcAft>
              <a:buClr>
                <a:schemeClr val="dk1"/>
              </a:buClr>
              <a:buSzPts val="1100"/>
              <a:buFont typeface="Arial"/>
              <a:buNone/>
            </a:pPr>
            <a:r>
              <a:rPr lang="en-IN" sz="2400">
                <a:solidFill>
                  <a:srgbClr val="212529"/>
                </a:solidFill>
                <a:highlight>
                  <a:srgbClr val="DDDDDD"/>
                </a:highlight>
                <a:latin typeface="Arial"/>
                <a:ea typeface="Arial"/>
                <a:cs typeface="Arial"/>
                <a:sym typeface="Arial"/>
              </a:rPr>
              <a:t>&lt;div ng-app = "" ng-controller = "controller_name"&gt;</a:t>
            </a:r>
            <a:endParaRPr sz="2400">
              <a:solidFill>
                <a:srgbClr val="212529"/>
              </a:solidFill>
              <a:highlight>
                <a:srgbClr val="DDDDDD"/>
              </a:highlight>
              <a:latin typeface="Arial"/>
              <a:ea typeface="Arial"/>
              <a:cs typeface="Arial"/>
              <a:sym typeface="Arial"/>
            </a:endParaRPr>
          </a:p>
          <a:p>
            <a:pPr indent="0" lvl="0" marL="1371600" rtl="0" algn="l">
              <a:spcBef>
                <a:spcPts val="1000"/>
              </a:spcBef>
              <a:spcAft>
                <a:spcPts val="0"/>
              </a:spcAft>
              <a:buClr>
                <a:schemeClr val="dk1"/>
              </a:buClr>
              <a:buSzPts val="1100"/>
              <a:buFont typeface="Arial"/>
              <a:buNone/>
            </a:pPr>
            <a:r>
              <a:rPr lang="en-IN" sz="2400">
                <a:solidFill>
                  <a:srgbClr val="212529"/>
                </a:solidFill>
                <a:highlight>
                  <a:srgbClr val="DDDDDD"/>
                </a:highlight>
                <a:latin typeface="Arial"/>
                <a:ea typeface="Arial"/>
                <a:cs typeface="Arial"/>
                <a:sym typeface="Arial"/>
              </a:rPr>
              <a:t>//code</a:t>
            </a:r>
            <a:endParaRPr sz="2400">
              <a:solidFill>
                <a:srgbClr val="212529"/>
              </a:solidFill>
              <a:highlight>
                <a:srgbClr val="DDDDDD"/>
              </a:highlight>
              <a:latin typeface="Arial"/>
              <a:ea typeface="Arial"/>
              <a:cs typeface="Arial"/>
              <a:sym typeface="Arial"/>
            </a:endParaRPr>
          </a:p>
          <a:p>
            <a:pPr indent="266700" lvl="0" marL="1104900" marR="190500" rtl="0" algn="l">
              <a:lnSpc>
                <a:spcPct val="115000"/>
              </a:lnSpc>
              <a:spcBef>
                <a:spcPts val="400"/>
              </a:spcBef>
              <a:spcAft>
                <a:spcPts val="0"/>
              </a:spcAft>
              <a:buNone/>
            </a:pPr>
            <a:r>
              <a:rPr lang="en-IN" sz="2400">
                <a:solidFill>
                  <a:srgbClr val="212529"/>
                </a:solidFill>
                <a:highlight>
                  <a:srgbClr val="DDDDDD"/>
                </a:highlight>
                <a:latin typeface="Arial"/>
                <a:ea typeface="Arial"/>
                <a:cs typeface="Arial"/>
                <a:sym typeface="Arial"/>
              </a:rPr>
              <a:t>&lt;/div&gt;</a:t>
            </a:r>
            <a:endParaRPr sz="2400">
              <a:solidFill>
                <a:srgbClr val="212529"/>
              </a:solidFill>
              <a:highlight>
                <a:srgbClr val="DDDDDD"/>
              </a:highlight>
              <a:latin typeface="Arial"/>
              <a:ea typeface="Arial"/>
              <a:cs typeface="Arial"/>
              <a:sym typeface="Arial"/>
            </a:endParaRPr>
          </a:p>
          <a:p>
            <a:pPr indent="-381000" lvl="0" marL="457200" marR="0" rtl="0" algn="l">
              <a:lnSpc>
                <a:spcPct val="90000"/>
              </a:lnSpc>
              <a:spcBef>
                <a:spcPts val="1000"/>
              </a:spcBef>
              <a:spcAft>
                <a:spcPts val="0"/>
              </a:spcAft>
              <a:buSzPts val="2400"/>
              <a:buChar char="●"/>
            </a:pPr>
            <a:r>
              <a:rPr lang="en-IN" sz="2400">
                <a:solidFill>
                  <a:srgbClr val="3A3A3A"/>
                </a:solidFill>
                <a:highlight>
                  <a:srgbClr val="FFFFFF"/>
                </a:highlight>
                <a:latin typeface="Arial"/>
                <a:ea typeface="Arial"/>
                <a:cs typeface="Arial"/>
                <a:sym typeface="Arial"/>
              </a:rPr>
              <a:t>Define in 2 ways</a:t>
            </a:r>
            <a:endParaRPr sz="2400">
              <a:solidFill>
                <a:srgbClr val="3A3A3A"/>
              </a:solidFill>
              <a:highlight>
                <a:srgbClr val="FFFFFF"/>
              </a:highlight>
              <a:latin typeface="Arial"/>
              <a:ea typeface="Arial"/>
              <a:cs typeface="Arial"/>
              <a:sym typeface="Arial"/>
            </a:endParaRPr>
          </a:p>
          <a:p>
            <a:pPr indent="-381000" lvl="1" marL="914400" marR="0" rtl="0" algn="l">
              <a:lnSpc>
                <a:spcPct val="90000"/>
              </a:lnSpc>
              <a:spcBef>
                <a:spcPts val="0"/>
              </a:spcBef>
              <a:spcAft>
                <a:spcPts val="0"/>
              </a:spcAft>
              <a:buSzPts val="2400"/>
              <a:buChar char="○"/>
            </a:pPr>
            <a:r>
              <a:rPr lang="en-IN">
                <a:solidFill>
                  <a:srgbClr val="3A3A3A"/>
                </a:solidFill>
                <a:highlight>
                  <a:srgbClr val="FFFFFF"/>
                </a:highlight>
                <a:latin typeface="Arial"/>
                <a:ea typeface="Arial"/>
                <a:cs typeface="Arial"/>
                <a:sym typeface="Arial"/>
              </a:rPr>
              <a:t>as an application module </a:t>
            </a:r>
            <a:endParaRPr>
              <a:solidFill>
                <a:srgbClr val="3A3A3A"/>
              </a:solidFill>
              <a:highlight>
                <a:srgbClr val="FFFFFF"/>
              </a:highlight>
              <a:latin typeface="Arial"/>
              <a:ea typeface="Arial"/>
              <a:cs typeface="Arial"/>
              <a:sym typeface="Arial"/>
            </a:endParaRPr>
          </a:p>
          <a:p>
            <a:pPr indent="-381000" lvl="1" marL="914400" marR="0" rtl="0" algn="l">
              <a:lnSpc>
                <a:spcPct val="90000"/>
              </a:lnSpc>
              <a:spcBef>
                <a:spcPts val="0"/>
              </a:spcBef>
              <a:spcAft>
                <a:spcPts val="0"/>
              </a:spcAft>
              <a:buSzPts val="2400"/>
              <a:buChar char="○"/>
            </a:pPr>
            <a:r>
              <a:rPr lang="en-IN">
                <a:solidFill>
                  <a:srgbClr val="3A3A3A"/>
                </a:solidFill>
                <a:highlight>
                  <a:srgbClr val="FFFFFF"/>
                </a:highlight>
                <a:latin typeface="Arial"/>
                <a:ea typeface="Arial"/>
                <a:cs typeface="Arial"/>
                <a:sym typeface="Arial"/>
              </a:rPr>
              <a:t>as a JavaScript function.</a:t>
            </a:r>
            <a:endParaRPr>
              <a:solidFill>
                <a:srgbClr val="3A3A3A"/>
              </a:solidFill>
              <a:highlight>
                <a:srgbClr val="FFFFFF"/>
              </a:highlight>
              <a:latin typeface="Arial"/>
              <a:ea typeface="Arial"/>
              <a:cs typeface="Arial"/>
              <a:sym typeface="Arial"/>
            </a:endParaRPr>
          </a:p>
          <a:p>
            <a:pPr indent="0" lvl="0" marL="0" marR="0" rtl="0" algn="l">
              <a:lnSpc>
                <a:spcPct val="90000"/>
              </a:lnSpc>
              <a:spcBef>
                <a:spcPts val="1000"/>
              </a:spcBef>
              <a:spcAft>
                <a:spcPts val="0"/>
              </a:spcAft>
              <a:buNone/>
            </a:pPr>
            <a:r>
              <a:t/>
            </a:r>
            <a:endParaRPr sz="2400">
              <a:solidFill>
                <a:srgbClr val="3A3A3A"/>
              </a:solidFill>
              <a:highlight>
                <a:srgbClr val="FFFFFF"/>
              </a:highlight>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5"/>
          <p:cNvSpPr txBox="1"/>
          <p:nvPr>
            <p:ph idx="1" type="body"/>
          </p:nvPr>
        </p:nvSpPr>
        <p:spPr>
          <a:xfrm>
            <a:off x="923950" y="1718100"/>
            <a:ext cx="10515600" cy="51399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2300"/>
              </a:spcBef>
              <a:spcAft>
                <a:spcPts val="0"/>
              </a:spcAft>
              <a:buClr>
                <a:srgbClr val="3A3A3A"/>
              </a:buClr>
              <a:buSzPts val="2400"/>
              <a:buFont typeface="Arial"/>
              <a:buChar char="●"/>
            </a:pPr>
            <a:r>
              <a:rPr b="1" lang="en-IN" sz="2400">
                <a:solidFill>
                  <a:srgbClr val="3A3A3A"/>
                </a:solidFill>
                <a:highlight>
                  <a:srgbClr val="FFFFFF"/>
                </a:highlight>
                <a:latin typeface="Arial"/>
                <a:ea typeface="Arial"/>
                <a:cs typeface="Arial"/>
                <a:sym typeface="Arial"/>
              </a:rPr>
              <a:t>An Application Module</a:t>
            </a:r>
            <a:endParaRPr b="1" sz="2400">
              <a:solidFill>
                <a:srgbClr val="3A3A3A"/>
              </a:solidFill>
              <a:highlight>
                <a:srgbClr val="FFFFFF"/>
              </a:highlight>
              <a:latin typeface="Arial"/>
              <a:ea typeface="Arial"/>
              <a:cs typeface="Arial"/>
              <a:sym typeface="Arial"/>
            </a:endParaRPr>
          </a:p>
          <a:p>
            <a:pPr indent="0" lvl="0" marL="914400" rtl="0" algn="l">
              <a:lnSpc>
                <a:spcPct val="100000"/>
              </a:lnSpc>
              <a:spcBef>
                <a:spcPts val="1000"/>
              </a:spcBef>
              <a:spcAft>
                <a:spcPts val="0"/>
              </a:spcAft>
              <a:buNone/>
            </a:pPr>
            <a:r>
              <a:rPr lang="en-IN" sz="2400">
                <a:solidFill>
                  <a:srgbClr val="212529"/>
                </a:solidFill>
                <a:highlight>
                  <a:srgbClr val="DDDDDD"/>
                </a:highlight>
                <a:latin typeface="Arial"/>
                <a:ea typeface="Arial"/>
                <a:cs typeface="Arial"/>
                <a:sym typeface="Arial"/>
              </a:rPr>
              <a:t>angular.module("myapp", [])</a:t>
            </a:r>
            <a:endParaRPr sz="2400">
              <a:solidFill>
                <a:srgbClr val="212529"/>
              </a:solidFill>
              <a:highlight>
                <a:srgbClr val="DDDDDD"/>
              </a:highlight>
              <a:latin typeface="Arial"/>
              <a:ea typeface="Arial"/>
              <a:cs typeface="Arial"/>
              <a:sym typeface="Arial"/>
            </a:endParaRPr>
          </a:p>
          <a:p>
            <a:pPr indent="0" lvl="0" marL="914400" rtl="0" algn="l">
              <a:lnSpc>
                <a:spcPct val="100000"/>
              </a:lnSpc>
              <a:spcBef>
                <a:spcPts val="1000"/>
              </a:spcBef>
              <a:spcAft>
                <a:spcPts val="0"/>
              </a:spcAft>
              <a:buNone/>
            </a:pPr>
            <a:r>
              <a:rPr lang="en-IN" sz="2400">
                <a:solidFill>
                  <a:srgbClr val="212529"/>
                </a:solidFill>
                <a:highlight>
                  <a:srgbClr val="DDDDDD"/>
                </a:highlight>
                <a:latin typeface="Arial"/>
                <a:ea typeface="Arial"/>
                <a:cs typeface="Arial"/>
                <a:sym typeface="Arial"/>
              </a:rPr>
              <a:t>.controller("appController", function($scope) {</a:t>
            </a:r>
            <a:endParaRPr sz="2400">
              <a:solidFill>
                <a:srgbClr val="212529"/>
              </a:solidFill>
              <a:highlight>
                <a:srgbClr val="DDDDDD"/>
              </a:highlight>
              <a:latin typeface="Arial"/>
              <a:ea typeface="Arial"/>
              <a:cs typeface="Arial"/>
              <a:sym typeface="Arial"/>
            </a:endParaRPr>
          </a:p>
          <a:p>
            <a:pPr indent="0" lvl="0" marL="914400" rtl="0" algn="l">
              <a:lnSpc>
                <a:spcPct val="100000"/>
              </a:lnSpc>
              <a:spcBef>
                <a:spcPts val="1000"/>
              </a:spcBef>
              <a:spcAft>
                <a:spcPts val="0"/>
              </a:spcAft>
              <a:buNone/>
            </a:pPr>
            <a:r>
              <a:rPr lang="en-IN" sz="2400">
                <a:solidFill>
                  <a:srgbClr val="212529"/>
                </a:solidFill>
                <a:highlight>
                  <a:srgbClr val="DDDDDD"/>
                </a:highlight>
                <a:latin typeface="Arial"/>
                <a:ea typeface="Arial"/>
                <a:cs typeface="Arial"/>
                <a:sym typeface="Arial"/>
              </a:rPr>
              <a:t>// definition of controller</a:t>
            </a:r>
            <a:endParaRPr sz="2400">
              <a:solidFill>
                <a:srgbClr val="212529"/>
              </a:solidFill>
              <a:highlight>
                <a:srgbClr val="DDDDDD"/>
              </a:highlight>
              <a:latin typeface="Arial"/>
              <a:ea typeface="Arial"/>
              <a:cs typeface="Arial"/>
              <a:sym typeface="Arial"/>
            </a:endParaRPr>
          </a:p>
          <a:p>
            <a:pPr indent="0" lvl="0" marL="1104900" marR="190500" rtl="0" algn="l">
              <a:lnSpc>
                <a:spcPct val="100000"/>
              </a:lnSpc>
              <a:spcBef>
                <a:spcPts val="400"/>
              </a:spcBef>
              <a:spcAft>
                <a:spcPts val="0"/>
              </a:spcAft>
              <a:buNone/>
            </a:pPr>
            <a:r>
              <a:rPr lang="en-IN" sz="2400">
                <a:solidFill>
                  <a:srgbClr val="212529"/>
                </a:solidFill>
                <a:highlight>
                  <a:srgbClr val="DDDDDD"/>
                </a:highlight>
                <a:latin typeface="Arial"/>
                <a:ea typeface="Arial"/>
                <a:cs typeface="Arial"/>
                <a:sym typeface="Arial"/>
              </a:rPr>
              <a:t>} );</a:t>
            </a:r>
            <a:endParaRPr sz="2400">
              <a:solidFill>
                <a:srgbClr val="212529"/>
              </a:solidFill>
              <a:highlight>
                <a:srgbClr val="DDDDDD"/>
              </a:highlight>
              <a:latin typeface="Arial"/>
              <a:ea typeface="Arial"/>
              <a:cs typeface="Arial"/>
              <a:sym typeface="Arial"/>
            </a:endParaRPr>
          </a:p>
          <a:p>
            <a:pPr indent="-381000" lvl="0" marL="457200" rtl="0" algn="l">
              <a:spcBef>
                <a:spcPts val="1000"/>
              </a:spcBef>
              <a:spcAft>
                <a:spcPts val="0"/>
              </a:spcAft>
              <a:buClr>
                <a:srgbClr val="212529"/>
              </a:buClr>
              <a:buSzPts val="2400"/>
              <a:buChar char="●"/>
            </a:pPr>
            <a:r>
              <a:rPr b="1" lang="en-IN" sz="2400">
                <a:solidFill>
                  <a:srgbClr val="3A3A3A"/>
                </a:solidFill>
                <a:highlight>
                  <a:srgbClr val="FFFFFF"/>
                </a:highlight>
                <a:latin typeface="Arial"/>
                <a:ea typeface="Arial"/>
                <a:cs typeface="Arial"/>
                <a:sym typeface="Arial"/>
              </a:rPr>
              <a:t>JavaScript Function</a:t>
            </a:r>
            <a:endParaRPr b="1" sz="2400">
              <a:solidFill>
                <a:srgbClr val="3A3A3A"/>
              </a:solidFill>
              <a:highlight>
                <a:srgbClr val="FFFFFF"/>
              </a:highlight>
              <a:latin typeface="Arial"/>
              <a:ea typeface="Arial"/>
              <a:cs typeface="Arial"/>
              <a:sym typeface="Arial"/>
            </a:endParaRPr>
          </a:p>
          <a:p>
            <a:pPr indent="0" lvl="0" marL="914400" rtl="0" algn="l">
              <a:spcBef>
                <a:spcPts val="1000"/>
              </a:spcBef>
              <a:spcAft>
                <a:spcPts val="0"/>
              </a:spcAft>
              <a:buNone/>
            </a:pPr>
            <a:r>
              <a:rPr lang="en-IN" sz="2400">
                <a:solidFill>
                  <a:srgbClr val="3A3A3A"/>
                </a:solidFill>
                <a:highlight>
                  <a:srgbClr val="FFFFFF"/>
                </a:highlight>
                <a:latin typeface="Arial"/>
                <a:ea typeface="Arial"/>
                <a:cs typeface="Arial"/>
                <a:sym typeface="Arial"/>
              </a:rPr>
              <a:t>function controllerAsFunction($scope){</a:t>
            </a:r>
            <a:endParaRPr sz="2400">
              <a:solidFill>
                <a:srgbClr val="3A3A3A"/>
              </a:solidFill>
              <a:highlight>
                <a:srgbClr val="FFFFFF"/>
              </a:highlight>
              <a:latin typeface="Arial"/>
              <a:ea typeface="Arial"/>
              <a:cs typeface="Arial"/>
              <a:sym typeface="Arial"/>
            </a:endParaRPr>
          </a:p>
          <a:p>
            <a:pPr indent="0" lvl="0" marL="914400" rtl="0" algn="l">
              <a:spcBef>
                <a:spcPts val="1000"/>
              </a:spcBef>
              <a:spcAft>
                <a:spcPts val="0"/>
              </a:spcAft>
              <a:buNone/>
            </a:pPr>
            <a:r>
              <a:rPr lang="en-IN" sz="2400">
                <a:solidFill>
                  <a:srgbClr val="3A3A3A"/>
                </a:solidFill>
                <a:highlight>
                  <a:srgbClr val="FFFFFF"/>
                </a:highlight>
                <a:latin typeface="Arial"/>
                <a:ea typeface="Arial"/>
                <a:cs typeface="Arial"/>
                <a:sym typeface="Arial"/>
              </a:rPr>
              <a:t>//definition of controller</a:t>
            </a:r>
            <a:endParaRPr sz="2400">
              <a:solidFill>
                <a:srgbClr val="3A3A3A"/>
              </a:solidFill>
              <a:highlight>
                <a:srgbClr val="FFFFFF"/>
              </a:highlight>
              <a:latin typeface="Arial"/>
              <a:ea typeface="Arial"/>
              <a:cs typeface="Arial"/>
              <a:sym typeface="Arial"/>
            </a:endParaRPr>
          </a:p>
          <a:p>
            <a:pPr indent="0" lvl="0" marL="914400" rtl="0" algn="l">
              <a:spcBef>
                <a:spcPts val="1000"/>
              </a:spcBef>
              <a:spcAft>
                <a:spcPts val="0"/>
              </a:spcAft>
              <a:buNone/>
            </a:pPr>
            <a:r>
              <a:rPr lang="en-IN" sz="2400">
                <a:solidFill>
                  <a:srgbClr val="3A3A3A"/>
                </a:solidFill>
                <a:highlight>
                  <a:srgbClr val="FFFFFF"/>
                </a:highlight>
                <a:latin typeface="Arial"/>
                <a:ea typeface="Arial"/>
                <a:cs typeface="Arial"/>
                <a:sym typeface="Arial"/>
              </a:rPr>
              <a:t>}</a:t>
            </a:r>
            <a:endParaRPr sz="2400">
              <a:solidFill>
                <a:srgbClr val="3A3A3A"/>
              </a:solidFill>
              <a:highlight>
                <a:srgbClr val="FFFFFF"/>
              </a:highlight>
              <a:latin typeface="Arial"/>
              <a:ea typeface="Arial"/>
              <a:cs typeface="Arial"/>
              <a:sym typeface="Arial"/>
            </a:endParaRPr>
          </a:p>
          <a:p>
            <a:pPr indent="-381000" lvl="0" marL="450000" rtl="0" algn="l">
              <a:spcBef>
                <a:spcPts val="1000"/>
              </a:spcBef>
              <a:spcAft>
                <a:spcPts val="0"/>
              </a:spcAft>
              <a:buClr>
                <a:srgbClr val="273239"/>
              </a:buClr>
              <a:buSzPts val="2400"/>
              <a:buChar char="●"/>
            </a:pPr>
            <a:r>
              <a:rPr lang="en-IN" sz="2400">
                <a:solidFill>
                  <a:srgbClr val="273239"/>
                </a:solidFill>
                <a:highlight>
                  <a:schemeClr val="lt1"/>
                </a:highlight>
                <a:latin typeface="Arial"/>
                <a:ea typeface="Arial"/>
                <a:cs typeface="Arial"/>
                <a:sym typeface="Arial"/>
              </a:rPr>
              <a:t>Controllers are also in external files ( see in Module)</a:t>
            </a:r>
            <a:endParaRPr sz="2400">
              <a:solidFill>
                <a:srgbClr val="273239"/>
              </a:solidFill>
              <a:highlight>
                <a:schemeClr val="lt1"/>
              </a:highlight>
              <a:latin typeface="Arial"/>
              <a:ea typeface="Arial"/>
              <a:cs typeface="Arial"/>
              <a:sym typeface="Arial"/>
            </a:endParaRPr>
          </a:p>
          <a:p>
            <a:pPr indent="0" lvl="0" marL="1371600" rtl="0" algn="l">
              <a:spcBef>
                <a:spcPts val="1000"/>
              </a:spcBef>
              <a:spcAft>
                <a:spcPts val="0"/>
              </a:spcAft>
              <a:buNone/>
            </a:pPr>
            <a:r>
              <a:t/>
            </a:r>
            <a:endParaRPr sz="2400">
              <a:solidFill>
                <a:srgbClr val="3A3A3A"/>
              </a:solidFill>
              <a:highlight>
                <a:srgbClr val="FFFFFF"/>
              </a:highlight>
              <a:latin typeface="Arial"/>
              <a:ea typeface="Arial"/>
              <a:cs typeface="Arial"/>
              <a:sym typeface="Arial"/>
            </a:endParaRPr>
          </a:p>
          <a:p>
            <a:pPr indent="0" lvl="0" marL="1104900" marR="190500" rtl="0" algn="l">
              <a:lnSpc>
                <a:spcPct val="115000"/>
              </a:lnSpc>
              <a:spcBef>
                <a:spcPts val="400"/>
              </a:spcBef>
              <a:spcAft>
                <a:spcPts val="0"/>
              </a:spcAft>
              <a:buNone/>
            </a:pPr>
            <a:r>
              <a:t/>
            </a:r>
            <a:endParaRPr sz="2400">
              <a:solidFill>
                <a:srgbClr val="212529"/>
              </a:solidFill>
              <a:highlight>
                <a:srgbClr val="DDDDDD"/>
              </a:highlight>
              <a:latin typeface="Arial"/>
              <a:ea typeface="Arial"/>
              <a:cs typeface="Arial"/>
              <a:sym typeface="Arial"/>
            </a:endParaRPr>
          </a:p>
          <a:p>
            <a:pPr indent="0" lvl="0" marL="0" rtl="0" algn="l">
              <a:lnSpc>
                <a:spcPct val="100000"/>
              </a:lnSpc>
              <a:spcBef>
                <a:spcPts val="1000"/>
              </a:spcBef>
              <a:spcAft>
                <a:spcPts val="0"/>
              </a:spcAft>
              <a:buNone/>
            </a:pPr>
            <a:r>
              <a:t/>
            </a:r>
            <a:endParaRPr sz="24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93" name="Google Shape;393;p5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Clr>
                <a:srgbClr val="333333"/>
              </a:buClr>
              <a:buSzPts val="2400"/>
              <a:buFont typeface="Helvetica Neue"/>
              <a:buChar char="●"/>
            </a:pPr>
            <a:r>
              <a:rPr lang="en-IN" sz="2400">
                <a:solidFill>
                  <a:srgbClr val="333333"/>
                </a:solidFill>
                <a:highlight>
                  <a:srgbClr val="FFFFFF"/>
                </a:highlight>
                <a:latin typeface="Arial"/>
                <a:ea typeface="Arial"/>
                <a:cs typeface="Arial"/>
                <a:sym typeface="Arial"/>
              </a:rPr>
              <a:t>Controllers are used to </a:t>
            </a:r>
            <a:r>
              <a:rPr b="1" lang="en-IN" sz="2400">
                <a:solidFill>
                  <a:srgbClr val="333333"/>
                </a:solidFill>
                <a:highlight>
                  <a:srgbClr val="FFFFFF"/>
                </a:highlight>
                <a:latin typeface="Arial"/>
                <a:ea typeface="Arial"/>
                <a:cs typeface="Arial"/>
                <a:sym typeface="Arial"/>
              </a:rPr>
              <a:t>set up the initial state </a:t>
            </a:r>
            <a:r>
              <a:rPr lang="en-IN" sz="2400">
                <a:solidFill>
                  <a:srgbClr val="333333"/>
                </a:solidFill>
                <a:highlight>
                  <a:srgbClr val="FFFFFF"/>
                </a:highlight>
                <a:latin typeface="Arial"/>
                <a:ea typeface="Arial"/>
                <a:cs typeface="Arial"/>
                <a:sym typeface="Arial"/>
              </a:rPr>
              <a:t>of the </a:t>
            </a:r>
            <a:r>
              <a:rPr lang="en-IN" sz="2400">
                <a:solidFill>
                  <a:srgbClr val="333333"/>
                </a:solidFill>
                <a:highlight>
                  <a:srgbClr val="F9F2F4"/>
                </a:highlight>
                <a:latin typeface="Arial"/>
                <a:ea typeface="Arial"/>
                <a:cs typeface="Arial"/>
                <a:sym typeface="Arial"/>
              </a:rPr>
              <a:t>$scope</a:t>
            </a:r>
            <a:r>
              <a:rPr lang="en-IN" sz="2400">
                <a:solidFill>
                  <a:srgbClr val="333333"/>
                </a:solidFill>
                <a:highlight>
                  <a:srgbClr val="FFFFFF"/>
                </a:highlight>
                <a:latin typeface="Arial"/>
                <a:ea typeface="Arial"/>
                <a:cs typeface="Arial"/>
                <a:sym typeface="Arial"/>
              </a:rPr>
              <a:t> object.</a:t>
            </a:r>
            <a:endParaRPr sz="2400">
              <a:solidFill>
                <a:srgbClr val="333333"/>
              </a:solidFill>
              <a:highlight>
                <a:srgbClr val="FFFFFF"/>
              </a:highlight>
              <a:latin typeface="Arial"/>
              <a:ea typeface="Arial"/>
              <a:cs typeface="Arial"/>
              <a:sym typeface="Arial"/>
            </a:endParaRPr>
          </a:p>
          <a:p>
            <a:pPr indent="-381000" lvl="0" marL="457200" rtl="0" algn="l">
              <a:spcBef>
                <a:spcPts val="0"/>
              </a:spcBef>
              <a:spcAft>
                <a:spcPts val="0"/>
              </a:spcAft>
              <a:buSzPts val="2400"/>
              <a:buChar char="●"/>
            </a:pPr>
            <a:r>
              <a:rPr lang="en-IN" sz="2400">
                <a:solidFill>
                  <a:srgbClr val="333333"/>
                </a:solidFill>
                <a:highlight>
                  <a:srgbClr val="FFFFFF"/>
                </a:highlight>
                <a:latin typeface="Arial"/>
                <a:ea typeface="Arial"/>
                <a:cs typeface="Arial"/>
                <a:sym typeface="Arial"/>
              </a:rPr>
              <a:t>Add behavior to the </a:t>
            </a:r>
            <a:r>
              <a:rPr lang="en-IN" sz="2400">
                <a:solidFill>
                  <a:srgbClr val="333333"/>
                </a:solidFill>
                <a:highlight>
                  <a:srgbClr val="F9F2F4"/>
                </a:highlight>
                <a:latin typeface="Arial"/>
                <a:ea typeface="Arial"/>
                <a:cs typeface="Arial"/>
                <a:sym typeface="Arial"/>
              </a:rPr>
              <a:t>$scope</a:t>
            </a:r>
            <a:r>
              <a:rPr lang="en-IN" sz="2400">
                <a:solidFill>
                  <a:srgbClr val="333333"/>
                </a:solidFill>
                <a:highlight>
                  <a:srgbClr val="FFFFFF"/>
                </a:highlight>
                <a:latin typeface="Arial"/>
                <a:ea typeface="Arial"/>
                <a:cs typeface="Arial"/>
                <a:sym typeface="Arial"/>
              </a:rPr>
              <a:t> object.</a:t>
            </a:r>
            <a:endParaRPr sz="2400">
              <a:solidFill>
                <a:srgbClr val="333333"/>
              </a:solidFill>
              <a:highlight>
                <a:srgbClr val="FFFFFF"/>
              </a:highlight>
              <a:latin typeface="Arial"/>
              <a:ea typeface="Arial"/>
              <a:cs typeface="Arial"/>
              <a:sym typeface="Arial"/>
            </a:endParaRPr>
          </a:p>
          <a:p>
            <a:pPr indent="-381000" lvl="0" marL="457200" rtl="0" algn="l">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When an application is created we need to set up the initial state for the AngularJS $scope. </a:t>
            </a:r>
            <a:endParaRPr sz="2400">
              <a:solidFill>
                <a:srgbClr val="3A3A3A"/>
              </a:solidFill>
              <a:highlight>
                <a:srgbClr val="FFFFFF"/>
              </a:highlight>
              <a:latin typeface="Arial"/>
              <a:ea typeface="Arial"/>
              <a:cs typeface="Arial"/>
              <a:sym typeface="Arial"/>
            </a:endParaRPr>
          </a:p>
          <a:p>
            <a:pPr indent="-381000" lvl="0" marL="457200" rtl="0" algn="l">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You set up the initial state of a scope by attaching properties to the $scope object. </a:t>
            </a:r>
            <a:endParaRPr sz="2400">
              <a:solidFill>
                <a:srgbClr val="3A3A3A"/>
              </a:solidFill>
              <a:highlight>
                <a:srgbClr val="FFFFFF"/>
              </a:highlight>
              <a:latin typeface="Arial"/>
              <a:ea typeface="Arial"/>
              <a:cs typeface="Arial"/>
              <a:sym typeface="Arial"/>
            </a:endParaRPr>
          </a:p>
          <a:p>
            <a:pPr indent="-381000" lvl="0" marL="457200" rtl="0" algn="l">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The properties contain the view model (the model that will be presented by the view). </a:t>
            </a:r>
            <a:endParaRPr sz="2400">
              <a:solidFill>
                <a:srgbClr val="3A3A3A"/>
              </a:solidFill>
              <a:highlight>
                <a:srgbClr val="FFFFFF"/>
              </a:highlight>
              <a:latin typeface="Arial"/>
              <a:ea typeface="Arial"/>
              <a:cs typeface="Arial"/>
              <a:sym typeface="Arial"/>
            </a:endParaRPr>
          </a:p>
          <a:p>
            <a:pPr indent="-381000" lvl="0" marL="457200" rtl="0" algn="l">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All the $scope properties will be available to the </a:t>
            </a:r>
            <a:r>
              <a:rPr lang="en-IN" sz="2400">
                <a:solidFill>
                  <a:srgbClr val="3A3A3A"/>
                </a:solidFill>
                <a:highlight>
                  <a:srgbClr val="FFFFFF"/>
                </a:highlight>
                <a:uFill>
                  <a:noFill/>
                </a:uFill>
                <a:latin typeface="Arial"/>
                <a:ea typeface="Arial"/>
                <a:cs typeface="Arial"/>
                <a:sym typeface="Arial"/>
                <a:hlinkClick r:id="rId3">
                  <a:extLst>
                    <a:ext uri="{A12FA001-AC4F-418D-AE19-62706E023703}">
                      <ahyp:hlinkClr val="tx"/>
                    </a:ext>
                  </a:extLst>
                </a:hlinkClick>
              </a:rPr>
              <a:t>template</a:t>
            </a:r>
            <a:r>
              <a:rPr lang="en-IN" sz="2400">
                <a:solidFill>
                  <a:srgbClr val="3A3A3A"/>
                </a:solidFill>
                <a:highlight>
                  <a:srgbClr val="FFFFFF"/>
                </a:highlight>
                <a:latin typeface="Arial"/>
                <a:ea typeface="Arial"/>
                <a:cs typeface="Arial"/>
                <a:sym typeface="Arial"/>
              </a:rPr>
              <a:t> at the point in the DOM where the Controller is registered.</a:t>
            </a:r>
            <a:endParaRPr sz="2400">
              <a:solidFill>
                <a:srgbClr val="3A3A3A"/>
              </a:solidFill>
              <a:highlight>
                <a:srgbClr val="FFFFFF"/>
              </a:highlight>
              <a:latin typeface="Arial"/>
              <a:ea typeface="Arial"/>
              <a:cs typeface="Arial"/>
              <a:sym typeface="Arial"/>
            </a:endParaRPr>
          </a:p>
          <a:p>
            <a:pPr indent="-381000" lvl="0" marL="457200" rtl="0" algn="l">
              <a:spcBef>
                <a:spcPts val="0"/>
              </a:spcBef>
              <a:spcAft>
                <a:spcPts val="0"/>
              </a:spcAft>
              <a:buClr>
                <a:srgbClr val="3A3A3A"/>
              </a:buClr>
              <a:buSzPts val="2400"/>
              <a:buFont typeface="Arial"/>
              <a:buChar char="●"/>
            </a:pPr>
            <a:r>
              <a:rPr lang="en-IN" sz="2400">
                <a:solidFill>
                  <a:srgbClr val="3A3A3A"/>
                </a:solidFill>
                <a:highlight>
                  <a:srgbClr val="FFFFFF"/>
                </a:highlight>
                <a:latin typeface="Arial"/>
                <a:ea typeface="Arial"/>
                <a:cs typeface="Arial"/>
                <a:sym typeface="Arial"/>
              </a:rPr>
              <a:t>Also behaviour can be added to the Scope Object</a:t>
            </a:r>
            <a:endParaRPr sz="2400">
              <a:solidFill>
                <a:srgbClr val="3A3A3A"/>
              </a:solidFill>
              <a:highlight>
                <a:srgbClr val="FFFFFF"/>
              </a:highlight>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sz="2400"/>
          </a:p>
        </p:txBody>
      </p:sp>
      <p:sp>
        <p:nvSpPr>
          <p:cNvPr id="400" name="Google Shape;400;p5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800"/>
              </a:spcBef>
              <a:spcAft>
                <a:spcPts val="0"/>
              </a:spcAft>
              <a:buClr>
                <a:schemeClr val="dk1"/>
              </a:buClr>
              <a:buSzPts val="1100"/>
              <a:buFont typeface="Arial"/>
              <a:buNone/>
            </a:pPr>
            <a:r>
              <a:rPr lang="en-IN" sz="2400">
                <a:solidFill>
                  <a:srgbClr val="333333"/>
                </a:solidFill>
                <a:highlight>
                  <a:srgbClr val="FFFFFF"/>
                </a:highlight>
                <a:latin typeface="Arial"/>
                <a:ea typeface="Arial"/>
                <a:cs typeface="Arial"/>
                <a:sym typeface="Arial"/>
              </a:rPr>
              <a:t>Do not use controllers to:</a:t>
            </a:r>
            <a:endParaRPr sz="2400">
              <a:solidFill>
                <a:srgbClr val="333333"/>
              </a:solidFill>
              <a:highlight>
                <a:srgbClr val="FFFFFF"/>
              </a:highlight>
              <a:latin typeface="Arial"/>
              <a:ea typeface="Arial"/>
              <a:cs typeface="Arial"/>
              <a:sym typeface="Arial"/>
            </a:endParaRPr>
          </a:p>
          <a:p>
            <a:pPr indent="-381000" lvl="0" marL="457200" rtl="0" algn="l">
              <a:lnSpc>
                <a:spcPct val="115000"/>
              </a:lnSpc>
              <a:spcBef>
                <a:spcPts val="800"/>
              </a:spcBef>
              <a:spcAft>
                <a:spcPts val="0"/>
              </a:spcAft>
              <a:buClr>
                <a:srgbClr val="333333"/>
              </a:buClr>
              <a:buSzPts val="2400"/>
              <a:buFont typeface="Arial"/>
              <a:buChar char="●"/>
            </a:pPr>
            <a:r>
              <a:rPr lang="en-IN" sz="2400">
                <a:solidFill>
                  <a:srgbClr val="333333"/>
                </a:solidFill>
                <a:highlight>
                  <a:srgbClr val="FFFFFF"/>
                </a:highlight>
                <a:latin typeface="Arial"/>
                <a:ea typeface="Arial"/>
                <a:cs typeface="Arial"/>
                <a:sym typeface="Arial"/>
              </a:rPr>
              <a:t>Manipulate DOM — Controllers should contain only business logic. Putting any presentation logic into Controllers significantly affects its testability. AngularJS has </a:t>
            </a:r>
            <a:r>
              <a:rPr lang="en-IN" sz="2400">
                <a:solidFill>
                  <a:srgbClr val="428BCA"/>
                </a:solidFill>
                <a:highlight>
                  <a:srgbClr val="FFFFFF"/>
                </a:highlight>
                <a:uFill>
                  <a:noFill/>
                </a:uFill>
                <a:latin typeface="Arial"/>
                <a:ea typeface="Arial"/>
                <a:cs typeface="Arial"/>
                <a:sym typeface="Arial"/>
                <a:hlinkClick r:id="rId3">
                  <a:extLst>
                    <a:ext uri="{A12FA001-AC4F-418D-AE19-62706E023703}">
                      <ahyp:hlinkClr val="tx"/>
                    </a:ext>
                  </a:extLst>
                </a:hlinkClick>
              </a:rPr>
              <a:t>databinding</a:t>
            </a:r>
            <a:r>
              <a:rPr lang="en-IN" sz="2400">
                <a:solidFill>
                  <a:srgbClr val="333333"/>
                </a:solidFill>
                <a:highlight>
                  <a:srgbClr val="FFFFFF"/>
                </a:highlight>
                <a:latin typeface="Arial"/>
                <a:ea typeface="Arial"/>
                <a:cs typeface="Arial"/>
                <a:sym typeface="Arial"/>
              </a:rPr>
              <a:t> for most cases and </a:t>
            </a:r>
            <a:r>
              <a:rPr lang="en-IN" sz="2400">
                <a:solidFill>
                  <a:srgbClr val="428BCA"/>
                </a:solidFill>
                <a:highlight>
                  <a:srgbClr val="FFFFFF"/>
                </a:highlight>
                <a:uFill>
                  <a:noFill/>
                </a:uFill>
                <a:latin typeface="Arial"/>
                <a:ea typeface="Arial"/>
                <a:cs typeface="Arial"/>
                <a:sym typeface="Arial"/>
                <a:hlinkClick r:id="rId4">
                  <a:extLst>
                    <a:ext uri="{A12FA001-AC4F-418D-AE19-62706E023703}">
                      <ahyp:hlinkClr val="tx"/>
                    </a:ext>
                  </a:extLst>
                </a:hlinkClick>
              </a:rPr>
              <a:t>directives</a:t>
            </a:r>
            <a:r>
              <a:rPr lang="en-IN" sz="2400">
                <a:solidFill>
                  <a:srgbClr val="333333"/>
                </a:solidFill>
                <a:highlight>
                  <a:srgbClr val="FFFFFF"/>
                </a:highlight>
                <a:latin typeface="Arial"/>
                <a:ea typeface="Arial"/>
                <a:cs typeface="Arial"/>
                <a:sym typeface="Arial"/>
              </a:rPr>
              <a:t> to encapsulate manual DOM manipulation.</a:t>
            </a:r>
            <a:endParaRPr sz="2400">
              <a:solidFill>
                <a:srgbClr val="333333"/>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333333"/>
              </a:buClr>
              <a:buSzPts val="2400"/>
              <a:buFont typeface="Arial"/>
              <a:buChar char="●"/>
            </a:pPr>
            <a:r>
              <a:rPr lang="en-IN" sz="2400">
                <a:solidFill>
                  <a:srgbClr val="333333"/>
                </a:solidFill>
                <a:highlight>
                  <a:srgbClr val="FFFFFF"/>
                </a:highlight>
                <a:latin typeface="Arial"/>
                <a:ea typeface="Arial"/>
                <a:cs typeface="Arial"/>
                <a:sym typeface="Arial"/>
              </a:rPr>
              <a:t>Format input — Use </a:t>
            </a:r>
            <a:r>
              <a:rPr lang="en-IN" sz="2400">
                <a:solidFill>
                  <a:srgbClr val="428BCA"/>
                </a:solidFill>
                <a:highlight>
                  <a:srgbClr val="FFFFFF"/>
                </a:highlight>
                <a:uFill>
                  <a:noFill/>
                </a:uFill>
                <a:latin typeface="Arial"/>
                <a:ea typeface="Arial"/>
                <a:cs typeface="Arial"/>
                <a:sym typeface="Arial"/>
                <a:hlinkClick r:id="rId5">
                  <a:extLst>
                    <a:ext uri="{A12FA001-AC4F-418D-AE19-62706E023703}">
                      <ahyp:hlinkClr val="tx"/>
                    </a:ext>
                  </a:extLst>
                </a:hlinkClick>
              </a:rPr>
              <a:t>AngularJS form controls</a:t>
            </a:r>
            <a:r>
              <a:rPr lang="en-IN" sz="2400">
                <a:solidFill>
                  <a:srgbClr val="333333"/>
                </a:solidFill>
                <a:highlight>
                  <a:srgbClr val="FFFFFF"/>
                </a:highlight>
                <a:latin typeface="Arial"/>
                <a:ea typeface="Arial"/>
                <a:cs typeface="Arial"/>
                <a:sym typeface="Arial"/>
              </a:rPr>
              <a:t> instead.</a:t>
            </a:r>
            <a:endParaRPr sz="2400">
              <a:solidFill>
                <a:srgbClr val="333333"/>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333333"/>
              </a:buClr>
              <a:buSzPts val="2400"/>
              <a:buFont typeface="Arial"/>
              <a:buChar char="●"/>
            </a:pPr>
            <a:r>
              <a:rPr lang="en-IN" sz="2400">
                <a:solidFill>
                  <a:srgbClr val="333333"/>
                </a:solidFill>
                <a:highlight>
                  <a:srgbClr val="FFFFFF"/>
                </a:highlight>
                <a:latin typeface="Arial"/>
                <a:ea typeface="Arial"/>
                <a:cs typeface="Arial"/>
                <a:sym typeface="Arial"/>
              </a:rPr>
              <a:t>Filter output — Use </a:t>
            </a:r>
            <a:r>
              <a:rPr lang="en-IN" sz="2400">
                <a:solidFill>
                  <a:srgbClr val="428BCA"/>
                </a:solidFill>
                <a:highlight>
                  <a:srgbClr val="FFFFFF"/>
                </a:highlight>
                <a:uFill>
                  <a:noFill/>
                </a:uFill>
                <a:latin typeface="Arial"/>
                <a:ea typeface="Arial"/>
                <a:cs typeface="Arial"/>
                <a:sym typeface="Arial"/>
                <a:hlinkClick r:id="rId6">
                  <a:extLst>
                    <a:ext uri="{A12FA001-AC4F-418D-AE19-62706E023703}">
                      <ahyp:hlinkClr val="tx"/>
                    </a:ext>
                  </a:extLst>
                </a:hlinkClick>
              </a:rPr>
              <a:t>AngularJS filters</a:t>
            </a:r>
            <a:r>
              <a:rPr lang="en-IN" sz="2400">
                <a:solidFill>
                  <a:srgbClr val="333333"/>
                </a:solidFill>
                <a:highlight>
                  <a:srgbClr val="FFFFFF"/>
                </a:highlight>
                <a:latin typeface="Arial"/>
                <a:ea typeface="Arial"/>
                <a:cs typeface="Arial"/>
                <a:sym typeface="Arial"/>
              </a:rPr>
              <a:t> instead.</a:t>
            </a:r>
            <a:endParaRPr sz="2400">
              <a:solidFill>
                <a:srgbClr val="333333"/>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333333"/>
              </a:buClr>
              <a:buSzPts val="2400"/>
              <a:buFont typeface="Arial"/>
              <a:buChar char="●"/>
            </a:pPr>
            <a:r>
              <a:rPr lang="en-IN" sz="2400">
                <a:solidFill>
                  <a:srgbClr val="333333"/>
                </a:solidFill>
                <a:highlight>
                  <a:srgbClr val="FFFFFF"/>
                </a:highlight>
                <a:latin typeface="Arial"/>
                <a:ea typeface="Arial"/>
                <a:cs typeface="Arial"/>
                <a:sym typeface="Arial"/>
              </a:rPr>
              <a:t>Share code or state across controllers — Use </a:t>
            </a:r>
            <a:r>
              <a:rPr lang="en-IN" sz="2400">
                <a:solidFill>
                  <a:srgbClr val="428BCA"/>
                </a:solidFill>
                <a:highlight>
                  <a:srgbClr val="FFFFFF"/>
                </a:highlight>
                <a:uFill>
                  <a:noFill/>
                </a:uFill>
                <a:latin typeface="Arial"/>
                <a:ea typeface="Arial"/>
                <a:cs typeface="Arial"/>
                <a:sym typeface="Arial"/>
                <a:hlinkClick r:id="rId7">
                  <a:extLst>
                    <a:ext uri="{A12FA001-AC4F-418D-AE19-62706E023703}">
                      <ahyp:hlinkClr val="tx"/>
                    </a:ext>
                  </a:extLst>
                </a:hlinkClick>
              </a:rPr>
              <a:t>AngularJS services</a:t>
            </a:r>
            <a:r>
              <a:rPr lang="en-IN" sz="2400">
                <a:solidFill>
                  <a:srgbClr val="333333"/>
                </a:solidFill>
                <a:highlight>
                  <a:srgbClr val="FFFFFF"/>
                </a:highlight>
                <a:latin typeface="Arial"/>
                <a:ea typeface="Arial"/>
                <a:cs typeface="Arial"/>
                <a:sym typeface="Arial"/>
              </a:rPr>
              <a:t> instead.</a:t>
            </a:r>
            <a:endParaRPr sz="2400">
              <a:solidFill>
                <a:srgbClr val="333333"/>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333333"/>
              </a:buClr>
              <a:buSzPts val="2400"/>
              <a:buFont typeface="Arial"/>
              <a:buChar char="●"/>
            </a:pPr>
            <a:r>
              <a:rPr lang="en-IN" sz="2400">
                <a:solidFill>
                  <a:srgbClr val="333333"/>
                </a:solidFill>
                <a:highlight>
                  <a:srgbClr val="FFFFFF"/>
                </a:highlight>
                <a:latin typeface="Arial"/>
                <a:ea typeface="Arial"/>
                <a:cs typeface="Arial"/>
                <a:sym typeface="Arial"/>
              </a:rPr>
              <a:t>Manage the life-cycle of other components (for example, to create service instances).</a:t>
            </a:r>
            <a:endParaRPr sz="2400">
              <a:solidFill>
                <a:srgbClr val="333333"/>
              </a:solidFill>
              <a:highlight>
                <a:srgbClr val="FFFFFF"/>
              </a:highlight>
              <a:latin typeface="Arial"/>
              <a:ea typeface="Arial"/>
              <a:cs typeface="Arial"/>
              <a:sym typeface="Arial"/>
            </a:endParaRPr>
          </a:p>
          <a:p>
            <a:pPr indent="0" lvl="0" marL="0" rtl="0" algn="l">
              <a:spcBef>
                <a:spcPts val="1000"/>
              </a:spcBef>
              <a:spcAft>
                <a:spcPts val="0"/>
              </a:spcAft>
              <a:buNone/>
            </a:pPr>
            <a:r>
              <a:t/>
            </a:r>
            <a:endParaRPr sz="2400">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AngularJS Filters</a:t>
            </a:r>
            <a:endParaRPr/>
          </a:p>
        </p:txBody>
      </p:sp>
      <p:sp>
        <p:nvSpPr>
          <p:cNvPr id="407" name="Google Shape;407;p5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marR="0" rtl="0" algn="l">
              <a:lnSpc>
                <a:spcPct val="90000"/>
              </a:lnSpc>
              <a:spcBef>
                <a:spcPts val="100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Filter are functions that are used to format, transform, and filter data in expressions. </a:t>
            </a:r>
            <a:endParaRPr sz="2400">
              <a:solidFill>
                <a:srgbClr val="273239"/>
              </a:solidFill>
              <a:highlight>
                <a:srgbClr val="FFFFFF"/>
              </a:highlight>
              <a:latin typeface="Arial"/>
              <a:ea typeface="Arial"/>
              <a:cs typeface="Arial"/>
              <a:sym typeface="Arial"/>
            </a:endParaRPr>
          </a:p>
          <a:p>
            <a:pPr indent="-381000" lvl="0" marL="457200" marR="0" rtl="0" algn="l">
              <a:lnSpc>
                <a:spcPct val="90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They allow you to modify the data before it is displayed to the user. </a:t>
            </a:r>
            <a:endParaRPr sz="2400">
              <a:solidFill>
                <a:srgbClr val="273239"/>
              </a:solidFill>
              <a:highlight>
                <a:srgbClr val="FFFFFF"/>
              </a:highlight>
              <a:latin typeface="Arial"/>
              <a:ea typeface="Arial"/>
              <a:cs typeface="Arial"/>
              <a:sym typeface="Arial"/>
            </a:endParaRPr>
          </a:p>
          <a:p>
            <a:pPr indent="-381000" lvl="0" marL="457200" marR="0" rtl="0" algn="l">
              <a:lnSpc>
                <a:spcPct val="90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Filters can be applied in the view templates to format data without changing the underlying model</a:t>
            </a:r>
            <a:endParaRPr sz="2400">
              <a:solidFill>
                <a:srgbClr val="273239"/>
              </a:solidFill>
              <a:highlight>
                <a:srgbClr val="FFFFFF"/>
              </a:highlight>
              <a:latin typeface="Arial"/>
              <a:ea typeface="Arial"/>
              <a:cs typeface="Arial"/>
              <a:sym typeface="Arial"/>
            </a:endParaRPr>
          </a:p>
          <a:p>
            <a:pPr indent="-381000" lvl="0" marL="457200" rtl="0" algn="l">
              <a:spcBef>
                <a:spcPts val="0"/>
              </a:spcBef>
              <a:spcAft>
                <a:spcPts val="0"/>
              </a:spcAft>
              <a:buClr>
                <a:srgbClr val="273239"/>
              </a:buClr>
              <a:buSzPts val="2400"/>
              <a:buChar char="●"/>
            </a:pPr>
            <a:r>
              <a:rPr lang="en-IN" sz="2400">
                <a:solidFill>
                  <a:srgbClr val="273239"/>
                </a:solidFill>
                <a:highlight>
                  <a:schemeClr val="lt1"/>
                </a:highlight>
                <a:latin typeface="Arial"/>
                <a:ea typeface="Arial"/>
                <a:cs typeface="Arial"/>
                <a:sym typeface="Arial"/>
              </a:rPr>
              <a:t>Filters can be applied to expressions in view templates using the following syntax:</a:t>
            </a:r>
            <a:endParaRPr sz="2400">
              <a:solidFill>
                <a:srgbClr val="273239"/>
              </a:solidFill>
              <a:highlight>
                <a:schemeClr val="lt1"/>
              </a:highlight>
              <a:latin typeface="Arial"/>
              <a:ea typeface="Arial"/>
              <a:cs typeface="Arial"/>
              <a:sym typeface="Arial"/>
            </a:endParaRPr>
          </a:p>
          <a:p>
            <a:pPr indent="0" lvl="0" marL="457200" rtl="0" algn="l">
              <a:spcBef>
                <a:spcPts val="1000"/>
              </a:spcBef>
              <a:spcAft>
                <a:spcPts val="0"/>
              </a:spcAft>
              <a:buNone/>
            </a:pPr>
            <a:r>
              <a:rPr lang="en-IN" sz="2400">
                <a:solidFill>
                  <a:srgbClr val="273239"/>
                </a:solidFill>
                <a:highlight>
                  <a:schemeClr val="lt1"/>
                </a:highlight>
                <a:latin typeface="Arial"/>
                <a:ea typeface="Arial"/>
                <a:cs typeface="Arial"/>
                <a:sym typeface="Arial"/>
              </a:rPr>
              <a:t>{{ expression | filter }} </a:t>
            </a:r>
            <a:endParaRPr sz="2400">
              <a:solidFill>
                <a:srgbClr val="273239"/>
              </a:solidFill>
              <a:highlight>
                <a:schemeClr val="lt1"/>
              </a:highlight>
              <a:latin typeface="Arial"/>
              <a:ea typeface="Arial"/>
              <a:cs typeface="Arial"/>
              <a:sym typeface="Arial"/>
            </a:endParaRPr>
          </a:p>
          <a:p>
            <a:pPr indent="0" lvl="0" marL="457200" rtl="0" algn="l">
              <a:spcBef>
                <a:spcPts val="1000"/>
              </a:spcBef>
              <a:spcAft>
                <a:spcPts val="0"/>
              </a:spcAft>
              <a:buNone/>
            </a:pPr>
            <a:r>
              <a:rPr lang="en-IN" sz="2400">
                <a:solidFill>
                  <a:srgbClr val="273239"/>
                </a:solidFill>
                <a:highlight>
                  <a:schemeClr val="lt1"/>
                </a:highlight>
                <a:latin typeface="Arial"/>
                <a:ea typeface="Arial"/>
                <a:cs typeface="Arial"/>
                <a:sym typeface="Arial"/>
              </a:rPr>
              <a:t>also {{ expression | filter1 | filter2 | ... }}</a:t>
            </a:r>
            <a:endParaRPr sz="2400">
              <a:solidFill>
                <a:srgbClr val="273239"/>
              </a:solidFill>
              <a:highlight>
                <a:srgbClr val="FFFFFF"/>
              </a:highlight>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marR="0" rtl="0" algn="l">
              <a:lnSpc>
                <a:spcPct val="90000"/>
              </a:lnSpc>
              <a:spcBef>
                <a:spcPts val="100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Filtering the data to show the data in a customized format</a:t>
            </a:r>
            <a:endParaRPr sz="2400">
              <a:solidFill>
                <a:srgbClr val="273239"/>
              </a:solidFill>
              <a:highlight>
                <a:srgbClr val="FFFFFF"/>
              </a:highlight>
              <a:latin typeface="Arial"/>
              <a:ea typeface="Arial"/>
              <a:cs typeface="Arial"/>
              <a:sym typeface="Arial"/>
            </a:endParaRPr>
          </a:p>
          <a:p>
            <a:pPr indent="-381000" lvl="1" marL="914400" marR="0" rtl="0" algn="l">
              <a:lnSpc>
                <a:spcPct val="90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Used to modify the data representation</a:t>
            </a:r>
            <a:endParaRPr>
              <a:solidFill>
                <a:srgbClr val="273239"/>
              </a:solidFill>
              <a:highlight>
                <a:srgbClr val="FFFFFF"/>
              </a:highlight>
              <a:latin typeface="Arial"/>
              <a:ea typeface="Arial"/>
              <a:cs typeface="Arial"/>
              <a:sym typeface="Arial"/>
            </a:endParaRPr>
          </a:p>
          <a:p>
            <a:pPr indent="-381000" lvl="1" marL="914400" marR="0" rtl="0" algn="l">
              <a:lnSpc>
                <a:spcPct val="90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To specify search criteria</a:t>
            </a:r>
            <a:endParaRPr>
              <a:solidFill>
                <a:srgbClr val="273239"/>
              </a:solidFill>
              <a:highlight>
                <a:srgbClr val="FFFFFF"/>
              </a:highlight>
              <a:latin typeface="Arial"/>
              <a:ea typeface="Arial"/>
              <a:cs typeface="Arial"/>
              <a:sym typeface="Arial"/>
            </a:endParaRPr>
          </a:p>
          <a:p>
            <a:pPr indent="-381000" lvl="1" marL="914400" marR="0" rtl="0" algn="l">
              <a:lnSpc>
                <a:spcPct val="90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Can be clubbed with expressions</a:t>
            </a:r>
            <a:endParaRPr>
              <a:solidFill>
                <a:srgbClr val="273239"/>
              </a:solidFill>
              <a:highlight>
                <a:srgbClr val="FFFFFF"/>
              </a:highlight>
              <a:latin typeface="Arial"/>
              <a:ea typeface="Arial"/>
              <a:cs typeface="Arial"/>
              <a:sym typeface="Arial"/>
            </a:endParaRPr>
          </a:p>
          <a:p>
            <a:pPr indent="-381000" lvl="0" marL="457200" marR="0" rtl="0" algn="l">
              <a:lnSpc>
                <a:spcPct val="90000"/>
              </a:lnSpc>
              <a:spcBef>
                <a:spcPts val="0"/>
              </a:spcBef>
              <a:spcAft>
                <a:spcPts val="0"/>
              </a:spcAft>
              <a:buClr>
                <a:srgbClr val="273239"/>
              </a:buClr>
              <a:buSzPts val="2400"/>
              <a:buFont typeface="Arial"/>
              <a:buChar char="●"/>
            </a:pPr>
            <a:r>
              <a:rPr lang="en-IN" sz="2400">
                <a:solidFill>
                  <a:srgbClr val="273239"/>
                </a:solidFill>
                <a:highlight>
                  <a:srgbClr val="FFFFFF"/>
                </a:highlight>
                <a:latin typeface="Arial"/>
                <a:ea typeface="Arial"/>
                <a:cs typeface="Arial"/>
                <a:sym typeface="Arial"/>
              </a:rPr>
              <a:t>Eg: </a:t>
            </a:r>
            <a:endParaRPr sz="2400">
              <a:solidFill>
                <a:srgbClr val="273239"/>
              </a:solidFill>
              <a:highlight>
                <a:srgbClr val="FFFFFF"/>
              </a:highlight>
              <a:latin typeface="Arial"/>
              <a:ea typeface="Arial"/>
              <a:cs typeface="Arial"/>
              <a:sym typeface="Arial"/>
            </a:endParaRPr>
          </a:p>
          <a:p>
            <a:pPr indent="-381000" lvl="1" marL="914400" marR="0" rtl="0" algn="l">
              <a:lnSpc>
                <a:spcPct val="90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Uppercase/ Lowercase</a:t>
            </a:r>
            <a:endParaRPr>
              <a:solidFill>
                <a:srgbClr val="273239"/>
              </a:solidFill>
              <a:highlight>
                <a:srgbClr val="FFFFFF"/>
              </a:highlight>
              <a:latin typeface="Arial"/>
              <a:ea typeface="Arial"/>
              <a:cs typeface="Arial"/>
              <a:sym typeface="Arial"/>
            </a:endParaRPr>
          </a:p>
          <a:p>
            <a:pPr indent="-381000" lvl="1" marL="914400" marR="0" rtl="0" algn="l">
              <a:lnSpc>
                <a:spcPct val="90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Currency</a:t>
            </a:r>
            <a:endParaRPr>
              <a:solidFill>
                <a:srgbClr val="273239"/>
              </a:solidFill>
              <a:highlight>
                <a:srgbClr val="FFFFFF"/>
              </a:highlight>
              <a:latin typeface="Arial"/>
              <a:ea typeface="Arial"/>
              <a:cs typeface="Arial"/>
              <a:sym typeface="Arial"/>
            </a:endParaRPr>
          </a:p>
          <a:p>
            <a:pPr indent="-381000" lvl="1" marL="914400" marR="0" rtl="0" algn="l">
              <a:lnSpc>
                <a:spcPct val="90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OrderBy</a:t>
            </a:r>
            <a:endParaRPr>
              <a:solidFill>
                <a:srgbClr val="273239"/>
              </a:solidFill>
              <a:highlight>
                <a:srgbClr val="FFFFFF"/>
              </a:highlight>
              <a:latin typeface="Arial"/>
              <a:ea typeface="Arial"/>
              <a:cs typeface="Arial"/>
              <a:sym typeface="Arial"/>
            </a:endParaRPr>
          </a:p>
          <a:p>
            <a:pPr indent="-381000" lvl="1" marL="914400" marR="0" rtl="0" algn="l">
              <a:lnSpc>
                <a:spcPct val="90000"/>
              </a:lnSpc>
              <a:spcBef>
                <a:spcPts val="0"/>
              </a:spcBef>
              <a:spcAft>
                <a:spcPts val="0"/>
              </a:spcAft>
              <a:buClr>
                <a:srgbClr val="273239"/>
              </a:buClr>
              <a:buSzPts val="2400"/>
              <a:buFont typeface="Arial"/>
              <a:buChar char="○"/>
            </a:pPr>
            <a:r>
              <a:rPr lang="en-IN">
                <a:solidFill>
                  <a:srgbClr val="273239"/>
                </a:solidFill>
                <a:highlight>
                  <a:srgbClr val="FFFFFF"/>
                </a:highlight>
                <a:latin typeface="Arial"/>
                <a:ea typeface="Arial"/>
                <a:cs typeface="Arial"/>
                <a:sym typeface="Arial"/>
              </a:rPr>
              <a:t>Filter</a:t>
            </a:r>
            <a:endParaRPr>
              <a:solidFill>
                <a:srgbClr val="273239"/>
              </a:solidFill>
              <a:highlight>
                <a:srgbClr val="FFFFFF"/>
              </a:highlight>
              <a:latin typeface="Arial"/>
              <a:ea typeface="Arial"/>
              <a:cs typeface="Arial"/>
              <a:sym typeface="Arial"/>
            </a:endParaRPr>
          </a:p>
          <a:p>
            <a:pPr indent="0" lvl="0" marL="457200" rtl="0" algn="l">
              <a:spcBef>
                <a:spcPts val="1000"/>
              </a:spcBef>
              <a:spcAft>
                <a:spcPts val="0"/>
              </a:spcAft>
              <a:buNone/>
            </a:pPr>
            <a:r>
              <a:rPr lang="en-IN" sz="2400">
                <a:solidFill>
                  <a:srgbClr val="273239"/>
                </a:solidFill>
                <a:highlight>
                  <a:srgbClr val="FFFFFF"/>
                </a:highlight>
                <a:latin typeface="Arial"/>
                <a:ea typeface="Arial"/>
                <a:cs typeface="Arial"/>
                <a:sym typeface="Arial"/>
              </a:rPr>
              <a:t>{{ name | uppercase }}</a:t>
            </a:r>
            <a:endParaRPr sz="2400">
              <a:solidFill>
                <a:srgbClr val="273239"/>
              </a:solidFill>
              <a:highlight>
                <a:srgbClr val="FFFFFF"/>
              </a:highlight>
              <a:latin typeface="Arial"/>
              <a:ea typeface="Arial"/>
              <a:cs typeface="Arial"/>
              <a:sym typeface="Arial"/>
            </a:endParaRPr>
          </a:p>
          <a:p>
            <a:pPr indent="0" lvl="0" marL="457200" rtl="0" algn="l">
              <a:spcBef>
                <a:spcPts val="1000"/>
              </a:spcBef>
              <a:spcAft>
                <a:spcPts val="0"/>
              </a:spcAft>
              <a:buNone/>
            </a:pPr>
            <a:r>
              <a:rPr lang="en-IN" sz="2400">
                <a:solidFill>
                  <a:srgbClr val="273239"/>
                </a:solidFill>
                <a:highlight>
                  <a:srgbClr val="FFFFFF"/>
                </a:highlight>
                <a:latin typeface="Arial"/>
                <a:ea typeface="Arial"/>
                <a:cs typeface="Arial"/>
                <a:sym typeface="Arial"/>
              </a:rPr>
              <a:t>{{ amount | currency }}</a:t>
            </a:r>
            <a:endParaRPr sz="2400">
              <a:solidFill>
                <a:srgbClr val="273239"/>
              </a:solidFill>
              <a:highlight>
                <a:srgbClr val="FFFFFF"/>
              </a:highlight>
              <a:latin typeface="Arial"/>
              <a:ea typeface="Arial"/>
              <a:cs typeface="Arial"/>
              <a:sym typeface="Arial"/>
            </a:endParaRPr>
          </a:p>
          <a:p>
            <a:pPr indent="0" lvl="0" marL="457200" rtl="0" algn="l">
              <a:spcBef>
                <a:spcPts val="1000"/>
              </a:spcBef>
              <a:spcAft>
                <a:spcPts val="0"/>
              </a:spcAft>
              <a:buNone/>
            </a:pPr>
            <a:r>
              <a:rPr lang="en-IN" sz="2400">
                <a:solidFill>
                  <a:srgbClr val="273239"/>
                </a:solidFill>
                <a:highlight>
                  <a:srgbClr val="FFFFFF"/>
                </a:highlight>
                <a:latin typeface="Arial"/>
                <a:ea typeface="Arial"/>
                <a:cs typeface="Arial"/>
                <a:sym typeface="Arial"/>
              </a:rPr>
              <a:t>{{ date | date:'MM/dd/yyyy' }}</a:t>
            </a:r>
            <a:endParaRPr sz="2400">
              <a:solidFill>
                <a:srgbClr val="273239"/>
              </a:solidFill>
              <a:highlight>
                <a:srgbClr val="FFFFFF"/>
              </a:highlight>
              <a:latin typeface="Arial"/>
              <a:ea typeface="Arial"/>
              <a:cs typeface="Arial"/>
              <a:sym typeface="Arial"/>
            </a:endParaRPr>
          </a:p>
          <a:p>
            <a:pPr indent="0" lvl="0" marL="457200" rtl="0" algn="l">
              <a:spcBef>
                <a:spcPts val="1000"/>
              </a:spcBef>
              <a:spcAft>
                <a:spcPts val="0"/>
              </a:spcAft>
              <a:buNone/>
            </a:pPr>
            <a:r>
              <a:t/>
            </a:r>
            <a:endParaRPr sz="2400">
              <a:solidFill>
                <a:srgbClr val="273239"/>
              </a:solidFill>
              <a:highlight>
                <a:srgbClr val="FFFFFF"/>
              </a:highlight>
              <a:latin typeface="Arial"/>
              <a:ea typeface="Arial"/>
              <a:cs typeface="Arial"/>
              <a:sym typeface="Arial"/>
            </a:endParaRPr>
          </a:p>
          <a:p>
            <a:pPr indent="0" lvl="0" marL="457200" marR="0" rtl="0" algn="l">
              <a:lnSpc>
                <a:spcPct val="90000"/>
              </a:lnSpc>
              <a:spcBef>
                <a:spcPts val="1000"/>
              </a:spcBef>
              <a:spcAft>
                <a:spcPts val="0"/>
              </a:spcAft>
              <a:buNone/>
            </a:pPr>
            <a:r>
              <a:t/>
            </a:r>
            <a:endParaRPr sz="2400">
              <a:solidFill>
                <a:srgbClr val="273239"/>
              </a:solidFill>
              <a:highlight>
                <a:srgbClr val="FFFFFF"/>
              </a:highlight>
              <a:latin typeface="Arial"/>
              <a:ea typeface="Arial"/>
              <a:cs typeface="Arial"/>
              <a:sym typeface="Arial"/>
            </a:endParaRPr>
          </a:p>
          <a:p>
            <a:pPr indent="0" lvl="0" marL="914400" marR="0" rtl="0" algn="l">
              <a:lnSpc>
                <a:spcPct val="90000"/>
              </a:lnSpc>
              <a:spcBef>
                <a:spcPts val="1000"/>
              </a:spcBef>
              <a:spcAft>
                <a:spcPts val="0"/>
              </a:spcAft>
              <a:buNone/>
            </a:pPr>
            <a:r>
              <a:t/>
            </a:r>
            <a:endParaRPr sz="2400">
              <a:solidFill>
                <a:srgbClr val="273239"/>
              </a:solidFill>
              <a:highlight>
                <a:srgbClr val="FFFFFF"/>
              </a:highlight>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20" name="Google Shape;420;p6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IN" sz="2400">
                <a:latin typeface="Arial"/>
                <a:ea typeface="Arial"/>
                <a:cs typeface="Arial"/>
                <a:sym typeface="Arial"/>
              </a:rPr>
              <a:t>Custom Filters</a:t>
            </a:r>
            <a:endParaRPr sz="2400">
              <a:latin typeface="Arial"/>
              <a:ea typeface="Arial"/>
              <a:cs typeface="Arial"/>
              <a:sym typeface="Arial"/>
            </a:endParaRPr>
          </a:p>
          <a:p>
            <a:pPr indent="-381000" lvl="1" marL="914400" rtl="0" algn="l">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A custom filter can be created by registering a filter factory function in a module. </a:t>
            </a:r>
            <a:endParaRPr sz="2400">
              <a:solidFill>
                <a:srgbClr val="3A3A3A"/>
              </a:solidFill>
              <a:highlight>
                <a:srgbClr val="FFFFFF"/>
              </a:highlight>
              <a:latin typeface="Arial"/>
              <a:ea typeface="Arial"/>
              <a:cs typeface="Arial"/>
              <a:sym typeface="Arial"/>
            </a:endParaRPr>
          </a:p>
          <a:p>
            <a:pPr indent="-381000" lvl="1" marL="914400" rtl="0" algn="l">
              <a:spcBef>
                <a:spcPts val="0"/>
              </a:spcBef>
              <a:spcAft>
                <a:spcPts val="0"/>
              </a:spcAft>
              <a:buSzPts val="2400"/>
              <a:buChar char="○"/>
            </a:pPr>
            <a:r>
              <a:rPr lang="en-IN">
                <a:solidFill>
                  <a:srgbClr val="3A3A3A"/>
                </a:solidFill>
                <a:highlight>
                  <a:srgbClr val="FFFFFF"/>
                </a:highlight>
                <a:latin typeface="Arial"/>
                <a:ea typeface="Arial"/>
                <a:cs typeface="Arial"/>
                <a:sym typeface="Arial"/>
              </a:rPr>
              <a:t>They are functions that return a function</a:t>
            </a:r>
            <a:endParaRPr>
              <a:solidFill>
                <a:srgbClr val="3A3A3A"/>
              </a:solidFill>
              <a:highlight>
                <a:srgbClr val="FFFFFF"/>
              </a:highlight>
              <a:latin typeface="Arial"/>
              <a:ea typeface="Arial"/>
              <a:cs typeface="Arial"/>
              <a:sym typeface="Arial"/>
            </a:endParaRPr>
          </a:p>
          <a:p>
            <a:pPr indent="-342900" lvl="1" marL="914400" rtl="0" algn="l">
              <a:spcBef>
                <a:spcPts val="0"/>
              </a:spcBef>
              <a:spcAft>
                <a:spcPts val="0"/>
              </a:spcAft>
              <a:buClr>
                <a:srgbClr val="3A3A3A"/>
              </a:buClr>
              <a:buSzPts val="1800"/>
              <a:buFont typeface="Arial"/>
              <a:buChar char="○"/>
            </a:pPr>
            <a:r>
              <a:rPr lang="en-IN">
                <a:solidFill>
                  <a:srgbClr val="3A3A3A"/>
                </a:solidFill>
                <a:highlight>
                  <a:srgbClr val="FFFFFF"/>
                </a:highlight>
                <a:latin typeface="Arial"/>
                <a:ea typeface="Arial"/>
                <a:cs typeface="Arial"/>
                <a:sym typeface="Arial"/>
              </a:rPr>
              <a:t>Use the filter function to create a custom filter</a:t>
            </a:r>
            <a:endParaRPr>
              <a:solidFill>
                <a:srgbClr val="3A3A3A"/>
              </a:solidFill>
              <a:highlight>
                <a:srgbClr val="FFFFFF"/>
              </a:highlight>
              <a:latin typeface="Arial"/>
              <a:ea typeface="Arial"/>
              <a:cs typeface="Arial"/>
              <a:sym typeface="Arial"/>
            </a:endParaRPr>
          </a:p>
          <a:p>
            <a:pPr indent="-381000" lvl="1" marL="914400" rtl="0" algn="l">
              <a:spcBef>
                <a:spcPts val="0"/>
              </a:spcBef>
              <a:spcAft>
                <a:spcPts val="0"/>
              </a:spcAft>
              <a:buSzPts val="2400"/>
              <a:buChar char="○"/>
            </a:pPr>
            <a:r>
              <a:rPr lang="en-IN" sz="2400">
                <a:solidFill>
                  <a:srgbClr val="3A3A3A"/>
                </a:solidFill>
                <a:highlight>
                  <a:srgbClr val="FFFFFF"/>
                </a:highlight>
                <a:latin typeface="Arial"/>
                <a:ea typeface="Arial"/>
                <a:cs typeface="Arial"/>
                <a:sym typeface="Arial"/>
              </a:rPr>
              <a:t>The AngularJS filter function should be a pure function, meaning it should produce the same result as per the given input, and it should not have any effect on an external state.</a:t>
            </a:r>
            <a:endParaRPr sz="2400">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AngularJS Forms</a:t>
            </a:r>
            <a:endParaRPr/>
          </a:p>
        </p:txBody>
      </p:sp>
      <p:sp>
        <p:nvSpPr>
          <p:cNvPr id="427" name="Google Shape;427;p6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381000" lvl="0" marL="457200" rtl="0" algn="l">
              <a:lnSpc>
                <a:spcPct val="100000"/>
              </a:lnSpc>
              <a:spcBef>
                <a:spcPts val="0"/>
              </a:spcBef>
              <a:spcAft>
                <a:spcPts val="0"/>
              </a:spcAft>
              <a:buClr>
                <a:srgbClr val="273239"/>
              </a:buClr>
              <a:buSzPts val="2400"/>
              <a:buChar char="●"/>
            </a:pPr>
            <a:r>
              <a:rPr b="1" lang="en-IN" sz="2400">
                <a:solidFill>
                  <a:srgbClr val="273239"/>
                </a:solidFill>
                <a:highlight>
                  <a:srgbClr val="FFFFFF"/>
                </a:highlight>
                <a:latin typeface="Arial"/>
                <a:ea typeface="Arial"/>
                <a:cs typeface="Arial"/>
                <a:sym typeface="Arial"/>
              </a:rPr>
              <a:t>AngularJS </a:t>
            </a:r>
            <a:r>
              <a:rPr lang="en-IN" sz="2400">
                <a:solidFill>
                  <a:srgbClr val="273239"/>
                </a:solidFill>
                <a:highlight>
                  <a:srgbClr val="FFFFFF"/>
                </a:highlight>
                <a:latin typeface="Arial"/>
                <a:ea typeface="Arial"/>
                <a:cs typeface="Arial"/>
                <a:sym typeface="Arial"/>
              </a:rPr>
              <a:t>performs </a:t>
            </a:r>
            <a:r>
              <a:rPr b="1" lang="en-IN" sz="2400">
                <a:solidFill>
                  <a:srgbClr val="273239"/>
                </a:solidFill>
                <a:highlight>
                  <a:srgbClr val="FFFFFF"/>
                </a:highlight>
                <a:latin typeface="Arial"/>
                <a:ea typeface="Arial"/>
                <a:cs typeface="Arial"/>
                <a:sym typeface="Arial"/>
              </a:rPr>
              <a:t>form validation</a:t>
            </a:r>
            <a:r>
              <a:rPr lang="en-IN" sz="2400">
                <a:solidFill>
                  <a:srgbClr val="273239"/>
                </a:solidFill>
                <a:highlight>
                  <a:srgbClr val="FFFFFF"/>
                </a:highlight>
                <a:latin typeface="Arial"/>
                <a:ea typeface="Arial"/>
                <a:cs typeface="Arial"/>
                <a:sym typeface="Arial"/>
              </a:rPr>
              <a:t> on the client side</a:t>
            </a:r>
            <a:endParaRPr sz="2400">
              <a:solidFill>
                <a:srgbClr val="273239"/>
              </a:solidFill>
              <a:highlight>
                <a:srgbClr val="FFFFFF"/>
              </a:highlight>
              <a:latin typeface="Arial"/>
              <a:ea typeface="Arial"/>
              <a:cs typeface="Arial"/>
              <a:sym typeface="Arial"/>
            </a:endParaRPr>
          </a:p>
          <a:p>
            <a:pPr indent="-381000" lvl="0" marL="457200" rtl="0" algn="l">
              <a:lnSpc>
                <a:spcPct val="100000"/>
              </a:lnSpc>
              <a:spcBef>
                <a:spcPts val="0"/>
              </a:spcBef>
              <a:spcAft>
                <a:spcPts val="0"/>
              </a:spcAft>
              <a:buClr>
                <a:srgbClr val="273239"/>
              </a:buClr>
              <a:buSzPts val="2400"/>
              <a:buChar char="●"/>
            </a:pPr>
            <a:r>
              <a:rPr lang="en-IN" sz="2400">
                <a:solidFill>
                  <a:srgbClr val="273239"/>
                </a:solidFill>
                <a:highlight>
                  <a:srgbClr val="FFFFFF"/>
                </a:highlight>
                <a:latin typeface="Arial"/>
                <a:ea typeface="Arial"/>
                <a:cs typeface="Arial"/>
                <a:sym typeface="Arial"/>
              </a:rPr>
              <a:t>2 ways </a:t>
            </a:r>
            <a:endParaRPr sz="2400">
              <a:solidFill>
                <a:srgbClr val="273239"/>
              </a:solidFill>
              <a:highlight>
                <a:srgbClr val="FFFFFF"/>
              </a:highlight>
              <a:latin typeface="Arial"/>
              <a:ea typeface="Arial"/>
              <a:cs typeface="Arial"/>
              <a:sym typeface="Arial"/>
            </a:endParaRPr>
          </a:p>
          <a:p>
            <a:pPr indent="-381000" lvl="2" marL="1371600" rtl="0" algn="l">
              <a:lnSpc>
                <a:spcPct val="115000"/>
              </a:lnSpc>
              <a:spcBef>
                <a:spcPts val="0"/>
              </a:spcBef>
              <a:spcAft>
                <a:spcPts val="0"/>
              </a:spcAft>
              <a:buClr>
                <a:srgbClr val="000000"/>
              </a:buClr>
              <a:buSzPts val="2400"/>
              <a:buChar char="■"/>
            </a:pPr>
            <a:r>
              <a:rPr lang="en-IN" sz="2400">
                <a:solidFill>
                  <a:srgbClr val="000000"/>
                </a:solidFill>
                <a:highlight>
                  <a:srgbClr val="FFFFFF"/>
                </a:highlight>
                <a:latin typeface="Arial"/>
                <a:ea typeface="Arial"/>
                <a:cs typeface="Arial"/>
                <a:sym typeface="Arial"/>
              </a:rPr>
              <a:t>AngularJS adds CSS classes to forms and input fields depending on their states.</a:t>
            </a:r>
            <a:endParaRPr sz="2400">
              <a:solidFill>
                <a:srgbClr val="000000"/>
              </a:solidFill>
              <a:highlight>
                <a:srgbClr val="FFFFFF"/>
              </a:highlight>
              <a:latin typeface="Arial"/>
              <a:ea typeface="Arial"/>
              <a:cs typeface="Arial"/>
              <a:sym typeface="Arial"/>
            </a:endParaRPr>
          </a:p>
          <a:p>
            <a:pPr indent="-381000" lvl="3" marL="1828800" rtl="0" algn="l">
              <a:lnSpc>
                <a:spcPct val="115000"/>
              </a:lnSpc>
              <a:spcBef>
                <a:spcPts val="0"/>
              </a:spcBef>
              <a:spcAft>
                <a:spcPts val="0"/>
              </a:spcAft>
              <a:buClr>
                <a:srgbClr val="000000"/>
              </a:buClr>
              <a:buSzPts val="2400"/>
              <a:buFont typeface="Verdana"/>
              <a:buChar char="●"/>
            </a:pPr>
            <a:r>
              <a:rPr lang="en-IN" sz="2400">
                <a:solidFill>
                  <a:srgbClr val="DC143C"/>
                </a:solidFill>
                <a:highlight>
                  <a:srgbClr val="FFFFFF"/>
                </a:highlight>
                <a:latin typeface="Arial"/>
                <a:ea typeface="Arial"/>
                <a:cs typeface="Arial"/>
                <a:sym typeface="Arial"/>
              </a:rPr>
              <a:t>ng-untouched</a:t>
            </a:r>
            <a:r>
              <a:rPr lang="en-IN" sz="2400">
                <a:solidFill>
                  <a:srgbClr val="000000"/>
                </a:solidFill>
                <a:highlight>
                  <a:srgbClr val="FFFFFF"/>
                </a:highlight>
                <a:latin typeface="Arial"/>
                <a:ea typeface="Arial"/>
                <a:cs typeface="Arial"/>
                <a:sym typeface="Arial"/>
              </a:rPr>
              <a:t> The field has not been touched yet</a:t>
            </a:r>
            <a:endParaRPr sz="2400">
              <a:solidFill>
                <a:srgbClr val="000000"/>
              </a:solidFill>
              <a:highlight>
                <a:srgbClr val="FFFFFF"/>
              </a:highlight>
              <a:latin typeface="Arial"/>
              <a:ea typeface="Arial"/>
              <a:cs typeface="Arial"/>
              <a:sym typeface="Arial"/>
            </a:endParaRPr>
          </a:p>
          <a:p>
            <a:pPr indent="-381000" lvl="3" marL="1828800" rtl="0" algn="l">
              <a:lnSpc>
                <a:spcPct val="115000"/>
              </a:lnSpc>
              <a:spcBef>
                <a:spcPts val="0"/>
              </a:spcBef>
              <a:spcAft>
                <a:spcPts val="0"/>
              </a:spcAft>
              <a:buClr>
                <a:srgbClr val="000000"/>
              </a:buClr>
              <a:buSzPts val="2400"/>
              <a:buFont typeface="Verdana"/>
              <a:buChar char="●"/>
            </a:pPr>
            <a:r>
              <a:rPr lang="en-IN" sz="2400">
                <a:solidFill>
                  <a:srgbClr val="DC143C"/>
                </a:solidFill>
                <a:highlight>
                  <a:srgbClr val="FFFFFF"/>
                </a:highlight>
                <a:latin typeface="Arial"/>
                <a:ea typeface="Arial"/>
                <a:cs typeface="Arial"/>
                <a:sym typeface="Arial"/>
              </a:rPr>
              <a:t>ng-touched</a:t>
            </a:r>
            <a:r>
              <a:rPr lang="en-IN" sz="2400">
                <a:solidFill>
                  <a:srgbClr val="000000"/>
                </a:solidFill>
                <a:highlight>
                  <a:srgbClr val="FFFFFF"/>
                </a:highlight>
                <a:latin typeface="Arial"/>
                <a:ea typeface="Arial"/>
                <a:cs typeface="Arial"/>
                <a:sym typeface="Arial"/>
              </a:rPr>
              <a:t> The field has been touched</a:t>
            </a:r>
            <a:endParaRPr sz="2400">
              <a:solidFill>
                <a:srgbClr val="000000"/>
              </a:solidFill>
              <a:highlight>
                <a:srgbClr val="FFFFFF"/>
              </a:highlight>
              <a:latin typeface="Arial"/>
              <a:ea typeface="Arial"/>
              <a:cs typeface="Arial"/>
              <a:sym typeface="Arial"/>
            </a:endParaRPr>
          </a:p>
          <a:p>
            <a:pPr indent="-381000" lvl="3" marL="1828800" rtl="0" algn="l">
              <a:lnSpc>
                <a:spcPct val="115000"/>
              </a:lnSpc>
              <a:spcBef>
                <a:spcPts val="0"/>
              </a:spcBef>
              <a:spcAft>
                <a:spcPts val="0"/>
              </a:spcAft>
              <a:buClr>
                <a:srgbClr val="000000"/>
              </a:buClr>
              <a:buSzPts val="2400"/>
              <a:buFont typeface="Verdana"/>
              <a:buChar char="●"/>
            </a:pPr>
            <a:r>
              <a:rPr lang="en-IN" sz="2400">
                <a:solidFill>
                  <a:srgbClr val="DC143C"/>
                </a:solidFill>
                <a:highlight>
                  <a:srgbClr val="FFFFFF"/>
                </a:highlight>
                <a:latin typeface="Arial"/>
                <a:ea typeface="Arial"/>
                <a:cs typeface="Arial"/>
                <a:sym typeface="Arial"/>
              </a:rPr>
              <a:t>ng-pristine</a:t>
            </a:r>
            <a:r>
              <a:rPr lang="en-IN" sz="2400">
                <a:solidFill>
                  <a:srgbClr val="000000"/>
                </a:solidFill>
                <a:highlight>
                  <a:srgbClr val="FFFFFF"/>
                </a:highlight>
                <a:latin typeface="Arial"/>
                <a:ea typeface="Arial"/>
                <a:cs typeface="Arial"/>
                <a:sym typeface="Arial"/>
              </a:rPr>
              <a:t> The field has not been  modified yet</a:t>
            </a:r>
            <a:endParaRPr sz="2400">
              <a:solidFill>
                <a:srgbClr val="000000"/>
              </a:solidFill>
              <a:highlight>
                <a:srgbClr val="FFFFFF"/>
              </a:highlight>
              <a:latin typeface="Arial"/>
              <a:ea typeface="Arial"/>
              <a:cs typeface="Arial"/>
              <a:sym typeface="Arial"/>
            </a:endParaRPr>
          </a:p>
          <a:p>
            <a:pPr indent="-381000" lvl="3" marL="1828800" rtl="0" algn="l">
              <a:lnSpc>
                <a:spcPct val="115000"/>
              </a:lnSpc>
              <a:spcBef>
                <a:spcPts val="0"/>
              </a:spcBef>
              <a:spcAft>
                <a:spcPts val="0"/>
              </a:spcAft>
              <a:buClr>
                <a:srgbClr val="000000"/>
              </a:buClr>
              <a:buSzPts val="2400"/>
              <a:buFont typeface="Verdana"/>
              <a:buChar char="●"/>
            </a:pPr>
            <a:r>
              <a:rPr lang="en-IN" sz="2400">
                <a:solidFill>
                  <a:srgbClr val="DC143C"/>
                </a:solidFill>
                <a:highlight>
                  <a:srgbClr val="FFFFFF"/>
                </a:highlight>
                <a:latin typeface="Arial"/>
                <a:ea typeface="Arial"/>
                <a:cs typeface="Arial"/>
                <a:sym typeface="Arial"/>
              </a:rPr>
              <a:t>ng-dirty</a:t>
            </a:r>
            <a:r>
              <a:rPr lang="en-IN" sz="2400">
                <a:solidFill>
                  <a:srgbClr val="000000"/>
                </a:solidFill>
                <a:highlight>
                  <a:srgbClr val="FFFFFF"/>
                </a:highlight>
                <a:latin typeface="Arial"/>
                <a:ea typeface="Arial"/>
                <a:cs typeface="Arial"/>
                <a:sym typeface="Arial"/>
              </a:rPr>
              <a:t> The field has been modified</a:t>
            </a:r>
            <a:endParaRPr sz="2400">
              <a:solidFill>
                <a:srgbClr val="000000"/>
              </a:solidFill>
              <a:highlight>
                <a:srgbClr val="FFFFFF"/>
              </a:highlight>
              <a:latin typeface="Arial"/>
              <a:ea typeface="Arial"/>
              <a:cs typeface="Arial"/>
              <a:sym typeface="Arial"/>
            </a:endParaRPr>
          </a:p>
          <a:p>
            <a:pPr indent="-381000" lvl="3" marL="1828800" rtl="0" algn="l">
              <a:lnSpc>
                <a:spcPct val="115000"/>
              </a:lnSpc>
              <a:spcBef>
                <a:spcPts val="0"/>
              </a:spcBef>
              <a:spcAft>
                <a:spcPts val="0"/>
              </a:spcAft>
              <a:buClr>
                <a:srgbClr val="000000"/>
              </a:buClr>
              <a:buSzPts val="2400"/>
              <a:buFont typeface="Verdana"/>
              <a:buChar char="●"/>
            </a:pPr>
            <a:r>
              <a:rPr lang="en-IN" sz="2400">
                <a:solidFill>
                  <a:srgbClr val="DC143C"/>
                </a:solidFill>
                <a:highlight>
                  <a:srgbClr val="FFFFFF"/>
                </a:highlight>
                <a:latin typeface="Arial"/>
                <a:ea typeface="Arial"/>
                <a:cs typeface="Arial"/>
                <a:sym typeface="Arial"/>
              </a:rPr>
              <a:t>ng-valid</a:t>
            </a:r>
            <a:r>
              <a:rPr lang="en-IN" sz="2400">
                <a:solidFill>
                  <a:srgbClr val="000000"/>
                </a:solidFill>
                <a:highlight>
                  <a:srgbClr val="FFFFFF"/>
                </a:highlight>
                <a:latin typeface="Arial"/>
                <a:ea typeface="Arial"/>
                <a:cs typeface="Arial"/>
                <a:sym typeface="Arial"/>
              </a:rPr>
              <a:t> The field content is valid</a:t>
            </a:r>
            <a:endParaRPr sz="2400">
              <a:solidFill>
                <a:srgbClr val="000000"/>
              </a:solidFill>
              <a:highlight>
                <a:srgbClr val="FFFFFF"/>
              </a:highlight>
              <a:latin typeface="Arial"/>
              <a:ea typeface="Arial"/>
              <a:cs typeface="Arial"/>
              <a:sym typeface="Arial"/>
            </a:endParaRPr>
          </a:p>
          <a:p>
            <a:pPr indent="-381000" lvl="3" marL="1828800" rtl="0" algn="l">
              <a:lnSpc>
                <a:spcPct val="115000"/>
              </a:lnSpc>
              <a:spcBef>
                <a:spcPts val="0"/>
              </a:spcBef>
              <a:spcAft>
                <a:spcPts val="0"/>
              </a:spcAft>
              <a:buClr>
                <a:srgbClr val="000000"/>
              </a:buClr>
              <a:buSzPts val="2400"/>
              <a:buFont typeface="Verdana"/>
              <a:buChar char="●"/>
            </a:pPr>
            <a:r>
              <a:rPr lang="en-IN" sz="2400">
                <a:solidFill>
                  <a:srgbClr val="DC143C"/>
                </a:solidFill>
                <a:highlight>
                  <a:srgbClr val="FFFFFF"/>
                </a:highlight>
                <a:latin typeface="Arial"/>
                <a:ea typeface="Arial"/>
                <a:cs typeface="Arial"/>
                <a:sym typeface="Arial"/>
              </a:rPr>
              <a:t>ng-invalid</a:t>
            </a:r>
            <a:r>
              <a:rPr lang="en-IN" sz="2400">
                <a:solidFill>
                  <a:srgbClr val="000000"/>
                </a:solidFill>
                <a:highlight>
                  <a:srgbClr val="FFFFFF"/>
                </a:highlight>
                <a:latin typeface="Arial"/>
                <a:ea typeface="Arial"/>
                <a:cs typeface="Arial"/>
                <a:sym typeface="Arial"/>
              </a:rPr>
              <a:t> The field content is not valid</a:t>
            </a:r>
            <a:endParaRPr sz="2400">
              <a:solidFill>
                <a:srgbClr val="000000"/>
              </a:solidFill>
              <a:highlight>
                <a:srgbClr val="FFFFFF"/>
              </a:highlight>
              <a:latin typeface="Arial"/>
              <a:ea typeface="Arial"/>
              <a:cs typeface="Arial"/>
              <a:sym typeface="Arial"/>
            </a:endParaRPr>
          </a:p>
          <a:p>
            <a:pPr indent="0" lvl="0" marL="457200" rtl="0" algn="l">
              <a:lnSpc>
                <a:spcPct val="100000"/>
              </a:lnSpc>
              <a:spcBef>
                <a:spcPts val="1100"/>
              </a:spcBef>
              <a:spcAft>
                <a:spcPts val="0"/>
              </a:spcAft>
              <a:buNone/>
            </a:pPr>
            <a:r>
              <a:t/>
            </a:r>
            <a:endParaRPr sz="24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34" name="Google Shape;434;p6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20000"/>
          </a:bodyPr>
          <a:lstStyle/>
          <a:p>
            <a:pPr indent="0" lvl="0" marL="1828800" rtl="0" algn="l">
              <a:lnSpc>
                <a:spcPct val="115000"/>
              </a:lnSpc>
              <a:spcBef>
                <a:spcPts val="800"/>
              </a:spcBef>
              <a:spcAft>
                <a:spcPts val="0"/>
              </a:spcAft>
              <a:buClr>
                <a:schemeClr val="dk1"/>
              </a:buClr>
              <a:buSzPct val="45833"/>
              <a:buFont typeface="Arial"/>
              <a:buNone/>
            </a:pPr>
            <a:r>
              <a:t/>
            </a:r>
            <a:endParaRPr sz="2400">
              <a:highlight>
                <a:srgbClr val="FFFFFF"/>
              </a:highlight>
              <a:latin typeface="Arial"/>
              <a:ea typeface="Arial"/>
              <a:cs typeface="Arial"/>
              <a:sym typeface="Arial"/>
            </a:endParaRPr>
          </a:p>
          <a:p>
            <a:pPr indent="-369569" lvl="1" marL="914400" rtl="0" algn="l">
              <a:lnSpc>
                <a:spcPct val="115000"/>
              </a:lnSpc>
              <a:spcBef>
                <a:spcPts val="800"/>
              </a:spcBef>
              <a:spcAft>
                <a:spcPts val="0"/>
              </a:spcAft>
              <a:buClr>
                <a:srgbClr val="273239"/>
              </a:buClr>
              <a:buSzPct val="100000"/>
              <a:buChar char="○"/>
            </a:pPr>
            <a:r>
              <a:rPr lang="en-IN">
                <a:highlight>
                  <a:srgbClr val="FFFFFF"/>
                </a:highlight>
                <a:latin typeface="Arial"/>
                <a:ea typeface="Arial"/>
                <a:cs typeface="Arial"/>
                <a:sym typeface="Arial"/>
              </a:rPr>
              <a:t>Form State and Input State</a:t>
            </a:r>
            <a:endParaRPr>
              <a:highlight>
                <a:srgbClr val="FFFFFF"/>
              </a:highlight>
              <a:latin typeface="Arial"/>
              <a:ea typeface="Arial"/>
              <a:cs typeface="Arial"/>
              <a:sym typeface="Arial"/>
            </a:endParaRPr>
          </a:p>
          <a:p>
            <a:pPr indent="-369569" lvl="2" marL="1371600" rtl="0" algn="l">
              <a:lnSpc>
                <a:spcPct val="115000"/>
              </a:lnSpc>
              <a:spcBef>
                <a:spcPts val="0"/>
              </a:spcBef>
              <a:spcAft>
                <a:spcPts val="0"/>
              </a:spcAft>
              <a:buSzPct val="100000"/>
              <a:buChar char="■"/>
            </a:pPr>
            <a:r>
              <a:rPr lang="en-IN" sz="2400">
                <a:highlight>
                  <a:srgbClr val="FFFFFF"/>
                </a:highlight>
                <a:latin typeface="Arial"/>
                <a:ea typeface="Arial"/>
                <a:cs typeface="Arial"/>
                <a:sym typeface="Arial"/>
              </a:rPr>
              <a:t>AngularJS is constantly updating the state of both the form and the input fields</a:t>
            </a:r>
            <a:endParaRPr sz="2400">
              <a:highlight>
                <a:srgbClr val="FFFFFF"/>
              </a:highlight>
              <a:latin typeface="Arial"/>
              <a:ea typeface="Arial"/>
              <a:cs typeface="Arial"/>
              <a:sym typeface="Arial"/>
            </a:endParaRPr>
          </a:p>
          <a:p>
            <a:pPr indent="-369569" lvl="3" marL="1828800" rtl="0" algn="l">
              <a:lnSpc>
                <a:spcPct val="115000"/>
              </a:lnSpc>
              <a:spcBef>
                <a:spcPts val="0"/>
              </a:spcBef>
              <a:spcAft>
                <a:spcPts val="0"/>
              </a:spcAft>
              <a:buSzPct val="100000"/>
              <a:buFont typeface="Verdana"/>
              <a:buChar char="●"/>
            </a:pPr>
            <a:r>
              <a:rPr lang="en-IN" sz="2400">
                <a:solidFill>
                  <a:srgbClr val="DC143C"/>
                </a:solidFill>
                <a:highlight>
                  <a:srgbClr val="FFFFFF"/>
                </a:highlight>
                <a:latin typeface="Arial"/>
                <a:ea typeface="Arial"/>
                <a:cs typeface="Arial"/>
                <a:sym typeface="Arial"/>
              </a:rPr>
              <a:t>$untouched</a:t>
            </a:r>
            <a:r>
              <a:rPr lang="en-IN" sz="2400">
                <a:highlight>
                  <a:srgbClr val="FFFFFF"/>
                </a:highlight>
                <a:latin typeface="Arial"/>
                <a:ea typeface="Arial"/>
                <a:cs typeface="Arial"/>
                <a:sym typeface="Arial"/>
              </a:rPr>
              <a:t> The field has not been touched yet</a:t>
            </a:r>
            <a:endParaRPr sz="2400">
              <a:highlight>
                <a:srgbClr val="FFFFFF"/>
              </a:highlight>
              <a:latin typeface="Arial"/>
              <a:ea typeface="Arial"/>
              <a:cs typeface="Arial"/>
              <a:sym typeface="Arial"/>
            </a:endParaRPr>
          </a:p>
          <a:p>
            <a:pPr indent="-369569" lvl="3" marL="1828800" rtl="0" algn="l">
              <a:lnSpc>
                <a:spcPct val="115000"/>
              </a:lnSpc>
              <a:spcBef>
                <a:spcPts val="0"/>
              </a:spcBef>
              <a:spcAft>
                <a:spcPts val="0"/>
              </a:spcAft>
              <a:buSzPct val="100000"/>
              <a:buFont typeface="Verdana"/>
              <a:buChar char="●"/>
            </a:pPr>
            <a:r>
              <a:rPr lang="en-IN" sz="2400">
                <a:solidFill>
                  <a:srgbClr val="DC143C"/>
                </a:solidFill>
                <a:highlight>
                  <a:srgbClr val="FFFFFF"/>
                </a:highlight>
                <a:latin typeface="Arial"/>
                <a:ea typeface="Arial"/>
                <a:cs typeface="Arial"/>
                <a:sym typeface="Arial"/>
              </a:rPr>
              <a:t>$touched</a:t>
            </a:r>
            <a:r>
              <a:rPr lang="en-IN" sz="2400">
                <a:highlight>
                  <a:srgbClr val="FFFFFF"/>
                </a:highlight>
                <a:latin typeface="Arial"/>
                <a:ea typeface="Arial"/>
                <a:cs typeface="Arial"/>
                <a:sym typeface="Arial"/>
              </a:rPr>
              <a:t> The field has been touched</a:t>
            </a:r>
            <a:endParaRPr sz="2400">
              <a:highlight>
                <a:srgbClr val="FFFFFF"/>
              </a:highlight>
              <a:latin typeface="Arial"/>
              <a:ea typeface="Arial"/>
              <a:cs typeface="Arial"/>
              <a:sym typeface="Arial"/>
            </a:endParaRPr>
          </a:p>
          <a:p>
            <a:pPr indent="-369569" lvl="3" marL="1828800" rtl="0" algn="l">
              <a:lnSpc>
                <a:spcPct val="115000"/>
              </a:lnSpc>
              <a:spcBef>
                <a:spcPts val="0"/>
              </a:spcBef>
              <a:spcAft>
                <a:spcPts val="0"/>
              </a:spcAft>
              <a:buSzPct val="100000"/>
              <a:buFont typeface="Verdana"/>
              <a:buChar char="●"/>
            </a:pPr>
            <a:r>
              <a:rPr lang="en-IN" sz="2400">
                <a:solidFill>
                  <a:srgbClr val="DC143C"/>
                </a:solidFill>
                <a:highlight>
                  <a:srgbClr val="FFFFFF"/>
                </a:highlight>
                <a:latin typeface="Arial"/>
                <a:ea typeface="Arial"/>
                <a:cs typeface="Arial"/>
                <a:sym typeface="Arial"/>
              </a:rPr>
              <a:t>$pristine</a:t>
            </a:r>
            <a:r>
              <a:rPr lang="en-IN" sz="2400">
                <a:highlight>
                  <a:srgbClr val="FFFFFF"/>
                </a:highlight>
                <a:latin typeface="Arial"/>
                <a:ea typeface="Arial"/>
                <a:cs typeface="Arial"/>
                <a:sym typeface="Arial"/>
              </a:rPr>
              <a:t> The field has not been modified yet</a:t>
            </a:r>
            <a:endParaRPr sz="2400">
              <a:highlight>
                <a:srgbClr val="FFFFFF"/>
              </a:highlight>
              <a:latin typeface="Arial"/>
              <a:ea typeface="Arial"/>
              <a:cs typeface="Arial"/>
              <a:sym typeface="Arial"/>
            </a:endParaRPr>
          </a:p>
          <a:p>
            <a:pPr indent="-369569" lvl="3" marL="1828800" rtl="0" algn="l">
              <a:lnSpc>
                <a:spcPct val="115000"/>
              </a:lnSpc>
              <a:spcBef>
                <a:spcPts val="0"/>
              </a:spcBef>
              <a:spcAft>
                <a:spcPts val="0"/>
              </a:spcAft>
              <a:buSzPct val="100000"/>
              <a:buFont typeface="Verdana"/>
              <a:buChar char="●"/>
            </a:pPr>
            <a:r>
              <a:rPr lang="en-IN" sz="2400">
                <a:solidFill>
                  <a:srgbClr val="DC143C"/>
                </a:solidFill>
                <a:highlight>
                  <a:srgbClr val="FFFFFF"/>
                </a:highlight>
                <a:latin typeface="Arial"/>
                <a:ea typeface="Arial"/>
                <a:cs typeface="Arial"/>
                <a:sym typeface="Arial"/>
              </a:rPr>
              <a:t>$dirty</a:t>
            </a:r>
            <a:r>
              <a:rPr lang="en-IN" sz="2400">
                <a:highlight>
                  <a:srgbClr val="FFFFFF"/>
                </a:highlight>
                <a:latin typeface="Arial"/>
                <a:ea typeface="Arial"/>
                <a:cs typeface="Arial"/>
                <a:sym typeface="Arial"/>
              </a:rPr>
              <a:t> The field has been modified</a:t>
            </a:r>
            <a:endParaRPr sz="2400">
              <a:highlight>
                <a:srgbClr val="FFFFFF"/>
              </a:highlight>
              <a:latin typeface="Arial"/>
              <a:ea typeface="Arial"/>
              <a:cs typeface="Arial"/>
              <a:sym typeface="Arial"/>
            </a:endParaRPr>
          </a:p>
          <a:p>
            <a:pPr indent="-369569" lvl="3" marL="1828800" rtl="0" algn="l">
              <a:lnSpc>
                <a:spcPct val="115000"/>
              </a:lnSpc>
              <a:spcBef>
                <a:spcPts val="0"/>
              </a:spcBef>
              <a:spcAft>
                <a:spcPts val="0"/>
              </a:spcAft>
              <a:buSzPct val="100000"/>
              <a:buFont typeface="Verdana"/>
              <a:buChar char="●"/>
            </a:pPr>
            <a:r>
              <a:rPr lang="en-IN" sz="2400">
                <a:solidFill>
                  <a:srgbClr val="DC143C"/>
                </a:solidFill>
                <a:highlight>
                  <a:srgbClr val="FFFFFF"/>
                </a:highlight>
                <a:latin typeface="Arial"/>
                <a:ea typeface="Arial"/>
                <a:cs typeface="Arial"/>
                <a:sym typeface="Arial"/>
              </a:rPr>
              <a:t>$invalid</a:t>
            </a:r>
            <a:r>
              <a:rPr lang="en-IN" sz="2400">
                <a:highlight>
                  <a:srgbClr val="FFFFFF"/>
                </a:highlight>
                <a:latin typeface="Arial"/>
                <a:ea typeface="Arial"/>
                <a:cs typeface="Arial"/>
                <a:sym typeface="Arial"/>
              </a:rPr>
              <a:t> The field content is not valid</a:t>
            </a:r>
            <a:endParaRPr sz="2400">
              <a:highlight>
                <a:srgbClr val="FFFFFF"/>
              </a:highlight>
              <a:latin typeface="Arial"/>
              <a:ea typeface="Arial"/>
              <a:cs typeface="Arial"/>
              <a:sym typeface="Arial"/>
            </a:endParaRPr>
          </a:p>
          <a:p>
            <a:pPr indent="-369569" lvl="3" marL="1828800" rtl="0" algn="l">
              <a:lnSpc>
                <a:spcPct val="115000"/>
              </a:lnSpc>
              <a:spcBef>
                <a:spcPts val="0"/>
              </a:spcBef>
              <a:spcAft>
                <a:spcPts val="0"/>
              </a:spcAft>
              <a:buSzPct val="100000"/>
              <a:buFont typeface="Verdana"/>
              <a:buChar char="●"/>
            </a:pPr>
            <a:r>
              <a:rPr lang="en-IN" sz="2400">
                <a:solidFill>
                  <a:srgbClr val="DC143C"/>
                </a:solidFill>
                <a:highlight>
                  <a:srgbClr val="FFFFFF"/>
                </a:highlight>
                <a:latin typeface="Arial"/>
                <a:ea typeface="Arial"/>
                <a:cs typeface="Arial"/>
                <a:sym typeface="Arial"/>
              </a:rPr>
              <a:t>$valid</a:t>
            </a:r>
            <a:r>
              <a:rPr lang="en-IN" sz="2400">
                <a:highlight>
                  <a:srgbClr val="FFFFFF"/>
                </a:highlight>
                <a:latin typeface="Arial"/>
                <a:ea typeface="Arial"/>
                <a:cs typeface="Arial"/>
                <a:sym typeface="Arial"/>
              </a:rPr>
              <a:t> The field content is valid</a:t>
            </a:r>
            <a:endParaRPr sz="2400">
              <a:highlight>
                <a:srgbClr val="FFFFFF"/>
              </a:highlight>
              <a:latin typeface="Arial"/>
              <a:ea typeface="Arial"/>
              <a:cs typeface="Arial"/>
              <a:sym typeface="Arial"/>
            </a:endParaRPr>
          </a:p>
          <a:p>
            <a:pPr indent="0" lvl="0" marL="1371600" rtl="0" algn="l">
              <a:lnSpc>
                <a:spcPct val="115000"/>
              </a:lnSpc>
              <a:spcBef>
                <a:spcPts val="1100"/>
              </a:spcBef>
              <a:spcAft>
                <a:spcPts val="0"/>
              </a:spcAft>
              <a:buClr>
                <a:schemeClr val="dk1"/>
              </a:buClr>
              <a:buSzPct val="45833"/>
              <a:buFont typeface="Arial"/>
              <a:buNone/>
            </a:pPr>
            <a:r>
              <a:t/>
            </a:r>
            <a:endParaRPr sz="2400">
              <a:highlight>
                <a:srgbClr val="FFFFFF"/>
              </a:highlight>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idx="1" type="body"/>
          </p:nvPr>
        </p:nvSpPr>
        <p:spPr>
          <a:xfrm>
            <a:off x="838200" y="1825625"/>
            <a:ext cx="10741500" cy="4967400"/>
          </a:xfrm>
          <a:prstGeom prst="rect">
            <a:avLst/>
          </a:prstGeom>
        </p:spPr>
        <p:txBody>
          <a:bodyPr anchorCtr="0" anchor="t" bIns="45700" lIns="91425" spcFirstLastPara="1" rIns="91425" wrap="square" tIns="45700">
            <a:normAutofit/>
          </a:bodyPr>
          <a:lstStyle/>
          <a:p>
            <a:pPr indent="-342900" lvl="1" marL="914400" rtl="0" algn="l">
              <a:lnSpc>
                <a:spcPct val="115000"/>
              </a:lnSpc>
              <a:spcBef>
                <a:spcPts val="2400"/>
              </a:spcBef>
              <a:spcAft>
                <a:spcPts val="0"/>
              </a:spcAft>
              <a:buSzPts val="1800"/>
              <a:buChar char="○"/>
            </a:pPr>
            <a:r>
              <a:rPr lang="en-IN"/>
              <a:t>Controllers. Controllers are the components that handle user interaction, work with the model, and ultimately select a view to render that displays UI.</a:t>
            </a:r>
            <a:endParaRPr/>
          </a:p>
          <a:p>
            <a:pPr indent="-342900" lvl="0" marL="457200" rtl="0" algn="l">
              <a:lnSpc>
                <a:spcPct val="115000"/>
              </a:lnSpc>
              <a:spcBef>
                <a:spcPts val="0"/>
              </a:spcBef>
              <a:spcAft>
                <a:spcPts val="0"/>
              </a:spcAft>
              <a:buSzPts val="1800"/>
              <a:buChar char="●"/>
            </a:pPr>
            <a:r>
              <a:rPr lang="en-IN" sz="2400"/>
              <a:t>In an MVC application, the view only displays information; the controller handles and responds to user input and interaction.</a:t>
            </a:r>
            <a:endParaRPr sz="2400"/>
          </a:p>
          <a:p>
            <a:pPr indent="-381000" lvl="0" marL="457200" rtl="0" algn="l">
              <a:lnSpc>
                <a:spcPct val="115000"/>
              </a:lnSpc>
              <a:spcBef>
                <a:spcPts val="0"/>
              </a:spcBef>
              <a:spcAft>
                <a:spcPts val="0"/>
              </a:spcAft>
              <a:buSzPts val="2400"/>
              <a:buChar char="●"/>
            </a:pPr>
            <a:r>
              <a:rPr lang="en-IN" sz="2400"/>
              <a:t>View is independent of Model</a:t>
            </a:r>
            <a:endParaRPr sz="2400"/>
          </a:p>
          <a:p>
            <a:pPr indent="-381000" lvl="0" marL="457200" rtl="0" algn="l">
              <a:lnSpc>
                <a:spcPct val="115000"/>
              </a:lnSpc>
              <a:spcBef>
                <a:spcPts val="0"/>
              </a:spcBef>
              <a:spcAft>
                <a:spcPts val="0"/>
              </a:spcAft>
              <a:buSzPts val="2400"/>
              <a:buChar char="●"/>
            </a:pPr>
            <a:r>
              <a:rPr lang="en-IN" sz="2400"/>
              <a:t>Reusable Pattern</a:t>
            </a:r>
            <a:endParaRPr sz="2400"/>
          </a:p>
          <a:p>
            <a:pPr indent="-381000" lvl="0" marL="457200" rtl="0" algn="l">
              <a:lnSpc>
                <a:spcPct val="115000"/>
              </a:lnSpc>
              <a:spcBef>
                <a:spcPts val="0"/>
              </a:spcBef>
              <a:spcAft>
                <a:spcPts val="0"/>
              </a:spcAft>
              <a:buSzPts val="2400"/>
              <a:buChar char="●"/>
            </a:pPr>
            <a:r>
              <a:rPr lang="en-IN" sz="2400"/>
              <a:t>Decouple the Modules</a:t>
            </a:r>
            <a:endParaRPr sz="2400"/>
          </a:p>
          <a:p>
            <a:pPr indent="-381000" lvl="0" marL="457200" rtl="0" algn="l">
              <a:lnSpc>
                <a:spcPct val="115000"/>
              </a:lnSpc>
              <a:spcBef>
                <a:spcPts val="0"/>
              </a:spcBef>
              <a:spcAft>
                <a:spcPts val="0"/>
              </a:spcAft>
              <a:buSzPts val="2400"/>
              <a:buChar char="●"/>
            </a:pPr>
            <a:r>
              <a:rPr lang="en-IN" sz="2400"/>
              <a:t>Parallel Development</a:t>
            </a:r>
            <a:endParaRPr sz="2400"/>
          </a:p>
          <a:p>
            <a:pPr indent="-381000" lvl="0" marL="457200" rtl="0" algn="l">
              <a:lnSpc>
                <a:spcPct val="115000"/>
              </a:lnSpc>
              <a:spcBef>
                <a:spcPts val="0"/>
              </a:spcBef>
              <a:spcAft>
                <a:spcPts val="0"/>
              </a:spcAft>
              <a:buSzPts val="2400"/>
              <a:buChar char="●"/>
            </a:pPr>
            <a:r>
              <a:rPr lang="en-IN" sz="2400"/>
              <a:t>Multiple view support</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IN"/>
              <a:t>AngularJS Services</a:t>
            </a:r>
            <a:endParaRPr/>
          </a:p>
        </p:txBody>
      </p:sp>
      <p:sp>
        <p:nvSpPr>
          <p:cNvPr id="441" name="Google Shape;441;p6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marR="0" rtl="0" algn="l">
              <a:lnSpc>
                <a:spcPct val="90000"/>
              </a:lnSpc>
              <a:spcBef>
                <a:spcPts val="1000"/>
              </a:spcBef>
              <a:spcAft>
                <a:spcPts val="0"/>
              </a:spcAft>
              <a:buSzPts val="2400"/>
              <a:buChar char="●"/>
            </a:pPr>
            <a:r>
              <a:rPr lang="en-IN" sz="2400">
                <a:latin typeface="Arial"/>
                <a:ea typeface="Arial"/>
                <a:cs typeface="Arial"/>
                <a:sym typeface="Arial"/>
              </a:rPr>
              <a:t>In AngularJS, Services are objects that provide some sort of service that can be reused with in an angular application. </a:t>
            </a:r>
            <a:endParaRPr sz="2400">
              <a:latin typeface="Arial"/>
              <a:ea typeface="Arial"/>
              <a:cs typeface="Arial"/>
              <a:sym typeface="Arial"/>
            </a:endParaRPr>
          </a:p>
          <a:p>
            <a:pPr indent="-381000" lvl="0" marL="457200" rtl="0" algn="l">
              <a:spcBef>
                <a:spcPts val="0"/>
              </a:spcBef>
              <a:spcAft>
                <a:spcPts val="0"/>
              </a:spcAft>
              <a:buSzPts val="2400"/>
              <a:buChar char="●"/>
            </a:pPr>
            <a:r>
              <a:rPr lang="en-IN" sz="2400">
                <a:latin typeface="Arial"/>
                <a:ea typeface="Arial"/>
                <a:cs typeface="Arial"/>
                <a:sym typeface="Arial"/>
              </a:rPr>
              <a:t>Instead of writing the code for every component separately to perform the same function, Angular service is used to write the code once and inject it into every component</a:t>
            </a:r>
            <a:endParaRPr sz="2400">
              <a:latin typeface="Arial"/>
              <a:ea typeface="Arial"/>
              <a:cs typeface="Arial"/>
              <a:sym typeface="Arial"/>
            </a:endParaRPr>
          </a:p>
          <a:p>
            <a:pPr indent="-381000" lvl="0" marL="457200" marR="0" rtl="0" algn="l">
              <a:lnSpc>
                <a:spcPct val="90000"/>
              </a:lnSpc>
              <a:spcBef>
                <a:spcPts val="0"/>
              </a:spcBef>
              <a:spcAft>
                <a:spcPts val="0"/>
              </a:spcAft>
              <a:buSzPts val="2400"/>
              <a:buChar char="●"/>
            </a:pPr>
            <a:r>
              <a:rPr lang="en-IN" sz="2400">
                <a:latin typeface="Arial"/>
                <a:ea typeface="Arial"/>
                <a:cs typeface="Arial"/>
                <a:sym typeface="Arial"/>
              </a:rPr>
              <a:t>Like other JS objects they too have has properties and methods</a:t>
            </a:r>
            <a:endParaRPr sz="2400">
              <a:latin typeface="Arial"/>
              <a:ea typeface="Arial"/>
              <a:cs typeface="Arial"/>
              <a:sym typeface="Arial"/>
            </a:endParaRPr>
          </a:p>
          <a:p>
            <a:pPr indent="-381000" lvl="0" marL="457200" marR="0" rtl="0" algn="l">
              <a:lnSpc>
                <a:spcPct val="90000"/>
              </a:lnSpc>
              <a:spcBef>
                <a:spcPts val="0"/>
              </a:spcBef>
              <a:spcAft>
                <a:spcPts val="0"/>
              </a:spcAft>
              <a:buSzPts val="2400"/>
              <a:buChar char="●"/>
            </a:pPr>
            <a:r>
              <a:rPr lang="en-IN" sz="2400">
                <a:latin typeface="Arial"/>
                <a:ea typeface="Arial"/>
                <a:cs typeface="Arial"/>
                <a:sym typeface="Arial"/>
              </a:rPr>
              <a:t>2 types </a:t>
            </a:r>
            <a:endParaRPr sz="2400">
              <a:latin typeface="Arial"/>
              <a:ea typeface="Arial"/>
              <a:cs typeface="Arial"/>
              <a:sym typeface="Arial"/>
            </a:endParaRPr>
          </a:p>
          <a:p>
            <a:pPr indent="-381000" lvl="1" marL="914400" marR="0" rtl="0" algn="l">
              <a:lnSpc>
                <a:spcPct val="90000"/>
              </a:lnSpc>
              <a:spcBef>
                <a:spcPts val="0"/>
              </a:spcBef>
              <a:spcAft>
                <a:spcPts val="0"/>
              </a:spcAft>
              <a:buSzPts val="2400"/>
              <a:buChar char="○"/>
            </a:pPr>
            <a:r>
              <a:rPr lang="en-IN">
                <a:latin typeface="Arial"/>
                <a:ea typeface="Arial"/>
                <a:cs typeface="Arial"/>
                <a:sym typeface="Arial"/>
              </a:rPr>
              <a:t>Built in Services</a:t>
            </a:r>
            <a:endParaRPr>
              <a:latin typeface="Arial"/>
              <a:ea typeface="Arial"/>
              <a:cs typeface="Arial"/>
              <a:sym typeface="Arial"/>
            </a:endParaRPr>
          </a:p>
          <a:p>
            <a:pPr indent="-381000" lvl="2" marL="1371600" marR="0" rtl="0" algn="l">
              <a:lnSpc>
                <a:spcPct val="90000"/>
              </a:lnSpc>
              <a:spcBef>
                <a:spcPts val="0"/>
              </a:spcBef>
              <a:spcAft>
                <a:spcPts val="0"/>
              </a:spcAft>
              <a:buSzPts val="2400"/>
              <a:buChar char="■"/>
            </a:pPr>
            <a:r>
              <a:rPr lang="en-IN" sz="2400">
                <a:latin typeface="Arial"/>
                <a:ea typeface="Arial"/>
                <a:cs typeface="Arial"/>
                <a:sym typeface="Arial"/>
              </a:rPr>
              <a:t>AngularJS has lot of built in services</a:t>
            </a:r>
            <a:endParaRPr sz="2400">
              <a:latin typeface="Arial"/>
              <a:ea typeface="Arial"/>
              <a:cs typeface="Arial"/>
              <a:sym typeface="Arial"/>
            </a:endParaRPr>
          </a:p>
          <a:p>
            <a:pPr indent="-381000" lvl="2" marL="1371600" marR="0" rtl="0" algn="l">
              <a:lnSpc>
                <a:spcPct val="90000"/>
              </a:lnSpc>
              <a:spcBef>
                <a:spcPts val="0"/>
              </a:spcBef>
              <a:spcAft>
                <a:spcPts val="0"/>
              </a:spcAft>
              <a:buSzPts val="2400"/>
              <a:buChar char="■"/>
            </a:pPr>
            <a:r>
              <a:rPr lang="en-IN" sz="2400">
                <a:latin typeface="Arial"/>
                <a:ea typeface="Arial"/>
                <a:cs typeface="Arial"/>
                <a:sym typeface="Arial"/>
              </a:rPr>
              <a:t>Eg: $http, $log</a:t>
            </a:r>
            <a:endParaRPr sz="2400">
              <a:latin typeface="Arial"/>
              <a:ea typeface="Arial"/>
              <a:cs typeface="Arial"/>
              <a:sym typeface="Arial"/>
            </a:endParaRPr>
          </a:p>
          <a:p>
            <a:pPr indent="-381000" lvl="1" marL="914400" marR="0" rtl="0" algn="l">
              <a:lnSpc>
                <a:spcPct val="90000"/>
              </a:lnSpc>
              <a:spcBef>
                <a:spcPts val="0"/>
              </a:spcBef>
              <a:spcAft>
                <a:spcPts val="0"/>
              </a:spcAft>
              <a:buSzPts val="2400"/>
              <a:buChar char="○"/>
            </a:pPr>
            <a:r>
              <a:rPr lang="en-IN">
                <a:latin typeface="Arial"/>
                <a:ea typeface="Arial"/>
                <a:cs typeface="Arial"/>
                <a:sym typeface="Arial"/>
              </a:rPr>
              <a:t>Custom Services</a:t>
            </a:r>
            <a:endParaRPr>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48" name="Google Shape;448;p6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marR="0" rtl="0" algn="l">
              <a:lnSpc>
                <a:spcPct val="90000"/>
              </a:lnSpc>
              <a:spcBef>
                <a:spcPts val="1000"/>
              </a:spcBef>
              <a:spcAft>
                <a:spcPts val="0"/>
              </a:spcAft>
              <a:buSzPts val="2400"/>
              <a:buChar char="●"/>
            </a:pPr>
            <a:r>
              <a:rPr lang="en-IN" sz="2400">
                <a:latin typeface="Arial"/>
                <a:ea typeface="Arial"/>
                <a:cs typeface="Arial"/>
                <a:sym typeface="Arial"/>
              </a:rPr>
              <a:t>Why do we need services in an angular application</a:t>
            </a:r>
            <a:endParaRPr sz="2400">
              <a:latin typeface="Arial"/>
              <a:ea typeface="Arial"/>
              <a:cs typeface="Arial"/>
              <a:sym typeface="Arial"/>
            </a:endParaRPr>
          </a:p>
          <a:p>
            <a:pPr indent="-381000" lvl="1" marL="914400" marR="0" rtl="0" algn="l">
              <a:lnSpc>
                <a:spcPct val="90000"/>
              </a:lnSpc>
              <a:spcBef>
                <a:spcPts val="0"/>
              </a:spcBef>
              <a:spcAft>
                <a:spcPts val="0"/>
              </a:spcAft>
              <a:buSzPts val="2400"/>
              <a:buChar char="○"/>
            </a:pPr>
            <a:r>
              <a:rPr lang="en-IN">
                <a:solidFill>
                  <a:srgbClr val="0F0F0F"/>
                </a:solidFill>
                <a:latin typeface="Arial"/>
                <a:ea typeface="Arial"/>
                <a:cs typeface="Arial"/>
                <a:sym typeface="Arial"/>
              </a:rPr>
              <a:t>The primary responsibility of the controller is to build the model for the view.  The controller should not be doing too many things if the logic with in your controller, is becoming too large or too complex, then use service.</a:t>
            </a:r>
            <a:endParaRPr>
              <a:solidFill>
                <a:srgbClr val="0F0F0F"/>
              </a:solidFill>
              <a:latin typeface="Arial"/>
              <a:ea typeface="Arial"/>
              <a:cs typeface="Arial"/>
              <a:sym typeface="Arial"/>
            </a:endParaRPr>
          </a:p>
          <a:p>
            <a:pPr indent="-381000" lvl="1" marL="914400" marR="0" rtl="0" algn="l">
              <a:lnSpc>
                <a:spcPct val="90000"/>
              </a:lnSpc>
              <a:spcBef>
                <a:spcPts val="0"/>
              </a:spcBef>
              <a:spcAft>
                <a:spcPts val="0"/>
              </a:spcAft>
              <a:buClr>
                <a:srgbClr val="0F0F0F"/>
              </a:buClr>
              <a:buSzPts val="2400"/>
              <a:buChar char="○"/>
            </a:pPr>
            <a:r>
              <a:rPr lang="en-IN">
                <a:solidFill>
                  <a:srgbClr val="0F0F0F"/>
                </a:solidFill>
                <a:latin typeface="Arial"/>
                <a:ea typeface="Arial"/>
                <a:cs typeface="Arial"/>
                <a:sym typeface="Arial"/>
              </a:rPr>
              <a:t>Reusability : </a:t>
            </a:r>
            <a:endParaRPr>
              <a:solidFill>
                <a:srgbClr val="0F0F0F"/>
              </a:solidFill>
              <a:latin typeface="Arial"/>
              <a:ea typeface="Arial"/>
              <a:cs typeface="Arial"/>
              <a:sym typeface="Arial"/>
            </a:endParaRPr>
          </a:p>
          <a:p>
            <a:pPr indent="-381000" lvl="2" marL="1371600" marR="0" rtl="0" algn="l">
              <a:lnSpc>
                <a:spcPct val="90000"/>
              </a:lnSpc>
              <a:spcBef>
                <a:spcPts val="0"/>
              </a:spcBef>
              <a:spcAft>
                <a:spcPts val="0"/>
              </a:spcAft>
              <a:buClr>
                <a:srgbClr val="0F0F0F"/>
              </a:buClr>
              <a:buSzPts val="2400"/>
              <a:buChar char="■"/>
            </a:pPr>
            <a:r>
              <a:rPr lang="en-IN" sz="2400">
                <a:solidFill>
                  <a:srgbClr val="0F0F0F"/>
                </a:solidFill>
                <a:latin typeface="Arial"/>
                <a:ea typeface="Arial"/>
                <a:cs typeface="Arial"/>
                <a:sym typeface="Arial"/>
              </a:rPr>
              <a:t>In a service you usually have a logic that you want to reuse with in your entire application.</a:t>
            </a:r>
            <a:endParaRPr sz="2400">
              <a:solidFill>
                <a:srgbClr val="0F0F0F"/>
              </a:solidFill>
              <a:latin typeface="Arial"/>
              <a:ea typeface="Arial"/>
              <a:cs typeface="Arial"/>
              <a:sym typeface="Arial"/>
            </a:endParaRPr>
          </a:p>
          <a:p>
            <a:pPr indent="-381000" lvl="1" marL="914400" marR="0" rtl="0" algn="l">
              <a:lnSpc>
                <a:spcPct val="90000"/>
              </a:lnSpc>
              <a:spcBef>
                <a:spcPts val="0"/>
              </a:spcBef>
              <a:spcAft>
                <a:spcPts val="0"/>
              </a:spcAft>
              <a:buClr>
                <a:srgbClr val="0F0F0F"/>
              </a:buClr>
              <a:buSzPts val="2400"/>
              <a:buChar char="○"/>
            </a:pPr>
            <a:r>
              <a:rPr lang="en-IN">
                <a:solidFill>
                  <a:srgbClr val="0F0F0F"/>
                </a:solidFill>
                <a:latin typeface="Arial"/>
                <a:ea typeface="Arial"/>
                <a:cs typeface="Arial"/>
                <a:sym typeface="Arial"/>
              </a:rPr>
              <a:t>Dependency Injection : Another benefit of services, is that, they can simply be injected into controllers or other services that need them.</a:t>
            </a:r>
            <a:endParaRPr>
              <a:solidFill>
                <a:srgbClr val="0F0F0F"/>
              </a:solidFill>
              <a:latin typeface="Arial"/>
              <a:ea typeface="Arial"/>
              <a:cs typeface="Arial"/>
              <a:sym typeface="Arial"/>
            </a:endParaRPr>
          </a:p>
          <a:p>
            <a:pPr indent="-381000" lvl="1" marL="914400" marR="0" rtl="0" algn="l">
              <a:lnSpc>
                <a:spcPct val="90000"/>
              </a:lnSpc>
              <a:spcBef>
                <a:spcPts val="0"/>
              </a:spcBef>
              <a:spcAft>
                <a:spcPts val="0"/>
              </a:spcAft>
              <a:buClr>
                <a:srgbClr val="0F0F0F"/>
              </a:buClr>
              <a:buSzPts val="2400"/>
              <a:buChar char="○"/>
            </a:pPr>
            <a:r>
              <a:rPr lang="en-IN">
                <a:solidFill>
                  <a:srgbClr val="0F0F0F"/>
                </a:solidFill>
                <a:latin typeface="Arial"/>
                <a:ea typeface="Arial"/>
                <a:cs typeface="Arial"/>
                <a:sym typeface="Arial"/>
              </a:rPr>
              <a:t>Testability : Since services are injected into controllers or other services that need them, it becomes very easy to test them. </a:t>
            </a:r>
            <a:endParaRPr>
              <a:solidFill>
                <a:srgbClr val="0F0F0F"/>
              </a:solidFill>
              <a:latin typeface="Arial"/>
              <a:ea typeface="Arial"/>
              <a:cs typeface="Arial"/>
              <a:sym typeface="Arial"/>
            </a:endParaRPr>
          </a:p>
          <a:p>
            <a:pPr indent="0" lvl="0" marL="457200" marR="0" rtl="0" algn="l">
              <a:lnSpc>
                <a:spcPct val="90000"/>
              </a:lnSpc>
              <a:spcBef>
                <a:spcPts val="1000"/>
              </a:spcBef>
              <a:spcAft>
                <a:spcPts val="0"/>
              </a:spcAft>
              <a:buNone/>
            </a:pPr>
            <a:r>
              <a:t/>
            </a:r>
            <a:endParaRPr sz="2400">
              <a:solidFill>
                <a:srgbClr val="0F0F0F"/>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55" name="Google Shape;455;p6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marR="0" rtl="0" algn="l">
              <a:lnSpc>
                <a:spcPct val="90000"/>
              </a:lnSpc>
              <a:spcBef>
                <a:spcPts val="1000"/>
              </a:spcBef>
              <a:spcAft>
                <a:spcPts val="0"/>
              </a:spcAft>
              <a:buClr>
                <a:srgbClr val="0F0F0F"/>
              </a:buClr>
              <a:buSzPts val="2400"/>
              <a:buChar char="●"/>
            </a:pPr>
            <a:r>
              <a:rPr lang="en-IN" sz="2400">
                <a:solidFill>
                  <a:srgbClr val="0F0F0F"/>
                </a:solidFill>
                <a:latin typeface="Arial"/>
                <a:ea typeface="Arial"/>
                <a:cs typeface="Arial"/>
                <a:sym typeface="Arial"/>
              </a:rPr>
              <a:t>Services can be used to organize and share code across your app.</a:t>
            </a:r>
            <a:endParaRPr sz="1200">
              <a:solidFill>
                <a:srgbClr val="202124"/>
              </a:solidFill>
              <a:highlight>
                <a:srgbClr val="FFFFFF"/>
              </a:highlight>
              <a:latin typeface="Arial"/>
              <a:ea typeface="Arial"/>
              <a:cs typeface="Arial"/>
              <a:sym typeface="Arial"/>
            </a:endParaRPr>
          </a:p>
          <a:p>
            <a:pPr indent="-381000" lvl="0" marL="457200" marR="0" rtl="0" algn="l">
              <a:lnSpc>
                <a:spcPct val="90000"/>
              </a:lnSpc>
              <a:spcBef>
                <a:spcPts val="0"/>
              </a:spcBef>
              <a:spcAft>
                <a:spcPts val="0"/>
              </a:spcAft>
              <a:buClr>
                <a:srgbClr val="0F0F0F"/>
              </a:buClr>
              <a:buSzPts val="2400"/>
              <a:buChar char="●"/>
            </a:pPr>
            <a:r>
              <a:rPr lang="en-IN" sz="2400">
                <a:solidFill>
                  <a:srgbClr val="0F0F0F"/>
                </a:solidFill>
                <a:latin typeface="Arial"/>
                <a:ea typeface="Arial"/>
                <a:cs typeface="Arial"/>
                <a:sym typeface="Arial"/>
              </a:rPr>
              <a:t>AngularJS services are: Lazily instantiated – AngularJS only instantiates a service when an application component depends on it.</a:t>
            </a:r>
            <a:endParaRPr sz="2400">
              <a:solidFill>
                <a:srgbClr val="0F0F0F"/>
              </a:solidFill>
              <a:latin typeface="Arial"/>
              <a:ea typeface="Arial"/>
              <a:cs typeface="Arial"/>
              <a:sym typeface="Arial"/>
            </a:endParaRPr>
          </a:p>
          <a:p>
            <a:pPr indent="-381000" lvl="0" marL="457200" marR="0" rtl="0" algn="l">
              <a:lnSpc>
                <a:spcPct val="90000"/>
              </a:lnSpc>
              <a:spcBef>
                <a:spcPts val="0"/>
              </a:spcBef>
              <a:spcAft>
                <a:spcPts val="0"/>
              </a:spcAft>
              <a:buClr>
                <a:srgbClr val="0F0F0F"/>
              </a:buClr>
              <a:buSzPts val="2400"/>
              <a:buChar char="●"/>
            </a:pPr>
            <a:r>
              <a:rPr lang="en-IN" sz="2400">
                <a:solidFill>
                  <a:srgbClr val="0F0F0F"/>
                </a:solidFill>
                <a:latin typeface="Arial"/>
                <a:ea typeface="Arial"/>
                <a:cs typeface="Arial"/>
                <a:sym typeface="Arial"/>
              </a:rPr>
              <a:t>A</a:t>
            </a:r>
            <a:r>
              <a:rPr lang="en-IN" sz="2400">
                <a:solidFill>
                  <a:srgbClr val="0F0F0F"/>
                </a:solidFill>
                <a:latin typeface="Arial"/>
                <a:ea typeface="Arial"/>
                <a:cs typeface="Arial"/>
                <a:sym typeface="Arial"/>
              </a:rPr>
              <a:t>ngularJS services interact with the controller, model or custom directives. </a:t>
            </a:r>
            <a:endParaRPr sz="2400">
              <a:solidFill>
                <a:srgbClr val="0F0F0F"/>
              </a:solidFill>
              <a:latin typeface="Arial"/>
              <a:ea typeface="Arial"/>
              <a:cs typeface="Arial"/>
              <a:sym typeface="Arial"/>
            </a:endParaRPr>
          </a:p>
          <a:p>
            <a:pPr indent="-381000" lvl="0" marL="457200" marR="0" rtl="0" algn="l">
              <a:lnSpc>
                <a:spcPct val="90000"/>
              </a:lnSpc>
              <a:spcBef>
                <a:spcPts val="0"/>
              </a:spcBef>
              <a:spcAft>
                <a:spcPts val="0"/>
              </a:spcAft>
              <a:buClr>
                <a:srgbClr val="0F0F0F"/>
              </a:buClr>
              <a:buSzPts val="2400"/>
              <a:buChar char="●"/>
            </a:pPr>
            <a:r>
              <a:rPr lang="en-IN" sz="2400">
                <a:solidFill>
                  <a:srgbClr val="0F0F0F"/>
                </a:solidFill>
                <a:latin typeface="Arial"/>
                <a:ea typeface="Arial"/>
                <a:cs typeface="Arial"/>
                <a:sym typeface="Arial"/>
              </a:rPr>
              <a:t>However, some services interact with view (UI) also for UI specific tasks</a:t>
            </a:r>
            <a:endParaRPr sz="2400">
              <a:solidFill>
                <a:srgbClr val="0F0F0F"/>
              </a:solidFill>
              <a:latin typeface="Arial"/>
              <a:ea typeface="Arial"/>
              <a:cs typeface="Arial"/>
              <a:sym typeface="Arial"/>
            </a:endParaRPr>
          </a:p>
          <a:p>
            <a:pPr indent="-381000" lvl="0" marL="457200" marR="0" rtl="0" algn="l">
              <a:lnSpc>
                <a:spcPct val="90000"/>
              </a:lnSpc>
              <a:spcBef>
                <a:spcPts val="0"/>
              </a:spcBef>
              <a:spcAft>
                <a:spcPts val="0"/>
              </a:spcAft>
              <a:buClr>
                <a:srgbClr val="0F0F0F"/>
              </a:buClr>
              <a:buSzPts val="2400"/>
              <a:buFont typeface="Arial"/>
              <a:buChar char="●"/>
            </a:pPr>
            <a:r>
              <a:rPr lang="en-IN" sz="2400">
                <a:solidFill>
                  <a:srgbClr val="0F0F0F"/>
                </a:solidFill>
                <a:latin typeface="Arial"/>
                <a:ea typeface="Arial"/>
                <a:cs typeface="Arial"/>
                <a:sym typeface="Arial"/>
              </a:rPr>
              <a:t>They follow Singleton Patterns</a:t>
            </a:r>
            <a:endParaRPr sz="2400">
              <a:solidFill>
                <a:srgbClr val="0F0F0F"/>
              </a:solidFill>
              <a:latin typeface="Arial"/>
              <a:ea typeface="Arial"/>
              <a:cs typeface="Arial"/>
              <a:sym typeface="Arial"/>
            </a:endParaRPr>
          </a:p>
        </p:txBody>
      </p:sp>
      <p:pic>
        <p:nvPicPr>
          <p:cNvPr id="456" name="Google Shape;456;p65"/>
          <p:cNvPicPr preferRelativeResize="0"/>
          <p:nvPr/>
        </p:nvPicPr>
        <p:blipFill>
          <a:blip r:embed="rId3">
            <a:alphaModFix/>
          </a:blip>
          <a:stretch>
            <a:fillRect/>
          </a:stretch>
        </p:blipFill>
        <p:spPr>
          <a:xfrm>
            <a:off x="6201413" y="4162000"/>
            <a:ext cx="4676775" cy="2838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63" name="Google Shape;463;p6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2400">
                <a:latin typeface="Arial"/>
                <a:ea typeface="Arial"/>
                <a:cs typeface="Arial"/>
                <a:sym typeface="Arial"/>
              </a:rPr>
              <a:t>$http service</a:t>
            </a:r>
            <a:endParaRPr sz="2400">
              <a:latin typeface="Arial"/>
              <a:ea typeface="Arial"/>
              <a:cs typeface="Arial"/>
              <a:sym typeface="Arial"/>
            </a:endParaRPr>
          </a:p>
          <a:p>
            <a:pPr indent="-381000" lvl="0" marL="457200" rtl="0" algn="l">
              <a:spcBef>
                <a:spcPts val="1000"/>
              </a:spcBef>
              <a:spcAft>
                <a:spcPts val="0"/>
              </a:spcAft>
              <a:buSzPts val="2400"/>
              <a:buChar char="•"/>
            </a:pPr>
            <a:r>
              <a:rPr lang="en-IN" sz="2400">
                <a:latin typeface="Arial"/>
                <a:ea typeface="Arial"/>
                <a:cs typeface="Arial"/>
                <a:sym typeface="Arial"/>
              </a:rPr>
              <a:t>Used to </a:t>
            </a:r>
            <a:r>
              <a:rPr lang="en-IN" sz="2400">
                <a:solidFill>
                  <a:srgbClr val="333333"/>
                </a:solidFill>
                <a:highlight>
                  <a:srgbClr val="FFFFFF"/>
                </a:highlight>
                <a:latin typeface="Arial"/>
                <a:ea typeface="Arial"/>
                <a:cs typeface="Arial"/>
                <a:sym typeface="Arial"/>
              </a:rPr>
              <a:t> make HTTP requests to remote server</a:t>
            </a:r>
            <a:endParaRPr sz="2400">
              <a:solidFill>
                <a:srgbClr val="333333"/>
              </a:solidFill>
              <a:highlight>
                <a:srgbClr val="FFFFFF"/>
              </a:highlight>
              <a:latin typeface="Arial"/>
              <a:ea typeface="Arial"/>
              <a:cs typeface="Arial"/>
              <a:sym typeface="Arial"/>
            </a:endParaRPr>
          </a:p>
          <a:p>
            <a:pPr indent="-381000" lvl="0" marL="457200" rtl="0" algn="l">
              <a:spcBef>
                <a:spcPts val="0"/>
              </a:spcBef>
              <a:spcAft>
                <a:spcPts val="0"/>
              </a:spcAft>
              <a:buClr>
                <a:srgbClr val="333333"/>
              </a:buClr>
              <a:buSzPts val="2400"/>
              <a:buChar char="•"/>
            </a:pPr>
            <a:r>
              <a:rPr lang="en-IN" sz="2400">
                <a:solidFill>
                  <a:srgbClr val="181717"/>
                </a:solidFill>
                <a:highlight>
                  <a:srgbClr val="FFFFFF"/>
                </a:highlight>
                <a:latin typeface="Arial"/>
                <a:ea typeface="Arial"/>
                <a:cs typeface="Arial"/>
                <a:sym typeface="Arial"/>
              </a:rPr>
              <a:t>$http service is used to send or receive data from the remote server using browser's XMLHttpRequest</a:t>
            </a:r>
            <a:endParaRPr sz="2400">
              <a:solidFill>
                <a:srgbClr val="181717"/>
              </a:solidFill>
              <a:highlight>
                <a:srgbClr val="FFFFFF"/>
              </a:highlight>
              <a:latin typeface="Arial"/>
              <a:ea typeface="Arial"/>
              <a:cs typeface="Arial"/>
              <a:sym typeface="Arial"/>
            </a:endParaRPr>
          </a:p>
          <a:p>
            <a:pPr indent="-381000" lvl="0" marL="457200" rtl="0" algn="l">
              <a:spcBef>
                <a:spcPts val="0"/>
              </a:spcBef>
              <a:spcAft>
                <a:spcPts val="0"/>
              </a:spcAft>
              <a:buClr>
                <a:srgbClr val="333333"/>
              </a:buClr>
              <a:buSzPts val="2400"/>
              <a:buChar char="•"/>
            </a:pPr>
            <a:r>
              <a:rPr lang="en-IN" sz="2400">
                <a:solidFill>
                  <a:srgbClr val="333333"/>
                </a:solidFill>
                <a:highlight>
                  <a:srgbClr val="FFFFFF"/>
                </a:highlight>
                <a:latin typeface="Arial"/>
                <a:ea typeface="Arial"/>
                <a:cs typeface="Arial"/>
                <a:sym typeface="Arial"/>
              </a:rPr>
              <a:t>i</a:t>
            </a:r>
            <a:r>
              <a:rPr lang="en-IN" sz="2400">
                <a:solidFill>
                  <a:srgbClr val="333333"/>
                </a:solidFill>
                <a:highlight>
                  <a:srgbClr val="FFFFFF"/>
                </a:highlight>
                <a:latin typeface="Arial"/>
                <a:ea typeface="Arial"/>
                <a:cs typeface="Arial"/>
                <a:sym typeface="Arial"/>
              </a:rPr>
              <a:t>t  has a single input parameter i.e a configuration object. </a:t>
            </a:r>
            <a:endParaRPr sz="2400">
              <a:solidFill>
                <a:srgbClr val="333333"/>
              </a:solidFill>
              <a:highlight>
                <a:srgbClr val="FFFFFF"/>
              </a:highlight>
              <a:latin typeface="Arial"/>
              <a:ea typeface="Arial"/>
              <a:cs typeface="Arial"/>
              <a:sym typeface="Arial"/>
            </a:endParaRPr>
          </a:p>
          <a:p>
            <a:pPr indent="0" lvl="0" marL="914400" rtl="0" algn="l">
              <a:lnSpc>
                <a:spcPct val="115000"/>
              </a:lnSpc>
              <a:spcBef>
                <a:spcPts val="0"/>
              </a:spcBef>
              <a:spcAft>
                <a:spcPts val="0"/>
              </a:spcAft>
              <a:buNone/>
            </a:pPr>
            <a:r>
              <a:rPr lang="en-IN" sz="2400">
                <a:solidFill>
                  <a:srgbClr val="333333"/>
                </a:solidFill>
                <a:highlight>
                  <a:srgbClr val="FFFFFF"/>
                </a:highlight>
                <a:latin typeface="Arial"/>
                <a:ea typeface="Arial"/>
                <a:cs typeface="Arial"/>
                <a:sym typeface="Arial"/>
              </a:rPr>
              <a:t>$http({</a:t>
            </a:r>
            <a:endParaRPr sz="2400">
              <a:solidFill>
                <a:srgbClr val="333333"/>
              </a:solidFill>
              <a:highlight>
                <a:srgbClr val="FFFFFF"/>
              </a:highlight>
              <a:latin typeface="Arial"/>
              <a:ea typeface="Arial"/>
              <a:cs typeface="Arial"/>
              <a:sym typeface="Arial"/>
            </a:endParaRPr>
          </a:p>
          <a:p>
            <a:pPr indent="0" lvl="0" marL="914400" rtl="0" algn="l">
              <a:lnSpc>
                <a:spcPct val="115000"/>
              </a:lnSpc>
              <a:spcBef>
                <a:spcPts val="0"/>
              </a:spcBef>
              <a:spcAft>
                <a:spcPts val="0"/>
              </a:spcAft>
              <a:buNone/>
            </a:pPr>
            <a:r>
              <a:rPr lang="en-IN" sz="2400">
                <a:solidFill>
                  <a:srgbClr val="333333"/>
                </a:solidFill>
                <a:highlight>
                  <a:srgbClr val="FFFFFF"/>
                </a:highlight>
                <a:latin typeface="Arial"/>
                <a:ea typeface="Arial"/>
                <a:cs typeface="Arial"/>
                <a:sym typeface="Arial"/>
              </a:rPr>
              <a:t>	method: </a:t>
            </a:r>
            <a:r>
              <a:rPr lang="en-IN" sz="2400">
                <a:solidFill>
                  <a:srgbClr val="A31515"/>
                </a:solidFill>
                <a:highlight>
                  <a:srgbClr val="FFFFFF"/>
                </a:highlight>
                <a:latin typeface="Arial"/>
                <a:ea typeface="Arial"/>
                <a:cs typeface="Arial"/>
                <a:sym typeface="Arial"/>
              </a:rPr>
              <a:t>'GET'</a:t>
            </a:r>
            <a:r>
              <a:rPr lang="en-IN" sz="2400">
                <a:solidFill>
                  <a:srgbClr val="333333"/>
                </a:solidFill>
                <a:highlight>
                  <a:srgbClr val="FFFFFF"/>
                </a:highlight>
                <a:latin typeface="Arial"/>
                <a:ea typeface="Arial"/>
                <a:cs typeface="Arial"/>
                <a:sym typeface="Arial"/>
              </a:rPr>
              <a:t>,</a:t>
            </a:r>
            <a:endParaRPr sz="2400">
              <a:solidFill>
                <a:srgbClr val="333333"/>
              </a:solidFill>
              <a:highlight>
                <a:srgbClr val="FFFFFF"/>
              </a:highlight>
              <a:latin typeface="Arial"/>
              <a:ea typeface="Arial"/>
              <a:cs typeface="Arial"/>
              <a:sym typeface="Arial"/>
            </a:endParaRPr>
          </a:p>
          <a:p>
            <a:pPr indent="0" lvl="0" marL="914400" rtl="0" algn="l">
              <a:lnSpc>
                <a:spcPct val="115000"/>
              </a:lnSpc>
              <a:spcBef>
                <a:spcPts val="0"/>
              </a:spcBef>
              <a:spcAft>
                <a:spcPts val="0"/>
              </a:spcAft>
              <a:buNone/>
            </a:pPr>
            <a:r>
              <a:rPr lang="en-IN" sz="2400">
                <a:solidFill>
                  <a:srgbClr val="333333"/>
                </a:solidFill>
                <a:highlight>
                  <a:srgbClr val="FFFFFF"/>
                </a:highlight>
                <a:latin typeface="Arial"/>
                <a:ea typeface="Arial"/>
                <a:cs typeface="Arial"/>
                <a:sym typeface="Arial"/>
              </a:rPr>
              <a:t>	url: </a:t>
            </a:r>
            <a:r>
              <a:rPr lang="en-IN" sz="2400">
                <a:solidFill>
                  <a:srgbClr val="A31515"/>
                </a:solidFill>
                <a:highlight>
                  <a:srgbClr val="FFFFFF"/>
                </a:highlight>
                <a:latin typeface="Arial"/>
                <a:ea typeface="Arial"/>
                <a:cs typeface="Arial"/>
                <a:sym typeface="Arial"/>
              </a:rPr>
              <a:t>'EmployeeService.asmx/GetAllEmployees'</a:t>
            </a:r>
            <a:endParaRPr sz="2400">
              <a:solidFill>
                <a:srgbClr val="A31515"/>
              </a:solidFill>
              <a:highlight>
                <a:srgbClr val="FFFFFF"/>
              </a:highlight>
              <a:latin typeface="Arial"/>
              <a:ea typeface="Arial"/>
              <a:cs typeface="Arial"/>
              <a:sym typeface="Arial"/>
            </a:endParaRPr>
          </a:p>
          <a:p>
            <a:pPr indent="0" lvl="0" marL="914400" rtl="0" algn="l">
              <a:lnSpc>
                <a:spcPct val="115000"/>
              </a:lnSpc>
              <a:spcBef>
                <a:spcPts val="0"/>
              </a:spcBef>
              <a:spcAft>
                <a:spcPts val="0"/>
              </a:spcAft>
              <a:buNone/>
            </a:pPr>
            <a:r>
              <a:rPr lang="en-IN" sz="2400">
                <a:solidFill>
                  <a:srgbClr val="333333"/>
                </a:solidFill>
                <a:highlight>
                  <a:srgbClr val="FFFFFF"/>
                </a:highlight>
                <a:latin typeface="Arial"/>
                <a:ea typeface="Arial"/>
                <a:cs typeface="Arial"/>
                <a:sym typeface="Arial"/>
              </a:rPr>
              <a:t>});</a:t>
            </a:r>
            <a:endParaRPr sz="2400">
              <a:solidFill>
                <a:srgbClr val="333333"/>
              </a:solidFill>
              <a:highlight>
                <a:srgbClr val="FFFFFF"/>
              </a:highlight>
              <a:latin typeface="Arial"/>
              <a:ea typeface="Arial"/>
              <a:cs typeface="Arial"/>
              <a:sym typeface="Arial"/>
            </a:endParaRPr>
          </a:p>
          <a:p>
            <a:pPr indent="0" lvl="0" marL="457200" rtl="0" algn="l">
              <a:spcBef>
                <a:spcPts val="1000"/>
              </a:spcBef>
              <a:spcAft>
                <a:spcPts val="0"/>
              </a:spcAft>
              <a:buNone/>
            </a:pPr>
            <a:r>
              <a:t/>
            </a:r>
            <a:endParaRPr sz="2400">
              <a:solidFill>
                <a:srgbClr val="181717"/>
              </a:solidFill>
              <a:highlight>
                <a:srgbClr val="FFFFFF"/>
              </a:highlight>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70" name="Google Shape;470;p6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Clr>
                <a:srgbClr val="333333"/>
              </a:buClr>
              <a:buSzPts val="2400"/>
              <a:buChar char="•"/>
            </a:pPr>
            <a:r>
              <a:rPr lang="en-IN" sz="2400">
                <a:solidFill>
                  <a:srgbClr val="181717"/>
                </a:solidFill>
                <a:highlight>
                  <a:srgbClr val="FFFFFF"/>
                </a:highlight>
                <a:latin typeface="Arial"/>
                <a:ea typeface="Arial"/>
                <a:cs typeface="Arial"/>
                <a:sym typeface="Arial"/>
              </a:rPr>
              <a:t>includes following </a:t>
            </a:r>
            <a:endParaRPr sz="2400">
              <a:solidFill>
                <a:srgbClr val="181717"/>
              </a:solidFill>
              <a:highlight>
                <a:srgbClr val="FFFFFF"/>
              </a:highlight>
              <a:latin typeface="Arial"/>
              <a:ea typeface="Arial"/>
              <a:cs typeface="Arial"/>
              <a:sym typeface="Arial"/>
            </a:endParaRPr>
          </a:p>
          <a:p>
            <a:pPr indent="0" lvl="0" marL="457200" rtl="0" algn="l">
              <a:spcBef>
                <a:spcPts val="1000"/>
              </a:spcBef>
              <a:spcAft>
                <a:spcPts val="0"/>
              </a:spcAft>
              <a:buNone/>
            </a:pPr>
            <a:r>
              <a:rPr lang="en-IN" sz="2400">
                <a:solidFill>
                  <a:srgbClr val="181717"/>
                </a:solidFill>
                <a:highlight>
                  <a:srgbClr val="FFFFFF"/>
                </a:highlight>
                <a:latin typeface="Arial"/>
                <a:ea typeface="Arial"/>
                <a:cs typeface="Arial"/>
                <a:sym typeface="Arial"/>
              </a:rPr>
              <a:t>shortcut methods</a:t>
            </a:r>
            <a:endParaRPr sz="2400">
              <a:solidFill>
                <a:srgbClr val="181717"/>
              </a:solidFill>
              <a:highlight>
                <a:srgbClr val="FFFFFF"/>
              </a:highlight>
              <a:latin typeface="Arial"/>
              <a:ea typeface="Arial"/>
              <a:cs typeface="Arial"/>
              <a:sym typeface="Arial"/>
            </a:endParaRPr>
          </a:p>
          <a:p>
            <a:pPr indent="0" lvl="0" marL="457200" rtl="0" algn="l">
              <a:spcBef>
                <a:spcPts val="1000"/>
              </a:spcBef>
              <a:spcAft>
                <a:spcPts val="0"/>
              </a:spcAft>
              <a:buNone/>
            </a:pPr>
            <a:r>
              <a:t/>
            </a:r>
            <a:endParaRPr sz="2400">
              <a:solidFill>
                <a:srgbClr val="181717"/>
              </a:solidFill>
              <a:highlight>
                <a:srgbClr val="FFFFFF"/>
              </a:highlight>
              <a:latin typeface="Arial"/>
              <a:ea typeface="Arial"/>
              <a:cs typeface="Arial"/>
              <a:sym typeface="Arial"/>
            </a:endParaRPr>
          </a:p>
          <a:p>
            <a:pPr indent="0" lvl="0" marL="457200" rtl="0" algn="l">
              <a:spcBef>
                <a:spcPts val="1000"/>
              </a:spcBef>
              <a:spcAft>
                <a:spcPts val="0"/>
              </a:spcAft>
              <a:buNone/>
            </a:pPr>
            <a:r>
              <a:t/>
            </a:r>
            <a:endParaRPr sz="2400">
              <a:solidFill>
                <a:srgbClr val="181717"/>
              </a:solidFill>
              <a:highlight>
                <a:srgbClr val="FFFFFF"/>
              </a:highlight>
              <a:latin typeface="Arial"/>
              <a:ea typeface="Arial"/>
              <a:cs typeface="Arial"/>
              <a:sym typeface="Arial"/>
            </a:endParaRPr>
          </a:p>
          <a:p>
            <a:pPr indent="0" lvl="0" marL="457200" rtl="0" algn="l">
              <a:spcBef>
                <a:spcPts val="1000"/>
              </a:spcBef>
              <a:spcAft>
                <a:spcPts val="0"/>
              </a:spcAft>
              <a:buNone/>
            </a:pPr>
            <a:r>
              <a:t/>
            </a:r>
            <a:endParaRPr sz="2400">
              <a:solidFill>
                <a:srgbClr val="181717"/>
              </a:solidFill>
              <a:highlight>
                <a:srgbClr val="FFFFFF"/>
              </a:highlight>
              <a:latin typeface="Arial"/>
              <a:ea typeface="Arial"/>
              <a:cs typeface="Arial"/>
              <a:sym typeface="Arial"/>
            </a:endParaRPr>
          </a:p>
          <a:p>
            <a:pPr indent="-381000" lvl="0" marL="457200" marR="0" rtl="0" algn="l">
              <a:lnSpc>
                <a:spcPct val="90000"/>
              </a:lnSpc>
              <a:spcBef>
                <a:spcPts val="1000"/>
              </a:spcBef>
              <a:spcAft>
                <a:spcPts val="0"/>
              </a:spcAft>
              <a:buClr>
                <a:srgbClr val="333333"/>
              </a:buClr>
              <a:buSzPts val="2400"/>
              <a:buChar char="•"/>
            </a:pPr>
            <a:r>
              <a:rPr lang="en-IN" sz="2400">
                <a:solidFill>
                  <a:srgbClr val="181717"/>
                </a:solidFill>
                <a:highlight>
                  <a:srgbClr val="FFFFFF"/>
                </a:highlight>
                <a:latin typeface="Arial"/>
                <a:ea typeface="Arial"/>
                <a:cs typeface="Arial"/>
                <a:sym typeface="Arial"/>
              </a:rPr>
              <a:t>$http service returns a promise object.</a:t>
            </a:r>
            <a:endParaRPr sz="2400">
              <a:solidFill>
                <a:srgbClr val="181717"/>
              </a:solidFill>
              <a:highlight>
                <a:srgbClr val="FFFFFF"/>
              </a:highlight>
              <a:latin typeface="Arial"/>
              <a:ea typeface="Arial"/>
              <a:cs typeface="Arial"/>
              <a:sym typeface="Arial"/>
            </a:endParaRPr>
          </a:p>
          <a:p>
            <a:pPr indent="-381000" lvl="0" marL="457200" marR="0" rtl="0" algn="l">
              <a:lnSpc>
                <a:spcPct val="90000"/>
              </a:lnSpc>
              <a:spcBef>
                <a:spcPts val="0"/>
              </a:spcBef>
              <a:spcAft>
                <a:spcPts val="0"/>
              </a:spcAft>
              <a:buClr>
                <a:srgbClr val="333333"/>
              </a:buClr>
              <a:buSzPts val="2400"/>
              <a:buChar char="•"/>
            </a:pPr>
            <a:r>
              <a:rPr lang="en-IN" sz="2400">
                <a:solidFill>
                  <a:srgbClr val="181717"/>
                </a:solidFill>
                <a:highlight>
                  <a:srgbClr val="FFFFFF"/>
                </a:highlight>
                <a:latin typeface="Arial"/>
                <a:ea typeface="Arial"/>
                <a:cs typeface="Arial"/>
                <a:sym typeface="Arial"/>
              </a:rPr>
              <a:t> This means the functions are executed asynchronously and the data that these functions return may not be available immediately. </a:t>
            </a:r>
            <a:endParaRPr sz="2400">
              <a:solidFill>
                <a:srgbClr val="181717"/>
              </a:solidFill>
              <a:highlight>
                <a:srgbClr val="FFFFFF"/>
              </a:highlight>
              <a:latin typeface="Arial"/>
              <a:ea typeface="Arial"/>
              <a:cs typeface="Arial"/>
              <a:sym typeface="Arial"/>
            </a:endParaRPr>
          </a:p>
          <a:p>
            <a:pPr indent="0" lvl="0" marL="457200" marR="0" rtl="0" algn="l">
              <a:lnSpc>
                <a:spcPct val="90000"/>
              </a:lnSpc>
              <a:spcBef>
                <a:spcPts val="1000"/>
              </a:spcBef>
              <a:spcAft>
                <a:spcPts val="0"/>
              </a:spcAft>
              <a:buNone/>
            </a:pPr>
            <a:r>
              <a:t/>
            </a:r>
            <a:endParaRPr sz="2400">
              <a:solidFill>
                <a:srgbClr val="181717"/>
              </a:solidFill>
              <a:highlight>
                <a:srgbClr val="FFFFFF"/>
              </a:highlight>
              <a:latin typeface="Arial"/>
              <a:ea typeface="Arial"/>
              <a:cs typeface="Arial"/>
              <a:sym typeface="Arial"/>
            </a:endParaRPr>
          </a:p>
        </p:txBody>
      </p:sp>
      <p:pic>
        <p:nvPicPr>
          <p:cNvPr id="471" name="Google Shape;471;p67"/>
          <p:cNvPicPr preferRelativeResize="0"/>
          <p:nvPr/>
        </p:nvPicPr>
        <p:blipFill>
          <a:blip r:embed="rId3">
            <a:alphaModFix/>
          </a:blip>
          <a:stretch>
            <a:fillRect/>
          </a:stretch>
        </p:blipFill>
        <p:spPr>
          <a:xfrm>
            <a:off x="4795875" y="0"/>
            <a:ext cx="5677414" cy="39117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l">
              <a:spcBef>
                <a:spcPts val="1000"/>
              </a:spcBef>
              <a:spcAft>
                <a:spcPts val="0"/>
              </a:spcAft>
              <a:buNone/>
            </a:pPr>
            <a:r>
              <a:rPr lang="en-IN"/>
              <a:t>Routing </a:t>
            </a:r>
            <a:endParaRPr/>
          </a:p>
        </p:txBody>
      </p:sp>
      <p:sp>
        <p:nvSpPr>
          <p:cNvPr id="478" name="Google Shape;478;p6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1" marL="914400" marR="0" rtl="0" algn="l">
              <a:lnSpc>
                <a:spcPct val="90000"/>
              </a:lnSpc>
              <a:spcBef>
                <a:spcPts val="1000"/>
              </a:spcBef>
              <a:spcAft>
                <a:spcPts val="0"/>
              </a:spcAft>
              <a:buSzPts val="2400"/>
              <a:buChar char="•"/>
            </a:pPr>
            <a:r>
              <a:rPr lang="en-IN" sz="2400">
                <a:latin typeface="Arial"/>
                <a:ea typeface="Arial"/>
                <a:cs typeface="Arial"/>
                <a:sym typeface="Arial"/>
              </a:rPr>
              <a:t>In AngularJS we build </a:t>
            </a:r>
            <a:r>
              <a:rPr lang="en-IN" sz="2400">
                <a:uFill>
                  <a:noFill/>
                </a:uFill>
                <a:latin typeface="Arial"/>
                <a:ea typeface="Arial"/>
                <a:cs typeface="Arial"/>
                <a:sym typeface="Arial"/>
                <a:hlinkClick r:id="rId3"/>
              </a:rPr>
              <a:t>Single Page Application</a:t>
            </a:r>
            <a:r>
              <a:rPr lang="en-IN" sz="2400">
                <a:latin typeface="Arial"/>
                <a:ea typeface="Arial"/>
                <a:cs typeface="Arial"/>
                <a:sym typeface="Arial"/>
              </a:rPr>
              <a:t> (SPA) with AngularJS. </a:t>
            </a:r>
            <a:endParaRPr sz="2400">
              <a:latin typeface="Arial"/>
              <a:ea typeface="Arial"/>
              <a:cs typeface="Arial"/>
              <a:sym typeface="Arial"/>
            </a:endParaRPr>
          </a:p>
          <a:p>
            <a:pPr indent="-381000" lvl="1" marL="914400" marR="0" rtl="0" algn="l">
              <a:lnSpc>
                <a:spcPct val="90000"/>
              </a:lnSpc>
              <a:spcBef>
                <a:spcPts val="0"/>
              </a:spcBef>
              <a:spcAft>
                <a:spcPts val="0"/>
              </a:spcAft>
              <a:buSzPts val="2400"/>
              <a:buChar char="•"/>
            </a:pPr>
            <a:r>
              <a:rPr lang="en-IN" sz="2400">
                <a:latin typeface="Arial"/>
                <a:ea typeface="Arial"/>
                <a:cs typeface="Arial"/>
                <a:sym typeface="Arial"/>
              </a:rPr>
              <a:t>It is a web app that loads a single HTML page and dynamically updates that page as the user interacts with the web app.</a:t>
            </a:r>
            <a:endParaRPr sz="2400">
              <a:latin typeface="Arial"/>
              <a:ea typeface="Arial"/>
              <a:cs typeface="Arial"/>
              <a:sym typeface="Arial"/>
            </a:endParaRPr>
          </a:p>
          <a:p>
            <a:pPr indent="-381000" lvl="1" marL="914400" marR="0" rtl="0" algn="l">
              <a:lnSpc>
                <a:spcPct val="90000"/>
              </a:lnSpc>
              <a:spcBef>
                <a:spcPts val="0"/>
              </a:spcBef>
              <a:spcAft>
                <a:spcPts val="0"/>
              </a:spcAft>
              <a:buSzPts val="2400"/>
              <a:buChar char="•"/>
            </a:pPr>
            <a:r>
              <a:rPr lang="en-IN" sz="2400">
                <a:latin typeface="Arial"/>
                <a:ea typeface="Arial"/>
                <a:cs typeface="Arial"/>
                <a:sym typeface="Arial"/>
              </a:rPr>
              <a:t>AngularJS </a:t>
            </a:r>
            <a:r>
              <a:rPr b="1" lang="en-IN" sz="2400">
                <a:latin typeface="Arial"/>
                <a:ea typeface="Arial"/>
                <a:cs typeface="Arial"/>
                <a:sym typeface="Arial"/>
              </a:rPr>
              <a:t>ngRoute </a:t>
            </a:r>
            <a:r>
              <a:rPr lang="en-IN" sz="2400">
                <a:latin typeface="Arial"/>
                <a:ea typeface="Arial"/>
                <a:cs typeface="Arial"/>
                <a:sym typeface="Arial"/>
              </a:rPr>
              <a:t>module provides routing</a:t>
            </a:r>
            <a:endParaRPr sz="2400">
              <a:latin typeface="Arial"/>
              <a:ea typeface="Arial"/>
              <a:cs typeface="Arial"/>
              <a:sym typeface="Arial"/>
            </a:endParaRPr>
          </a:p>
          <a:p>
            <a:pPr indent="-381000" lvl="1" marL="914400" marR="0" rtl="0" algn="l">
              <a:lnSpc>
                <a:spcPct val="90000"/>
              </a:lnSpc>
              <a:spcBef>
                <a:spcPts val="0"/>
              </a:spcBef>
              <a:spcAft>
                <a:spcPts val="0"/>
              </a:spcAft>
              <a:buSzPts val="2400"/>
              <a:buChar char="•"/>
            </a:pPr>
            <a:r>
              <a:rPr lang="en-IN" sz="2400">
                <a:latin typeface="Arial"/>
                <a:ea typeface="Arial"/>
                <a:cs typeface="Arial"/>
                <a:sym typeface="Arial"/>
              </a:rPr>
              <a:t>download angular-route.js script or use CDN</a:t>
            </a:r>
            <a:endParaRPr sz="2400">
              <a:latin typeface="Arial"/>
              <a:ea typeface="Arial"/>
              <a:cs typeface="Arial"/>
              <a:sym typeface="Arial"/>
            </a:endParaRPr>
          </a:p>
          <a:p>
            <a:pPr indent="-381000" lvl="1" marL="914400" marR="0" rtl="0" algn="l">
              <a:lnSpc>
                <a:spcPct val="90000"/>
              </a:lnSpc>
              <a:spcBef>
                <a:spcPts val="0"/>
              </a:spcBef>
              <a:spcAft>
                <a:spcPts val="0"/>
              </a:spcAft>
              <a:buSzPts val="2400"/>
              <a:buChar char="•"/>
            </a:pPr>
            <a:r>
              <a:rPr lang="en-IN" sz="2400">
                <a:latin typeface="Arial"/>
                <a:ea typeface="Arial"/>
                <a:cs typeface="Arial"/>
                <a:sym typeface="Arial"/>
              </a:rPr>
              <a:t>ngRoute module routes your application to different pages without reloading the entire application.</a:t>
            </a:r>
            <a:endParaRPr sz="2400">
              <a:latin typeface="Arial"/>
              <a:ea typeface="Arial"/>
              <a:cs typeface="Arial"/>
              <a:sym typeface="Arial"/>
            </a:endParaRPr>
          </a:p>
          <a:p>
            <a:pPr indent="0" lvl="0" marL="457200" marR="0" rtl="0" algn="l">
              <a:lnSpc>
                <a:spcPct val="90000"/>
              </a:lnSpc>
              <a:spcBef>
                <a:spcPts val="1000"/>
              </a:spcBef>
              <a:spcAft>
                <a:spcPts val="0"/>
              </a:spcAft>
              <a:buNone/>
            </a:pPr>
            <a:r>
              <a:t/>
            </a:r>
            <a:endParaRPr sz="2400">
              <a:solidFill>
                <a:srgbClr val="4D5B7C"/>
              </a:solidFill>
              <a:latin typeface="Arial"/>
              <a:ea typeface="Arial"/>
              <a:cs typeface="Arial"/>
              <a:sym typeface="Arial"/>
            </a:endParaRPr>
          </a:p>
          <a:p>
            <a:pPr indent="0" lvl="0" marL="457200" rtl="0" algn="l">
              <a:spcBef>
                <a:spcPts val="1000"/>
              </a:spcBef>
              <a:spcAft>
                <a:spcPts val="0"/>
              </a:spcAft>
              <a:buNone/>
            </a:pPr>
            <a:r>
              <a:rPr lang="en-IN" sz="2400">
                <a:solidFill>
                  <a:srgbClr val="4D5B7C"/>
                </a:solidFill>
                <a:latin typeface="Arial"/>
                <a:ea typeface="Arial"/>
                <a:cs typeface="Arial"/>
                <a:sym typeface="Arial"/>
              </a:rPr>
              <a:t>[ Install AngularJS http server if required</a:t>
            </a:r>
            <a:endParaRPr sz="2400">
              <a:solidFill>
                <a:srgbClr val="4D5B7C"/>
              </a:solidFill>
              <a:latin typeface="Arial"/>
              <a:ea typeface="Arial"/>
              <a:cs typeface="Arial"/>
              <a:sym typeface="Arial"/>
            </a:endParaRPr>
          </a:p>
          <a:p>
            <a:pPr indent="0" lvl="0" marL="1371600" rtl="0" algn="l">
              <a:lnSpc>
                <a:spcPct val="115000"/>
              </a:lnSpc>
              <a:spcBef>
                <a:spcPts val="0"/>
              </a:spcBef>
              <a:spcAft>
                <a:spcPts val="0"/>
              </a:spcAft>
              <a:buNone/>
            </a:pPr>
            <a:r>
              <a:rPr lang="en-IN" sz="1100">
                <a:latin typeface="Arial"/>
                <a:ea typeface="Arial"/>
                <a:cs typeface="Arial"/>
                <a:sym typeface="Arial"/>
              </a:rPr>
              <a:t>Install server</a:t>
            </a:r>
            <a:endParaRPr sz="1100">
              <a:latin typeface="Arial"/>
              <a:ea typeface="Arial"/>
              <a:cs typeface="Arial"/>
              <a:sym typeface="Arial"/>
            </a:endParaRPr>
          </a:p>
          <a:p>
            <a:pPr indent="0" lvl="0" marL="1371600" rtl="0" algn="l">
              <a:lnSpc>
                <a:spcPct val="115000"/>
              </a:lnSpc>
              <a:spcBef>
                <a:spcPts val="0"/>
              </a:spcBef>
              <a:spcAft>
                <a:spcPts val="0"/>
              </a:spcAft>
              <a:buClr>
                <a:schemeClr val="dk1"/>
              </a:buClr>
              <a:buSzPts val="1100"/>
              <a:buFont typeface="Arial"/>
              <a:buNone/>
            </a:pPr>
            <a:r>
              <a:rPr lang="en-IN" sz="1100">
                <a:latin typeface="Arial"/>
                <a:ea typeface="Arial"/>
                <a:cs typeface="Arial"/>
                <a:sym typeface="Arial"/>
              </a:rPr>
              <a:t>npm install -g http-server</a:t>
            </a:r>
            <a:endParaRPr sz="1100">
              <a:latin typeface="Arial"/>
              <a:ea typeface="Arial"/>
              <a:cs typeface="Arial"/>
              <a:sym typeface="Arial"/>
            </a:endParaRPr>
          </a:p>
          <a:p>
            <a:pPr indent="0" lvl="0" marL="137160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1371600" rtl="0" algn="l">
              <a:lnSpc>
                <a:spcPct val="115000"/>
              </a:lnSpc>
              <a:spcBef>
                <a:spcPts val="0"/>
              </a:spcBef>
              <a:spcAft>
                <a:spcPts val="0"/>
              </a:spcAft>
              <a:buClr>
                <a:schemeClr val="dk1"/>
              </a:buClr>
              <a:buSzPts val="1100"/>
              <a:buFont typeface="Arial"/>
              <a:buNone/>
            </a:pPr>
            <a:r>
              <a:rPr lang="en-IN" sz="1100">
                <a:latin typeface="Arial"/>
                <a:ea typeface="Arial"/>
                <a:cs typeface="Arial"/>
                <a:sym typeface="Arial"/>
              </a:rPr>
              <a:t>Move to the project folder</a:t>
            </a:r>
            <a:endParaRPr sz="1100">
              <a:latin typeface="Arial"/>
              <a:ea typeface="Arial"/>
              <a:cs typeface="Arial"/>
              <a:sym typeface="Arial"/>
            </a:endParaRPr>
          </a:p>
          <a:p>
            <a:pPr indent="0" lvl="0" marL="1371600" rtl="0" algn="l">
              <a:lnSpc>
                <a:spcPct val="115000"/>
              </a:lnSpc>
              <a:spcBef>
                <a:spcPts val="0"/>
              </a:spcBef>
              <a:spcAft>
                <a:spcPts val="0"/>
              </a:spcAft>
              <a:buNone/>
            </a:pPr>
            <a:r>
              <a:t/>
            </a:r>
            <a:endParaRPr sz="1100">
              <a:latin typeface="Arial"/>
              <a:ea typeface="Arial"/>
              <a:cs typeface="Arial"/>
              <a:sym typeface="Arial"/>
            </a:endParaRPr>
          </a:p>
          <a:p>
            <a:pPr indent="0" lvl="0" marL="1371600" rtl="0" algn="l">
              <a:lnSpc>
                <a:spcPct val="115000"/>
              </a:lnSpc>
              <a:spcBef>
                <a:spcPts val="0"/>
              </a:spcBef>
              <a:spcAft>
                <a:spcPts val="0"/>
              </a:spcAft>
              <a:buClr>
                <a:schemeClr val="dk1"/>
              </a:buClr>
              <a:buSzPts val="1100"/>
              <a:buFont typeface="Arial"/>
              <a:buNone/>
            </a:pPr>
            <a:r>
              <a:rPr lang="en-IN" sz="1100">
                <a:latin typeface="Arial"/>
                <a:ea typeface="Arial"/>
                <a:cs typeface="Arial"/>
                <a:sym typeface="Arial"/>
              </a:rPr>
              <a:t>To run server</a:t>
            </a:r>
            <a:endParaRPr sz="1100">
              <a:latin typeface="Arial"/>
              <a:ea typeface="Arial"/>
              <a:cs typeface="Arial"/>
              <a:sym typeface="Arial"/>
            </a:endParaRPr>
          </a:p>
          <a:p>
            <a:pPr indent="0" lvl="0" marL="1371600" rtl="0" algn="l">
              <a:lnSpc>
                <a:spcPct val="115000"/>
              </a:lnSpc>
              <a:spcBef>
                <a:spcPts val="0"/>
              </a:spcBef>
              <a:spcAft>
                <a:spcPts val="0"/>
              </a:spcAft>
              <a:buNone/>
            </a:pPr>
            <a:r>
              <a:rPr lang="en-IN" sz="1100">
                <a:latin typeface="Arial"/>
                <a:ea typeface="Arial"/>
                <a:cs typeface="Arial"/>
                <a:sym typeface="Arial"/>
              </a:rPr>
              <a:t>http-server</a:t>
            </a:r>
            <a:endParaRPr sz="1100">
              <a:latin typeface="Arial"/>
              <a:ea typeface="Arial"/>
              <a:cs typeface="Arial"/>
              <a:sym typeface="Arial"/>
            </a:endParaRPr>
          </a:p>
          <a:p>
            <a:pPr indent="0" lvl="0" marL="1371600" rtl="0" algn="l">
              <a:lnSpc>
                <a:spcPct val="115000"/>
              </a:lnSpc>
              <a:spcBef>
                <a:spcPts val="0"/>
              </a:spcBef>
              <a:spcAft>
                <a:spcPts val="0"/>
              </a:spcAft>
              <a:buClr>
                <a:schemeClr val="dk1"/>
              </a:buClr>
              <a:buSzPts val="1100"/>
              <a:buFont typeface="Arial"/>
              <a:buNone/>
            </a:pPr>
            <a:r>
              <a:rPr lang="en-IN"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457200" rtl="0" algn="l">
              <a:spcBef>
                <a:spcPts val="1000"/>
              </a:spcBef>
              <a:spcAft>
                <a:spcPts val="0"/>
              </a:spcAft>
              <a:buNone/>
            </a:pPr>
            <a:r>
              <a:t/>
            </a:r>
            <a:endParaRPr sz="2400">
              <a:solidFill>
                <a:srgbClr val="4D5B7C"/>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85" name="Google Shape;485;p6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1000"/>
              </a:spcBef>
              <a:spcAft>
                <a:spcPts val="0"/>
              </a:spcAft>
              <a:buClr>
                <a:srgbClr val="4D5B7C"/>
              </a:buClr>
              <a:buSzPts val="2400"/>
              <a:buAutoNum type="arabicPeriod"/>
            </a:pPr>
            <a:r>
              <a:rPr lang="en-IN" sz="2400">
                <a:solidFill>
                  <a:srgbClr val="4D5B7C"/>
                </a:solidFill>
                <a:latin typeface="Arial"/>
                <a:ea typeface="Arial"/>
                <a:cs typeface="Arial"/>
                <a:sym typeface="Arial"/>
              </a:rPr>
              <a:t> load the ngRoute module in your AngularJS application by adding it as a dependent module</a:t>
            </a:r>
            <a:endParaRPr sz="2400">
              <a:solidFill>
                <a:srgbClr val="4D5B7C"/>
              </a:solidFill>
              <a:latin typeface="Arial"/>
              <a:ea typeface="Arial"/>
              <a:cs typeface="Arial"/>
              <a:sym typeface="Arial"/>
            </a:endParaRPr>
          </a:p>
          <a:p>
            <a:pPr indent="-381000" lvl="0" marL="457200" rtl="0" algn="l">
              <a:lnSpc>
                <a:spcPct val="100000"/>
              </a:lnSpc>
              <a:spcBef>
                <a:spcPts val="0"/>
              </a:spcBef>
              <a:spcAft>
                <a:spcPts val="0"/>
              </a:spcAft>
              <a:buClr>
                <a:srgbClr val="4D5B7C"/>
              </a:buClr>
              <a:buSzPts val="2400"/>
              <a:buAutoNum type="arabicPeriod"/>
            </a:pPr>
            <a:r>
              <a:rPr lang="en-IN" sz="2400">
                <a:solidFill>
                  <a:srgbClr val="4D5B7C"/>
                </a:solidFill>
                <a:latin typeface="Arial"/>
                <a:ea typeface="Arial"/>
                <a:cs typeface="Arial"/>
                <a:sym typeface="Arial"/>
              </a:rPr>
              <a:t>$routeProvider is used to configure the routes. 	</a:t>
            </a:r>
            <a:endParaRPr sz="2400">
              <a:solidFill>
                <a:srgbClr val="4D5B7C"/>
              </a:solidFill>
              <a:latin typeface="Arial"/>
              <a:ea typeface="Arial"/>
              <a:cs typeface="Arial"/>
              <a:sym typeface="Arial"/>
            </a:endParaRPr>
          </a:p>
          <a:p>
            <a:pPr indent="-381000" lvl="1" marL="914400" rtl="0" algn="l">
              <a:lnSpc>
                <a:spcPct val="100000"/>
              </a:lnSpc>
              <a:spcBef>
                <a:spcPts val="0"/>
              </a:spcBef>
              <a:spcAft>
                <a:spcPts val="0"/>
              </a:spcAft>
              <a:buClr>
                <a:srgbClr val="4D5B7C"/>
              </a:buClr>
              <a:buSzPts val="2400"/>
              <a:buChar char="•"/>
            </a:pPr>
            <a:r>
              <a:rPr lang="en-IN">
                <a:solidFill>
                  <a:srgbClr val="4D5B7C"/>
                </a:solidFill>
                <a:latin typeface="Arial"/>
                <a:ea typeface="Arial"/>
                <a:cs typeface="Arial"/>
                <a:sym typeface="Arial"/>
              </a:rPr>
              <a:t>use the ngRoute config() to configure the $routeProvider. 	</a:t>
            </a:r>
            <a:endParaRPr>
              <a:solidFill>
                <a:srgbClr val="4D5B7C"/>
              </a:solidFill>
              <a:latin typeface="Arial"/>
              <a:ea typeface="Arial"/>
              <a:cs typeface="Arial"/>
              <a:sym typeface="Arial"/>
            </a:endParaRPr>
          </a:p>
          <a:p>
            <a:pPr indent="-381000" lvl="1" marL="914400" rtl="0" algn="l">
              <a:lnSpc>
                <a:spcPct val="100000"/>
              </a:lnSpc>
              <a:spcBef>
                <a:spcPts val="0"/>
              </a:spcBef>
              <a:spcAft>
                <a:spcPts val="0"/>
              </a:spcAft>
              <a:buClr>
                <a:srgbClr val="4D5B7C"/>
              </a:buClr>
              <a:buSzPts val="2400"/>
              <a:buChar char="•"/>
            </a:pPr>
            <a:r>
              <a:rPr lang="en-IN">
                <a:solidFill>
                  <a:srgbClr val="4D5B7C"/>
                </a:solidFill>
                <a:latin typeface="Arial"/>
                <a:ea typeface="Arial"/>
                <a:cs typeface="Arial"/>
                <a:sym typeface="Arial"/>
              </a:rPr>
              <a:t>The config() takes a function which takes the $routeProvider as parameter and the routing configuration goes inside the function. </a:t>
            </a:r>
            <a:endParaRPr>
              <a:solidFill>
                <a:srgbClr val="4D5B7C"/>
              </a:solidFill>
              <a:latin typeface="Arial"/>
              <a:ea typeface="Arial"/>
              <a:cs typeface="Arial"/>
              <a:sym typeface="Arial"/>
            </a:endParaRPr>
          </a:p>
          <a:p>
            <a:pPr indent="-381000" lvl="1" marL="914400" rtl="0" algn="l">
              <a:lnSpc>
                <a:spcPct val="100000"/>
              </a:lnSpc>
              <a:spcBef>
                <a:spcPts val="0"/>
              </a:spcBef>
              <a:spcAft>
                <a:spcPts val="0"/>
              </a:spcAft>
              <a:buClr>
                <a:srgbClr val="4D5B7C"/>
              </a:buClr>
              <a:buSzPts val="2400"/>
              <a:buChar char="•"/>
            </a:pPr>
            <a:r>
              <a:rPr lang="en-IN">
                <a:solidFill>
                  <a:srgbClr val="4D5B7C"/>
                </a:solidFill>
                <a:latin typeface="Arial"/>
                <a:ea typeface="Arial"/>
                <a:cs typeface="Arial"/>
                <a:sym typeface="Arial"/>
              </a:rPr>
              <a:t>$routeProvider has a simple API, accepting either the when() or otherwise() method.</a:t>
            </a:r>
            <a:endParaRPr>
              <a:solidFill>
                <a:srgbClr val="4D5B7C"/>
              </a:solidFill>
              <a:latin typeface="Arial"/>
              <a:ea typeface="Arial"/>
              <a:cs typeface="Arial"/>
              <a:sym typeface="Arial"/>
            </a:endParaRPr>
          </a:p>
          <a:p>
            <a:pPr indent="-381000" lvl="0" marL="457200" rtl="0" algn="l">
              <a:lnSpc>
                <a:spcPct val="100000"/>
              </a:lnSpc>
              <a:spcBef>
                <a:spcPts val="0"/>
              </a:spcBef>
              <a:spcAft>
                <a:spcPts val="0"/>
              </a:spcAft>
              <a:buClr>
                <a:srgbClr val="4D5B7C"/>
              </a:buClr>
              <a:buSzPts val="2400"/>
              <a:buAutoNum type="arabicPeriod"/>
            </a:pPr>
            <a:r>
              <a:rPr lang="en-IN" sz="2400">
                <a:solidFill>
                  <a:srgbClr val="4D5B7C"/>
                </a:solidFill>
                <a:latin typeface="Arial"/>
                <a:ea typeface="Arial"/>
                <a:cs typeface="Arial"/>
                <a:sym typeface="Arial"/>
              </a:rPr>
              <a:t>application needs a container to put the content provided by the routing</a:t>
            </a:r>
            <a:endParaRPr sz="2400">
              <a:highlight>
                <a:srgbClr val="FFFFFF"/>
              </a:highlight>
              <a:latin typeface="Verdana"/>
              <a:ea typeface="Verdana"/>
              <a:cs typeface="Verdana"/>
              <a:sym typeface="Verdana"/>
            </a:endParaRPr>
          </a:p>
          <a:p>
            <a:pPr indent="-381000" lvl="1" marL="914400" rtl="0" algn="l">
              <a:lnSpc>
                <a:spcPct val="100000"/>
              </a:lnSpc>
              <a:spcBef>
                <a:spcPts val="0"/>
              </a:spcBef>
              <a:spcAft>
                <a:spcPts val="0"/>
              </a:spcAft>
              <a:buClr>
                <a:srgbClr val="4D5B7C"/>
              </a:buClr>
              <a:buSzPts val="2400"/>
              <a:buChar char="•"/>
            </a:pPr>
            <a:r>
              <a:rPr lang="en-IN">
                <a:solidFill>
                  <a:srgbClr val="4D5B7C"/>
                </a:solidFill>
                <a:latin typeface="Arial"/>
                <a:ea typeface="Arial"/>
                <a:cs typeface="Arial"/>
                <a:sym typeface="Arial"/>
              </a:rPr>
              <a:t>ngView directive is used to display the HTML templates or views in the specified routes.</a:t>
            </a:r>
            <a:endParaRPr>
              <a:solidFill>
                <a:srgbClr val="4D5B7C"/>
              </a:solidFill>
              <a:latin typeface="Arial"/>
              <a:ea typeface="Arial"/>
              <a:cs typeface="Arial"/>
              <a:sym typeface="Arial"/>
            </a:endParaRPr>
          </a:p>
          <a:p>
            <a:pPr indent="-381000" lvl="1" marL="914400" rtl="0" algn="l">
              <a:lnSpc>
                <a:spcPct val="100000"/>
              </a:lnSpc>
              <a:spcBef>
                <a:spcPts val="0"/>
              </a:spcBef>
              <a:spcAft>
                <a:spcPts val="0"/>
              </a:spcAft>
              <a:buClr>
                <a:srgbClr val="4D5B7C"/>
              </a:buClr>
              <a:buSzPts val="2400"/>
              <a:buChar char="•"/>
            </a:pPr>
            <a:r>
              <a:rPr lang="en-IN">
                <a:solidFill>
                  <a:srgbClr val="4D5B7C"/>
                </a:solidFill>
                <a:latin typeface="Arial"/>
                <a:ea typeface="Arial"/>
                <a:cs typeface="Arial"/>
                <a:sym typeface="Arial"/>
              </a:rPr>
              <a:t> Every time the current route changes, the included view changes with it according to the configuration of the $route service.</a:t>
            </a:r>
            <a:endParaRPr>
              <a:solidFill>
                <a:srgbClr val="4D5B7C"/>
              </a:solidFill>
              <a:latin typeface="Arial"/>
              <a:ea typeface="Arial"/>
              <a:cs typeface="Arial"/>
              <a:sym typeface="Arial"/>
            </a:endParaRPr>
          </a:p>
          <a:p>
            <a:pPr indent="0" lvl="0" marL="457200" rtl="0" algn="l">
              <a:lnSpc>
                <a:spcPct val="100000"/>
              </a:lnSpc>
              <a:spcBef>
                <a:spcPts val="1000"/>
              </a:spcBef>
              <a:spcAft>
                <a:spcPts val="0"/>
              </a:spcAft>
              <a:buNone/>
            </a:pPr>
            <a:r>
              <a:t/>
            </a:r>
            <a:endParaRPr sz="2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l">
              <a:spcBef>
                <a:spcPts val="1000"/>
              </a:spcBef>
              <a:spcAft>
                <a:spcPts val="0"/>
              </a:spcAft>
              <a:buNone/>
            </a:pPr>
            <a:r>
              <a:rPr lang="en-IN"/>
              <a:t>AngularJS dependency injection</a:t>
            </a:r>
            <a:endParaRPr/>
          </a:p>
        </p:txBody>
      </p:sp>
      <p:sp>
        <p:nvSpPr>
          <p:cNvPr id="492" name="Google Shape;492;p7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IN">
                <a:latin typeface="Arial"/>
                <a:ea typeface="Arial"/>
                <a:cs typeface="Arial"/>
                <a:sym typeface="Arial"/>
              </a:rPr>
              <a:t>Dependency Injections are </a:t>
            </a:r>
            <a:endParaRPr>
              <a:latin typeface="Arial"/>
              <a:ea typeface="Arial"/>
              <a:cs typeface="Arial"/>
              <a:sym typeface="Arial"/>
            </a:endParaRPr>
          </a:p>
          <a:p>
            <a:pPr indent="-342900" lvl="1" marL="914400" rtl="0" algn="l">
              <a:spcBef>
                <a:spcPts val="0"/>
              </a:spcBef>
              <a:spcAft>
                <a:spcPts val="0"/>
              </a:spcAft>
              <a:buSzPts val="1800"/>
              <a:buChar char="○"/>
            </a:pPr>
            <a:r>
              <a:rPr lang="en-IN">
                <a:latin typeface="Arial"/>
                <a:ea typeface="Arial"/>
                <a:cs typeface="Arial"/>
                <a:sym typeface="Arial"/>
              </a:rPr>
              <a:t>Software Design Pattern</a:t>
            </a:r>
            <a:endParaRPr>
              <a:latin typeface="Arial"/>
              <a:ea typeface="Arial"/>
              <a:cs typeface="Arial"/>
              <a:sym typeface="Arial"/>
            </a:endParaRPr>
          </a:p>
          <a:p>
            <a:pPr indent="-342900" lvl="1" marL="914400" rtl="0" algn="l">
              <a:spcBef>
                <a:spcPts val="0"/>
              </a:spcBef>
              <a:spcAft>
                <a:spcPts val="0"/>
              </a:spcAft>
              <a:buSzPts val="1800"/>
              <a:buChar char="○"/>
            </a:pPr>
            <a:r>
              <a:rPr lang="en-IN">
                <a:latin typeface="Arial"/>
                <a:ea typeface="Arial"/>
                <a:cs typeface="Arial"/>
                <a:sym typeface="Arial"/>
              </a:rPr>
              <a:t>Create components with Single Responsibility, </a:t>
            </a:r>
            <a:endParaRPr>
              <a:latin typeface="Arial"/>
              <a:ea typeface="Arial"/>
              <a:cs typeface="Arial"/>
              <a:sym typeface="Arial"/>
            </a:endParaRPr>
          </a:p>
          <a:p>
            <a:pPr indent="-342900" lvl="2" marL="1371600" rtl="0" algn="l">
              <a:spcBef>
                <a:spcPts val="0"/>
              </a:spcBef>
              <a:spcAft>
                <a:spcPts val="0"/>
              </a:spcAft>
              <a:buSzPts val="1800"/>
              <a:buChar char="■"/>
            </a:pPr>
            <a:r>
              <a:rPr lang="en-IN">
                <a:latin typeface="Arial"/>
                <a:ea typeface="Arial"/>
                <a:cs typeface="Arial"/>
                <a:sym typeface="Arial"/>
              </a:rPr>
              <a:t>Reusability</a:t>
            </a:r>
            <a:endParaRPr>
              <a:latin typeface="Arial"/>
              <a:ea typeface="Arial"/>
              <a:cs typeface="Arial"/>
              <a:sym typeface="Arial"/>
            </a:endParaRPr>
          </a:p>
          <a:p>
            <a:pPr indent="-342900" lvl="2" marL="1371600" rtl="0" algn="l">
              <a:spcBef>
                <a:spcPts val="0"/>
              </a:spcBef>
              <a:spcAft>
                <a:spcPts val="0"/>
              </a:spcAft>
              <a:buSzPts val="1800"/>
              <a:buChar char="■"/>
            </a:pPr>
            <a:r>
              <a:rPr lang="en-IN">
                <a:latin typeface="Arial"/>
                <a:ea typeface="Arial"/>
                <a:cs typeface="Arial"/>
                <a:sym typeface="Arial"/>
              </a:rPr>
              <a:t>Loosely coupled code</a:t>
            </a:r>
            <a:endParaRPr>
              <a:latin typeface="Arial"/>
              <a:ea typeface="Arial"/>
              <a:cs typeface="Arial"/>
              <a:sym typeface="Arial"/>
            </a:endParaRPr>
          </a:p>
          <a:p>
            <a:pPr indent="-342900" lvl="2" marL="1371600" rtl="0" algn="l">
              <a:spcBef>
                <a:spcPts val="0"/>
              </a:spcBef>
              <a:spcAft>
                <a:spcPts val="0"/>
              </a:spcAft>
              <a:buSzPts val="1800"/>
              <a:buChar char="■"/>
            </a:pPr>
            <a:r>
              <a:rPr lang="en-IN">
                <a:latin typeface="Arial"/>
                <a:ea typeface="Arial"/>
                <a:cs typeface="Arial"/>
                <a:sym typeface="Arial"/>
              </a:rPr>
              <a:t>Maintainability</a:t>
            </a:r>
            <a:endParaRPr>
              <a:latin typeface="Arial"/>
              <a:ea typeface="Arial"/>
              <a:cs typeface="Arial"/>
              <a:sym typeface="Arial"/>
            </a:endParaRPr>
          </a:p>
          <a:p>
            <a:pPr indent="-342900" lvl="2" marL="1371600" rtl="0" algn="l">
              <a:spcBef>
                <a:spcPts val="0"/>
              </a:spcBef>
              <a:spcAft>
                <a:spcPts val="0"/>
              </a:spcAft>
              <a:buSzPts val="1800"/>
              <a:buChar char="■"/>
            </a:pPr>
            <a:r>
              <a:rPr lang="en-IN">
                <a:latin typeface="Arial"/>
                <a:ea typeface="Arial"/>
                <a:cs typeface="Arial"/>
                <a:sym typeface="Arial"/>
              </a:rPr>
              <a:t>testing becomes easy</a:t>
            </a:r>
            <a:endParaRPr>
              <a:latin typeface="Arial"/>
              <a:ea typeface="Arial"/>
              <a:cs typeface="Arial"/>
              <a:sym typeface="Arial"/>
            </a:endParaRPr>
          </a:p>
          <a:p>
            <a:pPr indent="-342900" lvl="0" marL="457200" rtl="0" algn="l">
              <a:spcBef>
                <a:spcPts val="0"/>
              </a:spcBef>
              <a:spcAft>
                <a:spcPts val="0"/>
              </a:spcAft>
              <a:buSzPts val="1800"/>
              <a:buChar char="●"/>
            </a:pPr>
            <a:r>
              <a:rPr lang="en-IN">
                <a:latin typeface="Arial"/>
                <a:ea typeface="Arial"/>
                <a:cs typeface="Arial"/>
                <a:sym typeface="Arial"/>
              </a:rPr>
              <a:t> It allows the AngularJS application to divide into smaller modules</a:t>
            </a:r>
            <a:endParaRPr>
              <a:latin typeface="Arial"/>
              <a:ea typeface="Arial"/>
              <a:cs typeface="Arial"/>
              <a:sym typeface="Arial"/>
            </a:endParaRPr>
          </a:p>
          <a:p>
            <a:pPr indent="-342900" lvl="1" marL="914400" rtl="0" algn="l">
              <a:spcBef>
                <a:spcPts val="0"/>
              </a:spcBef>
              <a:spcAft>
                <a:spcPts val="0"/>
              </a:spcAft>
              <a:buSzPts val="1800"/>
              <a:buFont typeface="Arial"/>
              <a:buChar char="○"/>
            </a:pPr>
            <a:r>
              <a:rPr lang="en-IN">
                <a:latin typeface="Arial"/>
                <a:ea typeface="Arial"/>
                <a:cs typeface="Arial"/>
                <a:sym typeface="Arial"/>
              </a:rPr>
              <a:t>One injected to another</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IN">
                <a:latin typeface="Arial"/>
                <a:ea typeface="Arial"/>
                <a:cs typeface="Arial"/>
                <a:sym typeface="Arial"/>
              </a:rPr>
              <a:t>Modularization</a:t>
            </a:r>
            <a:endParaRPr>
              <a:latin typeface="Arial"/>
              <a:ea typeface="Arial"/>
              <a:cs typeface="Arial"/>
              <a:sym typeface="Arial"/>
            </a:endParaRPr>
          </a:p>
          <a:p>
            <a:pPr indent="0" lvl="0" marL="457200" rtl="0" algn="l">
              <a:spcBef>
                <a:spcPts val="1000"/>
              </a:spcBef>
              <a:spcAft>
                <a:spcPts val="0"/>
              </a:spcAft>
              <a:buNone/>
            </a:pPr>
            <a:r>
              <a:t/>
            </a:r>
            <a:endParaRPr>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99" name="Google Shape;499;p7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DI are implemented in AngularJS as</a:t>
            </a:r>
            <a:endParaRPr sz="2400">
              <a:solidFill>
                <a:srgbClr val="202124"/>
              </a:solidFill>
              <a:highlight>
                <a:srgbClr val="FFFFFF"/>
              </a:highlight>
              <a:latin typeface="Arial"/>
              <a:ea typeface="Arial"/>
              <a:cs typeface="Arial"/>
              <a:sym typeface="Arial"/>
            </a:endParaRPr>
          </a:p>
          <a:p>
            <a:pPr indent="-381000" lvl="1" marL="914400" rtl="0" algn="l">
              <a:lnSpc>
                <a:spcPct val="100000"/>
              </a:lnSpc>
              <a:spcBef>
                <a:spcPts val="0"/>
              </a:spcBef>
              <a:spcAft>
                <a:spcPts val="0"/>
              </a:spcAft>
              <a:buSzPts val="2400"/>
              <a:buChar char="○"/>
            </a:pPr>
            <a:r>
              <a:rPr lang="en-IN">
                <a:latin typeface="Arial"/>
                <a:ea typeface="Arial"/>
                <a:cs typeface="Arial"/>
                <a:sym typeface="Arial"/>
              </a:rPr>
              <a:t>Value </a:t>
            </a:r>
            <a:endParaRPr>
              <a:latin typeface="Arial"/>
              <a:ea typeface="Arial"/>
              <a:cs typeface="Arial"/>
              <a:sym typeface="Arial"/>
            </a:endParaRPr>
          </a:p>
          <a:p>
            <a:pPr indent="-323850" lvl="2" marL="1371600" rtl="0" algn="l">
              <a:lnSpc>
                <a:spcPct val="100000"/>
              </a:lnSpc>
              <a:spcBef>
                <a:spcPts val="0"/>
              </a:spcBef>
              <a:spcAft>
                <a:spcPts val="0"/>
              </a:spcAft>
              <a:buSzPts val="1500"/>
              <a:buChar char="■"/>
            </a:pPr>
            <a:r>
              <a:rPr lang="en-IN" sz="2400">
                <a:latin typeface="Arial"/>
                <a:ea typeface="Arial"/>
                <a:cs typeface="Arial"/>
                <a:sym typeface="Arial"/>
              </a:rPr>
              <a:t>Injecting a Value </a:t>
            </a:r>
            <a:endParaRPr sz="2400">
              <a:latin typeface="Arial"/>
              <a:ea typeface="Arial"/>
              <a:cs typeface="Arial"/>
              <a:sym typeface="Arial"/>
            </a:endParaRPr>
          </a:p>
          <a:p>
            <a:pPr indent="-381000" lvl="1" marL="914400" rtl="0" algn="l">
              <a:lnSpc>
                <a:spcPct val="100000"/>
              </a:lnSpc>
              <a:spcBef>
                <a:spcPts val="0"/>
              </a:spcBef>
              <a:spcAft>
                <a:spcPts val="0"/>
              </a:spcAft>
              <a:buSzPts val="2400"/>
              <a:buChar char="○"/>
            </a:pPr>
            <a:r>
              <a:rPr lang="en-IN">
                <a:latin typeface="Arial"/>
                <a:ea typeface="Arial"/>
                <a:cs typeface="Arial"/>
                <a:sym typeface="Arial"/>
              </a:rPr>
              <a:t>Factory </a:t>
            </a:r>
            <a:endParaRPr>
              <a:latin typeface="Arial"/>
              <a:ea typeface="Arial"/>
              <a:cs typeface="Arial"/>
              <a:sym typeface="Arial"/>
            </a:endParaRPr>
          </a:p>
          <a:p>
            <a:pPr indent="-323850" lvl="2" marL="1371600" rtl="0" algn="l">
              <a:lnSpc>
                <a:spcPct val="100000"/>
              </a:lnSpc>
              <a:spcBef>
                <a:spcPts val="0"/>
              </a:spcBef>
              <a:spcAft>
                <a:spcPts val="0"/>
              </a:spcAft>
              <a:buSzPts val="1500"/>
              <a:buChar char="■"/>
            </a:pPr>
            <a:r>
              <a:rPr lang="en-IN" sz="2400">
                <a:latin typeface="Arial"/>
                <a:ea typeface="Arial"/>
                <a:cs typeface="Arial"/>
                <a:sym typeface="Arial"/>
              </a:rPr>
              <a:t>Injecting Values into a Factory </a:t>
            </a:r>
            <a:endParaRPr sz="2400">
              <a:latin typeface="Arial"/>
              <a:ea typeface="Arial"/>
              <a:cs typeface="Arial"/>
              <a:sym typeface="Arial"/>
            </a:endParaRPr>
          </a:p>
          <a:p>
            <a:pPr indent="-381000" lvl="1" marL="914400" rtl="0" algn="l">
              <a:lnSpc>
                <a:spcPct val="100000"/>
              </a:lnSpc>
              <a:spcBef>
                <a:spcPts val="0"/>
              </a:spcBef>
              <a:spcAft>
                <a:spcPts val="0"/>
              </a:spcAft>
              <a:buSzPts val="2400"/>
              <a:buChar char="○"/>
            </a:pPr>
            <a:r>
              <a:rPr lang="en-IN">
                <a:latin typeface="Arial"/>
                <a:ea typeface="Arial"/>
                <a:cs typeface="Arial"/>
                <a:sym typeface="Arial"/>
              </a:rPr>
              <a:t>Service </a:t>
            </a:r>
            <a:endParaRPr>
              <a:latin typeface="Arial"/>
              <a:ea typeface="Arial"/>
              <a:cs typeface="Arial"/>
              <a:sym typeface="Arial"/>
            </a:endParaRPr>
          </a:p>
          <a:p>
            <a:pPr indent="-323850" lvl="2" marL="1371600" rtl="0" algn="l">
              <a:lnSpc>
                <a:spcPct val="100000"/>
              </a:lnSpc>
              <a:spcBef>
                <a:spcPts val="0"/>
              </a:spcBef>
              <a:spcAft>
                <a:spcPts val="0"/>
              </a:spcAft>
              <a:buSzPts val="1500"/>
              <a:buChar char="■"/>
            </a:pPr>
            <a:r>
              <a:rPr lang="en-IN" sz="2400">
                <a:latin typeface="Arial"/>
                <a:ea typeface="Arial"/>
                <a:cs typeface="Arial"/>
                <a:sym typeface="Arial"/>
              </a:rPr>
              <a:t>Injecting Values into a Service </a:t>
            </a:r>
            <a:endParaRPr sz="2400">
              <a:latin typeface="Arial"/>
              <a:ea typeface="Arial"/>
              <a:cs typeface="Arial"/>
              <a:sym typeface="Arial"/>
            </a:endParaRPr>
          </a:p>
          <a:p>
            <a:pPr indent="-381000" lvl="1" marL="914400" rtl="0" algn="l">
              <a:lnSpc>
                <a:spcPct val="100000"/>
              </a:lnSpc>
              <a:spcBef>
                <a:spcPts val="0"/>
              </a:spcBef>
              <a:spcAft>
                <a:spcPts val="0"/>
              </a:spcAft>
              <a:buSzPts val="2400"/>
              <a:buChar char="○"/>
            </a:pPr>
            <a:r>
              <a:rPr lang="en-IN">
                <a:latin typeface="Arial"/>
                <a:ea typeface="Arial"/>
                <a:cs typeface="Arial"/>
                <a:sym typeface="Arial"/>
              </a:rPr>
              <a:t>Providers </a:t>
            </a:r>
            <a:endParaRPr>
              <a:latin typeface="Arial"/>
              <a:ea typeface="Arial"/>
              <a:cs typeface="Arial"/>
              <a:sym typeface="Arial"/>
            </a:endParaRPr>
          </a:p>
          <a:p>
            <a:pPr indent="-323850" lvl="2" marL="1371600" rtl="0" algn="l">
              <a:lnSpc>
                <a:spcPct val="100000"/>
              </a:lnSpc>
              <a:spcBef>
                <a:spcPts val="0"/>
              </a:spcBef>
              <a:spcAft>
                <a:spcPts val="0"/>
              </a:spcAft>
              <a:buSzPts val="1500"/>
              <a:buChar char="■"/>
            </a:pPr>
            <a:r>
              <a:rPr lang="en-IN" sz="2400">
                <a:latin typeface="Arial"/>
                <a:ea typeface="Arial"/>
                <a:cs typeface="Arial"/>
                <a:sym typeface="Arial"/>
              </a:rPr>
              <a:t>Configuring a Provider </a:t>
            </a:r>
            <a:endParaRPr sz="2400">
              <a:latin typeface="Arial"/>
              <a:ea typeface="Arial"/>
              <a:cs typeface="Arial"/>
              <a:sym typeface="Arial"/>
            </a:endParaRPr>
          </a:p>
          <a:p>
            <a:pPr indent="-381000" lvl="1" marL="914400" rtl="0" algn="l">
              <a:lnSpc>
                <a:spcPct val="100000"/>
              </a:lnSpc>
              <a:spcBef>
                <a:spcPts val="0"/>
              </a:spcBef>
              <a:spcAft>
                <a:spcPts val="0"/>
              </a:spcAft>
              <a:buSzPts val="2400"/>
              <a:buChar char="○"/>
            </a:pPr>
            <a:r>
              <a:rPr lang="en-IN">
                <a:latin typeface="Arial"/>
                <a:ea typeface="Arial"/>
                <a:cs typeface="Arial"/>
                <a:sym typeface="Arial"/>
              </a:rPr>
              <a:t>Constants </a:t>
            </a:r>
            <a:endParaRPr>
              <a:latin typeface="Arial"/>
              <a:ea typeface="Arial"/>
              <a:cs typeface="Arial"/>
              <a:sym typeface="Arial"/>
            </a:endParaRPr>
          </a:p>
          <a:p>
            <a:pPr indent="-323850" lvl="2" marL="1371600" rtl="0" algn="l">
              <a:lnSpc>
                <a:spcPct val="100000"/>
              </a:lnSpc>
              <a:spcBef>
                <a:spcPts val="0"/>
              </a:spcBef>
              <a:spcAft>
                <a:spcPts val="0"/>
              </a:spcAft>
              <a:buSzPts val="1500"/>
              <a:buChar char="■"/>
            </a:pPr>
            <a:r>
              <a:rPr lang="en-IN" sz="2400">
                <a:latin typeface="Arial"/>
                <a:ea typeface="Arial"/>
                <a:cs typeface="Arial"/>
                <a:sym typeface="Arial"/>
              </a:rPr>
              <a:t>Dependencies Between Modules </a:t>
            </a:r>
            <a:endParaRPr sz="2400">
              <a:latin typeface="Arial"/>
              <a:ea typeface="Arial"/>
              <a:cs typeface="Arial"/>
              <a:sym typeface="Arial"/>
            </a:endParaRPr>
          </a:p>
          <a:p>
            <a:pPr indent="0" lvl="0" marL="914400" rtl="0" algn="l">
              <a:lnSpc>
                <a:spcPct val="100000"/>
              </a:lnSpc>
              <a:spcBef>
                <a:spcPts val="2400"/>
              </a:spcBef>
              <a:spcAft>
                <a:spcPts val="1200"/>
              </a:spcAft>
              <a:buNone/>
            </a:pPr>
            <a:r>
              <a:t/>
            </a:r>
            <a:endParaRPr>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06" name="Google Shape;506;p7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IN" sz="2400">
                <a:latin typeface="Arial"/>
                <a:ea typeface="Arial"/>
                <a:cs typeface="Arial"/>
                <a:sym typeface="Arial"/>
              </a:rPr>
              <a:t>Value</a:t>
            </a:r>
            <a:endParaRPr sz="2400">
              <a:latin typeface="Arial"/>
              <a:ea typeface="Arial"/>
              <a:cs typeface="Arial"/>
              <a:sym typeface="Arial"/>
            </a:endParaRPr>
          </a:p>
          <a:p>
            <a:pPr indent="0" lvl="0" marL="914400" rtl="0" algn="l">
              <a:spcBef>
                <a:spcPts val="1000"/>
              </a:spcBef>
              <a:spcAft>
                <a:spcPts val="0"/>
              </a:spcAft>
              <a:buNone/>
            </a:pPr>
            <a:r>
              <a:rPr lang="en-IN" sz="2400">
                <a:latin typeface="Arial"/>
                <a:ea typeface="Arial"/>
                <a:cs typeface="Arial"/>
                <a:sym typeface="Arial"/>
              </a:rPr>
              <a:t>myMod.value("numberValue", 10);   </a:t>
            </a:r>
            <a:endParaRPr sz="2400">
              <a:latin typeface="Arial"/>
              <a:ea typeface="Arial"/>
              <a:cs typeface="Arial"/>
              <a:sym typeface="Arial"/>
            </a:endParaRPr>
          </a:p>
          <a:p>
            <a:pPr indent="0" lvl="0" marL="914400" rtl="0" algn="l">
              <a:spcBef>
                <a:spcPts val="1000"/>
              </a:spcBef>
              <a:spcAft>
                <a:spcPts val="0"/>
              </a:spcAft>
              <a:buNone/>
            </a:pPr>
            <a:r>
              <a:rPr lang="en-IN" sz="2400">
                <a:latin typeface="Arial"/>
                <a:ea typeface="Arial"/>
                <a:cs typeface="Arial"/>
                <a:sym typeface="Arial"/>
              </a:rPr>
              <a:t>myMod.value("stringValue", "aaa");   </a:t>
            </a:r>
            <a:endParaRPr sz="2400">
              <a:latin typeface="Arial"/>
              <a:ea typeface="Arial"/>
              <a:cs typeface="Arial"/>
              <a:sym typeface="Arial"/>
            </a:endParaRPr>
          </a:p>
          <a:p>
            <a:pPr indent="0" lvl="0" marL="914400" rtl="0" algn="l">
              <a:spcBef>
                <a:spcPts val="1000"/>
              </a:spcBef>
              <a:spcAft>
                <a:spcPts val="0"/>
              </a:spcAft>
              <a:buNone/>
            </a:pPr>
            <a:r>
              <a:rPr lang="en-IN" sz="2400">
                <a:latin typeface="Arial"/>
                <a:ea typeface="Arial"/>
                <a:cs typeface="Arial"/>
                <a:sym typeface="Arial"/>
              </a:rPr>
              <a:t>myMod.value("objectValue", { field1 : 123, field2 : "abc"} );  </a:t>
            </a:r>
            <a:endParaRPr sz="2400">
              <a:latin typeface="Arial"/>
              <a:ea typeface="Arial"/>
              <a:cs typeface="Arial"/>
              <a:sym typeface="Arial"/>
            </a:endParaRPr>
          </a:p>
          <a:p>
            <a:pPr indent="-512400" lvl="0" marL="540000" rtl="0" algn="l">
              <a:spcBef>
                <a:spcPts val="1000"/>
              </a:spcBef>
              <a:spcAft>
                <a:spcPts val="0"/>
              </a:spcAft>
              <a:buClr>
                <a:srgbClr val="231F20"/>
              </a:buClr>
              <a:buSzPts val="2400"/>
              <a:buChar char="•"/>
            </a:pPr>
            <a:r>
              <a:rPr lang="en-IN" sz="2400">
                <a:solidFill>
                  <a:srgbClr val="231F20"/>
                </a:solidFill>
                <a:latin typeface="Arial"/>
                <a:ea typeface="Arial"/>
                <a:cs typeface="Arial"/>
                <a:sym typeface="Arial"/>
              </a:rPr>
              <a:t>Constant</a:t>
            </a:r>
            <a:endParaRPr sz="2400">
              <a:solidFill>
                <a:srgbClr val="231F20"/>
              </a:solidFill>
              <a:latin typeface="Arial"/>
              <a:ea typeface="Arial"/>
              <a:cs typeface="Arial"/>
              <a:sym typeface="Arial"/>
            </a:endParaRPr>
          </a:p>
          <a:p>
            <a:pPr indent="-242401" lvl="1" marL="990000" rtl="0" algn="l">
              <a:spcBef>
                <a:spcPts val="0"/>
              </a:spcBef>
              <a:spcAft>
                <a:spcPts val="0"/>
              </a:spcAft>
              <a:buClr>
                <a:srgbClr val="231F20"/>
              </a:buClr>
              <a:buSzPts val="2400"/>
              <a:buChar char="•"/>
            </a:pPr>
            <a:r>
              <a:rPr lang="en-IN">
                <a:solidFill>
                  <a:srgbClr val="231F20"/>
                </a:solidFill>
                <a:latin typeface="Arial"/>
                <a:ea typeface="Arial"/>
                <a:cs typeface="Arial"/>
                <a:sym typeface="Arial"/>
              </a:rPr>
              <a:t>Config Phase of AngularJS has some restrictions for injected values, as you cannot inject values into the module.config() function. </a:t>
            </a:r>
            <a:endParaRPr>
              <a:solidFill>
                <a:srgbClr val="231F20"/>
              </a:solidFill>
              <a:latin typeface="Arial"/>
              <a:ea typeface="Arial"/>
              <a:cs typeface="Arial"/>
              <a:sym typeface="Arial"/>
            </a:endParaRPr>
          </a:p>
          <a:p>
            <a:pPr indent="-242401" lvl="1" marL="990000" rtl="0" algn="l">
              <a:spcBef>
                <a:spcPts val="0"/>
              </a:spcBef>
              <a:spcAft>
                <a:spcPts val="0"/>
              </a:spcAft>
              <a:buClr>
                <a:srgbClr val="231F20"/>
              </a:buClr>
              <a:buSzPts val="2400"/>
              <a:buChar char="•"/>
            </a:pPr>
            <a:r>
              <a:rPr lang="en-IN">
                <a:solidFill>
                  <a:srgbClr val="231F20"/>
                </a:solidFill>
                <a:latin typeface="Arial"/>
                <a:ea typeface="Arial"/>
                <a:cs typeface="Arial"/>
                <a:sym typeface="Arial"/>
              </a:rPr>
              <a:t>Instead constants are used to pass values at config phase. </a:t>
            </a:r>
            <a:endParaRPr>
              <a:solidFill>
                <a:srgbClr val="231F20"/>
              </a:solidFill>
              <a:latin typeface="Arial"/>
              <a:ea typeface="Arial"/>
              <a:cs typeface="Arial"/>
              <a:sym typeface="Arial"/>
            </a:endParaRPr>
          </a:p>
          <a:p>
            <a:pPr indent="-242401" lvl="1" marL="990000" rtl="0" algn="l">
              <a:spcBef>
                <a:spcPts val="0"/>
              </a:spcBef>
              <a:spcAft>
                <a:spcPts val="0"/>
              </a:spcAft>
              <a:buClr>
                <a:srgbClr val="231F20"/>
              </a:buClr>
              <a:buSzPts val="2400"/>
              <a:buChar char="•"/>
            </a:pPr>
            <a:r>
              <a:rPr lang="en-IN">
                <a:solidFill>
                  <a:srgbClr val="231F20"/>
                </a:solidFill>
                <a:latin typeface="Arial"/>
                <a:ea typeface="Arial"/>
                <a:cs typeface="Arial"/>
                <a:sym typeface="Arial"/>
              </a:rPr>
              <a:t>To define a constant value we use the constant() function of the defined module. </a:t>
            </a:r>
            <a:endParaRPr>
              <a:solidFill>
                <a:srgbClr val="231F20"/>
              </a:solidFill>
              <a:latin typeface="Arial"/>
              <a:ea typeface="Arial"/>
              <a:cs typeface="Arial"/>
              <a:sym typeface="Arial"/>
            </a:endParaRPr>
          </a:p>
          <a:p>
            <a:pPr indent="-242401" lvl="1" marL="990000" rtl="0" algn="l">
              <a:spcBef>
                <a:spcPts val="0"/>
              </a:spcBef>
              <a:spcAft>
                <a:spcPts val="0"/>
              </a:spcAft>
              <a:buClr>
                <a:srgbClr val="231F20"/>
              </a:buClr>
              <a:buSzPts val="2400"/>
              <a:buChar char="•"/>
            </a:pPr>
            <a:r>
              <a:rPr lang="en-IN">
                <a:solidFill>
                  <a:srgbClr val="231F20"/>
                </a:solidFill>
                <a:latin typeface="Arial"/>
                <a:ea typeface="Arial"/>
                <a:cs typeface="Arial"/>
                <a:sym typeface="Arial"/>
              </a:rPr>
              <a:t>Then for the constant parameter we provide a constant value.</a:t>
            </a:r>
            <a:endParaRPr sz="2400">
              <a:latin typeface="Arial"/>
              <a:ea typeface="Arial"/>
              <a:cs typeface="Arial"/>
              <a:sym typeface="Arial"/>
            </a:endParaRPr>
          </a:p>
          <a:p>
            <a:pPr indent="0" lvl="0" marL="914400" marR="0" rtl="0" algn="l">
              <a:lnSpc>
                <a:spcPct val="90000"/>
              </a:lnSpc>
              <a:spcBef>
                <a:spcPts val="1000"/>
              </a:spcBef>
              <a:spcAft>
                <a:spcPts val="0"/>
              </a:spcAft>
              <a:buNone/>
            </a:pPr>
            <a:r>
              <a:t/>
            </a:r>
            <a:endParaRPr sz="2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IN"/>
              <a:t>Need of AngularJS in real web</a:t>
            </a:r>
            <a:endParaRPr/>
          </a:p>
        </p:txBody>
      </p:sp>
      <p:sp>
        <p:nvSpPr>
          <p:cNvPr id="128" name="Google Shape;128;p19"/>
          <p:cNvSpPr txBox="1"/>
          <p:nvPr>
            <p:ph idx="1" type="body"/>
          </p:nvPr>
        </p:nvSpPr>
        <p:spPr>
          <a:xfrm>
            <a:off x="838200" y="1825625"/>
            <a:ext cx="10515600" cy="5032500"/>
          </a:xfrm>
          <a:prstGeom prst="rect">
            <a:avLst/>
          </a:prstGeom>
        </p:spPr>
        <p:txBody>
          <a:bodyPr anchorCtr="0" anchor="t" bIns="45700" lIns="91425" spcFirstLastPara="1" rIns="91425" wrap="square" tIns="45700">
            <a:normAutofit lnSpcReduction="20000"/>
          </a:bodyPr>
          <a:lstStyle/>
          <a:p>
            <a:pPr indent="-381000" lvl="0" marL="457200" rtl="0" algn="l">
              <a:lnSpc>
                <a:spcPct val="115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Easy to </a:t>
            </a:r>
            <a:r>
              <a:rPr b="1" lang="en-IN" sz="2400">
                <a:solidFill>
                  <a:srgbClr val="202124"/>
                </a:solidFill>
                <a:highlight>
                  <a:srgbClr val="FFFFFF"/>
                </a:highlight>
                <a:latin typeface="Arial"/>
                <a:ea typeface="Arial"/>
                <a:cs typeface="Arial"/>
                <a:sym typeface="Arial"/>
              </a:rPr>
              <a:t>Learn</a:t>
            </a:r>
            <a:endParaRPr b="1" sz="2400">
              <a:solidFill>
                <a:srgbClr val="202124"/>
              </a:solidFill>
              <a:highlight>
                <a:srgbClr val="FFFFFF"/>
              </a:highlight>
              <a:latin typeface="Arial"/>
              <a:ea typeface="Arial"/>
              <a:cs typeface="Arial"/>
              <a:sym typeface="Arial"/>
            </a:endParaRPr>
          </a:p>
          <a:p>
            <a:pPr indent="-381000" lvl="1" marL="914400" rtl="0" algn="l">
              <a:lnSpc>
                <a:spcPct val="115000"/>
              </a:lnSpc>
              <a:spcBef>
                <a:spcPts val="0"/>
              </a:spcBef>
              <a:spcAft>
                <a:spcPts val="0"/>
              </a:spcAft>
              <a:buClr>
                <a:srgbClr val="202124"/>
              </a:buClr>
              <a:buSzPts val="2400"/>
              <a:buFont typeface="Arial"/>
              <a:buChar char="○"/>
            </a:pPr>
            <a:r>
              <a:rPr lang="en-IN">
                <a:highlight>
                  <a:srgbClr val="FFFFFF"/>
                </a:highlight>
                <a:latin typeface="Arial"/>
                <a:ea typeface="Arial"/>
                <a:cs typeface="Arial"/>
                <a:sym typeface="Arial"/>
              </a:rPr>
              <a:t>HTML, JavaScript and CSS</a:t>
            </a:r>
            <a:endParaRPr>
              <a:solidFill>
                <a:srgbClr val="202124"/>
              </a:solidFill>
              <a:highlight>
                <a:srgbClr val="FFFFFF"/>
              </a:highlight>
              <a:latin typeface="Arial"/>
              <a:ea typeface="Arial"/>
              <a:cs typeface="Arial"/>
              <a:sym typeface="Arial"/>
            </a:endParaRPr>
          </a:p>
          <a:p>
            <a:pPr indent="-406400" lvl="0" marL="457200" marR="0" rtl="0" algn="l">
              <a:lnSpc>
                <a:spcPct val="90000"/>
              </a:lnSpc>
              <a:spcBef>
                <a:spcPts val="0"/>
              </a:spcBef>
              <a:spcAft>
                <a:spcPts val="0"/>
              </a:spcAft>
              <a:buSzPts val="2800"/>
              <a:buChar char="●"/>
            </a:pPr>
            <a:r>
              <a:rPr lang="en-IN" sz="2400">
                <a:solidFill>
                  <a:srgbClr val="202124"/>
                </a:solidFill>
                <a:highlight>
                  <a:srgbClr val="FFFFFF"/>
                </a:highlight>
                <a:latin typeface="Arial"/>
                <a:ea typeface="Arial"/>
                <a:cs typeface="Arial"/>
                <a:sym typeface="Arial"/>
              </a:rPr>
              <a:t>It has a </a:t>
            </a:r>
            <a:r>
              <a:rPr b="1" lang="en-IN" sz="2400">
                <a:solidFill>
                  <a:srgbClr val="202124"/>
                </a:solidFill>
                <a:highlight>
                  <a:srgbClr val="FFFFFF"/>
                </a:highlight>
                <a:latin typeface="Arial"/>
                <a:ea typeface="Arial"/>
                <a:cs typeface="Arial"/>
                <a:sym typeface="Arial"/>
              </a:rPr>
              <a:t>Two</a:t>
            </a:r>
            <a:r>
              <a:rPr lang="en-IN"/>
              <a:t>-</a:t>
            </a:r>
            <a:r>
              <a:rPr b="1" lang="en-IN" sz="2400">
                <a:solidFill>
                  <a:srgbClr val="202124"/>
                </a:solidFill>
                <a:highlight>
                  <a:srgbClr val="FFFFFF"/>
                </a:highlight>
                <a:latin typeface="Arial"/>
                <a:ea typeface="Arial"/>
                <a:cs typeface="Arial"/>
                <a:sym typeface="Arial"/>
              </a:rPr>
              <a:t>Way Binding</a:t>
            </a:r>
            <a:r>
              <a:rPr lang="en-IN" sz="2400">
                <a:solidFill>
                  <a:srgbClr val="202124"/>
                </a:solidFill>
                <a:highlight>
                  <a:srgbClr val="FFFFFF"/>
                </a:highlight>
                <a:latin typeface="Arial"/>
                <a:ea typeface="Arial"/>
                <a:cs typeface="Arial"/>
                <a:sym typeface="Arial"/>
              </a:rPr>
              <a:t> Feature ( bidirectional data flow)</a:t>
            </a:r>
            <a:endParaRPr sz="2400">
              <a:solidFill>
                <a:srgbClr val="202124"/>
              </a:solidFill>
              <a:highlight>
                <a:srgbClr val="FFFFFF"/>
              </a:highlight>
              <a:latin typeface="Arial"/>
              <a:ea typeface="Arial"/>
              <a:cs typeface="Arial"/>
              <a:sym typeface="Arial"/>
            </a:endParaRPr>
          </a:p>
          <a:p>
            <a:pPr indent="-381000" lvl="1" marL="914400" rtl="0" algn="l">
              <a:lnSpc>
                <a:spcPct val="115000"/>
              </a:lnSpc>
              <a:spcBef>
                <a:spcPts val="0"/>
              </a:spcBef>
              <a:spcAft>
                <a:spcPts val="0"/>
              </a:spcAft>
              <a:buClr>
                <a:srgbClr val="202124"/>
              </a:buClr>
              <a:buSzPts val="2400"/>
              <a:buFont typeface="Arial"/>
              <a:buChar char="○"/>
            </a:pPr>
            <a:r>
              <a:rPr lang="en-IN">
                <a:highlight>
                  <a:srgbClr val="FFFFFF"/>
                </a:highlight>
                <a:latin typeface="Arial"/>
                <a:ea typeface="Arial"/>
                <a:cs typeface="Arial"/>
                <a:sym typeface="Arial"/>
              </a:rPr>
              <a:t>AngularJS allows for an immediate synchronization between the view and the model. If any data is altered in the model, it reflects in the view. When changes are made in the view data, the model is revised accordingly. </a:t>
            </a:r>
            <a:endParaRPr>
              <a:solidFill>
                <a:srgbClr val="202124"/>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Supports </a:t>
            </a:r>
            <a:r>
              <a:rPr b="1" lang="en-IN" sz="2400">
                <a:solidFill>
                  <a:srgbClr val="202124"/>
                </a:solidFill>
                <a:highlight>
                  <a:srgbClr val="FFFFFF"/>
                </a:highlight>
                <a:latin typeface="Arial"/>
                <a:ea typeface="Arial"/>
                <a:cs typeface="Arial"/>
                <a:sym typeface="Arial"/>
              </a:rPr>
              <a:t>SPA </a:t>
            </a:r>
            <a:r>
              <a:rPr lang="en-IN" sz="2400">
                <a:solidFill>
                  <a:srgbClr val="202124"/>
                </a:solidFill>
                <a:highlight>
                  <a:srgbClr val="FFFFFF"/>
                </a:highlight>
                <a:latin typeface="Arial"/>
                <a:ea typeface="Arial"/>
                <a:cs typeface="Arial"/>
                <a:sym typeface="Arial"/>
              </a:rPr>
              <a:t>features</a:t>
            </a:r>
            <a:endParaRPr sz="2400">
              <a:solidFill>
                <a:srgbClr val="202124"/>
              </a:solidFill>
              <a:highlight>
                <a:srgbClr val="FFFFFF"/>
              </a:highlight>
              <a:latin typeface="Arial"/>
              <a:ea typeface="Arial"/>
              <a:cs typeface="Arial"/>
              <a:sym typeface="Arial"/>
            </a:endParaRPr>
          </a:p>
          <a:p>
            <a:pPr indent="-381000" lvl="1" marL="914400" rtl="0" algn="l">
              <a:lnSpc>
                <a:spcPct val="115000"/>
              </a:lnSpc>
              <a:spcBef>
                <a:spcPts val="0"/>
              </a:spcBef>
              <a:spcAft>
                <a:spcPts val="0"/>
              </a:spcAft>
              <a:buClr>
                <a:srgbClr val="202124"/>
              </a:buClr>
              <a:buSzPts val="2400"/>
              <a:buFont typeface="Arial"/>
              <a:buChar char="○"/>
            </a:pPr>
            <a:r>
              <a:rPr lang="en-IN" sz="2400">
                <a:highlight>
                  <a:srgbClr val="FFFFFF"/>
                </a:highlight>
                <a:latin typeface="Arial"/>
                <a:ea typeface="Arial"/>
                <a:cs typeface="Arial"/>
                <a:sym typeface="Arial"/>
              </a:rPr>
              <a:t>faster website transition</a:t>
            </a:r>
            <a:endParaRPr sz="2400">
              <a:solidFill>
                <a:srgbClr val="202124"/>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Has a </a:t>
            </a:r>
            <a:r>
              <a:rPr b="1" lang="en-IN" sz="2400">
                <a:solidFill>
                  <a:srgbClr val="202124"/>
                </a:solidFill>
                <a:highlight>
                  <a:srgbClr val="FFFFFF"/>
                </a:highlight>
                <a:latin typeface="Arial"/>
                <a:ea typeface="Arial"/>
                <a:cs typeface="Arial"/>
                <a:sym typeface="Arial"/>
              </a:rPr>
              <a:t>Declarative UI</a:t>
            </a:r>
            <a:endParaRPr b="1" sz="2400">
              <a:solidFill>
                <a:srgbClr val="202124"/>
              </a:solidFill>
              <a:highlight>
                <a:srgbClr val="FFFFFF"/>
              </a:highlight>
              <a:latin typeface="Arial"/>
              <a:ea typeface="Arial"/>
              <a:cs typeface="Arial"/>
              <a:sym typeface="Arial"/>
            </a:endParaRPr>
          </a:p>
          <a:p>
            <a:pPr indent="-406400" lvl="0" marL="457200" marR="0" rtl="0" algn="l">
              <a:lnSpc>
                <a:spcPct val="90000"/>
              </a:lnSpc>
              <a:spcBef>
                <a:spcPts val="0"/>
              </a:spcBef>
              <a:spcAft>
                <a:spcPts val="0"/>
              </a:spcAft>
              <a:buSzPts val="2800"/>
              <a:buChar char="●"/>
            </a:pPr>
            <a:r>
              <a:rPr b="1" lang="en-IN" sz="2400">
                <a:solidFill>
                  <a:srgbClr val="202124"/>
                </a:solidFill>
                <a:highlight>
                  <a:srgbClr val="FFFFFF"/>
                </a:highlight>
                <a:latin typeface="Arial"/>
                <a:ea typeface="Arial"/>
                <a:cs typeface="Arial"/>
                <a:sym typeface="Arial"/>
              </a:rPr>
              <a:t>Supported </a:t>
            </a:r>
            <a:r>
              <a:rPr lang="en-IN" sz="2400">
                <a:solidFill>
                  <a:srgbClr val="202124"/>
                </a:solidFill>
                <a:highlight>
                  <a:srgbClr val="FFFFFF"/>
                </a:highlight>
                <a:latin typeface="Arial"/>
                <a:ea typeface="Arial"/>
                <a:cs typeface="Arial"/>
                <a:sym typeface="Arial"/>
              </a:rPr>
              <a:t>by large Community and Google</a:t>
            </a:r>
            <a:endParaRPr sz="2400">
              <a:solidFill>
                <a:srgbClr val="202124"/>
              </a:solidFill>
              <a:highlight>
                <a:srgbClr val="FFFFFF"/>
              </a:highlight>
              <a:latin typeface="Arial"/>
              <a:ea typeface="Arial"/>
              <a:cs typeface="Arial"/>
              <a:sym typeface="Arial"/>
            </a:endParaRPr>
          </a:p>
          <a:p>
            <a:pPr indent="-381000" lvl="0" marL="457200" marR="0" rtl="0" algn="l">
              <a:lnSpc>
                <a:spcPct val="115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supported by different </a:t>
            </a:r>
            <a:r>
              <a:rPr b="1" lang="en-IN" sz="2400">
                <a:solidFill>
                  <a:srgbClr val="202124"/>
                </a:solidFill>
                <a:highlight>
                  <a:srgbClr val="FFFFFF"/>
                </a:highlight>
                <a:latin typeface="Arial"/>
                <a:ea typeface="Arial"/>
                <a:cs typeface="Arial"/>
                <a:sym typeface="Arial"/>
              </a:rPr>
              <a:t>browsers</a:t>
            </a:r>
            <a:endParaRPr b="1" sz="2400">
              <a:solidFill>
                <a:srgbClr val="202124"/>
              </a:solidFill>
              <a:highlight>
                <a:srgbClr val="FFFFFF"/>
              </a:highlight>
              <a:latin typeface="Arial"/>
              <a:ea typeface="Arial"/>
              <a:cs typeface="Arial"/>
              <a:sym typeface="Arial"/>
            </a:endParaRPr>
          </a:p>
          <a:p>
            <a:pPr indent="-381000" lvl="0" marL="457200" marR="0" rtl="0" algn="l">
              <a:lnSpc>
                <a:spcPct val="115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Incorporates the concepts of various languages including JavaScript and server-side languages.</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13" name="Google Shape;513;p7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1" marL="914400" rtl="0" algn="l">
              <a:spcBef>
                <a:spcPts val="1000"/>
              </a:spcBef>
              <a:spcAft>
                <a:spcPts val="0"/>
              </a:spcAft>
              <a:buSzPts val="2400"/>
              <a:buChar char="•"/>
            </a:pPr>
            <a:r>
              <a:rPr lang="en-IN">
                <a:latin typeface="Arial"/>
                <a:ea typeface="Arial"/>
                <a:cs typeface="Arial"/>
                <a:sym typeface="Arial"/>
              </a:rPr>
              <a:t>Factory</a:t>
            </a:r>
            <a:endParaRPr>
              <a:latin typeface="Arial"/>
              <a:ea typeface="Arial"/>
              <a:cs typeface="Arial"/>
              <a:sym typeface="Arial"/>
            </a:endParaRPr>
          </a:p>
          <a:p>
            <a:pPr indent="-381000" lvl="2" marL="1371600" rtl="0" algn="l">
              <a:spcBef>
                <a:spcPts val="0"/>
              </a:spcBef>
              <a:spcAft>
                <a:spcPts val="0"/>
              </a:spcAft>
              <a:buSzPts val="2400"/>
              <a:buChar char="•"/>
            </a:pPr>
            <a:r>
              <a:rPr lang="en-IN" sz="2400">
                <a:latin typeface="Arial"/>
                <a:ea typeface="Arial"/>
                <a:cs typeface="Arial"/>
                <a:sym typeface="Arial"/>
              </a:rPr>
              <a:t>factory is a function that is used to return a value.</a:t>
            </a:r>
            <a:endParaRPr sz="2400">
              <a:latin typeface="Arial"/>
              <a:ea typeface="Arial"/>
              <a:cs typeface="Arial"/>
              <a:sym typeface="Arial"/>
            </a:endParaRPr>
          </a:p>
          <a:p>
            <a:pPr indent="-381000" lvl="2" marL="1371600" rtl="0" algn="l">
              <a:spcBef>
                <a:spcPts val="0"/>
              </a:spcBef>
              <a:spcAft>
                <a:spcPts val="0"/>
              </a:spcAft>
              <a:buSzPts val="2400"/>
              <a:buChar char="•"/>
            </a:pPr>
            <a:r>
              <a:rPr lang="en-IN" sz="2400">
                <a:latin typeface="Arial"/>
                <a:ea typeface="Arial"/>
                <a:cs typeface="Arial"/>
                <a:sym typeface="Arial"/>
              </a:rPr>
              <a:t>This function creates the value on demand whenever a service or controller needs any value injected from the factory. </a:t>
            </a:r>
            <a:endParaRPr sz="2400">
              <a:latin typeface="Arial"/>
              <a:ea typeface="Arial"/>
              <a:cs typeface="Arial"/>
              <a:sym typeface="Arial"/>
            </a:endParaRPr>
          </a:p>
          <a:p>
            <a:pPr indent="-381000" lvl="2" marL="1371600" rtl="0" algn="l">
              <a:spcBef>
                <a:spcPts val="0"/>
              </a:spcBef>
              <a:spcAft>
                <a:spcPts val="0"/>
              </a:spcAft>
              <a:buSzPts val="2400"/>
              <a:buChar char="•"/>
            </a:pPr>
            <a:r>
              <a:rPr lang="en-IN" sz="2400">
                <a:latin typeface="Arial"/>
                <a:ea typeface="Arial"/>
                <a:cs typeface="Arial"/>
                <a:sym typeface="Arial"/>
              </a:rPr>
              <a:t>AngularJS applications normally use a factory function to calculate and return a value.</a:t>
            </a:r>
            <a:endParaRPr sz="2400">
              <a:latin typeface="Arial"/>
              <a:ea typeface="Arial"/>
              <a:cs typeface="Arial"/>
              <a:sym typeface="Arial"/>
            </a:endParaRPr>
          </a:p>
          <a:p>
            <a:pPr indent="-381000" lvl="2" marL="1371600" rtl="0" algn="l">
              <a:spcBef>
                <a:spcPts val="0"/>
              </a:spcBef>
              <a:spcAft>
                <a:spcPts val="0"/>
              </a:spcAft>
              <a:buSzPts val="2400"/>
              <a:buChar char="•"/>
            </a:pPr>
            <a:r>
              <a:rPr lang="en-IN" sz="2400">
                <a:latin typeface="Arial"/>
                <a:ea typeface="Arial"/>
                <a:cs typeface="Arial"/>
                <a:sym typeface="Arial"/>
              </a:rPr>
              <a:t> difference between an AngularJS service and factory is that a service is a constructor function and a factory is not. That is why, in the case of a factory, we return an object literal instead of using this.</a:t>
            </a:r>
            <a:endParaRPr>
              <a:solidFill>
                <a:srgbClr val="231F2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20" name="Google Shape;520;p7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1" marL="914400" rtl="0" algn="l">
              <a:spcBef>
                <a:spcPts val="1000"/>
              </a:spcBef>
              <a:spcAft>
                <a:spcPts val="0"/>
              </a:spcAft>
              <a:buSzPts val="2400"/>
              <a:buChar char="•"/>
            </a:pPr>
            <a:r>
              <a:rPr lang="en-IN">
                <a:latin typeface="Arial"/>
                <a:ea typeface="Arial"/>
                <a:cs typeface="Arial"/>
                <a:sym typeface="Arial"/>
              </a:rPr>
              <a:t>Service</a:t>
            </a:r>
            <a:endParaRPr>
              <a:latin typeface="Arial"/>
              <a:ea typeface="Arial"/>
              <a:cs typeface="Arial"/>
              <a:sym typeface="Arial"/>
            </a:endParaRPr>
          </a:p>
          <a:p>
            <a:pPr indent="-381000" lvl="2" marL="1371600" rtl="0" algn="l">
              <a:spcBef>
                <a:spcPts val="0"/>
              </a:spcBef>
              <a:spcAft>
                <a:spcPts val="0"/>
              </a:spcAft>
              <a:buSzPts val="2400"/>
              <a:buChar char="•"/>
            </a:pPr>
            <a:r>
              <a:rPr lang="en-IN" sz="2400">
                <a:solidFill>
                  <a:srgbClr val="231F20"/>
                </a:solidFill>
                <a:latin typeface="Arial"/>
                <a:ea typeface="Arial"/>
                <a:cs typeface="Arial"/>
                <a:sym typeface="Arial"/>
              </a:rPr>
              <a:t>Services are created by using service() function on a module and then injecting it into controllers. </a:t>
            </a:r>
            <a:endParaRPr sz="2400">
              <a:solidFill>
                <a:srgbClr val="231F20"/>
              </a:solidFill>
              <a:latin typeface="Arial"/>
              <a:ea typeface="Arial"/>
              <a:cs typeface="Arial"/>
              <a:sym typeface="Arial"/>
            </a:endParaRPr>
          </a:p>
          <a:p>
            <a:pPr indent="-381000" lvl="1" marL="914400" rtl="0" algn="l">
              <a:spcBef>
                <a:spcPts val="0"/>
              </a:spcBef>
              <a:spcAft>
                <a:spcPts val="0"/>
              </a:spcAft>
              <a:buClr>
                <a:srgbClr val="231F20"/>
              </a:buClr>
              <a:buSzPts val="2400"/>
              <a:buFont typeface="Arial"/>
              <a:buChar char="•"/>
            </a:pPr>
            <a:r>
              <a:rPr lang="en-IN">
                <a:solidFill>
                  <a:srgbClr val="231F20"/>
                </a:solidFill>
                <a:latin typeface="Arial"/>
                <a:ea typeface="Arial"/>
                <a:cs typeface="Arial"/>
                <a:sym typeface="Arial"/>
              </a:rPr>
              <a:t>Providers</a:t>
            </a:r>
            <a:endParaRPr>
              <a:solidFill>
                <a:srgbClr val="231F20"/>
              </a:solidFill>
              <a:latin typeface="Arial"/>
              <a:ea typeface="Arial"/>
              <a:cs typeface="Arial"/>
              <a:sym typeface="Arial"/>
            </a:endParaRPr>
          </a:p>
          <a:p>
            <a:pPr indent="-342900" lvl="2" marL="1371600" rtl="0" algn="l">
              <a:spcBef>
                <a:spcPts val="0"/>
              </a:spcBef>
              <a:spcAft>
                <a:spcPts val="0"/>
              </a:spcAft>
              <a:buClr>
                <a:srgbClr val="231F20"/>
              </a:buClr>
              <a:buSzPts val="1800"/>
              <a:buFont typeface="Arial"/>
              <a:buChar char="•"/>
            </a:pPr>
            <a:r>
              <a:rPr lang="en-IN" sz="2400">
                <a:solidFill>
                  <a:srgbClr val="231F20"/>
                </a:solidFill>
                <a:latin typeface="Arial"/>
                <a:ea typeface="Arial"/>
                <a:cs typeface="Arial"/>
                <a:sym typeface="Arial"/>
              </a:rPr>
              <a:t>In AngularJS, a provider is used to internally create other values or services or factory during config phase (the phase during which AngularJS bootstraps itself). </a:t>
            </a:r>
            <a:endParaRPr sz="2400">
              <a:solidFill>
                <a:srgbClr val="231F20"/>
              </a:solidFill>
              <a:latin typeface="Arial"/>
              <a:ea typeface="Arial"/>
              <a:cs typeface="Arial"/>
              <a:sym typeface="Arial"/>
            </a:endParaRPr>
          </a:p>
          <a:p>
            <a:pPr indent="-342900" lvl="2" marL="1371600" rtl="0" algn="l">
              <a:spcBef>
                <a:spcPts val="0"/>
              </a:spcBef>
              <a:spcAft>
                <a:spcPts val="0"/>
              </a:spcAft>
              <a:buClr>
                <a:srgbClr val="231F20"/>
              </a:buClr>
              <a:buSzPts val="1800"/>
              <a:buFont typeface="Arial"/>
              <a:buChar char="•"/>
            </a:pPr>
            <a:r>
              <a:rPr lang="en-IN" sz="2400">
                <a:solidFill>
                  <a:srgbClr val="231F20"/>
                </a:solidFill>
                <a:latin typeface="Arial"/>
                <a:ea typeface="Arial"/>
                <a:cs typeface="Arial"/>
                <a:sym typeface="Arial"/>
              </a:rPr>
              <a:t>Provider can be considered to be the most flexible form of factory you can create. </a:t>
            </a:r>
            <a:endParaRPr sz="2400">
              <a:solidFill>
                <a:srgbClr val="231F20"/>
              </a:solidFill>
              <a:latin typeface="Arial"/>
              <a:ea typeface="Arial"/>
              <a:cs typeface="Arial"/>
              <a:sym typeface="Arial"/>
            </a:endParaRPr>
          </a:p>
          <a:p>
            <a:pPr indent="-342900" lvl="2" marL="1371600" rtl="0" algn="l">
              <a:spcBef>
                <a:spcPts val="0"/>
              </a:spcBef>
              <a:spcAft>
                <a:spcPts val="0"/>
              </a:spcAft>
              <a:buClr>
                <a:srgbClr val="231F20"/>
              </a:buClr>
              <a:buSzPts val="1800"/>
              <a:buFont typeface="Arial"/>
              <a:buChar char="•"/>
            </a:pPr>
            <a:r>
              <a:rPr lang="en-IN" sz="2400">
                <a:solidFill>
                  <a:srgbClr val="231F20"/>
                </a:solidFill>
                <a:latin typeface="Arial"/>
                <a:ea typeface="Arial"/>
                <a:cs typeface="Arial"/>
                <a:sym typeface="Arial"/>
              </a:rPr>
              <a:t>Provider is a special factory method with a get() function which is used to return the value or service or factory</a:t>
            </a:r>
            <a:endParaRPr sz="2400">
              <a:solidFill>
                <a:srgbClr val="231F20"/>
              </a:solidFill>
              <a:latin typeface="Arial"/>
              <a:ea typeface="Arial"/>
              <a:cs typeface="Arial"/>
              <a:sym typeface="Arial"/>
            </a:endParaRPr>
          </a:p>
          <a:p>
            <a:pPr indent="0" lvl="0" marL="914400" rtl="0" algn="l">
              <a:spcBef>
                <a:spcPts val="1000"/>
              </a:spcBef>
              <a:spcAft>
                <a:spcPts val="0"/>
              </a:spcAft>
              <a:buNone/>
            </a:pPr>
            <a:r>
              <a:t/>
            </a:r>
            <a:endParaRPr sz="2400">
              <a:solidFill>
                <a:srgbClr val="231F2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27" name="Google Shape;527;p7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marR="0" rtl="0" algn="l">
              <a:lnSpc>
                <a:spcPct val="90000"/>
              </a:lnSpc>
              <a:spcBef>
                <a:spcPts val="1000"/>
              </a:spcBef>
              <a:spcAft>
                <a:spcPts val="0"/>
              </a:spcAft>
              <a:buSzPts val="2400"/>
              <a:buChar char="•"/>
            </a:pPr>
            <a:r>
              <a:rPr b="1" lang="en-IN" sz="2400">
                <a:latin typeface="Arial"/>
                <a:ea typeface="Arial"/>
                <a:cs typeface="Arial"/>
                <a:sym typeface="Arial"/>
              </a:rPr>
              <a:t>Controllers </a:t>
            </a:r>
            <a:r>
              <a:rPr lang="en-IN" sz="2400">
                <a:latin typeface="Arial"/>
                <a:ea typeface="Arial"/>
                <a:cs typeface="Arial"/>
                <a:sym typeface="Arial"/>
              </a:rPr>
              <a:t>are to do with view related business logic. </a:t>
            </a:r>
            <a:endParaRPr sz="2400">
              <a:latin typeface="Arial"/>
              <a:ea typeface="Arial"/>
              <a:cs typeface="Arial"/>
              <a:sym typeface="Arial"/>
            </a:endParaRPr>
          </a:p>
          <a:p>
            <a:pPr indent="-381000" lvl="0" marL="457200" marR="0" rtl="0" algn="l">
              <a:lnSpc>
                <a:spcPct val="90000"/>
              </a:lnSpc>
              <a:spcBef>
                <a:spcPts val="0"/>
              </a:spcBef>
              <a:spcAft>
                <a:spcPts val="0"/>
              </a:spcAft>
              <a:buSzPts val="2400"/>
              <a:buChar char="•"/>
            </a:pPr>
            <a:r>
              <a:rPr b="1" lang="en-IN" sz="2400">
                <a:latin typeface="Arial"/>
                <a:ea typeface="Arial"/>
                <a:cs typeface="Arial"/>
                <a:sym typeface="Arial"/>
              </a:rPr>
              <a:t>Services</a:t>
            </a:r>
            <a:r>
              <a:rPr lang="en-IN" sz="2400">
                <a:latin typeface="Arial"/>
                <a:ea typeface="Arial"/>
                <a:cs typeface="Arial"/>
                <a:sym typeface="Arial"/>
              </a:rPr>
              <a:t>, on the other hand, are to do with reusable business logic independent of the views.</a:t>
            </a:r>
            <a:endParaRPr sz="2400">
              <a:latin typeface="Arial"/>
              <a:ea typeface="Arial"/>
              <a:cs typeface="Arial"/>
              <a:sym typeface="Arial"/>
            </a:endParaRPr>
          </a:p>
          <a:p>
            <a:pPr indent="-381000" lvl="0" marL="457200" marR="0" rtl="0" algn="l">
              <a:lnSpc>
                <a:spcPct val="90000"/>
              </a:lnSpc>
              <a:spcBef>
                <a:spcPts val="0"/>
              </a:spcBef>
              <a:spcAft>
                <a:spcPts val="0"/>
              </a:spcAft>
              <a:buSzPts val="2400"/>
              <a:buChar char="•"/>
            </a:pPr>
            <a:r>
              <a:rPr b="1" lang="en-IN" sz="2400">
                <a:latin typeface="Arial"/>
                <a:ea typeface="Arial"/>
                <a:cs typeface="Arial"/>
                <a:sym typeface="Arial"/>
              </a:rPr>
              <a:t>Factory </a:t>
            </a:r>
            <a:r>
              <a:rPr lang="en-IN" sz="2400">
                <a:latin typeface="Arial"/>
                <a:ea typeface="Arial"/>
                <a:cs typeface="Arial"/>
                <a:sym typeface="Arial"/>
              </a:rPr>
              <a:t>is that a service is a constructor function and a factory is not. That is why, in the case of a factory, we return an object literal instead of using this</a:t>
            </a:r>
            <a:endParaRPr sz="2400">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IN"/>
              <a:t>Built-in Helper Functions</a:t>
            </a:r>
            <a:endParaRPr/>
          </a:p>
        </p:txBody>
      </p:sp>
      <p:sp>
        <p:nvSpPr>
          <p:cNvPr id="534" name="Google Shape;534;p76"/>
          <p:cNvSpPr txBox="1"/>
          <p:nvPr>
            <p:ph idx="1" type="body"/>
          </p:nvPr>
        </p:nvSpPr>
        <p:spPr>
          <a:xfrm>
            <a:off x="838200" y="1825625"/>
            <a:ext cx="63225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IN" sz="2400">
                <a:latin typeface="Arial"/>
                <a:ea typeface="Arial"/>
                <a:cs typeface="Arial"/>
                <a:sym typeface="Arial"/>
              </a:rPr>
              <a:t>angular</a:t>
            </a:r>
            <a:r>
              <a:rPr lang="en-IN" sz="2400">
                <a:latin typeface="Arial"/>
                <a:ea typeface="Arial"/>
                <a:cs typeface="Arial"/>
                <a:sym typeface="Arial"/>
              </a:rPr>
              <a:t>.copy </a:t>
            </a:r>
            <a:endParaRPr sz="24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sz="2400">
                <a:latin typeface="Arial"/>
                <a:ea typeface="Arial"/>
                <a:cs typeface="Arial"/>
                <a:sym typeface="Arial"/>
              </a:rPr>
              <a:t>angular.equals </a:t>
            </a:r>
            <a:endParaRPr sz="24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sz="2400">
                <a:latin typeface="Arial"/>
                <a:ea typeface="Arial"/>
                <a:cs typeface="Arial"/>
                <a:sym typeface="Arial"/>
              </a:rPr>
              <a:t>angular.forEach </a:t>
            </a:r>
            <a:endParaRPr sz="24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sz="2400">
                <a:latin typeface="Arial"/>
                <a:ea typeface="Arial"/>
                <a:cs typeface="Arial"/>
                <a:sym typeface="Arial"/>
              </a:rPr>
              <a:t>angular.fromJson </a:t>
            </a:r>
            <a:endParaRPr sz="24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sz="2400">
                <a:latin typeface="Arial"/>
                <a:ea typeface="Arial"/>
                <a:cs typeface="Arial"/>
                <a:sym typeface="Arial"/>
              </a:rPr>
              <a:t>angular.identity </a:t>
            </a:r>
            <a:endParaRPr sz="24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sz="2400">
                <a:latin typeface="Arial"/>
                <a:ea typeface="Arial"/>
                <a:cs typeface="Arial"/>
                <a:sym typeface="Arial"/>
              </a:rPr>
              <a:t>angular.isArray </a:t>
            </a:r>
            <a:endParaRPr sz="24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sz="2400">
                <a:latin typeface="Arial"/>
                <a:ea typeface="Arial"/>
                <a:cs typeface="Arial"/>
                <a:sym typeface="Arial"/>
              </a:rPr>
              <a:t>angular.isDate </a:t>
            </a:r>
            <a:endParaRPr sz="2400">
              <a:latin typeface="Arial"/>
              <a:ea typeface="Arial"/>
              <a:cs typeface="Arial"/>
              <a:sym typeface="Arial"/>
            </a:endParaRPr>
          </a:p>
          <a:p>
            <a:pPr indent="0" lvl="0" marL="0" rtl="0" algn="l">
              <a:spcBef>
                <a:spcPts val="1000"/>
              </a:spcBef>
              <a:spcAft>
                <a:spcPts val="0"/>
              </a:spcAft>
              <a:buNone/>
            </a:pPr>
            <a:r>
              <a:rPr lang="en-IN" sz="2400">
                <a:latin typeface="Arial"/>
                <a:ea typeface="Arial"/>
                <a:cs typeface="Arial"/>
                <a:sym typeface="Arial"/>
              </a:rPr>
              <a:t>angular.isDefined </a:t>
            </a:r>
            <a:endParaRPr sz="24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sz="2400">
                <a:latin typeface="Arial"/>
                <a:ea typeface="Arial"/>
                <a:cs typeface="Arial"/>
                <a:sym typeface="Arial"/>
              </a:rPr>
              <a:t>angular.isUndefined </a:t>
            </a:r>
            <a:endParaRPr sz="24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IN" sz="2400">
                <a:latin typeface="Arial"/>
                <a:ea typeface="Arial"/>
                <a:cs typeface="Arial"/>
                <a:sym typeface="Arial"/>
              </a:rPr>
              <a:t>angular.isElement </a:t>
            </a:r>
            <a:endParaRPr sz="2400">
              <a:latin typeface="Arial"/>
              <a:ea typeface="Arial"/>
              <a:cs typeface="Arial"/>
              <a:sym typeface="Arial"/>
            </a:endParaRPr>
          </a:p>
          <a:p>
            <a:pPr indent="0" lvl="0" marL="0" rtl="0" algn="l">
              <a:spcBef>
                <a:spcPts val="1000"/>
              </a:spcBef>
              <a:spcAft>
                <a:spcPts val="0"/>
              </a:spcAft>
              <a:buNone/>
            </a:pPr>
            <a:r>
              <a:t/>
            </a:r>
            <a:endParaRPr sz="2400">
              <a:latin typeface="Arial"/>
              <a:ea typeface="Arial"/>
              <a:cs typeface="Arial"/>
              <a:sym typeface="Arial"/>
            </a:endParaRPr>
          </a:p>
        </p:txBody>
      </p:sp>
      <p:sp>
        <p:nvSpPr>
          <p:cNvPr id="535" name="Google Shape;535;p76"/>
          <p:cNvSpPr txBox="1"/>
          <p:nvPr/>
        </p:nvSpPr>
        <p:spPr>
          <a:xfrm>
            <a:off x="6486525" y="1825625"/>
            <a:ext cx="3000000" cy="328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IN" sz="2400">
                <a:solidFill>
                  <a:schemeClr val="dk1"/>
                </a:solidFill>
              </a:rPr>
              <a:t>angular.isFunction </a:t>
            </a:r>
            <a:endParaRPr sz="2400">
              <a:solidFill>
                <a:schemeClr val="dk1"/>
              </a:solidFill>
            </a:endParaRPr>
          </a:p>
          <a:p>
            <a:pPr indent="0" lvl="0" marL="0" rtl="0" algn="l">
              <a:lnSpc>
                <a:spcPct val="90000"/>
              </a:lnSpc>
              <a:spcBef>
                <a:spcPts val="1000"/>
              </a:spcBef>
              <a:spcAft>
                <a:spcPts val="0"/>
              </a:spcAft>
              <a:buNone/>
            </a:pPr>
            <a:r>
              <a:rPr lang="en-IN" sz="2400">
                <a:solidFill>
                  <a:schemeClr val="dk1"/>
                </a:solidFill>
              </a:rPr>
              <a:t>angular.isNumber </a:t>
            </a:r>
            <a:endParaRPr sz="2400">
              <a:solidFill>
                <a:schemeClr val="dk1"/>
              </a:solidFill>
            </a:endParaRPr>
          </a:p>
          <a:p>
            <a:pPr indent="0" lvl="0" marL="0" rtl="0" algn="l">
              <a:lnSpc>
                <a:spcPct val="90000"/>
              </a:lnSpc>
              <a:spcBef>
                <a:spcPts val="1000"/>
              </a:spcBef>
              <a:spcAft>
                <a:spcPts val="0"/>
              </a:spcAft>
              <a:buNone/>
            </a:pPr>
            <a:r>
              <a:rPr lang="en-IN" sz="2400">
                <a:solidFill>
                  <a:schemeClr val="dk1"/>
                </a:solidFill>
              </a:rPr>
              <a:t>angular.isObject </a:t>
            </a:r>
            <a:endParaRPr sz="2400">
              <a:solidFill>
                <a:schemeClr val="dk1"/>
              </a:solidFill>
            </a:endParaRPr>
          </a:p>
          <a:p>
            <a:pPr indent="0" lvl="0" marL="0" rtl="0" algn="l">
              <a:lnSpc>
                <a:spcPct val="90000"/>
              </a:lnSpc>
              <a:spcBef>
                <a:spcPts val="1000"/>
              </a:spcBef>
              <a:spcAft>
                <a:spcPts val="0"/>
              </a:spcAft>
              <a:buNone/>
            </a:pPr>
            <a:r>
              <a:rPr lang="en-IN" sz="2400">
                <a:solidFill>
                  <a:schemeClr val="dk1"/>
                </a:solidFill>
              </a:rPr>
              <a:t>angular.isString </a:t>
            </a:r>
            <a:endParaRPr sz="2400">
              <a:solidFill>
                <a:schemeClr val="dk1"/>
              </a:solidFill>
            </a:endParaRPr>
          </a:p>
          <a:p>
            <a:pPr indent="0" lvl="0" marL="0" rtl="0" algn="l">
              <a:lnSpc>
                <a:spcPct val="90000"/>
              </a:lnSpc>
              <a:spcBef>
                <a:spcPts val="1000"/>
              </a:spcBef>
              <a:spcAft>
                <a:spcPts val="0"/>
              </a:spcAft>
              <a:buNone/>
            </a:pPr>
            <a:r>
              <a:rPr lang="en-IN" sz="2400">
                <a:solidFill>
                  <a:schemeClr val="dk1"/>
                </a:solidFill>
              </a:rPr>
              <a:t>angular.merge </a:t>
            </a:r>
            <a:endParaRPr sz="2400">
              <a:solidFill>
                <a:schemeClr val="dk1"/>
              </a:solidFill>
            </a:endParaRPr>
          </a:p>
          <a:p>
            <a:pPr indent="0" lvl="0" marL="0" rtl="0" algn="l">
              <a:lnSpc>
                <a:spcPct val="90000"/>
              </a:lnSpc>
              <a:spcBef>
                <a:spcPts val="1000"/>
              </a:spcBef>
              <a:spcAft>
                <a:spcPts val="0"/>
              </a:spcAft>
              <a:buNone/>
            </a:pPr>
            <a:r>
              <a:rPr lang="en-IN" sz="2400">
                <a:solidFill>
                  <a:schemeClr val="dk1"/>
                </a:solidFill>
              </a:rPr>
              <a:t>angular.noop </a:t>
            </a:r>
            <a:endParaRPr sz="2400">
              <a:solidFill>
                <a:schemeClr val="dk1"/>
              </a:solidFill>
            </a:endParaRPr>
          </a:p>
          <a:p>
            <a:pPr indent="0" lvl="0" marL="0" rtl="0" algn="l">
              <a:lnSpc>
                <a:spcPct val="90000"/>
              </a:lnSpc>
              <a:spcBef>
                <a:spcPts val="1000"/>
              </a:spcBef>
              <a:spcAft>
                <a:spcPts val="0"/>
              </a:spcAft>
              <a:buNone/>
            </a:pPr>
            <a:r>
              <a:rPr lang="en-IN" sz="2400">
                <a:solidFill>
                  <a:schemeClr val="dk1"/>
                </a:solidFill>
              </a:rPr>
              <a:t>angular.toJson </a:t>
            </a:r>
            <a:endParaRPr sz="2400">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marR="0" rtl="0" algn="l">
              <a:lnSpc>
                <a:spcPct val="90000"/>
              </a:lnSpc>
              <a:spcBef>
                <a:spcPts val="1000"/>
              </a:spcBef>
              <a:spcAft>
                <a:spcPts val="0"/>
              </a:spcAft>
              <a:buNone/>
            </a:pPr>
            <a:r>
              <a:rPr lang="en-IN"/>
              <a:t>Using Angular JS with Typescript</a:t>
            </a:r>
            <a:endParaRPr/>
          </a:p>
        </p:txBody>
      </p:sp>
      <p:sp>
        <p:nvSpPr>
          <p:cNvPr id="542" name="Google Shape;542;p7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IN" sz="2400">
                <a:latin typeface="Arial"/>
                <a:ea typeface="Arial"/>
                <a:cs typeface="Arial"/>
                <a:sym typeface="Arial"/>
              </a:rPr>
              <a:t>enhance the development experience by adding static typing and other features provided by TypeScript</a:t>
            </a:r>
            <a:r>
              <a:rPr lang="en-IN"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indent="0" lvl="0" marL="457200" rtl="0" algn="l">
              <a:spcBef>
                <a:spcPts val="10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457200" rtl="0" algn="l">
              <a:spcBef>
                <a:spcPts val="1000"/>
              </a:spcBef>
              <a:spcAft>
                <a:spcPts val="0"/>
              </a:spcAft>
              <a:buNone/>
            </a:pPr>
            <a:r>
              <a:rPr lang="en-IN" sz="1850">
                <a:solidFill>
                  <a:srgbClr val="FFFFFF"/>
                </a:solidFill>
                <a:highlight>
                  <a:srgbClr val="0D0D0D"/>
                </a:highlight>
                <a:latin typeface="Courier New"/>
                <a:ea typeface="Courier New"/>
                <a:cs typeface="Courier New"/>
                <a:sym typeface="Courier New"/>
              </a:rPr>
              <a:t>npm install -g typescript</a:t>
            </a:r>
            <a:endParaRPr sz="1850">
              <a:solidFill>
                <a:srgbClr val="FFFFFF"/>
              </a:solidFill>
              <a:highlight>
                <a:srgbClr val="0D0D0D"/>
              </a:highlight>
              <a:latin typeface="Courier New"/>
              <a:ea typeface="Courier New"/>
              <a:cs typeface="Courier New"/>
              <a:sym typeface="Courier New"/>
            </a:endParaRPr>
          </a:p>
          <a:p>
            <a:pPr indent="0" lvl="0" marL="457200" rtl="0" algn="l">
              <a:spcBef>
                <a:spcPts val="1000"/>
              </a:spcBef>
              <a:spcAft>
                <a:spcPts val="0"/>
              </a:spcAft>
              <a:buNone/>
            </a:pPr>
            <a:r>
              <a:t/>
            </a:r>
            <a:endParaRPr sz="1850">
              <a:solidFill>
                <a:srgbClr val="FFFFFF"/>
              </a:solidFill>
              <a:highlight>
                <a:srgbClr val="0D0D0D"/>
              </a:highlight>
              <a:latin typeface="Courier New"/>
              <a:ea typeface="Courier New"/>
              <a:cs typeface="Courier New"/>
              <a:sym typeface="Courier New"/>
            </a:endParaRPr>
          </a:p>
          <a:p>
            <a:pPr indent="0" lvl="0" marL="457200" rtl="0" algn="l">
              <a:spcBef>
                <a:spcPts val="1000"/>
              </a:spcBef>
              <a:spcAft>
                <a:spcPts val="0"/>
              </a:spcAft>
              <a:buClr>
                <a:schemeClr val="dk1"/>
              </a:buClr>
              <a:buSzPts val="1100"/>
              <a:buFont typeface="Arial"/>
              <a:buNone/>
            </a:pPr>
            <a:r>
              <a:rPr lang="en-IN" sz="1850">
                <a:solidFill>
                  <a:srgbClr val="FFFFFF"/>
                </a:solidFill>
                <a:highlight>
                  <a:srgbClr val="0D0D0D"/>
                </a:highlight>
                <a:latin typeface="Courier New"/>
                <a:ea typeface="Courier New"/>
                <a:cs typeface="Courier New"/>
                <a:sym typeface="Courier New"/>
              </a:rPr>
              <a:t>npm install angular</a:t>
            </a:r>
            <a:endParaRPr sz="1850">
              <a:solidFill>
                <a:srgbClr val="FFFFFF"/>
              </a:solidFill>
              <a:highlight>
                <a:srgbClr val="0D0D0D"/>
              </a:highlight>
              <a:latin typeface="Courier New"/>
              <a:ea typeface="Courier New"/>
              <a:cs typeface="Courier New"/>
              <a:sym typeface="Courier New"/>
            </a:endParaRPr>
          </a:p>
          <a:p>
            <a:pPr indent="0" lvl="0" marL="457200" rtl="0" algn="l">
              <a:spcBef>
                <a:spcPts val="1000"/>
              </a:spcBef>
              <a:spcAft>
                <a:spcPts val="0"/>
              </a:spcAft>
              <a:buClr>
                <a:schemeClr val="dk1"/>
              </a:buClr>
              <a:buSzPts val="1100"/>
              <a:buFont typeface="Arial"/>
              <a:buNone/>
            </a:pPr>
            <a:r>
              <a:rPr lang="en-IN" sz="1850">
                <a:solidFill>
                  <a:srgbClr val="FFFFFF"/>
                </a:solidFill>
                <a:highlight>
                  <a:srgbClr val="0D0D0D"/>
                </a:highlight>
                <a:latin typeface="Courier New"/>
                <a:ea typeface="Courier New"/>
                <a:cs typeface="Courier New"/>
                <a:sym typeface="Courier New"/>
              </a:rPr>
              <a:t>npm install --save-dev @types/angular</a:t>
            </a:r>
            <a:endParaRPr sz="1850">
              <a:solidFill>
                <a:srgbClr val="FFFFFF"/>
              </a:solidFill>
              <a:highlight>
                <a:srgbClr val="0D0D0D"/>
              </a:highlight>
              <a:latin typeface="Courier New"/>
              <a:ea typeface="Courier New"/>
              <a:cs typeface="Courier New"/>
              <a:sym typeface="Courier New"/>
            </a:endParaRPr>
          </a:p>
          <a:p>
            <a:pPr indent="0" lvl="0" marL="457200" rtl="0" algn="l">
              <a:spcBef>
                <a:spcPts val="1000"/>
              </a:spcBef>
              <a:spcAft>
                <a:spcPts val="0"/>
              </a:spcAft>
              <a:buClr>
                <a:schemeClr val="dk1"/>
              </a:buClr>
              <a:buSzPts val="1100"/>
              <a:buFont typeface="Arial"/>
              <a:buNone/>
            </a:pPr>
            <a:r>
              <a:t/>
            </a:r>
            <a:endParaRPr sz="1050">
              <a:solidFill>
                <a:srgbClr val="FFFFFF"/>
              </a:solidFill>
              <a:highlight>
                <a:srgbClr val="0D0D0D"/>
              </a:highlight>
              <a:latin typeface="Courier New"/>
              <a:ea typeface="Courier New"/>
              <a:cs typeface="Courier New"/>
              <a:sym typeface="Courier New"/>
            </a:endParaRPr>
          </a:p>
          <a:p>
            <a:pPr indent="0" lvl="0" marL="457200" rtl="0" algn="l">
              <a:spcBef>
                <a:spcPts val="1000"/>
              </a:spcBef>
              <a:spcAft>
                <a:spcPts val="0"/>
              </a:spcAft>
              <a:buNone/>
            </a:pPr>
            <a:r>
              <a:t/>
            </a:r>
            <a:endParaRPr sz="1050">
              <a:solidFill>
                <a:srgbClr val="FFFFFF"/>
              </a:solidFill>
              <a:highlight>
                <a:srgbClr val="0D0D0D"/>
              </a:highlight>
              <a:latin typeface="Courier New"/>
              <a:ea typeface="Courier New"/>
              <a:cs typeface="Courier New"/>
              <a:sym typeface="Courier New"/>
            </a:endParaRPr>
          </a:p>
          <a:p>
            <a:pPr indent="0" lvl="0" marL="457200" rtl="0" algn="l">
              <a:spcBef>
                <a:spcPts val="1000"/>
              </a:spcBef>
              <a:spcAft>
                <a:spcPts val="0"/>
              </a:spcAft>
              <a:buNone/>
            </a:pPr>
            <a:r>
              <a:t/>
            </a:r>
            <a:endParaRPr sz="1050">
              <a:solidFill>
                <a:srgbClr val="FFFFFF"/>
              </a:solidFill>
              <a:highlight>
                <a:srgbClr val="0D0D0D"/>
              </a:highlight>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549" name="Google Shape;549;p7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550" name="Google Shape;550;p78"/>
          <p:cNvPicPr preferRelativeResize="0"/>
          <p:nvPr/>
        </p:nvPicPr>
        <p:blipFill>
          <a:blip r:embed="rId3">
            <a:alphaModFix/>
          </a:blip>
          <a:stretch>
            <a:fillRect/>
          </a:stretch>
        </p:blipFill>
        <p:spPr>
          <a:xfrm>
            <a:off x="1452400" y="1825626"/>
            <a:ext cx="9456050" cy="4168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5" name="Google Shape;135;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It is a Powerful Framework</a:t>
            </a:r>
            <a:endParaRPr sz="2400">
              <a:solidFill>
                <a:srgbClr val="202124"/>
              </a:solidFill>
              <a:highlight>
                <a:srgbClr val="FFFFFF"/>
              </a:highlight>
              <a:latin typeface="Arial"/>
              <a:ea typeface="Arial"/>
              <a:cs typeface="Arial"/>
              <a:sym typeface="Arial"/>
            </a:endParaRPr>
          </a:p>
          <a:p>
            <a:pPr indent="-381000" lvl="1" marL="914400" rtl="0" algn="l">
              <a:lnSpc>
                <a:spcPct val="115000"/>
              </a:lnSpc>
              <a:spcBef>
                <a:spcPts val="0"/>
              </a:spcBef>
              <a:spcAft>
                <a:spcPts val="0"/>
              </a:spcAft>
              <a:buClr>
                <a:srgbClr val="202124"/>
              </a:buClr>
              <a:buSzPts val="2400"/>
              <a:buFont typeface="Arial"/>
              <a:buChar char="○"/>
            </a:pPr>
            <a:r>
              <a:rPr lang="en-IN" sz="2400">
                <a:highlight>
                  <a:srgbClr val="FFFFFF"/>
                </a:highlight>
                <a:latin typeface="Arial"/>
                <a:ea typeface="Arial"/>
                <a:cs typeface="Arial"/>
                <a:sym typeface="Arial"/>
              </a:rPr>
              <a:t>robust solution for faster front-end development</a:t>
            </a:r>
            <a:endParaRPr>
              <a:highlight>
                <a:srgbClr val="FFFFFF"/>
              </a:highlight>
              <a:latin typeface="Arial"/>
              <a:ea typeface="Arial"/>
              <a:cs typeface="Arial"/>
              <a:sym typeface="Arial"/>
            </a:endParaRPr>
          </a:p>
          <a:p>
            <a:pPr indent="-381000" lvl="1" marL="914400" rtl="0" algn="l">
              <a:lnSpc>
                <a:spcPct val="115000"/>
              </a:lnSpc>
              <a:spcBef>
                <a:spcPts val="0"/>
              </a:spcBef>
              <a:spcAft>
                <a:spcPts val="0"/>
              </a:spcAft>
              <a:buClr>
                <a:srgbClr val="202124"/>
              </a:buClr>
              <a:buSzPts val="2400"/>
              <a:buFont typeface="Arial"/>
              <a:buChar char="○"/>
            </a:pPr>
            <a:r>
              <a:rPr lang="en-IN" sz="2400">
                <a:highlight>
                  <a:srgbClr val="FFFFFF"/>
                </a:highlight>
                <a:latin typeface="Arial"/>
                <a:ea typeface="Arial"/>
                <a:cs typeface="Arial"/>
                <a:sym typeface="Arial"/>
              </a:rPr>
              <a:t>It has multiple features such as </a:t>
            </a:r>
            <a:r>
              <a:rPr b="1" lang="en-IN" sz="2400">
                <a:highlight>
                  <a:srgbClr val="FFFFFF"/>
                </a:highlight>
                <a:latin typeface="Arial"/>
                <a:ea typeface="Arial"/>
                <a:cs typeface="Arial"/>
                <a:sym typeface="Arial"/>
              </a:rPr>
              <a:t>MVC pattern, directives, and dependency injection</a:t>
            </a:r>
            <a:r>
              <a:rPr lang="en-IN" sz="2400">
                <a:highlight>
                  <a:srgbClr val="FFFFFF"/>
                </a:highlight>
                <a:latin typeface="Arial"/>
                <a:ea typeface="Arial"/>
                <a:cs typeface="Arial"/>
                <a:sym typeface="Arial"/>
              </a:rPr>
              <a:t>. </a:t>
            </a:r>
            <a:endParaRPr sz="2400">
              <a:highlight>
                <a:srgbClr val="FFFFFF"/>
              </a:highlight>
              <a:latin typeface="Arial"/>
              <a:ea typeface="Arial"/>
              <a:cs typeface="Arial"/>
              <a:sym typeface="Arial"/>
            </a:endParaRPr>
          </a:p>
          <a:p>
            <a:pPr indent="-381000" lvl="1" marL="914400" rtl="0" algn="l">
              <a:lnSpc>
                <a:spcPct val="115000"/>
              </a:lnSpc>
              <a:spcBef>
                <a:spcPts val="0"/>
              </a:spcBef>
              <a:spcAft>
                <a:spcPts val="0"/>
              </a:spcAft>
              <a:buClr>
                <a:srgbClr val="202124"/>
              </a:buClr>
              <a:buSzPts val="2400"/>
              <a:buFont typeface="Arial"/>
              <a:buChar char="○"/>
            </a:pPr>
            <a:r>
              <a:rPr lang="en-IN" sz="2400">
                <a:highlight>
                  <a:srgbClr val="FFFFFF"/>
                </a:highlight>
                <a:latin typeface="Arial"/>
                <a:ea typeface="Arial"/>
                <a:cs typeface="Arial"/>
                <a:sym typeface="Arial"/>
              </a:rPr>
              <a:t>It is a common platform among developers because it is </a:t>
            </a:r>
            <a:r>
              <a:rPr b="1" lang="en-IN" sz="2400">
                <a:highlight>
                  <a:srgbClr val="FFFFFF"/>
                </a:highlight>
                <a:latin typeface="Arial"/>
                <a:ea typeface="Arial"/>
                <a:cs typeface="Arial"/>
                <a:sym typeface="Arial"/>
              </a:rPr>
              <a:t>free</a:t>
            </a:r>
            <a:r>
              <a:rPr lang="en-IN" sz="2400">
                <a:highlight>
                  <a:srgbClr val="FFFFFF"/>
                </a:highlight>
                <a:latin typeface="Arial"/>
                <a:ea typeface="Arial"/>
                <a:cs typeface="Arial"/>
                <a:sym typeface="Arial"/>
              </a:rPr>
              <a:t>ly available. </a:t>
            </a:r>
            <a:endParaRPr sz="2400">
              <a:highlight>
                <a:srgbClr val="FFFFFF"/>
              </a:highlight>
              <a:latin typeface="Arial"/>
              <a:ea typeface="Arial"/>
              <a:cs typeface="Arial"/>
              <a:sym typeface="Arial"/>
            </a:endParaRPr>
          </a:p>
          <a:p>
            <a:pPr indent="-381000" lvl="1" marL="914400" rtl="0" algn="l">
              <a:lnSpc>
                <a:spcPct val="115000"/>
              </a:lnSpc>
              <a:spcBef>
                <a:spcPts val="0"/>
              </a:spcBef>
              <a:spcAft>
                <a:spcPts val="0"/>
              </a:spcAft>
              <a:buClr>
                <a:srgbClr val="202124"/>
              </a:buClr>
              <a:buSzPts val="2400"/>
              <a:buFont typeface="Arial"/>
              <a:buChar char="○"/>
            </a:pPr>
            <a:r>
              <a:rPr lang="en-IN" sz="2400">
                <a:highlight>
                  <a:srgbClr val="FFFFFF"/>
                </a:highlight>
                <a:latin typeface="Arial"/>
                <a:ea typeface="Arial"/>
                <a:cs typeface="Arial"/>
                <a:sym typeface="Arial"/>
              </a:rPr>
              <a:t>This allows developers to expand the HTML syntax and build client-side applications</a:t>
            </a:r>
            <a:r>
              <a:rPr lang="en-IN" sz="1600">
                <a:highlight>
                  <a:srgbClr val="FFFFFF"/>
                </a:highlight>
                <a:latin typeface="Arial"/>
                <a:ea typeface="Arial"/>
                <a:cs typeface="Arial"/>
                <a:sym typeface="Arial"/>
              </a:rPr>
              <a:t>.</a:t>
            </a:r>
            <a:endParaRPr sz="2400">
              <a:solidFill>
                <a:srgbClr val="202124"/>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202124"/>
              </a:buClr>
              <a:buSzPts val="2400"/>
              <a:buChar char="●"/>
            </a:pPr>
            <a:r>
              <a:rPr lang="en-IN" sz="2400">
                <a:solidFill>
                  <a:srgbClr val="202124"/>
                </a:solidFill>
                <a:highlight>
                  <a:srgbClr val="FFFFFF"/>
                </a:highlight>
                <a:latin typeface="Arial"/>
                <a:ea typeface="Arial"/>
                <a:cs typeface="Arial"/>
                <a:sym typeface="Arial"/>
              </a:rPr>
              <a:t>Real-Time</a:t>
            </a:r>
            <a:r>
              <a:rPr b="1" lang="en-IN" sz="2400">
                <a:solidFill>
                  <a:srgbClr val="202124"/>
                </a:solidFill>
                <a:highlight>
                  <a:srgbClr val="FFFFFF"/>
                </a:highlight>
                <a:latin typeface="Arial"/>
                <a:ea typeface="Arial"/>
                <a:cs typeface="Arial"/>
                <a:sym typeface="Arial"/>
              </a:rPr>
              <a:t> Testing</a:t>
            </a:r>
            <a:endParaRPr b="1" sz="2400">
              <a:solidFill>
                <a:srgbClr val="202124"/>
              </a:solidFill>
              <a:highlight>
                <a:srgbClr val="FFFFFF"/>
              </a:highlight>
              <a:latin typeface="Arial"/>
              <a:ea typeface="Arial"/>
              <a:cs typeface="Arial"/>
              <a:sym typeface="Arial"/>
            </a:endParaRPr>
          </a:p>
          <a:p>
            <a:pPr indent="-381000" lvl="1" marL="914400" rtl="0" algn="l">
              <a:lnSpc>
                <a:spcPct val="115000"/>
              </a:lnSpc>
              <a:spcBef>
                <a:spcPts val="0"/>
              </a:spcBef>
              <a:spcAft>
                <a:spcPts val="0"/>
              </a:spcAft>
              <a:buClr>
                <a:srgbClr val="202124"/>
              </a:buClr>
              <a:buSzPts val="2400"/>
              <a:buFont typeface="Arial"/>
              <a:buChar char="○"/>
            </a:pPr>
            <a:r>
              <a:rPr lang="en-IN">
                <a:highlight>
                  <a:srgbClr val="FFFFFF"/>
                </a:highlight>
                <a:latin typeface="Arial"/>
                <a:ea typeface="Arial"/>
                <a:cs typeface="Arial"/>
                <a:sym typeface="Arial"/>
              </a:rPr>
              <a:t> end-to-end and unit testing</a:t>
            </a:r>
            <a:endParaRPr sz="2400">
              <a:solidFill>
                <a:srgbClr val="202124"/>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42" name="Google Shape;142;p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749300" rtl="0" algn="l">
              <a:lnSpc>
                <a:spcPct val="100000"/>
              </a:lnSpc>
              <a:spcBef>
                <a:spcPts val="2400"/>
              </a:spcBef>
              <a:spcAft>
                <a:spcPts val="0"/>
              </a:spcAft>
              <a:buClr>
                <a:srgbClr val="3A3A3A"/>
              </a:buClr>
              <a:buSzPts val="2400"/>
              <a:buFont typeface="Arial"/>
              <a:buChar char="●"/>
            </a:pPr>
            <a:r>
              <a:rPr lang="en-IN" sz="2400">
                <a:solidFill>
                  <a:srgbClr val="202124"/>
                </a:solidFill>
                <a:highlight>
                  <a:srgbClr val="FFFFFF"/>
                </a:highlight>
                <a:latin typeface="Arial"/>
                <a:ea typeface="Arial"/>
                <a:cs typeface="Arial"/>
                <a:sym typeface="Arial"/>
              </a:rPr>
              <a:t>AngularJS extension that is the Angular apps are built using the </a:t>
            </a:r>
            <a:r>
              <a:rPr b="1" lang="en-IN" sz="2400">
                <a:solidFill>
                  <a:srgbClr val="202124"/>
                </a:solidFill>
                <a:highlight>
                  <a:srgbClr val="FFFFFF"/>
                </a:highlight>
                <a:latin typeface="Arial"/>
                <a:ea typeface="Arial"/>
                <a:cs typeface="Arial"/>
                <a:sym typeface="Arial"/>
              </a:rPr>
              <a:t>TypeScript </a:t>
            </a:r>
            <a:r>
              <a:rPr lang="en-IN" sz="2400">
                <a:solidFill>
                  <a:srgbClr val="202124"/>
                </a:solidFill>
                <a:highlight>
                  <a:srgbClr val="FFFFFF"/>
                </a:highlight>
                <a:latin typeface="Arial"/>
                <a:ea typeface="Arial"/>
                <a:cs typeface="Arial"/>
                <a:sym typeface="Arial"/>
              </a:rPr>
              <a:t>language, which eliminates the errors while writing the codes and ensures high performance and security.</a:t>
            </a:r>
            <a:endParaRPr sz="2400">
              <a:solidFill>
                <a:srgbClr val="202124"/>
              </a:solidFill>
              <a:highlight>
                <a:srgbClr val="FFFFFF"/>
              </a:highlight>
              <a:latin typeface="Arial"/>
              <a:ea typeface="Arial"/>
              <a:cs typeface="Arial"/>
              <a:sym typeface="Arial"/>
            </a:endParaRPr>
          </a:p>
          <a:p>
            <a:pPr indent="-381000" lvl="0" marL="749300" rtl="0" algn="l">
              <a:lnSpc>
                <a:spcPct val="100000"/>
              </a:lnSpc>
              <a:spcBef>
                <a:spcPts val="0"/>
              </a:spcBef>
              <a:spcAft>
                <a:spcPts val="0"/>
              </a:spcAft>
              <a:buClr>
                <a:srgbClr val="202124"/>
              </a:buClr>
              <a:buSzPts val="2400"/>
              <a:buFont typeface="Arial"/>
              <a:buChar char="●"/>
            </a:pPr>
            <a:r>
              <a:rPr lang="en-IN" sz="2400">
                <a:solidFill>
                  <a:srgbClr val="202124"/>
                </a:solidFill>
                <a:highlight>
                  <a:srgbClr val="FFFFFF"/>
                </a:highlight>
                <a:latin typeface="Arial"/>
                <a:ea typeface="Arial"/>
                <a:cs typeface="Arial"/>
                <a:sym typeface="Arial"/>
              </a:rPr>
              <a:t>The </a:t>
            </a:r>
            <a:r>
              <a:rPr b="1" lang="en-IN" sz="2400">
                <a:solidFill>
                  <a:srgbClr val="202124"/>
                </a:solidFill>
                <a:highlight>
                  <a:srgbClr val="FFFFFF"/>
                </a:highlight>
                <a:latin typeface="Arial"/>
                <a:ea typeface="Arial"/>
                <a:cs typeface="Arial"/>
                <a:sym typeface="Arial"/>
              </a:rPr>
              <a:t>time investment</a:t>
            </a:r>
            <a:r>
              <a:rPr lang="en-IN" sz="2400">
                <a:solidFill>
                  <a:srgbClr val="202124"/>
                </a:solidFill>
                <a:highlight>
                  <a:srgbClr val="FFFFFF"/>
                </a:highlight>
                <a:latin typeface="Arial"/>
                <a:ea typeface="Arial"/>
                <a:cs typeface="Arial"/>
                <a:sym typeface="Arial"/>
              </a:rPr>
              <a:t> in Angular for the projects is less as compared to other web development frameworks. The Angular CLI tool allows the developers to create initial projects, perform testing, and integrate features in the same.</a:t>
            </a:r>
            <a:endParaRPr sz="2400">
              <a:solidFill>
                <a:srgbClr val="202124"/>
              </a:solidFill>
              <a:highlight>
                <a:srgbClr val="FFFFFF"/>
              </a:highlight>
              <a:latin typeface="Arial"/>
              <a:ea typeface="Arial"/>
              <a:cs typeface="Arial"/>
              <a:sym typeface="Arial"/>
            </a:endParaRPr>
          </a:p>
          <a:p>
            <a:pPr indent="-381000" lvl="0" marL="749300" rtl="0" algn="l">
              <a:lnSpc>
                <a:spcPct val="100000"/>
              </a:lnSpc>
              <a:spcBef>
                <a:spcPts val="0"/>
              </a:spcBef>
              <a:spcAft>
                <a:spcPts val="0"/>
              </a:spcAft>
              <a:buClr>
                <a:srgbClr val="202124"/>
              </a:buClr>
              <a:buSzPts val="2400"/>
              <a:buFont typeface="Arial"/>
              <a:buChar char="●"/>
            </a:pPr>
            <a:r>
              <a:rPr lang="en-IN" sz="2400">
                <a:solidFill>
                  <a:srgbClr val="202124"/>
                </a:solidFill>
                <a:highlight>
                  <a:srgbClr val="FFFFFF"/>
                </a:highlight>
                <a:latin typeface="Arial"/>
                <a:ea typeface="Arial"/>
                <a:cs typeface="Arial"/>
                <a:sym typeface="Arial"/>
              </a:rPr>
              <a:t>Reduce development time as Angular uses HTML to define the User-interface of an application, which is less complex as compared to JavaScript.</a:t>
            </a:r>
            <a:endParaRPr sz="2400">
              <a:solidFill>
                <a:srgbClr val="3A3A3A"/>
              </a:solidFill>
              <a:highlight>
                <a:srgbClr val="FFFFFF"/>
              </a:highlight>
              <a:latin typeface="Arial"/>
              <a:ea typeface="Arial"/>
              <a:cs typeface="Arial"/>
              <a:sym typeface="Arial"/>
            </a:endParaRPr>
          </a:p>
          <a:p>
            <a:pPr indent="0" lvl="0" marL="457200" rtl="0" algn="l">
              <a:lnSpc>
                <a:spcPct val="100000"/>
              </a:lnSpc>
              <a:spcBef>
                <a:spcPts val="2400"/>
              </a:spcBef>
              <a:spcAft>
                <a:spcPts val="0"/>
              </a:spcAft>
              <a:buNone/>
            </a:pPr>
            <a:r>
              <a:t/>
            </a:r>
            <a:endParaRPr sz="2400">
              <a:solidFill>
                <a:srgbClr val="202124"/>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t/>
            </a:r>
            <a:endParaRPr sz="2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Environment</a:t>
            </a:r>
            <a:r>
              <a:rPr lang="en-IN"/>
              <a:t> Setup for AngularJS</a:t>
            </a:r>
            <a:endParaRPr/>
          </a:p>
        </p:txBody>
      </p:sp>
      <p:sp>
        <p:nvSpPr>
          <p:cNvPr id="149" name="Google Shape;149;p22"/>
          <p:cNvSpPr txBox="1"/>
          <p:nvPr>
            <p:ph idx="1" type="body"/>
          </p:nvPr>
        </p:nvSpPr>
        <p:spPr>
          <a:xfrm>
            <a:off x="591325" y="1825625"/>
            <a:ext cx="11600700" cy="4351200"/>
          </a:xfrm>
          <a:prstGeom prst="rect">
            <a:avLst/>
          </a:prstGeom>
        </p:spPr>
        <p:txBody>
          <a:bodyPr anchorCtr="0" anchor="t" bIns="45700" lIns="91425" spcFirstLastPara="1" rIns="91425" wrap="square" tIns="45700">
            <a:noAutofit/>
          </a:bodyPr>
          <a:lstStyle/>
          <a:p>
            <a:pPr indent="-381000" lvl="0" marL="749300" marR="0" rtl="0" algn="l">
              <a:lnSpc>
                <a:spcPct val="100000"/>
              </a:lnSpc>
              <a:spcBef>
                <a:spcPts val="2400"/>
              </a:spcBef>
              <a:spcAft>
                <a:spcPts val="0"/>
              </a:spcAft>
              <a:buClr>
                <a:srgbClr val="3A3A3A"/>
              </a:buClr>
              <a:buSzPts val="2400"/>
              <a:buFont typeface="Arial"/>
              <a:buChar char="●"/>
            </a:pPr>
            <a:r>
              <a:rPr lang="en-IN" sz="2400">
                <a:solidFill>
                  <a:srgbClr val="202124"/>
                </a:solidFill>
                <a:highlight>
                  <a:srgbClr val="FFFFFF"/>
                </a:highlight>
                <a:latin typeface="Arial"/>
                <a:ea typeface="Arial"/>
                <a:cs typeface="Arial"/>
                <a:sym typeface="Arial"/>
              </a:rPr>
              <a:t>Download the desired version of AngularJS ( </a:t>
            </a:r>
            <a:r>
              <a:rPr lang="en-IN" sz="2400">
                <a:solidFill>
                  <a:srgbClr val="202124"/>
                </a:solidFill>
                <a:highlight>
                  <a:srgbClr val="FFFFFF"/>
                </a:highlight>
                <a:uFill>
                  <a:noFill/>
                </a:uFill>
                <a:latin typeface="Arial"/>
                <a:ea typeface="Arial"/>
                <a:cs typeface="Arial"/>
                <a:sym typeface="Arial"/>
                <a:hlinkClick r:id="rId3">
                  <a:extLst>
                    <a:ext uri="{A12FA001-AC4F-418D-AE19-62706E023703}">
                      <ahyp:hlinkClr val="tx"/>
                    </a:ext>
                  </a:extLst>
                </a:hlinkClick>
              </a:rPr>
              <a:t>https://angularjs.org/</a:t>
            </a:r>
            <a:r>
              <a:rPr lang="en-IN" sz="2400">
                <a:solidFill>
                  <a:srgbClr val="202124"/>
                </a:solidFill>
                <a:highlight>
                  <a:srgbClr val="FFFFFF"/>
                </a:highlight>
                <a:latin typeface="Arial"/>
                <a:ea typeface="Arial"/>
                <a:cs typeface="Arial"/>
                <a:sym typeface="Arial"/>
              </a:rPr>
              <a:t>. O</a:t>
            </a:r>
            <a:r>
              <a:rPr lang="en-IN" sz="2400">
                <a:solidFill>
                  <a:srgbClr val="202124"/>
                </a:solidFill>
                <a:highlight>
                  <a:srgbClr val="FFFFFF"/>
                </a:highlight>
                <a:latin typeface="Arial"/>
                <a:ea typeface="Arial"/>
                <a:cs typeface="Arial"/>
                <a:sym typeface="Arial"/>
              </a:rPr>
              <a:t>R</a:t>
            </a:r>
            <a:r>
              <a:rPr lang="en-IN" sz="2400">
                <a:solidFill>
                  <a:srgbClr val="202124"/>
                </a:solidFill>
                <a:highlight>
                  <a:srgbClr val="FFFFFF"/>
                </a:highlight>
                <a:latin typeface="Arial"/>
                <a:ea typeface="Arial"/>
                <a:cs typeface="Arial"/>
                <a:sym typeface="Arial"/>
              </a:rPr>
              <a:t> use CDN </a:t>
            </a:r>
            <a:endParaRPr sz="2400">
              <a:solidFill>
                <a:srgbClr val="202124"/>
              </a:solidFill>
              <a:highlight>
                <a:srgbClr val="FFFFFF"/>
              </a:highlight>
              <a:latin typeface="Arial"/>
              <a:ea typeface="Arial"/>
              <a:cs typeface="Arial"/>
              <a:sym typeface="Arial"/>
            </a:endParaRPr>
          </a:p>
          <a:p>
            <a:pPr indent="-381000" lvl="1" marL="914400" marR="0" rtl="0" algn="l">
              <a:lnSpc>
                <a:spcPct val="100000"/>
              </a:lnSpc>
              <a:spcBef>
                <a:spcPts val="0"/>
              </a:spcBef>
              <a:spcAft>
                <a:spcPts val="0"/>
              </a:spcAft>
              <a:buClr>
                <a:srgbClr val="202124"/>
              </a:buClr>
              <a:buSzPts val="2400"/>
              <a:buFont typeface="Arial"/>
              <a:buChar char="○"/>
            </a:pPr>
            <a:r>
              <a:rPr lang="en-IN" sz="2400">
                <a:solidFill>
                  <a:srgbClr val="202124"/>
                </a:solidFill>
                <a:highlight>
                  <a:srgbClr val="FFFFFF"/>
                </a:highlight>
                <a:latin typeface="Arial"/>
                <a:ea typeface="Arial"/>
                <a:cs typeface="Arial"/>
                <a:sym typeface="Arial"/>
              </a:rPr>
              <a:t>https://angularjs.org/</a:t>
            </a:r>
            <a:endParaRPr sz="2400">
              <a:solidFill>
                <a:srgbClr val="202124"/>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b="1" lang="en-IN" sz="2400">
                <a:solidFill>
                  <a:srgbClr val="FF6600"/>
                </a:solidFill>
                <a:highlight>
                  <a:srgbClr val="FFFFFF"/>
                </a:highlight>
                <a:latin typeface="Arial"/>
                <a:ea typeface="Arial"/>
                <a:cs typeface="Arial"/>
                <a:sym typeface="Arial"/>
              </a:rPr>
              <a:t>Including script from CDN:</a:t>
            </a:r>
            <a:endParaRPr b="1" sz="2400">
              <a:solidFill>
                <a:srgbClr val="FF6600"/>
              </a:solidFill>
              <a:highlight>
                <a:srgbClr val="FFFFFF"/>
              </a:highlight>
              <a:latin typeface="Arial"/>
              <a:ea typeface="Arial"/>
              <a:cs typeface="Arial"/>
              <a:sym typeface="Arial"/>
            </a:endParaRPr>
          </a:p>
          <a:p>
            <a:pPr indent="0" lvl="0" marL="457200" marR="0" rtl="0" algn="l">
              <a:lnSpc>
                <a:spcPct val="100000"/>
              </a:lnSpc>
              <a:spcBef>
                <a:spcPts val="2400"/>
              </a:spcBef>
              <a:spcAft>
                <a:spcPts val="0"/>
              </a:spcAft>
              <a:buNone/>
            </a:pPr>
            <a:r>
              <a:rPr lang="en-IN" sz="2400">
                <a:solidFill>
                  <a:srgbClr val="3A3A3A"/>
                </a:solidFill>
                <a:latin typeface="Arial"/>
                <a:ea typeface="Arial"/>
                <a:cs typeface="Arial"/>
                <a:sym typeface="Arial"/>
              </a:rPr>
              <a:t>&lt;script src=”</a:t>
            </a:r>
            <a:r>
              <a:rPr lang="en-IN" sz="2400" u="sng">
                <a:solidFill>
                  <a:schemeClr val="hlink"/>
                </a:solidFill>
                <a:latin typeface="Arial"/>
                <a:ea typeface="Arial"/>
                <a:cs typeface="Arial"/>
                <a:sym typeface="Arial"/>
                <a:hlinkClick r:id="rId4"/>
              </a:rPr>
              <a:t>https://ajax.googleapis.com/ajax/libs/angularJS/1.7.2/angular.min.js</a:t>
            </a:r>
            <a:r>
              <a:rPr lang="en-IN" sz="2400">
                <a:solidFill>
                  <a:srgbClr val="3A3A3A"/>
                </a:solidFill>
                <a:latin typeface="Arial"/>
                <a:ea typeface="Arial"/>
                <a:cs typeface="Arial"/>
                <a:sym typeface="Arial"/>
              </a:rPr>
              <a:t>”</a:t>
            </a:r>
            <a:endParaRPr sz="2400">
              <a:solidFill>
                <a:srgbClr val="3A3A3A"/>
              </a:solidFill>
              <a:latin typeface="Arial"/>
              <a:ea typeface="Arial"/>
              <a:cs typeface="Arial"/>
              <a:sym typeface="Arial"/>
            </a:endParaRPr>
          </a:p>
          <a:p>
            <a:pPr indent="0" lvl="0" marL="457200" marR="0" rtl="0" algn="l">
              <a:lnSpc>
                <a:spcPct val="100000"/>
              </a:lnSpc>
              <a:spcBef>
                <a:spcPts val="0"/>
              </a:spcBef>
              <a:spcAft>
                <a:spcPts val="0"/>
              </a:spcAft>
              <a:buNone/>
            </a:pPr>
            <a:r>
              <a:rPr lang="en-IN" sz="2400">
                <a:solidFill>
                  <a:srgbClr val="3A3A3A"/>
                </a:solidFill>
                <a:latin typeface="Arial"/>
                <a:ea typeface="Arial"/>
                <a:cs typeface="Arial"/>
                <a:sym typeface="Arial"/>
              </a:rPr>
              <a:t>type=”text/javascript”&gt;</a:t>
            </a:r>
            <a:endParaRPr sz="2400">
              <a:solidFill>
                <a:srgbClr val="3A3A3A"/>
              </a:solidFill>
              <a:latin typeface="Arial"/>
              <a:ea typeface="Arial"/>
              <a:cs typeface="Arial"/>
              <a:sym typeface="Arial"/>
            </a:endParaRPr>
          </a:p>
          <a:p>
            <a:pPr indent="0" lvl="0" marL="190500" marR="190500" rtl="0" algn="l">
              <a:lnSpc>
                <a:spcPct val="100000"/>
              </a:lnSpc>
              <a:spcBef>
                <a:spcPts val="0"/>
              </a:spcBef>
              <a:spcAft>
                <a:spcPts val="0"/>
              </a:spcAft>
              <a:buNone/>
            </a:pPr>
            <a:r>
              <a:rPr lang="en-IN" sz="2400">
                <a:solidFill>
                  <a:srgbClr val="3A3A3A"/>
                </a:solidFill>
                <a:latin typeface="Arial"/>
                <a:ea typeface="Arial"/>
                <a:cs typeface="Arial"/>
                <a:sym typeface="Arial"/>
              </a:rPr>
              <a:t>&lt;/script&gt;</a:t>
            </a:r>
            <a:endParaRPr sz="2400">
              <a:solidFill>
                <a:srgbClr val="3A3A3A"/>
              </a:solidFill>
              <a:latin typeface="Arial"/>
              <a:ea typeface="Arial"/>
              <a:cs typeface="Arial"/>
              <a:sym typeface="Arial"/>
            </a:endParaRPr>
          </a:p>
          <a:p>
            <a:pPr indent="0" lvl="0" marL="0" rtl="0" algn="l">
              <a:lnSpc>
                <a:spcPct val="115000"/>
              </a:lnSpc>
              <a:spcBef>
                <a:spcPts val="1700"/>
              </a:spcBef>
              <a:spcAft>
                <a:spcPts val="0"/>
              </a:spcAft>
              <a:buNone/>
            </a:pPr>
            <a:r>
              <a:rPr b="1" lang="en-IN" sz="2400">
                <a:solidFill>
                  <a:srgbClr val="FF6600"/>
                </a:solidFill>
                <a:highlight>
                  <a:srgbClr val="FFFFFF"/>
                </a:highlight>
                <a:latin typeface="Arial"/>
                <a:ea typeface="Arial"/>
                <a:cs typeface="Arial"/>
                <a:sym typeface="Arial"/>
              </a:rPr>
              <a:t>Including script from local machine:</a:t>
            </a:r>
            <a:endParaRPr b="1" sz="2400">
              <a:solidFill>
                <a:srgbClr val="FF6600"/>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lang="en-IN" sz="2400">
                <a:solidFill>
                  <a:srgbClr val="3A3A3A"/>
                </a:solidFill>
                <a:latin typeface="Arial"/>
                <a:ea typeface="Arial"/>
                <a:cs typeface="Arial"/>
                <a:sym typeface="Arial"/>
              </a:rPr>
              <a:t>&lt;script    src=” scripts/angular.js”   type=”text/javascript”&gt;</a:t>
            </a:r>
            <a:endParaRPr sz="2400">
              <a:solidFill>
                <a:srgbClr val="3A3A3A"/>
              </a:solidFill>
              <a:latin typeface="Arial"/>
              <a:ea typeface="Arial"/>
              <a:cs typeface="Arial"/>
              <a:sym typeface="Arial"/>
            </a:endParaRPr>
          </a:p>
          <a:p>
            <a:pPr indent="0" lvl="0" marL="190500" marR="190500" rtl="0" algn="l">
              <a:lnSpc>
                <a:spcPct val="115000"/>
              </a:lnSpc>
              <a:spcBef>
                <a:spcPts val="1600"/>
              </a:spcBef>
              <a:spcAft>
                <a:spcPts val="0"/>
              </a:spcAft>
              <a:buNone/>
            </a:pPr>
            <a:r>
              <a:rPr lang="en-IN" sz="2400">
                <a:solidFill>
                  <a:srgbClr val="3A3A3A"/>
                </a:solidFill>
                <a:latin typeface="Arial"/>
                <a:ea typeface="Arial"/>
                <a:cs typeface="Arial"/>
                <a:sym typeface="Arial"/>
              </a:rPr>
              <a:t>&lt;/script&gt;</a:t>
            </a:r>
            <a:endParaRPr sz="2400">
              <a:solidFill>
                <a:srgbClr val="3A3A3A"/>
              </a:solidFill>
              <a:latin typeface="Arial"/>
              <a:ea typeface="Arial"/>
              <a:cs typeface="Arial"/>
              <a:sym typeface="Arial"/>
            </a:endParaRPr>
          </a:p>
          <a:p>
            <a:pPr indent="0" lvl="0" marL="190500" marR="190500" rtl="0" algn="l">
              <a:lnSpc>
                <a:spcPct val="115000"/>
              </a:lnSpc>
              <a:spcBef>
                <a:spcPts val="1700"/>
              </a:spcBef>
              <a:spcAft>
                <a:spcPts val="0"/>
              </a:spcAft>
              <a:buNone/>
            </a:pPr>
            <a:r>
              <a:t/>
            </a:r>
            <a:endParaRPr sz="2400">
              <a:solidFill>
                <a:srgbClr val="3A3A3A"/>
              </a:solidFill>
              <a:latin typeface="Arial"/>
              <a:ea typeface="Arial"/>
              <a:cs typeface="Arial"/>
              <a:sym typeface="Arial"/>
            </a:endParaRPr>
          </a:p>
          <a:p>
            <a:pPr indent="0" lvl="0" marL="457200" marR="0" rtl="0" algn="l">
              <a:lnSpc>
                <a:spcPct val="100000"/>
              </a:lnSpc>
              <a:spcBef>
                <a:spcPts val="2400"/>
              </a:spcBef>
              <a:spcAft>
                <a:spcPts val="0"/>
              </a:spcAft>
              <a:buNone/>
            </a:pPr>
            <a:r>
              <a:t/>
            </a:r>
            <a:endParaRPr sz="2400">
              <a:solidFill>
                <a:srgbClr val="202124"/>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