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Roboto"/>
      <p:regular r:id="rId62"/>
      <p:bold r:id="rId63"/>
      <p:italic r:id="rId64"/>
      <p:boldItalic r:id="rId65"/>
    </p:embeddedFont>
    <p:embeddedFont>
      <p:font typeface="Nunito"/>
      <p:regular r:id="rId66"/>
      <p:bold r:id="rId67"/>
      <p:italic r:id="rId68"/>
      <p:boldItalic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7.xml"/><Relationship Id="rId66" Type="http://schemas.openxmlformats.org/officeDocument/2006/relationships/font" Target="fonts/Nunito-regular.fntdata"/><Relationship Id="rId21" Type="http://schemas.openxmlformats.org/officeDocument/2006/relationships/slide" Target="slides/slide16.xml"/><Relationship Id="rId65" Type="http://schemas.openxmlformats.org/officeDocument/2006/relationships/font" Target="fonts/Roboto-boldItalic.fntdata"/><Relationship Id="rId24" Type="http://schemas.openxmlformats.org/officeDocument/2006/relationships/slide" Target="slides/slide19.xml"/><Relationship Id="rId68" Type="http://schemas.openxmlformats.org/officeDocument/2006/relationships/font" Target="fonts/Nunito-italic.fntdata"/><Relationship Id="rId23" Type="http://schemas.openxmlformats.org/officeDocument/2006/relationships/slide" Target="slides/slide18.xml"/><Relationship Id="rId67" Type="http://schemas.openxmlformats.org/officeDocument/2006/relationships/font" Target="fonts/Nuni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Nuni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mongodb-replication-and-sharding/" TargetMode="External"/><Relationship Id="rId3" Type="http://schemas.openxmlformats.org/officeDocument/2006/relationships/hyperlink" Target="https://www.mongodb.com/docs/manual/sharding/"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15/3 - Present - </a:t>
            </a:r>
            <a:endParaRPr/>
          </a:p>
          <a:p>
            <a:pPr indent="0" lvl="0" marL="0" rtl="0" algn="l">
              <a:spcBef>
                <a:spcPts val="0"/>
              </a:spcBef>
              <a:spcAft>
                <a:spcPts val="0"/>
              </a:spcAft>
              <a:buNone/>
            </a:pPr>
            <a:r>
              <a:rPr lang="en"/>
              <a:t>49</a:t>
            </a:r>
            <a:endParaRPr/>
          </a:p>
          <a:p>
            <a:pPr indent="0" lvl="0" marL="0" rtl="0" algn="l">
              <a:spcBef>
                <a:spcPts val="0"/>
              </a:spcBef>
              <a:spcAft>
                <a:spcPts val="0"/>
              </a:spcAft>
              <a:buNone/>
            </a:pPr>
            <a:r>
              <a:rPr lang="en"/>
              <a:t>29</a:t>
            </a:r>
            <a:endParaRPr/>
          </a:p>
          <a:p>
            <a:pPr indent="0" lvl="0" marL="0" rtl="0" algn="l">
              <a:spcBef>
                <a:spcPts val="0"/>
              </a:spcBef>
              <a:spcAft>
                <a:spcPts val="0"/>
              </a:spcAft>
              <a:buNone/>
            </a:pPr>
            <a:r>
              <a:rPr lang="en"/>
              <a:t>40</a:t>
            </a:r>
            <a:endParaRPr/>
          </a:p>
          <a:p>
            <a:pPr indent="0" lvl="0" marL="0" rtl="0" algn="l">
              <a:spcBef>
                <a:spcPts val="0"/>
              </a:spcBef>
              <a:spcAft>
                <a:spcPts val="0"/>
              </a:spcAft>
              <a:buNone/>
            </a:pPr>
            <a:r>
              <a:rPr lang="en"/>
              <a:t>15</a:t>
            </a:r>
            <a:endParaRPr/>
          </a:p>
          <a:p>
            <a:pPr indent="0" lvl="0" marL="0" rtl="0" algn="l">
              <a:spcBef>
                <a:spcPts val="0"/>
              </a:spcBef>
              <a:spcAft>
                <a:spcPts val="0"/>
              </a:spcAft>
              <a:buNone/>
            </a:pPr>
            <a:r>
              <a:rPr lang="en"/>
              <a:t>52</a:t>
            </a:r>
            <a:endParaRPr/>
          </a:p>
          <a:p>
            <a:pPr indent="0" lvl="0" marL="0" rtl="0" algn="l">
              <a:spcBef>
                <a:spcPts val="0"/>
              </a:spcBef>
              <a:spcAft>
                <a:spcPts val="0"/>
              </a:spcAft>
              <a:buNone/>
            </a:pPr>
            <a:r>
              <a:rPr lang="en"/>
              <a:t>38</a:t>
            </a:r>
            <a:endParaRPr/>
          </a:p>
          <a:p>
            <a:pPr indent="0" lvl="0" marL="0" rtl="0" algn="l">
              <a:spcBef>
                <a:spcPts val="0"/>
              </a:spcBef>
              <a:spcAft>
                <a:spcPts val="0"/>
              </a:spcAft>
              <a:buNone/>
            </a:pPr>
            <a:r>
              <a:rPr lang="en"/>
              <a:t>45</a:t>
            </a:r>
            <a:endParaRPr/>
          </a:p>
          <a:p>
            <a:pPr indent="0" lvl="0" marL="0" rtl="0" algn="l">
              <a:spcBef>
                <a:spcPts val="0"/>
              </a:spcBef>
              <a:spcAft>
                <a:spcPts val="0"/>
              </a:spcAft>
              <a:buNone/>
            </a:pPr>
            <a:r>
              <a:rPr lang="en"/>
              <a:t>22</a:t>
            </a:r>
            <a:endParaRPr/>
          </a:p>
          <a:p>
            <a:pPr indent="0" lvl="0" marL="0" rtl="0" algn="l">
              <a:spcBef>
                <a:spcPts val="0"/>
              </a:spcBef>
              <a:spcAft>
                <a:spcPts val="0"/>
              </a:spcAft>
              <a:buNone/>
            </a:pPr>
            <a:r>
              <a:rPr lang="en"/>
              <a:t>26</a:t>
            </a:r>
            <a:endParaRPr/>
          </a:p>
          <a:p>
            <a:pPr indent="0" lvl="0" marL="0" rtl="0" algn="l">
              <a:spcBef>
                <a:spcPts val="0"/>
              </a:spcBef>
              <a:spcAft>
                <a:spcPts val="0"/>
              </a:spcAft>
              <a:buNone/>
            </a:pPr>
            <a:r>
              <a:rPr lang="en"/>
              <a:t>14</a:t>
            </a:r>
            <a:endParaRPr/>
          </a:p>
          <a:p>
            <a:pPr indent="0" lvl="0" marL="0" rtl="0" algn="l">
              <a:spcBef>
                <a:spcPts val="0"/>
              </a:spcBef>
              <a:spcAft>
                <a:spcPts val="0"/>
              </a:spcAft>
              <a:buNone/>
            </a:pPr>
            <a:r>
              <a:rPr lang="en"/>
              <a:t>19</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33bea256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33bea256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16bb884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16bb884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16bb884d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16bb884d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33bea256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233bea256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c2e8eb3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c2e8eb3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16bb884d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16bb884d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c2e8eb3f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c2e8eb3f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c2e8eb3f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c2e8eb3f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c2e8eb3f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c2e8eb3f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c2e8eb3f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c2e8eb3f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32abe5f8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32abe5f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c2e8eb3f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c2e8eb3f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33bea256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233bea256b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33bea256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233bea256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33bea256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233bea256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33bea256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233bea256b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33bea256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233bea256b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33bea256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233bea256b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1e96749f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1e96749f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https://www.geeksforgeeks.org/mongodb-replication-and-sharding/</a:t>
            </a:r>
            <a:endParaRPr/>
          </a:p>
          <a:p>
            <a:pPr indent="0" lvl="0" marL="0" rtl="0" algn="l">
              <a:spcBef>
                <a:spcPts val="0"/>
              </a:spcBef>
              <a:spcAft>
                <a:spcPts val="0"/>
              </a:spcAft>
              <a:buNone/>
            </a:pPr>
            <a:r>
              <a:rPr lang="en" u="sng">
                <a:solidFill>
                  <a:schemeClr val="hlink"/>
                </a:solidFill>
                <a:hlinkClick r:id="rId3"/>
              </a:rPr>
              <a:t>https://www.mongodb.com/docs/manual/sharding/</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c2e8eb3f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c2e8eb3f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bf5ea9a2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bf5ea9a2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33bea25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33bea25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f5ea9a22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bf5ea9a22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bf5ea9a22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bf5ea9a22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c2e8eb3f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c2e8eb3f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c2e8eb3f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c2e8eb3f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1c2e8eb3f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1c2e8eb3f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c2e8eb3f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1c2e8eb3f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c2e8eb3f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c2e8eb3f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c2e8eb3f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1c2e8eb3f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c2e8eb3f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1c2e8eb3f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useNewUrlParser</a:t>
            </a:r>
            <a:endParaRPr/>
          </a:p>
          <a:p>
            <a:pPr indent="0" lvl="0" marL="0" rtl="0" algn="l">
              <a:spcBef>
                <a:spcPts val="0"/>
              </a:spcBef>
              <a:spcAft>
                <a:spcPts val="0"/>
              </a:spcAft>
              <a:buNone/>
            </a:pPr>
            <a:r>
              <a:rPr lang="en"/>
              <a:t>https://arunrajeevan.medium.com/understanding-mongoose-connection-options-2b6e73d96de1</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c2e8eb3f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1c2e8eb3f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33bea256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33bea25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JSOn and BSON</a:t>
            </a:r>
            <a:endParaRPr/>
          </a:p>
          <a:p>
            <a:pPr indent="0" lvl="0" marL="0" rtl="0" algn="l">
              <a:spcBef>
                <a:spcPts val="0"/>
              </a:spcBef>
              <a:spcAft>
                <a:spcPts val="0"/>
              </a:spcAft>
              <a:buNone/>
            </a:pPr>
            <a:r>
              <a:rPr lang="en"/>
              <a:t>https://www.mongodb.com/json-and-bson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c2e8eb3f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1c2e8eb3f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c2e8eb3f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c2e8eb3f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1c2e8eb3f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1c2e8eb3f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c2e8eb3f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c2e8eb3f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1c2e8eb3f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1c2e8eb3f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1c2e8eb3f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1c2e8eb3f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c2e8eb3f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1c2e8eb3f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1c2e8eb3f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1c2e8eb3f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Express : </a:t>
            </a:r>
            <a:r>
              <a:rPr lang="en" sz="1050">
                <a:solidFill>
                  <a:srgbClr val="FFFFFF"/>
                </a:solidFill>
                <a:highlight>
                  <a:srgbClr val="0D0D0D"/>
                </a:highlight>
                <a:latin typeface="Courier New"/>
                <a:ea typeface="Courier New"/>
                <a:cs typeface="Courier New"/>
                <a:sym typeface="Courier New"/>
              </a:rPr>
              <a:t>npm install express</a:t>
            </a:r>
            <a:endParaRPr sz="105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FFFFFF"/>
              </a:solidFill>
              <a:highlight>
                <a:srgbClr val="0D0D0D"/>
              </a:highlight>
              <a:latin typeface="Courier New"/>
              <a:ea typeface="Courier New"/>
              <a:cs typeface="Courier New"/>
              <a:sym typeface="Courier New"/>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1c2e8eb3f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1c2e8eb3f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1c2e8eb3f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1c2e8eb3f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33bea25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33bea25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1c2e8eb3f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1c2e8eb3f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1c2e8eb3f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1c2e8eb3f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1f8d8814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1f8d8814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rPr>
              <a:t>npm install -g nodemon</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1c2e8eb3f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1c2e8eb3f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16bb884d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16bb884d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16bb884d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16bb884d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232abe5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232abe5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f5ea9a2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f5ea9a2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33bea25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33bea25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https://www.mongodb.com/json-and-bson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33bea256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33bea256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33bea256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33bea256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var msg=’Hello World’;</a:t>
            </a:r>
            <a:endParaRPr>
              <a:solidFill>
                <a:schemeClr val="dk1"/>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rPr lang="en">
                <a:solidFill>
                  <a:schemeClr val="dk1"/>
                </a:solidFill>
                <a:latin typeface="Calibri"/>
                <a:ea typeface="Calibri"/>
                <a:cs typeface="Calibri"/>
                <a:sym typeface="Calibri"/>
              </a:rPr>
              <a:t>printjson(msg);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31.png"/><Relationship Id="rId5"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7.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8.png"/><Relationship Id="rId4" Type="http://schemas.openxmlformats.org/officeDocument/2006/relationships/image" Target="../media/image53.png"/><Relationship Id="rId5"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7.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0.png"/><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www.guru99.com/mongodb-create-user.html" TargetMode="External"/><Relationship Id="rId4" Type="http://schemas.openxmlformats.org/officeDocument/2006/relationships/hyperlink" Target="https://www.javatpoint.com/mongodb-user-management-methods" TargetMode="External"/><Relationship Id="rId5" Type="http://schemas.openxmlformats.org/officeDocument/2006/relationships/hyperlink" Target="https://www.youtube.com/watch?v=fgTGADljAeg" TargetMode="External"/><Relationship Id="rId6" Type="http://schemas.openxmlformats.org/officeDocument/2006/relationships/hyperlink" Target="https://www.youtube.com/watch?v=eYVGoXPq2R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guru99.com/hbase-tutorial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MongoDB and </a:t>
            </a:r>
            <a:endParaRPr sz="3300"/>
          </a:p>
          <a:p>
            <a:pPr indent="0" lvl="0" marL="0" rtl="0" algn="ctr">
              <a:spcBef>
                <a:spcPts val="0"/>
              </a:spcBef>
              <a:spcAft>
                <a:spcPts val="0"/>
              </a:spcAft>
              <a:buNone/>
            </a:pPr>
            <a:r>
              <a:rPr lang="en" sz="3300"/>
              <a:t>Building REST API using MongoDB</a:t>
            </a:r>
            <a:endParaRPr sz="33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Module 4</a:t>
            </a:r>
            <a:endParaRPr/>
          </a:p>
        </p:txBody>
      </p:sp>
      <p:pic>
        <p:nvPicPr>
          <p:cNvPr id="56" name="Google Shape;56;p13"/>
          <p:cNvPicPr preferRelativeResize="0"/>
          <p:nvPr/>
        </p:nvPicPr>
        <p:blipFill>
          <a:blip r:embed="rId3">
            <a:alphaModFix/>
          </a:blip>
          <a:stretch>
            <a:fillRect/>
          </a:stretch>
        </p:blipFill>
        <p:spPr>
          <a:xfrm>
            <a:off x="3589472" y="3500222"/>
            <a:ext cx="1643250" cy="1643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42857"/>
              <a:buFont typeface="Arial"/>
              <a:buNone/>
            </a:pPr>
            <a:r>
              <a:rPr lang="en"/>
              <a:t>Create database, collections, documents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800"/>
              <a:buFont typeface="Arial"/>
              <a:buNone/>
            </a:pPr>
            <a:r>
              <a:rPr lang="en">
                <a:solidFill>
                  <a:srgbClr val="695D46"/>
                </a:solidFill>
                <a:latin typeface="Open Sans"/>
                <a:ea typeface="Open Sans"/>
                <a:cs typeface="Open Sans"/>
                <a:sym typeface="Open Sans"/>
              </a:rPr>
              <a:t>Start cmd prompt</a:t>
            </a:r>
            <a:endParaRPr>
              <a:solidFill>
                <a:srgbClr val="695D46"/>
              </a:solidFill>
              <a:latin typeface="Open Sans"/>
              <a:ea typeface="Open Sans"/>
              <a:cs typeface="Open Sans"/>
              <a:sym typeface="Open Sans"/>
            </a:endParaRPr>
          </a:p>
          <a:p>
            <a:pPr indent="0" lvl="0" marL="0" rtl="0" algn="l">
              <a:spcBef>
                <a:spcPts val="1200"/>
              </a:spcBef>
              <a:spcAft>
                <a:spcPts val="0"/>
              </a:spcAft>
              <a:buClr>
                <a:schemeClr val="dk1"/>
              </a:buClr>
              <a:buSzPts val="1800"/>
              <a:buFont typeface="Arial"/>
              <a:buNone/>
            </a:pPr>
            <a:r>
              <a:rPr lang="en">
                <a:solidFill>
                  <a:srgbClr val="695D46"/>
                </a:solidFill>
                <a:latin typeface="Open Sans"/>
                <a:ea typeface="Open Sans"/>
                <a:cs typeface="Open Sans"/>
                <a:sym typeface="Open Sans"/>
              </a:rPr>
              <a:t>Run </a:t>
            </a:r>
            <a:r>
              <a:rPr b="1" lang="en">
                <a:solidFill>
                  <a:srgbClr val="695D46"/>
                </a:solidFill>
                <a:latin typeface="Open Sans"/>
                <a:ea typeface="Open Sans"/>
                <a:cs typeface="Open Sans"/>
                <a:sym typeface="Open Sans"/>
              </a:rPr>
              <a:t>mongosh </a:t>
            </a:r>
            <a:r>
              <a:rPr lang="en">
                <a:solidFill>
                  <a:srgbClr val="695D46"/>
                </a:solidFill>
                <a:latin typeface="Open Sans"/>
                <a:ea typeface="Open Sans"/>
                <a:cs typeface="Open Sans"/>
                <a:sym typeface="Open Sans"/>
              </a:rPr>
              <a:t>as command</a:t>
            </a:r>
            <a:endParaRPr>
              <a:solidFill>
                <a:srgbClr val="695D46"/>
              </a:solidFill>
              <a:latin typeface="Open Sans"/>
              <a:ea typeface="Open Sans"/>
              <a:cs typeface="Open Sans"/>
              <a:sym typeface="Open Sans"/>
            </a:endParaRPr>
          </a:p>
          <a:p>
            <a:pPr indent="0" lvl="0" marL="0" rtl="0" algn="l">
              <a:spcBef>
                <a:spcPts val="1200"/>
              </a:spcBef>
              <a:spcAft>
                <a:spcPts val="0"/>
              </a:spcAft>
              <a:buClr>
                <a:schemeClr val="dk1"/>
              </a:buClr>
              <a:buSzPts val="1800"/>
              <a:buFont typeface="Arial"/>
              <a:buNone/>
            </a:pPr>
            <a:r>
              <a:rPr lang="en">
                <a:solidFill>
                  <a:srgbClr val="695D46"/>
                </a:solidFill>
                <a:latin typeface="Open Sans"/>
                <a:ea typeface="Open Sans"/>
                <a:cs typeface="Open Sans"/>
                <a:sym typeface="Open Sans"/>
              </a:rPr>
              <a:t>Run </a:t>
            </a:r>
            <a:r>
              <a:rPr b="1" lang="en">
                <a:solidFill>
                  <a:srgbClr val="695D46"/>
                </a:solidFill>
                <a:latin typeface="Open Sans"/>
                <a:ea typeface="Open Sans"/>
                <a:cs typeface="Open Sans"/>
                <a:sym typeface="Open Sans"/>
              </a:rPr>
              <a:t>show dbs</a:t>
            </a:r>
            <a:r>
              <a:rPr lang="en">
                <a:solidFill>
                  <a:srgbClr val="695D46"/>
                </a:solidFill>
                <a:latin typeface="Open Sans"/>
                <a:ea typeface="Open Sans"/>
                <a:cs typeface="Open Sans"/>
                <a:sym typeface="Open Sans"/>
              </a:rPr>
              <a:t> to check default databases</a:t>
            </a:r>
            <a:endParaRPr>
              <a:solidFill>
                <a:srgbClr val="695D46"/>
              </a:solidFill>
              <a:latin typeface="Open Sans"/>
              <a:ea typeface="Open Sans"/>
              <a:cs typeface="Open Sans"/>
              <a:sym typeface="Open Sans"/>
            </a:endParaRPr>
          </a:p>
          <a:p>
            <a:pPr indent="-342900" lvl="0" marL="457200" rtl="0" algn="l">
              <a:spcBef>
                <a:spcPts val="1200"/>
              </a:spcBef>
              <a:spcAft>
                <a:spcPts val="0"/>
              </a:spcAft>
              <a:buClr>
                <a:srgbClr val="695D46"/>
              </a:buClr>
              <a:buSzPts val="1800"/>
              <a:buFont typeface="Open Sans"/>
              <a:buAutoNum type="arabicPeriod"/>
            </a:pPr>
            <a:r>
              <a:rPr lang="en">
                <a:solidFill>
                  <a:srgbClr val="695D46"/>
                </a:solidFill>
                <a:latin typeface="Open Sans"/>
                <a:ea typeface="Open Sans"/>
                <a:cs typeface="Open Sans"/>
                <a:sym typeface="Open Sans"/>
              </a:rPr>
              <a:t>Create new database-</a:t>
            </a:r>
            <a:endParaRPr>
              <a:solidFill>
                <a:srgbClr val="695D46"/>
              </a:solidFill>
              <a:latin typeface="Open Sans"/>
              <a:ea typeface="Open Sans"/>
              <a:cs typeface="Open Sans"/>
              <a:sym typeface="Open Sans"/>
            </a:endParaRPr>
          </a:p>
          <a:p>
            <a:pPr indent="-342900" lvl="0" marL="457200" rtl="0" algn="l">
              <a:spcBef>
                <a:spcPts val="0"/>
              </a:spcBef>
              <a:spcAft>
                <a:spcPts val="0"/>
              </a:spcAft>
              <a:buClr>
                <a:srgbClr val="695D46"/>
              </a:buClr>
              <a:buSzPts val="1800"/>
              <a:buFont typeface="Open Sans"/>
              <a:buAutoNum type="arabicPeriod"/>
            </a:pPr>
            <a:r>
              <a:rPr b="1" lang="en">
                <a:solidFill>
                  <a:srgbClr val="695D46"/>
                </a:solidFill>
                <a:latin typeface="Open Sans"/>
                <a:ea typeface="Open Sans"/>
                <a:cs typeface="Open Sans"/>
                <a:sym typeface="Open Sans"/>
              </a:rPr>
              <a:t>use db1</a:t>
            </a:r>
            <a:r>
              <a:rPr lang="en">
                <a:solidFill>
                  <a:srgbClr val="695D46"/>
                </a:solidFill>
                <a:latin typeface="Open Sans"/>
                <a:ea typeface="Open Sans"/>
                <a:cs typeface="Open Sans"/>
                <a:sym typeface="Open Sans"/>
              </a:rPr>
              <a:t> ....this command creates DB if it is not already exists, and let you start working if it does exists.</a:t>
            </a:r>
            <a:endParaRPr>
              <a:solidFill>
                <a:srgbClr val="695D46"/>
              </a:solidFill>
              <a:latin typeface="Open Sans"/>
              <a:ea typeface="Open Sans"/>
              <a:cs typeface="Open Sans"/>
              <a:sym typeface="Open Sans"/>
            </a:endParaRPr>
          </a:p>
          <a:p>
            <a:pPr indent="-342900" lvl="0" marL="457200" rtl="0" algn="l">
              <a:spcBef>
                <a:spcPts val="0"/>
              </a:spcBef>
              <a:spcAft>
                <a:spcPts val="0"/>
              </a:spcAft>
              <a:buClr>
                <a:srgbClr val="695D46"/>
              </a:buClr>
              <a:buSzPts val="1800"/>
              <a:buFont typeface="Open Sans"/>
              <a:buAutoNum type="arabicPeriod"/>
            </a:pPr>
            <a:r>
              <a:rPr b="1" lang="en">
                <a:solidFill>
                  <a:srgbClr val="695D46"/>
                </a:solidFill>
                <a:latin typeface="Open Sans"/>
                <a:ea typeface="Open Sans"/>
                <a:cs typeface="Open Sans"/>
                <a:sym typeface="Open Sans"/>
              </a:rPr>
              <a:t>show dbs</a:t>
            </a:r>
            <a:r>
              <a:rPr lang="en">
                <a:solidFill>
                  <a:srgbClr val="695D46"/>
                </a:solidFill>
                <a:latin typeface="Open Sans"/>
                <a:ea typeface="Open Sans"/>
                <a:cs typeface="Open Sans"/>
                <a:sym typeface="Open Sans"/>
              </a:rPr>
              <a:t> ...wont show up created DB if it is empty.</a:t>
            </a:r>
            <a:endParaRPr>
              <a:solidFill>
                <a:srgbClr val="695D46"/>
              </a:solidFill>
              <a:latin typeface="Open Sans"/>
              <a:ea typeface="Open Sans"/>
              <a:cs typeface="Open Sans"/>
              <a:sym typeface="Open Sans"/>
            </a:endParaRPr>
          </a:p>
          <a:p>
            <a:pPr indent="-342900" lvl="0" marL="457200" rtl="0" algn="l">
              <a:spcBef>
                <a:spcPts val="0"/>
              </a:spcBef>
              <a:spcAft>
                <a:spcPts val="0"/>
              </a:spcAft>
              <a:buClr>
                <a:srgbClr val="695D46"/>
              </a:buClr>
              <a:buSzPts val="1800"/>
              <a:buFont typeface="Open Sans"/>
              <a:buAutoNum type="arabicPeriod"/>
            </a:pPr>
            <a:r>
              <a:rPr lang="en">
                <a:solidFill>
                  <a:srgbClr val="695D46"/>
                </a:solidFill>
                <a:latin typeface="Open Sans"/>
                <a:ea typeface="Open Sans"/>
                <a:cs typeface="Open Sans"/>
                <a:sym typeface="Open Sans"/>
              </a:rPr>
              <a:t>To add document </a:t>
            </a:r>
            <a:endParaRPr>
              <a:solidFill>
                <a:srgbClr val="695D46"/>
              </a:solidFill>
              <a:latin typeface="Open Sans"/>
              <a:ea typeface="Open Sans"/>
              <a:cs typeface="Open Sans"/>
              <a:sym typeface="Open Sans"/>
            </a:endParaRPr>
          </a:p>
          <a:p>
            <a:pPr indent="-342900" lvl="0" marL="457200" rtl="0" algn="l">
              <a:spcBef>
                <a:spcPts val="0"/>
              </a:spcBef>
              <a:spcAft>
                <a:spcPts val="0"/>
              </a:spcAft>
              <a:buClr>
                <a:srgbClr val="695D46"/>
              </a:buClr>
              <a:buSzPts val="1800"/>
              <a:buFont typeface="Open Sans"/>
              <a:buAutoNum type="arabicPeriod"/>
            </a:pPr>
            <a:r>
              <a:rPr lang="en">
                <a:solidFill>
                  <a:srgbClr val="695D46"/>
                </a:solidFill>
                <a:latin typeface="Open Sans"/>
                <a:ea typeface="Open Sans"/>
                <a:cs typeface="Open Sans"/>
                <a:sym typeface="Open Sans"/>
              </a:rPr>
              <a:t>To add collection.</a:t>
            </a:r>
            <a:endParaRPr>
              <a:solidFill>
                <a:srgbClr val="695D46"/>
              </a:solidFill>
              <a:latin typeface="Open Sans"/>
              <a:ea typeface="Open Sans"/>
              <a:cs typeface="Open Sans"/>
              <a:sym typeface="Open Sans"/>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Default database</a:t>
            </a:r>
            <a:endParaRPr/>
          </a:p>
          <a:p>
            <a:pPr indent="-342900" lvl="1" marL="914400" rtl="0" algn="l">
              <a:spcBef>
                <a:spcPts val="0"/>
              </a:spcBef>
              <a:spcAft>
                <a:spcPts val="0"/>
              </a:spcAft>
              <a:buSzPts val="1800"/>
              <a:buChar char="○"/>
            </a:pPr>
            <a:r>
              <a:rPr lang="en" sz="1800"/>
              <a:t>Displays all database</a:t>
            </a:r>
            <a:endParaRPr sz="1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Find current DB</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Create Collection ( new or switches)</a:t>
            </a:r>
            <a:endParaRPr/>
          </a:p>
          <a:p>
            <a:pPr indent="-342900" lvl="1" marL="914400" rtl="0" algn="l">
              <a:spcBef>
                <a:spcPts val="0"/>
              </a:spcBef>
              <a:spcAft>
                <a:spcPts val="0"/>
              </a:spcAft>
              <a:buSzPts val="1800"/>
              <a:buChar char="○"/>
            </a:pPr>
            <a:r>
              <a:rPr lang="en" sz="1800"/>
              <a:t>Empty dbs are not listed by show</a:t>
            </a:r>
            <a:endParaRPr sz="1800"/>
          </a:p>
          <a:p>
            <a:pPr indent="-342900" lvl="1" marL="914400" rtl="0" algn="l">
              <a:spcBef>
                <a:spcPts val="0"/>
              </a:spcBef>
              <a:spcAft>
                <a:spcPts val="0"/>
              </a:spcAft>
              <a:buSzPts val="1800"/>
              <a:buChar char="○"/>
            </a:pPr>
            <a:r>
              <a:rPr lang="en" sz="1800"/>
              <a:t>Db names are case sensitive</a:t>
            </a:r>
            <a:endParaRPr sz="1800"/>
          </a:p>
        </p:txBody>
      </p:sp>
      <p:pic>
        <p:nvPicPr>
          <p:cNvPr id="123" name="Google Shape;123;p23"/>
          <p:cNvPicPr preferRelativeResize="0"/>
          <p:nvPr/>
        </p:nvPicPr>
        <p:blipFill>
          <a:blip r:embed="rId3">
            <a:alphaModFix/>
          </a:blip>
          <a:stretch>
            <a:fillRect/>
          </a:stretch>
        </p:blipFill>
        <p:spPr>
          <a:xfrm>
            <a:off x="4843450" y="1417025"/>
            <a:ext cx="2552700" cy="1314450"/>
          </a:xfrm>
          <a:prstGeom prst="rect">
            <a:avLst/>
          </a:prstGeom>
          <a:noFill/>
          <a:ln>
            <a:noFill/>
          </a:ln>
        </p:spPr>
      </p:pic>
      <p:pic>
        <p:nvPicPr>
          <p:cNvPr id="124" name="Google Shape;124;p23"/>
          <p:cNvPicPr preferRelativeResize="0"/>
          <p:nvPr/>
        </p:nvPicPr>
        <p:blipFill/>
        <p:spPr>
          <a:xfrm>
            <a:off x="4846750" y="3417625"/>
            <a:ext cx="3162300" cy="1600200"/>
          </a:xfrm>
          <a:prstGeom prst="rect">
            <a:avLst/>
          </a:prstGeom>
          <a:noFill/>
          <a:ln>
            <a:noFill/>
          </a:ln>
        </p:spPr>
      </p:pic>
      <p:pic>
        <p:nvPicPr>
          <p:cNvPr id="125" name="Google Shape;125;p23"/>
          <p:cNvPicPr preferRelativeResize="0"/>
          <p:nvPr/>
        </p:nvPicPr>
        <p:blipFill>
          <a:blip r:embed="rId4">
            <a:alphaModFix/>
          </a:blip>
          <a:stretch>
            <a:fillRect/>
          </a:stretch>
        </p:blipFill>
        <p:spPr>
          <a:xfrm>
            <a:off x="4889200" y="3960188"/>
            <a:ext cx="2978100" cy="515075"/>
          </a:xfrm>
          <a:prstGeom prst="rect">
            <a:avLst/>
          </a:prstGeom>
          <a:noFill/>
          <a:ln>
            <a:noFill/>
          </a:ln>
        </p:spPr>
      </p:pic>
      <p:pic>
        <p:nvPicPr>
          <p:cNvPr id="126" name="Google Shape;126;p23"/>
          <p:cNvPicPr preferRelativeResize="0"/>
          <p:nvPr/>
        </p:nvPicPr>
        <p:blipFill>
          <a:blip r:embed="rId5">
            <a:alphaModFix/>
          </a:blip>
          <a:stretch>
            <a:fillRect/>
          </a:stretch>
        </p:blipFill>
        <p:spPr>
          <a:xfrm>
            <a:off x="4898050" y="2983800"/>
            <a:ext cx="2552700" cy="314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Show collections in the current DB</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CRUD operations</a:t>
            </a:r>
            <a:endParaRPr b="1"/>
          </a:p>
          <a:p>
            <a:pPr indent="-317182" lvl="0" marL="457200" rtl="0" algn="l">
              <a:spcBef>
                <a:spcPts val="1200"/>
              </a:spcBef>
              <a:spcAft>
                <a:spcPts val="0"/>
              </a:spcAft>
              <a:buSzPct val="100000"/>
              <a:buChar char="●"/>
            </a:pPr>
            <a:r>
              <a:rPr lang="en"/>
              <a:t>Insert 1 document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914400" rtl="0" algn="l">
              <a:spcBef>
                <a:spcPts val="1200"/>
              </a:spcBef>
              <a:spcAft>
                <a:spcPts val="0"/>
              </a:spcAft>
              <a:buNone/>
            </a:pPr>
            <a:r>
              <a:t/>
            </a:r>
            <a:endParaRPr/>
          </a:p>
          <a:p>
            <a:pPr indent="-297497" lvl="1" marL="914400" rtl="0" algn="l">
              <a:spcBef>
                <a:spcPts val="1200"/>
              </a:spcBef>
              <a:spcAft>
                <a:spcPts val="0"/>
              </a:spcAft>
              <a:buSzPct val="100000"/>
              <a:buChar char="○"/>
            </a:pPr>
            <a:r>
              <a:rPr lang="en"/>
              <a:t>Collection is not Schema dependent</a:t>
            </a:r>
            <a:endParaRPr/>
          </a:p>
          <a:p>
            <a:pPr indent="-297497" lvl="1" marL="914400" rtl="0" algn="l">
              <a:spcBef>
                <a:spcPts val="0"/>
              </a:spcBef>
              <a:spcAft>
                <a:spcPts val="0"/>
              </a:spcAft>
              <a:buSzPct val="100000"/>
              <a:buChar char="○"/>
            </a:pPr>
            <a:r>
              <a:rPr lang="en"/>
              <a:t>Documents with different number and type of </a:t>
            </a:r>
            <a:r>
              <a:rPr lang="en"/>
              <a:t>fields</a:t>
            </a:r>
            <a:r>
              <a:rPr lang="en"/>
              <a:t> can be inserted</a:t>
            </a:r>
            <a:endParaRPr/>
          </a:p>
        </p:txBody>
      </p:sp>
      <p:pic>
        <p:nvPicPr>
          <p:cNvPr id="133" name="Google Shape;133;p24"/>
          <p:cNvPicPr preferRelativeResize="0"/>
          <p:nvPr/>
        </p:nvPicPr>
        <p:blipFill>
          <a:blip r:embed="rId3">
            <a:alphaModFix/>
          </a:blip>
          <a:stretch>
            <a:fillRect/>
          </a:stretch>
        </p:blipFill>
        <p:spPr>
          <a:xfrm>
            <a:off x="1231625" y="3090775"/>
            <a:ext cx="7021250" cy="338025"/>
          </a:xfrm>
          <a:prstGeom prst="rect">
            <a:avLst/>
          </a:prstGeom>
          <a:noFill/>
          <a:ln>
            <a:noFill/>
          </a:ln>
        </p:spPr>
      </p:pic>
      <p:pic>
        <p:nvPicPr>
          <p:cNvPr id="134" name="Google Shape;134;p24"/>
          <p:cNvPicPr preferRelativeResize="0"/>
          <p:nvPr/>
        </p:nvPicPr>
        <p:blipFill>
          <a:blip r:embed="rId4">
            <a:alphaModFix/>
          </a:blip>
          <a:stretch>
            <a:fillRect/>
          </a:stretch>
        </p:blipFill>
        <p:spPr>
          <a:xfrm>
            <a:off x="1392350" y="1590775"/>
            <a:ext cx="3359400" cy="429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p:spPr>
          <a:xfrm>
            <a:off x="781475" y="825750"/>
            <a:ext cx="7239000" cy="2667000"/>
          </a:xfrm>
          <a:prstGeom prst="rect">
            <a:avLst/>
          </a:prstGeom>
          <a:noFill/>
          <a:ln>
            <a:noFill/>
          </a:ln>
        </p:spPr>
      </p:pic>
      <p:sp>
        <p:nvSpPr>
          <p:cNvPr id="140" name="Google Shape;140;p25"/>
          <p:cNvSpPr txBox="1"/>
          <p:nvPr/>
        </p:nvSpPr>
        <p:spPr>
          <a:xfrm>
            <a:off x="348375" y="22100"/>
            <a:ext cx="1611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REFERS TO CURRENT db</a:t>
            </a:r>
            <a:endParaRPr b="0" i="0" sz="1400" u="none" cap="none" strike="noStrike">
              <a:solidFill>
                <a:srgbClr val="FF0000"/>
              </a:solidFill>
              <a:latin typeface="Arial"/>
              <a:ea typeface="Arial"/>
              <a:cs typeface="Arial"/>
              <a:sym typeface="Arial"/>
            </a:endParaRPr>
          </a:p>
        </p:txBody>
      </p:sp>
      <p:sp>
        <p:nvSpPr>
          <p:cNvPr id="141" name="Google Shape;141;p25"/>
          <p:cNvSpPr txBox="1"/>
          <p:nvPr/>
        </p:nvSpPr>
        <p:spPr>
          <a:xfrm>
            <a:off x="2488250" y="91125"/>
            <a:ext cx="1495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NAME OF THE DOCUMENT</a:t>
            </a:r>
            <a:endParaRPr b="0" i="0" sz="1400" u="none" cap="none" strike="noStrike">
              <a:solidFill>
                <a:srgbClr val="FF0000"/>
              </a:solidFill>
              <a:latin typeface="Arial"/>
              <a:ea typeface="Arial"/>
              <a:cs typeface="Arial"/>
              <a:sym typeface="Arial"/>
            </a:endParaRPr>
          </a:p>
        </p:txBody>
      </p:sp>
      <p:sp>
        <p:nvSpPr>
          <p:cNvPr id="142" name="Google Shape;142;p25"/>
          <p:cNvSpPr txBox="1"/>
          <p:nvPr/>
        </p:nvSpPr>
        <p:spPr>
          <a:xfrm>
            <a:off x="4099625" y="129800"/>
            <a:ext cx="83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FIELD</a:t>
            </a:r>
            <a:endParaRPr b="0" i="0" sz="1400" u="none" cap="none" strike="noStrike">
              <a:solidFill>
                <a:srgbClr val="FF0000"/>
              </a:solidFill>
              <a:latin typeface="Arial"/>
              <a:ea typeface="Arial"/>
              <a:cs typeface="Arial"/>
              <a:sym typeface="Arial"/>
            </a:endParaRPr>
          </a:p>
        </p:txBody>
      </p:sp>
      <p:sp>
        <p:nvSpPr>
          <p:cNvPr id="143" name="Google Shape;143;p25"/>
          <p:cNvSpPr txBox="1"/>
          <p:nvPr/>
        </p:nvSpPr>
        <p:spPr>
          <a:xfrm>
            <a:off x="5014900" y="232925"/>
            <a:ext cx="118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VALUE</a:t>
            </a:r>
            <a:endParaRPr b="0" i="0" sz="1400" u="none" cap="none" strike="noStrike">
              <a:solidFill>
                <a:srgbClr val="FF0000"/>
              </a:solidFill>
              <a:latin typeface="Arial"/>
              <a:ea typeface="Arial"/>
              <a:cs typeface="Arial"/>
              <a:sym typeface="Arial"/>
            </a:endParaRPr>
          </a:p>
        </p:txBody>
      </p:sp>
      <p:sp>
        <p:nvSpPr>
          <p:cNvPr id="144" name="Google Shape;144;p25"/>
          <p:cNvSpPr txBox="1"/>
          <p:nvPr/>
        </p:nvSpPr>
        <p:spPr>
          <a:xfrm>
            <a:off x="967125" y="3726400"/>
            <a:ext cx="1727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ONE ROW WITH THREE COLUMNS ARE ADDED</a:t>
            </a:r>
            <a:endParaRPr b="0" i="0" sz="1400" u="none" cap="none" strike="noStrike">
              <a:solidFill>
                <a:srgbClr val="FF0000"/>
              </a:solidFill>
              <a:latin typeface="Arial"/>
              <a:ea typeface="Arial"/>
              <a:cs typeface="Arial"/>
              <a:sym typeface="Arial"/>
            </a:endParaRPr>
          </a:p>
        </p:txBody>
      </p:sp>
      <p:sp>
        <p:nvSpPr>
          <p:cNvPr id="145" name="Google Shape;145;p25"/>
          <p:cNvSpPr txBox="1"/>
          <p:nvPr/>
        </p:nvSpPr>
        <p:spPr>
          <a:xfrm>
            <a:off x="3532425" y="3868200"/>
            <a:ext cx="2139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PRIMARY KEY</a:t>
            </a:r>
            <a:endParaRPr b="0" i="0" sz="1400" u="none" cap="none" strike="noStrike">
              <a:solidFill>
                <a:srgbClr val="FF0000"/>
              </a:solidFill>
              <a:latin typeface="Arial"/>
              <a:ea typeface="Arial"/>
              <a:cs typeface="Arial"/>
              <a:sym typeface="Arial"/>
            </a:endParaRPr>
          </a:p>
        </p:txBody>
      </p:sp>
      <p:cxnSp>
        <p:nvCxnSpPr>
          <p:cNvPr id="146" name="Google Shape;146;p25"/>
          <p:cNvCxnSpPr/>
          <p:nvPr/>
        </p:nvCxnSpPr>
        <p:spPr>
          <a:xfrm flipH="1">
            <a:off x="954400" y="374725"/>
            <a:ext cx="193200" cy="580200"/>
          </a:xfrm>
          <a:prstGeom prst="straightConnector1">
            <a:avLst/>
          </a:prstGeom>
          <a:noFill/>
          <a:ln cap="flat" cmpd="sng" w="9525">
            <a:solidFill>
              <a:schemeClr val="dk2"/>
            </a:solidFill>
            <a:prstDash val="solid"/>
            <a:round/>
            <a:headEnd len="sm" w="sm" type="none"/>
            <a:tailEnd len="med" w="med" type="triangle"/>
          </a:ln>
        </p:spPr>
      </p:cxnSp>
      <p:cxnSp>
        <p:nvCxnSpPr>
          <p:cNvPr id="147" name="Google Shape;147;p25"/>
          <p:cNvCxnSpPr>
            <a:stCxn id="141" idx="1"/>
          </p:cNvCxnSpPr>
          <p:nvPr/>
        </p:nvCxnSpPr>
        <p:spPr>
          <a:xfrm flipH="1">
            <a:off x="1508450" y="398925"/>
            <a:ext cx="979800" cy="478500"/>
          </a:xfrm>
          <a:prstGeom prst="straightConnector1">
            <a:avLst/>
          </a:prstGeom>
          <a:noFill/>
          <a:ln cap="flat" cmpd="sng" w="9525">
            <a:solidFill>
              <a:schemeClr val="dk2"/>
            </a:solidFill>
            <a:prstDash val="solid"/>
            <a:round/>
            <a:headEnd len="sm" w="sm" type="none"/>
            <a:tailEnd len="med" w="med" type="triangle"/>
          </a:ln>
        </p:spPr>
      </p:cxnSp>
      <p:cxnSp>
        <p:nvCxnSpPr>
          <p:cNvPr id="148" name="Google Shape;148;p25"/>
          <p:cNvCxnSpPr>
            <a:stCxn id="142" idx="1"/>
          </p:cNvCxnSpPr>
          <p:nvPr/>
        </p:nvCxnSpPr>
        <p:spPr>
          <a:xfrm flipH="1">
            <a:off x="3468125" y="329900"/>
            <a:ext cx="631500" cy="560400"/>
          </a:xfrm>
          <a:prstGeom prst="straightConnector1">
            <a:avLst/>
          </a:prstGeom>
          <a:noFill/>
          <a:ln cap="flat" cmpd="sng" w="9525">
            <a:solidFill>
              <a:schemeClr val="dk2"/>
            </a:solidFill>
            <a:prstDash val="solid"/>
            <a:round/>
            <a:headEnd len="sm" w="sm" type="none"/>
            <a:tailEnd len="med" w="med" type="triangle"/>
          </a:ln>
        </p:spPr>
      </p:cxnSp>
      <p:cxnSp>
        <p:nvCxnSpPr>
          <p:cNvPr id="149" name="Google Shape;149;p25"/>
          <p:cNvCxnSpPr>
            <a:stCxn id="143" idx="1"/>
            <a:endCxn id="139" idx="0"/>
          </p:cNvCxnSpPr>
          <p:nvPr/>
        </p:nvCxnSpPr>
        <p:spPr>
          <a:xfrm flipH="1">
            <a:off x="4401100" y="433025"/>
            <a:ext cx="613800" cy="392700"/>
          </a:xfrm>
          <a:prstGeom prst="straightConnector1">
            <a:avLst/>
          </a:prstGeom>
          <a:noFill/>
          <a:ln cap="flat" cmpd="sng" w="9525">
            <a:solidFill>
              <a:schemeClr val="dk2"/>
            </a:solidFill>
            <a:prstDash val="solid"/>
            <a:round/>
            <a:headEnd len="sm" w="sm" type="none"/>
            <a:tailEnd len="med" w="med" type="triangle"/>
          </a:ln>
        </p:spPr>
      </p:cxnSp>
      <p:cxnSp>
        <p:nvCxnSpPr>
          <p:cNvPr id="150" name="Google Shape;150;p25"/>
          <p:cNvCxnSpPr>
            <a:stCxn id="143" idx="2"/>
          </p:cNvCxnSpPr>
          <p:nvPr/>
        </p:nvCxnSpPr>
        <p:spPr>
          <a:xfrm>
            <a:off x="5607850" y="633125"/>
            <a:ext cx="915300" cy="192900"/>
          </a:xfrm>
          <a:prstGeom prst="straightConnector1">
            <a:avLst/>
          </a:prstGeom>
          <a:noFill/>
          <a:ln cap="flat" cmpd="sng" w="9525">
            <a:solidFill>
              <a:schemeClr val="dk2"/>
            </a:solidFill>
            <a:prstDash val="solid"/>
            <a:round/>
            <a:headEnd len="sm" w="sm" type="none"/>
            <a:tailEnd len="med" w="med" type="triangle"/>
          </a:ln>
        </p:spPr>
      </p:cxnSp>
      <p:cxnSp>
        <p:nvCxnSpPr>
          <p:cNvPr id="151" name="Google Shape;151;p25"/>
          <p:cNvCxnSpPr/>
          <p:nvPr/>
        </p:nvCxnSpPr>
        <p:spPr>
          <a:xfrm>
            <a:off x="5337175" y="452075"/>
            <a:ext cx="412500" cy="438300"/>
          </a:xfrm>
          <a:prstGeom prst="straightConnector1">
            <a:avLst/>
          </a:prstGeom>
          <a:noFill/>
          <a:ln cap="flat" cmpd="sng" w="9525">
            <a:solidFill>
              <a:schemeClr val="dk2"/>
            </a:solidFill>
            <a:prstDash val="solid"/>
            <a:round/>
            <a:headEnd len="sm" w="sm" type="none"/>
            <a:tailEnd len="med" w="med" type="triangle"/>
          </a:ln>
        </p:spPr>
      </p:cxnSp>
      <p:cxnSp>
        <p:nvCxnSpPr>
          <p:cNvPr id="152" name="Google Shape;152;p25"/>
          <p:cNvCxnSpPr>
            <a:stCxn id="142" idx="2"/>
          </p:cNvCxnSpPr>
          <p:nvPr/>
        </p:nvCxnSpPr>
        <p:spPr>
          <a:xfrm>
            <a:off x="4518575" y="530000"/>
            <a:ext cx="534900" cy="373200"/>
          </a:xfrm>
          <a:prstGeom prst="straightConnector1">
            <a:avLst/>
          </a:prstGeom>
          <a:noFill/>
          <a:ln cap="flat" cmpd="sng" w="9525">
            <a:solidFill>
              <a:schemeClr val="dk2"/>
            </a:solidFill>
            <a:prstDash val="solid"/>
            <a:round/>
            <a:headEnd len="sm" w="sm" type="none"/>
            <a:tailEnd len="med" w="med" type="triangle"/>
          </a:ln>
        </p:spPr>
      </p:cxnSp>
      <p:cxnSp>
        <p:nvCxnSpPr>
          <p:cNvPr id="153" name="Google Shape;153;p25"/>
          <p:cNvCxnSpPr>
            <a:stCxn id="142" idx="2"/>
          </p:cNvCxnSpPr>
          <p:nvPr/>
        </p:nvCxnSpPr>
        <p:spPr>
          <a:xfrm>
            <a:off x="4518575" y="530000"/>
            <a:ext cx="1708200" cy="347400"/>
          </a:xfrm>
          <a:prstGeom prst="straightConnector1">
            <a:avLst/>
          </a:prstGeom>
          <a:noFill/>
          <a:ln cap="flat" cmpd="sng" w="9525">
            <a:solidFill>
              <a:schemeClr val="dk2"/>
            </a:solidFill>
            <a:prstDash val="solid"/>
            <a:round/>
            <a:headEnd len="sm" w="sm" type="none"/>
            <a:tailEnd len="med" w="med" type="triangle"/>
          </a:ln>
        </p:spPr>
      </p:cxnSp>
      <p:cxnSp>
        <p:nvCxnSpPr>
          <p:cNvPr id="154" name="Google Shape;154;p25"/>
          <p:cNvCxnSpPr/>
          <p:nvPr/>
        </p:nvCxnSpPr>
        <p:spPr>
          <a:xfrm flipH="1" rot="10800000">
            <a:off x="1340950" y="1405850"/>
            <a:ext cx="180600" cy="2372100"/>
          </a:xfrm>
          <a:prstGeom prst="straightConnector1">
            <a:avLst/>
          </a:prstGeom>
          <a:noFill/>
          <a:ln cap="flat" cmpd="sng" w="9525">
            <a:solidFill>
              <a:schemeClr val="dk2"/>
            </a:solidFill>
            <a:prstDash val="solid"/>
            <a:round/>
            <a:headEnd len="sm" w="sm" type="none"/>
            <a:tailEnd len="med" w="med" type="triangle"/>
          </a:ln>
        </p:spPr>
      </p:cxnSp>
      <p:cxnSp>
        <p:nvCxnSpPr>
          <p:cNvPr id="155" name="Google Shape;155;p25"/>
          <p:cNvCxnSpPr/>
          <p:nvPr/>
        </p:nvCxnSpPr>
        <p:spPr>
          <a:xfrm flipH="1" rot="10800000">
            <a:off x="3893375" y="1754025"/>
            <a:ext cx="193500" cy="2191500"/>
          </a:xfrm>
          <a:prstGeom prst="straightConnector1">
            <a:avLst/>
          </a:prstGeom>
          <a:noFill/>
          <a:ln cap="flat" cmpd="sng" w="9525">
            <a:solidFill>
              <a:schemeClr val="dk2"/>
            </a:solidFill>
            <a:prstDash val="solid"/>
            <a:round/>
            <a:headEnd len="sm" w="sm" type="none"/>
            <a:tailEnd len="med" w="med" type="triangle"/>
          </a:ln>
        </p:spPr>
      </p:cxnSp>
      <p:pic>
        <p:nvPicPr>
          <p:cNvPr id="156" name="Google Shape;156;p25"/>
          <p:cNvPicPr preferRelativeResize="0"/>
          <p:nvPr/>
        </p:nvPicPr>
        <p:blipFill>
          <a:blip r:embed="rId3">
            <a:alphaModFix/>
          </a:blip>
          <a:stretch>
            <a:fillRect/>
          </a:stretch>
        </p:blipFill>
        <p:spPr>
          <a:xfrm>
            <a:off x="315213" y="606188"/>
            <a:ext cx="7820025" cy="314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2" name="Google Shape;16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Insert Many documents</a:t>
            </a:r>
            <a:endParaRPr/>
          </a:p>
        </p:txBody>
      </p:sp>
      <p:pic>
        <p:nvPicPr>
          <p:cNvPr id="163" name="Google Shape;163;p26"/>
          <p:cNvPicPr preferRelativeResize="0"/>
          <p:nvPr/>
        </p:nvPicPr>
        <p:blipFill>
          <a:blip r:embed="rId3">
            <a:alphaModFix/>
          </a:blip>
          <a:stretch>
            <a:fillRect/>
          </a:stretch>
        </p:blipFill>
        <p:spPr>
          <a:xfrm>
            <a:off x="160050" y="2136825"/>
            <a:ext cx="9144000" cy="262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View document inserted</a:t>
            </a:r>
            <a:endParaRPr/>
          </a:p>
        </p:txBody>
      </p:sp>
      <p:pic>
        <p:nvPicPr>
          <p:cNvPr id="170" name="Google Shape;170;p27"/>
          <p:cNvPicPr preferRelativeResize="0"/>
          <p:nvPr/>
        </p:nvPicPr>
        <p:blipFill/>
        <p:spPr>
          <a:xfrm>
            <a:off x="769525" y="1672275"/>
            <a:ext cx="7842025" cy="1651850"/>
          </a:xfrm>
          <a:prstGeom prst="rect">
            <a:avLst/>
          </a:prstGeom>
          <a:noFill/>
          <a:ln>
            <a:noFill/>
          </a:ln>
        </p:spPr>
      </p:pic>
      <p:pic>
        <p:nvPicPr>
          <p:cNvPr id="171" name="Google Shape;171;p27"/>
          <p:cNvPicPr preferRelativeResize="0"/>
          <p:nvPr/>
        </p:nvPicPr>
        <p:blipFill>
          <a:blip r:embed="rId3">
            <a:alphaModFix/>
          </a:blip>
          <a:stretch>
            <a:fillRect/>
          </a:stretch>
        </p:blipFill>
        <p:spPr>
          <a:xfrm>
            <a:off x="66663" y="1672263"/>
            <a:ext cx="9077325" cy="3076575"/>
          </a:xfrm>
          <a:prstGeom prst="rect">
            <a:avLst/>
          </a:prstGeom>
          <a:noFill/>
          <a:ln>
            <a:noFill/>
          </a:ln>
        </p:spPr>
      </p:pic>
      <p:sp>
        <p:nvSpPr>
          <p:cNvPr id="172" name="Google Shape;172;p27"/>
          <p:cNvSpPr txBox="1"/>
          <p:nvPr/>
        </p:nvSpPr>
        <p:spPr>
          <a:xfrm>
            <a:off x="1645600" y="1530800"/>
            <a:ext cx="30000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22222"/>
                </a:solidFill>
                <a:highlight>
                  <a:schemeClr val="lt1"/>
                </a:highlight>
              </a:rPr>
              <a:t>db.collection.find()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Find collection with specific </a:t>
            </a:r>
            <a:r>
              <a:rPr lang="en"/>
              <a:t>field</a:t>
            </a:r>
            <a:r>
              <a:rPr lang="en"/>
              <a:t> only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Without _id</a:t>
            </a:r>
            <a:endParaRPr/>
          </a:p>
        </p:txBody>
      </p:sp>
      <p:pic>
        <p:nvPicPr>
          <p:cNvPr id="179" name="Google Shape;179;p28"/>
          <p:cNvPicPr preferRelativeResize="0"/>
          <p:nvPr/>
        </p:nvPicPr>
        <p:blipFill>
          <a:blip r:embed="rId3">
            <a:alphaModFix/>
          </a:blip>
          <a:stretch>
            <a:fillRect/>
          </a:stretch>
        </p:blipFill>
        <p:spPr>
          <a:xfrm>
            <a:off x="1733550" y="1495425"/>
            <a:ext cx="4328425" cy="1641325"/>
          </a:xfrm>
          <a:prstGeom prst="rect">
            <a:avLst/>
          </a:prstGeom>
          <a:noFill/>
          <a:ln>
            <a:noFill/>
          </a:ln>
        </p:spPr>
      </p:pic>
      <p:pic>
        <p:nvPicPr>
          <p:cNvPr id="180" name="Google Shape;180;p28"/>
          <p:cNvPicPr preferRelativeResize="0"/>
          <p:nvPr/>
        </p:nvPicPr>
        <p:blipFill>
          <a:blip r:embed="rId4">
            <a:alphaModFix/>
          </a:blip>
          <a:stretch>
            <a:fillRect/>
          </a:stretch>
        </p:blipFill>
        <p:spPr>
          <a:xfrm>
            <a:off x="1733550" y="3435400"/>
            <a:ext cx="5086551" cy="376300"/>
          </a:xfrm>
          <a:prstGeom prst="rect">
            <a:avLst/>
          </a:prstGeom>
          <a:noFill/>
          <a:ln>
            <a:noFill/>
          </a:ln>
        </p:spPr>
      </p:pic>
      <p:pic>
        <p:nvPicPr>
          <p:cNvPr id="181" name="Google Shape;181;p28"/>
          <p:cNvPicPr preferRelativeResize="0"/>
          <p:nvPr/>
        </p:nvPicPr>
        <p:blipFill>
          <a:blip r:embed="rId5">
            <a:alphaModFix/>
          </a:blip>
          <a:stretch>
            <a:fillRect/>
          </a:stretch>
        </p:blipFill>
        <p:spPr>
          <a:xfrm>
            <a:off x="1733550" y="4415100"/>
            <a:ext cx="5335396" cy="376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here?</a:t>
            </a:r>
            <a:endParaRPr/>
          </a:p>
        </p:txBody>
      </p:sp>
      <p:pic>
        <p:nvPicPr>
          <p:cNvPr id="188" name="Google Shape;188;p29"/>
          <p:cNvPicPr preferRelativeResize="0"/>
          <p:nvPr/>
        </p:nvPicPr>
        <p:blipFill rotWithShape="1">
          <a:blip r:embed="rId3">
            <a:alphaModFix/>
          </a:blip>
          <a:srcRect b="14610" l="0" r="0" t="-14610"/>
          <a:stretch/>
        </p:blipFill>
        <p:spPr>
          <a:xfrm>
            <a:off x="619300" y="1873975"/>
            <a:ext cx="8414000" cy="521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30"/>
          <p:cNvSpPr txBox="1"/>
          <p:nvPr>
            <p:ph idx="1" type="body"/>
          </p:nvPr>
        </p:nvSpPr>
        <p:spPr>
          <a:xfrm>
            <a:off x="311700" y="1228675"/>
            <a:ext cx="8832300" cy="387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Update</a:t>
            </a:r>
            <a:endParaRPr/>
          </a:p>
          <a:p>
            <a:pPr indent="0" lvl="0" marL="457200" rtl="0" algn="l">
              <a:spcBef>
                <a:spcPts val="1200"/>
              </a:spcBef>
              <a:spcAft>
                <a:spcPts val="0"/>
              </a:spcAft>
              <a:buNone/>
            </a:pPr>
            <a:r>
              <a:rPr lang="en" sz="1200"/>
              <a:t>UpdateOne()=&gt;db.collection.updateOne(&lt;filter&gt;, &lt;update&gt;)</a:t>
            </a:r>
            <a:endParaRPr sz="1200"/>
          </a:p>
          <a:p>
            <a:pPr indent="0" lvl="0" marL="457200" rtl="0" algn="l">
              <a:spcBef>
                <a:spcPts val="1200"/>
              </a:spcBef>
              <a:spcAft>
                <a:spcPts val="0"/>
              </a:spcAft>
              <a:buNone/>
            </a:pPr>
            <a:r>
              <a:rPr lang="en" sz="1200"/>
              <a:t>UpdateMany()=&gt;db.collection.update(&lt;filter&gt;, &lt;update&gt;)</a:t>
            </a:r>
            <a:endParaRPr sz="1200"/>
          </a:p>
          <a:p>
            <a:pPr indent="0" lvl="0" marL="457200" rtl="0" algn="l">
              <a:spcBef>
                <a:spcPts val="1200"/>
              </a:spcBef>
              <a:spcAft>
                <a:spcPts val="1200"/>
              </a:spcAft>
              <a:buNone/>
            </a:pPr>
            <a:r>
              <a:t/>
            </a:r>
            <a:endParaRPr sz="1200"/>
          </a:p>
        </p:txBody>
      </p:sp>
      <p:pic>
        <p:nvPicPr>
          <p:cNvPr id="195" name="Google Shape;195;p30"/>
          <p:cNvPicPr preferRelativeResize="0"/>
          <p:nvPr/>
        </p:nvPicPr>
        <p:blipFill>
          <a:blip r:embed="rId3">
            <a:alphaModFix/>
          </a:blip>
          <a:stretch>
            <a:fillRect/>
          </a:stretch>
        </p:blipFill>
        <p:spPr>
          <a:xfrm>
            <a:off x="5240664" y="1567552"/>
            <a:ext cx="3864264" cy="1668476"/>
          </a:xfrm>
          <a:prstGeom prst="rect">
            <a:avLst/>
          </a:prstGeom>
          <a:noFill/>
          <a:ln>
            <a:noFill/>
          </a:ln>
        </p:spPr>
      </p:pic>
      <p:pic>
        <p:nvPicPr>
          <p:cNvPr id="196" name="Google Shape;196;p30"/>
          <p:cNvPicPr preferRelativeResize="0"/>
          <p:nvPr/>
        </p:nvPicPr>
        <p:blipFill>
          <a:blip r:embed="rId4">
            <a:alphaModFix/>
          </a:blip>
          <a:stretch>
            <a:fillRect/>
          </a:stretch>
        </p:blipFill>
        <p:spPr>
          <a:xfrm>
            <a:off x="5229107" y="3188423"/>
            <a:ext cx="3864265" cy="19550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UpdateMany</a:t>
            </a:r>
            <a:endParaRPr/>
          </a:p>
        </p:txBody>
      </p:sp>
      <p:pic>
        <p:nvPicPr>
          <p:cNvPr id="203" name="Google Shape;203;p31"/>
          <p:cNvPicPr preferRelativeResize="0"/>
          <p:nvPr/>
        </p:nvPicPr>
        <p:blipFill>
          <a:blip r:embed="rId3">
            <a:alphaModFix/>
          </a:blip>
          <a:stretch>
            <a:fillRect/>
          </a:stretch>
        </p:blipFill>
        <p:spPr>
          <a:xfrm>
            <a:off x="676275" y="1604971"/>
            <a:ext cx="5186701" cy="1287150"/>
          </a:xfrm>
          <a:prstGeom prst="rect">
            <a:avLst/>
          </a:prstGeom>
          <a:noFill/>
          <a:ln>
            <a:noFill/>
          </a:ln>
        </p:spPr>
      </p:pic>
      <p:pic>
        <p:nvPicPr>
          <p:cNvPr id="204" name="Google Shape;204;p31"/>
          <p:cNvPicPr preferRelativeResize="0"/>
          <p:nvPr/>
        </p:nvPicPr>
        <p:blipFill>
          <a:blip r:embed="rId4">
            <a:alphaModFix/>
          </a:blip>
          <a:stretch>
            <a:fillRect/>
          </a:stretch>
        </p:blipFill>
        <p:spPr>
          <a:xfrm>
            <a:off x="3768500" y="2154496"/>
            <a:ext cx="5070699" cy="298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MongoDB Compass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Download</a:t>
            </a:r>
            <a:endParaRPr/>
          </a:p>
          <a:p>
            <a:pPr indent="0" lvl="0" marL="457200" rtl="0" algn="l">
              <a:spcBef>
                <a:spcPts val="1200"/>
              </a:spcBef>
              <a:spcAft>
                <a:spcPts val="0"/>
              </a:spcAft>
              <a:buNone/>
            </a:pPr>
            <a:r>
              <a:rPr lang="en"/>
              <a:t>https://www.mongodb.com/try/download/community</a:t>
            </a:r>
            <a:endParaRPr/>
          </a:p>
          <a:p>
            <a:pPr indent="-342900" lvl="0" marL="457200" rtl="0" algn="l">
              <a:spcBef>
                <a:spcPts val="1200"/>
              </a:spcBef>
              <a:spcAft>
                <a:spcPts val="0"/>
              </a:spcAft>
              <a:buSzPts val="1800"/>
              <a:buChar char="●"/>
            </a:pPr>
            <a:r>
              <a:rPr lang="en"/>
              <a:t>Run Setup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Set env PATH</a:t>
            </a:r>
            <a:endParaRPr/>
          </a:p>
          <a:p>
            <a:pPr indent="0" lvl="0" marL="457200" rtl="0" algn="l">
              <a:spcBef>
                <a:spcPts val="1200"/>
              </a:spcBef>
              <a:spcAft>
                <a:spcPts val="1200"/>
              </a:spcAft>
              <a:buNone/>
            </a:pPr>
            <a:r>
              <a:rPr lang="en"/>
              <a:t>C:\Program Files\MongoDB\Server\5.0\bin</a:t>
            </a:r>
            <a:endParaRPr/>
          </a:p>
        </p:txBody>
      </p:sp>
      <p:pic>
        <p:nvPicPr>
          <p:cNvPr id="63" name="Google Shape;63;p14"/>
          <p:cNvPicPr preferRelativeResize="0"/>
          <p:nvPr/>
        </p:nvPicPr>
        <p:blipFill/>
        <p:spPr>
          <a:xfrm>
            <a:off x="5522096" y="1998050"/>
            <a:ext cx="3310206" cy="1997126"/>
          </a:xfrm>
          <a:prstGeom prst="rect">
            <a:avLst/>
          </a:prstGeom>
          <a:noFill/>
          <a:ln>
            <a:noFill/>
          </a:ln>
        </p:spPr>
      </p:pic>
      <p:pic>
        <p:nvPicPr>
          <p:cNvPr id="64" name="Google Shape;64;p14"/>
          <p:cNvPicPr preferRelativeResize="0"/>
          <p:nvPr/>
        </p:nvPicPr>
        <p:blipFill>
          <a:blip r:embed="rId3">
            <a:alphaModFix/>
          </a:blip>
          <a:stretch>
            <a:fillRect/>
          </a:stretch>
        </p:blipFill>
        <p:spPr>
          <a:xfrm>
            <a:off x="6230350" y="2206203"/>
            <a:ext cx="3483030" cy="1788975"/>
          </a:xfrm>
          <a:prstGeom prst="rect">
            <a:avLst/>
          </a:prstGeom>
          <a:noFill/>
          <a:ln>
            <a:noFill/>
          </a:ln>
        </p:spPr>
      </p:pic>
      <p:pic>
        <p:nvPicPr>
          <p:cNvPr id="65" name="Google Shape;65;p14"/>
          <p:cNvPicPr preferRelativeResize="0"/>
          <p:nvPr/>
        </p:nvPicPr>
        <p:blipFill>
          <a:blip r:embed="rId4">
            <a:alphaModFix/>
          </a:blip>
          <a:stretch>
            <a:fillRect/>
          </a:stretch>
        </p:blipFill>
        <p:spPr>
          <a:xfrm>
            <a:off x="3164643" y="2022136"/>
            <a:ext cx="2950400" cy="196953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Delete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Delete all documents</a:t>
            </a:r>
            <a:endParaRPr/>
          </a:p>
        </p:txBody>
      </p:sp>
      <p:pic>
        <p:nvPicPr>
          <p:cNvPr id="211" name="Google Shape;211;p32"/>
          <p:cNvPicPr preferRelativeResize="0"/>
          <p:nvPr/>
        </p:nvPicPr>
        <p:blipFill>
          <a:blip r:embed="rId3">
            <a:alphaModFix/>
          </a:blip>
          <a:stretch>
            <a:fillRect/>
          </a:stretch>
        </p:blipFill>
        <p:spPr>
          <a:xfrm>
            <a:off x="709274" y="1715625"/>
            <a:ext cx="4755700" cy="2364425"/>
          </a:xfrm>
          <a:prstGeom prst="rect">
            <a:avLst/>
          </a:prstGeom>
          <a:noFill/>
          <a:ln>
            <a:noFill/>
          </a:ln>
        </p:spPr>
      </p:pic>
      <p:pic>
        <p:nvPicPr>
          <p:cNvPr id="212" name="Google Shape;212;p32"/>
          <p:cNvPicPr preferRelativeResize="0"/>
          <p:nvPr/>
        </p:nvPicPr>
        <p:blipFill>
          <a:blip r:embed="rId4">
            <a:alphaModFix/>
          </a:blip>
          <a:stretch>
            <a:fillRect/>
          </a:stretch>
        </p:blipFill>
        <p:spPr>
          <a:xfrm>
            <a:off x="709275" y="4503799"/>
            <a:ext cx="2926550" cy="684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2857"/>
              <a:buNone/>
            </a:pPr>
            <a:r>
              <a:rPr lang="en"/>
              <a:t>Key Components of MongoDB Architecture</a:t>
            </a:r>
            <a:endParaRPr/>
          </a:p>
        </p:txBody>
      </p:sp>
      <p:sp>
        <p:nvSpPr>
          <p:cNvPr id="218" name="Google Shape;21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a:t>_id</a:t>
            </a:r>
            <a:r>
              <a:rPr lang="en"/>
              <a:t> </a:t>
            </a:r>
            <a:endParaRPr/>
          </a:p>
          <a:p>
            <a:pPr indent="-342900" lvl="0" marL="457200" rtl="0" algn="just">
              <a:lnSpc>
                <a:spcPct val="115000"/>
              </a:lnSpc>
              <a:spcBef>
                <a:spcPts val="0"/>
              </a:spcBef>
              <a:spcAft>
                <a:spcPts val="0"/>
              </a:spcAft>
              <a:buSzPts val="1800"/>
              <a:buChar char="●"/>
            </a:pPr>
            <a:r>
              <a:rPr lang="en"/>
              <a:t>This is a field required in every MongoDB document. </a:t>
            </a:r>
            <a:endParaRPr/>
          </a:p>
          <a:p>
            <a:pPr indent="-342900" lvl="0" marL="457200" rtl="0" algn="just">
              <a:lnSpc>
                <a:spcPct val="115000"/>
              </a:lnSpc>
              <a:spcBef>
                <a:spcPts val="0"/>
              </a:spcBef>
              <a:spcAft>
                <a:spcPts val="0"/>
              </a:spcAft>
              <a:buSzPts val="1800"/>
              <a:buChar char="●"/>
            </a:pPr>
            <a:r>
              <a:rPr lang="en"/>
              <a:t>The _id field </a:t>
            </a:r>
            <a:r>
              <a:rPr b="1" lang="en">
                <a:solidFill>
                  <a:schemeClr val="dk1"/>
                </a:solidFill>
              </a:rPr>
              <a:t>represents a unique</a:t>
            </a:r>
            <a:r>
              <a:rPr lang="en"/>
              <a:t> value in the MongoDB document. </a:t>
            </a:r>
            <a:endParaRPr/>
          </a:p>
          <a:p>
            <a:pPr indent="-342900" lvl="0" marL="457200" rtl="0" algn="just">
              <a:lnSpc>
                <a:spcPct val="115000"/>
              </a:lnSpc>
              <a:spcBef>
                <a:spcPts val="0"/>
              </a:spcBef>
              <a:spcAft>
                <a:spcPts val="0"/>
              </a:spcAft>
              <a:buSzPts val="1800"/>
              <a:buChar char="●"/>
            </a:pPr>
            <a:r>
              <a:rPr lang="en"/>
              <a:t>The _id field is like the </a:t>
            </a:r>
            <a:r>
              <a:rPr b="1" lang="en">
                <a:solidFill>
                  <a:schemeClr val="dk1"/>
                </a:solidFill>
              </a:rPr>
              <a:t>document’s primary key</a:t>
            </a:r>
            <a:r>
              <a:rPr lang="en"/>
              <a:t>. </a:t>
            </a:r>
            <a:endParaRPr/>
          </a:p>
          <a:p>
            <a:pPr indent="-342900" lvl="0" marL="457200" rtl="0" algn="just">
              <a:lnSpc>
                <a:spcPct val="115000"/>
              </a:lnSpc>
              <a:spcBef>
                <a:spcPts val="0"/>
              </a:spcBef>
              <a:spcAft>
                <a:spcPts val="0"/>
              </a:spcAft>
              <a:buSzPts val="1800"/>
              <a:buChar char="●"/>
            </a:pPr>
            <a:r>
              <a:rPr lang="en"/>
              <a:t>If you create a new document without an _id field, MongoDB will automatically create the field. </a:t>
            </a:r>
            <a:endParaRPr/>
          </a:p>
          <a:p>
            <a:pPr indent="-342900" lvl="0" marL="457200" rtl="0" algn="just">
              <a:lnSpc>
                <a:spcPct val="115000"/>
              </a:lnSpc>
              <a:spcBef>
                <a:spcPts val="0"/>
              </a:spcBef>
              <a:spcAft>
                <a:spcPts val="0"/>
              </a:spcAft>
              <a:buSzPts val="1800"/>
              <a:buChar char="●"/>
            </a:pPr>
            <a:r>
              <a:rPr lang="en"/>
              <a:t>No two documents will have same _id</a:t>
            </a:r>
            <a:endParaRPr/>
          </a:p>
          <a:p>
            <a:pPr indent="0" lvl="0" marL="0" rtl="0" algn="just">
              <a:lnSpc>
                <a:spcPct val="115000"/>
              </a:lnSpc>
              <a:spcBef>
                <a:spcPts val="1200"/>
              </a:spcBef>
              <a:spcAft>
                <a:spcPts val="1200"/>
              </a:spcAft>
              <a:buSzPts val="1800"/>
              <a:buNone/>
            </a:pPr>
            <a:r>
              <a:t/>
            </a:r>
            <a:endParaRPr/>
          </a:p>
        </p:txBody>
      </p:sp>
      <p:sp>
        <p:nvSpPr>
          <p:cNvPr id="219" name="Google Shape;21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idx="1" type="body"/>
          </p:nvPr>
        </p:nvSpPr>
        <p:spPr>
          <a:xfrm>
            <a:off x="311700" y="1266325"/>
            <a:ext cx="8520600" cy="3577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a:t>Collection</a:t>
            </a:r>
            <a:endParaRPr b="1"/>
          </a:p>
          <a:p>
            <a:pPr indent="-342900" lvl="0" marL="457200" rtl="0" algn="just">
              <a:lnSpc>
                <a:spcPct val="115000"/>
              </a:lnSpc>
              <a:spcBef>
                <a:spcPts val="0"/>
              </a:spcBef>
              <a:spcAft>
                <a:spcPts val="0"/>
              </a:spcAft>
              <a:buSzPts val="1800"/>
              <a:buChar char="●"/>
            </a:pPr>
            <a:r>
              <a:rPr lang="en"/>
              <a:t>This is a grouping of MongoDB documents. </a:t>
            </a:r>
            <a:endParaRPr/>
          </a:p>
          <a:p>
            <a:pPr indent="-342900" lvl="0" marL="457200" rtl="0" algn="just">
              <a:lnSpc>
                <a:spcPct val="115000"/>
              </a:lnSpc>
              <a:spcBef>
                <a:spcPts val="0"/>
              </a:spcBef>
              <a:spcAft>
                <a:spcPts val="0"/>
              </a:spcAft>
              <a:buSzPts val="1800"/>
              <a:buChar char="●"/>
            </a:pPr>
            <a:r>
              <a:rPr lang="en"/>
              <a:t>A collection is the equivalent of a table which is created in any other RDMS such as Oracle or MS SQL. </a:t>
            </a:r>
            <a:endParaRPr/>
          </a:p>
          <a:p>
            <a:pPr indent="-342900" lvl="0" marL="457200" rtl="0" algn="just">
              <a:lnSpc>
                <a:spcPct val="115000"/>
              </a:lnSpc>
              <a:spcBef>
                <a:spcPts val="0"/>
              </a:spcBef>
              <a:spcAft>
                <a:spcPts val="0"/>
              </a:spcAft>
              <a:buSzPts val="1800"/>
              <a:buChar char="●"/>
            </a:pPr>
            <a:r>
              <a:rPr lang="en"/>
              <a:t>A collection exists within a single database. </a:t>
            </a:r>
            <a:endParaRPr/>
          </a:p>
          <a:p>
            <a:pPr indent="0" lvl="0" marL="0" rtl="0" algn="just">
              <a:lnSpc>
                <a:spcPct val="115000"/>
              </a:lnSpc>
              <a:spcBef>
                <a:spcPts val="1200"/>
              </a:spcBef>
              <a:spcAft>
                <a:spcPts val="0"/>
              </a:spcAft>
              <a:buSzPts val="1800"/>
              <a:buNone/>
            </a:pPr>
            <a:r>
              <a:rPr b="1" lang="en"/>
              <a:t>Database </a:t>
            </a:r>
            <a:endParaRPr b="1"/>
          </a:p>
          <a:p>
            <a:pPr indent="-342900" lvl="0" marL="457200" rtl="0" algn="just">
              <a:lnSpc>
                <a:spcPct val="115000"/>
              </a:lnSpc>
              <a:spcBef>
                <a:spcPts val="1200"/>
              </a:spcBef>
              <a:spcAft>
                <a:spcPts val="0"/>
              </a:spcAft>
              <a:buSzPts val="1800"/>
              <a:buChar char="●"/>
            </a:pPr>
            <a:r>
              <a:rPr lang="en"/>
              <a:t>This is a container for collections like in RDMS wherein it is a container for tables. </a:t>
            </a:r>
            <a:endParaRPr/>
          </a:p>
          <a:p>
            <a:pPr indent="-342900" lvl="0" marL="457200" rtl="0" algn="just">
              <a:lnSpc>
                <a:spcPct val="115000"/>
              </a:lnSpc>
              <a:spcBef>
                <a:spcPts val="0"/>
              </a:spcBef>
              <a:spcAft>
                <a:spcPts val="0"/>
              </a:spcAft>
              <a:buSzPts val="1800"/>
              <a:buChar char="●"/>
            </a:pPr>
            <a:r>
              <a:rPr lang="en"/>
              <a:t>Each database gets its own set of files on the file system. </a:t>
            </a:r>
            <a:endParaRPr/>
          </a:p>
          <a:p>
            <a:pPr indent="-342900" lvl="0" marL="457200" rtl="0" algn="just">
              <a:lnSpc>
                <a:spcPct val="115000"/>
              </a:lnSpc>
              <a:spcBef>
                <a:spcPts val="0"/>
              </a:spcBef>
              <a:spcAft>
                <a:spcPts val="0"/>
              </a:spcAft>
              <a:buSzPts val="1800"/>
              <a:buChar char="●"/>
            </a:pPr>
            <a:r>
              <a:rPr lang="en"/>
              <a:t>A MongoDB server can store multiple databases.</a:t>
            </a:r>
            <a:endParaRPr/>
          </a:p>
        </p:txBody>
      </p:sp>
      <p:sp>
        <p:nvSpPr>
          <p:cNvPr id="225" name="Google Shape;22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idx="1" type="body"/>
          </p:nvPr>
        </p:nvSpPr>
        <p:spPr>
          <a:xfrm>
            <a:off x="311700" y="1266325"/>
            <a:ext cx="8520600" cy="3790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a:t>Document </a:t>
            </a:r>
            <a:endParaRPr b="1"/>
          </a:p>
          <a:p>
            <a:pPr indent="-342900" lvl="0" marL="457200" rtl="0" algn="just">
              <a:lnSpc>
                <a:spcPct val="115000"/>
              </a:lnSpc>
              <a:spcBef>
                <a:spcPts val="0"/>
              </a:spcBef>
              <a:spcAft>
                <a:spcPts val="0"/>
              </a:spcAft>
              <a:buSzPts val="1800"/>
              <a:buChar char="●"/>
            </a:pPr>
            <a:r>
              <a:rPr lang="en"/>
              <a:t>A record in a MongoDB collection is basically called a document. </a:t>
            </a:r>
            <a:endParaRPr/>
          </a:p>
          <a:p>
            <a:pPr indent="-342900" lvl="0" marL="457200" rtl="0" algn="just">
              <a:lnSpc>
                <a:spcPct val="115000"/>
              </a:lnSpc>
              <a:spcBef>
                <a:spcPts val="0"/>
              </a:spcBef>
              <a:spcAft>
                <a:spcPts val="0"/>
              </a:spcAft>
              <a:buSzPts val="1800"/>
              <a:buChar char="●"/>
            </a:pPr>
            <a:r>
              <a:rPr lang="en"/>
              <a:t>The document, in turn, will consist of field name and values.</a:t>
            </a:r>
            <a:endParaRPr/>
          </a:p>
          <a:p>
            <a:pPr indent="0" lvl="0" marL="0" rtl="0" algn="just">
              <a:lnSpc>
                <a:spcPct val="115000"/>
              </a:lnSpc>
              <a:spcBef>
                <a:spcPts val="1200"/>
              </a:spcBef>
              <a:spcAft>
                <a:spcPts val="0"/>
              </a:spcAft>
              <a:buSzPts val="1800"/>
              <a:buNone/>
            </a:pPr>
            <a:r>
              <a:rPr b="1" lang="en"/>
              <a:t>Field </a:t>
            </a:r>
            <a:endParaRPr b="1"/>
          </a:p>
          <a:p>
            <a:pPr indent="-342900" lvl="0" marL="457200" rtl="0" algn="just">
              <a:lnSpc>
                <a:spcPct val="115000"/>
              </a:lnSpc>
              <a:spcBef>
                <a:spcPts val="1200"/>
              </a:spcBef>
              <a:spcAft>
                <a:spcPts val="0"/>
              </a:spcAft>
              <a:buSzPts val="1800"/>
              <a:buChar char="●"/>
            </a:pPr>
            <a:r>
              <a:rPr lang="en"/>
              <a:t>A name-value pair in a document. </a:t>
            </a:r>
            <a:endParaRPr/>
          </a:p>
          <a:p>
            <a:pPr indent="-342900" lvl="0" marL="457200" rtl="0" algn="just">
              <a:lnSpc>
                <a:spcPct val="115000"/>
              </a:lnSpc>
              <a:spcBef>
                <a:spcPts val="0"/>
              </a:spcBef>
              <a:spcAft>
                <a:spcPts val="0"/>
              </a:spcAft>
              <a:buSzPts val="1800"/>
              <a:buChar char="●"/>
            </a:pPr>
            <a:r>
              <a:rPr lang="en"/>
              <a:t>A document has zero or more fields. </a:t>
            </a:r>
            <a:endParaRPr/>
          </a:p>
          <a:p>
            <a:pPr indent="-342900" lvl="0" marL="457200" rtl="0" algn="just">
              <a:lnSpc>
                <a:spcPct val="115000"/>
              </a:lnSpc>
              <a:spcBef>
                <a:spcPts val="0"/>
              </a:spcBef>
              <a:spcAft>
                <a:spcPts val="0"/>
              </a:spcAft>
              <a:buSzPts val="1800"/>
              <a:buChar char="●"/>
            </a:pPr>
            <a:r>
              <a:rPr lang="en"/>
              <a:t>Fields are analogous to columns in relational databases.</a:t>
            </a:r>
            <a:endParaRPr/>
          </a:p>
        </p:txBody>
      </p:sp>
      <p:sp>
        <p:nvSpPr>
          <p:cNvPr id="231" name="Google Shape;23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42857"/>
              <a:buFont typeface="Arial"/>
              <a:buNone/>
            </a:pPr>
            <a:r>
              <a:rPr lang="en"/>
              <a:t>Why use MongoDB </a:t>
            </a:r>
            <a:endParaRPr/>
          </a:p>
          <a:p>
            <a:pPr indent="0" lvl="0" marL="0" rtl="0" algn="l">
              <a:lnSpc>
                <a:spcPct val="100000"/>
              </a:lnSpc>
              <a:spcBef>
                <a:spcPts val="0"/>
              </a:spcBef>
              <a:spcAft>
                <a:spcPts val="0"/>
              </a:spcAft>
              <a:buSzPct val="142857"/>
              <a:buNone/>
            </a:pPr>
            <a:r>
              <a:t/>
            </a:r>
            <a:endParaRPr/>
          </a:p>
        </p:txBody>
      </p:sp>
      <p:sp>
        <p:nvSpPr>
          <p:cNvPr id="237" name="Google Shape;23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6"/>
          <p:cNvSpPr txBox="1"/>
          <p:nvPr/>
        </p:nvSpPr>
        <p:spPr>
          <a:xfrm>
            <a:off x="631100" y="1419975"/>
            <a:ext cx="7936200" cy="30108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Document-oriented </a:t>
            </a:r>
            <a:endParaRPr sz="1800">
              <a:solidFill>
                <a:srgbClr val="222222"/>
              </a:solidFill>
              <a:highlight>
                <a:srgbClr val="FFFFFF"/>
              </a:highlight>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Since MongoDB is a NoSQL type database, instead of having data in a relational type format, it stores the data in documents. This makes MongoDB very </a:t>
            </a:r>
            <a:r>
              <a:rPr b="1" i="0" lang="en" sz="1800" u="none" cap="none" strike="noStrike">
                <a:solidFill>
                  <a:srgbClr val="222222"/>
                </a:solidFill>
                <a:highlight>
                  <a:srgbClr val="FFFFFF"/>
                </a:highlight>
              </a:rPr>
              <a:t>flexible and adaptable</a:t>
            </a:r>
            <a:r>
              <a:rPr b="0" i="0" lang="en" sz="1800" u="none" cap="none" strike="noStrike">
                <a:solidFill>
                  <a:srgbClr val="222222"/>
                </a:solidFill>
                <a:highlight>
                  <a:srgbClr val="FFFFFF"/>
                </a:highlight>
                <a:latin typeface="Arial"/>
                <a:ea typeface="Arial"/>
                <a:cs typeface="Arial"/>
                <a:sym typeface="Arial"/>
              </a:rPr>
              <a:t> to real business world situation and requirements.</a:t>
            </a:r>
            <a:endParaRPr b="0" i="0" sz="1800" u="none" cap="none" strike="noStrike">
              <a:solidFill>
                <a:srgbClr val="222222"/>
              </a:solidFill>
              <a:highlight>
                <a:srgbClr val="FFFFFF"/>
              </a:highlight>
              <a:latin typeface="Arial"/>
              <a:ea typeface="Arial"/>
              <a:cs typeface="Arial"/>
              <a:sym typeface="Arial"/>
            </a:endParaRPr>
          </a:p>
          <a:p>
            <a:pPr indent="-342900" lvl="0" marL="4572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Ad hoc queries</a:t>
            </a:r>
            <a:endParaRPr sz="1800">
              <a:solidFill>
                <a:srgbClr val="222222"/>
              </a:solidFill>
              <a:highlight>
                <a:srgbClr val="FFFFFF"/>
              </a:highlight>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MongoDB supports searching by field, range queries, and regular expression searches. </a:t>
            </a:r>
            <a:r>
              <a:rPr b="1" i="0" lang="en" sz="1800" u="none" cap="none" strike="noStrike">
                <a:solidFill>
                  <a:srgbClr val="222222"/>
                </a:solidFill>
                <a:highlight>
                  <a:srgbClr val="FFFFFF"/>
                </a:highlight>
              </a:rPr>
              <a:t>Queries </a:t>
            </a:r>
            <a:r>
              <a:rPr b="0" i="0" lang="en" sz="1800" u="none" cap="none" strike="noStrike">
                <a:solidFill>
                  <a:srgbClr val="222222"/>
                </a:solidFill>
                <a:highlight>
                  <a:srgbClr val="FFFFFF"/>
                </a:highlight>
                <a:latin typeface="Arial"/>
                <a:ea typeface="Arial"/>
                <a:cs typeface="Arial"/>
                <a:sym typeface="Arial"/>
              </a:rPr>
              <a:t>can be made to return specific fields within documents.</a:t>
            </a:r>
            <a:endParaRPr b="0" i="0" sz="180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2857"/>
              <a:buNone/>
            </a:pPr>
            <a:r>
              <a:t/>
            </a:r>
            <a:endParaRPr/>
          </a:p>
        </p:txBody>
      </p:sp>
      <p:sp>
        <p:nvSpPr>
          <p:cNvPr id="244" name="Google Shape;24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7"/>
          <p:cNvSpPr txBox="1"/>
          <p:nvPr/>
        </p:nvSpPr>
        <p:spPr>
          <a:xfrm>
            <a:off x="631100" y="1152425"/>
            <a:ext cx="8073600" cy="36480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Replication</a:t>
            </a:r>
            <a:endParaRPr sz="1800">
              <a:solidFill>
                <a:srgbClr val="222222"/>
              </a:solidFill>
              <a:highlight>
                <a:srgbClr val="FFFFFF"/>
              </a:highlight>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MongoDB can provide </a:t>
            </a:r>
            <a:r>
              <a:rPr b="1" i="0" lang="en" sz="1800" u="none" cap="none" strike="noStrike">
                <a:solidFill>
                  <a:srgbClr val="222222"/>
                </a:solidFill>
                <a:highlight>
                  <a:srgbClr val="FFFFFF"/>
                </a:highlight>
              </a:rPr>
              <a:t>high availability</a:t>
            </a:r>
            <a:r>
              <a:rPr b="0" i="0" lang="en" sz="1800" u="none" cap="none" strike="noStrike">
                <a:solidFill>
                  <a:srgbClr val="222222"/>
                </a:solidFill>
                <a:highlight>
                  <a:srgbClr val="FFFFFF"/>
                </a:highlight>
                <a:latin typeface="Arial"/>
                <a:ea typeface="Arial"/>
                <a:cs typeface="Arial"/>
                <a:sym typeface="Arial"/>
              </a:rPr>
              <a:t> with replica sets.</a:t>
            </a:r>
            <a:endParaRPr sz="1800">
              <a:solidFill>
                <a:srgbClr val="222222"/>
              </a:solidFill>
              <a:highlight>
                <a:srgbClr val="FFFFFF"/>
              </a:highlight>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A replica set consists of two or more mongoDB instances.</a:t>
            </a:r>
            <a:endParaRPr sz="1800">
              <a:solidFill>
                <a:srgbClr val="222222"/>
              </a:solidFill>
              <a:highlight>
                <a:srgbClr val="FFFFFF"/>
              </a:highlight>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Each replica set member may act in the role of the primary or secondary replica at any time. </a:t>
            </a:r>
            <a:endParaRPr b="0" i="0" sz="1800" u="none" cap="none" strike="noStrike">
              <a:solidFill>
                <a:srgbClr val="222222"/>
              </a:solidFill>
              <a:highlight>
                <a:srgbClr val="FFFFFF"/>
              </a:highlight>
              <a:latin typeface="Arial"/>
              <a:ea typeface="Arial"/>
              <a:cs typeface="Arial"/>
              <a:sym typeface="Arial"/>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The primary replica is the main server which interacts with the client and performs all the read/write operations. </a:t>
            </a:r>
            <a:endParaRPr b="0" i="0" sz="1800" u="none" cap="none" strike="noStrike">
              <a:solidFill>
                <a:srgbClr val="222222"/>
              </a:solidFill>
              <a:highlight>
                <a:srgbClr val="FFFFFF"/>
              </a:highlight>
              <a:latin typeface="Arial"/>
              <a:ea typeface="Arial"/>
              <a:cs typeface="Arial"/>
              <a:sym typeface="Arial"/>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The Secondary replicas maintain a copy of the data of the primary using built-in replication. </a:t>
            </a:r>
            <a:endParaRPr b="0" i="0" sz="1800" u="none" cap="none" strike="noStrike">
              <a:solidFill>
                <a:srgbClr val="222222"/>
              </a:solidFill>
              <a:highlight>
                <a:srgbClr val="FFFFFF"/>
              </a:highlight>
              <a:latin typeface="Arial"/>
              <a:ea typeface="Arial"/>
              <a:cs typeface="Arial"/>
              <a:sym typeface="Arial"/>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When a primary replica fails, the replica set automatically switches over to the secondary and then it becomes the primary server.</a:t>
            </a:r>
            <a:endParaRPr b="0" i="0" sz="180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2857"/>
              <a:buNone/>
            </a:pPr>
            <a:r>
              <a:t/>
            </a:r>
            <a:endParaRPr/>
          </a:p>
        </p:txBody>
      </p:sp>
      <p:sp>
        <p:nvSpPr>
          <p:cNvPr id="251" name="Google Shape;25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8"/>
          <p:cNvSpPr txBox="1"/>
          <p:nvPr/>
        </p:nvSpPr>
        <p:spPr>
          <a:xfrm>
            <a:off x="631100" y="1152425"/>
            <a:ext cx="7936200" cy="33294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Indexing</a:t>
            </a:r>
            <a:endParaRPr sz="1800">
              <a:solidFill>
                <a:srgbClr val="222222"/>
              </a:solidFill>
              <a:highlight>
                <a:srgbClr val="FFFFFF"/>
              </a:highlight>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Indexes can be created to improve the performance of searches within MongoDB. </a:t>
            </a:r>
            <a:endParaRPr b="0" i="0" sz="1800" u="none" cap="none" strike="noStrike">
              <a:solidFill>
                <a:srgbClr val="222222"/>
              </a:solidFill>
              <a:highlight>
                <a:srgbClr val="FFFFFF"/>
              </a:highlight>
              <a:latin typeface="Arial"/>
              <a:ea typeface="Arial"/>
              <a:cs typeface="Arial"/>
              <a:sym typeface="Arial"/>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Any field in a MongoDB document can be indexed.</a:t>
            </a:r>
            <a:endParaRPr b="0" i="0" sz="1800" u="none" cap="none" strike="noStrike">
              <a:solidFill>
                <a:srgbClr val="222222"/>
              </a:solidFill>
              <a:highlight>
                <a:srgbClr val="FFFFFF"/>
              </a:highlight>
              <a:latin typeface="Arial"/>
              <a:ea typeface="Arial"/>
              <a:cs typeface="Arial"/>
              <a:sym typeface="Arial"/>
            </a:endParaRPr>
          </a:p>
          <a:p>
            <a:pPr indent="-342900" lvl="0" marL="4572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Load balancing</a:t>
            </a:r>
            <a:endParaRPr sz="1800">
              <a:solidFill>
                <a:srgbClr val="222222"/>
              </a:solidFill>
              <a:highlight>
                <a:srgbClr val="FFFFFF"/>
              </a:highlight>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MongoDB uses the concept of </a:t>
            </a:r>
            <a:r>
              <a:rPr b="1" i="0" lang="en" sz="1800" u="none" cap="none" strike="noStrike">
                <a:solidFill>
                  <a:srgbClr val="222222"/>
                </a:solidFill>
                <a:highlight>
                  <a:srgbClr val="FFFFFF"/>
                </a:highlight>
              </a:rPr>
              <a:t>sharding </a:t>
            </a:r>
            <a:r>
              <a:rPr b="0" i="0" lang="en" sz="1800" u="none" cap="none" strike="noStrike">
                <a:solidFill>
                  <a:srgbClr val="222222"/>
                </a:solidFill>
                <a:highlight>
                  <a:srgbClr val="FFFFFF"/>
                </a:highlight>
                <a:latin typeface="Arial"/>
                <a:ea typeface="Arial"/>
                <a:cs typeface="Arial"/>
                <a:sym typeface="Arial"/>
              </a:rPr>
              <a:t>to scale horizontally by splitting data across multiple MongoDB instances. </a:t>
            </a:r>
            <a:endParaRPr b="0" i="0" sz="1800" u="none" cap="none" strike="noStrike">
              <a:solidFill>
                <a:srgbClr val="222222"/>
              </a:solidFill>
              <a:highlight>
                <a:srgbClr val="FFFFFF"/>
              </a:highlight>
              <a:latin typeface="Arial"/>
              <a:ea typeface="Arial"/>
              <a:cs typeface="Arial"/>
              <a:sym typeface="Arial"/>
            </a:endParaRPr>
          </a:p>
          <a:p>
            <a:pPr indent="-342900" lvl="1" marL="914400" marR="0" rtl="0" algn="just">
              <a:lnSpc>
                <a:spcPct val="115000"/>
              </a:lnSpc>
              <a:spcBef>
                <a:spcPts val="0"/>
              </a:spcBef>
              <a:spcAft>
                <a:spcPts val="0"/>
              </a:spcAft>
              <a:buClr>
                <a:srgbClr val="222222"/>
              </a:buClr>
              <a:buSzPts val="1800"/>
              <a:buFont typeface="Arial"/>
              <a:buChar char="○"/>
            </a:pPr>
            <a:r>
              <a:rPr b="0" i="0" lang="en" sz="1800" u="none" cap="none" strike="noStrike">
                <a:solidFill>
                  <a:srgbClr val="222222"/>
                </a:solidFill>
                <a:highlight>
                  <a:srgbClr val="FFFFFF"/>
                </a:highlight>
                <a:latin typeface="Arial"/>
                <a:ea typeface="Arial"/>
                <a:cs typeface="Arial"/>
                <a:sym typeface="Arial"/>
              </a:rPr>
              <a:t>MongoDB can run over multiple servers, balancing the load and/or duplicating data to keep the system up and running in case of hardware failure.</a:t>
            </a:r>
            <a:endParaRPr b="0" i="0" sz="180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8" name="Google Shape;258;p39"/>
          <p:cNvSpPr txBox="1"/>
          <p:nvPr>
            <p:ph idx="1" type="body"/>
          </p:nvPr>
        </p:nvSpPr>
        <p:spPr>
          <a:xfrm>
            <a:off x="311700" y="1152475"/>
            <a:ext cx="49392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Sharding</a:t>
            </a:r>
            <a:endParaRPr/>
          </a:p>
          <a:p>
            <a:pPr indent="-342900" lvl="1" marL="914400" rtl="0" algn="l">
              <a:lnSpc>
                <a:spcPct val="100000"/>
              </a:lnSpc>
              <a:spcBef>
                <a:spcPts val="0"/>
              </a:spcBef>
              <a:spcAft>
                <a:spcPts val="0"/>
              </a:spcAft>
              <a:buClr>
                <a:srgbClr val="32325D"/>
              </a:buClr>
              <a:buSzPts val="1800"/>
              <a:buChar char="○"/>
            </a:pPr>
            <a:r>
              <a:rPr lang="en" sz="1800">
                <a:solidFill>
                  <a:srgbClr val="32325D"/>
                </a:solidFill>
                <a:highlight>
                  <a:srgbClr val="FFFFFF"/>
                </a:highlight>
              </a:rPr>
              <a:t>Supports Sharding which is the process of dividing large datasets across multiple collections to ensure that queries can be executed efficiently.</a:t>
            </a:r>
            <a:endParaRPr sz="1800">
              <a:solidFill>
                <a:srgbClr val="32325D"/>
              </a:solidFill>
              <a:highlight>
                <a:srgbClr val="FFFFFF"/>
              </a:highlight>
            </a:endParaRPr>
          </a:p>
          <a:p>
            <a:pPr indent="-342900" lvl="1" marL="914400" rtl="0" algn="l">
              <a:lnSpc>
                <a:spcPct val="100000"/>
              </a:lnSpc>
              <a:spcBef>
                <a:spcPts val="0"/>
              </a:spcBef>
              <a:spcAft>
                <a:spcPts val="0"/>
              </a:spcAft>
              <a:buClr>
                <a:srgbClr val="32325D"/>
              </a:buClr>
              <a:buSzPts val="1800"/>
              <a:buChar char="○"/>
            </a:pPr>
            <a:r>
              <a:rPr lang="en" sz="1800">
                <a:solidFill>
                  <a:srgbClr val="32325D"/>
                </a:solidFill>
                <a:highlight>
                  <a:srgbClr val="FFFFFF"/>
                </a:highlight>
              </a:rPr>
              <a:t>Splitting up large Collections into Shards allows MongoDB to execute queries without putting much load on the Server.</a:t>
            </a:r>
            <a:endParaRPr sz="1800">
              <a:solidFill>
                <a:srgbClr val="32325D"/>
              </a:solidFill>
              <a:highlight>
                <a:srgbClr val="FFFFFF"/>
              </a:highlight>
            </a:endParaRPr>
          </a:p>
          <a:p>
            <a:pPr indent="-342900" lvl="1" marL="914400" rtl="0" algn="l">
              <a:lnSpc>
                <a:spcPct val="100000"/>
              </a:lnSpc>
              <a:spcBef>
                <a:spcPts val="0"/>
              </a:spcBef>
              <a:spcAft>
                <a:spcPts val="0"/>
              </a:spcAft>
              <a:buClr>
                <a:srgbClr val="32325D"/>
              </a:buClr>
              <a:buSzPts val="1800"/>
              <a:buChar char="○"/>
            </a:pPr>
            <a:r>
              <a:rPr lang="en" sz="1800">
                <a:solidFill>
                  <a:srgbClr val="32325D"/>
                </a:solidFill>
                <a:highlight>
                  <a:srgbClr val="FFFFFF"/>
                </a:highlight>
              </a:rPr>
              <a:t>MongoDB Sharding can be implemented by creating a Cluster of MongoDB Instances.</a:t>
            </a:r>
            <a:endParaRPr sz="1800">
              <a:solidFill>
                <a:srgbClr val="32325D"/>
              </a:solidFill>
              <a:highlight>
                <a:srgbClr val="FFFFFF"/>
              </a:highlight>
            </a:endParaRPr>
          </a:p>
          <a:p>
            <a:pPr indent="0" lvl="0" marL="914400" rtl="0" algn="l">
              <a:lnSpc>
                <a:spcPct val="100000"/>
              </a:lnSpc>
              <a:spcBef>
                <a:spcPts val="1500"/>
              </a:spcBef>
              <a:spcAft>
                <a:spcPts val="0"/>
              </a:spcAft>
              <a:buNone/>
            </a:pPr>
            <a:r>
              <a:t/>
            </a:r>
            <a:endParaRPr>
              <a:solidFill>
                <a:srgbClr val="32325D"/>
              </a:solidFill>
              <a:highlight>
                <a:srgbClr val="FFFFFF"/>
              </a:highlight>
            </a:endParaRPr>
          </a:p>
          <a:p>
            <a:pPr indent="0" lvl="0" marL="0" rtl="0" algn="l">
              <a:lnSpc>
                <a:spcPct val="100000"/>
              </a:lnSpc>
              <a:spcBef>
                <a:spcPts val="0"/>
              </a:spcBef>
              <a:spcAft>
                <a:spcPts val="0"/>
              </a:spcAft>
              <a:buNone/>
            </a:pPr>
            <a:r>
              <a:t/>
            </a:r>
            <a:endParaRPr b="1">
              <a:solidFill>
                <a:srgbClr val="1282D4"/>
              </a:solidFill>
              <a:highlight>
                <a:srgbClr val="FFFFFF"/>
              </a:highlight>
            </a:endParaRPr>
          </a:p>
          <a:p>
            <a:pPr indent="0" lvl="0" marL="914400" rtl="0" algn="l">
              <a:lnSpc>
                <a:spcPct val="100000"/>
              </a:lnSpc>
              <a:spcBef>
                <a:spcPts val="400"/>
              </a:spcBef>
              <a:spcAft>
                <a:spcPts val="1200"/>
              </a:spcAft>
              <a:buNone/>
            </a:pPr>
            <a:r>
              <a:t/>
            </a:r>
            <a:endParaRPr/>
          </a:p>
        </p:txBody>
      </p:sp>
      <p:pic>
        <p:nvPicPr>
          <p:cNvPr id="259" name="Google Shape;259;p39"/>
          <p:cNvPicPr preferRelativeResize="0"/>
          <p:nvPr/>
        </p:nvPicPr>
        <p:blipFill>
          <a:blip r:embed="rId3">
            <a:alphaModFix/>
          </a:blip>
          <a:stretch>
            <a:fillRect/>
          </a:stretch>
        </p:blipFill>
        <p:spPr>
          <a:xfrm>
            <a:off x="5251000" y="1308400"/>
            <a:ext cx="3873951" cy="2749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Types</a:t>
            </a:r>
            <a:r>
              <a:rPr lang="en"/>
              <a:t> in MongoDB</a:t>
            </a:r>
            <a:endParaRPr/>
          </a:p>
        </p:txBody>
      </p:sp>
      <p:sp>
        <p:nvSpPr>
          <p:cNvPr id="265" name="Google Shape;265;p4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String − This is the most commonly used datatype to store the data. String in MongoDB must be UTF-8 valid.</a:t>
            </a:r>
            <a:endParaRPr/>
          </a:p>
          <a:p>
            <a:pPr indent="-342900" lvl="0" marL="457200" marR="0" rtl="0" algn="l">
              <a:lnSpc>
                <a:spcPct val="115000"/>
              </a:lnSpc>
              <a:spcBef>
                <a:spcPts val="0"/>
              </a:spcBef>
              <a:spcAft>
                <a:spcPts val="0"/>
              </a:spcAft>
              <a:buSzPts val="1800"/>
              <a:buChar char="●"/>
            </a:pPr>
            <a:r>
              <a:rPr lang="en"/>
              <a:t>Integer − This type is used to store a numerical value. Integer can be 32 bit or 64 bit depending upon your server.</a:t>
            </a:r>
            <a:endParaRPr/>
          </a:p>
          <a:p>
            <a:pPr indent="-342900" lvl="0" marL="457200" marR="0" rtl="0" algn="l">
              <a:lnSpc>
                <a:spcPct val="115000"/>
              </a:lnSpc>
              <a:spcBef>
                <a:spcPts val="0"/>
              </a:spcBef>
              <a:spcAft>
                <a:spcPts val="0"/>
              </a:spcAft>
              <a:buSzPts val="1800"/>
              <a:buChar char="●"/>
            </a:pPr>
            <a:r>
              <a:rPr lang="en"/>
              <a:t>Boolean − This type is used to store a boolean (true/ false) value.</a:t>
            </a:r>
            <a:endParaRPr/>
          </a:p>
          <a:p>
            <a:pPr indent="-342900" lvl="0" marL="457200" marR="0" rtl="0" algn="l">
              <a:lnSpc>
                <a:spcPct val="115000"/>
              </a:lnSpc>
              <a:spcBef>
                <a:spcPts val="0"/>
              </a:spcBef>
              <a:spcAft>
                <a:spcPts val="0"/>
              </a:spcAft>
              <a:buSzPts val="1800"/>
              <a:buChar char="●"/>
            </a:pPr>
            <a:r>
              <a:rPr lang="en"/>
              <a:t>Double − This type is used to store floating point values.</a:t>
            </a:r>
            <a:endParaRPr/>
          </a:p>
          <a:p>
            <a:pPr indent="-342900" lvl="0" marL="457200" marR="0" rtl="0" algn="l">
              <a:lnSpc>
                <a:spcPct val="115000"/>
              </a:lnSpc>
              <a:spcBef>
                <a:spcPts val="0"/>
              </a:spcBef>
              <a:spcAft>
                <a:spcPts val="0"/>
              </a:spcAft>
              <a:buSzPts val="1800"/>
              <a:buChar char="●"/>
            </a:pPr>
            <a:r>
              <a:rPr lang="en"/>
              <a:t>Min/ Max keys − This type is used to compare a value against the lowest and highest BSON elements.</a:t>
            </a:r>
            <a:endParaRPr/>
          </a:p>
          <a:p>
            <a:pPr indent="-342900" lvl="0" marL="457200" marR="0" rtl="0" algn="l">
              <a:lnSpc>
                <a:spcPct val="115000"/>
              </a:lnSpc>
              <a:spcBef>
                <a:spcPts val="0"/>
              </a:spcBef>
              <a:spcAft>
                <a:spcPts val="0"/>
              </a:spcAft>
              <a:buSzPts val="1800"/>
              <a:buChar char="●"/>
            </a:pPr>
            <a:r>
              <a:rPr lang="en"/>
              <a:t>Arrays − This type is used to store arrays or list or multiple values into one key.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1" name="Google Shape;271;p41"/>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Timestamp − ctimestamp. This can be handy for recording when a document has been modified or added.</a:t>
            </a:r>
            <a:endParaRPr/>
          </a:p>
          <a:p>
            <a:pPr indent="-342900" lvl="0" marL="457200" rtl="0" algn="l">
              <a:spcBef>
                <a:spcPts val="0"/>
              </a:spcBef>
              <a:spcAft>
                <a:spcPts val="0"/>
              </a:spcAft>
              <a:buSzPts val="1800"/>
              <a:buChar char="●"/>
            </a:pPr>
            <a:r>
              <a:rPr lang="en"/>
              <a:t>Object − This datatype is used for embedded documents.</a:t>
            </a:r>
            <a:endParaRPr/>
          </a:p>
          <a:p>
            <a:pPr indent="-342900" lvl="0" marL="457200" rtl="0" algn="l">
              <a:spcBef>
                <a:spcPts val="0"/>
              </a:spcBef>
              <a:spcAft>
                <a:spcPts val="0"/>
              </a:spcAft>
              <a:buSzPts val="1800"/>
              <a:buChar char="●"/>
            </a:pPr>
            <a:r>
              <a:rPr lang="en"/>
              <a:t>Null − This type is used to store a Null value.</a:t>
            </a:r>
            <a:endParaRPr/>
          </a:p>
          <a:p>
            <a:pPr indent="-342900" lvl="0" marL="457200" rtl="0" algn="l">
              <a:spcBef>
                <a:spcPts val="0"/>
              </a:spcBef>
              <a:spcAft>
                <a:spcPts val="0"/>
              </a:spcAft>
              <a:buSzPts val="1800"/>
              <a:buChar char="●"/>
            </a:pPr>
            <a:r>
              <a:rPr lang="en"/>
              <a:t>Symbol − This datatype is used identically to a string; however, it's generally reserved for languages that use a specific symbol type.</a:t>
            </a:r>
            <a:endParaRPr/>
          </a:p>
          <a:p>
            <a:pPr indent="-342900" lvl="0" marL="457200" rtl="0" algn="l">
              <a:spcBef>
                <a:spcPts val="0"/>
              </a:spcBef>
              <a:spcAft>
                <a:spcPts val="0"/>
              </a:spcAft>
              <a:buSzPts val="1800"/>
              <a:buChar char="●"/>
            </a:pPr>
            <a:r>
              <a:rPr lang="en"/>
              <a:t>Date − This datatype is used to store the current date or time in UNIX time format. You can specify your own date time by creating object of Date and passing day, month, year into it.</a:t>
            </a:r>
            <a:endParaRPr/>
          </a:p>
          <a:p>
            <a:pPr indent="-342900" lvl="0" marL="457200" rtl="0" algn="l">
              <a:spcBef>
                <a:spcPts val="0"/>
              </a:spcBef>
              <a:spcAft>
                <a:spcPts val="0"/>
              </a:spcAft>
              <a:buSzPts val="1800"/>
              <a:buChar char="●"/>
            </a:pPr>
            <a:r>
              <a:rPr lang="en"/>
              <a:t>Object ID − This datatype is used to store the document’s ID.</a:t>
            </a:r>
            <a:endParaRPr/>
          </a:p>
          <a:p>
            <a:pPr indent="-342900" lvl="0" marL="457200" rtl="0" algn="l">
              <a:spcBef>
                <a:spcPts val="0"/>
              </a:spcBef>
              <a:spcAft>
                <a:spcPts val="0"/>
              </a:spcAft>
              <a:buSzPts val="1800"/>
              <a:buChar char="●"/>
            </a:pPr>
            <a:r>
              <a:rPr lang="en"/>
              <a:t>Binary data − This datatype is used to store binary data.</a:t>
            </a:r>
            <a:endParaRPr/>
          </a:p>
          <a:p>
            <a:pPr indent="-342900" lvl="0" marL="457200" rtl="0" algn="l">
              <a:spcBef>
                <a:spcPts val="0"/>
              </a:spcBef>
              <a:spcAft>
                <a:spcPts val="0"/>
              </a:spcAft>
              <a:buSzPts val="1800"/>
              <a:buChar char="●"/>
            </a:pPr>
            <a:r>
              <a:rPr lang="en"/>
              <a:t>Code − This datatype is used to store JavaScript code into the document.</a:t>
            </a:r>
            <a:endParaRPr/>
          </a:p>
          <a:p>
            <a:pPr indent="-342900" lvl="0" marL="457200" rtl="0" algn="l">
              <a:spcBef>
                <a:spcPts val="0"/>
              </a:spcBef>
              <a:spcAft>
                <a:spcPts val="0"/>
              </a:spcAft>
              <a:buSzPts val="1800"/>
              <a:buChar char="●"/>
            </a:pPr>
            <a:r>
              <a:rPr lang="en"/>
              <a:t>Regular expression − This datatype is used to store regular expression.</a:t>
            </a:r>
            <a:endParaRPr>
              <a:solidFill>
                <a:schemeClr val="dk1"/>
              </a:solidFill>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MongoDB is a Database application</a:t>
            </a:r>
            <a:endParaRPr/>
          </a:p>
          <a:p>
            <a:pPr indent="-342900" lvl="0" marL="457200" rtl="0" algn="l">
              <a:spcBef>
                <a:spcPts val="0"/>
              </a:spcBef>
              <a:spcAft>
                <a:spcPts val="0"/>
              </a:spcAft>
              <a:buSzPts val="1800"/>
              <a:buChar char="●"/>
            </a:pPr>
            <a:r>
              <a:rPr lang="en"/>
              <a:t>NoSQL u</a:t>
            </a:r>
            <a:r>
              <a:rPr lang="en"/>
              <a:t>sed for high volume storage</a:t>
            </a:r>
            <a:endParaRPr/>
          </a:p>
          <a:p>
            <a:pPr indent="-342900" lvl="0" marL="457200" rtl="0" algn="l">
              <a:spcBef>
                <a:spcPts val="0"/>
              </a:spcBef>
              <a:spcAft>
                <a:spcPts val="0"/>
              </a:spcAft>
              <a:buSzPts val="1800"/>
              <a:buChar char="●"/>
            </a:pPr>
            <a:r>
              <a:rPr lang="en"/>
              <a:t>It is a Collection and Document based</a:t>
            </a:r>
            <a:endParaRPr/>
          </a:p>
          <a:p>
            <a:pPr indent="-317500" lvl="1" marL="914400" rtl="0" algn="l">
              <a:spcBef>
                <a:spcPts val="0"/>
              </a:spcBef>
              <a:spcAft>
                <a:spcPts val="0"/>
              </a:spcAft>
              <a:buSzPts val="1400"/>
              <a:buChar char="○"/>
            </a:pPr>
            <a:r>
              <a:rPr lang="en"/>
              <a:t>NoSQL database, doesn’t follow a schema</a:t>
            </a:r>
            <a:endParaRPr/>
          </a:p>
          <a:p>
            <a:pPr indent="-317500" lvl="1" marL="914400" rtl="0" algn="l">
              <a:spcBef>
                <a:spcPts val="0"/>
              </a:spcBef>
              <a:spcAft>
                <a:spcPts val="0"/>
              </a:spcAft>
              <a:buSzPts val="1400"/>
              <a:buChar char="○"/>
            </a:pPr>
            <a:r>
              <a:rPr lang="en"/>
              <a:t>Documents contain key (</a:t>
            </a:r>
            <a:r>
              <a:rPr lang="en"/>
              <a:t>field</a:t>
            </a:r>
            <a:r>
              <a:rPr lang="en"/>
              <a:t>)-value pair</a:t>
            </a:r>
            <a:endParaRPr/>
          </a:p>
          <a:p>
            <a:pPr indent="-317500" lvl="1" marL="914400" rtl="0" algn="l">
              <a:spcBef>
                <a:spcPts val="0"/>
              </a:spcBef>
              <a:spcAft>
                <a:spcPts val="0"/>
              </a:spcAft>
              <a:buSzPts val="1400"/>
              <a:buChar char="○"/>
            </a:pPr>
            <a:r>
              <a:rPr lang="en"/>
              <a:t>Collection is a set of Documents and functions</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a:t>
            </a:r>
            <a:endParaRPr/>
          </a:p>
        </p:txBody>
      </p:sp>
      <p:sp>
        <p:nvSpPr>
          <p:cNvPr id="277" name="Google Shape;27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rgbClr val="0D0D0D"/>
              </a:buClr>
              <a:buSzPts val="1800"/>
              <a:buFont typeface="Roboto"/>
              <a:buNone/>
            </a:pPr>
            <a:r>
              <a:rPr lang="en">
                <a:solidFill>
                  <a:srgbClr val="0D0D0D"/>
                </a:solidFill>
                <a:highlight>
                  <a:srgbClr val="FFFFFF"/>
                </a:highlight>
                <a:latin typeface="Roboto"/>
                <a:ea typeface="Roboto"/>
                <a:cs typeface="Roboto"/>
                <a:sym typeface="Roboto"/>
              </a:rPr>
              <a:t>Comparison Operators:</a:t>
            </a:r>
            <a:endParaRPr>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$eq</a:t>
            </a:r>
            <a:r>
              <a:rPr lang="en" sz="1800">
                <a:solidFill>
                  <a:srgbClr val="0D0D0D"/>
                </a:solidFill>
                <a:highlight>
                  <a:srgbClr val="FFFFFF"/>
                </a:highlight>
                <a:latin typeface="Roboto"/>
                <a:ea typeface="Roboto"/>
                <a:cs typeface="Roboto"/>
                <a:sym typeface="Roboto"/>
              </a:rPr>
              <a:t>: Matches values that are equal.</a:t>
            </a:r>
            <a:endParaRPr sz="1800">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$ne</a:t>
            </a:r>
            <a:r>
              <a:rPr lang="en" sz="1800">
                <a:solidFill>
                  <a:srgbClr val="0D0D0D"/>
                </a:solidFill>
                <a:highlight>
                  <a:srgbClr val="FFFFFF"/>
                </a:highlight>
                <a:latin typeface="Roboto"/>
                <a:ea typeface="Roboto"/>
                <a:cs typeface="Roboto"/>
                <a:sym typeface="Roboto"/>
              </a:rPr>
              <a:t>: Matches values that are not equal.</a:t>
            </a:r>
            <a:endParaRPr sz="1800">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$gt</a:t>
            </a:r>
            <a:r>
              <a:rPr lang="en" sz="1800">
                <a:solidFill>
                  <a:srgbClr val="0D0D0D"/>
                </a:solidFill>
                <a:highlight>
                  <a:srgbClr val="FFFFFF"/>
                </a:highlight>
                <a:latin typeface="Roboto"/>
                <a:ea typeface="Roboto"/>
                <a:cs typeface="Roboto"/>
                <a:sym typeface="Roboto"/>
              </a:rPr>
              <a:t>, </a:t>
            </a:r>
            <a:r>
              <a:rPr lang="en" sz="1800">
                <a:solidFill>
                  <a:srgbClr val="0D0D0D"/>
                </a:solidFill>
                <a:highlight>
                  <a:srgbClr val="FFFFFF"/>
                </a:highlight>
                <a:latin typeface="Courier New"/>
                <a:ea typeface="Courier New"/>
                <a:cs typeface="Courier New"/>
                <a:sym typeface="Courier New"/>
              </a:rPr>
              <a:t>$lt</a:t>
            </a:r>
            <a:r>
              <a:rPr lang="en" sz="1800">
                <a:solidFill>
                  <a:srgbClr val="0D0D0D"/>
                </a:solidFill>
                <a:highlight>
                  <a:srgbClr val="FFFFFF"/>
                </a:highlight>
                <a:latin typeface="Roboto"/>
                <a:ea typeface="Roboto"/>
                <a:cs typeface="Roboto"/>
                <a:sym typeface="Roboto"/>
              </a:rPr>
              <a:t>, </a:t>
            </a:r>
            <a:r>
              <a:rPr lang="en" sz="1800">
                <a:solidFill>
                  <a:srgbClr val="0D0D0D"/>
                </a:solidFill>
                <a:highlight>
                  <a:srgbClr val="FFFFFF"/>
                </a:highlight>
                <a:latin typeface="Courier New"/>
                <a:ea typeface="Courier New"/>
                <a:cs typeface="Courier New"/>
                <a:sym typeface="Courier New"/>
              </a:rPr>
              <a:t>$gte</a:t>
            </a:r>
            <a:r>
              <a:rPr lang="en" sz="1800">
                <a:solidFill>
                  <a:srgbClr val="0D0D0D"/>
                </a:solidFill>
                <a:highlight>
                  <a:srgbClr val="FFFFFF"/>
                </a:highlight>
                <a:latin typeface="Roboto"/>
                <a:ea typeface="Roboto"/>
                <a:cs typeface="Roboto"/>
                <a:sym typeface="Roboto"/>
              </a:rPr>
              <a:t>, </a:t>
            </a:r>
            <a:r>
              <a:rPr lang="en" sz="1800">
                <a:solidFill>
                  <a:srgbClr val="0D0D0D"/>
                </a:solidFill>
                <a:highlight>
                  <a:srgbClr val="FFFFFF"/>
                </a:highlight>
                <a:latin typeface="Courier New"/>
                <a:ea typeface="Courier New"/>
                <a:cs typeface="Courier New"/>
                <a:sym typeface="Courier New"/>
              </a:rPr>
              <a:t>$lte</a:t>
            </a:r>
            <a:r>
              <a:rPr lang="en" sz="1800">
                <a:solidFill>
                  <a:srgbClr val="0D0D0D"/>
                </a:solidFill>
                <a:highlight>
                  <a:srgbClr val="FFFFFF"/>
                </a:highlight>
                <a:latin typeface="Roboto"/>
                <a:ea typeface="Roboto"/>
                <a:cs typeface="Roboto"/>
                <a:sym typeface="Roboto"/>
              </a:rPr>
              <a:t>: Greater than, less than, greater than or equal to, less than or equal to.</a:t>
            </a:r>
            <a:endParaRPr sz="18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800"/>
              <a:buFont typeface="Roboto"/>
              <a:buNone/>
            </a:pPr>
            <a:r>
              <a:rPr lang="en">
                <a:solidFill>
                  <a:srgbClr val="0D0D0D"/>
                </a:solidFill>
                <a:highlight>
                  <a:srgbClr val="FFFFFF"/>
                </a:highlight>
                <a:latin typeface="Roboto"/>
                <a:ea typeface="Roboto"/>
                <a:cs typeface="Roboto"/>
                <a:sym typeface="Roboto"/>
              </a:rPr>
              <a:t>Logical Operators:</a:t>
            </a:r>
            <a:endParaRPr>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$and</a:t>
            </a:r>
            <a:r>
              <a:rPr lang="en" sz="1800">
                <a:solidFill>
                  <a:srgbClr val="0D0D0D"/>
                </a:solidFill>
                <a:highlight>
                  <a:srgbClr val="FFFFFF"/>
                </a:highlight>
                <a:latin typeface="Roboto"/>
                <a:ea typeface="Roboto"/>
                <a:cs typeface="Roboto"/>
                <a:sym typeface="Roboto"/>
              </a:rPr>
              <a:t>, </a:t>
            </a:r>
            <a:r>
              <a:rPr lang="en" sz="1800">
                <a:solidFill>
                  <a:srgbClr val="0D0D0D"/>
                </a:solidFill>
                <a:highlight>
                  <a:srgbClr val="FFFFFF"/>
                </a:highlight>
                <a:latin typeface="Courier New"/>
                <a:ea typeface="Courier New"/>
                <a:cs typeface="Courier New"/>
                <a:sym typeface="Courier New"/>
              </a:rPr>
              <a:t>$or</a:t>
            </a:r>
            <a:r>
              <a:rPr lang="en" sz="1800">
                <a:solidFill>
                  <a:srgbClr val="0D0D0D"/>
                </a:solidFill>
                <a:highlight>
                  <a:srgbClr val="FFFFFF"/>
                </a:highlight>
                <a:latin typeface="Roboto"/>
                <a:ea typeface="Roboto"/>
                <a:cs typeface="Roboto"/>
                <a:sym typeface="Roboto"/>
              </a:rPr>
              <a:t>, </a:t>
            </a:r>
            <a:r>
              <a:rPr lang="en" sz="1800">
                <a:solidFill>
                  <a:srgbClr val="0D0D0D"/>
                </a:solidFill>
                <a:highlight>
                  <a:srgbClr val="FFFFFF"/>
                </a:highlight>
                <a:latin typeface="Courier New"/>
                <a:ea typeface="Courier New"/>
                <a:cs typeface="Courier New"/>
                <a:sym typeface="Courier New"/>
              </a:rPr>
              <a:t>$not</a:t>
            </a:r>
            <a:r>
              <a:rPr lang="en" sz="1800">
                <a:solidFill>
                  <a:srgbClr val="0D0D0D"/>
                </a:solidFill>
                <a:highlight>
                  <a:srgbClr val="FFFFFF"/>
                </a:highlight>
                <a:latin typeface="Roboto"/>
                <a:ea typeface="Roboto"/>
                <a:cs typeface="Roboto"/>
                <a:sym typeface="Roboto"/>
              </a:rPr>
              <a:t>: Logical AND, OR, NOT.</a:t>
            </a:r>
            <a:endParaRPr sz="18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800"/>
              <a:buFont typeface="Roboto"/>
              <a:buNone/>
            </a:pPr>
            <a:r>
              <a:rPr lang="en">
                <a:solidFill>
                  <a:srgbClr val="0D0D0D"/>
                </a:solidFill>
                <a:highlight>
                  <a:srgbClr val="FFFFFF"/>
                </a:highlight>
                <a:latin typeface="Roboto"/>
                <a:ea typeface="Roboto"/>
                <a:cs typeface="Roboto"/>
                <a:sym typeface="Roboto"/>
              </a:rPr>
              <a:t>Element Operators:</a:t>
            </a:r>
            <a:endParaRPr>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$exists</a:t>
            </a:r>
            <a:r>
              <a:rPr lang="en" sz="1800">
                <a:solidFill>
                  <a:srgbClr val="0D0D0D"/>
                </a:solidFill>
                <a:highlight>
                  <a:srgbClr val="FFFFFF"/>
                </a:highlight>
                <a:latin typeface="Roboto"/>
                <a:ea typeface="Roboto"/>
                <a:cs typeface="Roboto"/>
                <a:sym typeface="Roboto"/>
              </a:rPr>
              <a:t>: Matches documents that have the specified field.</a:t>
            </a:r>
            <a:endParaRPr sz="1800">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$type</a:t>
            </a:r>
            <a:r>
              <a:rPr lang="en" sz="1800">
                <a:solidFill>
                  <a:srgbClr val="0D0D0D"/>
                </a:solidFill>
                <a:highlight>
                  <a:srgbClr val="FFFFFF"/>
                </a:highlight>
                <a:latin typeface="Roboto"/>
                <a:ea typeface="Roboto"/>
                <a:cs typeface="Roboto"/>
                <a:sym typeface="Roboto"/>
              </a:rPr>
              <a:t>: Matches documents based on the BSON type.</a:t>
            </a:r>
            <a:endParaRPr sz="18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3" name="Google Shape;28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rgbClr val="0D0D0D"/>
              </a:buClr>
              <a:buSzPts val="1800"/>
              <a:buFont typeface="Roboto"/>
              <a:buNone/>
            </a:pPr>
            <a:r>
              <a:rPr lang="en">
                <a:solidFill>
                  <a:srgbClr val="0D0D0D"/>
                </a:solidFill>
                <a:highlight>
                  <a:srgbClr val="FFFFFF"/>
                </a:highlight>
                <a:latin typeface="Roboto"/>
                <a:ea typeface="Roboto"/>
                <a:cs typeface="Roboto"/>
                <a:sym typeface="Roboto"/>
              </a:rPr>
              <a:t>Array Operators:</a:t>
            </a:r>
            <a:endParaRPr>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$in</a:t>
            </a:r>
            <a:r>
              <a:rPr lang="en" sz="1800">
                <a:solidFill>
                  <a:srgbClr val="0D0D0D"/>
                </a:solidFill>
                <a:highlight>
                  <a:srgbClr val="FFFFFF"/>
                </a:highlight>
                <a:latin typeface="Roboto"/>
                <a:ea typeface="Roboto"/>
                <a:cs typeface="Roboto"/>
                <a:sym typeface="Roboto"/>
              </a:rPr>
              <a:t>: Matches any of the values specified in an array.</a:t>
            </a:r>
            <a:endParaRPr sz="1800">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$all</a:t>
            </a:r>
            <a:r>
              <a:rPr lang="en" sz="1800">
                <a:solidFill>
                  <a:srgbClr val="0D0D0D"/>
                </a:solidFill>
                <a:highlight>
                  <a:srgbClr val="FFFFFF"/>
                </a:highlight>
                <a:latin typeface="Roboto"/>
                <a:ea typeface="Roboto"/>
                <a:cs typeface="Roboto"/>
                <a:sym typeface="Roboto"/>
              </a:rPr>
              <a:t>: Matches arrays that contain all elements specified in an array.</a:t>
            </a:r>
            <a:endParaRPr sz="18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800"/>
              <a:buFont typeface="Roboto"/>
              <a:buNone/>
            </a:pPr>
            <a:r>
              <a:rPr lang="en">
                <a:solidFill>
                  <a:srgbClr val="0D0D0D"/>
                </a:solidFill>
                <a:highlight>
                  <a:srgbClr val="FFFFFF"/>
                </a:highlight>
                <a:latin typeface="Roboto"/>
                <a:ea typeface="Roboto"/>
                <a:cs typeface="Roboto"/>
                <a:sym typeface="Roboto"/>
              </a:rPr>
              <a:t>Text Search:</a:t>
            </a:r>
            <a:endParaRPr>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$text</a:t>
            </a:r>
            <a:r>
              <a:rPr lang="en" sz="1800">
                <a:solidFill>
                  <a:srgbClr val="0D0D0D"/>
                </a:solidFill>
                <a:highlight>
                  <a:srgbClr val="FFFFFF"/>
                </a:highlight>
                <a:latin typeface="Roboto"/>
                <a:ea typeface="Roboto"/>
                <a:cs typeface="Roboto"/>
                <a:sym typeface="Roboto"/>
              </a:rPr>
              <a:t>: Performs a text search.</a:t>
            </a:r>
            <a:endParaRPr sz="18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800"/>
              <a:buFont typeface="Roboto"/>
              <a:buNone/>
            </a:pPr>
            <a:r>
              <a:rPr lang="en">
                <a:solidFill>
                  <a:srgbClr val="0D0D0D"/>
                </a:solidFill>
                <a:highlight>
                  <a:srgbClr val="FFFFFF"/>
                </a:highlight>
                <a:latin typeface="Roboto"/>
                <a:ea typeface="Roboto"/>
                <a:cs typeface="Roboto"/>
                <a:sym typeface="Roboto"/>
              </a:rPr>
              <a:t>Regular Expression:</a:t>
            </a:r>
            <a:endParaRPr>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$regex</a:t>
            </a:r>
            <a:r>
              <a:rPr lang="en" sz="1800">
                <a:solidFill>
                  <a:srgbClr val="0D0D0D"/>
                </a:solidFill>
                <a:highlight>
                  <a:srgbClr val="FFFFFF"/>
                </a:highlight>
                <a:latin typeface="Roboto"/>
                <a:ea typeface="Roboto"/>
                <a:cs typeface="Roboto"/>
                <a:sym typeface="Roboto"/>
              </a:rPr>
              <a:t>: Matches documents based on regular expression patterns.</a:t>
            </a:r>
            <a:endParaRPr sz="18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800"/>
              <a:buFont typeface="Roboto"/>
              <a:buNone/>
            </a:pPr>
            <a:r>
              <a:rPr lang="en">
                <a:solidFill>
                  <a:srgbClr val="0D0D0D"/>
                </a:solidFill>
                <a:highlight>
                  <a:srgbClr val="FFFFFF"/>
                </a:highlight>
                <a:latin typeface="Roboto"/>
                <a:ea typeface="Roboto"/>
                <a:cs typeface="Roboto"/>
                <a:sym typeface="Roboto"/>
              </a:rPr>
              <a:t>Arithmetic Operators:</a:t>
            </a:r>
            <a:endParaRPr>
              <a:solidFill>
                <a:srgbClr val="0D0D0D"/>
              </a:solidFill>
              <a:highlight>
                <a:srgbClr val="FFFFFF"/>
              </a:highlight>
              <a:latin typeface="Roboto"/>
              <a:ea typeface="Roboto"/>
              <a:cs typeface="Roboto"/>
              <a:sym typeface="Roboto"/>
            </a:endParaRPr>
          </a:p>
          <a:p>
            <a:pPr indent="-342900" lvl="1" marL="914400" rtl="0" algn="l">
              <a:spcBef>
                <a:spcPts val="0"/>
              </a:spcBef>
              <a:spcAft>
                <a:spcPts val="0"/>
              </a:spcAft>
              <a:buClr>
                <a:srgbClr val="0D0D0D"/>
              </a:buClr>
              <a:buSzPts val="1800"/>
              <a:buFont typeface="Roboto"/>
              <a:buChar char="●"/>
            </a:pPr>
            <a:r>
              <a:rPr lang="en" sz="1800">
                <a:solidFill>
                  <a:srgbClr val="0D0D0D"/>
                </a:solidFill>
                <a:highlight>
                  <a:srgbClr val="FFFFFF"/>
                </a:highlight>
                <a:latin typeface="Courier New"/>
                <a:ea typeface="Courier New"/>
                <a:cs typeface="Courier New"/>
                <a:sym typeface="Courier New"/>
              </a:rPr>
              <a:t>$add</a:t>
            </a:r>
            <a:r>
              <a:rPr lang="en" sz="1800">
                <a:solidFill>
                  <a:srgbClr val="0D0D0D"/>
                </a:solidFill>
                <a:highlight>
                  <a:srgbClr val="FFFFFF"/>
                </a:highlight>
                <a:latin typeface="Roboto"/>
                <a:ea typeface="Roboto"/>
                <a:cs typeface="Roboto"/>
                <a:sym typeface="Roboto"/>
              </a:rPr>
              <a:t>, </a:t>
            </a:r>
            <a:r>
              <a:rPr lang="en" sz="1800">
                <a:solidFill>
                  <a:srgbClr val="0D0D0D"/>
                </a:solidFill>
                <a:highlight>
                  <a:srgbClr val="FFFFFF"/>
                </a:highlight>
                <a:latin typeface="Courier New"/>
                <a:ea typeface="Courier New"/>
                <a:cs typeface="Courier New"/>
                <a:sym typeface="Courier New"/>
              </a:rPr>
              <a:t>$subtract</a:t>
            </a:r>
            <a:r>
              <a:rPr lang="en" sz="1800">
                <a:solidFill>
                  <a:srgbClr val="0D0D0D"/>
                </a:solidFill>
                <a:highlight>
                  <a:srgbClr val="FFFFFF"/>
                </a:highlight>
                <a:latin typeface="Roboto"/>
                <a:ea typeface="Roboto"/>
                <a:cs typeface="Roboto"/>
                <a:sym typeface="Roboto"/>
              </a:rPr>
              <a:t>, </a:t>
            </a:r>
            <a:r>
              <a:rPr lang="en" sz="1800">
                <a:solidFill>
                  <a:srgbClr val="0D0D0D"/>
                </a:solidFill>
                <a:highlight>
                  <a:srgbClr val="FFFFFF"/>
                </a:highlight>
                <a:latin typeface="Courier New"/>
                <a:ea typeface="Courier New"/>
                <a:cs typeface="Courier New"/>
                <a:sym typeface="Courier New"/>
              </a:rPr>
              <a:t>$multiply</a:t>
            </a:r>
            <a:r>
              <a:rPr lang="en" sz="1800">
                <a:solidFill>
                  <a:srgbClr val="0D0D0D"/>
                </a:solidFill>
                <a:highlight>
                  <a:srgbClr val="FFFFFF"/>
                </a:highlight>
                <a:latin typeface="Roboto"/>
                <a:ea typeface="Roboto"/>
                <a:cs typeface="Roboto"/>
                <a:sym typeface="Roboto"/>
              </a:rPr>
              <a:t>, </a:t>
            </a:r>
            <a:r>
              <a:rPr lang="en" sz="1800">
                <a:solidFill>
                  <a:srgbClr val="0D0D0D"/>
                </a:solidFill>
                <a:highlight>
                  <a:srgbClr val="FFFFFF"/>
                </a:highlight>
                <a:latin typeface="Courier New"/>
                <a:ea typeface="Courier New"/>
                <a:cs typeface="Courier New"/>
                <a:sym typeface="Courier New"/>
              </a:rPr>
              <a:t>$divide</a:t>
            </a:r>
            <a:r>
              <a:rPr lang="en" sz="1800">
                <a:solidFill>
                  <a:srgbClr val="0D0D0D"/>
                </a:solidFill>
                <a:highlight>
                  <a:srgbClr val="FFFFFF"/>
                </a:highlight>
                <a:latin typeface="Roboto"/>
                <a:ea typeface="Roboto"/>
                <a:cs typeface="Roboto"/>
                <a:sym typeface="Roboto"/>
              </a:rPr>
              <a:t>: Performs arithmetic operations.</a:t>
            </a:r>
            <a:endParaRPr sz="1800">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800"/>
              <a:buFont typeface="Roboto"/>
              <a:buNone/>
            </a:pPr>
            <a:r>
              <a:t/>
            </a:r>
            <a:endParaRPr sz="18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Compass (GUI)</a:t>
            </a:r>
            <a:endParaRPr/>
          </a:p>
        </p:txBody>
      </p:sp>
      <p:sp>
        <p:nvSpPr>
          <p:cNvPr id="289" name="Google Shape;28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Connect </a:t>
            </a:r>
            <a:endParaRPr/>
          </a:p>
        </p:txBody>
      </p:sp>
      <p:pic>
        <p:nvPicPr>
          <p:cNvPr id="290" name="Google Shape;290;p44"/>
          <p:cNvPicPr preferRelativeResize="0"/>
          <p:nvPr/>
        </p:nvPicPr>
        <p:blipFill>
          <a:blip r:embed="rId3">
            <a:alphaModFix/>
          </a:blip>
          <a:stretch>
            <a:fillRect/>
          </a:stretch>
        </p:blipFill>
        <p:spPr>
          <a:xfrm>
            <a:off x="68875" y="1539950"/>
            <a:ext cx="4732627" cy="2662100"/>
          </a:xfrm>
          <a:prstGeom prst="rect">
            <a:avLst/>
          </a:prstGeom>
          <a:noFill/>
          <a:ln>
            <a:noFill/>
          </a:ln>
        </p:spPr>
      </p:pic>
      <p:pic>
        <p:nvPicPr>
          <p:cNvPr id="291" name="Google Shape;291;p44"/>
          <p:cNvPicPr preferRelativeResize="0"/>
          <p:nvPr/>
        </p:nvPicPr>
        <p:blipFill>
          <a:blip r:embed="rId4">
            <a:alphaModFix/>
          </a:blip>
          <a:stretch>
            <a:fillRect/>
          </a:stretch>
        </p:blipFill>
        <p:spPr>
          <a:xfrm>
            <a:off x="4944778" y="2710000"/>
            <a:ext cx="4732622" cy="2662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7" name="Google Shape;29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Database</a:t>
            </a:r>
            <a:endParaRPr/>
          </a:p>
        </p:txBody>
      </p:sp>
      <p:pic>
        <p:nvPicPr>
          <p:cNvPr id="298" name="Google Shape;298;p45"/>
          <p:cNvPicPr preferRelativeResize="0"/>
          <p:nvPr/>
        </p:nvPicPr>
        <p:blipFill rotWithShape="1">
          <a:blip r:embed="rId3">
            <a:alphaModFix/>
          </a:blip>
          <a:srcRect b="15761" l="0" r="7373" t="0"/>
          <a:stretch/>
        </p:blipFill>
        <p:spPr>
          <a:xfrm>
            <a:off x="152400" y="1600200"/>
            <a:ext cx="5625701" cy="2877900"/>
          </a:xfrm>
          <a:prstGeom prst="rect">
            <a:avLst/>
          </a:prstGeom>
          <a:noFill/>
          <a:ln>
            <a:noFill/>
          </a:ln>
        </p:spPr>
      </p:pic>
      <p:pic>
        <p:nvPicPr>
          <p:cNvPr id="299" name="Google Shape;299;p45"/>
          <p:cNvPicPr preferRelativeResize="0"/>
          <p:nvPr/>
        </p:nvPicPr>
        <p:blipFill>
          <a:blip r:embed="rId4">
            <a:alphaModFix/>
          </a:blip>
          <a:stretch>
            <a:fillRect/>
          </a:stretch>
        </p:blipFill>
        <p:spPr>
          <a:xfrm>
            <a:off x="6785025" y="2361386"/>
            <a:ext cx="2015525" cy="278211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5" name="Google Shape;30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Insert documents</a:t>
            </a:r>
            <a:endParaRPr/>
          </a:p>
        </p:txBody>
      </p:sp>
      <p:pic>
        <p:nvPicPr>
          <p:cNvPr id="306" name="Google Shape;306;p46"/>
          <p:cNvPicPr preferRelativeResize="0"/>
          <p:nvPr/>
        </p:nvPicPr>
        <p:blipFill rotWithShape="1">
          <a:blip r:embed="rId3">
            <a:alphaModFix/>
          </a:blip>
          <a:srcRect b="19627" l="0" r="5553" t="0"/>
          <a:stretch/>
        </p:blipFill>
        <p:spPr>
          <a:xfrm>
            <a:off x="311700" y="1558000"/>
            <a:ext cx="4158251" cy="3010876"/>
          </a:xfrm>
          <a:prstGeom prst="rect">
            <a:avLst/>
          </a:prstGeom>
          <a:noFill/>
          <a:ln>
            <a:noFill/>
          </a:ln>
        </p:spPr>
      </p:pic>
      <p:pic>
        <p:nvPicPr>
          <p:cNvPr id="307" name="Google Shape;307;p46"/>
          <p:cNvPicPr preferRelativeResize="0"/>
          <p:nvPr/>
        </p:nvPicPr>
        <p:blipFill>
          <a:blip r:embed="rId4">
            <a:alphaModFix/>
          </a:blip>
          <a:stretch>
            <a:fillRect/>
          </a:stretch>
        </p:blipFill>
        <p:spPr>
          <a:xfrm>
            <a:off x="5356226" y="872575"/>
            <a:ext cx="3476074" cy="2057125"/>
          </a:xfrm>
          <a:prstGeom prst="rect">
            <a:avLst/>
          </a:prstGeom>
          <a:noFill/>
          <a:ln>
            <a:noFill/>
          </a:ln>
        </p:spPr>
      </p:pic>
      <p:pic>
        <p:nvPicPr>
          <p:cNvPr id="308" name="Google Shape;308;p46"/>
          <p:cNvPicPr preferRelativeResize="0"/>
          <p:nvPr/>
        </p:nvPicPr>
        <p:blipFill>
          <a:blip r:embed="rId5">
            <a:alphaModFix/>
          </a:blip>
          <a:stretch>
            <a:fillRect/>
          </a:stretch>
        </p:blipFill>
        <p:spPr>
          <a:xfrm>
            <a:off x="5356225" y="3138150"/>
            <a:ext cx="3055551" cy="19625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4" name="Google Shape;31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Update</a:t>
            </a:r>
            <a:endParaRPr/>
          </a:p>
          <a:p>
            <a:pPr indent="0" lvl="0" marL="457200" rtl="0" algn="l">
              <a:spcBef>
                <a:spcPts val="0"/>
              </a:spcBef>
              <a:spcAft>
                <a:spcPts val="0"/>
              </a:spcAft>
              <a:buNone/>
            </a:pPr>
            <a:r>
              <a:rPr lang="en"/>
              <a:t>Double click on the document to change and click update</a:t>
            </a:r>
            <a:endParaRPr/>
          </a:p>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Search</a:t>
            </a:r>
            <a:endParaRPr/>
          </a:p>
        </p:txBody>
      </p:sp>
      <p:pic>
        <p:nvPicPr>
          <p:cNvPr id="315" name="Google Shape;315;p47"/>
          <p:cNvPicPr preferRelativeResize="0"/>
          <p:nvPr/>
        </p:nvPicPr>
        <p:blipFill>
          <a:blip r:embed="rId3">
            <a:alphaModFix/>
          </a:blip>
          <a:stretch>
            <a:fillRect/>
          </a:stretch>
        </p:blipFill>
        <p:spPr>
          <a:xfrm>
            <a:off x="609600" y="1814551"/>
            <a:ext cx="7309574" cy="1454250"/>
          </a:xfrm>
          <a:prstGeom prst="rect">
            <a:avLst/>
          </a:prstGeom>
          <a:noFill/>
          <a:ln>
            <a:noFill/>
          </a:ln>
        </p:spPr>
      </p:pic>
      <p:pic>
        <p:nvPicPr>
          <p:cNvPr id="316" name="Google Shape;316;p47"/>
          <p:cNvPicPr preferRelativeResize="0"/>
          <p:nvPr/>
        </p:nvPicPr>
        <p:blipFill>
          <a:blip r:embed="rId4">
            <a:alphaModFix/>
          </a:blip>
          <a:stretch>
            <a:fillRect/>
          </a:stretch>
        </p:blipFill>
        <p:spPr>
          <a:xfrm>
            <a:off x="726950" y="3566300"/>
            <a:ext cx="7126076" cy="1769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Moongose</a:t>
            </a:r>
            <a:endParaRPr/>
          </a:p>
        </p:txBody>
      </p:sp>
      <p:sp>
        <p:nvSpPr>
          <p:cNvPr id="322" name="Google Shape;32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Mongoose: Mongoose is a MongoDB object modeling tool designed to work in an asynchronous environment.</a:t>
            </a:r>
            <a:endParaRPr/>
          </a:p>
          <a:p>
            <a:pPr indent="-342900" lvl="0" marL="457200" rtl="0" algn="l">
              <a:spcBef>
                <a:spcPts val="0"/>
              </a:spcBef>
              <a:spcAft>
                <a:spcPts val="0"/>
              </a:spcAft>
              <a:buSzPts val="1800"/>
              <a:buChar char="●"/>
            </a:pPr>
            <a:r>
              <a:rPr lang="en"/>
              <a:t>Mongoose helps in establishing connection between MongoDB and Node JS.</a:t>
            </a:r>
            <a:endParaRPr/>
          </a:p>
          <a:p>
            <a:pPr indent="-342900" lvl="0" marL="457200" rtl="0" algn="l">
              <a:spcBef>
                <a:spcPts val="0"/>
              </a:spcBef>
              <a:spcAft>
                <a:spcPts val="0"/>
              </a:spcAft>
              <a:buSzPts val="1800"/>
              <a:buChar char="●"/>
            </a:pPr>
            <a:r>
              <a:rPr lang="en"/>
              <a:t>Mongoose provides a straight-forward, schema-based solution to model your application data.</a:t>
            </a:r>
            <a:endParaRPr/>
          </a:p>
          <a:p>
            <a:pPr indent="-342900" lvl="0" marL="457200" rtl="0" algn="l">
              <a:spcBef>
                <a:spcPts val="0"/>
              </a:spcBef>
              <a:spcAft>
                <a:spcPts val="0"/>
              </a:spcAft>
              <a:buSzPts val="1800"/>
              <a:buChar char="●"/>
            </a:pPr>
            <a:r>
              <a:rPr lang="en"/>
              <a:t>It includes built-in type casting, validation, query building, business logic hooks and more, out of the box.</a:t>
            </a:r>
            <a:endParaRPr/>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a:t>
            </a:r>
            <a:r>
              <a:rPr lang="en"/>
              <a:t> for dependencies</a:t>
            </a:r>
            <a:endParaRPr/>
          </a:p>
        </p:txBody>
      </p:sp>
      <p:sp>
        <p:nvSpPr>
          <p:cNvPr id="328" name="Google Shape;32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Setting up Mongoose</a:t>
            </a:r>
            <a:endParaRPr/>
          </a:p>
          <a:p>
            <a:pPr indent="-342900" lvl="0" marL="457200" rtl="0" algn="l">
              <a:spcBef>
                <a:spcPts val="1200"/>
              </a:spcBef>
              <a:spcAft>
                <a:spcPts val="0"/>
              </a:spcAft>
              <a:buSzPts val="1800"/>
              <a:buAutoNum type="arabicPeriod"/>
            </a:pPr>
            <a:r>
              <a:rPr lang="en"/>
              <a:t>npm init -y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npm install mongoose</a:t>
            </a:r>
            <a:endParaRPr/>
          </a:p>
        </p:txBody>
      </p:sp>
      <p:pic>
        <p:nvPicPr>
          <p:cNvPr id="329" name="Google Shape;329;p49"/>
          <p:cNvPicPr preferRelativeResize="0"/>
          <p:nvPr/>
        </p:nvPicPr>
        <p:blipFill>
          <a:blip r:embed="rId3">
            <a:alphaModFix/>
          </a:blip>
          <a:stretch>
            <a:fillRect/>
          </a:stretch>
        </p:blipFill>
        <p:spPr>
          <a:xfrm>
            <a:off x="4353925" y="0"/>
            <a:ext cx="3827026" cy="2841125"/>
          </a:xfrm>
          <a:prstGeom prst="rect">
            <a:avLst/>
          </a:prstGeom>
          <a:noFill/>
          <a:ln>
            <a:noFill/>
          </a:ln>
        </p:spPr>
      </p:pic>
      <p:pic>
        <p:nvPicPr>
          <p:cNvPr id="330" name="Google Shape;330;p49"/>
          <p:cNvPicPr preferRelativeResize="0"/>
          <p:nvPr/>
        </p:nvPicPr>
        <p:blipFill>
          <a:blip r:embed="rId4">
            <a:alphaModFix/>
          </a:blip>
          <a:stretch>
            <a:fillRect/>
          </a:stretch>
        </p:blipFill>
        <p:spPr>
          <a:xfrm>
            <a:off x="4768450" y="2936750"/>
            <a:ext cx="3482599" cy="2206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6" name="Google Shape;336;p5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o create and connect to DB, define schema and create collections using mongoose models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Connect to server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37" name="Google Shape;337;p50"/>
          <p:cNvPicPr preferRelativeResize="0"/>
          <p:nvPr/>
        </p:nvPicPr>
        <p:blipFill>
          <a:blip r:embed="rId3">
            <a:alphaModFix/>
          </a:blip>
          <a:stretch>
            <a:fillRect/>
          </a:stretch>
        </p:blipFill>
        <p:spPr>
          <a:xfrm>
            <a:off x="950300" y="1804675"/>
            <a:ext cx="5746976" cy="2383200"/>
          </a:xfrm>
          <a:prstGeom prst="rect">
            <a:avLst/>
          </a:prstGeom>
          <a:noFill/>
          <a:ln>
            <a:noFill/>
          </a:ln>
        </p:spPr>
      </p:pic>
      <p:pic>
        <p:nvPicPr>
          <p:cNvPr id="338" name="Google Shape;338;p50"/>
          <p:cNvPicPr preferRelativeResize="0"/>
          <p:nvPr/>
        </p:nvPicPr>
        <p:blipFill>
          <a:blip r:embed="rId4">
            <a:alphaModFix/>
          </a:blip>
          <a:stretch>
            <a:fillRect/>
          </a:stretch>
        </p:blipFill>
        <p:spPr>
          <a:xfrm>
            <a:off x="800600" y="4643450"/>
            <a:ext cx="7883649" cy="466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4" name="Google Shape;34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Schema and Models in mongoose</a:t>
            </a:r>
            <a:endParaRPr/>
          </a:p>
          <a:p>
            <a:pPr indent="-317500" lvl="1" marL="914400" rtl="0" algn="l">
              <a:spcBef>
                <a:spcPts val="0"/>
              </a:spcBef>
              <a:spcAft>
                <a:spcPts val="0"/>
              </a:spcAft>
              <a:buSzPts val="1400"/>
              <a:buChar char="○"/>
            </a:pPr>
            <a:r>
              <a:rPr lang="en"/>
              <a:t>Schema defines the structure of the document, default values and validators etc..</a:t>
            </a:r>
            <a:endParaRPr/>
          </a:p>
          <a:p>
            <a:pPr indent="-317500" lvl="1" marL="914400" rtl="0" algn="l">
              <a:spcBef>
                <a:spcPts val="0"/>
              </a:spcBef>
              <a:spcAft>
                <a:spcPts val="0"/>
              </a:spcAft>
              <a:buSzPts val="1400"/>
              <a:buChar char="○"/>
            </a:pPr>
            <a:r>
              <a:rPr lang="en"/>
              <a:t>Eg: schema defines data type of key value pair.</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SQL(MySQL) VS NoSQL(MongoDB)</a:t>
            </a:r>
            <a:endParaRPr sz="2860"/>
          </a:p>
        </p:txBody>
      </p:sp>
      <p:sp>
        <p:nvSpPr>
          <p:cNvPr id="77" name="Google Shape;77;p16"/>
          <p:cNvSpPr txBox="1"/>
          <p:nvPr>
            <p:ph idx="1" type="body"/>
          </p:nvPr>
        </p:nvSpPr>
        <p:spPr>
          <a:xfrm>
            <a:off x="311700" y="1152475"/>
            <a:ext cx="8927100" cy="3393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ct val="61111"/>
              <a:buFont typeface="Arial"/>
              <a:buNone/>
            </a:pPr>
            <a:r>
              <a:t/>
            </a:r>
            <a:endParaRPr/>
          </a:p>
          <a:p>
            <a:pPr indent="0" lvl="0" marL="0" marR="0" rtl="0" algn="l">
              <a:lnSpc>
                <a:spcPct val="100000"/>
              </a:lnSpc>
              <a:spcBef>
                <a:spcPts val="1200"/>
              </a:spcBef>
              <a:spcAft>
                <a:spcPts val="0"/>
              </a:spcAft>
              <a:buNone/>
            </a:pPr>
            <a:r>
              <a:rPr lang="en" sz="5800"/>
              <a:t>1</a:t>
            </a:r>
            <a:r>
              <a:rPr lang="en" sz="5500"/>
              <a:t>. RDBMS ia a relational DB and </a:t>
            </a:r>
            <a:endParaRPr sz="5500"/>
          </a:p>
          <a:p>
            <a:pPr indent="0" lvl="0" marL="0" marR="0" rtl="0" algn="l">
              <a:lnSpc>
                <a:spcPct val="100000"/>
              </a:lnSpc>
              <a:spcBef>
                <a:spcPts val="1200"/>
              </a:spcBef>
              <a:spcAft>
                <a:spcPts val="0"/>
              </a:spcAft>
              <a:buNone/>
            </a:pPr>
            <a:r>
              <a:rPr lang="en" sz="5500"/>
              <a:t>works on Relational Database.</a:t>
            </a:r>
            <a:endParaRPr sz="5500"/>
          </a:p>
          <a:p>
            <a:pPr indent="0" lvl="0" marL="0" marR="0" rtl="0" algn="l">
              <a:lnSpc>
                <a:spcPct val="100000"/>
              </a:lnSpc>
              <a:spcBef>
                <a:spcPts val="1200"/>
              </a:spcBef>
              <a:spcAft>
                <a:spcPts val="0"/>
              </a:spcAft>
              <a:buNone/>
            </a:pPr>
            <a:r>
              <a:rPr lang="en" sz="5500"/>
              <a:t>2. It stores data in the form of</a:t>
            </a:r>
            <a:endParaRPr sz="5500"/>
          </a:p>
          <a:p>
            <a:pPr indent="0" lvl="0" marL="0" marR="0" rtl="0" algn="l">
              <a:lnSpc>
                <a:spcPct val="100000"/>
              </a:lnSpc>
              <a:spcBef>
                <a:spcPts val="1200"/>
              </a:spcBef>
              <a:spcAft>
                <a:spcPts val="0"/>
              </a:spcAft>
              <a:buNone/>
            </a:pPr>
            <a:r>
              <a:rPr lang="en" sz="5500"/>
              <a:t>entity as table.</a:t>
            </a:r>
            <a:endParaRPr sz="5500"/>
          </a:p>
          <a:p>
            <a:pPr indent="0" lvl="0" marL="0" marR="0" rtl="0" algn="l">
              <a:lnSpc>
                <a:spcPct val="100000"/>
              </a:lnSpc>
              <a:spcBef>
                <a:spcPts val="1200"/>
              </a:spcBef>
              <a:spcAft>
                <a:spcPts val="0"/>
              </a:spcAft>
              <a:buNone/>
            </a:pPr>
            <a:r>
              <a:rPr lang="en" sz="5500"/>
              <a:t>3. To perform CURD operation,</a:t>
            </a:r>
            <a:endParaRPr sz="5500"/>
          </a:p>
          <a:p>
            <a:pPr indent="0" lvl="0" marL="0" marR="0" rtl="0" algn="l">
              <a:lnSpc>
                <a:spcPct val="100000"/>
              </a:lnSpc>
              <a:spcBef>
                <a:spcPts val="1200"/>
              </a:spcBef>
              <a:spcAft>
                <a:spcPts val="0"/>
              </a:spcAft>
              <a:buNone/>
            </a:pPr>
            <a:r>
              <a:rPr lang="en" sz="5500"/>
              <a:t>SQL is used to query DB.</a:t>
            </a:r>
            <a:endParaRPr sz="5500"/>
          </a:p>
          <a:p>
            <a:pPr indent="0" lvl="0" marL="0" marR="0" rtl="0" algn="l">
              <a:lnSpc>
                <a:spcPct val="100000"/>
              </a:lnSpc>
              <a:spcBef>
                <a:spcPts val="1200"/>
              </a:spcBef>
              <a:spcAft>
                <a:spcPts val="0"/>
              </a:spcAft>
              <a:buNone/>
            </a:pPr>
            <a:r>
              <a:rPr lang="en" sz="5500"/>
              <a:t>4. Tables, rows, columns</a:t>
            </a:r>
            <a:endParaRPr sz="550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78" name="Google Shape;78;p16"/>
          <p:cNvSpPr txBox="1"/>
          <p:nvPr/>
        </p:nvSpPr>
        <p:spPr>
          <a:xfrm>
            <a:off x="4688725" y="1381075"/>
            <a:ext cx="5054400" cy="347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800">
                <a:solidFill>
                  <a:schemeClr val="dk2"/>
                </a:solidFill>
              </a:rPr>
              <a:t>1. Non Relational, Document Oriented </a:t>
            </a:r>
            <a:endParaRPr sz="1800">
              <a:solidFill>
                <a:schemeClr val="dk2"/>
              </a:solidFill>
            </a:endParaRPr>
          </a:p>
          <a:p>
            <a:pPr indent="0" lvl="0" marL="0" marR="0" rtl="0" algn="l">
              <a:lnSpc>
                <a:spcPct val="100000"/>
              </a:lnSpc>
              <a:spcBef>
                <a:spcPts val="1200"/>
              </a:spcBef>
              <a:spcAft>
                <a:spcPts val="0"/>
              </a:spcAft>
              <a:buNone/>
            </a:pPr>
            <a:r>
              <a:rPr lang="en" sz="1800">
                <a:solidFill>
                  <a:schemeClr val="dk2"/>
                </a:solidFill>
              </a:rPr>
              <a:t>DBMS and works on Document Databases.</a:t>
            </a:r>
            <a:endParaRPr sz="1800">
              <a:solidFill>
                <a:schemeClr val="dk2"/>
              </a:solidFill>
            </a:endParaRPr>
          </a:p>
          <a:p>
            <a:pPr indent="0" lvl="0" marL="0" marR="0" rtl="0" algn="l">
              <a:lnSpc>
                <a:spcPct val="100000"/>
              </a:lnSpc>
              <a:spcBef>
                <a:spcPts val="1200"/>
              </a:spcBef>
              <a:spcAft>
                <a:spcPts val="0"/>
              </a:spcAft>
              <a:buNone/>
            </a:pPr>
            <a:r>
              <a:rPr lang="en" sz="1800">
                <a:solidFill>
                  <a:schemeClr val="dk2"/>
                </a:solidFill>
              </a:rPr>
              <a:t>2. Stores data in the form of </a:t>
            </a:r>
            <a:endParaRPr sz="1800">
              <a:solidFill>
                <a:schemeClr val="dk2"/>
              </a:solidFill>
            </a:endParaRPr>
          </a:p>
          <a:p>
            <a:pPr indent="0" lvl="0" marL="0" marR="0" rtl="0" algn="l">
              <a:lnSpc>
                <a:spcPct val="100000"/>
              </a:lnSpc>
              <a:spcBef>
                <a:spcPts val="1200"/>
              </a:spcBef>
              <a:spcAft>
                <a:spcPts val="0"/>
              </a:spcAft>
              <a:buNone/>
            </a:pPr>
            <a:r>
              <a:rPr lang="en" sz="1800">
                <a:solidFill>
                  <a:schemeClr val="dk2"/>
                </a:solidFill>
              </a:rPr>
              <a:t>Documents</a:t>
            </a:r>
            <a:endParaRPr sz="1800">
              <a:solidFill>
                <a:schemeClr val="dk2"/>
              </a:solidFill>
            </a:endParaRPr>
          </a:p>
          <a:p>
            <a:pPr indent="0" lvl="0" marL="0" marR="0" rtl="0" algn="l">
              <a:lnSpc>
                <a:spcPct val="100000"/>
              </a:lnSpc>
              <a:spcBef>
                <a:spcPts val="1200"/>
              </a:spcBef>
              <a:spcAft>
                <a:spcPts val="0"/>
              </a:spcAft>
              <a:buNone/>
            </a:pPr>
            <a:r>
              <a:rPr lang="en" sz="1800">
                <a:solidFill>
                  <a:schemeClr val="dk2"/>
                </a:solidFill>
              </a:rPr>
              <a:t>3. Uses BSON to query DB</a:t>
            </a:r>
            <a:endParaRPr sz="1800">
              <a:solidFill>
                <a:schemeClr val="dk2"/>
              </a:solidFill>
            </a:endParaRPr>
          </a:p>
          <a:p>
            <a:pPr indent="0" lvl="0" marL="0" marR="0" rtl="0" algn="l">
              <a:lnSpc>
                <a:spcPct val="100000"/>
              </a:lnSpc>
              <a:spcBef>
                <a:spcPts val="1200"/>
              </a:spcBef>
              <a:spcAft>
                <a:spcPts val="0"/>
              </a:spcAft>
              <a:buNone/>
            </a:pPr>
            <a:r>
              <a:rPr lang="en" sz="1800">
                <a:solidFill>
                  <a:schemeClr val="dk2"/>
                </a:solidFill>
              </a:rPr>
              <a:t>4. Collection, Document, Field</a:t>
            </a:r>
            <a:endParaRPr sz="1800">
              <a:solidFill>
                <a:schemeClr val="dk2"/>
              </a:solidFill>
            </a:endParaRPr>
          </a:p>
          <a:p>
            <a:pPr indent="0" lvl="0" marL="0" marR="0" rtl="0" algn="l">
              <a:lnSpc>
                <a:spcPct val="100000"/>
              </a:lnSpc>
              <a:spcBef>
                <a:spcPts val="1200"/>
              </a:spcBef>
              <a:spcAft>
                <a:spcPts val="0"/>
              </a:spcAft>
              <a:buNone/>
            </a:pPr>
            <a:r>
              <a:t/>
            </a:r>
            <a:endParaRPr sz="1800">
              <a:solidFill>
                <a:schemeClr val="dk2"/>
              </a:solidFill>
            </a:endParaRPr>
          </a:p>
          <a:p>
            <a:pPr indent="0" lvl="0" marL="0" marR="0" rtl="0" algn="l">
              <a:lnSpc>
                <a:spcPct val="100000"/>
              </a:lnSpc>
              <a:spcBef>
                <a:spcPts val="1200"/>
              </a:spcBef>
              <a:spcAft>
                <a:spcPts val="1200"/>
              </a:spcAft>
              <a:buNone/>
            </a:pPr>
            <a:r>
              <a:t/>
            </a:r>
            <a:endParaRPr sz="18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0" name="Google Shape;35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to app.js</a:t>
            </a:r>
            <a:endParaRPr/>
          </a:p>
          <a:p>
            <a:pPr indent="0" lvl="0" marL="0" rtl="0" algn="l">
              <a:spcBef>
                <a:spcPts val="1200"/>
              </a:spcBef>
              <a:spcAft>
                <a:spcPts val="1200"/>
              </a:spcAft>
              <a:buNone/>
            </a:pPr>
            <a:r>
              <a:t/>
            </a:r>
            <a:endParaRPr/>
          </a:p>
        </p:txBody>
      </p:sp>
      <p:pic>
        <p:nvPicPr>
          <p:cNvPr id="351" name="Google Shape;351;p52"/>
          <p:cNvPicPr preferRelativeResize="0"/>
          <p:nvPr/>
        </p:nvPicPr>
        <p:blipFill>
          <a:blip r:embed="rId3">
            <a:alphaModFix/>
          </a:blip>
          <a:stretch>
            <a:fillRect/>
          </a:stretch>
        </p:blipFill>
        <p:spPr>
          <a:xfrm>
            <a:off x="1552575" y="1633375"/>
            <a:ext cx="5489124" cy="3471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7" name="Google Shape;357;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a:t>
            </a:r>
            <a:endParaRPr/>
          </a:p>
          <a:p>
            <a:pPr indent="-317500" lvl="1" marL="914400" rtl="0" algn="l">
              <a:spcBef>
                <a:spcPts val="0"/>
              </a:spcBef>
              <a:spcAft>
                <a:spcPts val="0"/>
              </a:spcAft>
              <a:buSzPts val="1400"/>
              <a:buChar char="○"/>
            </a:pPr>
            <a:r>
              <a:rPr lang="en"/>
              <a:t>Mongoose model provides an interface to the database for querying, Creating, updating, deleting records etc..</a:t>
            </a:r>
            <a:endParaRPr/>
          </a:p>
          <a:p>
            <a:pPr indent="0" lvl="0" marL="457200" rtl="0" algn="l">
              <a:spcBef>
                <a:spcPts val="1200"/>
              </a:spcBef>
              <a:spcAft>
                <a:spcPts val="1200"/>
              </a:spcAft>
              <a:buNone/>
            </a:pPr>
            <a:r>
              <a:t/>
            </a:r>
            <a:endParaRPr/>
          </a:p>
        </p:txBody>
      </p:sp>
      <p:pic>
        <p:nvPicPr>
          <p:cNvPr id="358" name="Google Shape;358;p53"/>
          <p:cNvPicPr preferRelativeResize="0"/>
          <p:nvPr/>
        </p:nvPicPr>
        <p:blipFill>
          <a:blip r:embed="rId3">
            <a:alphaModFix/>
          </a:blip>
          <a:stretch>
            <a:fillRect/>
          </a:stretch>
        </p:blipFill>
        <p:spPr>
          <a:xfrm>
            <a:off x="1520425" y="2110975"/>
            <a:ext cx="6210300" cy="2743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4" name="Google Shape;36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multiple collections using mongoose model</a:t>
            </a:r>
            <a:endParaRPr/>
          </a:p>
        </p:txBody>
      </p:sp>
      <p:pic>
        <p:nvPicPr>
          <p:cNvPr id="365" name="Google Shape;365;p54"/>
          <p:cNvPicPr preferRelativeResize="0"/>
          <p:nvPr/>
        </p:nvPicPr>
        <p:blipFill>
          <a:blip r:embed="rId3">
            <a:alphaModFix/>
          </a:blip>
          <a:stretch>
            <a:fillRect/>
          </a:stretch>
        </p:blipFill>
        <p:spPr>
          <a:xfrm>
            <a:off x="1971675" y="1733550"/>
            <a:ext cx="4001225" cy="12897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1" name="Google Shape;37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 documents using mongoose</a:t>
            </a:r>
            <a:endParaRPr/>
          </a:p>
        </p:txBody>
      </p:sp>
      <p:pic>
        <p:nvPicPr>
          <p:cNvPr id="372" name="Google Shape;372;p55"/>
          <p:cNvPicPr preferRelativeResize="0"/>
          <p:nvPr/>
        </p:nvPicPr>
        <p:blipFill>
          <a:blip r:embed="rId3">
            <a:alphaModFix/>
          </a:blip>
          <a:stretch>
            <a:fillRect/>
          </a:stretch>
        </p:blipFill>
        <p:spPr>
          <a:xfrm>
            <a:off x="971375" y="1618400"/>
            <a:ext cx="6000851" cy="2599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8" name="Google Shape;378;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 a specific documents using mongoose</a:t>
            </a:r>
            <a:endParaRPr/>
          </a:p>
        </p:txBody>
      </p:sp>
      <p:pic>
        <p:nvPicPr>
          <p:cNvPr id="379" name="Google Shape;379;p56"/>
          <p:cNvPicPr preferRelativeResize="0"/>
          <p:nvPr/>
        </p:nvPicPr>
        <p:blipFill>
          <a:blip r:embed="rId3">
            <a:alphaModFix/>
          </a:blip>
          <a:stretch>
            <a:fillRect/>
          </a:stretch>
        </p:blipFill>
        <p:spPr>
          <a:xfrm>
            <a:off x="788875" y="1618225"/>
            <a:ext cx="3025975" cy="1249525"/>
          </a:xfrm>
          <a:prstGeom prst="rect">
            <a:avLst/>
          </a:prstGeom>
          <a:noFill/>
          <a:ln>
            <a:noFill/>
          </a:ln>
        </p:spPr>
      </p:pic>
      <p:pic>
        <p:nvPicPr>
          <p:cNvPr id="380" name="Google Shape;380;p56"/>
          <p:cNvPicPr preferRelativeResize="0"/>
          <p:nvPr/>
        </p:nvPicPr>
        <p:blipFill>
          <a:blip r:embed="rId4">
            <a:alphaModFix/>
          </a:blip>
          <a:stretch>
            <a:fillRect/>
          </a:stretch>
        </p:blipFill>
        <p:spPr>
          <a:xfrm>
            <a:off x="2877900" y="2659350"/>
            <a:ext cx="2647425" cy="1434200"/>
          </a:xfrm>
          <a:prstGeom prst="rect">
            <a:avLst/>
          </a:prstGeom>
          <a:noFill/>
          <a:ln>
            <a:noFill/>
          </a:ln>
        </p:spPr>
      </p:pic>
      <p:pic>
        <p:nvPicPr>
          <p:cNvPr id="381" name="Google Shape;381;p56"/>
          <p:cNvPicPr preferRelativeResize="0"/>
          <p:nvPr/>
        </p:nvPicPr>
        <p:blipFill>
          <a:blip r:embed="rId5">
            <a:alphaModFix/>
          </a:blip>
          <a:stretch>
            <a:fillRect/>
          </a:stretch>
        </p:blipFill>
        <p:spPr>
          <a:xfrm>
            <a:off x="6030750" y="3345726"/>
            <a:ext cx="3025975" cy="17441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7" name="Google Shape;38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Select _ exclude field</a:t>
            </a:r>
            <a:endParaRPr/>
          </a:p>
        </p:txBody>
      </p:sp>
      <p:pic>
        <p:nvPicPr>
          <p:cNvPr id="388" name="Google Shape;388;p57"/>
          <p:cNvPicPr preferRelativeResize="0"/>
          <p:nvPr/>
        </p:nvPicPr>
        <p:blipFill>
          <a:blip r:embed="rId3">
            <a:alphaModFix/>
          </a:blip>
          <a:stretch>
            <a:fillRect/>
          </a:stretch>
        </p:blipFill>
        <p:spPr>
          <a:xfrm>
            <a:off x="738375" y="1662288"/>
            <a:ext cx="3472500" cy="1818925"/>
          </a:xfrm>
          <a:prstGeom prst="rect">
            <a:avLst/>
          </a:prstGeom>
          <a:noFill/>
          <a:ln>
            <a:noFill/>
          </a:ln>
        </p:spPr>
      </p:pic>
      <p:pic>
        <p:nvPicPr>
          <p:cNvPr id="389" name="Google Shape;389;p57"/>
          <p:cNvPicPr preferRelativeResize="0"/>
          <p:nvPr/>
        </p:nvPicPr>
        <p:blipFill>
          <a:blip r:embed="rId4">
            <a:alphaModFix/>
          </a:blip>
          <a:stretch>
            <a:fillRect/>
          </a:stretch>
        </p:blipFill>
        <p:spPr>
          <a:xfrm>
            <a:off x="4778875" y="2664100"/>
            <a:ext cx="4053424" cy="2395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5" name="Google Shape;395;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Display all documents with only pid that has ‘no’ greater than 452</a:t>
            </a:r>
            <a:endParaRPr/>
          </a:p>
          <a:p>
            <a:pPr indent="0" lvl="0" marL="457200" rtl="0" algn="l">
              <a:spcBef>
                <a:spcPts val="1200"/>
              </a:spcBef>
              <a:spcAft>
                <a:spcPts val="1200"/>
              </a:spcAft>
              <a:buNone/>
            </a:pPr>
            <a:r>
              <a:t/>
            </a:r>
            <a:endParaRPr/>
          </a:p>
        </p:txBody>
      </p:sp>
      <p:pic>
        <p:nvPicPr>
          <p:cNvPr id="396" name="Google Shape;396;p58"/>
          <p:cNvPicPr preferRelativeResize="0"/>
          <p:nvPr/>
        </p:nvPicPr>
        <p:blipFill>
          <a:blip r:embed="rId3">
            <a:alphaModFix/>
          </a:blip>
          <a:stretch>
            <a:fillRect/>
          </a:stretch>
        </p:blipFill>
        <p:spPr>
          <a:xfrm>
            <a:off x="1795471" y="1997700"/>
            <a:ext cx="3652625" cy="2393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2" name="Google Shape;402;p59"/>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Express with Mongo to update documents</a:t>
            </a:r>
            <a:endParaRPr/>
          </a:p>
        </p:txBody>
      </p:sp>
      <p:pic>
        <p:nvPicPr>
          <p:cNvPr id="403" name="Google Shape;403;p59"/>
          <p:cNvPicPr preferRelativeResize="0"/>
          <p:nvPr/>
        </p:nvPicPr>
        <p:blipFill>
          <a:blip r:embed="rId3">
            <a:alphaModFix/>
          </a:blip>
          <a:stretch>
            <a:fillRect/>
          </a:stretch>
        </p:blipFill>
        <p:spPr>
          <a:xfrm>
            <a:off x="908100" y="1827550"/>
            <a:ext cx="5146226" cy="2411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9" name="Google Shape;409;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0" name="Google Shape;410;p60"/>
          <p:cNvPicPr preferRelativeResize="0"/>
          <p:nvPr/>
        </p:nvPicPr>
        <p:blipFill>
          <a:blip r:embed="rId3">
            <a:alphaModFix/>
          </a:blip>
          <a:stretch>
            <a:fillRect/>
          </a:stretch>
        </p:blipFill>
        <p:spPr>
          <a:xfrm>
            <a:off x="304800" y="1607347"/>
            <a:ext cx="6359450" cy="29313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6" name="Google Shape;416;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7" name="Google Shape;417;p61"/>
          <p:cNvPicPr preferRelativeResize="0"/>
          <p:nvPr/>
        </p:nvPicPr>
        <p:blipFill>
          <a:blip r:embed="rId3">
            <a:alphaModFix/>
          </a:blip>
          <a:stretch>
            <a:fillRect/>
          </a:stretch>
        </p:blipFill>
        <p:spPr>
          <a:xfrm>
            <a:off x="579347" y="1523147"/>
            <a:ext cx="6185574" cy="301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Features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43138" lvl="0" marL="457200" rtl="0" algn="just">
              <a:spcBef>
                <a:spcPts val="0"/>
              </a:spcBef>
              <a:spcAft>
                <a:spcPts val="0"/>
              </a:spcAft>
              <a:buClr>
                <a:srgbClr val="222222"/>
              </a:buClr>
              <a:buSzPct val="100000"/>
              <a:buFont typeface="Arial"/>
              <a:buAutoNum type="arabicPeriod"/>
            </a:pPr>
            <a:r>
              <a:rPr lang="en" sz="1950">
                <a:solidFill>
                  <a:srgbClr val="222222"/>
                </a:solidFill>
                <a:highlight>
                  <a:schemeClr val="lt1"/>
                </a:highlight>
              </a:rPr>
              <a:t>Each database contains collections which in turn contains documents. Each document can be different with a varying number of fields. The size and content of each document can be different from each other.</a:t>
            </a:r>
            <a:endParaRPr sz="1950">
              <a:solidFill>
                <a:srgbClr val="222222"/>
              </a:solidFill>
              <a:highlight>
                <a:schemeClr val="lt1"/>
              </a:highlight>
            </a:endParaRPr>
          </a:p>
          <a:p>
            <a:pPr indent="-343138" lvl="0" marL="457200" rtl="0" algn="just">
              <a:spcBef>
                <a:spcPts val="0"/>
              </a:spcBef>
              <a:spcAft>
                <a:spcPts val="0"/>
              </a:spcAft>
              <a:buClr>
                <a:srgbClr val="222222"/>
              </a:buClr>
              <a:buSzPct val="100000"/>
              <a:buFont typeface="Arial"/>
              <a:buAutoNum type="arabicPeriod"/>
            </a:pPr>
            <a:r>
              <a:rPr lang="en" sz="1950">
                <a:solidFill>
                  <a:srgbClr val="222222"/>
                </a:solidFill>
                <a:highlight>
                  <a:schemeClr val="lt1"/>
                </a:highlight>
              </a:rPr>
              <a:t>The document structure is more in line with how developers construct their classes and objects in their respective programming languages. </a:t>
            </a:r>
            <a:endParaRPr sz="1950">
              <a:solidFill>
                <a:srgbClr val="222222"/>
              </a:solidFill>
              <a:highlight>
                <a:schemeClr val="lt1"/>
              </a:highlight>
            </a:endParaRPr>
          </a:p>
          <a:p>
            <a:pPr indent="-343138" lvl="0" marL="457200" rtl="0" algn="just">
              <a:spcBef>
                <a:spcPts val="0"/>
              </a:spcBef>
              <a:spcAft>
                <a:spcPts val="0"/>
              </a:spcAft>
              <a:buClr>
                <a:srgbClr val="222222"/>
              </a:buClr>
              <a:buSzPct val="100000"/>
              <a:buFont typeface="Arial"/>
              <a:buAutoNum type="arabicPeriod"/>
            </a:pPr>
            <a:r>
              <a:rPr lang="en" sz="1950">
                <a:solidFill>
                  <a:srgbClr val="222222"/>
                </a:solidFill>
                <a:highlight>
                  <a:schemeClr val="lt1"/>
                </a:highlight>
              </a:rPr>
              <a:t>The rows (or documents as called in MongoDB) doesn’t need to have a schema defined beforehand. Instead, the fields can be created on the fly.</a:t>
            </a:r>
            <a:endParaRPr sz="1950">
              <a:solidFill>
                <a:srgbClr val="222222"/>
              </a:solidFill>
              <a:highlight>
                <a:schemeClr val="lt1"/>
              </a:highlight>
            </a:endParaRPr>
          </a:p>
          <a:p>
            <a:pPr indent="-343138" lvl="0" marL="457200" rtl="0" algn="just">
              <a:spcBef>
                <a:spcPts val="0"/>
              </a:spcBef>
              <a:spcAft>
                <a:spcPts val="0"/>
              </a:spcAft>
              <a:buClr>
                <a:srgbClr val="222222"/>
              </a:buClr>
              <a:buSzPct val="100000"/>
              <a:buFont typeface="Arial"/>
              <a:buAutoNum type="arabicPeriod"/>
            </a:pPr>
            <a:r>
              <a:rPr lang="en" sz="1950">
                <a:solidFill>
                  <a:srgbClr val="222222"/>
                </a:solidFill>
                <a:highlight>
                  <a:schemeClr val="lt1"/>
                </a:highlight>
              </a:rPr>
              <a:t>The data model available within MongoDB allows you to represent hierarchical relationships, to store arrays, and other more complex structures more easily.</a:t>
            </a:r>
            <a:endParaRPr b="1" sz="2550">
              <a:solidFill>
                <a:srgbClr val="222222"/>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3" name="Google Shape;423;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Delete one document</a:t>
            </a:r>
            <a:endParaRPr/>
          </a:p>
        </p:txBody>
      </p:sp>
      <p:pic>
        <p:nvPicPr>
          <p:cNvPr id="424" name="Google Shape;424;p62"/>
          <p:cNvPicPr preferRelativeResize="0"/>
          <p:nvPr/>
        </p:nvPicPr>
        <p:blipFill>
          <a:blip r:embed="rId3">
            <a:alphaModFix/>
          </a:blip>
          <a:stretch>
            <a:fillRect/>
          </a:stretch>
        </p:blipFill>
        <p:spPr>
          <a:xfrm>
            <a:off x="1981200" y="1844900"/>
            <a:ext cx="3636849" cy="2527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 API</a:t>
            </a:r>
            <a:endParaRPr/>
          </a:p>
        </p:txBody>
      </p:sp>
      <p:sp>
        <p:nvSpPr>
          <p:cNvPr id="430" name="Google Shape;430;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4" name="Shape 434"/>
        <p:cNvGrpSpPr/>
        <p:nvPr/>
      </p:nvGrpSpPr>
      <p:grpSpPr>
        <a:xfrm>
          <a:off x="0" y="0"/>
          <a:ext cx="0" cy="0"/>
          <a:chOff x="0" y="0"/>
          <a:chExt cx="0" cy="0"/>
        </a:xfrm>
      </p:grpSpPr>
      <p:sp>
        <p:nvSpPr>
          <p:cNvPr id="435" name="Google Shape;435;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6" name="Google Shape;43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7" name="Google Shape;437;p64"/>
          <p:cNvPicPr preferRelativeResize="0"/>
          <p:nvPr/>
        </p:nvPicPr>
        <p:blipFill>
          <a:blip r:embed="rId3">
            <a:alphaModFix/>
          </a:blip>
          <a:stretch>
            <a:fillRect/>
          </a:stretch>
        </p:blipFill>
        <p:spPr>
          <a:xfrm>
            <a:off x="616050" y="916750"/>
            <a:ext cx="6291750" cy="496900"/>
          </a:xfrm>
          <a:prstGeom prst="rect">
            <a:avLst/>
          </a:prstGeom>
          <a:noFill/>
          <a:ln>
            <a:noFill/>
          </a:ln>
        </p:spPr>
      </p:pic>
      <p:pic>
        <p:nvPicPr>
          <p:cNvPr id="438" name="Google Shape;438;p64"/>
          <p:cNvPicPr preferRelativeResize="0"/>
          <p:nvPr/>
        </p:nvPicPr>
        <p:blipFill>
          <a:blip r:embed="rId4">
            <a:alphaModFix/>
          </a:blip>
          <a:stretch>
            <a:fillRect/>
          </a:stretch>
        </p:blipFill>
        <p:spPr>
          <a:xfrm>
            <a:off x="686350" y="1413638"/>
            <a:ext cx="5848350" cy="38004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2" name="Shape 442"/>
        <p:cNvGrpSpPr/>
        <p:nvPr/>
      </p:nvGrpSpPr>
      <p:grpSpPr>
        <a:xfrm>
          <a:off x="0" y="0"/>
          <a:ext cx="0" cy="0"/>
          <a:chOff x="0" y="0"/>
          <a:chExt cx="0" cy="0"/>
        </a:xfrm>
      </p:grpSpPr>
      <p:sp>
        <p:nvSpPr>
          <p:cNvPr id="443" name="Google Shape;443;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4" name="Google Shape;444;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nsolas"/>
                <a:ea typeface="Consolas"/>
                <a:cs typeface="Consolas"/>
                <a:sym typeface="Consolas"/>
              </a:rPr>
              <a:t>const</a:t>
            </a:r>
            <a:r>
              <a:rPr lang="en" sz="1050">
                <a:solidFill>
                  <a:schemeClr val="dk1"/>
                </a:solidFill>
                <a:highlight>
                  <a:srgbClr val="FFFFFF"/>
                </a:highlight>
                <a:latin typeface="Consolas"/>
                <a:ea typeface="Consolas"/>
                <a:cs typeface="Consolas"/>
                <a:sym typeface="Consolas"/>
              </a:rPr>
              <a:t> </a:t>
            </a:r>
            <a:r>
              <a:rPr lang="en" sz="1050">
                <a:solidFill>
                  <a:srgbClr val="795E26"/>
                </a:solidFill>
                <a:highlight>
                  <a:srgbClr val="FFFFFF"/>
                </a:highlight>
                <a:latin typeface="Consolas"/>
                <a:ea typeface="Consolas"/>
                <a:cs typeface="Consolas"/>
                <a:sym typeface="Consolas"/>
              </a:rPr>
              <a:t>express</a:t>
            </a:r>
            <a:r>
              <a:rPr lang="en" sz="1050">
                <a:solidFill>
                  <a:schemeClr val="dk1"/>
                </a:solidFill>
                <a:highlight>
                  <a:srgbClr val="FFFFFF"/>
                </a:highlight>
                <a:latin typeface="Consolas"/>
                <a:ea typeface="Consolas"/>
                <a:cs typeface="Consolas"/>
                <a:sym typeface="Consolas"/>
              </a:rPr>
              <a:t> = </a:t>
            </a:r>
            <a:r>
              <a:rPr lang="en" sz="1050">
                <a:solidFill>
                  <a:srgbClr val="795E26"/>
                </a:solidFill>
                <a:highlight>
                  <a:srgbClr val="FFFFFF"/>
                </a:highlight>
                <a:latin typeface="Consolas"/>
                <a:ea typeface="Consolas"/>
                <a:cs typeface="Consolas"/>
                <a:sym typeface="Consolas"/>
              </a:rPr>
              <a:t>require</a:t>
            </a:r>
            <a:r>
              <a:rPr lang="en" sz="1050">
                <a:solidFill>
                  <a:schemeClr val="dk1"/>
                </a:solidFill>
                <a:highlight>
                  <a:srgbClr val="FFFFFF"/>
                </a:highlight>
                <a:latin typeface="Consolas"/>
                <a:ea typeface="Consolas"/>
                <a:cs typeface="Consolas"/>
                <a:sym typeface="Consolas"/>
              </a:rPr>
              <a:t>(</a:t>
            </a:r>
            <a:r>
              <a:rPr lang="en" sz="1050">
                <a:solidFill>
                  <a:srgbClr val="A31515"/>
                </a:solidFill>
                <a:highlight>
                  <a:srgbClr val="FFFFFF"/>
                </a:highlight>
                <a:latin typeface="Consolas"/>
                <a:ea typeface="Consolas"/>
                <a:cs typeface="Consolas"/>
                <a:sym typeface="Consolas"/>
              </a:rPr>
              <a:t>'express'</a:t>
            </a: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nsolas"/>
                <a:ea typeface="Consolas"/>
                <a:cs typeface="Consolas"/>
                <a:sym typeface="Consolas"/>
              </a:rPr>
              <a:t>const</a:t>
            </a:r>
            <a:r>
              <a:rPr lang="en" sz="1050">
                <a:solidFill>
                  <a:schemeClr val="dk1"/>
                </a:solidFill>
                <a:highlight>
                  <a:srgbClr val="FFFFFF"/>
                </a:highlight>
                <a:latin typeface="Consolas"/>
                <a:ea typeface="Consolas"/>
                <a:cs typeface="Consolas"/>
                <a:sym typeface="Consolas"/>
              </a:rPr>
              <a:t> </a:t>
            </a:r>
            <a:r>
              <a:rPr lang="en" sz="1050">
                <a:solidFill>
                  <a:srgbClr val="0070C1"/>
                </a:solidFill>
                <a:highlight>
                  <a:srgbClr val="FFFFFF"/>
                </a:highlight>
                <a:latin typeface="Consolas"/>
                <a:ea typeface="Consolas"/>
                <a:cs typeface="Consolas"/>
                <a:sym typeface="Consolas"/>
              </a:rPr>
              <a:t>app</a:t>
            </a:r>
            <a:r>
              <a:rPr lang="en" sz="1050">
                <a:solidFill>
                  <a:schemeClr val="dk1"/>
                </a:solidFill>
                <a:highlight>
                  <a:srgbClr val="FFFFFF"/>
                </a:highlight>
                <a:latin typeface="Consolas"/>
                <a:ea typeface="Consolas"/>
                <a:cs typeface="Consolas"/>
                <a:sym typeface="Consolas"/>
              </a:rPr>
              <a:t> = </a:t>
            </a:r>
            <a:r>
              <a:rPr lang="en" sz="1050">
                <a:solidFill>
                  <a:srgbClr val="795E26"/>
                </a:solidFill>
                <a:highlight>
                  <a:srgbClr val="FFFFFF"/>
                </a:highlight>
                <a:latin typeface="Consolas"/>
                <a:ea typeface="Consolas"/>
                <a:cs typeface="Consolas"/>
                <a:sym typeface="Consolas"/>
              </a:rPr>
              <a:t>express</a:t>
            </a: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nsolas"/>
                <a:ea typeface="Consolas"/>
                <a:cs typeface="Consolas"/>
                <a:sym typeface="Consolas"/>
              </a:rPr>
              <a:t>const</a:t>
            </a:r>
            <a:r>
              <a:rPr lang="en" sz="1050">
                <a:solidFill>
                  <a:schemeClr val="dk1"/>
                </a:solidFill>
                <a:highlight>
                  <a:srgbClr val="FFFFFF"/>
                </a:highlight>
                <a:latin typeface="Consolas"/>
                <a:ea typeface="Consolas"/>
                <a:cs typeface="Consolas"/>
                <a:sym typeface="Consolas"/>
              </a:rPr>
              <a:t> </a:t>
            </a:r>
            <a:r>
              <a:rPr lang="en" sz="1050">
                <a:solidFill>
                  <a:srgbClr val="267F99"/>
                </a:solidFill>
                <a:highlight>
                  <a:srgbClr val="FFFFFF"/>
                </a:highlight>
                <a:latin typeface="Consolas"/>
                <a:ea typeface="Consolas"/>
                <a:cs typeface="Consolas"/>
                <a:sym typeface="Consolas"/>
              </a:rPr>
              <a:t>mongoose</a:t>
            </a:r>
            <a:r>
              <a:rPr lang="en" sz="1050">
                <a:solidFill>
                  <a:schemeClr val="dk1"/>
                </a:solidFill>
                <a:highlight>
                  <a:srgbClr val="FFFFFF"/>
                </a:highlight>
                <a:latin typeface="Consolas"/>
                <a:ea typeface="Consolas"/>
                <a:cs typeface="Consolas"/>
                <a:sym typeface="Consolas"/>
              </a:rPr>
              <a:t> = </a:t>
            </a:r>
            <a:r>
              <a:rPr lang="en" sz="1050">
                <a:solidFill>
                  <a:srgbClr val="795E26"/>
                </a:solidFill>
                <a:highlight>
                  <a:srgbClr val="FFFFFF"/>
                </a:highlight>
                <a:latin typeface="Consolas"/>
                <a:ea typeface="Consolas"/>
                <a:cs typeface="Consolas"/>
                <a:sym typeface="Consolas"/>
              </a:rPr>
              <a:t>require</a:t>
            </a:r>
            <a:r>
              <a:rPr lang="en" sz="1050">
                <a:solidFill>
                  <a:schemeClr val="dk1"/>
                </a:solidFill>
                <a:highlight>
                  <a:srgbClr val="FFFFFF"/>
                </a:highlight>
                <a:latin typeface="Consolas"/>
                <a:ea typeface="Consolas"/>
                <a:cs typeface="Consolas"/>
                <a:sym typeface="Consolas"/>
              </a:rPr>
              <a:t>(</a:t>
            </a:r>
            <a:r>
              <a:rPr lang="en" sz="1050">
                <a:solidFill>
                  <a:srgbClr val="A31515"/>
                </a:solidFill>
                <a:highlight>
                  <a:srgbClr val="FFFFFF"/>
                </a:highlight>
                <a:latin typeface="Consolas"/>
                <a:ea typeface="Consolas"/>
                <a:cs typeface="Consolas"/>
                <a:sym typeface="Consolas"/>
              </a:rPr>
              <a:t>'mongoose'</a:t>
            </a: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0070C1"/>
                </a:solidFill>
                <a:highlight>
                  <a:srgbClr val="FFFFFF"/>
                </a:highlight>
                <a:latin typeface="Consolas"/>
                <a:ea typeface="Consolas"/>
                <a:cs typeface="Consolas"/>
                <a:sym typeface="Consolas"/>
              </a:rPr>
              <a:t>app</a:t>
            </a:r>
            <a:r>
              <a:rPr lang="en" sz="1050">
                <a:solidFill>
                  <a:schemeClr val="dk1"/>
                </a:solidFill>
                <a:highlight>
                  <a:srgbClr val="FFFFFF"/>
                </a:highlight>
                <a:latin typeface="Consolas"/>
                <a:ea typeface="Consolas"/>
                <a:cs typeface="Consolas"/>
                <a:sym typeface="Consolas"/>
              </a:rPr>
              <a:t>.</a:t>
            </a:r>
            <a:r>
              <a:rPr lang="en" sz="1050">
                <a:solidFill>
                  <a:srgbClr val="795E26"/>
                </a:solidFill>
                <a:highlight>
                  <a:srgbClr val="FFFFFF"/>
                </a:highlight>
                <a:latin typeface="Consolas"/>
                <a:ea typeface="Consolas"/>
                <a:cs typeface="Consolas"/>
                <a:sym typeface="Consolas"/>
              </a:rPr>
              <a:t>listen</a:t>
            </a:r>
            <a:r>
              <a:rPr lang="en" sz="1050">
                <a:solidFill>
                  <a:schemeClr val="dk1"/>
                </a:solidFill>
                <a:highlight>
                  <a:srgbClr val="FFFFFF"/>
                </a:highlight>
                <a:latin typeface="Consolas"/>
                <a:ea typeface="Consolas"/>
                <a:cs typeface="Consolas"/>
                <a:sym typeface="Consolas"/>
              </a:rPr>
              <a:t>(</a:t>
            </a:r>
            <a:r>
              <a:rPr lang="en" sz="1050">
                <a:solidFill>
                  <a:srgbClr val="098658"/>
                </a:solidFill>
                <a:highlight>
                  <a:srgbClr val="FFFFFF"/>
                </a:highlight>
                <a:latin typeface="Consolas"/>
                <a:ea typeface="Consolas"/>
                <a:cs typeface="Consolas"/>
                <a:sym typeface="Consolas"/>
              </a:rPr>
              <a:t>3000</a:t>
            </a:r>
            <a:r>
              <a:rPr lang="en" sz="1050">
                <a:solidFill>
                  <a:schemeClr val="dk1"/>
                </a:solidFill>
                <a:highlight>
                  <a:srgbClr val="FFFFFF"/>
                </a:highlight>
                <a:latin typeface="Consolas"/>
                <a:ea typeface="Consolas"/>
                <a:cs typeface="Consolas"/>
                <a:sym typeface="Consolas"/>
              </a:rPr>
              <a:t>, () </a:t>
            </a:r>
            <a:r>
              <a:rPr lang="en" sz="1050">
                <a:solidFill>
                  <a:srgbClr val="0000FF"/>
                </a:solidFill>
                <a:highlight>
                  <a:srgbClr val="FFFFFF"/>
                </a:highlight>
                <a:latin typeface="Consolas"/>
                <a:ea typeface="Consolas"/>
                <a:cs typeface="Consolas"/>
                <a:sym typeface="Consolas"/>
              </a:rPr>
              <a:t>=&gt;</a:t>
            </a:r>
            <a:r>
              <a:rPr lang="en" sz="1050">
                <a:solidFill>
                  <a:schemeClr val="dk1"/>
                </a:solidFill>
                <a:highlight>
                  <a:srgbClr val="FFFFFF"/>
                </a:highlight>
                <a:latin typeface="Consolas"/>
                <a:ea typeface="Consolas"/>
                <a:cs typeface="Consolas"/>
                <a:sym typeface="Consolas"/>
              </a:rPr>
              <a:t> </a:t>
            </a:r>
            <a:r>
              <a:rPr lang="en" sz="1050">
                <a:solidFill>
                  <a:srgbClr val="001080"/>
                </a:solidFill>
                <a:highlight>
                  <a:srgbClr val="FFFFFF"/>
                </a:highlight>
                <a:latin typeface="Consolas"/>
                <a:ea typeface="Consolas"/>
                <a:cs typeface="Consolas"/>
                <a:sym typeface="Consolas"/>
              </a:rPr>
              <a:t>console</a:t>
            </a:r>
            <a:r>
              <a:rPr lang="en" sz="1050">
                <a:solidFill>
                  <a:schemeClr val="dk1"/>
                </a:solidFill>
                <a:highlight>
                  <a:srgbClr val="FFFFFF"/>
                </a:highlight>
                <a:latin typeface="Consolas"/>
                <a:ea typeface="Consolas"/>
                <a:cs typeface="Consolas"/>
                <a:sym typeface="Consolas"/>
              </a:rPr>
              <a:t>.</a:t>
            </a:r>
            <a:r>
              <a:rPr lang="en" sz="1050">
                <a:solidFill>
                  <a:srgbClr val="795E26"/>
                </a:solidFill>
                <a:highlight>
                  <a:srgbClr val="FFFFFF"/>
                </a:highlight>
                <a:latin typeface="Consolas"/>
                <a:ea typeface="Consolas"/>
                <a:cs typeface="Consolas"/>
                <a:sym typeface="Consolas"/>
              </a:rPr>
              <a:t>log</a:t>
            </a:r>
            <a:r>
              <a:rPr lang="en" sz="1050">
                <a:solidFill>
                  <a:schemeClr val="dk1"/>
                </a:solidFill>
                <a:highlight>
                  <a:srgbClr val="FFFFFF"/>
                </a:highlight>
                <a:latin typeface="Consolas"/>
                <a:ea typeface="Consolas"/>
                <a:cs typeface="Consolas"/>
                <a:sym typeface="Consolas"/>
              </a:rPr>
              <a:t>(</a:t>
            </a:r>
            <a:r>
              <a:rPr lang="en" sz="1050">
                <a:solidFill>
                  <a:srgbClr val="A31515"/>
                </a:solidFill>
                <a:highlight>
                  <a:srgbClr val="FFFFFF"/>
                </a:highlight>
                <a:latin typeface="Consolas"/>
                <a:ea typeface="Consolas"/>
                <a:cs typeface="Consolas"/>
                <a:sym typeface="Consolas"/>
              </a:rPr>
              <a:t>'Server Started'</a:t>
            </a: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spcBef>
                <a:spcPts val="0"/>
              </a:spcBef>
              <a:spcAft>
                <a:spcPts val="1200"/>
              </a:spcAft>
              <a:buNone/>
            </a:pPr>
            <a:r>
              <a:t/>
            </a:r>
            <a:endParaRPr/>
          </a:p>
        </p:txBody>
      </p:sp>
      <p:pic>
        <p:nvPicPr>
          <p:cNvPr id="445" name="Google Shape;445;p65"/>
          <p:cNvPicPr preferRelativeResize="0"/>
          <p:nvPr/>
        </p:nvPicPr>
        <p:blipFill>
          <a:blip r:embed="rId3">
            <a:alphaModFix/>
          </a:blip>
          <a:stretch>
            <a:fillRect/>
          </a:stretch>
        </p:blipFill>
        <p:spPr>
          <a:xfrm>
            <a:off x="430875" y="3606125"/>
            <a:ext cx="4228275" cy="2874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Clr>
                <a:schemeClr val="dk1"/>
              </a:buClr>
              <a:buSzPct val="28947"/>
              <a:buFont typeface="Arial"/>
              <a:buNone/>
            </a:pPr>
            <a:r>
              <a:rPr lang="en" sz="1520">
                <a:solidFill>
                  <a:schemeClr val="dk2"/>
                </a:solidFill>
              </a:rPr>
              <a:t>Administering User Accounts</a:t>
            </a:r>
            <a:endParaRPr/>
          </a:p>
        </p:txBody>
      </p:sp>
      <p:sp>
        <p:nvSpPr>
          <p:cNvPr id="451" name="Google Shape;45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5" name="Shape 455"/>
        <p:cNvGrpSpPr/>
        <p:nvPr/>
      </p:nvGrpSpPr>
      <p:grpSpPr>
        <a:xfrm>
          <a:off x="0" y="0"/>
          <a:ext cx="0" cy="0"/>
          <a:chOff x="0" y="0"/>
          <a:chExt cx="0" cy="0"/>
        </a:xfrm>
      </p:grpSpPr>
      <p:sp>
        <p:nvSpPr>
          <p:cNvPr id="456" name="Google Shape;45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0"/>
              </a:spcAft>
              <a:buClr>
                <a:schemeClr val="dk1"/>
              </a:buClr>
              <a:buSzPct val="72368"/>
              <a:buFont typeface="Arial"/>
              <a:buNone/>
            </a:pPr>
            <a:r>
              <a:rPr lang="en" sz="1520">
                <a:solidFill>
                  <a:schemeClr val="dk2"/>
                </a:solidFill>
              </a:rPr>
              <a:t>Configuring Access Control</a:t>
            </a:r>
            <a:endParaRPr/>
          </a:p>
          <a:p>
            <a:pPr indent="0" lvl="0" marL="0" rtl="0" algn="l">
              <a:spcBef>
                <a:spcPts val="1200"/>
              </a:spcBef>
              <a:spcAft>
                <a:spcPts val="0"/>
              </a:spcAft>
              <a:buNone/>
            </a:pPr>
            <a:r>
              <a:t/>
            </a:r>
            <a:endParaRPr/>
          </a:p>
        </p:txBody>
      </p:sp>
      <p:sp>
        <p:nvSpPr>
          <p:cNvPr id="457" name="Google Shape;45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1" name="Shape 461"/>
        <p:cNvGrpSpPr/>
        <p:nvPr/>
      </p:nvGrpSpPr>
      <p:grpSpPr>
        <a:xfrm>
          <a:off x="0" y="0"/>
          <a:ext cx="0" cy="0"/>
          <a:chOff x="0" y="0"/>
          <a:chExt cx="0" cy="0"/>
        </a:xfrm>
      </p:grpSpPr>
      <p:sp>
        <p:nvSpPr>
          <p:cNvPr id="462" name="Google Shape;462;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63" name="Google Shape;463;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520"/>
              <a:t>Understanding MongoDB,, Administering User Accounts, Configuring Access Control, </a:t>
            </a:r>
            <a:endParaRPr sz="1520"/>
          </a:p>
          <a:p>
            <a:pPr indent="0" lvl="0" marL="0" rtl="0" algn="l">
              <a:lnSpc>
                <a:spcPct val="95000"/>
              </a:lnSpc>
              <a:spcBef>
                <a:spcPts val="1200"/>
              </a:spcBef>
              <a:spcAft>
                <a:spcPts val="0"/>
              </a:spcAft>
              <a:buClr>
                <a:schemeClr val="dk1"/>
              </a:buClr>
              <a:buSzPts val="1100"/>
              <a:buFont typeface="Arial"/>
              <a:buNone/>
            </a:pPr>
            <a:r>
              <a:rPr lang="en" sz="1520" u="sng">
                <a:solidFill>
                  <a:schemeClr val="hlink"/>
                </a:solidFill>
                <a:hlinkClick r:id="rId3"/>
              </a:rPr>
              <a:t>https://www.guru99.com/mongodb-create-user.html</a:t>
            </a:r>
            <a:endParaRPr sz="1520"/>
          </a:p>
          <a:p>
            <a:pPr indent="0" lvl="0" marL="0" rtl="0" algn="l">
              <a:lnSpc>
                <a:spcPct val="95000"/>
              </a:lnSpc>
              <a:spcBef>
                <a:spcPts val="1200"/>
              </a:spcBef>
              <a:spcAft>
                <a:spcPts val="0"/>
              </a:spcAft>
              <a:buClr>
                <a:schemeClr val="dk1"/>
              </a:buClr>
              <a:buSzPts val="1100"/>
              <a:buFont typeface="Arial"/>
              <a:buNone/>
            </a:pPr>
            <a:r>
              <a:rPr lang="en" sz="1520" u="sng">
                <a:solidFill>
                  <a:schemeClr val="hlink"/>
                </a:solidFill>
                <a:hlinkClick r:id="rId4"/>
              </a:rPr>
              <a:t>https://www.javatpoint.com/mongodb-user-management-methods</a:t>
            </a:r>
            <a:endParaRPr sz="1520"/>
          </a:p>
          <a:p>
            <a:pPr indent="0" lvl="0" marL="0" rtl="0" algn="l">
              <a:lnSpc>
                <a:spcPct val="95000"/>
              </a:lnSpc>
              <a:spcBef>
                <a:spcPts val="1200"/>
              </a:spcBef>
              <a:spcAft>
                <a:spcPts val="0"/>
              </a:spcAft>
              <a:buClr>
                <a:schemeClr val="dk1"/>
              </a:buClr>
              <a:buSzPts val="1100"/>
              <a:buFont typeface="Arial"/>
              <a:buNone/>
            </a:pPr>
            <a:r>
              <a:t/>
            </a:r>
            <a:endParaRPr sz="1520"/>
          </a:p>
          <a:p>
            <a:pPr indent="0" lvl="0" marL="0" rtl="0" algn="l">
              <a:lnSpc>
                <a:spcPct val="95000"/>
              </a:lnSpc>
              <a:spcBef>
                <a:spcPts val="1200"/>
              </a:spcBef>
              <a:spcAft>
                <a:spcPts val="0"/>
              </a:spcAft>
              <a:buClr>
                <a:schemeClr val="dk1"/>
              </a:buClr>
              <a:buSzPts val="1100"/>
              <a:buFont typeface="Arial"/>
              <a:buNone/>
            </a:pPr>
            <a:r>
              <a:rPr lang="en" sz="1520"/>
              <a:t>REST API: Examining the rules of REST APIs, Evaluating API patterns, Handling typical CRUD functions (create, read, update, delete), Using Express and Mongoose to interact with MongoDB, Testing API endpoints</a:t>
            </a:r>
            <a:endParaRPr sz="1520"/>
          </a:p>
          <a:p>
            <a:pPr indent="0" lvl="0" marL="0" rtl="0" algn="l">
              <a:lnSpc>
                <a:spcPct val="95000"/>
              </a:lnSpc>
              <a:spcBef>
                <a:spcPts val="1200"/>
              </a:spcBef>
              <a:spcAft>
                <a:spcPts val="0"/>
              </a:spcAft>
              <a:buSzPts val="440"/>
              <a:buNone/>
            </a:pPr>
            <a:r>
              <a:rPr lang="en" sz="1520" u="sng">
                <a:solidFill>
                  <a:schemeClr val="hlink"/>
                </a:solidFill>
                <a:hlinkClick r:id="rId5"/>
              </a:rPr>
              <a:t>https://www.youtube.com/watch?v=fgTGADljAeg</a:t>
            </a:r>
            <a:endParaRPr sz="1520"/>
          </a:p>
          <a:p>
            <a:pPr indent="0" lvl="0" marL="0" rtl="0" algn="l">
              <a:lnSpc>
                <a:spcPct val="95000"/>
              </a:lnSpc>
              <a:spcBef>
                <a:spcPts val="1200"/>
              </a:spcBef>
              <a:spcAft>
                <a:spcPts val="0"/>
              </a:spcAft>
              <a:buSzPts val="440"/>
              <a:buNone/>
            </a:pPr>
            <a:r>
              <a:rPr lang="en" sz="1520" u="sng">
                <a:solidFill>
                  <a:schemeClr val="hlink"/>
                </a:solidFill>
                <a:hlinkClick r:id="rId6"/>
              </a:rPr>
              <a:t>https://www.youtube.com/watch?v=eYVGoXPq2RA</a:t>
            </a:r>
            <a:endParaRPr sz="1520"/>
          </a:p>
          <a:p>
            <a:pPr indent="0" lvl="0" marL="0" rtl="0" algn="l">
              <a:lnSpc>
                <a:spcPct val="95000"/>
              </a:lnSpc>
              <a:spcBef>
                <a:spcPts val="1200"/>
              </a:spcBef>
              <a:spcAft>
                <a:spcPts val="1200"/>
              </a:spcAft>
              <a:buSzPts val="440"/>
              <a:buNone/>
            </a:pPr>
            <a:r>
              <a:rPr lang="en" sz="1520"/>
              <a:t>https://www.youtube.com/watch?v=WDrU305J1yw</a:t>
            </a:r>
            <a:endParaRPr sz="1520"/>
          </a:p>
        </p:txBody>
      </p:sp>
      <p:sp>
        <p:nvSpPr>
          <p:cNvPr id="464" name="Google Shape;464;p68"/>
          <p:cNvSpPr txBox="1"/>
          <p:nvPr/>
        </p:nvSpPr>
        <p:spPr>
          <a:xfrm>
            <a:off x="0" y="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800"/>
              </a:spcAft>
              <a:buNone/>
            </a:pPr>
            <a:r>
              <a:rPr lang="en" sz="1200">
                <a:solidFill>
                  <a:schemeClr val="dk1"/>
                </a:solidFill>
                <a:latin typeface="Times New Roman"/>
                <a:ea typeface="Times New Roman"/>
                <a:cs typeface="Times New Roman"/>
                <a:sym typeface="Times New Roman"/>
              </a:rPr>
              <a:t>What is AJAX? Explain Working of AJAX in detail.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WireTiger</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WiredTiger storage engine in MongoDB plays a vital role by providing </a:t>
            </a:r>
            <a:endParaRPr/>
          </a:p>
          <a:p>
            <a:pPr indent="-342900" lvl="1" marL="914400" marR="0" rtl="0" algn="l">
              <a:lnSpc>
                <a:spcPct val="115000"/>
              </a:lnSpc>
              <a:spcBef>
                <a:spcPts val="0"/>
              </a:spcBef>
              <a:spcAft>
                <a:spcPts val="0"/>
              </a:spcAft>
              <a:buSzPts val="1800"/>
              <a:buChar char="○"/>
            </a:pPr>
            <a:r>
              <a:rPr lang="en" sz="1800"/>
              <a:t>efficient storage</a:t>
            </a:r>
            <a:endParaRPr sz="1800"/>
          </a:p>
          <a:p>
            <a:pPr indent="-342900" lvl="1" marL="914400" marR="0" rtl="0" algn="l">
              <a:lnSpc>
                <a:spcPct val="115000"/>
              </a:lnSpc>
              <a:spcBef>
                <a:spcPts val="0"/>
              </a:spcBef>
              <a:spcAft>
                <a:spcPts val="0"/>
              </a:spcAft>
              <a:buSzPts val="1800"/>
              <a:buChar char="○"/>
            </a:pPr>
            <a:r>
              <a:rPr lang="en" sz="1800"/>
              <a:t>document-level concurrency control</a:t>
            </a:r>
            <a:endParaRPr sz="1800"/>
          </a:p>
          <a:p>
            <a:pPr indent="-342900" lvl="1" marL="914400" marR="0" rtl="0" algn="l">
              <a:lnSpc>
                <a:spcPct val="115000"/>
              </a:lnSpc>
              <a:spcBef>
                <a:spcPts val="0"/>
              </a:spcBef>
              <a:spcAft>
                <a:spcPts val="0"/>
              </a:spcAft>
              <a:buSzPts val="1800"/>
              <a:buChar char="○"/>
            </a:pPr>
            <a:r>
              <a:rPr lang="en" sz="1800"/>
              <a:t>ACID compliance</a:t>
            </a:r>
            <a:endParaRPr sz="1800"/>
          </a:p>
          <a:p>
            <a:pPr indent="-342900" lvl="1" marL="914400" marR="0" rtl="0" algn="l">
              <a:lnSpc>
                <a:spcPct val="115000"/>
              </a:lnSpc>
              <a:spcBef>
                <a:spcPts val="0"/>
              </a:spcBef>
              <a:spcAft>
                <a:spcPts val="0"/>
              </a:spcAft>
              <a:buSzPts val="1800"/>
              <a:buChar char="○"/>
            </a:pPr>
            <a:r>
              <a:rPr lang="en" sz="1800"/>
              <a:t>Compression</a:t>
            </a:r>
            <a:endParaRPr sz="1800"/>
          </a:p>
          <a:p>
            <a:pPr indent="-342900" lvl="1" marL="914400" marR="0" rtl="0" algn="l">
              <a:lnSpc>
                <a:spcPct val="115000"/>
              </a:lnSpc>
              <a:spcBef>
                <a:spcPts val="0"/>
              </a:spcBef>
              <a:spcAft>
                <a:spcPts val="0"/>
              </a:spcAft>
              <a:buSzPts val="1800"/>
              <a:buChar char="○"/>
            </a:pPr>
            <a:r>
              <a:rPr lang="en" sz="1800"/>
              <a:t>Encryption</a:t>
            </a:r>
            <a:endParaRPr sz="1800"/>
          </a:p>
          <a:p>
            <a:pPr indent="-342900" lvl="1" marL="914400" marR="0" rtl="0" algn="l">
              <a:lnSpc>
                <a:spcPct val="115000"/>
              </a:lnSpc>
              <a:spcBef>
                <a:spcPts val="0"/>
              </a:spcBef>
              <a:spcAft>
                <a:spcPts val="0"/>
              </a:spcAft>
              <a:buSzPts val="1800"/>
              <a:buChar char="○"/>
            </a:pPr>
            <a:r>
              <a:rPr lang="en" sz="1800"/>
              <a:t>S</a:t>
            </a:r>
            <a:r>
              <a:rPr lang="en" sz="1800"/>
              <a:t>calability.</a:t>
            </a:r>
            <a:endParaRPr sz="1800"/>
          </a:p>
          <a:p>
            <a:pPr indent="0" lvl="0" marL="914400" marR="0" rtl="0" algn="l">
              <a:lnSpc>
                <a:spcPct val="115000"/>
              </a:lnSpc>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1038600" y="1432926"/>
            <a:ext cx="7291450" cy="307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What are alternatives to MongoDB?</a:t>
            </a:r>
            <a:endParaRPr/>
          </a:p>
          <a:p>
            <a:pPr indent="-346075" lvl="0" marL="457200" rtl="0" algn="l">
              <a:spcBef>
                <a:spcPts val="0"/>
              </a:spcBef>
              <a:spcAft>
                <a:spcPts val="0"/>
              </a:spcAft>
              <a:buClr>
                <a:srgbClr val="695D46"/>
              </a:buClr>
              <a:buSzPts val="1850"/>
              <a:buFont typeface="Arial"/>
              <a:buChar char="●"/>
            </a:pPr>
            <a:r>
              <a:rPr lang="en" sz="1850">
                <a:solidFill>
                  <a:srgbClr val="222222"/>
                </a:solidFill>
                <a:highlight>
                  <a:schemeClr val="lt1"/>
                </a:highlight>
              </a:rPr>
              <a:t>Cassandra, </a:t>
            </a:r>
            <a:endParaRPr sz="1850">
              <a:solidFill>
                <a:srgbClr val="222222"/>
              </a:solidFill>
              <a:highlight>
                <a:schemeClr val="lt1"/>
              </a:highlight>
            </a:endParaRPr>
          </a:p>
          <a:p>
            <a:pPr indent="-346075" lvl="0" marL="457200" rtl="0" algn="l">
              <a:spcBef>
                <a:spcPts val="0"/>
              </a:spcBef>
              <a:spcAft>
                <a:spcPts val="0"/>
              </a:spcAft>
              <a:buClr>
                <a:srgbClr val="695D46"/>
              </a:buClr>
              <a:buSzPts val="1850"/>
              <a:buFont typeface="Arial"/>
              <a:buChar char="●"/>
            </a:pPr>
            <a:r>
              <a:rPr lang="en" sz="1850">
                <a:solidFill>
                  <a:srgbClr val="222222"/>
                </a:solidFill>
                <a:highlight>
                  <a:schemeClr val="lt1"/>
                </a:highlight>
              </a:rPr>
              <a:t>CouchDB, </a:t>
            </a:r>
            <a:endParaRPr sz="1850">
              <a:solidFill>
                <a:srgbClr val="222222"/>
              </a:solidFill>
              <a:highlight>
                <a:schemeClr val="lt1"/>
              </a:highlight>
            </a:endParaRPr>
          </a:p>
          <a:p>
            <a:pPr indent="-346075" lvl="0" marL="457200" rtl="0" algn="l">
              <a:spcBef>
                <a:spcPts val="0"/>
              </a:spcBef>
              <a:spcAft>
                <a:spcPts val="0"/>
              </a:spcAft>
              <a:buClr>
                <a:srgbClr val="695D46"/>
              </a:buClr>
              <a:buSzPts val="1850"/>
              <a:buFont typeface="Arial"/>
              <a:buChar char="●"/>
            </a:pPr>
            <a:r>
              <a:rPr lang="en" sz="1850">
                <a:solidFill>
                  <a:srgbClr val="222222"/>
                </a:solidFill>
                <a:highlight>
                  <a:schemeClr val="lt1"/>
                </a:highlight>
              </a:rPr>
              <a:t>Redis, </a:t>
            </a:r>
            <a:endParaRPr sz="1850">
              <a:solidFill>
                <a:srgbClr val="222222"/>
              </a:solidFill>
              <a:highlight>
                <a:schemeClr val="lt1"/>
              </a:highlight>
            </a:endParaRPr>
          </a:p>
          <a:p>
            <a:pPr indent="-346075" lvl="0" marL="457200" rtl="0" algn="l">
              <a:spcBef>
                <a:spcPts val="0"/>
              </a:spcBef>
              <a:spcAft>
                <a:spcPts val="0"/>
              </a:spcAft>
              <a:buClr>
                <a:srgbClr val="695D46"/>
              </a:buClr>
              <a:buSzPts val="1850"/>
              <a:buFont typeface="Arial"/>
              <a:buChar char="●"/>
            </a:pPr>
            <a:r>
              <a:rPr lang="en" sz="1850">
                <a:solidFill>
                  <a:srgbClr val="222222"/>
                </a:solidFill>
                <a:highlight>
                  <a:schemeClr val="lt1"/>
                </a:highlight>
              </a:rPr>
              <a:t>Riak</a:t>
            </a:r>
            <a:endParaRPr sz="1850">
              <a:solidFill>
                <a:srgbClr val="222222"/>
              </a:solidFill>
              <a:highlight>
                <a:schemeClr val="lt1"/>
              </a:highlight>
            </a:endParaRPr>
          </a:p>
          <a:p>
            <a:pPr indent="0" lvl="0" marL="457200" rtl="0" algn="l">
              <a:spcBef>
                <a:spcPts val="0"/>
              </a:spcBef>
              <a:spcAft>
                <a:spcPts val="0"/>
              </a:spcAft>
              <a:buClr>
                <a:schemeClr val="dk1"/>
              </a:buClr>
              <a:buSzPts val="1800"/>
              <a:buFont typeface="Arial"/>
              <a:buNone/>
            </a:pPr>
            <a:r>
              <a:rPr lang="en" sz="1850">
                <a:solidFill>
                  <a:srgbClr val="009668"/>
                </a:solidFill>
                <a:highlight>
                  <a:schemeClr val="lt1"/>
                </a:highlight>
                <a:uFill>
                  <a:noFill/>
                </a:uFill>
                <a:hlinkClick r:id="rId3">
                  <a:extLst>
                    <a:ext uri="{A12FA001-AC4F-418D-AE19-62706E023703}">
                      <ahyp:hlinkClr val="tx"/>
                    </a:ext>
                  </a:extLst>
                </a:hlinkClick>
              </a:rPr>
              <a:t> </a:t>
            </a:r>
            <a:r>
              <a:rPr lang="en" sz="1850">
                <a:solidFill>
                  <a:srgbClr val="222222"/>
                </a:solidFill>
                <a:highlight>
                  <a:schemeClr val="lt1"/>
                </a:highlight>
              </a:rPr>
              <a:t>are a few good alternatives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MongoDB Script</a:t>
            </a:r>
            <a:endParaRPr/>
          </a:p>
        </p:txBody>
      </p:sp>
      <p:pic>
        <p:nvPicPr>
          <p:cNvPr id="110" name="Google Shape;110;p21"/>
          <p:cNvPicPr preferRelativeResize="0"/>
          <p:nvPr/>
        </p:nvPicPr>
        <p:blipFill>
          <a:blip r:embed="rId3">
            <a:alphaModFix/>
          </a:blip>
          <a:stretch>
            <a:fillRect/>
          </a:stretch>
        </p:blipFill>
        <p:spPr>
          <a:xfrm>
            <a:off x="2905125" y="2266950"/>
            <a:ext cx="3638550"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