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76013B-5EF9-4DFA-BB37-18ADC6D0020B}">
  <a:tblStyle styleId="{ED76013B-5EF9-4DFA-BB37-18ADC6D002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HelveticaNeue-italic.fntdata"/><Relationship Id="rId10" Type="http://schemas.openxmlformats.org/officeDocument/2006/relationships/slide" Target="slides/slide4.xml"/><Relationship Id="rId32" Type="http://schemas.openxmlformats.org/officeDocument/2006/relationships/font" Target="fonts/HelveticaNeue-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HelveticaNeue-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25d15cd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25d15cd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25d15cd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25d15cd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125d15cd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125d15cd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125d15cd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125d15cd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2d07366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2d07366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2d073664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2d073664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2d07366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2d07366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2d07366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2d07366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2d073664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2d073664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2d073664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2d073664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125d15c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125d15c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125d15cd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125d15cd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125d15c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125d15c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https://www.youtube.com/watch?v=4L_xAWDRs7w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125d15c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125d15c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pip </a:t>
            </a:r>
            <a:r>
              <a:rPr lang="en"/>
              <a:t>https://www.dataquest.io/blog/install-pip-windows/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7e44a61d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7e44a61d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alternative try</a:t>
            </a:r>
            <a:endParaRPr/>
          </a:p>
          <a:p>
            <a:pPr indent="0" lvl="0" marL="0" rtl="0" algn="l">
              <a:spcBef>
                <a:spcPts val="0"/>
              </a:spcBef>
              <a:spcAft>
                <a:spcPts val="0"/>
              </a:spcAft>
              <a:buNone/>
            </a:pPr>
            <a:r>
              <a:rPr lang="en"/>
              <a:t>python -m venv venv  </a:t>
            </a:r>
            <a:endParaRPr/>
          </a:p>
          <a:p>
            <a:pPr indent="0" lvl="0" marL="0" rtl="0" algn="l">
              <a:spcBef>
                <a:spcPts val="0"/>
              </a:spcBef>
              <a:spcAft>
                <a:spcPts val="0"/>
              </a:spcAft>
              <a:buNone/>
            </a:pPr>
            <a:r>
              <a:rPr lang="en"/>
              <a:t>.\venv\Scripts\activate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a445315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a44531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FFFFFF"/>
                </a:solidFill>
                <a:highlight>
                  <a:srgbClr val="0D0D0D"/>
                </a:highlight>
                <a:latin typeface="Courier New"/>
                <a:ea typeface="Courier New"/>
                <a:cs typeface="Courier New"/>
                <a:sym typeface="Courier New"/>
              </a:rPr>
              <a:t>pip install </a:t>
            </a:r>
            <a:r>
              <a:rPr lang="en" sz="1050">
                <a:solidFill>
                  <a:srgbClr val="DF3079"/>
                </a:solidFill>
                <a:highlight>
                  <a:srgbClr val="0D0D0D"/>
                </a:highlight>
                <a:latin typeface="Courier New"/>
                <a:ea typeface="Courier New"/>
                <a:cs typeface="Courier New"/>
                <a:sym typeface="Courier New"/>
              </a:rPr>
              <a:t>--trusted-host</a:t>
            </a:r>
            <a:r>
              <a:rPr lang="en" sz="1050">
                <a:solidFill>
                  <a:srgbClr val="FFFFFF"/>
                </a:solidFill>
                <a:highlight>
                  <a:srgbClr val="0D0D0D"/>
                </a:highlight>
                <a:latin typeface="Courier New"/>
                <a:ea typeface="Courier New"/>
                <a:cs typeface="Courier New"/>
                <a:sym typeface="Courier New"/>
              </a:rPr>
              <a:t> pypi</a:t>
            </a:r>
            <a:r>
              <a:rPr lang="en" sz="1050">
                <a:solidFill>
                  <a:srgbClr val="DF3079"/>
                </a:solidFill>
                <a:highlight>
                  <a:srgbClr val="0D0D0D"/>
                </a:highlight>
                <a:latin typeface="Courier New"/>
                <a:ea typeface="Courier New"/>
                <a:cs typeface="Courier New"/>
                <a:sym typeface="Courier New"/>
              </a:rPr>
              <a:t>.python.org</a:t>
            </a:r>
            <a:r>
              <a:rPr lang="en" sz="1050">
                <a:solidFill>
                  <a:srgbClr val="FFFFFF"/>
                </a:solidFill>
                <a:highlight>
                  <a:srgbClr val="0D0D0D"/>
                </a:highlight>
                <a:latin typeface="Courier New"/>
                <a:ea typeface="Courier New"/>
                <a:cs typeface="Courier New"/>
                <a:sym typeface="Courier New"/>
              </a:rPr>
              <a:t> </a:t>
            </a:r>
            <a:r>
              <a:rPr lang="en" sz="1050">
                <a:solidFill>
                  <a:srgbClr val="DF3079"/>
                </a:solidFill>
                <a:highlight>
                  <a:srgbClr val="0D0D0D"/>
                </a:highlight>
                <a:latin typeface="Courier New"/>
                <a:ea typeface="Courier New"/>
                <a:cs typeface="Courier New"/>
                <a:sym typeface="Courier New"/>
              </a:rPr>
              <a:t>--trusted-host</a:t>
            </a:r>
            <a:r>
              <a:rPr lang="en" sz="1050">
                <a:solidFill>
                  <a:srgbClr val="FFFFFF"/>
                </a:solidFill>
                <a:highlight>
                  <a:srgbClr val="0D0D0D"/>
                </a:highlight>
                <a:latin typeface="Courier New"/>
                <a:ea typeface="Courier New"/>
                <a:cs typeface="Courier New"/>
                <a:sym typeface="Courier New"/>
              </a:rPr>
              <a:t> pypi</a:t>
            </a:r>
            <a:r>
              <a:rPr lang="en" sz="1050">
                <a:solidFill>
                  <a:srgbClr val="DF3079"/>
                </a:solidFill>
                <a:highlight>
                  <a:srgbClr val="0D0D0D"/>
                </a:highlight>
                <a:latin typeface="Courier New"/>
                <a:ea typeface="Courier New"/>
                <a:cs typeface="Courier New"/>
                <a:sym typeface="Courier New"/>
              </a:rPr>
              <a:t>.org</a:t>
            </a:r>
            <a:r>
              <a:rPr lang="en" sz="1050">
                <a:solidFill>
                  <a:srgbClr val="FFFFFF"/>
                </a:solidFill>
                <a:highlight>
                  <a:srgbClr val="0D0D0D"/>
                </a:highlight>
                <a:latin typeface="Courier New"/>
                <a:ea typeface="Courier New"/>
                <a:cs typeface="Courier New"/>
                <a:sym typeface="Courier New"/>
              </a:rPr>
              <a:t> </a:t>
            </a:r>
            <a:r>
              <a:rPr lang="en" sz="1050">
                <a:solidFill>
                  <a:srgbClr val="DF3079"/>
                </a:solidFill>
                <a:highlight>
                  <a:srgbClr val="0D0D0D"/>
                </a:highlight>
                <a:latin typeface="Courier New"/>
                <a:ea typeface="Courier New"/>
                <a:cs typeface="Courier New"/>
                <a:sym typeface="Courier New"/>
              </a:rPr>
              <a:t>--trusted-host</a:t>
            </a:r>
            <a:r>
              <a:rPr lang="en" sz="1050">
                <a:solidFill>
                  <a:srgbClr val="FFFFFF"/>
                </a:solidFill>
                <a:highlight>
                  <a:srgbClr val="0D0D0D"/>
                </a:highlight>
                <a:latin typeface="Courier New"/>
                <a:ea typeface="Courier New"/>
                <a:cs typeface="Courier New"/>
                <a:sym typeface="Courier New"/>
              </a:rPr>
              <a:t> files</a:t>
            </a:r>
            <a:r>
              <a:rPr lang="en" sz="1050">
                <a:solidFill>
                  <a:srgbClr val="DF3079"/>
                </a:solidFill>
                <a:highlight>
                  <a:srgbClr val="0D0D0D"/>
                </a:highlight>
                <a:latin typeface="Courier New"/>
                <a:ea typeface="Courier New"/>
                <a:cs typeface="Courier New"/>
                <a:sym typeface="Courier New"/>
              </a:rPr>
              <a:t>.pythonhosted.org</a:t>
            </a:r>
            <a:r>
              <a:rPr lang="en" sz="1050">
                <a:solidFill>
                  <a:srgbClr val="FFFFFF"/>
                </a:solidFill>
                <a:highlight>
                  <a:srgbClr val="0D0D0D"/>
                </a:highlight>
                <a:latin typeface="Courier New"/>
                <a:ea typeface="Courier New"/>
                <a:cs typeface="Courier New"/>
                <a:sym typeface="Courier New"/>
              </a:rPr>
              <a:t> flask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25d15cd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25d15cd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125d15cd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125d15cd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b474fd37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b474fd37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python.org/downloads/" TargetMode="External"/><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032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Flask</a:t>
            </a:r>
            <a:endParaRPr/>
          </a:p>
        </p:txBody>
      </p:sp>
      <p:sp>
        <p:nvSpPr>
          <p:cNvPr id="55" name="Google Shape;55;p13"/>
          <p:cNvSpPr txBox="1"/>
          <p:nvPr>
            <p:ph idx="1" type="subTitle"/>
          </p:nvPr>
        </p:nvSpPr>
        <p:spPr>
          <a:xfrm>
            <a:off x="311700" y="13863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Module 5</a:t>
            </a:r>
            <a:endParaRPr/>
          </a:p>
        </p:txBody>
      </p:sp>
      <p:pic>
        <p:nvPicPr>
          <p:cNvPr id="56" name="Google Shape;56;p13"/>
          <p:cNvPicPr preferRelativeResize="0"/>
          <p:nvPr/>
        </p:nvPicPr>
        <p:blipFill>
          <a:blip r:embed="rId3">
            <a:alphaModFix/>
          </a:blip>
          <a:stretch>
            <a:fillRect/>
          </a:stretch>
        </p:blipFill>
        <p:spPr>
          <a:xfrm>
            <a:off x="2930200" y="2178925"/>
            <a:ext cx="3989663" cy="2659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App Routing</a:t>
            </a:r>
            <a:endParaRPr/>
          </a:p>
        </p:txBody>
      </p:sp>
      <p:sp>
        <p:nvSpPr>
          <p:cNvPr id="120" name="Google Shape;120;p22"/>
          <p:cNvSpPr txBox="1"/>
          <p:nvPr>
            <p:ph idx="1" type="body"/>
          </p:nvPr>
        </p:nvSpPr>
        <p:spPr>
          <a:xfrm>
            <a:off x="311700" y="771475"/>
            <a:ext cx="8520600" cy="4371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This helps the user remember the URLs.</a:t>
            </a:r>
            <a:endParaRPr/>
          </a:p>
          <a:p>
            <a:pPr indent="-334327" lvl="0" marL="457200" rtl="0" algn="l">
              <a:spcBef>
                <a:spcPts val="0"/>
              </a:spcBef>
              <a:spcAft>
                <a:spcPts val="0"/>
              </a:spcAft>
              <a:buSzPct val="100000"/>
              <a:buChar char="●"/>
            </a:pPr>
            <a:r>
              <a:rPr lang="en"/>
              <a:t>Routes in Flask are mapped to Python functions</a:t>
            </a:r>
            <a:endParaRPr/>
          </a:p>
          <a:p>
            <a:pPr indent="0" lvl="0" marL="0" rtl="0" algn="l">
              <a:spcBef>
                <a:spcPts val="1200"/>
              </a:spcBef>
              <a:spcAft>
                <a:spcPts val="0"/>
              </a:spcAft>
              <a:buNone/>
            </a:pPr>
            <a:r>
              <a:t/>
            </a:r>
            <a:endParaRPr/>
          </a:p>
          <a:p>
            <a:pPr indent="-307895" lvl="0" marL="457200" rtl="0" algn="l">
              <a:spcBef>
                <a:spcPts val="1400"/>
              </a:spcBef>
              <a:spcAft>
                <a:spcPts val="0"/>
              </a:spcAft>
              <a:buClr>
                <a:srgbClr val="404040"/>
              </a:buClr>
              <a:buSzPct val="75000"/>
              <a:buFont typeface="Helvetica Neue"/>
              <a:buChar char="●"/>
            </a:pPr>
            <a:r>
              <a:rPr lang="en"/>
              <a:t>The route() decorator, @app.route(), binds a URL to a function.</a:t>
            </a:r>
            <a:endParaRPr/>
          </a:p>
          <a:p>
            <a:pPr indent="-307895" lvl="0" marL="457200" rtl="0" algn="l">
              <a:spcBef>
                <a:spcPts val="0"/>
              </a:spcBef>
              <a:spcAft>
                <a:spcPts val="0"/>
              </a:spcAft>
              <a:buClr>
                <a:srgbClr val="404040"/>
              </a:buClr>
              <a:buSzPct val="75000"/>
              <a:buFont typeface="Helvetica Neue"/>
              <a:buChar char="●"/>
            </a:pPr>
            <a:r>
              <a:rPr lang="en"/>
              <a:t>If you want the route /hello, you can bind it to the hello_world() function like this:</a:t>
            </a:r>
            <a:endParaRPr/>
          </a:p>
          <a:p>
            <a:pPr indent="0" lvl="0" marL="0" rtl="0" algn="l">
              <a:spcBef>
                <a:spcPts val="1400"/>
              </a:spcBef>
              <a:spcAft>
                <a:spcPts val="0"/>
              </a:spcAft>
              <a:buNone/>
            </a:pPr>
            <a:r>
              <a:t/>
            </a:r>
            <a:endParaRPr/>
          </a:p>
          <a:p>
            <a:pPr indent="0" lvl="0" marL="0" rtl="0" algn="l">
              <a:spcBef>
                <a:spcPts val="1400"/>
              </a:spcBef>
              <a:spcAft>
                <a:spcPts val="0"/>
              </a:spcAft>
              <a:buNone/>
            </a:pPr>
            <a:r>
              <a:t/>
            </a:r>
            <a:endParaRPr/>
          </a:p>
          <a:p>
            <a:pPr indent="-307895" lvl="0" marL="457200" rtl="0" algn="l">
              <a:spcBef>
                <a:spcPts val="1400"/>
              </a:spcBef>
              <a:spcAft>
                <a:spcPts val="0"/>
              </a:spcAft>
              <a:buClr>
                <a:srgbClr val="404040"/>
              </a:buClr>
              <a:buSzPct val="100000"/>
              <a:buFont typeface="Helvetica Neue"/>
              <a:buChar char="●"/>
            </a:pPr>
            <a:r>
              <a:rPr lang="en"/>
              <a:t>Parameters can be used when creating routes. A parameter can be a string (text) like this: /product/cookie. ( make URL Dynamic)</a:t>
            </a:r>
            <a:endParaRPr sz="1350">
              <a:solidFill>
                <a:srgbClr val="404040"/>
              </a:solidFill>
              <a:highlight>
                <a:srgbClr val="FFFFFF"/>
              </a:highlight>
              <a:latin typeface="Helvetica Neue"/>
              <a:ea typeface="Helvetica Neue"/>
              <a:cs typeface="Helvetica Neue"/>
              <a:sym typeface="Helvetica Neue"/>
            </a:endParaRPr>
          </a:p>
          <a:p>
            <a:pPr indent="0" lvl="0" marL="1981200" marR="152400" rtl="0" algn="l">
              <a:lnSpc>
                <a:spcPct val="145000"/>
              </a:lnSpc>
              <a:spcBef>
                <a:spcPts val="1400"/>
              </a:spcBef>
              <a:spcAft>
                <a:spcPts val="0"/>
              </a:spcAft>
              <a:buNone/>
            </a:pPr>
            <a:r>
              <a:rPr lang="en" sz="1200">
                <a:solidFill>
                  <a:srgbClr val="666666"/>
                </a:solidFill>
                <a:highlight>
                  <a:srgbClr val="FAFAFA"/>
                </a:highlight>
              </a:rPr>
              <a:t>@app.route('/product/&lt;name&gt;')</a:t>
            </a:r>
            <a:endParaRPr sz="1200">
              <a:solidFill>
                <a:srgbClr val="666666"/>
              </a:solidFill>
              <a:highlight>
                <a:srgbClr val="FAFAFA"/>
              </a:highlight>
            </a:endParaRPr>
          </a:p>
          <a:p>
            <a:pPr indent="0" lvl="0" marL="1981200" marR="152400" rtl="0" algn="l">
              <a:lnSpc>
                <a:spcPct val="145000"/>
              </a:lnSpc>
              <a:spcBef>
                <a:spcPts val="0"/>
              </a:spcBef>
              <a:spcAft>
                <a:spcPts val="0"/>
              </a:spcAft>
              <a:buNone/>
            </a:pPr>
            <a:r>
              <a:rPr lang="en" sz="1200">
                <a:solidFill>
                  <a:srgbClr val="859900"/>
                </a:solidFill>
                <a:highlight>
                  <a:srgbClr val="FAFAFA"/>
                </a:highlight>
              </a:rPr>
              <a:t>def</a:t>
            </a:r>
            <a:r>
              <a:rPr lang="en" sz="1200">
                <a:solidFill>
                  <a:srgbClr val="666666"/>
                </a:solidFill>
                <a:highlight>
                  <a:srgbClr val="FAFAFA"/>
                </a:highlight>
              </a:rPr>
              <a:t> </a:t>
            </a:r>
            <a:r>
              <a:rPr lang="en" sz="1200">
                <a:solidFill>
                  <a:srgbClr val="268BD2"/>
                </a:solidFill>
                <a:highlight>
                  <a:srgbClr val="FAFAFA"/>
                </a:highlight>
              </a:rPr>
              <a:t>get_product</a:t>
            </a:r>
            <a:r>
              <a:rPr lang="en" sz="1200">
                <a:solidFill>
                  <a:srgbClr val="666666"/>
                </a:solidFill>
                <a:highlight>
                  <a:srgbClr val="FAFAFA"/>
                </a:highlight>
              </a:rPr>
              <a:t>(name):</a:t>
            </a:r>
            <a:endParaRPr sz="1200">
              <a:solidFill>
                <a:srgbClr val="666666"/>
              </a:solidFill>
              <a:highlight>
                <a:srgbClr val="FAFAFA"/>
              </a:highlight>
            </a:endParaRPr>
          </a:p>
          <a:p>
            <a:pPr indent="0" lvl="0" marL="1981200" marR="152400" rtl="0" algn="l">
              <a:lnSpc>
                <a:spcPct val="145000"/>
              </a:lnSpc>
              <a:spcBef>
                <a:spcPts val="0"/>
              </a:spcBef>
              <a:spcAft>
                <a:spcPts val="0"/>
              </a:spcAft>
              <a:buNone/>
            </a:pPr>
            <a:r>
              <a:rPr lang="en" sz="1200">
                <a:solidFill>
                  <a:srgbClr val="666666"/>
                </a:solidFill>
                <a:highlight>
                  <a:srgbClr val="FAFAFA"/>
                </a:highlight>
              </a:rPr>
              <a:t> </a:t>
            </a:r>
            <a:r>
              <a:rPr lang="en" sz="1200">
                <a:solidFill>
                  <a:srgbClr val="859900"/>
                </a:solidFill>
                <a:highlight>
                  <a:srgbClr val="FAFAFA"/>
                </a:highlight>
              </a:rPr>
              <a:t>return</a:t>
            </a:r>
            <a:r>
              <a:rPr lang="en" sz="1200">
                <a:solidFill>
                  <a:srgbClr val="666666"/>
                </a:solidFill>
                <a:highlight>
                  <a:srgbClr val="FAFAFA"/>
                </a:highlight>
              </a:rPr>
              <a:t> </a:t>
            </a:r>
            <a:r>
              <a:rPr lang="en" sz="1200">
                <a:solidFill>
                  <a:srgbClr val="2AA198"/>
                </a:solidFill>
                <a:highlight>
                  <a:srgbClr val="FAFAFA"/>
                </a:highlight>
              </a:rPr>
              <a:t>"The product is "</a:t>
            </a:r>
            <a:r>
              <a:rPr lang="en" sz="1200">
                <a:solidFill>
                  <a:srgbClr val="666666"/>
                </a:solidFill>
                <a:highlight>
                  <a:srgbClr val="FAFAFA"/>
                </a:highlight>
              </a:rPr>
              <a:t> + str(name)</a:t>
            </a:r>
            <a:endParaRPr sz="1350">
              <a:solidFill>
                <a:srgbClr val="404040"/>
              </a:solidFill>
              <a:highlight>
                <a:srgbClr val="FFFFFF"/>
              </a:highlight>
              <a:latin typeface="Helvetica Neue"/>
              <a:ea typeface="Helvetica Neue"/>
              <a:cs typeface="Helvetica Neue"/>
              <a:sym typeface="Helvetica Neue"/>
            </a:endParaRPr>
          </a:p>
        </p:txBody>
      </p:sp>
      <p:graphicFrame>
        <p:nvGraphicFramePr>
          <p:cNvPr id="121" name="Google Shape;121;p22"/>
          <p:cNvGraphicFramePr/>
          <p:nvPr/>
        </p:nvGraphicFramePr>
        <p:xfrm>
          <a:off x="2328500" y="1465750"/>
          <a:ext cx="3000000" cy="3000000"/>
        </p:xfrm>
        <a:graphic>
          <a:graphicData uri="http://schemas.openxmlformats.org/drawingml/2006/table">
            <a:tbl>
              <a:tblPr>
                <a:noFill/>
                <a:tableStyleId>{ED76013B-5EF9-4DFA-BB37-18ADC6D0020B}</a:tableStyleId>
              </a:tblPr>
              <a:tblGrid>
                <a:gridCol w="1828800"/>
              </a:tblGrid>
              <a:tr h="771525">
                <a:tc>
                  <a:txBody>
                    <a:bodyPr/>
                    <a:lstStyle/>
                    <a:p>
                      <a:pPr indent="0" lvl="0" marL="152400" marR="152400" rtl="0" algn="l">
                        <a:lnSpc>
                          <a:spcPct val="145000"/>
                        </a:lnSpc>
                        <a:spcBef>
                          <a:spcPts val="0"/>
                        </a:spcBef>
                        <a:spcAft>
                          <a:spcPts val="0"/>
                        </a:spcAft>
                        <a:buNone/>
                      </a:pPr>
                      <a:r>
                        <a:rPr lang="en" sz="1200">
                          <a:solidFill>
                            <a:srgbClr val="666666"/>
                          </a:solidFill>
                          <a:highlight>
                            <a:srgbClr val="FAFAFA"/>
                          </a:highlight>
                          <a:latin typeface="Helvetica Neue"/>
                          <a:ea typeface="Helvetica Neue"/>
                          <a:cs typeface="Helvetica Neue"/>
                          <a:sym typeface="Helvetica Neue"/>
                        </a:rPr>
                        <a:t>@app.route('/')</a:t>
                      </a:r>
                      <a:endParaRPr sz="1200">
                        <a:solidFill>
                          <a:srgbClr val="666666"/>
                        </a:solidFill>
                        <a:highlight>
                          <a:srgbClr val="FAFAFA"/>
                        </a:highlight>
                        <a:latin typeface="Helvetica Neue"/>
                        <a:ea typeface="Helvetica Neue"/>
                        <a:cs typeface="Helvetica Neue"/>
                        <a:sym typeface="Helvetica Neue"/>
                      </a:endParaRPr>
                    </a:p>
                    <a:p>
                      <a:pPr indent="0" lvl="0" marL="152400" marR="152400" rtl="0" algn="l">
                        <a:lnSpc>
                          <a:spcPct val="145000"/>
                        </a:lnSpc>
                        <a:spcBef>
                          <a:spcPts val="0"/>
                        </a:spcBef>
                        <a:spcAft>
                          <a:spcPts val="0"/>
                        </a:spcAft>
                        <a:buNone/>
                      </a:pPr>
                      <a:r>
                        <a:rPr lang="en" sz="1200">
                          <a:solidFill>
                            <a:srgbClr val="666666"/>
                          </a:solidFill>
                          <a:highlight>
                            <a:srgbClr val="FAFAFA"/>
                          </a:highlight>
                          <a:latin typeface="Helvetica Neue"/>
                          <a:ea typeface="Helvetica Neue"/>
                          <a:cs typeface="Helvetica Neue"/>
                          <a:sym typeface="Helvetica Neue"/>
                        </a:rPr>
                        <a:t>   </a:t>
                      </a:r>
                      <a:r>
                        <a:rPr lang="en" sz="1200">
                          <a:solidFill>
                            <a:srgbClr val="859900"/>
                          </a:solidFill>
                          <a:highlight>
                            <a:srgbClr val="FAFAFA"/>
                          </a:highlight>
                          <a:latin typeface="Helvetica Neue"/>
                          <a:ea typeface="Helvetica Neue"/>
                          <a:cs typeface="Helvetica Neue"/>
                          <a:sym typeface="Helvetica Neue"/>
                        </a:rPr>
                        <a:t>def</a:t>
                      </a:r>
                      <a:r>
                        <a:rPr lang="en" sz="1200">
                          <a:solidFill>
                            <a:srgbClr val="666666"/>
                          </a:solidFill>
                          <a:highlight>
                            <a:srgbClr val="FAFAFA"/>
                          </a:highlight>
                          <a:latin typeface="Helvetica Neue"/>
                          <a:ea typeface="Helvetica Neue"/>
                          <a:cs typeface="Helvetica Neue"/>
                          <a:sym typeface="Helvetica Neue"/>
                        </a:rPr>
                        <a:t> </a:t>
                      </a:r>
                      <a:r>
                        <a:rPr lang="en" sz="1200">
                          <a:solidFill>
                            <a:srgbClr val="268BD2"/>
                          </a:solidFill>
                          <a:highlight>
                            <a:srgbClr val="FAFAFA"/>
                          </a:highlight>
                          <a:latin typeface="Helvetica Neue"/>
                          <a:ea typeface="Helvetica Neue"/>
                          <a:cs typeface="Helvetica Neue"/>
                          <a:sym typeface="Helvetica Neue"/>
                        </a:rPr>
                        <a:t>index</a:t>
                      </a:r>
                      <a:r>
                        <a:rPr lang="en" sz="1200">
                          <a:solidFill>
                            <a:srgbClr val="666666"/>
                          </a:solidFill>
                          <a:highlight>
                            <a:srgbClr val="FAFAFA"/>
                          </a:highlight>
                          <a:latin typeface="Helvetica Neue"/>
                          <a:ea typeface="Helvetica Neue"/>
                          <a:cs typeface="Helvetica Neue"/>
                          <a:sym typeface="Helvetica Neue"/>
                        </a:rPr>
                        <a:t>():</a:t>
                      </a:r>
                      <a:endParaRPr sz="1200">
                        <a:solidFill>
                          <a:srgbClr val="666666"/>
                        </a:solidFill>
                        <a:highlight>
                          <a:srgbClr val="FAFAFA"/>
                        </a:highlight>
                        <a:latin typeface="Helvetica Neue"/>
                        <a:ea typeface="Helvetica Neue"/>
                        <a:cs typeface="Helvetica Neue"/>
                        <a:sym typeface="Helvetica Neue"/>
                      </a:endParaRPr>
                    </a:p>
                  </a:txBody>
                  <a:tcPr marT="91425" marB="91425" marR="91425" marL="142875">
                    <a:lnL cap="flat" cmpd="sng" w="9425">
                      <a:solidFill>
                        <a:srgbClr val="EEEEEE"/>
                      </a:solidFill>
                      <a:prstDash val="solid"/>
                      <a:round/>
                      <a:headEnd len="sm" w="sm" type="none"/>
                      <a:tailEnd len="sm" w="sm" type="none"/>
                    </a:lnL>
                  </a:tcPr>
                </a:tc>
              </a:tr>
            </a:tbl>
          </a:graphicData>
        </a:graphic>
      </p:graphicFrame>
      <p:graphicFrame>
        <p:nvGraphicFramePr>
          <p:cNvPr id="122" name="Google Shape;122;p22"/>
          <p:cNvGraphicFramePr/>
          <p:nvPr/>
        </p:nvGraphicFramePr>
        <p:xfrm>
          <a:off x="3931975" y="2691200"/>
          <a:ext cx="3000000" cy="3000000"/>
        </p:xfrm>
        <a:graphic>
          <a:graphicData uri="http://schemas.openxmlformats.org/drawingml/2006/table">
            <a:tbl>
              <a:tblPr>
                <a:noFill/>
                <a:tableStyleId>{ED76013B-5EF9-4DFA-BB37-18ADC6D0020B}</a:tableStyleId>
              </a:tblPr>
              <a:tblGrid>
                <a:gridCol w="2419350"/>
              </a:tblGrid>
              <a:tr h="990600">
                <a:tc>
                  <a:txBody>
                    <a:bodyPr/>
                    <a:lstStyle/>
                    <a:p>
                      <a:pPr indent="0" lvl="0" marL="152400" marR="152400" rtl="0" algn="l">
                        <a:lnSpc>
                          <a:spcPct val="145000"/>
                        </a:lnSpc>
                        <a:spcBef>
                          <a:spcPts val="0"/>
                        </a:spcBef>
                        <a:spcAft>
                          <a:spcPts val="0"/>
                        </a:spcAft>
                        <a:buNone/>
                      </a:pPr>
                      <a:r>
                        <a:rPr lang="en" sz="1200">
                          <a:solidFill>
                            <a:srgbClr val="666666"/>
                          </a:solidFill>
                          <a:highlight>
                            <a:srgbClr val="FAFAFA"/>
                          </a:highlight>
                          <a:latin typeface="Helvetica Neue"/>
                          <a:ea typeface="Helvetica Neue"/>
                          <a:cs typeface="Helvetica Neue"/>
                          <a:sym typeface="Helvetica Neue"/>
                        </a:rPr>
                        <a:t>@app.route('/hello')</a:t>
                      </a:r>
                      <a:endParaRPr sz="1200">
                        <a:solidFill>
                          <a:srgbClr val="666666"/>
                        </a:solidFill>
                        <a:highlight>
                          <a:srgbClr val="FAFAFA"/>
                        </a:highlight>
                        <a:latin typeface="Helvetica Neue"/>
                        <a:ea typeface="Helvetica Neue"/>
                        <a:cs typeface="Helvetica Neue"/>
                        <a:sym typeface="Helvetica Neue"/>
                      </a:endParaRPr>
                    </a:p>
                    <a:p>
                      <a:pPr indent="0" lvl="0" marL="152400" marR="152400" rtl="0" algn="l">
                        <a:lnSpc>
                          <a:spcPct val="145000"/>
                        </a:lnSpc>
                        <a:spcBef>
                          <a:spcPts val="0"/>
                        </a:spcBef>
                        <a:spcAft>
                          <a:spcPts val="0"/>
                        </a:spcAft>
                        <a:buNone/>
                      </a:pPr>
                      <a:r>
                        <a:rPr lang="en" sz="1200">
                          <a:solidFill>
                            <a:srgbClr val="859900"/>
                          </a:solidFill>
                          <a:highlight>
                            <a:srgbClr val="FAFAFA"/>
                          </a:highlight>
                          <a:latin typeface="Helvetica Neue"/>
                          <a:ea typeface="Helvetica Neue"/>
                          <a:cs typeface="Helvetica Neue"/>
                          <a:sym typeface="Helvetica Neue"/>
                        </a:rPr>
                        <a:t>def</a:t>
                      </a:r>
                      <a:r>
                        <a:rPr lang="en" sz="1200">
                          <a:solidFill>
                            <a:srgbClr val="666666"/>
                          </a:solidFill>
                          <a:highlight>
                            <a:srgbClr val="FAFAFA"/>
                          </a:highlight>
                          <a:latin typeface="Helvetica Neue"/>
                          <a:ea typeface="Helvetica Neue"/>
                          <a:cs typeface="Helvetica Neue"/>
                          <a:sym typeface="Helvetica Neue"/>
                        </a:rPr>
                        <a:t> </a:t>
                      </a:r>
                      <a:r>
                        <a:rPr lang="en" sz="1200">
                          <a:solidFill>
                            <a:srgbClr val="268BD2"/>
                          </a:solidFill>
                          <a:highlight>
                            <a:srgbClr val="FAFAFA"/>
                          </a:highlight>
                          <a:latin typeface="Helvetica Neue"/>
                          <a:ea typeface="Helvetica Neue"/>
                          <a:cs typeface="Helvetica Neue"/>
                          <a:sym typeface="Helvetica Neue"/>
                        </a:rPr>
                        <a:t>hello_world</a:t>
                      </a:r>
                      <a:r>
                        <a:rPr lang="en" sz="1200">
                          <a:solidFill>
                            <a:srgbClr val="666666"/>
                          </a:solidFill>
                          <a:highlight>
                            <a:srgbClr val="FAFAFA"/>
                          </a:highlight>
                          <a:latin typeface="Helvetica Neue"/>
                          <a:ea typeface="Helvetica Neue"/>
                          <a:cs typeface="Helvetica Neue"/>
                          <a:sym typeface="Helvetica Neue"/>
                        </a:rPr>
                        <a:t>():</a:t>
                      </a:r>
                      <a:endParaRPr sz="1200">
                        <a:solidFill>
                          <a:srgbClr val="666666"/>
                        </a:solidFill>
                        <a:highlight>
                          <a:srgbClr val="FAFAFA"/>
                        </a:highlight>
                        <a:latin typeface="Helvetica Neue"/>
                        <a:ea typeface="Helvetica Neue"/>
                        <a:cs typeface="Helvetica Neue"/>
                        <a:sym typeface="Helvetica Neue"/>
                      </a:endParaRPr>
                    </a:p>
                    <a:p>
                      <a:pPr indent="0" lvl="0" marL="152400" marR="152400" rtl="0" algn="l">
                        <a:lnSpc>
                          <a:spcPct val="145000"/>
                        </a:lnSpc>
                        <a:spcBef>
                          <a:spcPts val="0"/>
                        </a:spcBef>
                        <a:spcAft>
                          <a:spcPts val="0"/>
                        </a:spcAft>
                        <a:buNone/>
                      </a:pPr>
                      <a:r>
                        <a:rPr lang="en" sz="1200">
                          <a:solidFill>
                            <a:srgbClr val="666666"/>
                          </a:solidFill>
                          <a:highlight>
                            <a:srgbClr val="FAFAFA"/>
                          </a:highlight>
                          <a:latin typeface="Helvetica Neue"/>
                          <a:ea typeface="Helvetica Neue"/>
                          <a:cs typeface="Helvetica Neue"/>
                          <a:sym typeface="Helvetica Neue"/>
                        </a:rPr>
                        <a:t>  </a:t>
                      </a:r>
                      <a:r>
                        <a:rPr lang="en" sz="1200">
                          <a:solidFill>
                            <a:srgbClr val="859900"/>
                          </a:solidFill>
                          <a:highlight>
                            <a:srgbClr val="FAFAFA"/>
                          </a:highlight>
                          <a:latin typeface="Helvetica Neue"/>
                          <a:ea typeface="Helvetica Neue"/>
                          <a:cs typeface="Helvetica Neue"/>
                          <a:sym typeface="Helvetica Neue"/>
                        </a:rPr>
                        <a:t>return</a:t>
                      </a:r>
                      <a:r>
                        <a:rPr lang="en" sz="1200">
                          <a:solidFill>
                            <a:srgbClr val="666666"/>
                          </a:solidFill>
                          <a:highlight>
                            <a:srgbClr val="FAFAFA"/>
                          </a:highlight>
                          <a:latin typeface="Helvetica Neue"/>
                          <a:ea typeface="Helvetica Neue"/>
                          <a:cs typeface="Helvetica Neue"/>
                          <a:sym typeface="Helvetica Neue"/>
                        </a:rPr>
                        <a:t> </a:t>
                      </a:r>
                      <a:r>
                        <a:rPr lang="en" sz="1200">
                          <a:solidFill>
                            <a:srgbClr val="2AA198"/>
                          </a:solidFill>
                          <a:highlight>
                            <a:srgbClr val="FAFAFA"/>
                          </a:highlight>
                          <a:latin typeface="Helvetica Neue"/>
                          <a:ea typeface="Helvetica Neue"/>
                          <a:cs typeface="Helvetica Neue"/>
                          <a:sym typeface="Helvetica Neue"/>
                        </a:rPr>
                        <a:t>"hello world"</a:t>
                      </a:r>
                      <a:endParaRPr sz="1200">
                        <a:solidFill>
                          <a:srgbClr val="2AA198"/>
                        </a:solidFill>
                        <a:highlight>
                          <a:srgbClr val="FAFAFA"/>
                        </a:highlight>
                        <a:latin typeface="Helvetica Neue"/>
                        <a:ea typeface="Helvetica Neue"/>
                        <a:cs typeface="Helvetica Neue"/>
                        <a:sym typeface="Helvetica Neue"/>
                      </a:endParaRPr>
                    </a:p>
                  </a:txBody>
                  <a:tcPr marT="91425" marB="91425" marR="91425" marL="142875">
                    <a:lnL cap="flat" cmpd="sng" w="9425">
                      <a:solidFill>
                        <a:srgbClr val="EEEEEE"/>
                      </a:solidFill>
                      <a:prstDash val="solid"/>
                      <a:round/>
                      <a:headEnd len="sm" w="sm" type="none"/>
                      <a:tailEnd len="sm" w="sm" type="none"/>
                    </a:ln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11700" y="1152475"/>
            <a:ext cx="8520600" cy="3990900"/>
          </a:xfrm>
          <a:prstGeom prst="rect">
            <a:avLst/>
          </a:prstGeom>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Alternative for app routing is addURL</a:t>
            </a:r>
            <a:endParaRPr/>
          </a:p>
          <a:p>
            <a:pPr indent="-342900" lvl="0" marL="457200" marR="0" rtl="0" algn="l">
              <a:lnSpc>
                <a:spcPct val="115000"/>
              </a:lnSpc>
              <a:spcBef>
                <a:spcPts val="0"/>
              </a:spcBef>
              <a:spcAft>
                <a:spcPts val="0"/>
              </a:spcAft>
              <a:buSzPts val="1800"/>
              <a:buChar char="●"/>
            </a:pPr>
            <a:r>
              <a:rPr lang="en"/>
              <a:t>This approach is mainly used in case we are importing the view function from another module</a:t>
            </a:r>
            <a:endParaRPr/>
          </a:p>
          <a:p>
            <a:pPr indent="-342900" lvl="0" marL="457200" marR="0" rtl="0" algn="l">
              <a:lnSpc>
                <a:spcPct val="115000"/>
              </a:lnSpc>
              <a:spcBef>
                <a:spcPts val="0"/>
              </a:spcBef>
              <a:spcAft>
                <a:spcPts val="0"/>
              </a:spcAft>
              <a:buSzPts val="1800"/>
              <a:buChar char="●"/>
            </a:pPr>
            <a:r>
              <a:rPr lang="en"/>
              <a:t>Don’t need decorator</a:t>
            </a:r>
            <a:endParaRPr/>
          </a:p>
          <a:p>
            <a:pPr indent="-342900" lvl="0" marL="457200" marR="0" rtl="0" algn="l">
              <a:lnSpc>
                <a:spcPct val="115000"/>
              </a:lnSpc>
              <a:spcBef>
                <a:spcPts val="0"/>
              </a:spcBef>
              <a:spcAft>
                <a:spcPts val="0"/>
              </a:spcAft>
              <a:buSzPts val="1800"/>
              <a:buChar char="●"/>
            </a:pPr>
            <a:r>
              <a:rPr lang="en"/>
              <a:t>Just add functions</a:t>
            </a:r>
            <a:endParaRPr/>
          </a:p>
          <a:p>
            <a:pPr indent="-342900" lvl="0" marL="457200" marR="0" rtl="0" algn="l">
              <a:lnSpc>
                <a:spcPct val="115000"/>
              </a:lnSpc>
              <a:spcBef>
                <a:spcPts val="0"/>
              </a:spcBef>
              <a:spcAft>
                <a:spcPts val="0"/>
              </a:spcAft>
              <a:buSzPts val="1800"/>
              <a:buChar char="●"/>
            </a:pPr>
            <a:r>
              <a:rPr lang="en"/>
              <a:t>add_url_rule(&lt;url rule&gt;, &lt;endpoint&gt;, &lt;view function&gt;)</a:t>
            </a:r>
            <a:endParaRPr sz="1350">
              <a:solidFill>
                <a:srgbClr val="273239"/>
              </a:solidFill>
              <a:latin typeface="Consolas"/>
              <a:ea typeface="Consolas"/>
              <a:cs typeface="Consolas"/>
              <a:sym typeface="Consolas"/>
            </a:endParaRPr>
          </a:p>
          <a:p>
            <a:pPr indent="0" lvl="0" marL="1981200" marR="152400" rtl="0" algn="l">
              <a:lnSpc>
                <a:spcPct val="145000"/>
              </a:lnSpc>
              <a:spcBef>
                <a:spcPts val="1200"/>
              </a:spcBef>
              <a:spcAft>
                <a:spcPts val="0"/>
              </a:spcAft>
              <a:buNone/>
            </a:pPr>
            <a:r>
              <a:rPr lang="en" sz="1200">
                <a:solidFill>
                  <a:srgbClr val="859900"/>
                </a:solidFill>
                <a:highlight>
                  <a:srgbClr val="FAFAFA"/>
                </a:highlight>
                <a:latin typeface="Helvetica Neue"/>
                <a:ea typeface="Helvetica Neue"/>
                <a:cs typeface="Helvetica Neue"/>
                <a:sym typeface="Helvetica Neue"/>
              </a:rPr>
              <a:t>def</a:t>
            </a:r>
            <a:r>
              <a:rPr lang="en" sz="1200">
                <a:solidFill>
                  <a:srgbClr val="666666"/>
                </a:solidFill>
                <a:highlight>
                  <a:srgbClr val="FAFAFA"/>
                </a:highlight>
              </a:rPr>
              <a:t> </a:t>
            </a:r>
            <a:r>
              <a:rPr lang="en" sz="1200">
                <a:solidFill>
                  <a:srgbClr val="268BD2"/>
                </a:solidFill>
                <a:highlight>
                  <a:srgbClr val="FAFAFA"/>
                </a:highlight>
                <a:latin typeface="Helvetica Neue"/>
                <a:ea typeface="Helvetica Neue"/>
                <a:cs typeface="Helvetica Neue"/>
                <a:sym typeface="Helvetica Neue"/>
              </a:rPr>
              <a:t>show_user</a:t>
            </a:r>
            <a:r>
              <a:rPr lang="en" sz="1200">
                <a:solidFill>
                  <a:srgbClr val="666666"/>
                </a:solidFill>
                <a:highlight>
                  <a:srgbClr val="FAFAFA"/>
                </a:highlight>
              </a:rPr>
              <a:t>(username):</a:t>
            </a:r>
            <a:endParaRPr sz="1200">
              <a:solidFill>
                <a:srgbClr val="666666"/>
              </a:solidFill>
              <a:highlight>
                <a:srgbClr val="FAFAFA"/>
              </a:highlight>
            </a:endParaRPr>
          </a:p>
          <a:p>
            <a:pPr indent="0" lvl="0" marL="1981200" marR="152400" rtl="0" algn="l">
              <a:lnSpc>
                <a:spcPct val="145000"/>
              </a:lnSpc>
              <a:spcBef>
                <a:spcPts val="0"/>
              </a:spcBef>
              <a:spcAft>
                <a:spcPts val="0"/>
              </a:spcAft>
              <a:buNone/>
            </a:pPr>
            <a:r>
              <a:rPr lang="en" sz="1200">
                <a:solidFill>
                  <a:srgbClr val="666666"/>
                </a:solidFill>
                <a:highlight>
                  <a:srgbClr val="FAFAFA"/>
                </a:highlight>
              </a:rPr>
              <a:t>    # Greet the user</a:t>
            </a:r>
            <a:endParaRPr sz="1200">
              <a:solidFill>
                <a:srgbClr val="666666"/>
              </a:solidFill>
              <a:highlight>
                <a:srgbClr val="FAFAFA"/>
              </a:highlight>
            </a:endParaRPr>
          </a:p>
          <a:p>
            <a:pPr indent="0" lvl="0" marL="1981200" marR="152400" rtl="0" algn="l">
              <a:lnSpc>
                <a:spcPct val="145000"/>
              </a:lnSpc>
              <a:spcBef>
                <a:spcPts val="0"/>
              </a:spcBef>
              <a:spcAft>
                <a:spcPts val="0"/>
              </a:spcAft>
              <a:buNone/>
            </a:pPr>
            <a:r>
              <a:rPr lang="en" sz="1200">
                <a:solidFill>
                  <a:srgbClr val="666666"/>
                </a:solidFill>
                <a:highlight>
                  <a:srgbClr val="FAFAFA"/>
                </a:highlight>
              </a:rPr>
              <a:t>    </a:t>
            </a:r>
            <a:r>
              <a:rPr lang="en" sz="1200">
                <a:solidFill>
                  <a:srgbClr val="859900"/>
                </a:solidFill>
                <a:highlight>
                  <a:srgbClr val="FAFAFA"/>
                </a:highlight>
                <a:latin typeface="Helvetica Neue"/>
                <a:ea typeface="Helvetica Neue"/>
                <a:cs typeface="Helvetica Neue"/>
                <a:sym typeface="Helvetica Neue"/>
              </a:rPr>
              <a:t>return</a:t>
            </a:r>
            <a:r>
              <a:rPr lang="en" sz="1200">
                <a:solidFill>
                  <a:srgbClr val="666666"/>
                </a:solidFill>
                <a:highlight>
                  <a:srgbClr val="FAFAFA"/>
                </a:highlight>
              </a:rPr>
              <a:t> f'Hello {username} !'</a:t>
            </a:r>
            <a:endParaRPr sz="1200">
              <a:solidFill>
                <a:srgbClr val="666666"/>
              </a:solidFill>
              <a:highlight>
                <a:srgbClr val="FAFAFA"/>
              </a:highlight>
            </a:endParaRPr>
          </a:p>
          <a:p>
            <a:pPr indent="0" lvl="0" marL="1981200" marR="152400" rtl="0" algn="l">
              <a:lnSpc>
                <a:spcPct val="145000"/>
              </a:lnSpc>
              <a:spcBef>
                <a:spcPts val="0"/>
              </a:spcBef>
              <a:spcAft>
                <a:spcPts val="0"/>
              </a:spcAft>
              <a:buNone/>
            </a:pPr>
            <a:r>
              <a:rPr lang="en" sz="1200">
                <a:solidFill>
                  <a:srgbClr val="666666"/>
                </a:solidFill>
                <a:highlight>
                  <a:srgbClr val="FAFAFA"/>
                </a:highlight>
              </a:rPr>
              <a:t>    </a:t>
            </a:r>
            <a:endParaRPr sz="1200">
              <a:solidFill>
                <a:srgbClr val="666666"/>
              </a:solidFill>
              <a:highlight>
                <a:srgbClr val="FAFAFA"/>
              </a:highlight>
            </a:endParaRPr>
          </a:p>
          <a:p>
            <a:pPr indent="0" lvl="0" marL="1981200" marR="152400" rtl="0" algn="l">
              <a:lnSpc>
                <a:spcPct val="145000"/>
              </a:lnSpc>
              <a:spcBef>
                <a:spcPts val="0"/>
              </a:spcBef>
              <a:spcAft>
                <a:spcPts val="0"/>
              </a:spcAft>
              <a:buNone/>
            </a:pPr>
            <a:r>
              <a:rPr lang="en" sz="1200">
                <a:solidFill>
                  <a:srgbClr val="666666"/>
                </a:solidFill>
                <a:highlight>
                  <a:srgbClr val="FAFAFA"/>
                </a:highlight>
              </a:rPr>
              <a:t>app.add_url_rule('/user/&lt;username&gt;', 'show_user', show_user)</a:t>
            </a:r>
            <a:endParaRPr sz="1200">
              <a:solidFill>
                <a:srgbClr val="666666"/>
              </a:solidFill>
              <a:highlight>
                <a:srgbClr val="FAFAFA"/>
              </a:highlight>
            </a:endParaRPr>
          </a:p>
          <a:p>
            <a:pPr indent="0" lvl="0" marL="1981200" marR="152400" rtl="0" algn="l">
              <a:lnSpc>
                <a:spcPct val="145000"/>
              </a:lnSpc>
              <a:spcBef>
                <a:spcPts val="0"/>
              </a:spcBef>
              <a:spcAft>
                <a:spcPts val="0"/>
              </a:spcAft>
              <a:buNone/>
            </a:pPr>
            <a:r>
              <a:rPr lang="en" sz="1200">
                <a:solidFill>
                  <a:srgbClr val="666666"/>
                </a:solidFill>
                <a:highlight>
                  <a:srgbClr val="FAFAFA"/>
                </a:highlight>
              </a:rPr>
              <a:t>  </a:t>
            </a:r>
            <a:endParaRPr sz="1200">
              <a:solidFill>
                <a:srgbClr val="666666"/>
              </a:solidFill>
              <a:highlight>
                <a:srgbClr val="FAFAFA"/>
              </a:highlight>
            </a:endParaRPr>
          </a:p>
          <a:p>
            <a:pPr indent="0" lvl="0" marL="1981200" marR="152400" rtl="0" algn="l">
              <a:lnSpc>
                <a:spcPct val="145000"/>
              </a:lnSpc>
              <a:spcBef>
                <a:spcPts val="0"/>
              </a:spcBef>
              <a:spcAft>
                <a:spcPts val="0"/>
              </a:spcAft>
              <a:buNone/>
            </a:pPr>
            <a:r>
              <a:rPr lang="en" sz="1200">
                <a:solidFill>
                  <a:srgbClr val="666666"/>
                </a:solidFill>
                <a:highlight>
                  <a:srgbClr val="FAFAFA"/>
                </a:highlight>
              </a:rPr>
              <a:t>if __name__ == "__main__":</a:t>
            </a:r>
            <a:endParaRPr sz="1200">
              <a:solidFill>
                <a:srgbClr val="666666"/>
              </a:solidFill>
              <a:highlight>
                <a:srgbClr val="FAFAFA"/>
              </a:highlight>
            </a:endParaRPr>
          </a:p>
          <a:p>
            <a:pPr indent="0" lvl="0" marL="1981200" marR="152400" rtl="0" algn="l">
              <a:lnSpc>
                <a:spcPct val="145000"/>
              </a:lnSpc>
              <a:spcBef>
                <a:spcPts val="0"/>
              </a:spcBef>
              <a:spcAft>
                <a:spcPts val="0"/>
              </a:spcAft>
              <a:buNone/>
            </a:pPr>
            <a:r>
              <a:rPr lang="en" sz="1200">
                <a:solidFill>
                  <a:srgbClr val="666666"/>
                </a:solidFill>
                <a:highlight>
                  <a:srgbClr val="FAFAFA"/>
                </a:highlight>
              </a:rPr>
              <a:t>    app.run(debug=True)</a:t>
            </a:r>
            <a:endParaRPr sz="12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350">
              <a:solidFill>
                <a:srgbClr val="273239"/>
              </a:solidFill>
              <a:highlight>
                <a:srgbClr val="FFFFFF"/>
              </a:highlight>
            </a:endParaRPr>
          </a:p>
          <a:p>
            <a:pPr indent="0" lvl="0" marL="0" rtl="0" algn="l">
              <a:spcBef>
                <a:spcPts val="1200"/>
              </a:spcBef>
              <a:spcAft>
                <a:spcPts val="1200"/>
              </a:spcAft>
              <a:buNone/>
            </a:pPr>
            <a:r>
              <a:t/>
            </a:r>
            <a:endParaRPr sz="1350">
              <a:solidFill>
                <a:srgbClr val="273239"/>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URL Building</a:t>
            </a:r>
            <a:endParaRPr/>
          </a:p>
        </p:txBody>
      </p:sp>
      <p:sp>
        <p:nvSpPr>
          <p:cNvPr id="133" name="Google Shape;133;p2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The url_for() function is used to build a URL to the specific function dynamically. </a:t>
            </a:r>
            <a:endParaRPr/>
          </a:p>
          <a:p>
            <a:pPr indent="-342900" lvl="0" marL="457200" marR="0" rtl="0" algn="l">
              <a:lnSpc>
                <a:spcPct val="115000"/>
              </a:lnSpc>
              <a:spcBef>
                <a:spcPts val="0"/>
              </a:spcBef>
              <a:spcAft>
                <a:spcPts val="0"/>
              </a:spcAft>
              <a:buSzPts val="1800"/>
              <a:buChar char="●"/>
            </a:pPr>
            <a:r>
              <a:rPr lang="en"/>
              <a:t>The first argument is the name of the specified function, and then we can pass any number of keyword argument corresponding to the variable part of the URL.</a:t>
            </a:r>
            <a:endParaRPr/>
          </a:p>
          <a:p>
            <a:pPr indent="-342900" lvl="0" marL="457200" marR="0" rtl="0" algn="l">
              <a:lnSpc>
                <a:spcPct val="115000"/>
              </a:lnSpc>
              <a:spcBef>
                <a:spcPts val="0"/>
              </a:spcBef>
              <a:spcAft>
                <a:spcPts val="0"/>
              </a:spcAft>
              <a:buSzPts val="1800"/>
              <a:buChar char="●"/>
            </a:pPr>
            <a:r>
              <a:rPr lang="en"/>
              <a:t>This function is useful in the sense that we can avoid hard-coding the URLs into the templates by dynamically building them using this function.</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Flask HTTP Method</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p:cNvPicPr preferRelativeResize="0"/>
          <p:nvPr/>
        </p:nvPicPr>
        <p:blipFill>
          <a:blip r:embed="rId3">
            <a:alphaModFix/>
          </a:blip>
          <a:stretch>
            <a:fillRect/>
          </a:stretch>
        </p:blipFill>
        <p:spPr>
          <a:xfrm>
            <a:off x="460825" y="1104900"/>
            <a:ext cx="7864025" cy="369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Templates - Jinja</a:t>
            </a:r>
            <a:endParaRPr/>
          </a:p>
        </p:txBody>
      </p:sp>
      <p:sp>
        <p:nvSpPr>
          <p:cNvPr id="146" name="Google Shape;146;p26"/>
          <p:cNvSpPr txBox="1"/>
          <p:nvPr>
            <p:ph idx="1" type="body"/>
          </p:nvPr>
        </p:nvSpPr>
        <p:spPr>
          <a:xfrm>
            <a:off x="311700" y="1152475"/>
            <a:ext cx="8520600" cy="3942300"/>
          </a:xfrm>
          <a:prstGeom prst="rect">
            <a:avLst/>
          </a:prstGeom>
        </p:spPr>
        <p:txBody>
          <a:bodyPr anchorCtr="0" anchor="t" bIns="91425" lIns="91425" spcFirstLastPara="1" rIns="91425" wrap="square" tIns="91425">
            <a:normAutofit fontScale="92500" lnSpcReduction="10000"/>
          </a:bodyPr>
          <a:lstStyle/>
          <a:p>
            <a:pPr indent="-334327" lvl="0" marL="457200" marR="0" rtl="0" algn="l">
              <a:lnSpc>
                <a:spcPct val="115000"/>
              </a:lnSpc>
              <a:spcBef>
                <a:spcPts val="0"/>
              </a:spcBef>
              <a:spcAft>
                <a:spcPts val="0"/>
              </a:spcAft>
              <a:buSzPct val="100000"/>
              <a:buChar char="●"/>
            </a:pPr>
            <a:r>
              <a:rPr lang="en"/>
              <a:t>Flask uses templates to expand the functionality of a web application while maintaining a simple and organized file structure. </a:t>
            </a:r>
            <a:endParaRPr/>
          </a:p>
          <a:p>
            <a:pPr indent="-334327" lvl="0" marL="457200" marR="0" rtl="0" algn="l">
              <a:lnSpc>
                <a:spcPct val="115000"/>
              </a:lnSpc>
              <a:spcBef>
                <a:spcPts val="0"/>
              </a:spcBef>
              <a:spcAft>
                <a:spcPts val="0"/>
              </a:spcAft>
              <a:buSzPct val="100000"/>
              <a:buChar char="●"/>
            </a:pPr>
            <a:r>
              <a:rPr lang="en"/>
              <a:t>Templates are enabled using the Jinja2 template engine and allow data to be shared and processed before being turned in to content and sent back to the client.</a:t>
            </a:r>
            <a:endParaRPr/>
          </a:p>
          <a:p>
            <a:pPr indent="-334327" lvl="0" marL="457200" marR="0" rtl="0" algn="l">
              <a:lnSpc>
                <a:spcPct val="115000"/>
              </a:lnSpc>
              <a:spcBef>
                <a:spcPts val="0"/>
              </a:spcBef>
              <a:spcAft>
                <a:spcPts val="0"/>
              </a:spcAft>
              <a:buSzPct val="100000"/>
              <a:buChar char="●"/>
            </a:pPr>
            <a:r>
              <a:rPr lang="en"/>
              <a:t>Jinja template library to render templates</a:t>
            </a:r>
            <a:endParaRPr/>
          </a:p>
          <a:p>
            <a:pPr indent="-334327" lvl="0" marL="457200" marR="0" rtl="0" algn="l">
              <a:lnSpc>
                <a:spcPct val="115000"/>
              </a:lnSpc>
              <a:spcBef>
                <a:spcPts val="0"/>
              </a:spcBef>
              <a:spcAft>
                <a:spcPts val="0"/>
              </a:spcAft>
              <a:buSzPct val="100000"/>
              <a:buChar char="●"/>
            </a:pPr>
            <a:r>
              <a:rPr lang="en"/>
              <a:t>Integrate some datasource to render it as a HTML page</a:t>
            </a:r>
            <a:endParaRPr/>
          </a:p>
          <a:p>
            <a:pPr indent="-334327" lvl="0" marL="457200" marR="0" rtl="0" algn="l">
              <a:lnSpc>
                <a:spcPct val="115000"/>
              </a:lnSpc>
              <a:spcBef>
                <a:spcPts val="0"/>
              </a:spcBef>
              <a:spcAft>
                <a:spcPts val="0"/>
              </a:spcAft>
              <a:buSzPct val="100000"/>
              <a:buChar char="●"/>
            </a:pPr>
            <a:r>
              <a:rPr lang="en"/>
              <a:t>Feature</a:t>
            </a:r>
            <a:endParaRPr/>
          </a:p>
          <a:p>
            <a:pPr indent="-310832" lvl="1" marL="914400" marR="0" rtl="0" algn="l">
              <a:lnSpc>
                <a:spcPct val="115000"/>
              </a:lnSpc>
              <a:spcBef>
                <a:spcPts val="0"/>
              </a:spcBef>
              <a:spcAft>
                <a:spcPts val="0"/>
              </a:spcAft>
              <a:buSzPct val="77777"/>
              <a:buChar char="○"/>
            </a:pPr>
            <a:r>
              <a:rPr lang="en" sz="1800"/>
              <a:t>Sandbox execution mode. </a:t>
            </a:r>
            <a:endParaRPr sz="1800"/>
          </a:p>
          <a:p>
            <a:pPr indent="-310832" lvl="1" marL="914400" marR="0" rtl="0" algn="l">
              <a:lnSpc>
                <a:spcPct val="115000"/>
              </a:lnSpc>
              <a:spcBef>
                <a:spcPts val="0"/>
              </a:spcBef>
              <a:spcAft>
                <a:spcPts val="0"/>
              </a:spcAft>
              <a:buSzPct val="77777"/>
              <a:buChar char="○"/>
            </a:pPr>
            <a:r>
              <a:rPr lang="en" sz="1800"/>
              <a:t>Powerful automatic HTML escaping system for cross site scripting prevention. </a:t>
            </a:r>
            <a:endParaRPr sz="1800"/>
          </a:p>
          <a:p>
            <a:pPr indent="-310832" lvl="1" marL="914400" marR="0" rtl="0" algn="l">
              <a:lnSpc>
                <a:spcPct val="115000"/>
              </a:lnSpc>
              <a:spcBef>
                <a:spcPts val="0"/>
              </a:spcBef>
              <a:spcAft>
                <a:spcPts val="0"/>
              </a:spcAft>
              <a:buSzPct val="77777"/>
              <a:buChar char="○"/>
            </a:pPr>
            <a:r>
              <a:rPr lang="en" sz="1800"/>
              <a:t>Template inheritance which makes it possible to use similar layout for all templates. </a:t>
            </a:r>
            <a:endParaRPr sz="1800"/>
          </a:p>
          <a:p>
            <a:pPr indent="-310832" lvl="1" marL="914400" marR="0" rtl="0" algn="l">
              <a:lnSpc>
                <a:spcPct val="115000"/>
              </a:lnSpc>
              <a:spcBef>
                <a:spcPts val="0"/>
              </a:spcBef>
              <a:spcAft>
                <a:spcPts val="0"/>
              </a:spcAft>
              <a:buSzPct val="77777"/>
              <a:buChar char="○"/>
            </a:pPr>
            <a:r>
              <a:rPr lang="en" sz="1800"/>
              <a:t>Easy to debug with debugging system that integrates compile and runtime errors into standard Python traceback system. </a:t>
            </a:r>
            <a:endParaRPr sz="1800"/>
          </a:p>
          <a:p>
            <a:pPr indent="-310832" lvl="1" marL="914400" marR="0" rtl="0" algn="l">
              <a:lnSpc>
                <a:spcPct val="115000"/>
              </a:lnSpc>
              <a:spcBef>
                <a:spcPts val="0"/>
              </a:spcBef>
              <a:spcAft>
                <a:spcPts val="0"/>
              </a:spcAft>
              <a:buSzPct val="77777"/>
              <a:buChar char="○"/>
            </a:pPr>
            <a:r>
              <a:rPr lang="en" sz="1800"/>
              <a:t>Optional Ahead of time template compilation. </a:t>
            </a:r>
            <a:endParaRPr b="1" sz="1200">
              <a:solidFill>
                <a:srgbClr val="202124"/>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flask will try to find the HTML file  In the template folder, in the same folder in which the script is present </a:t>
            </a:r>
            <a:endParaRPr/>
          </a:p>
          <a:p>
            <a:pPr indent="-342900" lvl="0" marL="457200" marR="0" rtl="0" algn="l">
              <a:lnSpc>
                <a:spcPct val="115000"/>
              </a:lnSpc>
              <a:spcBef>
                <a:spcPts val="0"/>
              </a:spcBef>
              <a:spcAft>
                <a:spcPts val="0"/>
              </a:spcAft>
              <a:buSzPts val="1800"/>
              <a:buChar char="●"/>
            </a:pPr>
            <a:r>
              <a:rPr lang="en"/>
              <a:t>render_template() function renders HTML files for display in the web browser</a:t>
            </a:r>
            <a:endParaRPr/>
          </a:p>
          <a:p>
            <a:pPr indent="-342900" lvl="0" marL="457200" marR="0" rtl="0" algn="l">
              <a:lnSpc>
                <a:spcPct val="115000"/>
              </a:lnSpc>
              <a:spcBef>
                <a:spcPts val="0"/>
              </a:spcBef>
              <a:spcAft>
                <a:spcPts val="0"/>
              </a:spcAft>
              <a:buSzPts val="1800"/>
              <a:buChar char="●"/>
            </a:pPr>
            <a:r>
              <a:rPr lang="en"/>
              <a:t>H</a:t>
            </a:r>
            <a:r>
              <a:rPr lang="en"/>
              <a:t>andy when you need to create dynamic pages</a:t>
            </a:r>
            <a:endParaRPr/>
          </a:p>
        </p:txBody>
      </p:sp>
      <p:pic>
        <p:nvPicPr>
          <p:cNvPr id="153" name="Google Shape;153;p27"/>
          <p:cNvPicPr preferRelativeResize="0"/>
          <p:nvPr/>
        </p:nvPicPr>
        <p:blipFill>
          <a:blip r:embed="rId3">
            <a:alphaModFix/>
          </a:blip>
          <a:stretch>
            <a:fillRect/>
          </a:stretch>
        </p:blipFill>
        <p:spPr>
          <a:xfrm>
            <a:off x="1098150" y="2731500"/>
            <a:ext cx="7046075" cy="153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Flask Request Object</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Web applications frequently require processing incoming request data from users. </a:t>
            </a:r>
            <a:endParaRPr/>
          </a:p>
          <a:p>
            <a:pPr indent="-342900" lvl="0" marL="457200" marR="0" rtl="0" algn="l">
              <a:lnSpc>
                <a:spcPct val="115000"/>
              </a:lnSpc>
              <a:spcBef>
                <a:spcPts val="0"/>
              </a:spcBef>
              <a:spcAft>
                <a:spcPts val="0"/>
              </a:spcAft>
              <a:buSzPts val="1800"/>
              <a:buChar char="●"/>
            </a:pPr>
            <a:r>
              <a:rPr lang="en"/>
              <a:t>This payload can be in the shape of query strings, form data, and JSON objects. </a:t>
            </a:r>
            <a:endParaRPr/>
          </a:p>
          <a:p>
            <a:pPr indent="-342900" lvl="0" marL="457200" marR="0" rtl="0" algn="l">
              <a:lnSpc>
                <a:spcPct val="115000"/>
              </a:lnSpc>
              <a:spcBef>
                <a:spcPts val="0"/>
              </a:spcBef>
              <a:spcAft>
                <a:spcPts val="0"/>
              </a:spcAft>
              <a:buSzPts val="1800"/>
              <a:buChar char="●"/>
            </a:pPr>
            <a:r>
              <a:rPr lang="en"/>
              <a:t>Flask, like any other web framework, allows you to access the request data.</a:t>
            </a:r>
            <a:endParaRPr/>
          </a:p>
        </p:txBody>
      </p:sp>
      <p:pic>
        <p:nvPicPr>
          <p:cNvPr id="160" name="Google Shape;160;p28"/>
          <p:cNvPicPr preferRelativeResize="0"/>
          <p:nvPr/>
        </p:nvPicPr>
        <p:blipFill>
          <a:blip r:embed="rId3">
            <a:alphaModFix/>
          </a:blip>
          <a:stretch>
            <a:fillRect/>
          </a:stretch>
        </p:blipFill>
        <p:spPr>
          <a:xfrm>
            <a:off x="1524625" y="2839450"/>
            <a:ext cx="4812525" cy="2258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9"/>
          <p:cNvPicPr preferRelativeResize="0"/>
          <p:nvPr/>
        </p:nvPicPr>
        <p:blipFill>
          <a:blip r:embed="rId3">
            <a:alphaModFix/>
          </a:blip>
          <a:stretch>
            <a:fillRect/>
          </a:stretch>
        </p:blipFill>
        <p:spPr>
          <a:xfrm>
            <a:off x="0" y="174625"/>
            <a:ext cx="9144000" cy="479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a:t>Flask cookies</a:t>
            </a:r>
            <a:endParaRPr/>
          </a:p>
          <a:p>
            <a:pPr indent="0" lvl="0" marL="0" rtl="0" algn="l">
              <a:spcBef>
                <a:spcPts val="1200"/>
              </a:spcBef>
              <a:spcAft>
                <a:spcPts val="0"/>
              </a:spcAft>
              <a:buNone/>
            </a:pPr>
            <a:r>
              <a:t/>
            </a:r>
            <a:endParaRPr/>
          </a:p>
        </p:txBody>
      </p:sp>
      <p:sp>
        <p:nvSpPr>
          <p:cNvPr id="173" name="Google Shape;173;p30"/>
          <p:cNvSpPr txBox="1"/>
          <p:nvPr>
            <p:ph idx="1" type="body"/>
          </p:nvPr>
        </p:nvSpPr>
        <p:spPr>
          <a:xfrm>
            <a:off x="311700" y="1152475"/>
            <a:ext cx="8520600" cy="3803700"/>
          </a:xfrm>
          <a:prstGeom prst="rect">
            <a:avLst/>
          </a:prstGeom>
        </p:spPr>
        <p:txBody>
          <a:bodyPr anchorCtr="0" anchor="t" bIns="91425" lIns="91425" spcFirstLastPara="1" rIns="91425" wrap="square" tIns="91425">
            <a:normAutofit lnSpcReduction="20000"/>
          </a:bodyPr>
          <a:lstStyle/>
          <a:p>
            <a:pPr indent="-342900" lvl="0" marL="457200" marR="0" rtl="0" algn="l">
              <a:lnSpc>
                <a:spcPct val="115000"/>
              </a:lnSpc>
              <a:spcBef>
                <a:spcPts val="0"/>
              </a:spcBef>
              <a:spcAft>
                <a:spcPts val="0"/>
              </a:spcAft>
              <a:buSzPts val="1800"/>
              <a:buChar char="●"/>
            </a:pPr>
            <a:r>
              <a:rPr lang="en"/>
              <a:t>Cookies are stored on the client’s computer as text files.</a:t>
            </a:r>
            <a:endParaRPr/>
          </a:p>
          <a:p>
            <a:pPr indent="-342900" lvl="0" marL="457200" marR="0" rtl="0" algn="l">
              <a:lnSpc>
                <a:spcPct val="115000"/>
              </a:lnSpc>
              <a:spcBef>
                <a:spcPts val="0"/>
              </a:spcBef>
              <a:spcAft>
                <a:spcPts val="0"/>
              </a:spcAft>
              <a:buSzPts val="1800"/>
              <a:buChar char="●"/>
            </a:pPr>
            <a:r>
              <a:rPr lang="en"/>
              <a:t>Aim is to remember and track data that is relevant to customer usage for better visitor experience and website statistics.</a:t>
            </a:r>
            <a:endParaRPr/>
          </a:p>
          <a:p>
            <a:pPr indent="-342900" lvl="0" marL="457200" marR="0" rtl="0" algn="l">
              <a:lnSpc>
                <a:spcPct val="115000"/>
              </a:lnSpc>
              <a:spcBef>
                <a:spcPts val="0"/>
              </a:spcBef>
              <a:spcAft>
                <a:spcPts val="0"/>
              </a:spcAft>
              <a:buSzPts val="1800"/>
              <a:buChar char="●"/>
            </a:pPr>
            <a:r>
              <a:rPr lang="en"/>
              <a:t>The Flask Request object contains the properties of the cookie.</a:t>
            </a:r>
            <a:endParaRPr/>
          </a:p>
          <a:p>
            <a:pPr indent="-342900" lvl="0" marL="457200" marR="0" rtl="0" algn="l">
              <a:lnSpc>
                <a:spcPct val="115000"/>
              </a:lnSpc>
              <a:spcBef>
                <a:spcPts val="0"/>
              </a:spcBef>
              <a:spcAft>
                <a:spcPts val="0"/>
              </a:spcAft>
              <a:buSzPts val="1800"/>
              <a:buChar char="●"/>
            </a:pPr>
            <a:r>
              <a:rPr lang="en"/>
              <a:t>It is a dictionary object for all cookie variables and their corresponding values, and the client is transferred.In addition to this, cookies also store the expiration time, path, and domain name of its website.</a:t>
            </a:r>
            <a:endParaRPr/>
          </a:p>
          <a:p>
            <a:pPr indent="-342900" lvl="0" marL="457200" marR="0" rtl="0" algn="l">
              <a:lnSpc>
                <a:spcPct val="115000"/>
              </a:lnSpc>
              <a:spcBef>
                <a:spcPts val="0"/>
              </a:spcBef>
              <a:spcAft>
                <a:spcPts val="0"/>
              </a:spcAft>
              <a:buSzPts val="1800"/>
              <a:buChar char="●"/>
            </a:pPr>
            <a:r>
              <a:rPr lang="en"/>
              <a:t>Cookies are set on the response object. </a:t>
            </a:r>
            <a:endParaRPr/>
          </a:p>
          <a:p>
            <a:pPr indent="-317500" lvl="1" marL="914400" marR="0" rtl="0" algn="l">
              <a:lnSpc>
                <a:spcPct val="115000"/>
              </a:lnSpc>
              <a:spcBef>
                <a:spcPts val="0"/>
              </a:spcBef>
              <a:spcAft>
                <a:spcPts val="0"/>
              </a:spcAft>
              <a:buSzPts val="1400"/>
              <a:buChar char="○"/>
            </a:pPr>
            <a:r>
              <a:rPr lang="en" sz="1800"/>
              <a:t>Server sends the Cookie to the user along with the response. It is done using the make_response() function. </a:t>
            </a:r>
            <a:endParaRPr sz="1800"/>
          </a:p>
          <a:p>
            <a:pPr indent="-317500" lvl="1" marL="914400" marR="0" rtl="0" algn="l">
              <a:lnSpc>
                <a:spcPct val="115000"/>
              </a:lnSpc>
              <a:spcBef>
                <a:spcPts val="0"/>
              </a:spcBef>
              <a:spcAft>
                <a:spcPts val="0"/>
              </a:spcAft>
              <a:buSzPts val="1400"/>
              <a:buChar char="○"/>
            </a:pPr>
            <a:r>
              <a:rPr lang="en" sz="1800"/>
              <a:t>Once the response is set, we use the set_cookie() function to attach the cookie to it.</a:t>
            </a:r>
            <a:endParaRPr sz="1350">
              <a:solidFill>
                <a:srgbClr val="404040"/>
              </a:solidFill>
              <a:highlight>
                <a:srgbClr val="FFFFFF"/>
              </a:highlight>
              <a:latin typeface="Helvetica Neue"/>
              <a:ea typeface="Helvetica Neue"/>
              <a:cs typeface="Helvetica Neue"/>
              <a:sym typeface="Helvetica Neue"/>
            </a:endParaRPr>
          </a:p>
          <a:p>
            <a:pPr indent="457200" lvl="0" marL="1371600" marR="0" rtl="0" algn="l">
              <a:lnSpc>
                <a:spcPct val="115000"/>
              </a:lnSpc>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The cookie takes the attributes:</a:t>
            </a:r>
            <a:endParaRPr/>
          </a:p>
          <a:p>
            <a:pPr indent="457200" lvl="0" marL="914400" marR="0" rtl="0" algn="l">
              <a:lnSpc>
                <a:spcPct val="115000"/>
              </a:lnSpc>
              <a:spcBef>
                <a:spcPts val="1200"/>
              </a:spcBef>
              <a:spcAft>
                <a:spcPts val="0"/>
              </a:spcAft>
              <a:buNone/>
            </a:pPr>
            <a:r>
              <a:rPr lang="en"/>
              <a:t>response.set_cookie('&lt;Title&gt;','&lt;Value&gt;','&lt;Expiry Time&gt;')</a:t>
            </a:r>
            <a:endParaRPr/>
          </a:p>
          <a:p>
            <a:pPr indent="-342900" lvl="0" marL="457200" marR="0" rtl="0" algn="l">
              <a:lnSpc>
                <a:spcPct val="115000"/>
              </a:lnSpc>
              <a:spcBef>
                <a:spcPts val="1200"/>
              </a:spcBef>
              <a:spcAft>
                <a:spcPts val="0"/>
              </a:spcAft>
              <a:buSzPts val="1800"/>
              <a:buChar char="●"/>
            </a:pPr>
            <a:r>
              <a:rPr lang="en"/>
              <a:t>The cookie is sent back along with the Request to the server. </a:t>
            </a:r>
            <a:endParaRPr/>
          </a:p>
          <a:p>
            <a:pPr indent="-317500" lvl="1" marL="914400" marR="0" rtl="0" algn="l">
              <a:lnSpc>
                <a:spcPct val="115000"/>
              </a:lnSpc>
              <a:spcBef>
                <a:spcPts val="0"/>
              </a:spcBef>
              <a:spcAft>
                <a:spcPts val="0"/>
              </a:spcAft>
              <a:buSzPts val="1400"/>
              <a:buChar char="○"/>
            </a:pPr>
            <a:r>
              <a:rPr lang="en" sz="1800"/>
              <a:t>to get the Cookie back from the user, use </a:t>
            </a:r>
            <a:r>
              <a:rPr lang="en" sz="1800"/>
              <a:t>request.cookies.get() function.</a:t>
            </a:r>
            <a:endParaRPr sz="1350">
              <a:solidFill>
                <a:srgbClr val="404040"/>
              </a:solidFill>
              <a:highlight>
                <a:srgbClr val="FFFFFF"/>
              </a:highlight>
              <a:latin typeface="Helvetica Neue"/>
              <a:ea typeface="Helvetica Neue"/>
              <a:cs typeface="Helvetica Neue"/>
              <a:sym typeface="Helvetica Neue"/>
            </a:endParaRPr>
          </a:p>
          <a:p>
            <a:pPr indent="0" lvl="0" marL="457200" rtl="0" algn="l">
              <a:spcBef>
                <a:spcPts val="1200"/>
              </a:spcBef>
              <a:spcAft>
                <a:spcPts val="1200"/>
              </a:spcAft>
              <a:buNone/>
            </a:pPr>
            <a:r>
              <a:t/>
            </a:r>
            <a:endParaRPr sz="1350">
              <a:solidFill>
                <a:srgbClr val="404040"/>
              </a:solidFill>
              <a:highlight>
                <a:srgbClr val="FFFFFF"/>
              </a:highlight>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What</a:t>
            </a:r>
            <a:r>
              <a:rPr lang="en"/>
              <a:t> is Flask?</a:t>
            </a:r>
            <a:endParaRPr/>
          </a:p>
          <a:p>
            <a:pPr indent="-342900" lvl="1" marL="914400" rtl="0" algn="l">
              <a:spcBef>
                <a:spcPts val="0"/>
              </a:spcBef>
              <a:spcAft>
                <a:spcPts val="0"/>
              </a:spcAft>
              <a:buSzPts val="1800"/>
              <a:buChar char="○"/>
            </a:pPr>
            <a:r>
              <a:rPr lang="en" sz="1800"/>
              <a:t>Open Source </a:t>
            </a:r>
            <a:r>
              <a:rPr lang="en" sz="1800"/>
              <a:t>Python based </a:t>
            </a:r>
            <a:r>
              <a:rPr b="1" lang="en" sz="1800"/>
              <a:t>Web Application Framework</a:t>
            </a:r>
            <a:endParaRPr b="1" sz="1800"/>
          </a:p>
          <a:p>
            <a:pPr indent="-342900" lvl="2" marL="1371600" rtl="0" algn="l">
              <a:spcBef>
                <a:spcPts val="0"/>
              </a:spcBef>
              <a:spcAft>
                <a:spcPts val="0"/>
              </a:spcAft>
              <a:buSzPts val="1800"/>
              <a:buChar char="■"/>
            </a:pPr>
            <a:r>
              <a:rPr lang="en" sz="1800"/>
              <a:t>Collection of library, modules to write web application without having to bother about low level </a:t>
            </a:r>
            <a:r>
              <a:rPr lang="en" sz="1800"/>
              <a:t>details</a:t>
            </a:r>
            <a:r>
              <a:rPr lang="en" sz="1800"/>
              <a:t> such and protocol, thread management etc</a:t>
            </a:r>
            <a:endParaRPr sz="1800"/>
          </a:p>
          <a:p>
            <a:pPr indent="-342900" lvl="1" marL="914400" rtl="0" algn="l">
              <a:spcBef>
                <a:spcPts val="0"/>
              </a:spcBef>
              <a:spcAft>
                <a:spcPts val="0"/>
              </a:spcAft>
              <a:buSzPts val="1800"/>
              <a:buChar char="○"/>
            </a:pPr>
            <a:r>
              <a:rPr lang="en" sz="1800"/>
              <a:t>Large Community collaborators</a:t>
            </a:r>
            <a:endParaRPr sz="1800"/>
          </a:p>
          <a:p>
            <a:pPr indent="-342900" lvl="0" marL="457200" rtl="0" algn="l">
              <a:spcBef>
                <a:spcPts val="0"/>
              </a:spcBef>
              <a:spcAft>
                <a:spcPts val="0"/>
              </a:spcAft>
              <a:buSzPts val="1800"/>
              <a:buChar char="●"/>
            </a:pPr>
            <a:r>
              <a:rPr lang="en"/>
              <a:t>Inventor: Armin Ronacher with Team of Python enthusiast called Pocco</a:t>
            </a:r>
            <a:endParaRPr/>
          </a:p>
          <a:p>
            <a:pPr indent="-342900" lvl="0" marL="457200" rtl="0" algn="l">
              <a:spcBef>
                <a:spcPts val="0"/>
              </a:spcBef>
              <a:spcAft>
                <a:spcPts val="0"/>
              </a:spcAft>
              <a:buSzPts val="1800"/>
              <a:buChar char="●"/>
            </a:pPr>
            <a:r>
              <a:rPr lang="en"/>
              <a:t>Flask is built on </a:t>
            </a:r>
            <a:r>
              <a:rPr b="1" lang="en"/>
              <a:t>WSGI </a:t>
            </a:r>
            <a:r>
              <a:rPr lang="en"/>
              <a:t>( Web Server Gateway Interface, standard web development) Toolkit and </a:t>
            </a:r>
            <a:r>
              <a:rPr b="1" lang="en"/>
              <a:t>Jinja2 </a:t>
            </a:r>
            <a:r>
              <a:rPr lang="en"/>
              <a:t>Template Engine ( to render the HTML pages)</a:t>
            </a:r>
            <a:endParaRPr/>
          </a:p>
          <a:p>
            <a:pPr indent="-342900" lvl="0" marL="457200" rtl="0" algn="l">
              <a:spcBef>
                <a:spcPts val="0"/>
              </a:spcBef>
              <a:spcAft>
                <a:spcPts val="0"/>
              </a:spcAft>
              <a:buSzPts val="1800"/>
              <a:buChar char="●"/>
            </a:pPr>
            <a:r>
              <a:rPr lang="en"/>
              <a:t>Adopted by </a:t>
            </a:r>
            <a:r>
              <a:rPr lang="en"/>
              <a:t>Pinterest, LinkedIn</a:t>
            </a:r>
            <a:endParaRPr/>
          </a:p>
          <a:p>
            <a:pPr indent="-342900" lvl="0" marL="457200" rtl="0" algn="l">
              <a:spcBef>
                <a:spcPts val="0"/>
              </a:spcBef>
              <a:spcAft>
                <a:spcPts val="0"/>
              </a:spcAft>
              <a:buSzPts val="1800"/>
              <a:buChar char="●"/>
            </a:pPr>
            <a:r>
              <a:rPr lang="en"/>
              <a:t>Micro Framework:</a:t>
            </a:r>
            <a:r>
              <a:rPr lang="en" sz="1800"/>
              <a:t>Lightweight</a:t>
            </a:r>
            <a:r>
              <a:rPr lang="en" sz="1800"/>
              <a:t> framework, provides essential components - routing, request handling, sessions</a:t>
            </a:r>
            <a:r>
              <a:rPr lang="en" sz="1800"/>
              <a:t>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15000"/>
              </a:lnSpc>
              <a:spcBef>
                <a:spcPts val="0"/>
              </a:spcBef>
              <a:spcAft>
                <a:spcPts val="1200"/>
              </a:spcAft>
              <a:buNone/>
            </a:pPr>
            <a:r>
              <a:rPr lang="en"/>
              <a:t>File Uploading</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File uploading is the </a:t>
            </a:r>
            <a:r>
              <a:rPr lang="en"/>
              <a:t>process</a:t>
            </a:r>
            <a:r>
              <a:rPr lang="en"/>
              <a:t> of transmitting the binary or normal files to the saver. </a:t>
            </a:r>
            <a:endParaRPr/>
          </a:p>
          <a:p>
            <a:pPr indent="-342900" lvl="0" marL="457200" marR="0" rtl="0" algn="l">
              <a:lnSpc>
                <a:spcPct val="115000"/>
              </a:lnSpc>
              <a:spcBef>
                <a:spcPts val="0"/>
              </a:spcBef>
              <a:spcAft>
                <a:spcPts val="0"/>
              </a:spcAft>
              <a:buSzPts val="1800"/>
              <a:buChar char="●"/>
            </a:pPr>
            <a:r>
              <a:rPr lang="en"/>
              <a:t>It </a:t>
            </a:r>
            <a:r>
              <a:rPr lang="en"/>
              <a:t>requires</a:t>
            </a:r>
            <a:r>
              <a:rPr lang="en"/>
              <a:t> an </a:t>
            </a:r>
            <a:r>
              <a:rPr lang="en"/>
              <a:t>HTML</a:t>
            </a:r>
            <a:r>
              <a:rPr lang="en"/>
              <a:t> form </a:t>
            </a:r>
            <a:r>
              <a:rPr lang="en"/>
              <a:t>whom</a:t>
            </a:r>
            <a:r>
              <a:rPr lang="en"/>
              <a:t> enctype property is set to "multipart/form-data" to publish the file to the URL. </a:t>
            </a:r>
            <a:endParaRPr/>
          </a:p>
          <a:p>
            <a:pPr indent="-342900" lvl="0" marL="457200" marR="0" rtl="0" algn="l">
              <a:lnSpc>
                <a:spcPct val="115000"/>
              </a:lnSpc>
              <a:spcBef>
                <a:spcPts val="0"/>
              </a:spcBef>
              <a:spcAft>
                <a:spcPts val="0"/>
              </a:spcAft>
              <a:buSzPts val="1800"/>
              <a:buChar char="●"/>
            </a:pPr>
            <a:r>
              <a:rPr lang="en"/>
              <a:t>The server side flask fetched the file from the request object using request.files[ ] Object. </a:t>
            </a:r>
            <a:endParaRPr/>
          </a:p>
          <a:p>
            <a:pPr indent="-342900" lvl="0" marL="457200" marR="0" rtl="0" algn="l">
              <a:lnSpc>
                <a:spcPct val="115000"/>
              </a:lnSpc>
              <a:spcBef>
                <a:spcPts val="0"/>
              </a:spcBef>
              <a:spcAft>
                <a:spcPts val="0"/>
              </a:spcAft>
              <a:buSzPts val="1800"/>
              <a:buChar char="●"/>
            </a:pPr>
            <a:r>
              <a:rPr lang="en"/>
              <a:t>On successfully uploading the file, it is </a:t>
            </a:r>
            <a:r>
              <a:rPr lang="en"/>
              <a:t>saved</a:t>
            </a:r>
            <a:r>
              <a:rPr lang="en"/>
              <a:t> to the desired location on the server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Flask</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Fast Debugging </a:t>
            </a:r>
            <a:endParaRPr/>
          </a:p>
          <a:p>
            <a:pPr indent="-342900" lvl="0" marL="457200" marR="0" rtl="0" algn="l">
              <a:lnSpc>
                <a:spcPct val="115000"/>
              </a:lnSpc>
              <a:spcBef>
                <a:spcPts val="0"/>
              </a:spcBef>
              <a:spcAft>
                <a:spcPts val="0"/>
              </a:spcAft>
              <a:buSzPts val="1800"/>
              <a:buChar char="●"/>
            </a:pPr>
            <a:r>
              <a:rPr lang="en"/>
              <a:t>RESTful request dispatching.</a:t>
            </a:r>
            <a:endParaRPr/>
          </a:p>
          <a:p>
            <a:pPr indent="-342900" lvl="0" marL="457200" marR="0" rtl="0" algn="l">
              <a:lnSpc>
                <a:spcPct val="115000"/>
              </a:lnSpc>
              <a:spcBef>
                <a:spcPts val="0"/>
              </a:spcBef>
              <a:spcAft>
                <a:spcPts val="0"/>
              </a:spcAft>
              <a:buSzPts val="1800"/>
              <a:buChar char="●"/>
            </a:pPr>
            <a:r>
              <a:rPr lang="en"/>
              <a:t>Application Programming Interface</a:t>
            </a:r>
            <a:endParaRPr/>
          </a:p>
          <a:p>
            <a:pPr indent="-342900" lvl="0" marL="457200" marR="0" rtl="0" algn="l">
              <a:lnSpc>
                <a:spcPct val="115000"/>
              </a:lnSpc>
              <a:spcBef>
                <a:spcPts val="0"/>
              </a:spcBef>
              <a:spcAft>
                <a:spcPts val="0"/>
              </a:spcAft>
              <a:buSzPts val="1800"/>
              <a:buChar char="●"/>
            </a:pPr>
            <a:r>
              <a:rPr lang="en"/>
              <a:t>Flexible configuration</a:t>
            </a:r>
            <a:endParaRPr/>
          </a:p>
          <a:p>
            <a:pPr indent="-342900" lvl="0" marL="457200" marR="0" rtl="0" algn="l">
              <a:lnSpc>
                <a:spcPct val="115000"/>
              </a:lnSpc>
              <a:spcBef>
                <a:spcPts val="0"/>
              </a:spcBef>
              <a:spcAft>
                <a:spcPts val="0"/>
              </a:spcAft>
              <a:buSzPts val="1800"/>
              <a:buChar char="●"/>
            </a:pPr>
            <a:r>
              <a:rPr lang="en"/>
              <a:t>Integrated Unit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a:t>
            </a:r>
            <a:r>
              <a:rPr lang="en"/>
              <a:t>rerequisite</a:t>
            </a:r>
            <a:r>
              <a:rPr lang="en"/>
              <a:t>: </a:t>
            </a:r>
            <a:endParaRPr/>
          </a:p>
          <a:p>
            <a:pPr indent="-342900" lvl="0" marL="914400" marR="0" rtl="0" algn="l">
              <a:lnSpc>
                <a:spcPct val="115000"/>
              </a:lnSpc>
              <a:spcBef>
                <a:spcPts val="0"/>
              </a:spcBef>
              <a:spcAft>
                <a:spcPts val="0"/>
              </a:spcAft>
              <a:buSzPts val="1800"/>
              <a:buChar char="●"/>
            </a:pPr>
            <a:r>
              <a:rPr lang="en" sz="1800"/>
              <a:t>Download </a:t>
            </a:r>
            <a:r>
              <a:rPr lang="en" sz="1800"/>
              <a:t>Python </a:t>
            </a:r>
            <a:r>
              <a:rPr lang="en" sz="1800"/>
              <a:t>3.7 or newer</a:t>
            </a:r>
            <a:endParaRPr sz="1800"/>
          </a:p>
          <a:p>
            <a:pPr indent="-342900" lvl="0" marL="914400" marR="0" rtl="0" algn="l">
              <a:lnSpc>
                <a:spcPct val="115000"/>
              </a:lnSpc>
              <a:spcBef>
                <a:spcPts val="0"/>
              </a:spcBef>
              <a:spcAft>
                <a:spcPts val="0"/>
              </a:spcAft>
              <a:buSzPts val="1800"/>
              <a:buChar char="●"/>
            </a:pPr>
            <a:r>
              <a:rPr lang="en" sz="1800">
                <a:uFill>
                  <a:noFill/>
                </a:uFill>
                <a:hlinkClick r:id="rId3"/>
              </a:rPr>
              <a:t>https://www.python.org/downloads/</a:t>
            </a:r>
            <a:r>
              <a:rPr lang="en" sz="1800"/>
              <a:t>  ( don’t forget to set PATH</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7500" lvl="1" marL="914400" rtl="0" algn="l">
              <a:spcBef>
                <a:spcPts val="1200"/>
              </a:spcBef>
              <a:spcAft>
                <a:spcPts val="0"/>
              </a:spcAft>
              <a:buSzPts val="1400"/>
              <a:buChar char="○"/>
            </a:pPr>
            <a:r>
              <a:rPr lang="en" sz="1800"/>
              <a:t>pip ( comes along with </a:t>
            </a:r>
            <a:r>
              <a:rPr lang="en" sz="1800"/>
              <a:t>python</a:t>
            </a:r>
            <a:r>
              <a:rPr lang="en" sz="1800"/>
              <a:t>)</a:t>
            </a:r>
            <a:endParaRPr sz="1800"/>
          </a:p>
        </p:txBody>
      </p:sp>
      <p:pic>
        <p:nvPicPr>
          <p:cNvPr id="75" name="Google Shape;75;p16"/>
          <p:cNvPicPr preferRelativeResize="0"/>
          <p:nvPr/>
        </p:nvPicPr>
        <p:blipFill/>
        <p:spPr>
          <a:xfrm>
            <a:off x="49450" y="2361050"/>
            <a:ext cx="8872749" cy="1131650"/>
          </a:xfrm>
          <a:prstGeom prst="rect">
            <a:avLst/>
          </a:prstGeom>
          <a:noFill/>
          <a:ln>
            <a:noFill/>
          </a:ln>
        </p:spPr>
      </p:pic>
      <p:pic>
        <p:nvPicPr>
          <p:cNvPr id="76" name="Google Shape;76;p16"/>
          <p:cNvPicPr preferRelativeResize="0"/>
          <p:nvPr/>
        </p:nvPicPr>
        <p:blipFill/>
        <p:spPr>
          <a:xfrm>
            <a:off x="0" y="3492688"/>
            <a:ext cx="8872751" cy="531425"/>
          </a:xfrm>
          <a:prstGeom prst="rect">
            <a:avLst/>
          </a:prstGeom>
          <a:noFill/>
          <a:ln>
            <a:noFill/>
          </a:ln>
        </p:spPr>
      </p:pic>
      <p:pic>
        <p:nvPicPr>
          <p:cNvPr id="77" name="Google Shape;77;p16"/>
          <p:cNvPicPr preferRelativeResize="0"/>
          <p:nvPr/>
        </p:nvPicPr>
        <p:blipFill>
          <a:blip r:embed="rId4">
            <a:alphaModFix/>
          </a:blip>
          <a:stretch>
            <a:fillRect/>
          </a:stretch>
        </p:blipFill>
        <p:spPr>
          <a:xfrm>
            <a:off x="0" y="4379214"/>
            <a:ext cx="9144000" cy="724072"/>
          </a:xfrm>
          <a:prstGeom prst="rect">
            <a:avLst/>
          </a:prstGeom>
          <a:noFill/>
          <a:ln>
            <a:noFill/>
          </a:ln>
        </p:spPr>
      </p:pic>
      <p:pic>
        <p:nvPicPr>
          <p:cNvPr id="78" name="Google Shape;78;p16"/>
          <p:cNvPicPr preferRelativeResize="0"/>
          <p:nvPr/>
        </p:nvPicPr>
        <p:blipFill>
          <a:blip r:embed="rId5">
            <a:alphaModFix/>
          </a:blip>
          <a:stretch>
            <a:fillRect/>
          </a:stretch>
        </p:blipFill>
        <p:spPr>
          <a:xfrm>
            <a:off x="224975" y="2184025"/>
            <a:ext cx="8820150" cy="173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virtual </a:t>
            </a:r>
            <a:r>
              <a:rPr lang="en"/>
              <a:t>environment</a:t>
            </a:r>
            <a:r>
              <a:rPr lang="en"/>
              <a:t>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Make a directory and move into the directory</a:t>
            </a:r>
            <a:endParaRPr>
              <a:solidFill>
                <a:schemeClr val="dk1"/>
              </a:solidFill>
            </a:endParaRPr>
          </a:p>
          <a:p>
            <a:pPr indent="457200" lvl="0" marL="0" rtl="0" algn="l">
              <a:lnSpc>
                <a:spcPct val="100000"/>
              </a:lnSpc>
              <a:spcBef>
                <a:spcPts val="0"/>
              </a:spcBef>
              <a:spcAft>
                <a:spcPts val="0"/>
              </a:spcAft>
              <a:buNone/>
            </a:pPr>
            <a:r>
              <a:rPr lang="en">
                <a:solidFill>
                  <a:schemeClr val="dk1"/>
                </a:solidFill>
              </a:rPr>
              <a:t>m</a:t>
            </a:r>
            <a:r>
              <a:rPr lang="en">
                <a:solidFill>
                  <a:schemeClr val="dk1"/>
                </a:solidFill>
              </a:rPr>
              <a:t>kdir flask</a:t>
            </a:r>
            <a:endParaRPr>
              <a:solidFill>
                <a:schemeClr val="dk1"/>
              </a:solidFill>
            </a:endParaRPr>
          </a:p>
          <a:p>
            <a:pPr indent="457200" lvl="0" marL="0" rtl="0" algn="l">
              <a:lnSpc>
                <a:spcPct val="100000"/>
              </a:lnSpc>
              <a:spcBef>
                <a:spcPts val="0"/>
              </a:spcBef>
              <a:spcAft>
                <a:spcPts val="0"/>
              </a:spcAft>
              <a:buNone/>
            </a:pPr>
            <a:r>
              <a:rPr lang="en">
                <a:solidFill>
                  <a:schemeClr val="dk1"/>
                </a:solidFill>
              </a:rPr>
              <a:t>cd flask</a:t>
            </a:r>
            <a:endParaRPr>
              <a:solidFill>
                <a:schemeClr val="dk1"/>
              </a:solidFill>
            </a:endParaRPr>
          </a:p>
          <a:p>
            <a:pPr indent="0" lvl="0" marL="0" rtl="0" algn="l">
              <a:lnSpc>
                <a:spcPct val="100000"/>
              </a:lnSpc>
              <a:spcBef>
                <a:spcPts val="0"/>
              </a:spcBef>
              <a:spcAft>
                <a:spcPts val="0"/>
              </a:spcAft>
              <a:buNone/>
            </a:pPr>
            <a:r>
              <a:rPr lang="en">
                <a:solidFill>
                  <a:schemeClr val="dk1"/>
                </a:solidFill>
              </a:rPr>
              <a:t>Install virtualenv</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Create a virtual </a:t>
            </a:r>
            <a:r>
              <a:rPr lang="en">
                <a:solidFill>
                  <a:schemeClr val="dk1"/>
                </a:solidFill>
              </a:rPr>
              <a:t>environment</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85" name="Google Shape;85;p17"/>
          <p:cNvPicPr preferRelativeResize="0"/>
          <p:nvPr/>
        </p:nvPicPr>
        <p:blipFill>
          <a:blip r:embed="rId3">
            <a:alphaModFix/>
          </a:blip>
          <a:stretch>
            <a:fillRect/>
          </a:stretch>
        </p:blipFill>
        <p:spPr>
          <a:xfrm>
            <a:off x="679100" y="2357475"/>
            <a:ext cx="6377901" cy="1145650"/>
          </a:xfrm>
          <a:prstGeom prst="rect">
            <a:avLst/>
          </a:prstGeom>
          <a:noFill/>
          <a:ln>
            <a:noFill/>
          </a:ln>
        </p:spPr>
      </p:pic>
      <p:pic>
        <p:nvPicPr>
          <p:cNvPr id="86" name="Google Shape;86;p17"/>
          <p:cNvPicPr preferRelativeResize="0"/>
          <p:nvPr/>
        </p:nvPicPr>
        <p:blipFill>
          <a:blip r:embed="rId4">
            <a:alphaModFix/>
          </a:blip>
          <a:stretch>
            <a:fillRect/>
          </a:stretch>
        </p:blipFill>
        <p:spPr>
          <a:xfrm>
            <a:off x="594900" y="3999281"/>
            <a:ext cx="9144002" cy="10132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Activate virtual environment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install flask environment within virtual environment</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&gt;pip install flask</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93" name="Google Shape;93;p18"/>
          <p:cNvPicPr preferRelativeResize="0"/>
          <p:nvPr/>
        </p:nvPicPr>
        <p:blipFill>
          <a:blip r:embed="rId3">
            <a:alphaModFix/>
          </a:blip>
          <a:stretch>
            <a:fillRect/>
          </a:stretch>
        </p:blipFill>
        <p:spPr>
          <a:xfrm>
            <a:off x="419125" y="1680300"/>
            <a:ext cx="5331624" cy="41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Verify if flask has been installed property</a:t>
            </a:r>
            <a:endParaRPr/>
          </a:p>
          <a:p>
            <a:pPr indent="-317500" lvl="1" marL="914400" rtl="0" algn="l">
              <a:spcBef>
                <a:spcPts val="0"/>
              </a:spcBef>
              <a:spcAft>
                <a:spcPts val="0"/>
              </a:spcAft>
              <a:buSzPts val="1400"/>
              <a:buChar char="○"/>
            </a:pPr>
            <a:r>
              <a:rPr lang="en"/>
              <a:t>Open IDLE </a:t>
            </a:r>
            <a:endParaRPr/>
          </a:p>
          <a:p>
            <a:pPr indent="-317500" lvl="1" marL="914400" rtl="0" algn="l">
              <a:spcBef>
                <a:spcPts val="0"/>
              </a:spcBef>
              <a:spcAft>
                <a:spcPts val="0"/>
              </a:spcAft>
              <a:buSzPts val="1400"/>
              <a:buChar char="○"/>
            </a:pPr>
            <a:r>
              <a:rPr lang="en"/>
              <a:t>Import flask command should not through an error</a:t>
            </a:r>
            <a:endParaRPr/>
          </a:p>
        </p:txBody>
      </p:sp>
      <p:pic>
        <p:nvPicPr>
          <p:cNvPr id="100" name="Google Shape;100;p19"/>
          <p:cNvPicPr preferRelativeResize="0"/>
          <p:nvPr/>
        </p:nvPicPr>
        <p:blipFill>
          <a:blip r:embed="rId3">
            <a:alphaModFix/>
          </a:blip>
          <a:stretch>
            <a:fillRect/>
          </a:stretch>
        </p:blipFill>
        <p:spPr>
          <a:xfrm>
            <a:off x="49450" y="2188510"/>
            <a:ext cx="9143999" cy="20128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App</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0"/>
          <p:cNvPicPr preferRelativeResize="0"/>
          <p:nvPr/>
        </p:nvPicPr>
        <p:blipFill/>
        <p:spPr>
          <a:xfrm>
            <a:off x="311700" y="1100150"/>
            <a:ext cx="7851149" cy="4043350"/>
          </a:xfrm>
          <a:prstGeom prst="rect">
            <a:avLst/>
          </a:prstGeom>
          <a:noFill/>
          <a:ln>
            <a:noFill/>
          </a:ln>
        </p:spPr>
      </p:pic>
      <p:pic>
        <p:nvPicPr>
          <p:cNvPr id="108" name="Google Shape;108;p20"/>
          <p:cNvPicPr preferRelativeResize="0"/>
          <p:nvPr/>
        </p:nvPicPr>
        <p:blipFill>
          <a:blip r:embed="rId3">
            <a:alphaModFix/>
          </a:blip>
          <a:stretch>
            <a:fillRect/>
          </a:stretch>
        </p:blipFill>
        <p:spPr>
          <a:xfrm>
            <a:off x="441250" y="736599"/>
            <a:ext cx="8397951" cy="436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run the app</a:t>
            </a:r>
            <a:endParaRPr/>
          </a:p>
          <a:p>
            <a:pPr indent="0" lvl="0" marL="0" rtl="0" algn="l">
              <a:spcBef>
                <a:spcPts val="1200"/>
              </a:spcBef>
              <a:spcAft>
                <a:spcPts val="0"/>
              </a:spcAft>
              <a:buNone/>
            </a:pPr>
            <a:r>
              <a:rPr lang="en"/>
              <a:t>python -m flask --app .\app.py run</a:t>
            </a:r>
            <a:endParaRPr/>
          </a:p>
          <a:p>
            <a:pPr indent="0" lvl="0" marL="0" rtl="0" algn="l">
              <a:spcBef>
                <a:spcPts val="1200"/>
              </a:spcBef>
              <a:spcAft>
                <a:spcPts val="0"/>
              </a:spcAft>
              <a:buNone/>
            </a:pPr>
            <a:r>
              <a:rPr lang="en"/>
              <a:t>Or just </a:t>
            </a:r>
            <a:endParaRPr/>
          </a:p>
          <a:p>
            <a:pPr indent="0" lvl="0" marL="0" rtl="0" algn="l">
              <a:spcBef>
                <a:spcPts val="1200"/>
              </a:spcBef>
              <a:spcAft>
                <a:spcPts val="0"/>
              </a:spcAft>
              <a:buNone/>
            </a:pPr>
            <a:r>
              <a:rPr lang="en"/>
              <a:t>python -m flask  run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