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67559c6e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67559c6e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67559c6e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67559c6e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67559c6e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67559c6e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67559c6e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67559c6e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67559c6e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67559c6e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67559c6e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67559c6e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67559c6e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67559c6e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67559c6e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67559c6e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67559c6e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67559c6e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67559c6e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67559c6e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67559c6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67559c6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https://www.computerworld.com/article/2551058/rich-internet-applications.html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ac9e631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ac9e631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67559c6e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67559c6e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67559c6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67559c6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67559c6e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67559c6e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67559c6e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67559c6e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67559c6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67559c6e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67559c6e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67559c6e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67559c6e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67559c6e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30833" y="217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Rich Internet Application</a:t>
            </a:r>
            <a:endParaRPr sz="4300"/>
          </a:p>
        </p:txBody>
      </p:sp>
      <p:sp>
        <p:nvSpPr>
          <p:cNvPr id="55" name="Google Shape;55;p13"/>
          <p:cNvSpPr txBox="1"/>
          <p:nvPr>
            <p:ph idx="1" type="subTitle"/>
          </p:nvPr>
        </p:nvSpPr>
        <p:spPr>
          <a:xfrm>
            <a:off x="430825" y="27398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Module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1" name="Google Shape;131;p22"/>
          <p:cNvSpPr txBox="1"/>
          <p:nvPr>
            <p:ph idx="1" type="body"/>
          </p:nvPr>
        </p:nvSpPr>
        <p:spPr>
          <a:xfrm>
            <a:off x="311700" y="1152475"/>
            <a:ext cx="4422300" cy="3416400"/>
          </a:xfrm>
          <a:prstGeom prst="rect">
            <a:avLst/>
          </a:prstGeom>
        </p:spPr>
        <p:txBody>
          <a:bodyPr anchorCtr="0" anchor="t" bIns="91425" lIns="91425" spcFirstLastPara="1" rIns="91425" wrap="square" tIns="91425">
            <a:normAutofit/>
          </a:bodyPr>
          <a:lstStyle/>
          <a:p>
            <a:pPr indent="0" lvl="0" marL="0" marR="0" rtl="0" algn="l">
              <a:lnSpc>
                <a:spcPct val="85000"/>
              </a:lnSpc>
              <a:spcBef>
                <a:spcPts val="0"/>
              </a:spcBef>
              <a:spcAft>
                <a:spcPts val="0"/>
              </a:spcAft>
              <a:buNone/>
            </a:pPr>
            <a:r>
              <a:rPr lang="en" sz="1829"/>
              <a:t>PROs</a:t>
            </a:r>
            <a:endParaRPr sz="1829"/>
          </a:p>
          <a:p>
            <a:pPr indent="-344805" lvl="0" marL="457200" marR="0" rtl="0" algn="l">
              <a:lnSpc>
                <a:spcPct val="85000"/>
              </a:lnSpc>
              <a:spcBef>
                <a:spcPts val="1200"/>
              </a:spcBef>
              <a:spcAft>
                <a:spcPts val="0"/>
              </a:spcAft>
              <a:buSzPts val="1830"/>
              <a:buChar char="●"/>
            </a:pPr>
            <a:r>
              <a:rPr lang="en" sz="1829"/>
              <a:t>Installation is not required</a:t>
            </a:r>
            <a:endParaRPr sz="1829"/>
          </a:p>
          <a:p>
            <a:pPr indent="-344805" lvl="0" marL="457200" marR="0" rtl="0" algn="l">
              <a:lnSpc>
                <a:spcPct val="85000"/>
              </a:lnSpc>
              <a:spcBef>
                <a:spcPts val="0"/>
              </a:spcBef>
              <a:spcAft>
                <a:spcPts val="0"/>
              </a:spcAft>
              <a:buSzPts val="1830"/>
              <a:buChar char="●"/>
            </a:pPr>
            <a:r>
              <a:rPr lang="en" sz="1829"/>
              <a:t>Easy to upgrade</a:t>
            </a:r>
            <a:endParaRPr sz="1829"/>
          </a:p>
          <a:p>
            <a:pPr indent="-344805" lvl="0" marL="457200" marR="0" rtl="0" algn="l">
              <a:lnSpc>
                <a:spcPct val="85000"/>
              </a:lnSpc>
              <a:spcBef>
                <a:spcPts val="0"/>
              </a:spcBef>
              <a:spcAft>
                <a:spcPts val="0"/>
              </a:spcAft>
              <a:buSzPts val="1830"/>
              <a:buChar char="●"/>
            </a:pPr>
            <a:r>
              <a:rPr lang="en" sz="1829"/>
              <a:t>Easily made available over internet/intranet</a:t>
            </a:r>
            <a:endParaRPr sz="1829"/>
          </a:p>
          <a:p>
            <a:pPr indent="-344805" lvl="0" marL="457200" marR="0" rtl="0" algn="l">
              <a:lnSpc>
                <a:spcPct val="85000"/>
              </a:lnSpc>
              <a:spcBef>
                <a:spcPts val="0"/>
              </a:spcBef>
              <a:spcAft>
                <a:spcPts val="0"/>
              </a:spcAft>
              <a:buSzPts val="1830"/>
              <a:buChar char="●"/>
            </a:pPr>
            <a:r>
              <a:rPr lang="en" sz="1829"/>
              <a:t>Richer UI</a:t>
            </a:r>
            <a:endParaRPr sz="1829"/>
          </a:p>
          <a:p>
            <a:pPr indent="-344805" lvl="0" marL="457200" marR="0" rtl="0" algn="l">
              <a:lnSpc>
                <a:spcPct val="85000"/>
              </a:lnSpc>
              <a:spcBef>
                <a:spcPts val="0"/>
              </a:spcBef>
              <a:spcAft>
                <a:spcPts val="0"/>
              </a:spcAft>
              <a:buSzPts val="1830"/>
              <a:buChar char="●"/>
            </a:pPr>
            <a:r>
              <a:rPr lang="en" sz="1829"/>
              <a:t>More responsive UI</a:t>
            </a:r>
            <a:endParaRPr sz="1829"/>
          </a:p>
          <a:p>
            <a:pPr indent="-344805" lvl="0" marL="457200" marR="0" rtl="0" algn="l">
              <a:lnSpc>
                <a:spcPct val="85000"/>
              </a:lnSpc>
              <a:spcBef>
                <a:spcPts val="0"/>
              </a:spcBef>
              <a:spcAft>
                <a:spcPts val="0"/>
              </a:spcAft>
              <a:buSzPts val="1830"/>
              <a:buChar char="●"/>
            </a:pPr>
            <a:r>
              <a:rPr lang="en" sz="1829"/>
              <a:t>Client/Server Balance</a:t>
            </a:r>
            <a:endParaRPr sz="1829"/>
          </a:p>
          <a:p>
            <a:pPr indent="-344805" lvl="0" marL="457200" marR="0" rtl="0" algn="l">
              <a:lnSpc>
                <a:spcPct val="85000"/>
              </a:lnSpc>
              <a:spcBef>
                <a:spcPts val="0"/>
              </a:spcBef>
              <a:spcAft>
                <a:spcPts val="0"/>
              </a:spcAft>
              <a:buSzPts val="1830"/>
              <a:buChar char="●"/>
            </a:pPr>
            <a:r>
              <a:rPr lang="en" sz="1829"/>
              <a:t>Asynchronous communication</a:t>
            </a:r>
            <a:endParaRPr sz="1829"/>
          </a:p>
          <a:p>
            <a:pPr indent="-344805" lvl="0" marL="457200" marR="0" rtl="0" algn="l">
              <a:lnSpc>
                <a:spcPct val="85000"/>
              </a:lnSpc>
              <a:spcBef>
                <a:spcPts val="0"/>
              </a:spcBef>
              <a:spcAft>
                <a:spcPts val="0"/>
              </a:spcAft>
              <a:buSzPts val="1830"/>
              <a:buChar char="●"/>
            </a:pPr>
            <a:r>
              <a:rPr lang="en" sz="1829"/>
              <a:t>Network efficiency</a:t>
            </a:r>
            <a:endParaRPr sz="1829"/>
          </a:p>
          <a:p>
            <a:pPr indent="0" lvl="0" marL="457200" marR="0" rtl="0" algn="l">
              <a:lnSpc>
                <a:spcPct val="85000"/>
              </a:lnSpc>
              <a:spcBef>
                <a:spcPts val="1200"/>
              </a:spcBef>
              <a:spcAft>
                <a:spcPts val="1200"/>
              </a:spcAft>
              <a:buNone/>
            </a:pPr>
            <a:r>
              <a:t/>
            </a:r>
            <a:endParaRPr sz="1829"/>
          </a:p>
        </p:txBody>
      </p:sp>
      <p:sp>
        <p:nvSpPr>
          <p:cNvPr id="132" name="Google Shape;132;p22"/>
          <p:cNvSpPr txBox="1"/>
          <p:nvPr/>
        </p:nvSpPr>
        <p:spPr>
          <a:xfrm>
            <a:off x="4840275" y="1152475"/>
            <a:ext cx="4108800" cy="2493600"/>
          </a:xfrm>
          <a:prstGeom prst="rect">
            <a:avLst/>
          </a:prstGeom>
          <a:noFill/>
          <a:ln>
            <a:noFill/>
          </a:ln>
        </p:spPr>
        <p:txBody>
          <a:bodyPr anchorCtr="0" anchor="ctr" bIns="91425" lIns="91425" spcFirstLastPara="1" rIns="91425" wrap="square" tIns="91425">
            <a:spAutoFit/>
          </a:bodyPr>
          <a:lstStyle/>
          <a:p>
            <a:pPr indent="0" lvl="0" marL="0" marR="0" rtl="0" algn="l">
              <a:lnSpc>
                <a:spcPct val="85000"/>
              </a:lnSpc>
              <a:spcBef>
                <a:spcPts val="0"/>
              </a:spcBef>
              <a:spcAft>
                <a:spcPts val="0"/>
              </a:spcAft>
              <a:buNone/>
            </a:pPr>
            <a:r>
              <a:rPr lang="en" sz="1829">
                <a:solidFill>
                  <a:schemeClr val="dk2"/>
                </a:solidFill>
              </a:rPr>
              <a:t>CONs</a:t>
            </a:r>
            <a:endParaRPr sz="1829">
              <a:solidFill>
                <a:schemeClr val="dk2"/>
              </a:solidFill>
            </a:endParaRPr>
          </a:p>
          <a:p>
            <a:pPr indent="-344805" lvl="0" marL="457200" marR="0" rtl="0" algn="l">
              <a:lnSpc>
                <a:spcPct val="85000"/>
              </a:lnSpc>
              <a:spcBef>
                <a:spcPts val="1200"/>
              </a:spcBef>
              <a:spcAft>
                <a:spcPts val="0"/>
              </a:spcAft>
              <a:buClr>
                <a:schemeClr val="dk2"/>
              </a:buClr>
              <a:buSzPts val="1830"/>
              <a:buChar char="●"/>
            </a:pPr>
            <a:r>
              <a:rPr lang="en" sz="1829">
                <a:solidFill>
                  <a:schemeClr val="dk2"/>
                </a:solidFill>
              </a:rPr>
              <a:t>Loss of visibility to search engines</a:t>
            </a:r>
            <a:endParaRPr sz="1829">
              <a:solidFill>
                <a:schemeClr val="dk2"/>
              </a:solidFill>
            </a:endParaRPr>
          </a:p>
          <a:p>
            <a:pPr indent="-344805" lvl="0" marL="457200" marR="0" rtl="0" algn="l">
              <a:lnSpc>
                <a:spcPct val="85000"/>
              </a:lnSpc>
              <a:spcBef>
                <a:spcPts val="0"/>
              </a:spcBef>
              <a:spcAft>
                <a:spcPts val="0"/>
              </a:spcAft>
              <a:buClr>
                <a:schemeClr val="dk2"/>
              </a:buClr>
              <a:buSzPts val="1830"/>
              <a:buChar char="●"/>
            </a:pPr>
            <a:r>
              <a:rPr lang="en" sz="1829">
                <a:solidFill>
                  <a:schemeClr val="dk2"/>
                </a:solidFill>
              </a:rPr>
              <a:t>Software development complications (What to cache or not to cache at client's computer?)</a:t>
            </a:r>
            <a:endParaRPr sz="1829">
              <a:solidFill>
                <a:schemeClr val="dk2"/>
              </a:solidFill>
            </a:endParaRPr>
          </a:p>
          <a:p>
            <a:pPr indent="-344805" lvl="0" marL="457200" marR="0" rtl="0" algn="l">
              <a:lnSpc>
                <a:spcPct val="85000"/>
              </a:lnSpc>
              <a:spcBef>
                <a:spcPts val="0"/>
              </a:spcBef>
              <a:spcAft>
                <a:spcPts val="0"/>
              </a:spcAft>
              <a:buClr>
                <a:schemeClr val="dk2"/>
              </a:buClr>
              <a:buSzPts val="1830"/>
              <a:buChar char="●"/>
            </a:pPr>
            <a:r>
              <a:rPr lang="en" sz="1829">
                <a:solidFill>
                  <a:schemeClr val="dk2"/>
                </a:solidFill>
              </a:rPr>
              <a:t>RIA architecture breaks the Web page paradigm</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65850" y="2393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AJAX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4805" lvl="0" marL="457200" marR="0" rtl="0" algn="l">
              <a:lnSpc>
                <a:spcPct val="85000"/>
              </a:lnSpc>
              <a:spcBef>
                <a:spcPts val="0"/>
              </a:spcBef>
              <a:spcAft>
                <a:spcPts val="0"/>
              </a:spcAft>
              <a:buSzPts val="1830"/>
              <a:buChar char="●"/>
            </a:pPr>
            <a:r>
              <a:rPr lang="en" sz="1829"/>
              <a:t>stands for Asynchronous Javascript And XML</a:t>
            </a:r>
            <a:endParaRPr sz="1829"/>
          </a:p>
          <a:p>
            <a:pPr indent="-344805" lvl="0" marL="457200" marR="0" rtl="0" algn="l">
              <a:lnSpc>
                <a:spcPct val="85000"/>
              </a:lnSpc>
              <a:spcBef>
                <a:spcPts val="0"/>
              </a:spcBef>
              <a:spcAft>
                <a:spcPts val="0"/>
              </a:spcAft>
              <a:buSzPts val="1830"/>
              <a:buChar char="●"/>
            </a:pPr>
            <a:r>
              <a:rPr lang="en" sz="1829"/>
              <a:t>Allows incremental update of Web pages.</a:t>
            </a:r>
            <a:endParaRPr sz="1829"/>
          </a:p>
          <a:p>
            <a:pPr indent="-344805" lvl="0" marL="457200" marR="0" rtl="0" algn="l">
              <a:lnSpc>
                <a:spcPct val="85000"/>
              </a:lnSpc>
              <a:spcBef>
                <a:spcPts val="0"/>
              </a:spcBef>
              <a:spcAft>
                <a:spcPts val="0"/>
              </a:spcAft>
              <a:buSzPts val="1830"/>
              <a:buChar char="●"/>
            </a:pPr>
            <a:r>
              <a:rPr lang="en" sz="1829"/>
              <a:t>Built using standard web technologies - HTTP, (X)HTML, CSS, JavaScript, Document Object Model (DOM), XML</a:t>
            </a:r>
            <a:endParaRPr sz="1829"/>
          </a:p>
          <a:p>
            <a:pPr indent="-344805" lvl="0" marL="457200" marR="0" rtl="0" algn="l">
              <a:lnSpc>
                <a:spcPct val="85000"/>
              </a:lnSpc>
              <a:spcBef>
                <a:spcPts val="0"/>
              </a:spcBef>
              <a:spcAft>
                <a:spcPts val="0"/>
              </a:spcAft>
              <a:buSzPts val="1830"/>
              <a:buChar char="●"/>
            </a:pPr>
            <a:r>
              <a:rPr lang="en" sz="1829"/>
              <a:t>created by Jesse James Garrett in 2005.</a:t>
            </a:r>
            <a:endParaRPr sz="1829"/>
          </a:p>
          <a:p>
            <a:pPr indent="-344805" lvl="0" marL="457200" marR="0" rtl="0" algn="l">
              <a:lnSpc>
                <a:spcPct val="85000"/>
              </a:lnSpc>
              <a:spcBef>
                <a:spcPts val="0"/>
              </a:spcBef>
              <a:spcAft>
                <a:spcPts val="0"/>
              </a:spcAft>
              <a:buSzPts val="1830"/>
              <a:buChar char="●"/>
            </a:pPr>
            <a:r>
              <a:rPr lang="en" sz="1829"/>
              <a:t>Ajax isn’t a single technology. </a:t>
            </a:r>
            <a:endParaRPr sz="1829"/>
          </a:p>
          <a:p>
            <a:pPr indent="-344805" lvl="0" marL="457200" marR="0" rtl="0" algn="l">
              <a:lnSpc>
                <a:spcPct val="85000"/>
              </a:lnSpc>
              <a:spcBef>
                <a:spcPts val="0"/>
              </a:spcBef>
              <a:spcAft>
                <a:spcPts val="0"/>
              </a:spcAft>
              <a:buSzPts val="1830"/>
              <a:buChar char="●"/>
            </a:pPr>
            <a:r>
              <a:rPr lang="en" sz="1829"/>
              <a:t>It’s really several independent technologies coming together in new ways. </a:t>
            </a:r>
            <a:endParaRPr sz="1829"/>
          </a:p>
          <a:p>
            <a:pPr indent="-344805" lvl="0" marL="457200" marR="0" rtl="0" algn="l">
              <a:lnSpc>
                <a:spcPct val="85000"/>
              </a:lnSpc>
              <a:spcBef>
                <a:spcPts val="0"/>
              </a:spcBef>
              <a:spcAft>
                <a:spcPts val="0"/>
              </a:spcAft>
              <a:buSzPts val="1830"/>
              <a:buChar char="●"/>
            </a:pPr>
            <a:r>
              <a:rPr lang="en" sz="1829"/>
              <a:t>Ajax incorporates:</a:t>
            </a:r>
            <a:endParaRPr sz="1829"/>
          </a:p>
          <a:p>
            <a:pPr indent="-344805" lvl="1" marL="914400" marR="0" rtl="0" algn="l">
              <a:lnSpc>
                <a:spcPct val="85000"/>
              </a:lnSpc>
              <a:spcBef>
                <a:spcPts val="0"/>
              </a:spcBef>
              <a:spcAft>
                <a:spcPts val="0"/>
              </a:spcAft>
              <a:buSzPts val="1830"/>
              <a:buChar char="○"/>
            </a:pPr>
            <a:r>
              <a:rPr lang="en" sz="1829"/>
              <a:t>standards based presentation using XHTML and CSS </a:t>
            </a:r>
            <a:endParaRPr sz="1829"/>
          </a:p>
          <a:p>
            <a:pPr indent="-344805" lvl="1" marL="914400" marR="0" rtl="0" algn="l">
              <a:lnSpc>
                <a:spcPct val="85000"/>
              </a:lnSpc>
              <a:spcBef>
                <a:spcPts val="0"/>
              </a:spcBef>
              <a:spcAft>
                <a:spcPts val="0"/>
              </a:spcAft>
              <a:buSzPts val="1830"/>
              <a:buChar char="○"/>
            </a:pPr>
            <a:r>
              <a:rPr lang="en" sz="1829"/>
              <a:t>dynamic display and interaction using the Document Object Model </a:t>
            </a:r>
            <a:endParaRPr sz="1829"/>
          </a:p>
          <a:p>
            <a:pPr indent="-344805" lvl="1" marL="914400" marR="0" rtl="0" algn="l">
              <a:lnSpc>
                <a:spcPct val="85000"/>
              </a:lnSpc>
              <a:spcBef>
                <a:spcPts val="0"/>
              </a:spcBef>
              <a:spcAft>
                <a:spcPts val="0"/>
              </a:spcAft>
              <a:buSzPts val="1830"/>
              <a:buChar char="○"/>
            </a:pPr>
            <a:r>
              <a:rPr lang="en" sz="1829"/>
              <a:t>data interchange and manipulation using XML and XSLT</a:t>
            </a:r>
            <a:endParaRPr sz="1829"/>
          </a:p>
          <a:p>
            <a:pPr indent="-344805" lvl="1" marL="914400" marR="0" rtl="0" algn="l">
              <a:lnSpc>
                <a:spcPct val="85000"/>
              </a:lnSpc>
              <a:spcBef>
                <a:spcPts val="0"/>
              </a:spcBef>
              <a:spcAft>
                <a:spcPts val="0"/>
              </a:spcAft>
              <a:buSzPts val="1830"/>
              <a:buChar char="○"/>
            </a:pPr>
            <a:r>
              <a:rPr lang="en" sz="1829"/>
              <a:t>asynchronous data retrieval using XMLHttpRequest</a:t>
            </a:r>
            <a:endParaRPr sz="1829"/>
          </a:p>
          <a:p>
            <a:pPr indent="-344805" lvl="1" marL="914400" marR="0" rtl="0" algn="l">
              <a:lnSpc>
                <a:spcPct val="85000"/>
              </a:lnSpc>
              <a:spcBef>
                <a:spcPts val="0"/>
              </a:spcBef>
              <a:spcAft>
                <a:spcPts val="0"/>
              </a:spcAft>
              <a:buSzPts val="1830"/>
              <a:buChar char="○"/>
            </a:pPr>
            <a:r>
              <a:rPr lang="en" sz="1829"/>
              <a:t>JavaScript binding everything together </a:t>
            </a:r>
            <a:endParaRPr sz="1829"/>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5"/>
          <p:cNvPicPr preferRelativeResize="0"/>
          <p:nvPr/>
        </p:nvPicPr>
        <p:blipFill>
          <a:blip r:embed="rId3">
            <a:alphaModFix/>
          </a:blip>
          <a:stretch>
            <a:fillRect/>
          </a:stretch>
        </p:blipFill>
        <p:spPr>
          <a:xfrm>
            <a:off x="987988" y="243975"/>
            <a:ext cx="7168024" cy="455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56" name="Google Shape;156;p26"/>
          <p:cNvPicPr preferRelativeResize="0"/>
          <p:nvPr/>
        </p:nvPicPr>
        <p:blipFill>
          <a:blip r:embed="rId3">
            <a:alphaModFix/>
          </a:blip>
          <a:stretch>
            <a:fillRect/>
          </a:stretch>
        </p:blipFill>
        <p:spPr>
          <a:xfrm>
            <a:off x="2749213" y="1356849"/>
            <a:ext cx="3235968" cy="3335981"/>
          </a:xfrm>
          <a:prstGeom prst="rect">
            <a:avLst/>
          </a:prstGeom>
          <a:noFill/>
          <a:ln>
            <a:noFill/>
          </a:ln>
        </p:spPr>
      </p:pic>
      <p:sp>
        <p:nvSpPr>
          <p:cNvPr id="157" name="Google Shape;157;p26"/>
          <p:cNvSpPr txBox="1"/>
          <p:nvPr>
            <p:ph idx="1" type="body"/>
          </p:nvPr>
        </p:nvSpPr>
        <p:spPr>
          <a:xfrm>
            <a:off x="-1145925" y="-526825"/>
            <a:ext cx="10362900" cy="567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7"/>
          <p:cNvPicPr preferRelativeResize="0"/>
          <p:nvPr/>
        </p:nvPicPr>
        <p:blipFill>
          <a:blip r:embed="rId3">
            <a:alphaModFix/>
          </a:blip>
          <a:stretch>
            <a:fillRect/>
          </a:stretch>
        </p:blipFill>
        <p:spPr>
          <a:xfrm>
            <a:off x="445850" y="756025"/>
            <a:ext cx="8326674" cy="383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AJAX work?</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609600" lvl="0" marL="609600" rtl="0" algn="l">
              <a:lnSpc>
                <a:spcPct val="90000"/>
              </a:lnSpc>
              <a:spcBef>
                <a:spcPts val="0"/>
              </a:spcBef>
              <a:spcAft>
                <a:spcPts val="0"/>
              </a:spcAft>
              <a:buClr>
                <a:schemeClr val="dk1"/>
              </a:buClr>
              <a:buSzPts val="2000"/>
              <a:buFont typeface="Arial"/>
              <a:buNone/>
            </a:pPr>
            <a:r>
              <a:t/>
            </a:r>
            <a:endParaRPr>
              <a:solidFill>
                <a:schemeClr val="dk1"/>
              </a:solidFill>
            </a:endParaRPr>
          </a:p>
          <a:p>
            <a:pPr indent="-342900" lvl="0" marL="457200" marR="0" rtl="0" algn="l">
              <a:lnSpc>
                <a:spcPct val="85000"/>
              </a:lnSpc>
              <a:spcBef>
                <a:spcPts val="0"/>
              </a:spcBef>
              <a:spcAft>
                <a:spcPts val="0"/>
              </a:spcAft>
              <a:buSzPts val="1800"/>
              <a:buAutoNum type="arabicPeriod"/>
            </a:pPr>
            <a:r>
              <a:rPr lang="en"/>
              <a:t>A JavaScript creates an XMLHttpRequest object, initializes it with relevant information as necessary, and sends it to the server. The script (or web page) can continue after sending </a:t>
            </a:r>
            <a:br>
              <a:rPr lang="en"/>
            </a:br>
            <a:r>
              <a:rPr lang="en"/>
              <a:t>it to the server.       </a:t>
            </a:r>
            <a:endParaRPr/>
          </a:p>
          <a:p>
            <a:pPr indent="-342900" lvl="0" marL="457200" marR="0" rtl="0" algn="l">
              <a:lnSpc>
                <a:spcPct val="85000"/>
              </a:lnSpc>
              <a:spcBef>
                <a:spcPts val="0"/>
              </a:spcBef>
              <a:spcAft>
                <a:spcPts val="0"/>
              </a:spcAft>
              <a:buSzPts val="1800"/>
              <a:buAutoNum type="arabicPeriod"/>
            </a:pPr>
            <a:r>
              <a:rPr lang="en"/>
              <a:t>The server responds by sending the contents of a file or the output of a server side program (for example, in PHP).  </a:t>
            </a:r>
            <a:endParaRPr/>
          </a:p>
          <a:p>
            <a:pPr indent="-342900" lvl="0" marL="457200" marR="0" rtl="0" algn="l">
              <a:lnSpc>
                <a:spcPct val="85000"/>
              </a:lnSpc>
              <a:spcBef>
                <a:spcPts val="0"/>
              </a:spcBef>
              <a:spcAft>
                <a:spcPts val="0"/>
              </a:spcAft>
              <a:buSzPts val="1800"/>
              <a:buAutoNum type="arabicPeriod"/>
            </a:pPr>
            <a:r>
              <a:rPr lang="en"/>
              <a:t>When the response arrives from the server, a JavaScript function is triggered to act on the data supplied by the server. </a:t>
            </a:r>
            <a:endParaRPr/>
          </a:p>
          <a:p>
            <a:pPr indent="-342900" lvl="0" marL="457200" marR="0" rtl="0" algn="l">
              <a:lnSpc>
                <a:spcPct val="85000"/>
              </a:lnSpc>
              <a:spcBef>
                <a:spcPts val="0"/>
              </a:spcBef>
              <a:spcAft>
                <a:spcPts val="0"/>
              </a:spcAft>
              <a:buSzPts val="1800"/>
              <a:buAutoNum type="arabicPeriod"/>
            </a:pPr>
            <a:r>
              <a:rPr lang="en"/>
              <a:t> This JavaScript response function typically refreshes the display using the DOM, avoiding the requirement to reload or refresh the entire page.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9"/>
          <p:cNvPicPr preferRelativeResize="0"/>
          <p:nvPr/>
        </p:nvPicPr>
        <p:blipFill>
          <a:blip r:embed="rId3">
            <a:alphaModFix/>
          </a:blip>
          <a:stretch>
            <a:fillRect/>
          </a:stretch>
        </p:blipFill>
        <p:spPr>
          <a:xfrm>
            <a:off x="1323975" y="128425"/>
            <a:ext cx="6496050" cy="478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0"/>
          <p:cNvPicPr preferRelativeResize="0"/>
          <p:nvPr/>
        </p:nvPicPr>
        <p:blipFill>
          <a:blip r:embed="rId3">
            <a:alphaModFix/>
          </a:blip>
          <a:stretch>
            <a:fillRect/>
          </a:stretch>
        </p:blipFill>
        <p:spPr>
          <a:xfrm>
            <a:off x="1086322" y="0"/>
            <a:ext cx="697135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85000"/>
              </a:lnSpc>
              <a:spcBef>
                <a:spcPts val="0"/>
              </a:spcBef>
              <a:spcAft>
                <a:spcPts val="0"/>
              </a:spcAft>
              <a:buNone/>
            </a:pPr>
            <a:r>
              <a:rPr lang="en"/>
              <a:t>What are the Issues with AJAX?</a:t>
            </a:r>
            <a:endParaRPr/>
          </a:p>
          <a:p>
            <a:pPr indent="-342900" lvl="0" marL="457200" marR="0" rtl="0" algn="l">
              <a:lnSpc>
                <a:spcPct val="85000"/>
              </a:lnSpc>
              <a:spcBef>
                <a:spcPts val="1200"/>
              </a:spcBef>
              <a:spcAft>
                <a:spcPts val="0"/>
              </a:spcAft>
              <a:buSzPts val="1800"/>
              <a:buChar char="●"/>
            </a:pPr>
            <a:r>
              <a:rPr lang="en"/>
              <a:t>User does not know updates will occur.</a:t>
            </a:r>
            <a:endParaRPr/>
          </a:p>
          <a:p>
            <a:pPr indent="-342900" lvl="0" marL="457200" marR="0" rtl="0" algn="l">
              <a:lnSpc>
                <a:spcPct val="85000"/>
              </a:lnSpc>
              <a:spcBef>
                <a:spcPts val="0"/>
              </a:spcBef>
              <a:spcAft>
                <a:spcPts val="0"/>
              </a:spcAft>
              <a:buSzPts val="1800"/>
              <a:buChar char="●"/>
            </a:pPr>
            <a:r>
              <a:rPr lang="en"/>
              <a:t>User does not notice an update.</a:t>
            </a:r>
            <a:endParaRPr/>
          </a:p>
          <a:p>
            <a:pPr indent="-342900" lvl="0" marL="457200" marR="0" rtl="0" algn="l">
              <a:lnSpc>
                <a:spcPct val="85000"/>
              </a:lnSpc>
              <a:spcBef>
                <a:spcPts val="0"/>
              </a:spcBef>
              <a:spcAft>
                <a:spcPts val="0"/>
              </a:spcAft>
              <a:buSzPts val="1800"/>
              <a:buChar char="●"/>
            </a:pPr>
            <a:r>
              <a:rPr lang="en"/>
              <a:t>User can not find the updated information.</a:t>
            </a:r>
            <a:endParaRPr/>
          </a:p>
          <a:p>
            <a:pPr indent="-342900" lvl="0" marL="457200" marR="0" rtl="0" algn="l">
              <a:lnSpc>
                <a:spcPct val="85000"/>
              </a:lnSpc>
              <a:spcBef>
                <a:spcPts val="0"/>
              </a:spcBef>
              <a:spcAft>
                <a:spcPts val="0"/>
              </a:spcAft>
              <a:buSzPts val="1800"/>
              <a:buChar char="●"/>
            </a:pPr>
            <a:r>
              <a:rPr lang="en"/>
              <a:t>Unexpected changes in focus.</a:t>
            </a:r>
            <a:endParaRPr/>
          </a:p>
          <a:p>
            <a:pPr indent="-342900" lvl="0" marL="457200" marR="0" rtl="0" algn="l">
              <a:lnSpc>
                <a:spcPct val="85000"/>
              </a:lnSpc>
              <a:spcBef>
                <a:spcPts val="0"/>
              </a:spcBef>
              <a:spcAft>
                <a:spcPts val="0"/>
              </a:spcAft>
              <a:buSzPts val="1800"/>
              <a:buChar char="●"/>
            </a:pPr>
            <a:r>
              <a:rPr lang="en"/>
              <a:t>Loss of Back button functionality*.</a:t>
            </a:r>
            <a:endParaRPr/>
          </a:p>
          <a:p>
            <a:pPr indent="-342900" lvl="0" marL="457200" marR="0" rtl="0" algn="l">
              <a:lnSpc>
                <a:spcPct val="85000"/>
              </a:lnSpc>
              <a:spcBef>
                <a:spcPts val="0"/>
              </a:spcBef>
              <a:spcAft>
                <a:spcPts val="0"/>
              </a:spcAft>
              <a:buSzPts val="1800"/>
              <a:buChar char="●"/>
            </a:pPr>
            <a:r>
              <a:rPr lang="en"/>
              <a:t>URIs can not be bookmarked*.</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Rich Internet applications (RIA) are Web-based applications that have some characteristics of graphical desktop applications.</a:t>
            </a:r>
            <a:endParaRPr/>
          </a:p>
          <a:p>
            <a:pPr indent="-342900" lvl="0" marL="457200" marR="0" rtl="0" algn="l">
              <a:lnSpc>
                <a:spcPct val="115000"/>
              </a:lnSpc>
              <a:spcBef>
                <a:spcPts val="0"/>
              </a:spcBef>
              <a:spcAft>
                <a:spcPts val="0"/>
              </a:spcAft>
              <a:buSzPts val="1800"/>
              <a:buChar char="●"/>
            </a:pPr>
            <a:r>
              <a:rPr lang="en"/>
              <a:t> Built with powerful development tools, RIAs can run faster and be more engaging. </a:t>
            </a:r>
            <a:endParaRPr/>
          </a:p>
          <a:p>
            <a:pPr indent="-342900" lvl="0" marL="457200" marR="0" rtl="0" algn="l">
              <a:lnSpc>
                <a:spcPct val="115000"/>
              </a:lnSpc>
              <a:spcBef>
                <a:spcPts val="0"/>
              </a:spcBef>
              <a:spcAft>
                <a:spcPts val="0"/>
              </a:spcAft>
              <a:buSzPts val="1800"/>
              <a:buChar char="●"/>
            </a:pPr>
            <a:r>
              <a:rPr lang="en"/>
              <a:t>They can offer users a better visual experience and more interactivity than traditional browser applications that use only HTML and HTTP.</a:t>
            </a:r>
            <a:endParaRPr/>
          </a:p>
          <a:p>
            <a:pPr indent="-342900" lvl="0" marL="457200" marR="0" rtl="0" algn="l">
              <a:lnSpc>
                <a:spcPct val="115000"/>
              </a:lnSpc>
              <a:spcBef>
                <a:spcPts val="0"/>
              </a:spcBef>
              <a:spcAft>
                <a:spcPts val="0"/>
              </a:spcAft>
              <a:buSzPts val="1800"/>
              <a:buChar char="●"/>
            </a:pPr>
            <a:r>
              <a:rPr lang="en"/>
              <a:t>RIAs typically leverage advanced web technologies such as AJAX (Asynchronous JavaScript and XML), HTML5, CSS3, and JavaScript to provide features like interactivity, responsiveness, multimedia content, and offline capabilities.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term "rich Internet application" was introduced in a white paper of March 2002 by Macromedia (later merged into Adobe)</a:t>
            </a:r>
            <a:endParaRPr/>
          </a:p>
          <a:p>
            <a:pPr indent="-342900" lvl="0" marL="457200" rtl="0" algn="l">
              <a:spcBef>
                <a:spcPts val="0"/>
              </a:spcBef>
              <a:spcAft>
                <a:spcPts val="0"/>
              </a:spcAft>
              <a:buSzPts val="1800"/>
              <a:buChar char="●"/>
            </a:pPr>
            <a:r>
              <a:rPr lang="en"/>
              <a:t> Rich Internet Applications use a Rich Client deployment model rather than a thin-client-server model</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1550352" y="1989230"/>
            <a:ext cx="1668000" cy="2420700"/>
          </a:xfrm>
          <a:prstGeom prst="rec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a:solidFill>
                  <a:srgbClr val="000000"/>
                </a:solidFill>
                <a:latin typeface="Arial"/>
                <a:ea typeface="Arial"/>
                <a:cs typeface="Arial"/>
                <a:sym typeface="Arial"/>
              </a:rPr>
              <a:t>Computer</a:t>
            </a:r>
            <a:endParaRPr/>
          </a:p>
        </p:txBody>
      </p:sp>
      <p:sp>
        <p:nvSpPr>
          <p:cNvPr id="73" name="Google Shape;73;p16"/>
          <p:cNvSpPr txBox="1"/>
          <p:nvPr/>
        </p:nvSpPr>
        <p:spPr>
          <a:xfrm>
            <a:off x="1701948" y="3896445"/>
            <a:ext cx="1364100" cy="366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a:solidFill>
                  <a:srgbClr val="000000"/>
                </a:solidFill>
                <a:latin typeface="Arial"/>
                <a:ea typeface="Arial"/>
                <a:cs typeface="Arial"/>
                <a:sym typeface="Arial"/>
              </a:rPr>
              <a:t>Data</a:t>
            </a:r>
            <a:endParaRPr/>
          </a:p>
        </p:txBody>
      </p:sp>
      <p:sp>
        <p:nvSpPr>
          <p:cNvPr id="74" name="Google Shape;74;p16"/>
          <p:cNvSpPr txBox="1"/>
          <p:nvPr/>
        </p:nvSpPr>
        <p:spPr>
          <a:xfrm>
            <a:off x="1701948" y="2942837"/>
            <a:ext cx="1364100" cy="954000"/>
          </a:xfrm>
          <a:prstGeom prst="rect">
            <a:avLst/>
          </a:prstGeom>
          <a:solidFill>
            <a:srgbClr val="CC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a:solidFill>
                  <a:srgbClr val="000000"/>
                </a:solidFill>
                <a:latin typeface="Arial"/>
                <a:ea typeface="Arial"/>
                <a:cs typeface="Arial"/>
                <a:sym typeface="Arial"/>
              </a:rPr>
              <a:t>Controller / Business Logic</a:t>
            </a:r>
            <a:endParaRPr/>
          </a:p>
        </p:txBody>
      </p:sp>
      <p:sp>
        <p:nvSpPr>
          <p:cNvPr id="75" name="Google Shape;75;p16"/>
          <p:cNvSpPr txBox="1"/>
          <p:nvPr/>
        </p:nvSpPr>
        <p:spPr>
          <a:xfrm>
            <a:off x="1701948" y="2502711"/>
            <a:ext cx="1364100" cy="4401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a:solidFill>
                  <a:srgbClr val="000000"/>
                </a:solidFill>
                <a:latin typeface="Arial"/>
                <a:ea typeface="Arial"/>
                <a:cs typeface="Arial"/>
                <a:sym typeface="Arial"/>
              </a:rPr>
              <a:t>Interface</a:t>
            </a:r>
            <a:endParaRPr/>
          </a:p>
        </p:txBody>
      </p:sp>
      <p:sp>
        <p:nvSpPr>
          <p:cNvPr id="76" name="Google Shape;76;p16"/>
          <p:cNvSpPr txBox="1"/>
          <p:nvPr/>
        </p:nvSpPr>
        <p:spPr>
          <a:xfrm>
            <a:off x="1701948" y="1329039"/>
            <a:ext cx="1396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0" i="0" lang="en" sz="1800" u="none">
                <a:solidFill>
                  <a:srgbClr val="0000FF"/>
                </a:solidFill>
                <a:latin typeface="Arial"/>
                <a:ea typeface="Arial"/>
                <a:cs typeface="Arial"/>
                <a:sym typeface="Arial"/>
              </a:rPr>
              <a:t>Standalone </a:t>
            </a:r>
            <a:endParaRPr/>
          </a:p>
          <a:p>
            <a:pPr indent="0" lvl="0" marL="0" marR="0" rtl="0" algn="l">
              <a:lnSpc>
                <a:spcPct val="100000"/>
              </a:lnSpc>
              <a:spcBef>
                <a:spcPts val="0"/>
              </a:spcBef>
              <a:spcAft>
                <a:spcPts val="0"/>
              </a:spcAft>
              <a:buClr>
                <a:srgbClr val="0000FF"/>
              </a:buClr>
              <a:buSzPts val="1800"/>
              <a:buFont typeface="Arial"/>
              <a:buNone/>
            </a:pPr>
            <a:r>
              <a:rPr b="0" i="0" lang="en" sz="1800" u="none">
                <a:solidFill>
                  <a:srgbClr val="0000FF"/>
                </a:solidFill>
                <a:latin typeface="Arial"/>
                <a:ea typeface="Arial"/>
                <a:cs typeface="Arial"/>
                <a:sym typeface="Arial"/>
              </a:rPr>
              <a:t>Application</a:t>
            </a:r>
            <a:endParaRPr/>
          </a:p>
        </p:txBody>
      </p:sp>
      <p:sp>
        <p:nvSpPr>
          <p:cNvPr id="77" name="Google Shape;77;p16"/>
          <p:cNvSpPr txBox="1"/>
          <p:nvPr/>
        </p:nvSpPr>
        <p:spPr>
          <a:xfrm>
            <a:off x="5870848" y="3162901"/>
            <a:ext cx="1668000" cy="1980600"/>
          </a:xfrm>
          <a:prstGeom prst="rec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a:solidFill>
                  <a:srgbClr val="000000"/>
                </a:solidFill>
                <a:latin typeface="Arial"/>
                <a:ea typeface="Arial"/>
                <a:cs typeface="Arial"/>
                <a:sym typeface="Arial"/>
              </a:rPr>
              <a:t>Server</a:t>
            </a:r>
            <a:endParaRPr/>
          </a:p>
        </p:txBody>
      </p:sp>
      <p:sp>
        <p:nvSpPr>
          <p:cNvPr id="78" name="Google Shape;78;p16"/>
          <p:cNvSpPr txBox="1"/>
          <p:nvPr/>
        </p:nvSpPr>
        <p:spPr>
          <a:xfrm>
            <a:off x="5870848" y="1402394"/>
            <a:ext cx="1668000" cy="1026600"/>
          </a:xfrm>
          <a:prstGeom prst="rec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a:solidFill>
                  <a:srgbClr val="000000"/>
                </a:solidFill>
                <a:latin typeface="Arial"/>
                <a:ea typeface="Arial"/>
                <a:cs typeface="Arial"/>
                <a:sym typeface="Arial"/>
              </a:rPr>
              <a:t>Client</a:t>
            </a:r>
            <a:endParaRPr/>
          </a:p>
        </p:txBody>
      </p:sp>
      <p:sp>
        <p:nvSpPr>
          <p:cNvPr id="79" name="Google Shape;79;p16"/>
          <p:cNvSpPr txBox="1"/>
          <p:nvPr/>
        </p:nvSpPr>
        <p:spPr>
          <a:xfrm>
            <a:off x="4896321" y="2649425"/>
            <a:ext cx="152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a:solidFill>
                  <a:srgbClr val="000000"/>
                </a:solidFill>
                <a:latin typeface="Arial"/>
                <a:ea typeface="Arial"/>
                <a:cs typeface="Arial"/>
                <a:sym typeface="Arial"/>
              </a:rPr>
              <a:t>HTTP</a:t>
            </a:r>
            <a:endParaRPr/>
          </a:p>
        </p:txBody>
      </p:sp>
      <p:cxnSp>
        <p:nvCxnSpPr>
          <p:cNvPr id="80" name="Google Shape;80;p16"/>
          <p:cNvCxnSpPr/>
          <p:nvPr/>
        </p:nvCxnSpPr>
        <p:spPr>
          <a:xfrm rot="10800000">
            <a:off x="6553032" y="2428801"/>
            <a:ext cx="0" cy="734100"/>
          </a:xfrm>
          <a:prstGeom prst="straightConnector1">
            <a:avLst/>
          </a:prstGeom>
          <a:noFill/>
          <a:ln cap="flat" cmpd="sng" w="25400">
            <a:solidFill>
              <a:srgbClr val="000000"/>
            </a:solidFill>
            <a:prstDash val="solid"/>
            <a:miter lim="800000"/>
            <a:headEnd len="med" w="med" type="none"/>
            <a:tailEnd len="lg" w="lg" type="triangle"/>
          </a:ln>
        </p:spPr>
      </p:cxnSp>
      <p:cxnSp>
        <p:nvCxnSpPr>
          <p:cNvPr id="81" name="Google Shape;81;p16"/>
          <p:cNvCxnSpPr/>
          <p:nvPr/>
        </p:nvCxnSpPr>
        <p:spPr>
          <a:xfrm>
            <a:off x="6780427" y="2429356"/>
            <a:ext cx="0" cy="734100"/>
          </a:xfrm>
          <a:prstGeom prst="straightConnector1">
            <a:avLst/>
          </a:prstGeom>
          <a:noFill/>
          <a:ln cap="flat" cmpd="sng" w="25400">
            <a:solidFill>
              <a:srgbClr val="000000"/>
            </a:solidFill>
            <a:prstDash val="solid"/>
            <a:miter lim="800000"/>
            <a:headEnd len="med" w="med" type="none"/>
            <a:tailEnd len="lg" w="lg" type="triangle"/>
          </a:ln>
        </p:spPr>
      </p:cxnSp>
      <p:sp>
        <p:nvSpPr>
          <p:cNvPr id="82" name="Google Shape;82;p16"/>
          <p:cNvSpPr txBox="1"/>
          <p:nvPr/>
        </p:nvSpPr>
        <p:spPr>
          <a:xfrm>
            <a:off x="6098243" y="1915875"/>
            <a:ext cx="1212900" cy="4401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a:solidFill>
                  <a:srgbClr val="000000"/>
                </a:solidFill>
                <a:latin typeface="Arial"/>
                <a:ea typeface="Arial"/>
                <a:cs typeface="Arial"/>
                <a:sym typeface="Arial"/>
              </a:rPr>
              <a:t>Interface</a:t>
            </a:r>
            <a:endParaRPr/>
          </a:p>
        </p:txBody>
      </p:sp>
      <p:sp>
        <p:nvSpPr>
          <p:cNvPr id="83" name="Google Shape;83;p16"/>
          <p:cNvSpPr txBox="1"/>
          <p:nvPr/>
        </p:nvSpPr>
        <p:spPr>
          <a:xfrm>
            <a:off x="6022445" y="4629990"/>
            <a:ext cx="1364100" cy="3669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a:solidFill>
                  <a:srgbClr val="000000"/>
                </a:solidFill>
                <a:latin typeface="Arial"/>
                <a:ea typeface="Arial"/>
                <a:cs typeface="Arial"/>
                <a:sym typeface="Arial"/>
              </a:rPr>
              <a:t>Data</a:t>
            </a:r>
            <a:endParaRPr/>
          </a:p>
        </p:txBody>
      </p:sp>
      <p:sp>
        <p:nvSpPr>
          <p:cNvPr id="84" name="Google Shape;84;p16"/>
          <p:cNvSpPr txBox="1"/>
          <p:nvPr/>
        </p:nvSpPr>
        <p:spPr>
          <a:xfrm>
            <a:off x="6022445" y="3676382"/>
            <a:ext cx="1364100" cy="954000"/>
          </a:xfrm>
          <a:prstGeom prst="rect">
            <a:avLst/>
          </a:prstGeom>
          <a:solidFill>
            <a:srgbClr val="CC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a:solidFill>
                  <a:srgbClr val="000000"/>
                </a:solidFill>
                <a:latin typeface="Arial"/>
                <a:ea typeface="Arial"/>
                <a:cs typeface="Arial"/>
                <a:sym typeface="Arial"/>
              </a:rPr>
              <a:t>Controller / Business Logic</a:t>
            </a:r>
            <a:endParaRPr/>
          </a:p>
        </p:txBody>
      </p:sp>
      <p:sp>
        <p:nvSpPr>
          <p:cNvPr id="85" name="Google Shape;85;p16"/>
          <p:cNvSpPr txBox="1"/>
          <p:nvPr/>
        </p:nvSpPr>
        <p:spPr>
          <a:xfrm>
            <a:off x="5870848" y="1035622"/>
            <a:ext cx="197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0" i="0" lang="en" sz="1800" u="none">
                <a:solidFill>
                  <a:srgbClr val="0000FF"/>
                </a:solidFill>
                <a:latin typeface="Arial"/>
                <a:ea typeface="Arial"/>
                <a:cs typeface="Arial"/>
                <a:sym typeface="Arial"/>
              </a:rPr>
              <a:t>Web Application</a:t>
            </a:r>
            <a:endParaRPr/>
          </a:p>
        </p:txBody>
      </p:sp>
      <p:sp>
        <p:nvSpPr>
          <p:cNvPr id="86" name="Google Shape;86;p16"/>
          <p:cNvSpPr txBox="1"/>
          <p:nvPr/>
        </p:nvSpPr>
        <p:spPr>
          <a:xfrm>
            <a:off x="459600" y="418650"/>
            <a:ext cx="8913000" cy="461700"/>
          </a:xfrm>
          <a:prstGeom prst="rect">
            <a:avLst/>
          </a:prstGeom>
          <a:noFill/>
          <a:ln>
            <a:noFill/>
          </a:ln>
        </p:spPr>
        <p:txBody>
          <a:bodyPr anchorCtr="0" anchor="ctr" bIns="91425" lIns="91425" spcFirstLastPara="1" rIns="91425" wrap="square" tIns="91425">
            <a:spAutoFit/>
          </a:bodyPr>
          <a:lstStyle/>
          <a:p>
            <a:pPr indent="-342900" lvl="0" marL="342900" rtl="0" algn="l">
              <a:spcBef>
                <a:spcPts val="0"/>
              </a:spcBef>
              <a:spcAft>
                <a:spcPts val="0"/>
              </a:spcAft>
              <a:buNone/>
            </a:pPr>
            <a:r>
              <a:rPr lang="en" sz="1800">
                <a:solidFill>
                  <a:schemeClr val="dk2"/>
                </a:solidFill>
              </a:rPr>
              <a:t>How are web applications different from traditional desktop applications?</a:t>
            </a:r>
            <a:endParaRPr sz="2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Web Applications</a:t>
            </a:r>
            <a:endParaRPr/>
          </a:p>
        </p:txBody>
      </p:sp>
      <p:sp>
        <p:nvSpPr>
          <p:cNvPr id="93" name="Google Shape;93;p17"/>
          <p:cNvSpPr txBox="1"/>
          <p:nvPr/>
        </p:nvSpPr>
        <p:spPr>
          <a:xfrm>
            <a:off x="4265318" y="3039112"/>
            <a:ext cx="1725300" cy="1823100"/>
          </a:xfrm>
          <a:prstGeom prst="rec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a:solidFill>
                  <a:srgbClr val="000000"/>
                </a:solidFill>
                <a:latin typeface="Arial"/>
                <a:ea typeface="Arial"/>
                <a:cs typeface="Arial"/>
                <a:sym typeface="Arial"/>
              </a:rPr>
              <a:t>Server</a:t>
            </a:r>
            <a:endParaRPr/>
          </a:p>
        </p:txBody>
      </p:sp>
      <p:sp>
        <p:nvSpPr>
          <p:cNvPr id="94" name="Google Shape;94;p17"/>
          <p:cNvSpPr txBox="1"/>
          <p:nvPr/>
        </p:nvSpPr>
        <p:spPr>
          <a:xfrm>
            <a:off x="4265318" y="1418792"/>
            <a:ext cx="1725300" cy="945300"/>
          </a:xfrm>
          <a:prstGeom prst="rec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a:solidFill>
                  <a:srgbClr val="000000"/>
                </a:solidFill>
                <a:latin typeface="Arial"/>
                <a:ea typeface="Arial"/>
                <a:cs typeface="Arial"/>
                <a:sym typeface="Arial"/>
              </a:rPr>
              <a:t>Client</a:t>
            </a:r>
            <a:endParaRPr/>
          </a:p>
        </p:txBody>
      </p:sp>
      <p:sp>
        <p:nvSpPr>
          <p:cNvPr id="95" name="Google Shape;95;p17"/>
          <p:cNvSpPr txBox="1"/>
          <p:nvPr/>
        </p:nvSpPr>
        <p:spPr>
          <a:xfrm>
            <a:off x="4030075" y="2566519"/>
            <a:ext cx="80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a:solidFill>
                  <a:srgbClr val="000000"/>
                </a:solidFill>
                <a:latin typeface="Arial"/>
                <a:ea typeface="Arial"/>
                <a:cs typeface="Arial"/>
                <a:sym typeface="Arial"/>
              </a:rPr>
              <a:t>HTTP</a:t>
            </a:r>
            <a:endParaRPr/>
          </a:p>
        </p:txBody>
      </p:sp>
      <p:cxnSp>
        <p:nvCxnSpPr>
          <p:cNvPr id="96" name="Google Shape;96;p17"/>
          <p:cNvCxnSpPr/>
          <p:nvPr/>
        </p:nvCxnSpPr>
        <p:spPr>
          <a:xfrm rot="10800000">
            <a:off x="4971046" y="2364112"/>
            <a:ext cx="0" cy="675000"/>
          </a:xfrm>
          <a:prstGeom prst="straightConnector1">
            <a:avLst/>
          </a:prstGeom>
          <a:noFill/>
          <a:ln cap="flat" cmpd="sng" w="25400">
            <a:solidFill>
              <a:srgbClr val="000000"/>
            </a:solidFill>
            <a:prstDash val="solid"/>
            <a:miter lim="800000"/>
            <a:headEnd len="med" w="med" type="none"/>
            <a:tailEnd len="lg" w="lg" type="triangle"/>
          </a:ln>
        </p:spPr>
      </p:cxnSp>
      <p:cxnSp>
        <p:nvCxnSpPr>
          <p:cNvPr id="97" name="Google Shape;97;p17"/>
          <p:cNvCxnSpPr/>
          <p:nvPr/>
        </p:nvCxnSpPr>
        <p:spPr>
          <a:xfrm>
            <a:off x="5206289" y="2363979"/>
            <a:ext cx="0" cy="675000"/>
          </a:xfrm>
          <a:prstGeom prst="straightConnector1">
            <a:avLst/>
          </a:prstGeom>
          <a:noFill/>
          <a:ln cap="flat" cmpd="sng" w="25400">
            <a:solidFill>
              <a:srgbClr val="000000"/>
            </a:solidFill>
            <a:prstDash val="solid"/>
            <a:miter lim="800000"/>
            <a:headEnd len="med" w="med" type="none"/>
            <a:tailEnd len="lg" w="lg" type="triangle"/>
          </a:ln>
        </p:spPr>
      </p:cxnSp>
      <p:sp>
        <p:nvSpPr>
          <p:cNvPr id="98" name="Google Shape;98;p17"/>
          <p:cNvSpPr txBox="1"/>
          <p:nvPr/>
        </p:nvSpPr>
        <p:spPr>
          <a:xfrm>
            <a:off x="4500561" y="1891385"/>
            <a:ext cx="1254600" cy="4050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a:solidFill>
                  <a:srgbClr val="000000"/>
                </a:solidFill>
                <a:latin typeface="Arial"/>
                <a:ea typeface="Arial"/>
                <a:cs typeface="Arial"/>
                <a:sym typeface="Arial"/>
              </a:rPr>
              <a:t>Interface</a:t>
            </a:r>
            <a:endParaRPr/>
          </a:p>
        </p:txBody>
      </p:sp>
      <p:sp>
        <p:nvSpPr>
          <p:cNvPr id="99" name="Google Shape;99;p17"/>
          <p:cNvSpPr txBox="1"/>
          <p:nvPr/>
        </p:nvSpPr>
        <p:spPr>
          <a:xfrm>
            <a:off x="4422146" y="4389379"/>
            <a:ext cx="1411500" cy="3375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a:solidFill>
                  <a:srgbClr val="000000"/>
                </a:solidFill>
                <a:latin typeface="Arial"/>
                <a:ea typeface="Arial"/>
                <a:cs typeface="Arial"/>
                <a:sym typeface="Arial"/>
              </a:rPr>
              <a:t>Data</a:t>
            </a:r>
            <a:endParaRPr/>
          </a:p>
        </p:txBody>
      </p:sp>
      <p:sp>
        <p:nvSpPr>
          <p:cNvPr id="100" name="Google Shape;100;p17"/>
          <p:cNvSpPr txBox="1"/>
          <p:nvPr/>
        </p:nvSpPr>
        <p:spPr>
          <a:xfrm>
            <a:off x="4422146" y="3511706"/>
            <a:ext cx="1411500" cy="877500"/>
          </a:xfrm>
          <a:prstGeom prst="rect">
            <a:avLst/>
          </a:prstGeom>
          <a:solidFill>
            <a:srgbClr val="CC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a:solidFill>
                  <a:srgbClr val="000000"/>
                </a:solidFill>
                <a:latin typeface="Arial"/>
                <a:ea typeface="Arial"/>
                <a:cs typeface="Arial"/>
                <a:sym typeface="Arial"/>
              </a:rPr>
              <a:t>Controller / Business Logic</a:t>
            </a:r>
            <a:endParaRPr/>
          </a:p>
        </p:txBody>
      </p:sp>
      <p:sp>
        <p:nvSpPr>
          <p:cNvPr id="101" name="Google Shape;101;p17"/>
          <p:cNvSpPr txBox="1"/>
          <p:nvPr/>
        </p:nvSpPr>
        <p:spPr>
          <a:xfrm>
            <a:off x="4265318" y="1081225"/>
            <a:ext cx="203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0" i="0" lang="en" sz="1800" u="none">
                <a:solidFill>
                  <a:srgbClr val="0000FF"/>
                </a:solidFill>
                <a:latin typeface="Arial"/>
                <a:ea typeface="Arial"/>
                <a:cs typeface="Arial"/>
                <a:sym typeface="Arial"/>
              </a:rPr>
              <a:t>Web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95000"/>
              </a:lnSpc>
              <a:spcBef>
                <a:spcPts val="0"/>
              </a:spcBef>
              <a:spcAft>
                <a:spcPts val="0"/>
              </a:spcAft>
              <a:buNone/>
            </a:pPr>
            <a:r>
              <a:rPr lang="en"/>
              <a:t>C</a:t>
            </a:r>
            <a:r>
              <a:rPr lang="en"/>
              <a:t>haracteristics of Rich Internet Applications include:</a:t>
            </a:r>
            <a:endParaRPr/>
          </a:p>
          <a:p>
            <a:pPr indent="-342900" lvl="0" marL="457200" marR="0" rtl="0" algn="l">
              <a:lnSpc>
                <a:spcPct val="95000"/>
              </a:lnSpc>
              <a:spcBef>
                <a:spcPts val="1200"/>
              </a:spcBef>
              <a:spcAft>
                <a:spcPts val="0"/>
              </a:spcAft>
              <a:buSzPts val="1800"/>
              <a:buChar char="●"/>
            </a:pPr>
            <a:r>
              <a:rPr b="1" lang="en"/>
              <a:t>Interactivity</a:t>
            </a:r>
            <a:r>
              <a:rPr lang="en"/>
              <a:t>: RIAs allow users to interact with the application in real-time without needing to reload the entire webpage. This enables features like drag-and-drop, dynamic content updates, and form validation without page refreshes.</a:t>
            </a:r>
            <a:endParaRPr/>
          </a:p>
          <a:p>
            <a:pPr indent="-342900" lvl="0" marL="457200" marR="0" rtl="0" algn="l">
              <a:lnSpc>
                <a:spcPct val="95000"/>
              </a:lnSpc>
              <a:spcBef>
                <a:spcPts val="0"/>
              </a:spcBef>
              <a:spcAft>
                <a:spcPts val="0"/>
              </a:spcAft>
              <a:buSzPts val="1800"/>
              <a:buChar char="●"/>
            </a:pPr>
            <a:r>
              <a:rPr b="1" lang="en"/>
              <a:t>Rich Media</a:t>
            </a:r>
            <a:r>
              <a:rPr lang="en"/>
              <a:t>: RIAs can incorporate rich media elements such as audio, video, animations, and graphics to enhance the user experience and engagement.</a:t>
            </a:r>
            <a:endParaRPr/>
          </a:p>
          <a:p>
            <a:pPr indent="-342900" lvl="0" marL="457200" marR="0" rtl="0" algn="l">
              <a:lnSpc>
                <a:spcPct val="95000"/>
              </a:lnSpc>
              <a:spcBef>
                <a:spcPts val="0"/>
              </a:spcBef>
              <a:spcAft>
                <a:spcPts val="0"/>
              </a:spcAft>
              <a:buSzPts val="1800"/>
              <a:buChar char="●"/>
            </a:pPr>
            <a:r>
              <a:rPr b="1" lang="en"/>
              <a:t>Asynchronous Data Loading:</a:t>
            </a:r>
            <a:r>
              <a:rPr lang="en"/>
              <a:t> RIAs use techniques like AJAX to fetch data from the server asynchronously, enabling faster response times and a smoother user experience by updating only the necessary parts of the page.</a:t>
            </a:r>
            <a:endParaRPr/>
          </a:p>
          <a:p>
            <a:pPr indent="-342900" lvl="0" marL="457200" marR="0" rtl="0" algn="l">
              <a:lnSpc>
                <a:spcPct val="95000"/>
              </a:lnSpc>
              <a:spcBef>
                <a:spcPts val="0"/>
              </a:spcBef>
              <a:spcAft>
                <a:spcPts val="0"/>
              </a:spcAft>
              <a:buSzPts val="1800"/>
              <a:buChar char="●"/>
            </a:pPr>
            <a:r>
              <a:rPr b="1" lang="en"/>
              <a:t>Cross-Platform Compatibility:</a:t>
            </a:r>
            <a:r>
              <a:rPr lang="en"/>
              <a:t> RIAs are designed to run on multiple platforms and devices, including desktop computers, laptops, tablets, and smartphones, without requiring platform-specific development.</a:t>
            </a:r>
            <a:endParaRPr/>
          </a:p>
          <a:p>
            <a:pPr indent="0" lvl="0" marL="0" rtl="0" algn="l">
              <a:lnSpc>
                <a:spcPct val="95000"/>
              </a:lnSpc>
              <a:spcBef>
                <a:spcPts val="1200"/>
              </a:spcBef>
              <a:spcAft>
                <a:spcPts val="1200"/>
              </a:spcAft>
              <a:buSzPts val="605"/>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4805" lvl="0" marL="457200" rtl="0" algn="l">
              <a:lnSpc>
                <a:spcPct val="85000"/>
              </a:lnSpc>
              <a:spcBef>
                <a:spcPts val="0"/>
              </a:spcBef>
              <a:spcAft>
                <a:spcPts val="0"/>
              </a:spcAft>
              <a:buSzPts val="1830"/>
              <a:buChar char="●"/>
            </a:pPr>
            <a:r>
              <a:rPr b="1" lang="en" sz="1829"/>
              <a:t>Responsive Design</a:t>
            </a:r>
            <a:r>
              <a:rPr lang="en" sz="1829"/>
              <a:t>: RIAs can adapt to different screen sizes and orientations, providing a consistent user experience across devices through responsive design principles.</a:t>
            </a:r>
            <a:endParaRPr sz="1829"/>
          </a:p>
          <a:p>
            <a:pPr indent="-344805" lvl="0" marL="457200" rtl="0" algn="l">
              <a:lnSpc>
                <a:spcPct val="85000"/>
              </a:lnSpc>
              <a:spcBef>
                <a:spcPts val="0"/>
              </a:spcBef>
              <a:spcAft>
                <a:spcPts val="0"/>
              </a:spcAft>
              <a:buSzPts val="1830"/>
              <a:buChar char="●"/>
            </a:pPr>
            <a:r>
              <a:rPr b="1" lang="en" sz="1829"/>
              <a:t>Offline Capabilities</a:t>
            </a:r>
            <a:r>
              <a:rPr lang="en" sz="1829"/>
              <a:t>: Some RIAs can continue to function even when the user is offline by leveraging technologies like local storage and caching. This allows users to access certain features and content without an active internet connection.</a:t>
            </a:r>
            <a:endParaRPr sz="1829"/>
          </a:p>
          <a:p>
            <a:pPr indent="-344805" lvl="0" marL="457200" rtl="0" algn="l">
              <a:lnSpc>
                <a:spcPct val="85000"/>
              </a:lnSpc>
              <a:spcBef>
                <a:spcPts val="0"/>
              </a:spcBef>
              <a:spcAft>
                <a:spcPts val="0"/>
              </a:spcAft>
              <a:buSzPts val="1830"/>
              <a:buChar char="●"/>
            </a:pPr>
            <a:r>
              <a:rPr b="1" lang="en" sz="1829"/>
              <a:t>Client-Side Processing</a:t>
            </a:r>
            <a:r>
              <a:rPr lang="en" sz="1829"/>
              <a:t>: RIAs offload some processing tasks from the server to the client's browser, improving performance and reducing server load. This is often achieved using client-side scripting languages like JavaScript.</a:t>
            </a:r>
            <a:endParaRPr sz="1829"/>
          </a:p>
          <a:p>
            <a:pPr indent="-344805" lvl="0" marL="457200" rtl="0" algn="l">
              <a:lnSpc>
                <a:spcPct val="85000"/>
              </a:lnSpc>
              <a:spcBef>
                <a:spcPts val="0"/>
              </a:spcBef>
              <a:spcAft>
                <a:spcPts val="0"/>
              </a:spcAft>
              <a:buSzPts val="1830"/>
              <a:buChar char="●"/>
            </a:pPr>
            <a:r>
              <a:rPr b="1" lang="en" sz="1829"/>
              <a:t>Integration with Web Services</a:t>
            </a:r>
            <a:r>
              <a:rPr lang="en" sz="1829"/>
              <a:t>: RIAs seamlessly integrate with web services and APIs to access and manipulate data from external sources, enabling features like social media integration, real-time updates, and third-party content embedding.</a:t>
            </a:r>
            <a:endParaRPr sz="1829"/>
          </a:p>
          <a:p>
            <a:pPr indent="0" lvl="0" marL="0" rtl="0" algn="l">
              <a:lnSpc>
                <a:spcPct val="105000"/>
              </a:lnSpc>
              <a:spcBef>
                <a:spcPts val="1200"/>
              </a:spcBef>
              <a:spcAft>
                <a:spcPts val="1200"/>
              </a:spcAft>
              <a:buSzPts val="935"/>
              <a:buNone/>
            </a:pPr>
            <a:r>
              <a:t/>
            </a:r>
            <a:endParaRPr sz="182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4805" lvl="0" marL="457200" rtl="0" algn="l">
              <a:lnSpc>
                <a:spcPct val="85000"/>
              </a:lnSpc>
              <a:spcBef>
                <a:spcPts val="0"/>
              </a:spcBef>
              <a:spcAft>
                <a:spcPts val="0"/>
              </a:spcAft>
              <a:buSzPts val="1830"/>
              <a:buChar char="●"/>
            </a:pPr>
            <a:r>
              <a:rPr b="1" lang="en" sz="1829"/>
              <a:t>Security</a:t>
            </a:r>
            <a:r>
              <a:rPr lang="en" sz="1829"/>
              <a:t>: RIAs incorporate security features to protect user data and prevent unauthorized access, including encryption, secure communication protocols, input validation, and authentication mechanisms.</a:t>
            </a:r>
            <a:endParaRPr sz="1829">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1"/>
          <p:cNvSpPr txBox="1"/>
          <p:nvPr>
            <p:ph idx="1" type="body"/>
          </p:nvPr>
        </p:nvSpPr>
        <p:spPr>
          <a:xfrm>
            <a:off x="311700" y="1152475"/>
            <a:ext cx="8520600" cy="3832500"/>
          </a:xfrm>
          <a:prstGeom prst="rect">
            <a:avLst/>
          </a:prstGeom>
        </p:spPr>
        <p:txBody>
          <a:bodyPr anchorCtr="0" anchor="t" bIns="91425" lIns="91425" spcFirstLastPara="1" rIns="91425" wrap="square" tIns="91425">
            <a:normAutofit lnSpcReduction="10000"/>
          </a:bodyPr>
          <a:lstStyle/>
          <a:p>
            <a:pPr indent="0" lvl="0" marL="0" marR="0" rtl="0" algn="l">
              <a:lnSpc>
                <a:spcPct val="85000"/>
              </a:lnSpc>
              <a:spcBef>
                <a:spcPts val="0"/>
              </a:spcBef>
              <a:spcAft>
                <a:spcPts val="0"/>
              </a:spcAft>
              <a:buNone/>
            </a:pPr>
            <a:r>
              <a:rPr lang="en" sz="1829"/>
              <a:t>At the client's end</a:t>
            </a:r>
            <a:endParaRPr sz="1829"/>
          </a:p>
          <a:p>
            <a:pPr indent="-344805" lvl="0" marL="457200" marR="0" rtl="0" algn="l">
              <a:lnSpc>
                <a:spcPct val="85000"/>
              </a:lnSpc>
              <a:spcBef>
                <a:spcPts val="1200"/>
              </a:spcBef>
              <a:spcAft>
                <a:spcPts val="0"/>
              </a:spcAft>
              <a:buSzPts val="1830"/>
              <a:buChar char="●"/>
            </a:pPr>
            <a:r>
              <a:rPr lang="en" sz="1829"/>
              <a:t>A controlled and standardized environment for running the client portion of a web application </a:t>
            </a:r>
            <a:endParaRPr sz="1829"/>
          </a:p>
          <a:p>
            <a:pPr indent="-344805" lvl="0" marL="457200" marR="0" rtl="0" algn="l">
              <a:lnSpc>
                <a:spcPct val="85000"/>
              </a:lnSpc>
              <a:spcBef>
                <a:spcPts val="0"/>
              </a:spcBef>
              <a:spcAft>
                <a:spcPts val="0"/>
              </a:spcAft>
              <a:buSzPts val="1830"/>
              <a:buChar char="●"/>
            </a:pPr>
            <a:r>
              <a:rPr lang="en" sz="1829"/>
              <a:t>Support richer UI and interaction</a:t>
            </a:r>
            <a:endParaRPr sz="1829"/>
          </a:p>
          <a:p>
            <a:pPr indent="0" lvl="0" marL="457200" marR="0" rtl="0" algn="l">
              <a:lnSpc>
                <a:spcPct val="85000"/>
              </a:lnSpc>
              <a:spcBef>
                <a:spcPts val="1200"/>
              </a:spcBef>
              <a:spcAft>
                <a:spcPts val="0"/>
              </a:spcAft>
              <a:buNone/>
            </a:pPr>
            <a:r>
              <a:t/>
            </a:r>
            <a:endParaRPr sz="1829"/>
          </a:p>
          <a:p>
            <a:pPr indent="0" lvl="0" marL="0" marR="0" rtl="0" algn="l">
              <a:lnSpc>
                <a:spcPct val="85000"/>
              </a:lnSpc>
              <a:spcBef>
                <a:spcPts val="1200"/>
              </a:spcBef>
              <a:spcAft>
                <a:spcPts val="0"/>
              </a:spcAft>
              <a:buNone/>
            </a:pPr>
            <a:r>
              <a:rPr lang="en" sz="1829"/>
              <a:t>For the developers</a:t>
            </a:r>
            <a:endParaRPr sz="1829"/>
          </a:p>
          <a:p>
            <a:pPr indent="-344805" lvl="0" marL="457200" marR="0" rtl="0" algn="l">
              <a:lnSpc>
                <a:spcPct val="85000"/>
              </a:lnSpc>
              <a:spcBef>
                <a:spcPts val="1200"/>
              </a:spcBef>
              <a:spcAft>
                <a:spcPts val="0"/>
              </a:spcAft>
              <a:buSzPts val="1830"/>
              <a:buChar char="●"/>
            </a:pPr>
            <a:r>
              <a:rPr lang="en" sz="1829"/>
              <a:t>Improving productivity</a:t>
            </a:r>
            <a:endParaRPr sz="1829"/>
          </a:p>
          <a:p>
            <a:pPr indent="-344805" lvl="0" marL="457200" marR="0" rtl="0" algn="l">
              <a:lnSpc>
                <a:spcPct val="85000"/>
              </a:lnSpc>
              <a:spcBef>
                <a:spcPts val="0"/>
              </a:spcBef>
              <a:spcAft>
                <a:spcPts val="0"/>
              </a:spcAft>
              <a:buSzPts val="1830"/>
              <a:buChar char="●"/>
            </a:pPr>
            <a:r>
              <a:rPr lang="en" sz="1829"/>
              <a:t>No need to worry about browser's incompatibilities</a:t>
            </a:r>
            <a:endParaRPr sz="1829"/>
          </a:p>
          <a:p>
            <a:pPr indent="-344805" lvl="0" marL="457200" marR="0" rtl="0" algn="l">
              <a:lnSpc>
                <a:spcPct val="85000"/>
              </a:lnSpc>
              <a:spcBef>
                <a:spcPts val="0"/>
              </a:spcBef>
              <a:spcAft>
                <a:spcPts val="0"/>
              </a:spcAft>
              <a:buSzPts val="1830"/>
              <a:buChar char="●"/>
            </a:pPr>
            <a:r>
              <a:rPr lang="en" sz="1829"/>
              <a:t>Build UI the same way UIs are built for stand-alone applications (familiarity)</a:t>
            </a:r>
            <a:endParaRPr sz="1829"/>
          </a:p>
          <a:p>
            <a:pPr indent="-344805" lvl="0" marL="457200" marR="0" rtl="0" algn="l">
              <a:lnSpc>
                <a:spcPct val="85000"/>
              </a:lnSpc>
              <a:spcBef>
                <a:spcPts val="0"/>
              </a:spcBef>
              <a:spcAft>
                <a:spcPts val="0"/>
              </a:spcAft>
              <a:buSzPts val="1830"/>
              <a:buChar char="●"/>
            </a:pPr>
            <a:r>
              <a:rPr lang="en" sz="1829"/>
              <a:t>Build UI using visual tools</a:t>
            </a:r>
            <a:endParaRPr sz="1829"/>
          </a:p>
          <a:p>
            <a:pPr indent="-344805" lvl="0" marL="457200" marR="0" rtl="0" algn="l">
              <a:lnSpc>
                <a:spcPct val="85000"/>
              </a:lnSpc>
              <a:spcBef>
                <a:spcPts val="0"/>
              </a:spcBef>
              <a:spcAft>
                <a:spcPts val="0"/>
              </a:spcAft>
              <a:buSzPts val="1830"/>
              <a:buChar char="●"/>
            </a:pPr>
            <a:r>
              <a:rPr lang="en" sz="1829"/>
              <a:t>Ability to use other languages to write scripts to interact with UI components</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