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59" r:id="rId4"/>
    <p:sldId id="257" r:id="rId5"/>
    <p:sldId id="258" r:id="rId6"/>
    <p:sldId id="260" r:id="rId7"/>
    <p:sldId id="275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1" r:id="rId20"/>
    <p:sldId id="272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321"/>
  </p:normalViewPr>
  <p:slideViewPr>
    <p:cSldViewPr snapToGrid="0" snapToObjects="1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08AA-7007-994F-9105-D992A0DA1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5259F-3B3A-544D-97F9-0D43D1E3D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714A-C13A-5B48-B405-52EBA164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E02C-43A6-5B4D-9A39-F446AC82B044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AB288-FED8-6F4C-AAD9-42D08464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96959-ED02-244F-A4E5-313F2E5D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83BC-C1CE-1F4F-A26C-E4D4C1F38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2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209D8-852A-924D-B220-61BC1721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AE6BD-A292-8241-8252-B6598EA1C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AF007-7AA5-2046-9602-D59EE948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E02C-43A6-5B4D-9A39-F446AC82B044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34BEF-F8AE-D749-9D0D-F0C08BAF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0384E-9721-174E-BAA9-07938C44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83BC-C1CE-1F4F-A26C-E4D4C1F38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6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4EB013-9B0D-714C-A06B-589351C8C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2D561-4492-804F-A76D-018CBF928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CE5F7-4E23-9D4A-AE75-FD749C6C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E02C-43A6-5B4D-9A39-F446AC82B044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002D5-264C-D14B-BF66-E32DB720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418C8-14B0-894E-9D6C-424E8782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83BC-C1CE-1F4F-A26C-E4D4C1F38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5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A107-EF4C-6A48-A58C-4E56EFBF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1ED80-B799-B24D-8AE7-EAE7400EC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7C837-32AA-5D4B-9A0C-6D02B1B8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E02C-43A6-5B4D-9A39-F446AC82B044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88B6A-EE64-0243-A01B-1C3BBB86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C80F3-539D-DE4A-8188-011794CD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83BC-C1CE-1F4F-A26C-E4D4C1F38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6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FBFF-90BB-414D-8618-0EDBC7373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D4D92-D06A-B14C-9986-CC2D7B5B6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DA305-9949-1542-A26B-9AED76DC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E02C-43A6-5B4D-9A39-F446AC82B044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B1FB5-2071-C945-BA17-6DD11202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4E51-452C-9047-93C1-FD0721D5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83BC-C1CE-1F4F-A26C-E4D4C1F38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8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B903-BF9F-1444-B725-28D20F53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9A581-97B0-0B40-BD4A-B84AED168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FD96A-E9C8-C145-B4CE-739B798CA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CC25E-504D-A140-90B6-35E4CC09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E02C-43A6-5B4D-9A39-F446AC82B044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BF5DD-33B0-334E-91A2-86725777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84D64-5C86-5547-8590-E97DF6DC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83BC-C1CE-1F4F-A26C-E4D4C1F38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0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DDAA-6DE0-2647-AFE9-1A626DCE1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F571-8684-9845-80C3-F9ED8AA7F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0AE98-56F4-6A46-B513-920E77E2F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236C8-275E-C84D-A668-988081D07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C0BD4-292C-DC46-9E42-FA449DDD3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88FD0F-F16D-8D4B-B9B9-EBB531A1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E02C-43A6-5B4D-9A39-F446AC82B044}" type="datetimeFigureOut">
              <a:rPr lang="en-US" smtClean="0"/>
              <a:t>3/20/22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5674E9-5D7F-E144-B1B1-D19D8E79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EA54D2-A31B-724B-9562-5318583C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83BC-C1CE-1F4F-A26C-E4D4C1F38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2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C5D2-D0C8-0644-A5E4-F1A9139C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0F08A-167D-134D-86EF-439D0CB9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E02C-43A6-5B4D-9A39-F446AC82B044}" type="datetimeFigureOut">
              <a:rPr lang="en-US" smtClean="0"/>
              <a:t>3/20/22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DCB03-22EC-3641-958D-8032BCED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88555-3C99-E243-98CF-372ED3F7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83BC-C1CE-1F4F-A26C-E4D4C1F38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5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7D03F-7DE4-E049-898B-E720A753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E02C-43A6-5B4D-9A39-F446AC82B044}" type="datetimeFigureOut">
              <a:rPr lang="en-US" smtClean="0"/>
              <a:t>3/20/22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5119E-FDD4-6041-BF43-20172908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20B82-A6A0-E248-8212-FACD672B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83BC-C1CE-1F4F-A26C-E4D4C1F38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8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A91A-0915-F643-B1C4-64D1FB356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4A80-D849-144F-9B75-2DF47F83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9F9EE-05C6-324F-A993-74462F58C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EBDF8-660D-BC4A-B4DE-430638FC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E02C-43A6-5B4D-9A39-F446AC82B044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157FB-5EB8-514C-BDE6-BA00F39C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BC73F-E252-B74A-BA4F-1A558FE6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83BC-C1CE-1F4F-A26C-E4D4C1F38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6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C65F-E4D6-DC46-A8B8-48416EEC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EB7D79-D751-224D-AE3F-4D70418E2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8FE6C-0A38-AB4A-977C-D90FFDBFA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F0831-0903-C540-9361-5502BA79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E02C-43A6-5B4D-9A39-F446AC82B044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12531-B7B2-1B4A-B55D-2CE1AD80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0B031-6CAE-E240-BE6C-8AB924E5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83BC-C1CE-1F4F-A26C-E4D4C1F38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5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03EA5C-7397-E14F-890C-C2BAB4DF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DA5CE-7A26-794C-ADEA-48D2BDC29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223C6-601C-9543-A903-638474F17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5E02C-43A6-5B4D-9A39-F446AC82B044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23D99-E9E6-CD43-8B47-D8D998423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78AD7-1A77-4F44-BC76-BE2E22377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783BC-C1CE-1F4F-A26C-E4D4C1F38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6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4283-9EDA-8C41-8A64-257A9E294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Programming fundamentals for data science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b="1" dirty="0"/>
              <a:t>Lec-1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5D0AC-AAA3-6048-8A41-C5E0BB5DB8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Saurabh Das</a:t>
            </a:r>
          </a:p>
          <a:p>
            <a:r>
              <a:rPr lang="en-US" dirty="0"/>
              <a:t>Department of Astronomy, Astrophysics and Space Engineering</a:t>
            </a:r>
          </a:p>
          <a:p>
            <a:r>
              <a:rPr lang="en-US" dirty="0"/>
              <a:t>IIT Indore</a:t>
            </a:r>
          </a:p>
        </p:txBody>
      </p:sp>
    </p:spTree>
    <p:extLst>
      <p:ext uri="{BB962C8B-B14F-4D97-AF65-F5344CB8AC3E}">
        <p14:creationId xmlns:p14="http://schemas.microsoft.com/office/powerpoint/2010/main" val="4287464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1D415-7719-B341-80E8-2DA781EC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Course Plan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Module 1: Basics of Computations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CA71-314E-BE4E-8DA3-F757B4E67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Introduction to Python language basics, </a:t>
            </a:r>
            <a:r>
              <a:rPr lang="en-US" dirty="0" err="1"/>
              <a:t>Jupyter</a:t>
            </a:r>
            <a:r>
              <a:rPr lang="en-US" dirty="0"/>
              <a:t> Notebook, </a:t>
            </a:r>
            <a:r>
              <a:rPr lang="en-US" b="1" dirty="0"/>
              <a:t>NumPy </a:t>
            </a:r>
            <a:r>
              <a:rPr lang="en-US" dirty="0"/>
              <a:t>basics: Arrays and Vectorized Computation, Linear Algebra features in NumPy, Introduction to </a:t>
            </a:r>
            <a:r>
              <a:rPr lang="en-US" b="1" dirty="0"/>
              <a:t>SciPy</a:t>
            </a:r>
            <a:r>
              <a:rPr lang="en-US" dirty="0"/>
              <a:t>: Curve Fitting, Plotting with </a:t>
            </a:r>
            <a:r>
              <a:rPr lang="en-US" b="1" dirty="0"/>
              <a:t>Matplotlib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Objectives: Introduce Python as basic language for data science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Duration : 6 hours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08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45A6-FFE7-6543-867E-06264C9E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Module 2: Exploring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A737F-30BD-3449-89CE-A92E79BE8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Introduction to data processing with Pandas, Pandas: Data Loading, Storage, and File Formats, Data Cleaning and Preparation, Data Wrangling, Additional features for data and analytics, Time Series, Introduction to </a:t>
            </a:r>
            <a:r>
              <a:rPr lang="en-US" dirty="0" err="1"/>
              <a:t>Scikit</a:t>
            </a:r>
            <a:r>
              <a:rPr lang="en-US" dirty="0"/>
              <a:t>-Learn and TensorFlow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Objective: Explore Data with Python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Duration : 6 hours</a:t>
            </a:r>
          </a:p>
        </p:txBody>
      </p:sp>
    </p:spTree>
    <p:extLst>
      <p:ext uri="{BB962C8B-B14F-4D97-AF65-F5344CB8AC3E}">
        <p14:creationId xmlns:p14="http://schemas.microsoft.com/office/powerpoint/2010/main" val="881842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868F-C7C2-6941-950E-395E715E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Module 3 : Advanced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8C92B-6D7C-654D-A286-918422E99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NumPy, SciPy and Pandas, Functional programming, Object oriented programming, Other applications (web, databases, GUI etc.)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Objective: Introduce few advanced features in Python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Duration : 4 hours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4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8404-9BF8-3D45-A374-86A34D97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Module 4: Introduction to R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D2F49-4B73-294E-9D60-3F70A90F8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Scientific Calculator, Inspecting Variables, Vectors-Matrices and Arrays, Lists and Data Frames, Functions-Strings and Factors, Flow Control and Loops</a:t>
            </a:r>
          </a:p>
          <a:p>
            <a:endParaRPr lang="en-US" dirty="0"/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Objective: To introduce the R programming language for data analytics</a:t>
            </a:r>
          </a:p>
          <a:p>
            <a:endParaRPr lang="en-US" dirty="0"/>
          </a:p>
          <a:p>
            <a:r>
              <a:rPr lang="en-US" dirty="0"/>
              <a:t>Duration: 4.0 Hours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54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DDAD-D429-B444-8466-5041E7F7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Text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C63DE-6950-AA4D-9E3A-C8EE8918E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Robert Johansson, “Numerical Python: Scientific Computing and Data Science Applications with </a:t>
            </a:r>
            <a:r>
              <a:rPr lang="en-US" dirty="0" err="1"/>
              <a:t>Numpy</a:t>
            </a:r>
            <a:r>
              <a:rPr lang="en-US" dirty="0"/>
              <a:t>, SciPy and Matplotlib”, 2018, </a:t>
            </a:r>
            <a:r>
              <a:rPr lang="en-US" dirty="0" err="1"/>
              <a:t>Apress</a:t>
            </a:r>
            <a:r>
              <a:rPr lang="en-US" dirty="0"/>
              <a:t>, 2nd Ed., ISBN: 1484242459.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accent1"/>
                </a:solidFill>
              </a:rPr>
              <a:t>Svein</a:t>
            </a:r>
            <a:r>
              <a:rPr lang="en-US" dirty="0">
                <a:solidFill>
                  <a:schemeClr val="accent1"/>
                </a:solidFill>
              </a:rPr>
              <a:t> Linge &amp; Hans </a:t>
            </a:r>
            <a:r>
              <a:rPr lang="en-US" dirty="0" err="1">
                <a:solidFill>
                  <a:schemeClr val="accent1"/>
                </a:solidFill>
              </a:rPr>
              <a:t>Petter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Langtangen</a:t>
            </a:r>
            <a:r>
              <a:rPr lang="en-US" dirty="0">
                <a:solidFill>
                  <a:schemeClr val="accent1"/>
                </a:solidFill>
              </a:rPr>
              <a:t>, “Programming for Computations - Python: A Gentle Introduction to Numerical Simulations with Python”, 2016, Springer, 1st Edition, ISBN: 3319324276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Jake </a:t>
            </a:r>
            <a:r>
              <a:rPr lang="en-US" dirty="0" err="1"/>
              <a:t>VanderPlas</a:t>
            </a:r>
            <a:r>
              <a:rPr lang="en-US" dirty="0"/>
              <a:t>, “Python Data Science Handbook: Essential Tools for Working with Data”, 2016, Shroff/O’Reilly, 1st Edition, ISBN: 9352134915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Benjamin S. </a:t>
            </a:r>
            <a:r>
              <a:rPr lang="en-US" dirty="0" err="1">
                <a:solidFill>
                  <a:schemeClr val="accent1"/>
                </a:solidFill>
              </a:rPr>
              <a:t>Baumer</a:t>
            </a:r>
            <a:r>
              <a:rPr lang="en-US" dirty="0">
                <a:solidFill>
                  <a:schemeClr val="accent1"/>
                </a:solidFill>
              </a:rPr>
              <a:t>, Daniel T. Kaplan, and Nicholas J. Horton , “Modern Data Science with R”, CRC, 2017, 1st Edition, ISBN: 978-1498724487</a:t>
            </a:r>
          </a:p>
        </p:txBody>
      </p:sp>
    </p:spTree>
    <p:extLst>
      <p:ext uri="{BB962C8B-B14F-4D97-AF65-F5344CB8AC3E}">
        <p14:creationId xmlns:p14="http://schemas.microsoft.com/office/powerpoint/2010/main" val="1804037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74B84-4A6C-7546-93E3-2AAED09C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49707-B953-2347-B34B-DB86B73FE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internet is an excellent source.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chemeClr val="accent1"/>
                </a:solidFill>
              </a:rPr>
              <a:t>Google is a perfect starting point. </a:t>
            </a:r>
            <a:endParaRPr lang="en-IN" dirty="0">
              <a:solidFill>
                <a:schemeClr val="accent1"/>
              </a:solidFill>
              <a:effectLst/>
            </a:endParaRP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official documentation is also good, always worth a try: </a:t>
            </a:r>
            <a:r>
              <a:rPr lang="en-US" dirty="0"/>
              <a:t>https://</a:t>
            </a:r>
            <a:r>
              <a:rPr lang="en-US" dirty="0" err="1"/>
              <a:t>docs.python.org</a:t>
            </a:r>
            <a:r>
              <a:rPr lang="en-US" dirty="0"/>
              <a:t>/3.8/</a:t>
            </a:r>
          </a:p>
        </p:txBody>
      </p:sp>
    </p:spTree>
    <p:extLst>
      <p:ext uri="{BB962C8B-B14F-4D97-AF65-F5344CB8AC3E}">
        <p14:creationId xmlns:p14="http://schemas.microsoft.com/office/powerpoint/2010/main" val="4012686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31EF-1657-C648-ABD6-4CF3BC87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How to use Python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952F5-A846-DA4E-838C-1CE922F4E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There are two ways to use Python: </a:t>
            </a:r>
          </a:p>
          <a:p>
            <a:endParaRPr lang="en-IN" dirty="0">
              <a:effectLst/>
            </a:endParaRPr>
          </a:p>
          <a:p>
            <a:r>
              <a:rPr lang="en-IN" dirty="0"/>
              <a:t>command-line mode: talk directly to the interpreter </a:t>
            </a:r>
          </a:p>
          <a:p>
            <a:pPr marL="0" indent="0" algn="ctr">
              <a:buNone/>
            </a:pPr>
            <a:r>
              <a:rPr lang="en-IN" dirty="0"/>
              <a:t>$ 2+3</a:t>
            </a:r>
            <a:endParaRPr lang="en-IN" dirty="0">
              <a:effectLst/>
            </a:endParaRPr>
          </a:p>
          <a:p>
            <a:pPr algn="just"/>
            <a:r>
              <a:rPr lang="en-IN" dirty="0">
                <a:solidFill>
                  <a:schemeClr val="accent1"/>
                </a:solidFill>
              </a:rPr>
              <a:t>scripting-mode: write code in a file (called script) and run code by typing in the terminal</a:t>
            </a:r>
            <a:endParaRPr lang="en-IN" dirty="0">
              <a:solidFill>
                <a:schemeClr val="accent1"/>
              </a:solidFill>
              <a:effectLst/>
            </a:endParaRPr>
          </a:p>
          <a:p>
            <a:endParaRPr lang="en-IN" dirty="0">
              <a:effectLst/>
            </a:endParaRPr>
          </a:p>
          <a:p>
            <a:pPr marL="0" indent="0" algn="ctr">
              <a:buNone/>
            </a:pPr>
            <a:r>
              <a:rPr lang="en-IN" dirty="0"/>
              <a:t>$ python3 </a:t>
            </a:r>
            <a:r>
              <a:rPr lang="en-IN" i="1" dirty="0" err="1"/>
              <a:t>scriptname.py</a:t>
            </a:r>
            <a:r>
              <a:rPr lang="en-IN" dirty="0"/>
              <a:t> </a:t>
            </a:r>
            <a:endParaRPr lang="en-IN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07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5F6-BE37-C34B-97B2-0A16340C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The interpreter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50F22-B2E7-274D-A485-ACDD8B37D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start the </a:t>
            </a:r>
            <a:r>
              <a:rPr lang="en-IN" dirty="0" err="1"/>
              <a:t>intepreter</a:t>
            </a:r>
            <a:r>
              <a:rPr lang="en-IN" dirty="0"/>
              <a:t> by typing in the terminal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python 3: 	$python3</a:t>
            </a:r>
          </a:p>
          <a:p>
            <a:pPr marL="0" indent="0">
              <a:buNone/>
            </a:pPr>
            <a:r>
              <a:rPr lang="en-IN" dirty="0"/>
              <a:t>For Python 2: 	$python</a:t>
            </a:r>
          </a:p>
          <a:p>
            <a:endParaRPr lang="en-IN" dirty="0">
              <a:effectLst/>
            </a:endParaRPr>
          </a:p>
          <a:p>
            <a:endParaRPr lang="en-IN" dirty="0">
              <a:effectLst/>
            </a:endParaRPr>
          </a:p>
          <a:p>
            <a:r>
              <a:rPr lang="en-IN" dirty="0">
                <a:solidFill>
                  <a:schemeClr val="accent1"/>
                </a:solidFill>
              </a:rPr>
              <a:t>Now we can interactively give instructions to the computer, using the Python language. </a:t>
            </a:r>
            <a:endParaRPr lang="en-IN" dirty="0">
              <a:solidFill>
                <a:schemeClr val="accent1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0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3FDA-03FC-9D42-B9FE-00C3CD38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Print statement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DB9D-B539-2947-8F8C-722E62067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/>
              <a:t>We can print output to screen using the print command </a:t>
            </a:r>
            <a:endParaRPr lang="en-IN" dirty="0">
              <a:effectLst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$print “Hello World”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$print(“Hello World”) </a:t>
            </a:r>
          </a:p>
        </p:txBody>
      </p:sp>
    </p:spTree>
    <p:extLst>
      <p:ext uri="{BB962C8B-B14F-4D97-AF65-F5344CB8AC3E}">
        <p14:creationId xmlns:p14="http://schemas.microsoft.com/office/powerpoint/2010/main" val="3955695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278C6-61C7-EA46-BE95-9BFFA7D2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Scripting mode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0E36C-B020-324E-901B-3B58299A6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more convenient way to interact with Python is to write a script. </a:t>
            </a:r>
          </a:p>
          <a:p>
            <a:endParaRPr lang="en-IN" dirty="0">
              <a:effectLst/>
            </a:endParaRPr>
          </a:p>
          <a:p>
            <a:r>
              <a:rPr lang="en-IN" dirty="0">
                <a:solidFill>
                  <a:schemeClr val="accent1"/>
                </a:solidFill>
              </a:rPr>
              <a:t>A script contains all code you want to execute. Then you call Python on the script to run the script. </a:t>
            </a:r>
            <a:endParaRPr lang="en-IN" dirty="0">
              <a:solidFill>
                <a:schemeClr val="accent1"/>
              </a:solidFill>
              <a:effectLst/>
            </a:endParaRPr>
          </a:p>
          <a:p>
            <a:endParaRPr lang="en-IN" dirty="0"/>
          </a:p>
          <a:p>
            <a:r>
              <a:rPr lang="en-IN" dirty="0"/>
              <a:t>First browse, using the terminal, to where the script is saved </a:t>
            </a:r>
            <a:endParaRPr lang="en-IN" dirty="0">
              <a:effectLst/>
            </a:endParaRPr>
          </a:p>
          <a:p>
            <a:endParaRPr lang="en-IN" dirty="0"/>
          </a:p>
          <a:p>
            <a:r>
              <a:rPr lang="en-IN" dirty="0">
                <a:solidFill>
                  <a:schemeClr val="accent1"/>
                </a:solidFill>
              </a:rPr>
              <a:t>Then call python3 </a:t>
            </a:r>
            <a:r>
              <a:rPr lang="en-IN" dirty="0" err="1">
                <a:solidFill>
                  <a:schemeClr val="accent1"/>
                </a:solidFill>
              </a:rPr>
              <a:t>scriptname.py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endParaRPr lang="en-IN" dirty="0">
              <a:solidFill>
                <a:schemeClr val="accent1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6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E08D-6E5B-7341-9896-7F74A009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26B46-644B-A84D-920B-04652419D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b="0" i="0" u="none" strike="noStrike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en-IN" b="1" i="1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if you torture the data long enough, it will confess to anything</a:t>
            </a:r>
            <a:r>
              <a:rPr lang="en-IN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”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						- Ronald H. Coase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7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D847-9799-8540-9849-0C1FC0FE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Scripting mode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23840-5861-CA4B-9D10-7A6089DEA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>
                <a:solidFill>
                  <a:schemeClr val="accent1"/>
                </a:solidFill>
              </a:rPr>
              <a:t>Suppose the Python script is saved in a folder /Documents called </a:t>
            </a:r>
            <a:r>
              <a:rPr lang="en-IN" dirty="0" err="1">
                <a:solidFill>
                  <a:schemeClr val="accent1"/>
                </a:solidFill>
              </a:rPr>
              <a:t>myscript.py</a:t>
            </a:r>
            <a:r>
              <a:rPr lang="en-IN" dirty="0">
                <a:solidFill>
                  <a:schemeClr val="accent1"/>
                </a:solidFill>
              </a:rPr>
              <a:t>. </a:t>
            </a:r>
          </a:p>
          <a:p>
            <a:endParaRPr lang="en-IN" dirty="0">
              <a:effectLst/>
            </a:endParaRPr>
          </a:p>
          <a:p>
            <a:r>
              <a:rPr lang="en-IN" dirty="0"/>
              <a:t>Then browse to the folder by entering the following command into the terminal </a:t>
            </a:r>
            <a:endParaRPr lang="en-IN" dirty="0">
              <a:effectLst/>
            </a:endParaRPr>
          </a:p>
          <a:p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		$ cd ~/Documents</a:t>
            </a:r>
            <a:endParaRPr lang="en-IN" dirty="0">
              <a:solidFill>
                <a:schemeClr val="accent1"/>
              </a:solidFill>
              <a:effectLst/>
            </a:endParaRPr>
          </a:p>
          <a:p>
            <a:endParaRPr lang="en-IN" dirty="0"/>
          </a:p>
          <a:p>
            <a:r>
              <a:rPr lang="en-IN" dirty="0"/>
              <a:t>And then run the script by entering </a:t>
            </a:r>
            <a:endParaRPr lang="en-IN" dirty="0">
              <a:effectLst/>
            </a:endParaRPr>
          </a:p>
          <a:p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		$ python </a:t>
            </a:r>
            <a:r>
              <a:rPr lang="en-IN" dirty="0" err="1">
                <a:solidFill>
                  <a:schemeClr val="accent1"/>
                </a:solidFill>
              </a:rPr>
              <a:t>myscript.py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endParaRPr lang="en-IN" dirty="0">
              <a:solidFill>
                <a:schemeClr val="accent1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061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12A-2812-AE49-8ACE-5FB307439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DB73B-A605-DB48-88D1-19F93997D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  <a:p>
            <a:r>
              <a:rPr lang="en-US" dirty="0"/>
              <a:t>Control Statement</a:t>
            </a:r>
          </a:p>
          <a:p>
            <a:r>
              <a:rPr lang="en-US" dirty="0"/>
              <a:t>Indentation</a:t>
            </a:r>
          </a:p>
          <a:p>
            <a:r>
              <a:rPr lang="en-US" dirty="0"/>
              <a:t>And some basic operations in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5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9442-733A-1346-8256-09625902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Why learn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E5D43-8028-0642-9790-6BDFE1A82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>
                <a:solidFill>
                  <a:schemeClr val="accent1"/>
                </a:solidFill>
              </a:rPr>
              <a:t>Human vs Computer </a:t>
            </a:r>
          </a:p>
          <a:p>
            <a:pPr marL="457200" lvl="1" indent="0" algn="just">
              <a:buNone/>
            </a:pPr>
            <a:r>
              <a:rPr lang="en-IN" dirty="0"/>
              <a:t>– speed of computation</a:t>
            </a:r>
          </a:p>
          <a:p>
            <a:pPr marL="457200" lvl="1" indent="0" algn="just">
              <a:buNone/>
            </a:pPr>
            <a:r>
              <a:rPr lang="en-IN" dirty="0"/>
              <a:t>– speed of recording the result</a:t>
            </a:r>
          </a:p>
          <a:p>
            <a:pPr algn="just"/>
            <a:r>
              <a:rPr lang="en-IN" dirty="0">
                <a:solidFill>
                  <a:schemeClr val="accent1"/>
                </a:solidFill>
              </a:rPr>
              <a:t>All of us probably have used computers to do all sorts of useful and interesting things. </a:t>
            </a:r>
          </a:p>
          <a:p>
            <a:pPr algn="just"/>
            <a:r>
              <a:rPr lang="en-IN" dirty="0"/>
              <a:t>like to automate </a:t>
            </a:r>
          </a:p>
          <a:p>
            <a:pPr algn="just"/>
            <a:r>
              <a:rPr lang="en-IN" b="1" dirty="0">
                <a:solidFill>
                  <a:schemeClr val="accent1"/>
                </a:solidFill>
              </a:rPr>
              <a:t>Allow us to give instructions to a computer in a language the computer understands</a:t>
            </a:r>
            <a:r>
              <a:rPr lang="en-IN" dirty="0">
                <a:solidFill>
                  <a:schemeClr val="accent1"/>
                </a:solidFill>
              </a:rPr>
              <a:t>.</a:t>
            </a:r>
          </a:p>
          <a:p>
            <a:pPr algn="just"/>
            <a:r>
              <a:rPr lang="en-IN" dirty="0"/>
              <a:t>It is vocabulary and a collection of rules that command a computer, devices, applications to work according to the written codes</a:t>
            </a:r>
          </a:p>
          <a:p>
            <a:pPr algn="just"/>
            <a:r>
              <a:rPr lang="en-IN" dirty="0">
                <a:solidFill>
                  <a:schemeClr val="accent1"/>
                </a:solidFill>
              </a:rPr>
              <a:t>Efficient programs and develop online solutions 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11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CCCE-8927-5F4A-893B-7D8CEFBD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Way to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54D70-E217-A94F-B249-E9F1F17B1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>
                <a:solidFill>
                  <a:schemeClr val="accent1"/>
                </a:solidFill>
              </a:rPr>
              <a:t>The only way to learn programming (e.g. Python), is by writing program... </a:t>
            </a:r>
          </a:p>
          <a:p>
            <a:pPr lvl="1" algn="just"/>
            <a:r>
              <a:rPr lang="en-IN" b="1" dirty="0"/>
              <a:t>More you practise, more you learn</a:t>
            </a:r>
            <a:r>
              <a:rPr lang="en-IN" dirty="0"/>
              <a:t>. </a:t>
            </a:r>
          </a:p>
          <a:p>
            <a:pPr lvl="1" algn="just"/>
            <a:r>
              <a:rPr lang="en-IN" dirty="0"/>
              <a:t>So you are expected to put in effort. </a:t>
            </a:r>
          </a:p>
          <a:p>
            <a:pPr lvl="1" algn="just"/>
            <a:endParaRPr lang="en-IN" dirty="0">
              <a:effectLst/>
            </a:endParaRPr>
          </a:p>
          <a:p>
            <a:pPr algn="just"/>
            <a:r>
              <a:rPr lang="en-IN" dirty="0">
                <a:solidFill>
                  <a:schemeClr val="accent1"/>
                </a:solidFill>
              </a:rPr>
              <a:t>Anyone who has good knowledge in any programming language, this course will be relatively easy</a:t>
            </a:r>
          </a:p>
          <a:p>
            <a:pPr algn="just"/>
            <a:endParaRPr lang="en-IN" dirty="0">
              <a:solidFill>
                <a:schemeClr val="accent1"/>
              </a:solidFill>
            </a:endParaRPr>
          </a:p>
          <a:p>
            <a:pPr algn="just"/>
            <a:r>
              <a:rPr lang="en-IN" dirty="0"/>
              <a:t>You are expected to put lots of effort to build a solid background.</a:t>
            </a:r>
          </a:p>
          <a:p>
            <a:pPr lvl="1" algn="just"/>
            <a:r>
              <a:rPr lang="en-IN" b="1" dirty="0"/>
              <a:t>T</a:t>
            </a:r>
            <a:r>
              <a:rPr lang="en-IN" b="1" dirty="0">
                <a:effectLst/>
              </a:rPr>
              <a:t>he reward will be excellent. </a:t>
            </a:r>
          </a:p>
        </p:txBody>
      </p:sp>
    </p:spTree>
    <p:extLst>
      <p:ext uri="{BB962C8B-B14F-4D97-AF65-F5344CB8AC3E}">
        <p14:creationId xmlns:p14="http://schemas.microsoft.com/office/powerpoint/2010/main" val="368686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CCDF-162A-3047-9D36-24CD61D5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Python- Good or Bad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455CF-8A34-4A4B-B61D-9F016CCFD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Relatively easy to learn</a:t>
            </a:r>
          </a:p>
          <a:p>
            <a:endParaRPr lang="en-IN" dirty="0"/>
          </a:p>
          <a:p>
            <a:r>
              <a:rPr lang="en-IN" dirty="0"/>
              <a:t>Fast to write code</a:t>
            </a:r>
          </a:p>
          <a:p>
            <a:endParaRPr lang="en-IN" dirty="0"/>
          </a:p>
          <a:p>
            <a:r>
              <a:rPr lang="en-IN" dirty="0"/>
              <a:t>Intuitive</a:t>
            </a:r>
          </a:p>
          <a:p>
            <a:endParaRPr lang="en-IN" dirty="0"/>
          </a:p>
          <a:p>
            <a:r>
              <a:rPr lang="en-IN" dirty="0"/>
              <a:t>Versatile</a:t>
            </a:r>
          </a:p>
          <a:p>
            <a:endParaRPr lang="en-IN" dirty="0"/>
          </a:p>
          <a:p>
            <a:r>
              <a:rPr lang="en-IN" dirty="0">
                <a:solidFill>
                  <a:schemeClr val="accent1"/>
                </a:solidFill>
              </a:rPr>
              <a:t>Less control, worse performance</a:t>
            </a:r>
          </a:p>
          <a:p>
            <a:endParaRPr lang="en-IN" dirty="0">
              <a:solidFill>
                <a:schemeClr val="accent1"/>
              </a:solidFill>
            </a:endParaRPr>
          </a:p>
          <a:p>
            <a:r>
              <a:rPr lang="en-IN" dirty="0">
                <a:solidFill>
                  <a:schemeClr val="accent1"/>
                </a:solidFill>
              </a:rPr>
              <a:t>Less safety handles, responsibility for user </a:t>
            </a:r>
            <a:endParaRPr lang="en-IN" dirty="0">
              <a:solidFill>
                <a:schemeClr val="accent1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9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6D58-F8F1-C54C-A3CB-07B9DDCB0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Installation and Packages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FCA75-9D51-A34F-94B6-B63CB9C33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46830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Official website : </a:t>
            </a:r>
            <a:r>
              <a:rPr lang="en-US" dirty="0">
                <a:hlinkClick r:id="rId2"/>
              </a:rPr>
              <a:t>https://www.python.org/downloads/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are many prepackage python distribution available- </a:t>
            </a:r>
            <a:r>
              <a:rPr lang="en-IN" dirty="0"/>
              <a:t>such as Anaconda </a:t>
            </a:r>
            <a:r>
              <a:rPr lang="en-IN" dirty="0">
                <a:hlinkClick r:id="rId3"/>
              </a:rPr>
              <a:t>https://www.anaconda.com</a:t>
            </a:r>
            <a:r>
              <a:rPr lang="en-IN" dirty="0"/>
              <a:t> </a:t>
            </a:r>
          </a:p>
          <a:p>
            <a:endParaRPr lang="en-US" dirty="0"/>
          </a:p>
          <a:p>
            <a:r>
              <a:rPr lang="en-IN" dirty="0"/>
              <a:t>Packages are faster – Like </a:t>
            </a:r>
            <a:r>
              <a:rPr lang="en-IN" dirty="0" err="1"/>
              <a:t>numpy</a:t>
            </a:r>
            <a:r>
              <a:rPr lang="en-IN" dirty="0"/>
              <a:t> for linear algebra</a:t>
            </a:r>
          </a:p>
          <a:p>
            <a:pPr lvl="1"/>
            <a:r>
              <a:rPr lang="en-IN" dirty="0"/>
              <a:t>don’t have to </a:t>
            </a:r>
            <a:r>
              <a:rPr lang="en-IN" dirty="0" err="1"/>
              <a:t>progam</a:t>
            </a:r>
            <a:r>
              <a:rPr lang="en-IN" dirty="0"/>
              <a:t> everything. </a:t>
            </a:r>
          </a:p>
          <a:p>
            <a:pPr lvl="1"/>
            <a:endParaRPr lang="en-IN" dirty="0">
              <a:effectLst/>
            </a:endParaRPr>
          </a:p>
          <a:p>
            <a:r>
              <a:rPr lang="en-US" dirty="0" err="1"/>
              <a:t>Jupyter</a:t>
            </a:r>
            <a:r>
              <a:rPr lang="en-US" dirty="0"/>
              <a:t> Notebook - </a:t>
            </a:r>
            <a:r>
              <a:rPr lang="en-US" dirty="0">
                <a:hlinkClick r:id="rId4"/>
              </a:rPr>
              <a:t>https://jupyter.org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0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8046-B222-EF43-8691-8C3470B1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Google </a:t>
            </a:r>
            <a:r>
              <a:rPr lang="en-US" dirty="0" err="1">
                <a:solidFill>
                  <a:srgbClr val="C00000"/>
                </a:solidFill>
              </a:rPr>
              <a:t>Colab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58E98-0E38-3144-851D-2C09B3BA2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We will use Google </a:t>
            </a:r>
            <a:r>
              <a:rPr lang="en-US" b="1" dirty="0" err="1"/>
              <a:t>Colab</a:t>
            </a:r>
            <a:r>
              <a:rPr lang="en-US" b="1" dirty="0"/>
              <a:t> in this class</a:t>
            </a:r>
          </a:p>
          <a:p>
            <a:endParaRPr lang="en-US" b="1" dirty="0"/>
          </a:p>
          <a:p>
            <a:r>
              <a:rPr lang="en-US" dirty="0"/>
              <a:t>Why - nothing to install.</a:t>
            </a:r>
          </a:p>
          <a:p>
            <a:pPr lvl="1"/>
            <a:r>
              <a:rPr lang="en-US" dirty="0"/>
              <a:t>Cloud based platform</a:t>
            </a:r>
          </a:p>
          <a:p>
            <a:pPr lvl="1"/>
            <a:endParaRPr lang="en-US" dirty="0"/>
          </a:p>
          <a:p>
            <a:r>
              <a:rPr lang="en-US" dirty="0"/>
              <a:t>You only need a Google account</a:t>
            </a:r>
          </a:p>
          <a:p>
            <a:endParaRPr lang="en-US" dirty="0"/>
          </a:p>
          <a:p>
            <a:r>
              <a:rPr lang="en-US" dirty="0"/>
              <a:t>But it is your duty to install Python with </a:t>
            </a:r>
            <a:r>
              <a:rPr lang="en-US" dirty="0" err="1"/>
              <a:t>Jupyter</a:t>
            </a:r>
            <a:r>
              <a:rPr lang="en-US" dirty="0"/>
              <a:t> Notebook on your computer</a:t>
            </a:r>
          </a:p>
          <a:p>
            <a:pPr lvl="1"/>
            <a:r>
              <a:rPr lang="en-US" dirty="0"/>
              <a:t>It is handy in advance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38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6766-CEE9-6148-A06D-9E608A25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How to install packages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50B7A-1D05-0049-99C4-CA11A87A5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install a package that you do not have, use pip, which is the Python package manager. </a:t>
            </a:r>
          </a:p>
          <a:p>
            <a:endParaRPr lang="en-IN" dirty="0">
              <a:effectLst/>
            </a:endParaRPr>
          </a:p>
          <a:p>
            <a:endParaRPr lang="en-IN" dirty="0">
              <a:effectLst/>
            </a:endParaRPr>
          </a:p>
          <a:p>
            <a:r>
              <a:rPr lang="en-IN" dirty="0"/>
              <a:t>such as </a:t>
            </a:r>
            <a:endParaRPr lang="en-IN" dirty="0">
              <a:effectLst/>
            </a:endParaRPr>
          </a:p>
          <a:p>
            <a:pPr marL="0" indent="0">
              <a:buNone/>
            </a:pPr>
            <a:r>
              <a:rPr lang="en-IN" dirty="0"/>
              <a:t>$ pip install pandas </a:t>
            </a:r>
          </a:p>
          <a:p>
            <a:pPr marL="0" indent="0">
              <a:buNone/>
            </a:pPr>
            <a:endParaRPr lang="en-IN" dirty="0">
              <a:effectLst/>
            </a:endParaRPr>
          </a:p>
          <a:p>
            <a:pPr marL="0" indent="0">
              <a:buNone/>
            </a:pPr>
            <a:r>
              <a:rPr lang="en-IN" dirty="0"/>
              <a:t>$ pip3 install pandas </a:t>
            </a:r>
            <a:endParaRPr lang="en-IN" dirty="0">
              <a:effectLst/>
            </a:endParaRPr>
          </a:p>
          <a:p>
            <a:pPr marL="0" indent="0">
              <a:buNone/>
            </a:pPr>
            <a:endParaRPr lang="en-IN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1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98EA-1361-2347-BB50-3A5D76CF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Python 3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F761-01E1-A545-87C3-D28CC70CE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Python 3 is now the main stream python language.</a:t>
            </a:r>
          </a:p>
          <a:p>
            <a:pPr algn="just"/>
            <a:endParaRPr lang="en-IN" dirty="0"/>
          </a:p>
          <a:p>
            <a:pPr algn="just"/>
            <a:r>
              <a:rPr lang="en-IN" dirty="0">
                <a:solidFill>
                  <a:schemeClr val="accent1"/>
                </a:solidFill>
              </a:rPr>
              <a:t>However, many people still use Python 2, and many codes are in Python 2. 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Differences are not too big, so you can easily switch. </a:t>
            </a:r>
          </a:p>
          <a:p>
            <a:pPr algn="just"/>
            <a:endParaRPr lang="en-IN" dirty="0"/>
          </a:p>
          <a:p>
            <a:pPr algn="just"/>
            <a:r>
              <a:rPr lang="en-IN" dirty="0">
                <a:solidFill>
                  <a:schemeClr val="accent1"/>
                </a:solidFill>
              </a:rPr>
              <a:t>However, there are change in syntax, so if your program don’t run check the version as well.!!!</a:t>
            </a:r>
          </a:p>
          <a:p>
            <a:pPr algn="just"/>
            <a:endParaRPr lang="en-IN" dirty="0">
              <a:effectLst/>
            </a:endParaRPr>
          </a:p>
          <a:p>
            <a:pPr algn="just"/>
            <a:endParaRPr lang="en-IN" dirty="0"/>
          </a:p>
          <a:p>
            <a:pPr marL="0" indent="0" algn="just">
              <a:buNone/>
            </a:pPr>
            <a:endParaRPr lang="en-IN" dirty="0">
              <a:effectLst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91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3362</TotalTime>
  <Words>952</Words>
  <Application>Microsoft Macintosh PowerPoint</Application>
  <PresentationFormat>Widescreen</PresentationFormat>
  <Paragraphs>162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</vt:lpstr>
      <vt:lpstr>Calibri</vt:lpstr>
      <vt:lpstr>Calibri Light</vt:lpstr>
      <vt:lpstr>Office Theme</vt:lpstr>
      <vt:lpstr>Programming fundamentals for data science Lec-1</vt:lpstr>
      <vt:lpstr>PowerPoint Presentation</vt:lpstr>
      <vt:lpstr>Why learn programming?</vt:lpstr>
      <vt:lpstr>Way to learn</vt:lpstr>
      <vt:lpstr>Python- Good or Bad</vt:lpstr>
      <vt:lpstr>Installation and Packages </vt:lpstr>
      <vt:lpstr>Google Colab</vt:lpstr>
      <vt:lpstr>How to install packages </vt:lpstr>
      <vt:lpstr>Python 3 </vt:lpstr>
      <vt:lpstr>Course Plan Module 1: Basics of Computations</vt:lpstr>
      <vt:lpstr>Module 2: Exploring Data</vt:lpstr>
      <vt:lpstr>Module 3 : Advanced Topics</vt:lpstr>
      <vt:lpstr>Module 4: Introduction to R package</vt:lpstr>
      <vt:lpstr>Text Books</vt:lpstr>
      <vt:lpstr>References</vt:lpstr>
      <vt:lpstr>How to use Python </vt:lpstr>
      <vt:lpstr>The interpreter </vt:lpstr>
      <vt:lpstr>Print statement </vt:lpstr>
      <vt:lpstr>Scripting mode </vt:lpstr>
      <vt:lpstr>Scripting mode </vt:lpstr>
      <vt:lpstr>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and computation</dc:title>
  <dc:creator>Dr. Saurabh Das</dc:creator>
  <cp:lastModifiedBy>Dr. Saurabh Das</cp:lastModifiedBy>
  <cp:revision>22</cp:revision>
  <dcterms:created xsi:type="dcterms:W3CDTF">2022-03-20T06:35:06Z</dcterms:created>
  <dcterms:modified xsi:type="dcterms:W3CDTF">2022-03-22T14:37:42Z</dcterms:modified>
</cp:coreProperties>
</file>