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7" r:id="rId2"/>
    <p:sldId id="321" r:id="rId3"/>
    <p:sldId id="435" r:id="rId4"/>
    <p:sldId id="461" r:id="rId5"/>
    <p:sldId id="455" r:id="rId6"/>
    <p:sldId id="462" r:id="rId7"/>
    <p:sldId id="458" r:id="rId8"/>
    <p:sldId id="463" r:id="rId9"/>
    <p:sldId id="375" r:id="rId10"/>
    <p:sldId id="464" r:id="rId11"/>
    <p:sldId id="465" r:id="rId12"/>
    <p:sldId id="376" r:id="rId13"/>
    <p:sldId id="466" r:id="rId14"/>
    <p:sldId id="468" r:id="rId15"/>
    <p:sldId id="467" r:id="rId16"/>
    <p:sldId id="469" r:id="rId17"/>
    <p:sldId id="379" r:id="rId18"/>
    <p:sldId id="470" r:id="rId19"/>
    <p:sldId id="471" r:id="rId20"/>
    <p:sldId id="472" r:id="rId21"/>
    <p:sldId id="473" r:id="rId22"/>
    <p:sldId id="475" r:id="rId23"/>
    <p:sldId id="474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4" r:id="rId32"/>
    <p:sldId id="391" r:id="rId33"/>
    <p:sldId id="269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Poppins SemiBold" panose="00000700000000000000" pitchFamily="2" charset="0"/>
      <p:regular r:id="rId44"/>
      <p:bold r:id="rId45"/>
      <p:italic r:id="rId46"/>
      <p:boldItalic r:id="rId47"/>
    </p:embeddedFont>
    <p:embeddedFont>
      <p:font typeface="Raleway" panose="020B05030301010600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6" userDrawn="1">
          <p15:clr>
            <a:srgbClr val="9AA0A6"/>
          </p15:clr>
        </p15:guide>
        <p15:guide id="2" pos="453" userDrawn="1">
          <p15:clr>
            <a:srgbClr val="9AA0A6"/>
          </p15:clr>
        </p15:guide>
        <p15:guide id="3" pos="5587">
          <p15:clr>
            <a:srgbClr val="9AA0A6"/>
          </p15:clr>
        </p15:guide>
        <p15:guide id="4" orient="horz" pos="3072" userDrawn="1">
          <p15:clr>
            <a:srgbClr val="9AA0A6"/>
          </p15:clr>
        </p15:guide>
        <p15:guide id="5" orient="horz" pos="531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C0000"/>
    <a:srgbClr val="D01317"/>
    <a:srgbClr val="E9EAEC"/>
    <a:srgbClr val="183000"/>
    <a:srgbClr val="9EABB3"/>
    <a:srgbClr val="D2DADD"/>
    <a:srgbClr val="F7F7F7"/>
    <a:srgbClr val="1246B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58757" autoAdjust="0"/>
  </p:normalViewPr>
  <p:slideViewPr>
    <p:cSldViewPr snapToGrid="0">
      <p:cViewPr varScale="1">
        <p:scale>
          <a:sx n="55" d="100"/>
          <a:sy n="55" d="100"/>
        </p:scale>
        <p:origin x="1710" y="60"/>
      </p:cViewPr>
      <p:guideLst>
        <p:guide orient="horz" pos="146"/>
        <p:guide pos="453"/>
        <p:guide pos="5587"/>
        <p:guide orient="horz" pos="3072"/>
        <p:guide orient="horz" pos="531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0380C-95C9-45FB-AE82-707F4F5E2BE7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0C35AACA-2822-4533-93A5-3897CB1ACC2B}">
      <dgm:prSet phldrT="[Texto]" custT="1"/>
      <dgm:spPr/>
      <dgm:t>
        <a:bodyPr/>
        <a:lstStyle/>
        <a:p>
          <a:r>
            <a:rPr lang="es-AR" sz="1800" dirty="0">
              <a:latin typeface="Poppins" panose="00000500000000000000" pitchFamily="2" charset="0"/>
              <a:cs typeface="Poppins" panose="00000500000000000000" pitchFamily="2" charset="0"/>
            </a:rPr>
            <a:t>Codificación de variables categóricas</a:t>
          </a:r>
        </a:p>
      </dgm:t>
    </dgm:pt>
    <dgm:pt modelId="{D96116E0-DE0D-4809-97B8-3D8EA7F2D8AA}" type="parTrans" cxnId="{C1289C60-536F-4105-9E34-179F9021A75F}">
      <dgm:prSet/>
      <dgm:spPr/>
      <dgm:t>
        <a:bodyPr/>
        <a:lstStyle/>
        <a:p>
          <a:endParaRPr lang="es-AR" sz="16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471CAE2-B78C-4BF6-BB0C-90CE1037B625}" type="sibTrans" cxnId="{C1289C60-536F-4105-9E34-179F9021A75F}">
      <dgm:prSet custT="1"/>
      <dgm:spPr/>
      <dgm:t>
        <a:bodyPr/>
        <a:lstStyle/>
        <a:p>
          <a:endParaRPr lang="es-AR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1C98BF9-5ACE-49CE-87A2-48320C17239E}">
      <dgm:prSet phldrT="[Texto]" custT="1"/>
      <dgm:spPr/>
      <dgm:t>
        <a:bodyPr/>
        <a:lstStyle/>
        <a:p>
          <a:r>
            <a:rPr lang="es-AR" sz="1800" dirty="0">
              <a:latin typeface="Poppins" panose="00000500000000000000" pitchFamily="2" charset="0"/>
              <a:cs typeface="Poppins" panose="00000500000000000000" pitchFamily="2" charset="0"/>
            </a:rPr>
            <a:t>Normalización o escalado de datos</a:t>
          </a:r>
        </a:p>
      </dgm:t>
    </dgm:pt>
    <dgm:pt modelId="{090896F9-B8FE-47F9-8E0F-DE9837B47662}" type="parTrans" cxnId="{412FDD7A-0D55-4626-B551-8C9DC1600506}">
      <dgm:prSet/>
      <dgm:spPr/>
      <dgm:t>
        <a:bodyPr/>
        <a:lstStyle/>
        <a:p>
          <a:endParaRPr lang="es-AR" sz="16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A67FB014-3147-4C8B-A23C-7195EDC89EFB}" type="sibTrans" cxnId="{412FDD7A-0D55-4626-B551-8C9DC1600506}">
      <dgm:prSet custT="1"/>
      <dgm:spPr/>
      <dgm:t>
        <a:bodyPr/>
        <a:lstStyle/>
        <a:p>
          <a:endParaRPr lang="es-AR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AF88A8F-C053-41CB-8681-CA64A6AC02D8}" type="pres">
      <dgm:prSet presAssocID="{1E20380C-95C9-45FB-AE82-707F4F5E2BE7}" presName="outerComposite" presStyleCnt="0">
        <dgm:presLayoutVars>
          <dgm:chMax val="5"/>
          <dgm:dir/>
          <dgm:resizeHandles val="exact"/>
        </dgm:presLayoutVars>
      </dgm:prSet>
      <dgm:spPr/>
    </dgm:pt>
    <dgm:pt modelId="{56B3B92A-F1C0-45FC-B7B7-EABCFC0327C0}" type="pres">
      <dgm:prSet presAssocID="{1E20380C-95C9-45FB-AE82-707F4F5E2BE7}" presName="dummyMaxCanvas" presStyleCnt="0">
        <dgm:presLayoutVars/>
      </dgm:prSet>
      <dgm:spPr/>
    </dgm:pt>
    <dgm:pt modelId="{73515917-9352-4C6B-B7A7-E27E65BACA76}" type="pres">
      <dgm:prSet presAssocID="{1E20380C-95C9-45FB-AE82-707F4F5E2BE7}" presName="TwoNodes_1" presStyleLbl="node1" presStyleIdx="0" presStyleCnt="2">
        <dgm:presLayoutVars>
          <dgm:bulletEnabled val="1"/>
        </dgm:presLayoutVars>
      </dgm:prSet>
      <dgm:spPr/>
    </dgm:pt>
    <dgm:pt modelId="{2C0DC62E-AA0F-4CCD-BD7C-A918E3C37D81}" type="pres">
      <dgm:prSet presAssocID="{1E20380C-95C9-45FB-AE82-707F4F5E2BE7}" presName="TwoNodes_2" presStyleLbl="node1" presStyleIdx="1" presStyleCnt="2">
        <dgm:presLayoutVars>
          <dgm:bulletEnabled val="1"/>
        </dgm:presLayoutVars>
      </dgm:prSet>
      <dgm:spPr/>
    </dgm:pt>
    <dgm:pt modelId="{F280B3FD-ECD8-4F80-AE97-C3B638265B95}" type="pres">
      <dgm:prSet presAssocID="{1E20380C-95C9-45FB-AE82-707F4F5E2BE7}" presName="TwoConn_1-2" presStyleLbl="fgAccFollowNode1" presStyleIdx="0" presStyleCnt="1">
        <dgm:presLayoutVars>
          <dgm:bulletEnabled val="1"/>
        </dgm:presLayoutVars>
      </dgm:prSet>
      <dgm:spPr/>
    </dgm:pt>
    <dgm:pt modelId="{3DF2A8F0-E863-43B9-9FEB-C6A35F064157}" type="pres">
      <dgm:prSet presAssocID="{1E20380C-95C9-45FB-AE82-707F4F5E2BE7}" presName="TwoNodes_1_text" presStyleLbl="node1" presStyleIdx="1" presStyleCnt="2">
        <dgm:presLayoutVars>
          <dgm:bulletEnabled val="1"/>
        </dgm:presLayoutVars>
      </dgm:prSet>
      <dgm:spPr/>
    </dgm:pt>
    <dgm:pt modelId="{0DBFA476-D56C-460F-B95C-392B1A610832}" type="pres">
      <dgm:prSet presAssocID="{1E20380C-95C9-45FB-AE82-707F4F5E2BE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1289C60-536F-4105-9E34-179F9021A75F}" srcId="{1E20380C-95C9-45FB-AE82-707F4F5E2BE7}" destId="{0C35AACA-2822-4533-93A5-3897CB1ACC2B}" srcOrd="0" destOrd="0" parTransId="{D96116E0-DE0D-4809-97B8-3D8EA7F2D8AA}" sibTransId="{E471CAE2-B78C-4BF6-BB0C-90CE1037B625}"/>
    <dgm:cxn modelId="{97A40E42-5AD9-45CB-9B1A-030F3FAE5E94}" type="presOf" srcId="{E471CAE2-B78C-4BF6-BB0C-90CE1037B625}" destId="{F280B3FD-ECD8-4F80-AE97-C3B638265B95}" srcOrd="0" destOrd="0" presId="urn:microsoft.com/office/officeart/2005/8/layout/vProcess5"/>
    <dgm:cxn modelId="{2A69BA6E-801C-40E9-94F9-52AC4CE10A95}" type="presOf" srcId="{0C35AACA-2822-4533-93A5-3897CB1ACC2B}" destId="{3DF2A8F0-E863-43B9-9FEB-C6A35F064157}" srcOrd="1" destOrd="0" presId="urn:microsoft.com/office/officeart/2005/8/layout/vProcess5"/>
    <dgm:cxn modelId="{412FDD7A-0D55-4626-B551-8C9DC1600506}" srcId="{1E20380C-95C9-45FB-AE82-707F4F5E2BE7}" destId="{11C98BF9-5ACE-49CE-87A2-48320C17239E}" srcOrd="1" destOrd="0" parTransId="{090896F9-B8FE-47F9-8E0F-DE9837B47662}" sibTransId="{A67FB014-3147-4C8B-A23C-7195EDC89EFB}"/>
    <dgm:cxn modelId="{D2E9A79B-5630-4431-B1DC-CD6C37C57D7F}" type="presOf" srcId="{1E20380C-95C9-45FB-AE82-707F4F5E2BE7}" destId="{3AF88A8F-C053-41CB-8681-CA64A6AC02D8}" srcOrd="0" destOrd="0" presId="urn:microsoft.com/office/officeart/2005/8/layout/vProcess5"/>
    <dgm:cxn modelId="{50FB64A8-B9C5-4033-B433-6832EFA8B8D3}" type="presOf" srcId="{0C35AACA-2822-4533-93A5-3897CB1ACC2B}" destId="{73515917-9352-4C6B-B7A7-E27E65BACA76}" srcOrd="0" destOrd="0" presId="urn:microsoft.com/office/officeart/2005/8/layout/vProcess5"/>
    <dgm:cxn modelId="{3AAB0FD1-7735-493F-AD57-C29A26DE0633}" type="presOf" srcId="{11C98BF9-5ACE-49CE-87A2-48320C17239E}" destId="{0DBFA476-D56C-460F-B95C-392B1A610832}" srcOrd="1" destOrd="0" presId="urn:microsoft.com/office/officeart/2005/8/layout/vProcess5"/>
    <dgm:cxn modelId="{F850F4FE-57B9-4237-A7B7-37104AE9A884}" type="presOf" srcId="{11C98BF9-5ACE-49CE-87A2-48320C17239E}" destId="{2C0DC62E-AA0F-4CCD-BD7C-A918E3C37D81}" srcOrd="0" destOrd="0" presId="urn:microsoft.com/office/officeart/2005/8/layout/vProcess5"/>
    <dgm:cxn modelId="{B76CB244-82BE-46DA-9ACE-0084B1497DCA}" type="presParOf" srcId="{3AF88A8F-C053-41CB-8681-CA64A6AC02D8}" destId="{56B3B92A-F1C0-45FC-B7B7-EABCFC0327C0}" srcOrd="0" destOrd="0" presId="urn:microsoft.com/office/officeart/2005/8/layout/vProcess5"/>
    <dgm:cxn modelId="{41ED933F-B048-4963-B5E6-6800F95ACF0E}" type="presParOf" srcId="{3AF88A8F-C053-41CB-8681-CA64A6AC02D8}" destId="{73515917-9352-4C6B-B7A7-E27E65BACA76}" srcOrd="1" destOrd="0" presId="urn:microsoft.com/office/officeart/2005/8/layout/vProcess5"/>
    <dgm:cxn modelId="{1F632FBE-6652-4D4F-B9EA-F76CD5A0226E}" type="presParOf" srcId="{3AF88A8F-C053-41CB-8681-CA64A6AC02D8}" destId="{2C0DC62E-AA0F-4CCD-BD7C-A918E3C37D81}" srcOrd="2" destOrd="0" presId="urn:microsoft.com/office/officeart/2005/8/layout/vProcess5"/>
    <dgm:cxn modelId="{0FFD3F61-26D6-4D7E-BFDE-2475C3F79F13}" type="presParOf" srcId="{3AF88A8F-C053-41CB-8681-CA64A6AC02D8}" destId="{F280B3FD-ECD8-4F80-AE97-C3B638265B95}" srcOrd="3" destOrd="0" presId="urn:microsoft.com/office/officeart/2005/8/layout/vProcess5"/>
    <dgm:cxn modelId="{86D0BED7-F277-46F0-8A99-9B1325DF6FF6}" type="presParOf" srcId="{3AF88A8F-C053-41CB-8681-CA64A6AC02D8}" destId="{3DF2A8F0-E863-43B9-9FEB-C6A35F064157}" srcOrd="4" destOrd="0" presId="urn:microsoft.com/office/officeart/2005/8/layout/vProcess5"/>
    <dgm:cxn modelId="{C02BA3A6-922A-4079-8BE1-C9992E405BD4}" type="presParOf" srcId="{3AF88A8F-C053-41CB-8681-CA64A6AC02D8}" destId="{0DBFA476-D56C-460F-B95C-392B1A61083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15917-9352-4C6B-B7A7-E27E65BACA76}">
      <dsp:nvSpPr>
        <dsp:cNvPr id="0" name=""/>
        <dsp:cNvSpPr/>
      </dsp:nvSpPr>
      <dsp:spPr>
        <a:xfrm>
          <a:off x="0" y="0"/>
          <a:ext cx="3778250" cy="1160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latin typeface="Poppins" panose="00000500000000000000" pitchFamily="2" charset="0"/>
              <a:cs typeface="Poppins" panose="00000500000000000000" pitchFamily="2" charset="0"/>
            </a:rPr>
            <a:t>Codificación de variables categóricas</a:t>
          </a:r>
        </a:p>
      </dsp:txBody>
      <dsp:txXfrm>
        <a:off x="33992" y="33992"/>
        <a:ext cx="2578720" cy="1092575"/>
      </dsp:txXfrm>
    </dsp:sp>
    <dsp:sp modelId="{2C0DC62E-AA0F-4CCD-BD7C-A918E3C37D81}">
      <dsp:nvSpPr>
        <dsp:cNvPr id="0" name=""/>
        <dsp:cNvSpPr/>
      </dsp:nvSpPr>
      <dsp:spPr>
        <a:xfrm>
          <a:off x="666749" y="1418461"/>
          <a:ext cx="3778250" cy="1160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latin typeface="Poppins" panose="00000500000000000000" pitchFamily="2" charset="0"/>
              <a:cs typeface="Poppins" panose="00000500000000000000" pitchFamily="2" charset="0"/>
            </a:rPr>
            <a:t>Normalización o escalado de datos</a:t>
          </a:r>
        </a:p>
      </dsp:txBody>
      <dsp:txXfrm>
        <a:off x="700741" y="1452453"/>
        <a:ext cx="2289152" cy="1092575"/>
      </dsp:txXfrm>
    </dsp:sp>
    <dsp:sp modelId="{F280B3FD-ECD8-4F80-AE97-C3B638265B95}">
      <dsp:nvSpPr>
        <dsp:cNvPr id="0" name=""/>
        <dsp:cNvSpPr/>
      </dsp:nvSpPr>
      <dsp:spPr>
        <a:xfrm>
          <a:off x="3023886" y="912328"/>
          <a:ext cx="754363" cy="75436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800" kern="120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3193618" y="912328"/>
        <a:ext cx="414899" cy="56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0b8f9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0b8f9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429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984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2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2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26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87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789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8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0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af50f2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faf50f2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0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16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9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4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0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4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7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196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es-AR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8418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2397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620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665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355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48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6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102fbe4c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102fbe4c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36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499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73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60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faf50f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faf50f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333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b8f9c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b8f9c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778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1ZXX4K-2Kl3Q2nXyc2EpiKo7a76EYCjB?usp=sharing" TargetMode="External"/><Relationship Id="rId5" Type="http://schemas.openxmlformats.org/officeDocument/2006/relationships/hyperlink" Target="https://colab.research.google.com/drive/1vvUPVnGcAWJw8hLhTExg7cLBPXJg0Nv6?usp=sharing" TargetMode="External"/><Relationship Id="rId4" Type="http://schemas.openxmlformats.org/officeDocument/2006/relationships/hyperlink" Target="https://colab.research.google.com/drive/1jcB7u2droD8z2FlfWnNBGhJkK4SW717c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aprendizaje-por-refuerzo-introducci%C3%B3n-al-mundo-del/aprendizaje-por-refuerzo-procesos-de-decisi%C3%B3n-de-markov-parte-1-8a0aed1e6c59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IIIwS_kXCFnXMzEqN3t9hSOC5EISI1wm?usp=shar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3tEGRLeFGrU_iSept1EJ_L2kft5_2-K?usp=shar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6s0yJ_HhFJc_P7SV5E-9kBkUlo1xXj6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drive/1d_a_7o94XCj4XSoMmMSOuoaUxCjiDVjS?usp=sharing" TargetMode="External"/><Relationship Id="rId4" Type="http://schemas.openxmlformats.org/officeDocument/2006/relationships/hyperlink" Target="https://colab.research.google.com/drive/1oeIqhGseWwhjEyds8cYYjWAyD6JUziMk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discov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uthoring/EjercicioPizzas/Dashboard1#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92923" y="2035650"/>
            <a:ext cx="41046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CURSO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rPr>
              <a:t>DE DATA SCIENCE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892934" y="3313456"/>
            <a:ext cx="5340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rPr>
              <a:t>Ing. Virginia Marich</a:t>
            </a:r>
            <a:endParaRPr sz="1600">
              <a:solidFill>
                <a:srgbClr val="353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Fundamentos de la fase de modelado</a:t>
            </a:r>
            <a:endParaRPr lang="es-AR" dirty="0">
              <a:sym typeface="Raleway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FD7935-C7F1-2985-1C53-044BCEB4A3DE}"/>
              </a:ext>
            </a:extLst>
          </p:cNvPr>
          <p:cNvSpPr/>
          <p:nvPr/>
        </p:nvSpPr>
        <p:spPr>
          <a:xfrm>
            <a:off x="779342" y="2014812"/>
            <a:ext cx="2649658" cy="400110"/>
          </a:xfrm>
          <a:custGeom>
            <a:avLst/>
            <a:gdLst>
              <a:gd name="connsiteX0" fmla="*/ 0 w 2649658"/>
              <a:gd name="connsiteY0" fmla="*/ 0 h 400110"/>
              <a:gd name="connsiteX1" fmla="*/ 715408 w 2649658"/>
              <a:gd name="connsiteY1" fmla="*/ 0 h 400110"/>
              <a:gd name="connsiteX2" fmla="*/ 1430815 w 2649658"/>
              <a:gd name="connsiteY2" fmla="*/ 0 h 400110"/>
              <a:gd name="connsiteX3" fmla="*/ 2013740 w 2649658"/>
              <a:gd name="connsiteY3" fmla="*/ 0 h 400110"/>
              <a:gd name="connsiteX4" fmla="*/ 2649658 w 2649658"/>
              <a:gd name="connsiteY4" fmla="*/ 0 h 400110"/>
              <a:gd name="connsiteX5" fmla="*/ 2649658 w 2649658"/>
              <a:gd name="connsiteY5" fmla="*/ 400110 h 400110"/>
              <a:gd name="connsiteX6" fmla="*/ 2040237 w 2649658"/>
              <a:gd name="connsiteY6" fmla="*/ 400110 h 400110"/>
              <a:gd name="connsiteX7" fmla="*/ 1430815 w 2649658"/>
              <a:gd name="connsiteY7" fmla="*/ 400110 h 400110"/>
              <a:gd name="connsiteX8" fmla="*/ 794897 w 2649658"/>
              <a:gd name="connsiteY8" fmla="*/ 400110 h 400110"/>
              <a:gd name="connsiteX9" fmla="*/ 0 w 2649658"/>
              <a:gd name="connsiteY9" fmla="*/ 400110 h 400110"/>
              <a:gd name="connsiteX10" fmla="*/ 0 w 264965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9658" h="400110" fill="none" extrusionOk="0">
                <a:moveTo>
                  <a:pt x="0" y="0"/>
                </a:moveTo>
                <a:cubicBezTo>
                  <a:pt x="166991" y="-29252"/>
                  <a:pt x="365780" y="-7858"/>
                  <a:pt x="715408" y="0"/>
                </a:cubicBezTo>
                <a:cubicBezTo>
                  <a:pt x="1065036" y="7858"/>
                  <a:pt x="1202470" y="18431"/>
                  <a:pt x="1430815" y="0"/>
                </a:cubicBezTo>
                <a:cubicBezTo>
                  <a:pt x="1659160" y="-18431"/>
                  <a:pt x="1868115" y="-20664"/>
                  <a:pt x="2013740" y="0"/>
                </a:cubicBezTo>
                <a:cubicBezTo>
                  <a:pt x="2159365" y="20664"/>
                  <a:pt x="2473063" y="-16421"/>
                  <a:pt x="2649658" y="0"/>
                </a:cubicBezTo>
                <a:cubicBezTo>
                  <a:pt x="2657730" y="83151"/>
                  <a:pt x="2665105" y="280469"/>
                  <a:pt x="2649658" y="400110"/>
                </a:cubicBezTo>
                <a:cubicBezTo>
                  <a:pt x="2508673" y="424308"/>
                  <a:pt x="2301206" y="417324"/>
                  <a:pt x="2040237" y="400110"/>
                </a:cubicBezTo>
                <a:cubicBezTo>
                  <a:pt x="1779268" y="382896"/>
                  <a:pt x="1558834" y="398678"/>
                  <a:pt x="1430815" y="400110"/>
                </a:cubicBezTo>
                <a:cubicBezTo>
                  <a:pt x="1302796" y="401542"/>
                  <a:pt x="1048290" y="429094"/>
                  <a:pt x="794897" y="400110"/>
                </a:cubicBezTo>
                <a:cubicBezTo>
                  <a:pt x="541504" y="371126"/>
                  <a:pt x="322672" y="390768"/>
                  <a:pt x="0" y="400110"/>
                </a:cubicBezTo>
                <a:cubicBezTo>
                  <a:pt x="-12487" y="258900"/>
                  <a:pt x="17436" y="183237"/>
                  <a:pt x="0" y="0"/>
                </a:cubicBezTo>
                <a:close/>
              </a:path>
              <a:path w="2649658" h="400110" stroke="0" extrusionOk="0">
                <a:moveTo>
                  <a:pt x="0" y="0"/>
                </a:moveTo>
                <a:cubicBezTo>
                  <a:pt x="176799" y="-11111"/>
                  <a:pt x="436383" y="12871"/>
                  <a:pt x="635918" y="0"/>
                </a:cubicBezTo>
                <a:cubicBezTo>
                  <a:pt x="835453" y="-12871"/>
                  <a:pt x="1055545" y="-31528"/>
                  <a:pt x="1271836" y="0"/>
                </a:cubicBezTo>
                <a:cubicBezTo>
                  <a:pt x="1488127" y="31528"/>
                  <a:pt x="1682433" y="-3560"/>
                  <a:pt x="1881257" y="0"/>
                </a:cubicBezTo>
                <a:cubicBezTo>
                  <a:pt x="2080081" y="3560"/>
                  <a:pt x="2343634" y="-27287"/>
                  <a:pt x="2649658" y="0"/>
                </a:cubicBezTo>
                <a:cubicBezTo>
                  <a:pt x="2657382" y="172330"/>
                  <a:pt x="2637403" y="293231"/>
                  <a:pt x="2649658" y="400110"/>
                </a:cubicBezTo>
                <a:cubicBezTo>
                  <a:pt x="2440528" y="411712"/>
                  <a:pt x="2311964" y="384522"/>
                  <a:pt x="2013740" y="400110"/>
                </a:cubicBezTo>
                <a:cubicBezTo>
                  <a:pt x="1715516" y="415698"/>
                  <a:pt x="1610944" y="423574"/>
                  <a:pt x="1351326" y="400110"/>
                </a:cubicBezTo>
                <a:cubicBezTo>
                  <a:pt x="1091708" y="376646"/>
                  <a:pt x="875596" y="394973"/>
                  <a:pt x="741904" y="400110"/>
                </a:cubicBezTo>
                <a:cubicBezTo>
                  <a:pt x="608212" y="405247"/>
                  <a:pt x="150215" y="436092"/>
                  <a:pt x="0" y="400110"/>
                </a:cubicBezTo>
                <a:cubicBezTo>
                  <a:pt x="8352" y="237738"/>
                  <a:pt x="-19636" y="13503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4417511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66B8423B-573A-85AA-1D3E-83DAF4383BA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758033" y="1761059"/>
            <a:ext cx="639405" cy="194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80904210-865B-B173-09BD-14EB62CAEBE3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2975193" y="799006"/>
            <a:ext cx="344785" cy="2086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83EE88-6657-6884-5376-5DF8D1870225}"/>
              </a:ext>
            </a:extLst>
          </p:cNvPr>
          <p:cNvSpPr/>
          <p:nvPr/>
        </p:nvSpPr>
        <p:spPr>
          <a:xfrm>
            <a:off x="4231336" y="1527207"/>
            <a:ext cx="2086829" cy="523220"/>
          </a:xfrm>
          <a:custGeom>
            <a:avLst/>
            <a:gdLst>
              <a:gd name="connsiteX0" fmla="*/ 0 w 2086829"/>
              <a:gd name="connsiteY0" fmla="*/ 0 h 523220"/>
              <a:gd name="connsiteX1" fmla="*/ 695610 w 2086829"/>
              <a:gd name="connsiteY1" fmla="*/ 0 h 523220"/>
              <a:gd name="connsiteX2" fmla="*/ 1349483 w 2086829"/>
              <a:gd name="connsiteY2" fmla="*/ 0 h 523220"/>
              <a:gd name="connsiteX3" fmla="*/ 2086829 w 2086829"/>
              <a:gd name="connsiteY3" fmla="*/ 0 h 523220"/>
              <a:gd name="connsiteX4" fmla="*/ 2086829 w 2086829"/>
              <a:gd name="connsiteY4" fmla="*/ 523220 h 523220"/>
              <a:gd name="connsiteX5" fmla="*/ 1370351 w 2086829"/>
              <a:gd name="connsiteY5" fmla="*/ 523220 h 523220"/>
              <a:gd name="connsiteX6" fmla="*/ 653873 w 2086829"/>
              <a:gd name="connsiteY6" fmla="*/ 523220 h 523220"/>
              <a:gd name="connsiteX7" fmla="*/ 0 w 2086829"/>
              <a:gd name="connsiteY7" fmla="*/ 523220 h 523220"/>
              <a:gd name="connsiteX8" fmla="*/ 0 w 2086829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523220" fill="none" extrusionOk="0">
                <a:moveTo>
                  <a:pt x="0" y="0"/>
                </a:moveTo>
                <a:cubicBezTo>
                  <a:pt x="195140" y="289"/>
                  <a:pt x="348811" y="29875"/>
                  <a:pt x="695610" y="0"/>
                </a:cubicBezTo>
                <a:cubicBezTo>
                  <a:pt x="1042409" y="-29875"/>
                  <a:pt x="1024280" y="10509"/>
                  <a:pt x="1349483" y="0"/>
                </a:cubicBezTo>
                <a:cubicBezTo>
                  <a:pt x="1674686" y="-10509"/>
                  <a:pt x="1879856" y="33506"/>
                  <a:pt x="2086829" y="0"/>
                </a:cubicBezTo>
                <a:cubicBezTo>
                  <a:pt x="2086631" y="195114"/>
                  <a:pt x="2063674" y="266116"/>
                  <a:pt x="2086829" y="523220"/>
                </a:cubicBezTo>
                <a:cubicBezTo>
                  <a:pt x="1891392" y="545994"/>
                  <a:pt x="1589425" y="546649"/>
                  <a:pt x="1370351" y="523220"/>
                </a:cubicBezTo>
                <a:cubicBezTo>
                  <a:pt x="1151277" y="499791"/>
                  <a:pt x="838097" y="557480"/>
                  <a:pt x="653873" y="523220"/>
                </a:cubicBezTo>
                <a:cubicBezTo>
                  <a:pt x="469649" y="488960"/>
                  <a:pt x="189538" y="497240"/>
                  <a:pt x="0" y="523220"/>
                </a:cubicBezTo>
                <a:cubicBezTo>
                  <a:pt x="-26132" y="262067"/>
                  <a:pt x="25152" y="245615"/>
                  <a:pt x="0" y="0"/>
                </a:cubicBezTo>
                <a:close/>
              </a:path>
              <a:path w="2086829" h="523220" stroke="0" extrusionOk="0">
                <a:moveTo>
                  <a:pt x="0" y="0"/>
                </a:moveTo>
                <a:cubicBezTo>
                  <a:pt x="256908" y="-3893"/>
                  <a:pt x="428562" y="85"/>
                  <a:pt x="716478" y="0"/>
                </a:cubicBezTo>
                <a:cubicBezTo>
                  <a:pt x="1004394" y="-85"/>
                  <a:pt x="1157337" y="-11477"/>
                  <a:pt x="1432956" y="0"/>
                </a:cubicBezTo>
                <a:cubicBezTo>
                  <a:pt x="1708575" y="11477"/>
                  <a:pt x="1918636" y="-398"/>
                  <a:pt x="2086829" y="0"/>
                </a:cubicBezTo>
                <a:cubicBezTo>
                  <a:pt x="2080311" y="181551"/>
                  <a:pt x="2105579" y="285048"/>
                  <a:pt x="2086829" y="523220"/>
                </a:cubicBezTo>
                <a:cubicBezTo>
                  <a:pt x="1920177" y="500908"/>
                  <a:pt x="1580905" y="529259"/>
                  <a:pt x="1370351" y="523220"/>
                </a:cubicBezTo>
                <a:cubicBezTo>
                  <a:pt x="1159797" y="517181"/>
                  <a:pt x="941103" y="552308"/>
                  <a:pt x="653873" y="523220"/>
                </a:cubicBezTo>
                <a:cubicBezTo>
                  <a:pt x="366643" y="494132"/>
                  <a:pt x="266325" y="520990"/>
                  <a:pt x="0" y="523220"/>
                </a:cubicBezTo>
                <a:cubicBezTo>
                  <a:pt x="-5446" y="298666"/>
                  <a:pt x="-3405" y="11704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416445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APRENDIZAJE ESTADISTICO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FF4CB1-1F15-A08E-3B15-CB5705618397}"/>
              </a:ext>
            </a:extLst>
          </p:cNvPr>
          <p:cNvSpPr/>
          <p:nvPr/>
        </p:nvSpPr>
        <p:spPr>
          <a:xfrm>
            <a:off x="4090897" y="2792716"/>
            <a:ext cx="2086829" cy="307777"/>
          </a:xfrm>
          <a:custGeom>
            <a:avLst/>
            <a:gdLst>
              <a:gd name="connsiteX0" fmla="*/ 0 w 2086829"/>
              <a:gd name="connsiteY0" fmla="*/ 0 h 307777"/>
              <a:gd name="connsiteX1" fmla="*/ 695610 w 2086829"/>
              <a:gd name="connsiteY1" fmla="*/ 0 h 307777"/>
              <a:gd name="connsiteX2" fmla="*/ 1370351 w 2086829"/>
              <a:gd name="connsiteY2" fmla="*/ 0 h 307777"/>
              <a:gd name="connsiteX3" fmla="*/ 2086829 w 2086829"/>
              <a:gd name="connsiteY3" fmla="*/ 0 h 307777"/>
              <a:gd name="connsiteX4" fmla="*/ 2086829 w 2086829"/>
              <a:gd name="connsiteY4" fmla="*/ 307777 h 307777"/>
              <a:gd name="connsiteX5" fmla="*/ 1370351 w 2086829"/>
              <a:gd name="connsiteY5" fmla="*/ 307777 h 307777"/>
              <a:gd name="connsiteX6" fmla="*/ 695610 w 2086829"/>
              <a:gd name="connsiteY6" fmla="*/ 307777 h 307777"/>
              <a:gd name="connsiteX7" fmla="*/ 0 w 2086829"/>
              <a:gd name="connsiteY7" fmla="*/ 307777 h 307777"/>
              <a:gd name="connsiteX8" fmla="*/ 0 w 208682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307777" fill="none" extrusionOk="0">
                <a:moveTo>
                  <a:pt x="0" y="0"/>
                </a:moveTo>
                <a:cubicBezTo>
                  <a:pt x="171222" y="31317"/>
                  <a:pt x="529412" y="27699"/>
                  <a:pt x="695610" y="0"/>
                </a:cubicBezTo>
                <a:cubicBezTo>
                  <a:pt x="861808" y="-27699"/>
                  <a:pt x="1057401" y="-23772"/>
                  <a:pt x="1370351" y="0"/>
                </a:cubicBezTo>
                <a:cubicBezTo>
                  <a:pt x="1683301" y="23772"/>
                  <a:pt x="1862311" y="15134"/>
                  <a:pt x="2086829" y="0"/>
                </a:cubicBezTo>
                <a:cubicBezTo>
                  <a:pt x="2090991" y="133163"/>
                  <a:pt x="2092476" y="215232"/>
                  <a:pt x="2086829" y="307777"/>
                </a:cubicBezTo>
                <a:cubicBezTo>
                  <a:pt x="1902916" y="339762"/>
                  <a:pt x="1647599" y="299480"/>
                  <a:pt x="1370351" y="307777"/>
                </a:cubicBezTo>
                <a:cubicBezTo>
                  <a:pt x="1093103" y="316074"/>
                  <a:pt x="1011274" y="338116"/>
                  <a:pt x="695610" y="307777"/>
                </a:cubicBezTo>
                <a:cubicBezTo>
                  <a:pt x="379946" y="277438"/>
                  <a:pt x="227259" y="275198"/>
                  <a:pt x="0" y="307777"/>
                </a:cubicBezTo>
                <a:cubicBezTo>
                  <a:pt x="1948" y="172852"/>
                  <a:pt x="-10070" y="119969"/>
                  <a:pt x="0" y="0"/>
                </a:cubicBezTo>
                <a:close/>
              </a:path>
              <a:path w="2086829" h="307777" stroke="0" extrusionOk="0">
                <a:moveTo>
                  <a:pt x="0" y="0"/>
                </a:moveTo>
                <a:cubicBezTo>
                  <a:pt x="259812" y="-15800"/>
                  <a:pt x="372954" y="-2201"/>
                  <a:pt x="716478" y="0"/>
                </a:cubicBezTo>
                <a:cubicBezTo>
                  <a:pt x="1060002" y="2201"/>
                  <a:pt x="1265563" y="32860"/>
                  <a:pt x="1432956" y="0"/>
                </a:cubicBezTo>
                <a:cubicBezTo>
                  <a:pt x="1600349" y="-32860"/>
                  <a:pt x="1952205" y="11266"/>
                  <a:pt x="2086829" y="0"/>
                </a:cubicBezTo>
                <a:cubicBezTo>
                  <a:pt x="2088535" y="143951"/>
                  <a:pt x="2078299" y="197460"/>
                  <a:pt x="2086829" y="307777"/>
                </a:cubicBezTo>
                <a:cubicBezTo>
                  <a:pt x="1889776" y="285505"/>
                  <a:pt x="1714066" y="338210"/>
                  <a:pt x="1370351" y="307777"/>
                </a:cubicBezTo>
                <a:cubicBezTo>
                  <a:pt x="1026636" y="277344"/>
                  <a:pt x="942312" y="329423"/>
                  <a:pt x="737346" y="307777"/>
                </a:cubicBezTo>
                <a:cubicBezTo>
                  <a:pt x="532380" y="286131"/>
                  <a:pt x="342147" y="293493"/>
                  <a:pt x="0" y="307777"/>
                </a:cubicBezTo>
                <a:cubicBezTo>
                  <a:pt x="-15320" y="228892"/>
                  <a:pt x="281" y="758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375483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CDE89E-7A05-978D-1AF9-39048560FFB9}"/>
              </a:ext>
            </a:extLst>
          </p:cNvPr>
          <p:cNvSpPr/>
          <p:nvPr/>
        </p:nvSpPr>
        <p:spPr>
          <a:xfrm>
            <a:off x="6716285" y="2792715"/>
            <a:ext cx="2086829" cy="307777"/>
          </a:xfrm>
          <a:custGeom>
            <a:avLst/>
            <a:gdLst>
              <a:gd name="connsiteX0" fmla="*/ 0 w 2086829"/>
              <a:gd name="connsiteY0" fmla="*/ 0 h 307777"/>
              <a:gd name="connsiteX1" fmla="*/ 633005 w 2086829"/>
              <a:gd name="connsiteY1" fmla="*/ 0 h 307777"/>
              <a:gd name="connsiteX2" fmla="*/ 1370351 w 2086829"/>
              <a:gd name="connsiteY2" fmla="*/ 0 h 307777"/>
              <a:gd name="connsiteX3" fmla="*/ 2086829 w 2086829"/>
              <a:gd name="connsiteY3" fmla="*/ 0 h 307777"/>
              <a:gd name="connsiteX4" fmla="*/ 2086829 w 2086829"/>
              <a:gd name="connsiteY4" fmla="*/ 307777 h 307777"/>
              <a:gd name="connsiteX5" fmla="*/ 1453824 w 2086829"/>
              <a:gd name="connsiteY5" fmla="*/ 307777 h 307777"/>
              <a:gd name="connsiteX6" fmla="*/ 737346 w 2086829"/>
              <a:gd name="connsiteY6" fmla="*/ 307777 h 307777"/>
              <a:gd name="connsiteX7" fmla="*/ 0 w 2086829"/>
              <a:gd name="connsiteY7" fmla="*/ 307777 h 307777"/>
              <a:gd name="connsiteX8" fmla="*/ 0 w 208682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307777" fill="none" extrusionOk="0">
                <a:moveTo>
                  <a:pt x="0" y="0"/>
                </a:moveTo>
                <a:cubicBezTo>
                  <a:pt x="148754" y="16094"/>
                  <a:pt x="484808" y="-24973"/>
                  <a:pt x="633005" y="0"/>
                </a:cubicBezTo>
                <a:cubicBezTo>
                  <a:pt x="781203" y="24973"/>
                  <a:pt x="1214408" y="-12775"/>
                  <a:pt x="1370351" y="0"/>
                </a:cubicBezTo>
                <a:cubicBezTo>
                  <a:pt x="1526294" y="12775"/>
                  <a:pt x="1790843" y="-30568"/>
                  <a:pt x="2086829" y="0"/>
                </a:cubicBezTo>
                <a:cubicBezTo>
                  <a:pt x="2094348" y="96966"/>
                  <a:pt x="2078193" y="230304"/>
                  <a:pt x="2086829" y="307777"/>
                </a:cubicBezTo>
                <a:cubicBezTo>
                  <a:pt x="1929921" y="276716"/>
                  <a:pt x="1713859" y="319343"/>
                  <a:pt x="1453824" y="307777"/>
                </a:cubicBezTo>
                <a:cubicBezTo>
                  <a:pt x="1193789" y="296211"/>
                  <a:pt x="1021417" y="289934"/>
                  <a:pt x="737346" y="307777"/>
                </a:cubicBezTo>
                <a:cubicBezTo>
                  <a:pt x="453275" y="325620"/>
                  <a:pt x="262260" y="297540"/>
                  <a:pt x="0" y="307777"/>
                </a:cubicBezTo>
                <a:cubicBezTo>
                  <a:pt x="11598" y="195868"/>
                  <a:pt x="-7826" y="101405"/>
                  <a:pt x="0" y="0"/>
                </a:cubicBezTo>
                <a:close/>
              </a:path>
              <a:path w="2086829" h="307777" stroke="0" extrusionOk="0">
                <a:moveTo>
                  <a:pt x="0" y="0"/>
                </a:moveTo>
                <a:cubicBezTo>
                  <a:pt x="189902" y="-12859"/>
                  <a:pt x="500695" y="-19641"/>
                  <a:pt x="653873" y="0"/>
                </a:cubicBezTo>
                <a:cubicBezTo>
                  <a:pt x="807051" y="19641"/>
                  <a:pt x="1013936" y="-20267"/>
                  <a:pt x="1307746" y="0"/>
                </a:cubicBezTo>
                <a:cubicBezTo>
                  <a:pt x="1601556" y="20267"/>
                  <a:pt x="1765884" y="-25819"/>
                  <a:pt x="2086829" y="0"/>
                </a:cubicBezTo>
                <a:cubicBezTo>
                  <a:pt x="2074312" y="76826"/>
                  <a:pt x="2084521" y="188242"/>
                  <a:pt x="2086829" y="307777"/>
                </a:cubicBezTo>
                <a:cubicBezTo>
                  <a:pt x="1884488" y="335056"/>
                  <a:pt x="1585761" y="302066"/>
                  <a:pt x="1349483" y="307777"/>
                </a:cubicBezTo>
                <a:cubicBezTo>
                  <a:pt x="1113205" y="313488"/>
                  <a:pt x="997405" y="283850"/>
                  <a:pt x="653873" y="307777"/>
                </a:cubicBezTo>
                <a:cubicBezTo>
                  <a:pt x="310341" y="331705"/>
                  <a:pt x="269450" y="327534"/>
                  <a:pt x="0" y="307777"/>
                </a:cubicBezTo>
                <a:cubicBezTo>
                  <a:pt x="2717" y="217955"/>
                  <a:pt x="-6774" y="1431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815914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PROGRAMACIÓN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7882A2D-3386-AAA3-64BC-C171C4E6666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177726" y="2946604"/>
            <a:ext cx="5385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69B1190-40B7-B79B-7122-305C14F0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" y="958896"/>
            <a:ext cx="7487695" cy="36676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0C7A123-79D3-3AE0-6FFD-77AFA5C8043D}"/>
              </a:ext>
            </a:extLst>
          </p:cNvPr>
          <p:cNvCxnSpPr/>
          <p:nvPr/>
        </p:nvCxnSpPr>
        <p:spPr>
          <a:xfrm>
            <a:off x="1727200" y="2778730"/>
            <a:ext cx="2463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Fundamentos de la fase de modelado</a:t>
            </a:r>
            <a:endParaRPr lang="es-AR" dirty="0">
              <a:sym typeface="Raleway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FD7935-C7F1-2985-1C53-044BCEB4A3DE}"/>
              </a:ext>
            </a:extLst>
          </p:cNvPr>
          <p:cNvSpPr/>
          <p:nvPr/>
        </p:nvSpPr>
        <p:spPr>
          <a:xfrm>
            <a:off x="779342" y="2014812"/>
            <a:ext cx="2649658" cy="400110"/>
          </a:xfrm>
          <a:custGeom>
            <a:avLst/>
            <a:gdLst>
              <a:gd name="connsiteX0" fmla="*/ 0 w 2649658"/>
              <a:gd name="connsiteY0" fmla="*/ 0 h 400110"/>
              <a:gd name="connsiteX1" fmla="*/ 715408 w 2649658"/>
              <a:gd name="connsiteY1" fmla="*/ 0 h 400110"/>
              <a:gd name="connsiteX2" fmla="*/ 1430815 w 2649658"/>
              <a:gd name="connsiteY2" fmla="*/ 0 h 400110"/>
              <a:gd name="connsiteX3" fmla="*/ 2013740 w 2649658"/>
              <a:gd name="connsiteY3" fmla="*/ 0 h 400110"/>
              <a:gd name="connsiteX4" fmla="*/ 2649658 w 2649658"/>
              <a:gd name="connsiteY4" fmla="*/ 0 h 400110"/>
              <a:gd name="connsiteX5" fmla="*/ 2649658 w 2649658"/>
              <a:gd name="connsiteY5" fmla="*/ 400110 h 400110"/>
              <a:gd name="connsiteX6" fmla="*/ 2040237 w 2649658"/>
              <a:gd name="connsiteY6" fmla="*/ 400110 h 400110"/>
              <a:gd name="connsiteX7" fmla="*/ 1430815 w 2649658"/>
              <a:gd name="connsiteY7" fmla="*/ 400110 h 400110"/>
              <a:gd name="connsiteX8" fmla="*/ 794897 w 2649658"/>
              <a:gd name="connsiteY8" fmla="*/ 400110 h 400110"/>
              <a:gd name="connsiteX9" fmla="*/ 0 w 2649658"/>
              <a:gd name="connsiteY9" fmla="*/ 400110 h 400110"/>
              <a:gd name="connsiteX10" fmla="*/ 0 w 264965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9658" h="400110" fill="none" extrusionOk="0">
                <a:moveTo>
                  <a:pt x="0" y="0"/>
                </a:moveTo>
                <a:cubicBezTo>
                  <a:pt x="166991" y="-29252"/>
                  <a:pt x="365780" y="-7858"/>
                  <a:pt x="715408" y="0"/>
                </a:cubicBezTo>
                <a:cubicBezTo>
                  <a:pt x="1065036" y="7858"/>
                  <a:pt x="1202470" y="18431"/>
                  <a:pt x="1430815" y="0"/>
                </a:cubicBezTo>
                <a:cubicBezTo>
                  <a:pt x="1659160" y="-18431"/>
                  <a:pt x="1868115" y="-20664"/>
                  <a:pt x="2013740" y="0"/>
                </a:cubicBezTo>
                <a:cubicBezTo>
                  <a:pt x="2159365" y="20664"/>
                  <a:pt x="2473063" y="-16421"/>
                  <a:pt x="2649658" y="0"/>
                </a:cubicBezTo>
                <a:cubicBezTo>
                  <a:pt x="2657730" y="83151"/>
                  <a:pt x="2665105" y="280469"/>
                  <a:pt x="2649658" y="400110"/>
                </a:cubicBezTo>
                <a:cubicBezTo>
                  <a:pt x="2508673" y="424308"/>
                  <a:pt x="2301206" y="417324"/>
                  <a:pt x="2040237" y="400110"/>
                </a:cubicBezTo>
                <a:cubicBezTo>
                  <a:pt x="1779268" y="382896"/>
                  <a:pt x="1558834" y="398678"/>
                  <a:pt x="1430815" y="400110"/>
                </a:cubicBezTo>
                <a:cubicBezTo>
                  <a:pt x="1302796" y="401542"/>
                  <a:pt x="1048290" y="429094"/>
                  <a:pt x="794897" y="400110"/>
                </a:cubicBezTo>
                <a:cubicBezTo>
                  <a:pt x="541504" y="371126"/>
                  <a:pt x="322672" y="390768"/>
                  <a:pt x="0" y="400110"/>
                </a:cubicBezTo>
                <a:cubicBezTo>
                  <a:pt x="-12487" y="258900"/>
                  <a:pt x="17436" y="183237"/>
                  <a:pt x="0" y="0"/>
                </a:cubicBezTo>
                <a:close/>
              </a:path>
              <a:path w="2649658" h="400110" stroke="0" extrusionOk="0">
                <a:moveTo>
                  <a:pt x="0" y="0"/>
                </a:moveTo>
                <a:cubicBezTo>
                  <a:pt x="176799" y="-11111"/>
                  <a:pt x="436383" y="12871"/>
                  <a:pt x="635918" y="0"/>
                </a:cubicBezTo>
                <a:cubicBezTo>
                  <a:pt x="835453" y="-12871"/>
                  <a:pt x="1055545" y="-31528"/>
                  <a:pt x="1271836" y="0"/>
                </a:cubicBezTo>
                <a:cubicBezTo>
                  <a:pt x="1488127" y="31528"/>
                  <a:pt x="1682433" y="-3560"/>
                  <a:pt x="1881257" y="0"/>
                </a:cubicBezTo>
                <a:cubicBezTo>
                  <a:pt x="2080081" y="3560"/>
                  <a:pt x="2343634" y="-27287"/>
                  <a:pt x="2649658" y="0"/>
                </a:cubicBezTo>
                <a:cubicBezTo>
                  <a:pt x="2657382" y="172330"/>
                  <a:pt x="2637403" y="293231"/>
                  <a:pt x="2649658" y="400110"/>
                </a:cubicBezTo>
                <a:cubicBezTo>
                  <a:pt x="2440528" y="411712"/>
                  <a:pt x="2311964" y="384522"/>
                  <a:pt x="2013740" y="400110"/>
                </a:cubicBezTo>
                <a:cubicBezTo>
                  <a:pt x="1715516" y="415698"/>
                  <a:pt x="1610944" y="423574"/>
                  <a:pt x="1351326" y="400110"/>
                </a:cubicBezTo>
                <a:cubicBezTo>
                  <a:pt x="1091708" y="376646"/>
                  <a:pt x="875596" y="394973"/>
                  <a:pt x="741904" y="400110"/>
                </a:cubicBezTo>
                <a:cubicBezTo>
                  <a:pt x="608212" y="405247"/>
                  <a:pt x="150215" y="436092"/>
                  <a:pt x="0" y="400110"/>
                </a:cubicBezTo>
                <a:cubicBezTo>
                  <a:pt x="8352" y="237738"/>
                  <a:pt x="-19636" y="13503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4417511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66B8423B-573A-85AA-1D3E-83DAF4383BA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758033" y="1761059"/>
            <a:ext cx="639405" cy="194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80904210-865B-B173-09BD-14EB62CAEBE3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2975193" y="799006"/>
            <a:ext cx="344785" cy="2086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83EE88-6657-6884-5376-5DF8D1870225}"/>
              </a:ext>
            </a:extLst>
          </p:cNvPr>
          <p:cNvSpPr/>
          <p:nvPr/>
        </p:nvSpPr>
        <p:spPr>
          <a:xfrm>
            <a:off x="4231336" y="1527207"/>
            <a:ext cx="2086829" cy="523220"/>
          </a:xfrm>
          <a:custGeom>
            <a:avLst/>
            <a:gdLst>
              <a:gd name="connsiteX0" fmla="*/ 0 w 2086829"/>
              <a:gd name="connsiteY0" fmla="*/ 0 h 523220"/>
              <a:gd name="connsiteX1" fmla="*/ 695610 w 2086829"/>
              <a:gd name="connsiteY1" fmla="*/ 0 h 523220"/>
              <a:gd name="connsiteX2" fmla="*/ 1349483 w 2086829"/>
              <a:gd name="connsiteY2" fmla="*/ 0 h 523220"/>
              <a:gd name="connsiteX3" fmla="*/ 2086829 w 2086829"/>
              <a:gd name="connsiteY3" fmla="*/ 0 h 523220"/>
              <a:gd name="connsiteX4" fmla="*/ 2086829 w 2086829"/>
              <a:gd name="connsiteY4" fmla="*/ 523220 h 523220"/>
              <a:gd name="connsiteX5" fmla="*/ 1370351 w 2086829"/>
              <a:gd name="connsiteY5" fmla="*/ 523220 h 523220"/>
              <a:gd name="connsiteX6" fmla="*/ 653873 w 2086829"/>
              <a:gd name="connsiteY6" fmla="*/ 523220 h 523220"/>
              <a:gd name="connsiteX7" fmla="*/ 0 w 2086829"/>
              <a:gd name="connsiteY7" fmla="*/ 523220 h 523220"/>
              <a:gd name="connsiteX8" fmla="*/ 0 w 2086829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523220" fill="none" extrusionOk="0">
                <a:moveTo>
                  <a:pt x="0" y="0"/>
                </a:moveTo>
                <a:cubicBezTo>
                  <a:pt x="195140" y="289"/>
                  <a:pt x="348811" y="29875"/>
                  <a:pt x="695610" y="0"/>
                </a:cubicBezTo>
                <a:cubicBezTo>
                  <a:pt x="1042409" y="-29875"/>
                  <a:pt x="1024280" y="10509"/>
                  <a:pt x="1349483" y="0"/>
                </a:cubicBezTo>
                <a:cubicBezTo>
                  <a:pt x="1674686" y="-10509"/>
                  <a:pt x="1879856" y="33506"/>
                  <a:pt x="2086829" y="0"/>
                </a:cubicBezTo>
                <a:cubicBezTo>
                  <a:pt x="2086631" y="195114"/>
                  <a:pt x="2063674" y="266116"/>
                  <a:pt x="2086829" y="523220"/>
                </a:cubicBezTo>
                <a:cubicBezTo>
                  <a:pt x="1891392" y="545994"/>
                  <a:pt x="1589425" y="546649"/>
                  <a:pt x="1370351" y="523220"/>
                </a:cubicBezTo>
                <a:cubicBezTo>
                  <a:pt x="1151277" y="499791"/>
                  <a:pt x="838097" y="557480"/>
                  <a:pt x="653873" y="523220"/>
                </a:cubicBezTo>
                <a:cubicBezTo>
                  <a:pt x="469649" y="488960"/>
                  <a:pt x="189538" y="497240"/>
                  <a:pt x="0" y="523220"/>
                </a:cubicBezTo>
                <a:cubicBezTo>
                  <a:pt x="-26132" y="262067"/>
                  <a:pt x="25152" y="245615"/>
                  <a:pt x="0" y="0"/>
                </a:cubicBezTo>
                <a:close/>
              </a:path>
              <a:path w="2086829" h="523220" stroke="0" extrusionOk="0">
                <a:moveTo>
                  <a:pt x="0" y="0"/>
                </a:moveTo>
                <a:cubicBezTo>
                  <a:pt x="256908" y="-3893"/>
                  <a:pt x="428562" y="85"/>
                  <a:pt x="716478" y="0"/>
                </a:cubicBezTo>
                <a:cubicBezTo>
                  <a:pt x="1004394" y="-85"/>
                  <a:pt x="1157337" y="-11477"/>
                  <a:pt x="1432956" y="0"/>
                </a:cubicBezTo>
                <a:cubicBezTo>
                  <a:pt x="1708575" y="11477"/>
                  <a:pt x="1918636" y="-398"/>
                  <a:pt x="2086829" y="0"/>
                </a:cubicBezTo>
                <a:cubicBezTo>
                  <a:pt x="2080311" y="181551"/>
                  <a:pt x="2105579" y="285048"/>
                  <a:pt x="2086829" y="523220"/>
                </a:cubicBezTo>
                <a:cubicBezTo>
                  <a:pt x="1920177" y="500908"/>
                  <a:pt x="1580905" y="529259"/>
                  <a:pt x="1370351" y="523220"/>
                </a:cubicBezTo>
                <a:cubicBezTo>
                  <a:pt x="1159797" y="517181"/>
                  <a:pt x="941103" y="552308"/>
                  <a:pt x="653873" y="523220"/>
                </a:cubicBezTo>
                <a:cubicBezTo>
                  <a:pt x="366643" y="494132"/>
                  <a:pt x="266325" y="520990"/>
                  <a:pt x="0" y="523220"/>
                </a:cubicBezTo>
                <a:cubicBezTo>
                  <a:pt x="-5446" y="298666"/>
                  <a:pt x="-3405" y="11704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416445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APRENDIZAJE ESTADISTICO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FF4CB1-1F15-A08E-3B15-CB5705618397}"/>
              </a:ext>
            </a:extLst>
          </p:cNvPr>
          <p:cNvSpPr/>
          <p:nvPr/>
        </p:nvSpPr>
        <p:spPr>
          <a:xfrm>
            <a:off x="4090897" y="2792716"/>
            <a:ext cx="2086829" cy="307777"/>
          </a:xfrm>
          <a:custGeom>
            <a:avLst/>
            <a:gdLst>
              <a:gd name="connsiteX0" fmla="*/ 0 w 2086829"/>
              <a:gd name="connsiteY0" fmla="*/ 0 h 307777"/>
              <a:gd name="connsiteX1" fmla="*/ 695610 w 2086829"/>
              <a:gd name="connsiteY1" fmla="*/ 0 h 307777"/>
              <a:gd name="connsiteX2" fmla="*/ 1370351 w 2086829"/>
              <a:gd name="connsiteY2" fmla="*/ 0 h 307777"/>
              <a:gd name="connsiteX3" fmla="*/ 2086829 w 2086829"/>
              <a:gd name="connsiteY3" fmla="*/ 0 h 307777"/>
              <a:gd name="connsiteX4" fmla="*/ 2086829 w 2086829"/>
              <a:gd name="connsiteY4" fmla="*/ 307777 h 307777"/>
              <a:gd name="connsiteX5" fmla="*/ 1370351 w 2086829"/>
              <a:gd name="connsiteY5" fmla="*/ 307777 h 307777"/>
              <a:gd name="connsiteX6" fmla="*/ 695610 w 2086829"/>
              <a:gd name="connsiteY6" fmla="*/ 307777 h 307777"/>
              <a:gd name="connsiteX7" fmla="*/ 0 w 2086829"/>
              <a:gd name="connsiteY7" fmla="*/ 307777 h 307777"/>
              <a:gd name="connsiteX8" fmla="*/ 0 w 208682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307777" fill="none" extrusionOk="0">
                <a:moveTo>
                  <a:pt x="0" y="0"/>
                </a:moveTo>
                <a:cubicBezTo>
                  <a:pt x="171222" y="31317"/>
                  <a:pt x="529412" y="27699"/>
                  <a:pt x="695610" y="0"/>
                </a:cubicBezTo>
                <a:cubicBezTo>
                  <a:pt x="861808" y="-27699"/>
                  <a:pt x="1057401" y="-23772"/>
                  <a:pt x="1370351" y="0"/>
                </a:cubicBezTo>
                <a:cubicBezTo>
                  <a:pt x="1683301" y="23772"/>
                  <a:pt x="1862311" y="15134"/>
                  <a:pt x="2086829" y="0"/>
                </a:cubicBezTo>
                <a:cubicBezTo>
                  <a:pt x="2090991" y="133163"/>
                  <a:pt x="2092476" y="215232"/>
                  <a:pt x="2086829" y="307777"/>
                </a:cubicBezTo>
                <a:cubicBezTo>
                  <a:pt x="1902916" y="339762"/>
                  <a:pt x="1647599" y="299480"/>
                  <a:pt x="1370351" y="307777"/>
                </a:cubicBezTo>
                <a:cubicBezTo>
                  <a:pt x="1093103" y="316074"/>
                  <a:pt x="1011274" y="338116"/>
                  <a:pt x="695610" y="307777"/>
                </a:cubicBezTo>
                <a:cubicBezTo>
                  <a:pt x="379946" y="277438"/>
                  <a:pt x="227259" y="275198"/>
                  <a:pt x="0" y="307777"/>
                </a:cubicBezTo>
                <a:cubicBezTo>
                  <a:pt x="1948" y="172852"/>
                  <a:pt x="-10070" y="119969"/>
                  <a:pt x="0" y="0"/>
                </a:cubicBezTo>
                <a:close/>
              </a:path>
              <a:path w="2086829" h="307777" stroke="0" extrusionOk="0">
                <a:moveTo>
                  <a:pt x="0" y="0"/>
                </a:moveTo>
                <a:cubicBezTo>
                  <a:pt x="259812" y="-15800"/>
                  <a:pt x="372954" y="-2201"/>
                  <a:pt x="716478" y="0"/>
                </a:cubicBezTo>
                <a:cubicBezTo>
                  <a:pt x="1060002" y="2201"/>
                  <a:pt x="1265563" y="32860"/>
                  <a:pt x="1432956" y="0"/>
                </a:cubicBezTo>
                <a:cubicBezTo>
                  <a:pt x="1600349" y="-32860"/>
                  <a:pt x="1952205" y="11266"/>
                  <a:pt x="2086829" y="0"/>
                </a:cubicBezTo>
                <a:cubicBezTo>
                  <a:pt x="2088535" y="143951"/>
                  <a:pt x="2078299" y="197460"/>
                  <a:pt x="2086829" y="307777"/>
                </a:cubicBezTo>
                <a:cubicBezTo>
                  <a:pt x="1889776" y="285505"/>
                  <a:pt x="1714066" y="338210"/>
                  <a:pt x="1370351" y="307777"/>
                </a:cubicBezTo>
                <a:cubicBezTo>
                  <a:pt x="1026636" y="277344"/>
                  <a:pt x="942312" y="329423"/>
                  <a:pt x="737346" y="307777"/>
                </a:cubicBezTo>
                <a:cubicBezTo>
                  <a:pt x="532380" y="286131"/>
                  <a:pt x="342147" y="293493"/>
                  <a:pt x="0" y="307777"/>
                </a:cubicBezTo>
                <a:cubicBezTo>
                  <a:pt x="-15320" y="228892"/>
                  <a:pt x="281" y="758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375483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CDE89E-7A05-978D-1AF9-39048560FFB9}"/>
              </a:ext>
            </a:extLst>
          </p:cNvPr>
          <p:cNvSpPr/>
          <p:nvPr/>
        </p:nvSpPr>
        <p:spPr>
          <a:xfrm>
            <a:off x="6716285" y="2792715"/>
            <a:ext cx="2086829" cy="307777"/>
          </a:xfrm>
          <a:custGeom>
            <a:avLst/>
            <a:gdLst>
              <a:gd name="connsiteX0" fmla="*/ 0 w 2086829"/>
              <a:gd name="connsiteY0" fmla="*/ 0 h 307777"/>
              <a:gd name="connsiteX1" fmla="*/ 633005 w 2086829"/>
              <a:gd name="connsiteY1" fmla="*/ 0 h 307777"/>
              <a:gd name="connsiteX2" fmla="*/ 1370351 w 2086829"/>
              <a:gd name="connsiteY2" fmla="*/ 0 h 307777"/>
              <a:gd name="connsiteX3" fmla="*/ 2086829 w 2086829"/>
              <a:gd name="connsiteY3" fmla="*/ 0 h 307777"/>
              <a:gd name="connsiteX4" fmla="*/ 2086829 w 2086829"/>
              <a:gd name="connsiteY4" fmla="*/ 307777 h 307777"/>
              <a:gd name="connsiteX5" fmla="*/ 1453824 w 2086829"/>
              <a:gd name="connsiteY5" fmla="*/ 307777 h 307777"/>
              <a:gd name="connsiteX6" fmla="*/ 737346 w 2086829"/>
              <a:gd name="connsiteY6" fmla="*/ 307777 h 307777"/>
              <a:gd name="connsiteX7" fmla="*/ 0 w 2086829"/>
              <a:gd name="connsiteY7" fmla="*/ 307777 h 307777"/>
              <a:gd name="connsiteX8" fmla="*/ 0 w 208682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307777" fill="none" extrusionOk="0">
                <a:moveTo>
                  <a:pt x="0" y="0"/>
                </a:moveTo>
                <a:cubicBezTo>
                  <a:pt x="148754" y="16094"/>
                  <a:pt x="484808" y="-24973"/>
                  <a:pt x="633005" y="0"/>
                </a:cubicBezTo>
                <a:cubicBezTo>
                  <a:pt x="781203" y="24973"/>
                  <a:pt x="1214408" y="-12775"/>
                  <a:pt x="1370351" y="0"/>
                </a:cubicBezTo>
                <a:cubicBezTo>
                  <a:pt x="1526294" y="12775"/>
                  <a:pt x="1790843" y="-30568"/>
                  <a:pt x="2086829" y="0"/>
                </a:cubicBezTo>
                <a:cubicBezTo>
                  <a:pt x="2094348" y="96966"/>
                  <a:pt x="2078193" y="230304"/>
                  <a:pt x="2086829" y="307777"/>
                </a:cubicBezTo>
                <a:cubicBezTo>
                  <a:pt x="1929921" y="276716"/>
                  <a:pt x="1713859" y="319343"/>
                  <a:pt x="1453824" y="307777"/>
                </a:cubicBezTo>
                <a:cubicBezTo>
                  <a:pt x="1193789" y="296211"/>
                  <a:pt x="1021417" y="289934"/>
                  <a:pt x="737346" y="307777"/>
                </a:cubicBezTo>
                <a:cubicBezTo>
                  <a:pt x="453275" y="325620"/>
                  <a:pt x="262260" y="297540"/>
                  <a:pt x="0" y="307777"/>
                </a:cubicBezTo>
                <a:cubicBezTo>
                  <a:pt x="11598" y="195868"/>
                  <a:pt x="-7826" y="101405"/>
                  <a:pt x="0" y="0"/>
                </a:cubicBezTo>
                <a:close/>
              </a:path>
              <a:path w="2086829" h="307777" stroke="0" extrusionOk="0">
                <a:moveTo>
                  <a:pt x="0" y="0"/>
                </a:moveTo>
                <a:cubicBezTo>
                  <a:pt x="189902" y="-12859"/>
                  <a:pt x="500695" y="-19641"/>
                  <a:pt x="653873" y="0"/>
                </a:cubicBezTo>
                <a:cubicBezTo>
                  <a:pt x="807051" y="19641"/>
                  <a:pt x="1013936" y="-20267"/>
                  <a:pt x="1307746" y="0"/>
                </a:cubicBezTo>
                <a:cubicBezTo>
                  <a:pt x="1601556" y="20267"/>
                  <a:pt x="1765884" y="-25819"/>
                  <a:pt x="2086829" y="0"/>
                </a:cubicBezTo>
                <a:cubicBezTo>
                  <a:pt x="2074312" y="76826"/>
                  <a:pt x="2084521" y="188242"/>
                  <a:pt x="2086829" y="307777"/>
                </a:cubicBezTo>
                <a:cubicBezTo>
                  <a:pt x="1884488" y="335056"/>
                  <a:pt x="1585761" y="302066"/>
                  <a:pt x="1349483" y="307777"/>
                </a:cubicBezTo>
                <a:cubicBezTo>
                  <a:pt x="1113205" y="313488"/>
                  <a:pt x="997405" y="283850"/>
                  <a:pt x="653873" y="307777"/>
                </a:cubicBezTo>
                <a:cubicBezTo>
                  <a:pt x="310341" y="331705"/>
                  <a:pt x="269450" y="327534"/>
                  <a:pt x="0" y="307777"/>
                </a:cubicBezTo>
                <a:cubicBezTo>
                  <a:pt x="2717" y="217955"/>
                  <a:pt x="-6774" y="1431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815914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PROGRAMACIÓN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7882A2D-3386-AAA3-64BC-C171C4E6666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177726" y="2946604"/>
            <a:ext cx="5385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1715E30-2A21-444D-E99C-8B26B0F2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58" y="3375346"/>
            <a:ext cx="6687483" cy="14765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6777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1EA5C03-27CD-C558-0C78-910B9DFA649B}"/>
              </a:ext>
            </a:extLst>
          </p:cNvPr>
          <p:cNvSpPr/>
          <p:nvPr/>
        </p:nvSpPr>
        <p:spPr>
          <a:xfrm>
            <a:off x="2274798" y="1317236"/>
            <a:ext cx="443003" cy="1061231"/>
          </a:xfrm>
          <a:custGeom>
            <a:avLst/>
            <a:gdLst>
              <a:gd name="connsiteX0" fmla="*/ 221502 w 443003"/>
              <a:gd name="connsiteY0" fmla="*/ 0 h 1061231"/>
              <a:gd name="connsiteX1" fmla="*/ 287922 w 443003"/>
              <a:gd name="connsiteY1" fmla="*/ 72620 h 1061231"/>
              <a:gd name="connsiteX2" fmla="*/ 443003 w 443003"/>
              <a:gd name="connsiteY2" fmla="*/ 530615 h 1061231"/>
              <a:gd name="connsiteX3" fmla="*/ 287922 w 443003"/>
              <a:gd name="connsiteY3" fmla="*/ 988610 h 1061231"/>
              <a:gd name="connsiteX4" fmla="*/ 221502 w 443003"/>
              <a:gd name="connsiteY4" fmla="*/ 1061231 h 1061231"/>
              <a:gd name="connsiteX5" fmla="*/ 155081 w 443003"/>
              <a:gd name="connsiteY5" fmla="*/ 988610 h 1061231"/>
              <a:gd name="connsiteX6" fmla="*/ 0 w 443003"/>
              <a:gd name="connsiteY6" fmla="*/ 530615 h 1061231"/>
              <a:gd name="connsiteX7" fmla="*/ 155081 w 443003"/>
              <a:gd name="connsiteY7" fmla="*/ 72620 h 1061231"/>
              <a:gd name="connsiteX8" fmla="*/ 221502 w 443003"/>
              <a:gd name="connsiteY8" fmla="*/ 0 h 106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003" h="1061231">
                <a:moveTo>
                  <a:pt x="221502" y="0"/>
                </a:moveTo>
                <a:lnTo>
                  <a:pt x="287922" y="72620"/>
                </a:lnTo>
                <a:cubicBezTo>
                  <a:pt x="385832" y="203358"/>
                  <a:pt x="443003" y="360964"/>
                  <a:pt x="443003" y="530615"/>
                </a:cubicBezTo>
                <a:cubicBezTo>
                  <a:pt x="443003" y="700267"/>
                  <a:pt x="385832" y="857872"/>
                  <a:pt x="287922" y="988610"/>
                </a:cubicBezTo>
                <a:lnTo>
                  <a:pt x="221502" y="1061231"/>
                </a:lnTo>
                <a:lnTo>
                  <a:pt x="155081" y="988610"/>
                </a:lnTo>
                <a:cubicBezTo>
                  <a:pt x="57171" y="857872"/>
                  <a:pt x="0" y="700267"/>
                  <a:pt x="0" y="530615"/>
                </a:cubicBezTo>
                <a:cubicBezTo>
                  <a:pt x="0" y="360964"/>
                  <a:pt x="57171" y="203358"/>
                  <a:pt x="155081" y="72620"/>
                </a:cubicBezTo>
                <a:lnTo>
                  <a:pt x="221502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/>
              <a:t>ML</a:t>
            </a:r>
            <a:endParaRPr lang="es-AR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F3ADE17-02B6-3102-77FF-452FD3FCA342}"/>
              </a:ext>
            </a:extLst>
          </p:cNvPr>
          <p:cNvSpPr/>
          <p:nvPr/>
        </p:nvSpPr>
        <p:spPr>
          <a:xfrm>
            <a:off x="901701" y="1028700"/>
            <a:ext cx="1594599" cy="1638300"/>
          </a:xfrm>
          <a:custGeom>
            <a:avLst/>
            <a:gdLst>
              <a:gd name="connsiteX0" fmla="*/ 908050 w 1594599"/>
              <a:gd name="connsiteY0" fmla="*/ 0 h 1638300"/>
              <a:gd name="connsiteX1" fmla="*/ 1550138 w 1594599"/>
              <a:gd name="connsiteY1" fmla="*/ 239924 h 1638300"/>
              <a:gd name="connsiteX2" fmla="*/ 1594599 w 1594599"/>
              <a:gd name="connsiteY2" fmla="*/ 288535 h 1638300"/>
              <a:gd name="connsiteX3" fmla="*/ 1528178 w 1594599"/>
              <a:gd name="connsiteY3" fmla="*/ 361155 h 1638300"/>
              <a:gd name="connsiteX4" fmla="*/ 1373097 w 1594599"/>
              <a:gd name="connsiteY4" fmla="*/ 819150 h 1638300"/>
              <a:gd name="connsiteX5" fmla="*/ 1528178 w 1594599"/>
              <a:gd name="connsiteY5" fmla="*/ 1277145 h 1638300"/>
              <a:gd name="connsiteX6" fmla="*/ 1594599 w 1594599"/>
              <a:gd name="connsiteY6" fmla="*/ 1349766 h 1638300"/>
              <a:gd name="connsiteX7" fmla="*/ 1550138 w 1594599"/>
              <a:gd name="connsiteY7" fmla="*/ 1398377 h 1638300"/>
              <a:gd name="connsiteX8" fmla="*/ 908050 w 1594599"/>
              <a:gd name="connsiteY8" fmla="*/ 1638300 h 1638300"/>
              <a:gd name="connsiteX9" fmla="*/ 0 w 1594599"/>
              <a:gd name="connsiteY9" fmla="*/ 819150 h 1638300"/>
              <a:gd name="connsiteX10" fmla="*/ 908050 w 1594599"/>
              <a:gd name="connsiteY10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4599" h="1638300">
                <a:moveTo>
                  <a:pt x="908050" y="0"/>
                </a:moveTo>
                <a:cubicBezTo>
                  <a:pt x="1158801" y="0"/>
                  <a:pt x="1385814" y="91687"/>
                  <a:pt x="1550138" y="239924"/>
                </a:cubicBezTo>
                <a:lnTo>
                  <a:pt x="1594599" y="288535"/>
                </a:lnTo>
                <a:lnTo>
                  <a:pt x="1528178" y="361155"/>
                </a:lnTo>
                <a:cubicBezTo>
                  <a:pt x="1430268" y="491893"/>
                  <a:pt x="1373097" y="649499"/>
                  <a:pt x="1373097" y="819150"/>
                </a:cubicBezTo>
                <a:cubicBezTo>
                  <a:pt x="1373097" y="988802"/>
                  <a:pt x="1430268" y="1146407"/>
                  <a:pt x="1528178" y="1277145"/>
                </a:cubicBezTo>
                <a:lnTo>
                  <a:pt x="1594599" y="1349766"/>
                </a:lnTo>
                <a:lnTo>
                  <a:pt x="1550138" y="1398377"/>
                </a:lnTo>
                <a:cubicBezTo>
                  <a:pt x="1385814" y="1546614"/>
                  <a:pt x="1158801" y="1638300"/>
                  <a:pt x="908050" y="1638300"/>
                </a:cubicBezTo>
                <a:cubicBezTo>
                  <a:pt x="406548" y="1638300"/>
                  <a:pt x="0" y="1271554"/>
                  <a:pt x="0" y="819150"/>
                </a:cubicBezTo>
                <a:cubicBezTo>
                  <a:pt x="0" y="366746"/>
                  <a:pt x="406548" y="0"/>
                  <a:pt x="908050" y="0"/>
                </a:cubicBezTo>
                <a:close/>
              </a:path>
            </a:pathLst>
          </a:cu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Estadísticas</a:t>
            </a:r>
            <a:endParaRPr lang="es-AR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D00B136-4845-3AF7-B869-2433F3A71918}"/>
              </a:ext>
            </a:extLst>
          </p:cNvPr>
          <p:cNvSpPr/>
          <p:nvPr/>
        </p:nvSpPr>
        <p:spPr>
          <a:xfrm>
            <a:off x="2496299" y="1028700"/>
            <a:ext cx="1594598" cy="1638300"/>
          </a:xfrm>
          <a:custGeom>
            <a:avLst/>
            <a:gdLst>
              <a:gd name="connsiteX0" fmla="*/ 686548 w 1594598"/>
              <a:gd name="connsiteY0" fmla="*/ 0 h 1638300"/>
              <a:gd name="connsiteX1" fmla="*/ 1594598 w 1594598"/>
              <a:gd name="connsiteY1" fmla="*/ 819150 h 1638300"/>
              <a:gd name="connsiteX2" fmla="*/ 686548 w 1594598"/>
              <a:gd name="connsiteY2" fmla="*/ 1638300 h 1638300"/>
              <a:gd name="connsiteX3" fmla="*/ 44460 w 1594598"/>
              <a:gd name="connsiteY3" fmla="*/ 1398377 h 1638300"/>
              <a:gd name="connsiteX4" fmla="*/ 0 w 1594598"/>
              <a:gd name="connsiteY4" fmla="*/ 1349766 h 1638300"/>
              <a:gd name="connsiteX5" fmla="*/ 66420 w 1594598"/>
              <a:gd name="connsiteY5" fmla="*/ 1277145 h 1638300"/>
              <a:gd name="connsiteX6" fmla="*/ 221501 w 1594598"/>
              <a:gd name="connsiteY6" fmla="*/ 819150 h 1638300"/>
              <a:gd name="connsiteX7" fmla="*/ 66420 w 1594598"/>
              <a:gd name="connsiteY7" fmla="*/ 361155 h 1638300"/>
              <a:gd name="connsiteX8" fmla="*/ 0 w 1594598"/>
              <a:gd name="connsiteY8" fmla="*/ 288535 h 1638300"/>
              <a:gd name="connsiteX9" fmla="*/ 44460 w 1594598"/>
              <a:gd name="connsiteY9" fmla="*/ 239924 h 1638300"/>
              <a:gd name="connsiteX10" fmla="*/ 686548 w 1594598"/>
              <a:gd name="connsiteY10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4598" h="1638300">
                <a:moveTo>
                  <a:pt x="686548" y="0"/>
                </a:moveTo>
                <a:cubicBezTo>
                  <a:pt x="1188050" y="0"/>
                  <a:pt x="1594598" y="366746"/>
                  <a:pt x="1594598" y="819150"/>
                </a:cubicBezTo>
                <a:cubicBezTo>
                  <a:pt x="1594598" y="1271554"/>
                  <a:pt x="1188050" y="1638300"/>
                  <a:pt x="686548" y="1638300"/>
                </a:cubicBezTo>
                <a:cubicBezTo>
                  <a:pt x="435797" y="1638300"/>
                  <a:pt x="208785" y="1546614"/>
                  <a:pt x="44460" y="1398377"/>
                </a:cubicBezTo>
                <a:lnTo>
                  <a:pt x="0" y="1349766"/>
                </a:lnTo>
                <a:lnTo>
                  <a:pt x="66420" y="1277145"/>
                </a:lnTo>
                <a:cubicBezTo>
                  <a:pt x="164330" y="1146407"/>
                  <a:pt x="221501" y="988802"/>
                  <a:pt x="221501" y="819150"/>
                </a:cubicBezTo>
                <a:cubicBezTo>
                  <a:pt x="221501" y="649499"/>
                  <a:pt x="164330" y="491893"/>
                  <a:pt x="66420" y="361155"/>
                </a:cubicBezTo>
                <a:lnTo>
                  <a:pt x="0" y="288535"/>
                </a:lnTo>
                <a:lnTo>
                  <a:pt x="44460" y="239924"/>
                </a:lnTo>
                <a:cubicBezTo>
                  <a:pt x="208785" y="91687"/>
                  <a:pt x="435797" y="0"/>
                  <a:pt x="686548" y="0"/>
                </a:cubicBezTo>
                <a:close/>
              </a:path>
            </a:pathLst>
          </a:cu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s-E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Programación</a:t>
            </a:r>
            <a:endParaRPr lang="es-AR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B9907B4-8F82-AB6E-D5B7-82A0172D3AC0}"/>
              </a:ext>
            </a:extLst>
          </p:cNvPr>
          <p:cNvCxnSpPr/>
          <p:nvPr/>
        </p:nvCxnSpPr>
        <p:spPr>
          <a:xfrm>
            <a:off x="2496299" y="847780"/>
            <a:ext cx="0" cy="180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 descr="Tabla con relleno sólido">
            <a:extLst>
              <a:ext uri="{FF2B5EF4-FFF2-40B4-BE49-F238E27FC236}">
                <a16:creationId xmlns:a16="http://schemas.microsoft.com/office/drawing/2014/main" id="{3BCD5F41-D2BB-FA8F-B35C-6F1CD15D1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800" y="3200400"/>
            <a:ext cx="914400" cy="914400"/>
          </a:xfrm>
          <a:prstGeom prst="rect">
            <a:avLst/>
          </a:prstGeom>
        </p:spPr>
      </p:pic>
      <p:pic>
        <p:nvPicPr>
          <p:cNvPr id="18" name="Gráfico 17" descr="Ordenador contorno">
            <a:extLst>
              <a:ext uri="{FF2B5EF4-FFF2-40B4-BE49-F238E27FC236}">
                <a16:creationId xmlns:a16="http://schemas.microsoft.com/office/drawing/2014/main" id="{2D3A7E74-7737-0B0E-A151-51819EB90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6398" y="3200400"/>
            <a:ext cx="914400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55EC2C-04AC-7196-CB2E-1CE719C93E9F}"/>
              </a:ext>
            </a:extLst>
          </p:cNvPr>
          <p:cNvCxnSpPr>
            <a:cxnSpLocks/>
          </p:cNvCxnSpPr>
          <p:nvPr/>
        </p:nvCxnSpPr>
        <p:spPr>
          <a:xfrm>
            <a:off x="2156200" y="3657600"/>
            <a:ext cx="5616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79A6FC7-FED2-70A2-D58F-5C38BD447C99}"/>
              </a:ext>
            </a:extLst>
          </p:cNvPr>
          <p:cNvCxnSpPr>
            <a:cxnSpLocks/>
          </p:cNvCxnSpPr>
          <p:nvPr/>
        </p:nvCxnSpPr>
        <p:spPr>
          <a:xfrm>
            <a:off x="3908800" y="3683000"/>
            <a:ext cx="5616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9E0A5C-CBD1-0C4A-70BF-3E482CF8CA34}"/>
              </a:ext>
            </a:extLst>
          </p:cNvPr>
          <p:cNvSpPr/>
          <p:nvPr/>
        </p:nvSpPr>
        <p:spPr>
          <a:xfrm>
            <a:off x="4572000" y="3503711"/>
            <a:ext cx="1556497" cy="307777"/>
          </a:xfrm>
          <a:custGeom>
            <a:avLst/>
            <a:gdLst>
              <a:gd name="connsiteX0" fmla="*/ 0 w 1556497"/>
              <a:gd name="connsiteY0" fmla="*/ 0 h 307777"/>
              <a:gd name="connsiteX1" fmla="*/ 487702 w 1556497"/>
              <a:gd name="connsiteY1" fmla="*/ 0 h 307777"/>
              <a:gd name="connsiteX2" fmla="*/ 975405 w 1556497"/>
              <a:gd name="connsiteY2" fmla="*/ 0 h 307777"/>
              <a:gd name="connsiteX3" fmla="*/ 1556497 w 1556497"/>
              <a:gd name="connsiteY3" fmla="*/ 0 h 307777"/>
              <a:gd name="connsiteX4" fmla="*/ 1556497 w 1556497"/>
              <a:gd name="connsiteY4" fmla="*/ 307777 h 307777"/>
              <a:gd name="connsiteX5" fmla="*/ 1084360 w 1556497"/>
              <a:gd name="connsiteY5" fmla="*/ 307777 h 307777"/>
              <a:gd name="connsiteX6" fmla="*/ 565527 w 1556497"/>
              <a:gd name="connsiteY6" fmla="*/ 307777 h 307777"/>
              <a:gd name="connsiteX7" fmla="*/ 0 w 1556497"/>
              <a:gd name="connsiteY7" fmla="*/ 307777 h 307777"/>
              <a:gd name="connsiteX8" fmla="*/ 0 w 1556497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497" h="307777" fill="none" extrusionOk="0">
                <a:moveTo>
                  <a:pt x="0" y="0"/>
                </a:moveTo>
                <a:cubicBezTo>
                  <a:pt x="198106" y="5101"/>
                  <a:pt x="365960" y="11692"/>
                  <a:pt x="487702" y="0"/>
                </a:cubicBezTo>
                <a:cubicBezTo>
                  <a:pt x="609444" y="-11692"/>
                  <a:pt x="797015" y="9838"/>
                  <a:pt x="975405" y="0"/>
                </a:cubicBezTo>
                <a:cubicBezTo>
                  <a:pt x="1153795" y="-9838"/>
                  <a:pt x="1346943" y="9225"/>
                  <a:pt x="1556497" y="0"/>
                </a:cubicBezTo>
                <a:cubicBezTo>
                  <a:pt x="1549820" y="143567"/>
                  <a:pt x="1569100" y="189645"/>
                  <a:pt x="1556497" y="307777"/>
                </a:cubicBezTo>
                <a:cubicBezTo>
                  <a:pt x="1446986" y="308419"/>
                  <a:pt x="1279850" y="306626"/>
                  <a:pt x="1084360" y="307777"/>
                </a:cubicBezTo>
                <a:cubicBezTo>
                  <a:pt x="888870" y="308928"/>
                  <a:pt x="671816" y="321495"/>
                  <a:pt x="565527" y="307777"/>
                </a:cubicBezTo>
                <a:cubicBezTo>
                  <a:pt x="459238" y="294059"/>
                  <a:pt x="191884" y="290181"/>
                  <a:pt x="0" y="307777"/>
                </a:cubicBezTo>
                <a:cubicBezTo>
                  <a:pt x="-3530" y="242147"/>
                  <a:pt x="-14252" y="79886"/>
                  <a:pt x="0" y="0"/>
                </a:cubicBezTo>
                <a:close/>
              </a:path>
              <a:path w="1556497" h="307777" stroke="0" extrusionOk="0">
                <a:moveTo>
                  <a:pt x="0" y="0"/>
                </a:moveTo>
                <a:cubicBezTo>
                  <a:pt x="212985" y="-15771"/>
                  <a:pt x="352734" y="-11341"/>
                  <a:pt x="503267" y="0"/>
                </a:cubicBezTo>
                <a:cubicBezTo>
                  <a:pt x="653800" y="11341"/>
                  <a:pt x="790713" y="9210"/>
                  <a:pt x="1006535" y="0"/>
                </a:cubicBezTo>
                <a:cubicBezTo>
                  <a:pt x="1222357" y="-9210"/>
                  <a:pt x="1335863" y="-4641"/>
                  <a:pt x="1556497" y="0"/>
                </a:cubicBezTo>
                <a:cubicBezTo>
                  <a:pt x="1552808" y="79383"/>
                  <a:pt x="1553584" y="204219"/>
                  <a:pt x="1556497" y="307777"/>
                </a:cubicBezTo>
                <a:cubicBezTo>
                  <a:pt x="1349111" y="321046"/>
                  <a:pt x="1265804" y="286579"/>
                  <a:pt x="1084360" y="307777"/>
                </a:cubicBezTo>
                <a:cubicBezTo>
                  <a:pt x="902916" y="328975"/>
                  <a:pt x="774798" y="312949"/>
                  <a:pt x="549962" y="307777"/>
                </a:cubicBezTo>
                <a:cubicBezTo>
                  <a:pt x="325126" y="302605"/>
                  <a:pt x="156894" y="313645"/>
                  <a:pt x="0" y="307777"/>
                </a:cubicBezTo>
                <a:cubicBezTo>
                  <a:pt x="14799" y="241097"/>
                  <a:pt x="-7887" y="10067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4417511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Algoritmo</a:t>
            </a:r>
          </a:p>
        </p:txBody>
      </p:sp>
      <p:pic>
        <p:nvPicPr>
          <p:cNvPr id="24" name="Gráfico 23" descr="Tabla con relleno sólido">
            <a:extLst>
              <a:ext uri="{FF2B5EF4-FFF2-40B4-BE49-F238E27FC236}">
                <a16:creationId xmlns:a16="http://schemas.microsoft.com/office/drawing/2014/main" id="{DF428A9D-53D4-9F2E-5BF5-6C3EB4FA2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998" y="4040088"/>
            <a:ext cx="914400" cy="914400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0FACF06-6292-D4AA-2CA8-1103BDE23692}"/>
              </a:ext>
            </a:extLst>
          </p:cNvPr>
          <p:cNvCxnSpPr>
            <a:cxnSpLocks/>
          </p:cNvCxnSpPr>
          <p:nvPr/>
        </p:nvCxnSpPr>
        <p:spPr>
          <a:xfrm flipV="1">
            <a:off x="4765222" y="3989288"/>
            <a:ext cx="443002" cy="471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áfico 26" descr="Tabla con relleno sólido">
            <a:extLst>
              <a:ext uri="{FF2B5EF4-FFF2-40B4-BE49-F238E27FC236}">
                <a16:creationId xmlns:a16="http://schemas.microsoft.com/office/drawing/2014/main" id="{1145DD25-38C5-F400-4609-63E8D7B19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7998" y="4054277"/>
            <a:ext cx="914400" cy="914400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E5EC54-160D-9E2C-FD12-7677EF264377}"/>
              </a:ext>
            </a:extLst>
          </p:cNvPr>
          <p:cNvCxnSpPr>
            <a:cxnSpLocks/>
          </p:cNvCxnSpPr>
          <p:nvPr/>
        </p:nvCxnSpPr>
        <p:spPr>
          <a:xfrm flipH="1" flipV="1">
            <a:off x="5320744" y="4001243"/>
            <a:ext cx="560850" cy="447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31A7114-ED7E-4356-2C5A-C3DEA8D40E73}"/>
              </a:ext>
            </a:extLst>
          </p:cNvPr>
          <p:cNvCxnSpPr>
            <a:cxnSpLocks/>
          </p:cNvCxnSpPr>
          <p:nvPr/>
        </p:nvCxnSpPr>
        <p:spPr>
          <a:xfrm>
            <a:off x="6409398" y="3632200"/>
            <a:ext cx="5616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Cerebro con relleno sólido">
            <a:extLst>
              <a:ext uri="{FF2B5EF4-FFF2-40B4-BE49-F238E27FC236}">
                <a16:creationId xmlns:a16="http://schemas.microsoft.com/office/drawing/2014/main" id="{C3327320-FD19-F507-694A-3849E87B12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9421" y="3139877"/>
            <a:ext cx="914400" cy="914400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285F588-ACF3-BEB3-6B94-086B2D9C2076}"/>
              </a:ext>
            </a:extLst>
          </p:cNvPr>
          <p:cNvCxnSpPr>
            <a:cxnSpLocks/>
          </p:cNvCxnSpPr>
          <p:nvPr/>
        </p:nvCxnSpPr>
        <p:spPr>
          <a:xfrm>
            <a:off x="4349943" y="1914580"/>
            <a:ext cx="11020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06D5176-FF19-26FD-6A5E-B8C6D270AAC0}"/>
              </a:ext>
            </a:extLst>
          </p:cNvPr>
          <p:cNvSpPr/>
          <p:nvPr/>
        </p:nvSpPr>
        <p:spPr>
          <a:xfrm>
            <a:off x="5804092" y="1753668"/>
            <a:ext cx="1556497" cy="523220"/>
          </a:xfrm>
          <a:custGeom>
            <a:avLst/>
            <a:gdLst>
              <a:gd name="connsiteX0" fmla="*/ 0 w 1556497"/>
              <a:gd name="connsiteY0" fmla="*/ 0 h 523220"/>
              <a:gd name="connsiteX1" fmla="*/ 487702 w 1556497"/>
              <a:gd name="connsiteY1" fmla="*/ 0 h 523220"/>
              <a:gd name="connsiteX2" fmla="*/ 975405 w 1556497"/>
              <a:gd name="connsiteY2" fmla="*/ 0 h 523220"/>
              <a:gd name="connsiteX3" fmla="*/ 1556497 w 1556497"/>
              <a:gd name="connsiteY3" fmla="*/ 0 h 523220"/>
              <a:gd name="connsiteX4" fmla="*/ 1556497 w 1556497"/>
              <a:gd name="connsiteY4" fmla="*/ 523220 h 523220"/>
              <a:gd name="connsiteX5" fmla="*/ 1084360 w 1556497"/>
              <a:gd name="connsiteY5" fmla="*/ 523220 h 523220"/>
              <a:gd name="connsiteX6" fmla="*/ 565527 w 1556497"/>
              <a:gd name="connsiteY6" fmla="*/ 523220 h 523220"/>
              <a:gd name="connsiteX7" fmla="*/ 0 w 1556497"/>
              <a:gd name="connsiteY7" fmla="*/ 523220 h 523220"/>
              <a:gd name="connsiteX8" fmla="*/ 0 w 155649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497" h="523220" fill="none" extrusionOk="0">
                <a:moveTo>
                  <a:pt x="0" y="0"/>
                </a:moveTo>
                <a:cubicBezTo>
                  <a:pt x="198106" y="5101"/>
                  <a:pt x="365960" y="11692"/>
                  <a:pt x="487702" y="0"/>
                </a:cubicBezTo>
                <a:cubicBezTo>
                  <a:pt x="609444" y="-11692"/>
                  <a:pt x="797015" y="9838"/>
                  <a:pt x="975405" y="0"/>
                </a:cubicBezTo>
                <a:cubicBezTo>
                  <a:pt x="1153795" y="-9838"/>
                  <a:pt x="1346943" y="9225"/>
                  <a:pt x="1556497" y="0"/>
                </a:cubicBezTo>
                <a:cubicBezTo>
                  <a:pt x="1558407" y="142292"/>
                  <a:pt x="1548387" y="405230"/>
                  <a:pt x="1556497" y="523220"/>
                </a:cubicBezTo>
                <a:cubicBezTo>
                  <a:pt x="1446986" y="523862"/>
                  <a:pt x="1279850" y="522069"/>
                  <a:pt x="1084360" y="523220"/>
                </a:cubicBezTo>
                <a:cubicBezTo>
                  <a:pt x="888870" y="524371"/>
                  <a:pt x="671816" y="536938"/>
                  <a:pt x="565527" y="523220"/>
                </a:cubicBezTo>
                <a:cubicBezTo>
                  <a:pt x="459238" y="509502"/>
                  <a:pt x="191884" y="505624"/>
                  <a:pt x="0" y="523220"/>
                </a:cubicBezTo>
                <a:cubicBezTo>
                  <a:pt x="-7668" y="293983"/>
                  <a:pt x="2447" y="147661"/>
                  <a:pt x="0" y="0"/>
                </a:cubicBezTo>
                <a:close/>
              </a:path>
              <a:path w="1556497" h="523220" stroke="0" extrusionOk="0">
                <a:moveTo>
                  <a:pt x="0" y="0"/>
                </a:moveTo>
                <a:cubicBezTo>
                  <a:pt x="212985" y="-15771"/>
                  <a:pt x="352734" y="-11341"/>
                  <a:pt x="503267" y="0"/>
                </a:cubicBezTo>
                <a:cubicBezTo>
                  <a:pt x="653800" y="11341"/>
                  <a:pt x="790713" y="9210"/>
                  <a:pt x="1006535" y="0"/>
                </a:cubicBezTo>
                <a:cubicBezTo>
                  <a:pt x="1222357" y="-9210"/>
                  <a:pt x="1335863" y="-4641"/>
                  <a:pt x="1556497" y="0"/>
                </a:cubicBezTo>
                <a:cubicBezTo>
                  <a:pt x="1533695" y="176035"/>
                  <a:pt x="1549454" y="345029"/>
                  <a:pt x="1556497" y="523220"/>
                </a:cubicBezTo>
                <a:cubicBezTo>
                  <a:pt x="1349111" y="536489"/>
                  <a:pt x="1265804" y="502022"/>
                  <a:pt x="1084360" y="523220"/>
                </a:cubicBezTo>
                <a:cubicBezTo>
                  <a:pt x="902916" y="544418"/>
                  <a:pt x="774798" y="528392"/>
                  <a:pt x="549962" y="523220"/>
                </a:cubicBezTo>
                <a:cubicBezTo>
                  <a:pt x="325126" y="518048"/>
                  <a:pt x="156894" y="529088"/>
                  <a:pt x="0" y="523220"/>
                </a:cubicBezTo>
                <a:cubicBezTo>
                  <a:pt x="-6168" y="383263"/>
                  <a:pt x="12539" y="1940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4417511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405004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220AF1A-40BC-AEF6-E33D-C0EAA8B3996F}"/>
              </a:ext>
            </a:extLst>
          </p:cNvPr>
          <p:cNvGrpSpPr/>
          <p:nvPr/>
        </p:nvGrpSpPr>
        <p:grpSpPr>
          <a:xfrm>
            <a:off x="688794" y="1526422"/>
            <a:ext cx="3927788" cy="2424854"/>
            <a:chOff x="4583870" y="1337106"/>
            <a:chExt cx="4585816" cy="3151965"/>
          </a:xfrm>
        </p:grpSpPr>
        <p:pic>
          <p:nvPicPr>
            <p:cNvPr id="3" name="Imagen 2" descr="Imagen que contiene Círculo&#10;&#10;Descripción generada automáticamente">
              <a:extLst>
                <a:ext uri="{FF2B5EF4-FFF2-40B4-BE49-F238E27FC236}">
                  <a16:creationId xmlns:a16="http://schemas.microsoft.com/office/drawing/2014/main" id="{1F19E99B-65B4-77E4-A893-C4A98FE07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3870" y="1337106"/>
              <a:ext cx="4202621" cy="315196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83DA23A-317D-1482-4B15-B36971DF91F3}"/>
                </a:ext>
              </a:extLst>
            </p:cNvPr>
            <p:cNvSpPr txBox="1"/>
            <p:nvPr/>
          </p:nvSpPr>
          <p:spPr>
            <a:xfrm>
              <a:off x="5136280" y="3805703"/>
              <a:ext cx="1903502" cy="32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Datos</a:t>
              </a:r>
              <a:endPara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E105C89-4034-CD02-D90B-8B65CD7245C1}"/>
                </a:ext>
              </a:extLst>
            </p:cNvPr>
            <p:cNvSpPr txBox="1"/>
            <p:nvPr/>
          </p:nvSpPr>
          <p:spPr>
            <a:xfrm>
              <a:off x="7351220" y="1836637"/>
              <a:ext cx="1818466" cy="32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Predicciones</a:t>
              </a:r>
              <a:endParaRPr lang="es-A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6D07B8F-A85E-E564-23D8-85860B35F2E0}"/>
                </a:ext>
              </a:extLst>
            </p:cNvPr>
            <p:cNvSpPr txBox="1"/>
            <p:nvPr/>
          </p:nvSpPr>
          <p:spPr>
            <a:xfrm>
              <a:off x="6088032" y="2602250"/>
              <a:ext cx="1088571" cy="84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" sz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es-ES" sz="1200" b="1" dirty="0">
                  <a:latin typeface="Poppins" panose="00000500000000000000" pitchFamily="2" charset="0"/>
                  <a:cs typeface="Poppins" panose="00000500000000000000" pitchFamily="2" charset="0"/>
                </a:rPr>
                <a:t>Modelos de ML</a:t>
              </a:r>
              <a:endParaRPr lang="es-AR" sz="12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9EF98D2E-815F-B50E-838A-A0D874FAB062}"/>
              </a:ext>
            </a:extLst>
          </p:cNvPr>
          <p:cNvSpPr txBox="1"/>
          <p:nvPr/>
        </p:nvSpPr>
        <p:spPr>
          <a:xfrm>
            <a:off x="5089248" y="1825113"/>
            <a:ext cx="34705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hlinkClick r:id="rId4"/>
              </a:rPr>
              <a:t>Notebook 1: Predicciones de admisión de un alumno en función de sus notas</a:t>
            </a:r>
            <a:endParaRPr lang="es-ES" b="1" dirty="0"/>
          </a:p>
          <a:p>
            <a:endParaRPr lang="es-ES" b="1" dirty="0"/>
          </a:p>
          <a:p>
            <a:r>
              <a:rPr lang="es-ES" b="1" dirty="0">
                <a:hlinkClick r:id="rId5"/>
              </a:rPr>
              <a:t>Notebook 2: Segmentación de clientes y customización de ofertas</a:t>
            </a:r>
            <a:endParaRPr lang="es-ES" b="1" dirty="0"/>
          </a:p>
          <a:p>
            <a:endParaRPr lang="es-ES" b="1" dirty="0"/>
          </a:p>
          <a:p>
            <a:r>
              <a:rPr lang="es-ES" b="1" dirty="0">
                <a:hlinkClick r:id="rId6"/>
              </a:rPr>
              <a:t>Notebook 3: Detección de fraudes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162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5744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¿Cuándo utilizar Machine Learning?</a:t>
            </a:r>
            <a:endParaRPr lang="es-AR" dirty="0">
              <a:sym typeface="Raleway SemiBold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414225-508A-0813-C2F0-554917F07600}"/>
              </a:ext>
            </a:extLst>
          </p:cNvPr>
          <p:cNvSpPr txBox="1"/>
          <p:nvPr/>
        </p:nvSpPr>
        <p:spPr>
          <a:xfrm>
            <a:off x="2435044" y="1547911"/>
            <a:ext cx="364190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Muchas características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9E8807-B4FF-2D2C-3EB9-792F076DDD7F}"/>
              </a:ext>
            </a:extLst>
          </p:cNvPr>
          <p:cNvSpPr txBox="1"/>
          <p:nvPr/>
        </p:nvSpPr>
        <p:spPr>
          <a:xfrm>
            <a:off x="2435044" y="2300330"/>
            <a:ext cx="364190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Datos complejos y no estructurados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D21415-6DBD-BA19-D003-E718C87A45F2}"/>
              </a:ext>
            </a:extLst>
          </p:cNvPr>
          <p:cNvSpPr txBox="1"/>
          <p:nvPr/>
        </p:nvSpPr>
        <p:spPr>
          <a:xfrm>
            <a:off x="2435044" y="3052749"/>
            <a:ext cx="364190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Volumen</a:t>
            </a:r>
          </a:p>
        </p:txBody>
      </p:sp>
    </p:spTree>
    <p:extLst>
      <p:ext uri="{BB962C8B-B14F-4D97-AF65-F5344CB8AC3E}">
        <p14:creationId xmlns:p14="http://schemas.microsoft.com/office/powerpoint/2010/main" val="242001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5D6139-7D45-FB78-BF11-6197D14CB14C}"/>
              </a:ext>
            </a:extLst>
          </p:cNvPr>
          <p:cNvSpPr/>
          <p:nvPr/>
        </p:nvSpPr>
        <p:spPr>
          <a:xfrm>
            <a:off x="546100" y="2177207"/>
            <a:ext cx="1358900" cy="1052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Conocimiento del problema y selección de modelo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8EDF15-F3E7-C174-2956-B478E915C800}"/>
              </a:ext>
            </a:extLst>
          </p:cNvPr>
          <p:cNvSpPr/>
          <p:nvPr/>
        </p:nvSpPr>
        <p:spPr>
          <a:xfrm>
            <a:off x="2758894" y="1363563"/>
            <a:ext cx="1254306" cy="5715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Datos de entrenamiento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1946938-9BBE-62FD-66EC-219D1713D9D3}"/>
              </a:ext>
            </a:extLst>
          </p:cNvPr>
          <p:cNvSpPr/>
          <p:nvPr/>
        </p:nvSpPr>
        <p:spPr>
          <a:xfrm>
            <a:off x="2758894" y="2419350"/>
            <a:ext cx="1216206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Entrenamiento de un modelo de ML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A88C2E9-DF68-9FA1-82EF-A70CE00F933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05000" y="2703670"/>
            <a:ext cx="853894" cy="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09A9FD0-1219-1716-FDBA-D1B23B518DA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66997" y="1935063"/>
            <a:ext cx="19050" cy="48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15F4F08-05E2-7FD7-7BF8-401BFE6D375F}"/>
              </a:ext>
            </a:extLst>
          </p:cNvPr>
          <p:cNvCxnSpPr>
            <a:cxnSpLocks/>
          </p:cNvCxnSpPr>
          <p:nvPr/>
        </p:nvCxnSpPr>
        <p:spPr>
          <a:xfrm>
            <a:off x="3975100" y="2667000"/>
            <a:ext cx="853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6A37524-C149-4DC4-59D8-D746436E5549}"/>
              </a:ext>
            </a:extLst>
          </p:cNvPr>
          <p:cNvSpPr/>
          <p:nvPr/>
        </p:nvSpPr>
        <p:spPr>
          <a:xfrm>
            <a:off x="4828994" y="2476500"/>
            <a:ext cx="1216206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Evaluación 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B6661E0-C472-686D-5AFA-13E17335D1E9}"/>
              </a:ext>
            </a:extLst>
          </p:cNvPr>
          <p:cNvSpPr/>
          <p:nvPr/>
        </p:nvSpPr>
        <p:spPr>
          <a:xfrm>
            <a:off x="4828994" y="3560663"/>
            <a:ext cx="1216206" cy="5715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Datos de prueba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403E9DC-B72E-C4D0-E7E3-0E1FA01D7154}"/>
              </a:ext>
            </a:extLst>
          </p:cNvPr>
          <p:cNvCxnSpPr>
            <a:cxnSpLocks/>
          </p:cNvCxnSpPr>
          <p:nvPr/>
        </p:nvCxnSpPr>
        <p:spPr>
          <a:xfrm flipV="1">
            <a:off x="5437097" y="3048000"/>
            <a:ext cx="0" cy="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A65C1A2-7911-3C4E-F9E7-F0777F9CA132}"/>
              </a:ext>
            </a:extLst>
          </p:cNvPr>
          <p:cNvCxnSpPr>
            <a:cxnSpLocks/>
          </p:cNvCxnSpPr>
          <p:nvPr/>
        </p:nvCxnSpPr>
        <p:spPr>
          <a:xfrm>
            <a:off x="6045200" y="2705100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mbo 26">
            <a:extLst>
              <a:ext uri="{FF2B5EF4-FFF2-40B4-BE49-F238E27FC236}">
                <a16:creationId xmlns:a16="http://schemas.microsoft.com/office/drawing/2014/main" id="{E5908C08-9BBA-2D49-B586-5C935488CB12}"/>
              </a:ext>
            </a:extLst>
          </p:cNvPr>
          <p:cNvSpPr/>
          <p:nvPr/>
        </p:nvSpPr>
        <p:spPr>
          <a:xfrm>
            <a:off x="6610349" y="2180067"/>
            <a:ext cx="1670051" cy="10500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latin typeface="Poppins" panose="00000500000000000000" pitchFamily="2" charset="0"/>
                <a:cs typeface="Poppins" panose="00000500000000000000" pitchFamily="2" charset="0"/>
              </a:rPr>
              <a:t>¿Es correcto el resultado?</a:t>
            </a:r>
            <a:endParaRPr lang="es-AR" sz="9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EA91A7-8F9F-0467-64E9-2F11EE2410B1}"/>
              </a:ext>
            </a:extLst>
          </p:cNvPr>
          <p:cNvCxnSpPr>
            <a:cxnSpLocks/>
          </p:cNvCxnSpPr>
          <p:nvPr/>
        </p:nvCxnSpPr>
        <p:spPr>
          <a:xfrm flipV="1">
            <a:off x="7438662" y="1751040"/>
            <a:ext cx="0" cy="42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94A136A-42FD-EE31-0AE6-058C3CBC28A1}"/>
              </a:ext>
            </a:extLst>
          </p:cNvPr>
          <p:cNvSpPr txBox="1"/>
          <p:nvPr/>
        </p:nvSpPr>
        <p:spPr>
          <a:xfrm>
            <a:off x="7232650" y="1847006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</a:t>
            </a:r>
            <a:endParaRPr lang="es-AR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DD1BBC8-CA08-A33B-D653-CC87F014B3A8}"/>
              </a:ext>
            </a:extLst>
          </p:cNvPr>
          <p:cNvCxnSpPr>
            <a:cxnSpLocks/>
          </p:cNvCxnSpPr>
          <p:nvPr/>
        </p:nvCxnSpPr>
        <p:spPr>
          <a:xfrm>
            <a:off x="7453448" y="3230133"/>
            <a:ext cx="0" cy="47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9B5DDCB-9287-AAC6-A18A-8EBCC9598BC7}"/>
              </a:ext>
            </a:extLst>
          </p:cNvPr>
          <p:cNvSpPr txBox="1"/>
          <p:nvPr/>
        </p:nvSpPr>
        <p:spPr>
          <a:xfrm>
            <a:off x="7232650" y="3272332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</a:t>
            </a:r>
            <a:endParaRPr lang="es-AR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608200C-8B7E-07C5-7063-B5BCBF9A71D8}"/>
              </a:ext>
            </a:extLst>
          </p:cNvPr>
          <p:cNvSpPr/>
          <p:nvPr/>
        </p:nvSpPr>
        <p:spPr>
          <a:xfrm>
            <a:off x="6914017" y="1176679"/>
            <a:ext cx="1216206" cy="571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Puesta en </a:t>
            </a:r>
            <a:r>
              <a:rPr lang="es-ES" sz="1100" dirty="0" err="1">
                <a:latin typeface="Poppins" panose="00000500000000000000" pitchFamily="2" charset="0"/>
                <a:cs typeface="Poppins" panose="00000500000000000000" pitchFamily="2" charset="0"/>
              </a:rPr>
              <a:t>produccion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D7F66B8-C97F-DABC-1FD7-41171A2683CA}"/>
              </a:ext>
            </a:extLst>
          </p:cNvPr>
          <p:cNvSpPr/>
          <p:nvPr/>
        </p:nvSpPr>
        <p:spPr>
          <a:xfrm>
            <a:off x="6830559" y="3699915"/>
            <a:ext cx="1216206" cy="571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Iteración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5F0D723F-5609-9261-134D-CA67455D6DB6}"/>
              </a:ext>
            </a:extLst>
          </p:cNvPr>
          <p:cNvCxnSpPr>
            <a:stCxn id="39" idx="2"/>
            <a:endCxn id="10" idx="2"/>
          </p:cNvCxnSpPr>
          <p:nvPr/>
        </p:nvCxnSpPr>
        <p:spPr>
          <a:xfrm rot="5400000" flipH="1">
            <a:off x="3811465" y="644218"/>
            <a:ext cx="1041282" cy="6213112"/>
          </a:xfrm>
          <a:prstGeom prst="bentConnector3">
            <a:avLst>
              <a:gd name="adj1" fmla="val -2195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C2F3A10-9CE5-AB27-7941-B39828BC170F}"/>
              </a:ext>
            </a:extLst>
          </p:cNvPr>
          <p:cNvSpPr/>
          <p:nvPr/>
        </p:nvSpPr>
        <p:spPr>
          <a:xfrm>
            <a:off x="688794" y="1270000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SET LIMPIO</a:t>
            </a:r>
            <a:endParaRPr lang="es-AR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750B628-34F2-BB73-4C8A-03DC48470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3999" y="1648575"/>
            <a:ext cx="444500" cy="12431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9FD030B7-8E18-5EA7-3FE2-26F07E833035}"/>
              </a:ext>
            </a:extLst>
          </p:cNvPr>
          <p:cNvSpPr/>
          <p:nvPr/>
        </p:nvSpPr>
        <p:spPr>
          <a:xfrm>
            <a:off x="2717800" y="2089150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PREPARACIÓN DE DATOS</a:t>
            </a:r>
            <a:endParaRPr lang="es-AR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F1E85B-B965-89D9-EF7F-614A260C06BE}"/>
              </a:ext>
            </a:extLst>
          </p:cNvPr>
          <p:cNvCxnSpPr/>
          <p:nvPr/>
        </p:nvCxnSpPr>
        <p:spPr>
          <a:xfrm rot="16200000" flipH="1">
            <a:off x="3868648" y="2474075"/>
            <a:ext cx="444500" cy="12431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64C84E1-8F4A-F6C6-D936-917C2CE658E3}"/>
              </a:ext>
            </a:extLst>
          </p:cNvPr>
          <p:cNvSpPr/>
          <p:nvPr/>
        </p:nvSpPr>
        <p:spPr>
          <a:xfrm>
            <a:off x="6565151" y="2952752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SET DE INTERES</a:t>
            </a:r>
            <a:endParaRPr lang="es-AR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A28AEE19-5331-6529-4B96-01E2A48D37F7}"/>
              </a:ext>
            </a:extLst>
          </p:cNvPr>
          <p:cNvGrpSpPr/>
          <p:nvPr/>
        </p:nvGrpSpPr>
        <p:grpSpPr>
          <a:xfrm>
            <a:off x="6565151" y="4140204"/>
            <a:ext cx="1586001" cy="241300"/>
            <a:chOff x="4698253" y="3784600"/>
            <a:chExt cx="1586001" cy="241300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532675D-2658-4987-ED6A-9CFD3631D8DA}"/>
                </a:ext>
              </a:extLst>
            </p:cNvPr>
            <p:cNvSpPr/>
            <p:nvPr/>
          </p:nvSpPr>
          <p:spPr>
            <a:xfrm>
              <a:off x="4698253" y="3784600"/>
              <a:ext cx="954744" cy="24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TRAIN</a:t>
              </a:r>
              <a:endParaRPr lang="es-AR" sz="900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0AFD00FC-02D0-7D35-223B-4D0CBF20B46D}"/>
                </a:ext>
              </a:extLst>
            </p:cNvPr>
            <p:cNvSpPr/>
            <p:nvPr/>
          </p:nvSpPr>
          <p:spPr>
            <a:xfrm>
              <a:off x="5652997" y="3784600"/>
              <a:ext cx="631257" cy="24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TEST</a:t>
              </a:r>
              <a:endParaRPr lang="es-AR" sz="900" dirty="0"/>
            </a:p>
          </p:txBody>
        </p:sp>
      </p:grp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7CFD171-C79F-60CE-95E5-AD6F2B6A7EBD}"/>
              </a:ext>
            </a:extLst>
          </p:cNvPr>
          <p:cNvCxnSpPr>
            <a:cxnSpLocks/>
          </p:cNvCxnSpPr>
          <p:nvPr/>
        </p:nvCxnSpPr>
        <p:spPr>
          <a:xfrm>
            <a:off x="7351054" y="3702052"/>
            <a:ext cx="0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23970AF-737E-11FF-A7FB-6742E8B896D4}"/>
              </a:ext>
            </a:extLst>
          </p:cNvPr>
          <p:cNvSpPr/>
          <p:nvPr/>
        </p:nvSpPr>
        <p:spPr>
          <a:xfrm>
            <a:off x="4751297" y="2943226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FEATURE SELECTION</a:t>
            </a:r>
            <a:endParaRPr lang="es-AR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581D662-59B6-FAC6-443E-155E1DC16762}"/>
              </a:ext>
            </a:extLst>
          </p:cNvPr>
          <p:cNvCxnSpPr>
            <a:cxnSpLocks/>
          </p:cNvCxnSpPr>
          <p:nvPr/>
        </p:nvCxnSpPr>
        <p:spPr>
          <a:xfrm>
            <a:off x="6172200" y="3327402"/>
            <a:ext cx="58195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6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/ Unidad 2  / Estadística fácil para un Data Scientist</a:t>
            </a:r>
          </a:p>
          <a:p>
            <a:pPr>
              <a:buClr>
                <a:schemeClr val="dk1"/>
              </a:buClr>
              <a:buSzPts val="1100"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Tipos de modelos de Machine Learning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2C01BC9D-8217-3212-CB8A-D5946EA8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988" y="-389500"/>
            <a:ext cx="9144000" cy="49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9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supervisado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19CE5E5-CACB-18D0-9B1E-21D395226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55169"/>
              </p:ext>
            </p:extLst>
          </p:nvPr>
        </p:nvGraphicFramePr>
        <p:xfrm>
          <a:off x="592626" y="2092201"/>
          <a:ext cx="6608289" cy="1500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43143">
                  <a:extLst>
                    <a:ext uri="{9D8B030D-6E8A-4147-A177-3AD203B41FA5}">
                      <a16:colId xmlns:a16="http://schemas.microsoft.com/office/drawing/2014/main" val="772261694"/>
                    </a:ext>
                  </a:extLst>
                </a:gridCol>
                <a:gridCol w="814426">
                  <a:extLst>
                    <a:ext uri="{9D8B030D-6E8A-4147-A177-3AD203B41FA5}">
                      <a16:colId xmlns:a16="http://schemas.microsoft.com/office/drawing/2014/main" val="3103446596"/>
                    </a:ext>
                  </a:extLst>
                </a:gridCol>
                <a:gridCol w="1575272">
                  <a:extLst>
                    <a:ext uri="{9D8B030D-6E8A-4147-A177-3AD203B41FA5}">
                      <a16:colId xmlns:a16="http://schemas.microsoft.com/office/drawing/2014/main" val="2617642643"/>
                    </a:ext>
                  </a:extLst>
                </a:gridCol>
                <a:gridCol w="1514550">
                  <a:extLst>
                    <a:ext uri="{9D8B030D-6E8A-4147-A177-3AD203B41FA5}">
                      <a16:colId xmlns:a16="http://schemas.microsoft.com/office/drawing/2014/main" val="1171240999"/>
                    </a:ext>
                  </a:extLst>
                </a:gridCol>
                <a:gridCol w="1060898">
                  <a:extLst>
                    <a:ext uri="{9D8B030D-6E8A-4147-A177-3AD203B41FA5}">
                      <a16:colId xmlns:a16="http://schemas.microsoft.com/office/drawing/2014/main" val="1721561169"/>
                    </a:ext>
                  </a:extLst>
                </a:gridCol>
              </a:tblGrid>
              <a:tr h="2449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Correo Electrónico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Longitud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Número de Palabras</a:t>
                      </a:r>
                      <a:endParaRPr lang="es-AR" sz="1100" b="1" i="0" u="none" strike="noStrike" dirty="0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Número de Enlaces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Clasificación</a:t>
                      </a:r>
                      <a:endParaRPr lang="es-AR" sz="1100" b="1" i="0" u="none" strike="noStrike" dirty="0">
                        <a:solidFill>
                          <a:srgbClr val="FFFFFF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003427"/>
                  </a:ext>
                </a:extLst>
              </a:tr>
              <a:tr h="31367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correo1@example.com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120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25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Spam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410441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spam@spammy.com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Spam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6288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oferta@ofertas.com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Spam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295119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ganador@loteria.com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Spam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094703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amigo@example.com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 Spam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077072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2CAAC8A-8C7A-DAF0-6AEB-11E6663B49A7}"/>
              </a:ext>
            </a:extLst>
          </p:cNvPr>
          <p:cNvSpPr txBox="1"/>
          <p:nvPr/>
        </p:nvSpPr>
        <p:spPr>
          <a:xfrm>
            <a:off x="592626" y="1728244"/>
            <a:ext cx="2099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Datos etiquetados</a:t>
            </a:r>
            <a:endParaRPr lang="es-AR" b="1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44DEEBF0-0E14-64DA-F717-173633F9557A}"/>
              </a:ext>
            </a:extLst>
          </p:cNvPr>
          <p:cNvSpPr/>
          <p:nvPr/>
        </p:nvSpPr>
        <p:spPr>
          <a:xfrm rot="5400000">
            <a:off x="3212190" y="1085757"/>
            <a:ext cx="276946" cy="5516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A2D78D-2AD3-0850-23D8-B67F58D91119}"/>
              </a:ext>
            </a:extLst>
          </p:cNvPr>
          <p:cNvSpPr txBox="1"/>
          <p:nvPr/>
        </p:nvSpPr>
        <p:spPr>
          <a:xfrm>
            <a:off x="2565400" y="4123021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Entradas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5A1753C1-43F6-8518-A361-0557C2E7DDFD}"/>
              </a:ext>
            </a:extLst>
          </p:cNvPr>
          <p:cNvSpPr/>
          <p:nvPr/>
        </p:nvSpPr>
        <p:spPr>
          <a:xfrm rot="5400000">
            <a:off x="6469375" y="3418186"/>
            <a:ext cx="342285" cy="885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9A86CD-66C8-F32D-D887-5CDD8DF44A8E}"/>
              </a:ext>
            </a:extLst>
          </p:cNvPr>
          <p:cNvSpPr txBox="1"/>
          <p:nvPr/>
        </p:nvSpPr>
        <p:spPr>
          <a:xfrm>
            <a:off x="6321432" y="4153907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Salida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338035-20EF-F1A2-8129-380C30553568}"/>
              </a:ext>
            </a:extLst>
          </p:cNvPr>
          <p:cNvSpPr/>
          <p:nvPr/>
        </p:nvSpPr>
        <p:spPr>
          <a:xfrm>
            <a:off x="3241676" y="1302570"/>
            <a:ext cx="1231900" cy="533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Datos etiquetados de entrenamiento</a:t>
            </a:r>
            <a:endParaRPr lang="es-AR" sz="11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BF0BDE0-E5E4-BA8F-1420-7E56DC4DA119}"/>
              </a:ext>
            </a:extLst>
          </p:cNvPr>
          <p:cNvCxnSpPr/>
          <p:nvPr/>
        </p:nvCxnSpPr>
        <p:spPr>
          <a:xfrm>
            <a:off x="4483100" y="1577694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367452A-FDD8-6FF6-EEF9-47679D3F661B}"/>
              </a:ext>
            </a:extLst>
          </p:cNvPr>
          <p:cNvSpPr/>
          <p:nvPr/>
        </p:nvSpPr>
        <p:spPr>
          <a:xfrm>
            <a:off x="4883152" y="1311013"/>
            <a:ext cx="1016000" cy="533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Algoritmo de aprendizaje Supervisado</a:t>
            </a:r>
            <a:endParaRPr lang="es-AR" sz="11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20F4943-FD08-749E-6C0E-7A1656B6183D}"/>
              </a:ext>
            </a:extLst>
          </p:cNvPr>
          <p:cNvCxnSpPr/>
          <p:nvPr/>
        </p:nvCxnSpPr>
        <p:spPr>
          <a:xfrm>
            <a:off x="5906240" y="1560207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mbo 17">
            <a:extLst>
              <a:ext uri="{FF2B5EF4-FFF2-40B4-BE49-F238E27FC236}">
                <a16:creationId xmlns:a16="http://schemas.microsoft.com/office/drawing/2014/main" id="{4B271331-3A13-5722-C9B8-D3FBE3DDC26D}"/>
              </a:ext>
            </a:extLst>
          </p:cNvPr>
          <p:cNvSpPr/>
          <p:nvPr/>
        </p:nvSpPr>
        <p:spPr>
          <a:xfrm>
            <a:off x="6308734" y="1311013"/>
            <a:ext cx="571497" cy="52491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endParaRPr lang="es-AR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67DD074-7375-F2F3-1167-39D68BC4CDD4}"/>
              </a:ext>
            </a:extLst>
          </p:cNvPr>
          <p:cNvCxnSpPr>
            <a:cxnSpLocks/>
          </p:cNvCxnSpPr>
          <p:nvPr/>
        </p:nvCxnSpPr>
        <p:spPr>
          <a:xfrm>
            <a:off x="6629401" y="936908"/>
            <a:ext cx="0" cy="25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8927706-3012-F664-1E0D-950FEDF68873}"/>
              </a:ext>
            </a:extLst>
          </p:cNvPr>
          <p:cNvSpPr txBox="1"/>
          <p:nvPr/>
        </p:nvSpPr>
        <p:spPr>
          <a:xfrm>
            <a:off x="6397632" y="629131"/>
            <a:ext cx="172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X (correo nuevo)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51D294B-4A39-40AD-586E-ADFB3D50DCD3}"/>
              </a:ext>
            </a:extLst>
          </p:cNvPr>
          <p:cNvCxnSpPr/>
          <p:nvPr/>
        </p:nvCxnSpPr>
        <p:spPr>
          <a:xfrm>
            <a:off x="6880231" y="1560207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2E7312-EBA7-7FE4-81A3-B19FD0EEDEF3}"/>
              </a:ext>
            </a:extLst>
          </p:cNvPr>
          <p:cNvSpPr txBox="1"/>
          <p:nvPr/>
        </p:nvSpPr>
        <p:spPr>
          <a:xfrm>
            <a:off x="7261233" y="1218926"/>
            <a:ext cx="151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Y (predicción</a:t>
            </a:r>
          </a:p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Spam o no spam)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7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supervisado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DFF2A0-06E3-59A3-8A77-6C901A9F7982}"/>
              </a:ext>
            </a:extLst>
          </p:cNvPr>
          <p:cNvSpPr txBox="1"/>
          <p:nvPr/>
        </p:nvSpPr>
        <p:spPr>
          <a:xfrm>
            <a:off x="554511" y="1447800"/>
            <a:ext cx="196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REGRESIÓN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1816445-5898-CD8D-1F6E-D53CEAE30171}"/>
              </a:ext>
            </a:extLst>
          </p:cNvPr>
          <p:cNvCxnSpPr/>
          <p:nvPr/>
        </p:nvCxnSpPr>
        <p:spPr>
          <a:xfrm>
            <a:off x="2260600" y="162560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F8FED5-C5AA-F01F-5520-A8D2D072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1" y="2273117"/>
            <a:ext cx="2950486" cy="235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1AFCDB8-CA35-6793-F68D-986C3DE4C564}"/>
              </a:ext>
            </a:extLst>
          </p:cNvPr>
          <p:cNvSpPr txBox="1"/>
          <p:nvPr/>
        </p:nvSpPr>
        <p:spPr>
          <a:xfrm>
            <a:off x="3805711" y="1447799"/>
            <a:ext cx="324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Intenta predecir valores continuos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5CB0A1-6808-899A-AA49-21A235E9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40" y="2273117"/>
            <a:ext cx="2903981" cy="235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8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C058424-345A-0CF2-A66B-616D0C0111FC}"/>
              </a:ext>
            </a:extLst>
          </p:cNvPr>
          <p:cNvGrpSpPr/>
          <p:nvPr/>
        </p:nvGrpSpPr>
        <p:grpSpPr>
          <a:xfrm>
            <a:off x="650694" y="663898"/>
            <a:ext cx="5429100" cy="1462800"/>
            <a:chOff x="650694" y="1140300"/>
            <a:chExt cx="5429100" cy="1462800"/>
          </a:xfrm>
        </p:grpSpPr>
        <p:sp>
          <p:nvSpPr>
            <p:cNvPr id="54" name="Google Shape;54;p13"/>
            <p:cNvSpPr txBox="1"/>
            <p:nvPr/>
          </p:nvSpPr>
          <p:spPr>
            <a:xfrm>
              <a:off x="650694" y="1140300"/>
              <a:ext cx="54291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rgbClr val="304269"/>
                  </a:solidFill>
                  <a:latin typeface="Poppins"/>
                  <a:ea typeface="Poppins"/>
                  <a:cs typeface="Poppins"/>
                  <a:sym typeface="Poppins"/>
                </a:rPr>
                <a:t>Módulo 1 -Unidad Nº2  </a:t>
              </a:r>
              <a:endParaRPr sz="2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650694" y="2212500"/>
              <a:ext cx="5340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 dirty="0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Estadística fácil para un Data Scientist</a:t>
              </a:r>
            </a:p>
          </p:txBody>
        </p:sp>
      </p:grpSp>
      <p:sp>
        <p:nvSpPr>
          <p:cNvPr id="2" name="Google Shape;118;p21">
            <a:extLst>
              <a:ext uri="{FF2B5EF4-FFF2-40B4-BE49-F238E27FC236}">
                <a16:creationId xmlns:a16="http://schemas.microsoft.com/office/drawing/2014/main" id="{565840A3-412C-7FB0-D561-3501FC05FD99}"/>
              </a:ext>
            </a:extLst>
          </p:cNvPr>
          <p:cNvSpPr txBox="1"/>
          <p:nvPr/>
        </p:nvSpPr>
        <p:spPr>
          <a:xfrm>
            <a:off x="650694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¿Dónde estamos en relación al material?</a:t>
            </a:r>
            <a:endParaRPr lang="es-AR" dirty="0">
              <a:sym typeface="Raleway SemiBold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EDF5B0-F835-5A0E-B9AE-F32B3EF0DDC4}"/>
              </a:ext>
            </a:extLst>
          </p:cNvPr>
          <p:cNvGrpSpPr/>
          <p:nvPr/>
        </p:nvGrpSpPr>
        <p:grpSpPr>
          <a:xfrm>
            <a:off x="657225" y="1703424"/>
            <a:ext cx="7845606" cy="1737400"/>
            <a:chOff x="650694" y="1335600"/>
            <a:chExt cx="7845606" cy="1737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846F4F23-5E62-783E-C13A-80A69241F989}"/>
                </a:ext>
              </a:extLst>
            </p:cNvPr>
            <p:cNvSpPr txBox="1"/>
            <p:nvPr/>
          </p:nvSpPr>
          <p:spPr>
            <a:xfrm>
              <a:off x="650694" y="1335600"/>
              <a:ext cx="54291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rgbClr val="304269"/>
                  </a:solidFill>
                  <a:latin typeface="Poppins"/>
                  <a:ea typeface="Poppins"/>
                  <a:cs typeface="Poppins"/>
                  <a:sym typeface="Poppins"/>
                </a:rPr>
                <a:t>Módulo 2 -Unidad Nº1  </a:t>
              </a:r>
              <a:endParaRPr sz="2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" name="Google Shape;55;p13">
              <a:extLst>
                <a:ext uri="{FF2B5EF4-FFF2-40B4-BE49-F238E27FC236}">
                  <a16:creationId xmlns:a16="http://schemas.microsoft.com/office/drawing/2014/main" id="{08DE848D-8B19-2E0A-C928-EE1638D54426}"/>
                </a:ext>
              </a:extLst>
            </p:cNvPr>
            <p:cNvSpPr txBox="1"/>
            <p:nvPr/>
          </p:nvSpPr>
          <p:spPr>
            <a:xfrm>
              <a:off x="650694" y="2682400"/>
              <a:ext cx="7845606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1800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 dirty="0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Aplicación de herramientas informáticas al Ciclo de Vida de los Datos - Fase I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5A9B41D-F832-F2D7-56A0-E3E7AAC82960}"/>
              </a:ext>
            </a:extLst>
          </p:cNvPr>
          <p:cNvGrpSpPr/>
          <p:nvPr/>
        </p:nvGrpSpPr>
        <p:grpSpPr>
          <a:xfrm>
            <a:off x="657225" y="3077248"/>
            <a:ext cx="7845606" cy="1737400"/>
            <a:chOff x="650694" y="1335600"/>
            <a:chExt cx="7845606" cy="1737400"/>
          </a:xfrm>
        </p:grpSpPr>
        <p:sp>
          <p:nvSpPr>
            <p:cNvPr id="8" name="Google Shape;54;p13">
              <a:extLst>
                <a:ext uri="{FF2B5EF4-FFF2-40B4-BE49-F238E27FC236}">
                  <a16:creationId xmlns:a16="http://schemas.microsoft.com/office/drawing/2014/main" id="{7F701E44-8D7C-1488-FA59-821356483663}"/>
                </a:ext>
              </a:extLst>
            </p:cNvPr>
            <p:cNvSpPr txBox="1"/>
            <p:nvPr/>
          </p:nvSpPr>
          <p:spPr>
            <a:xfrm>
              <a:off x="650694" y="1335600"/>
              <a:ext cx="54291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rgbClr val="304269"/>
                  </a:solidFill>
                  <a:latin typeface="Poppins"/>
                  <a:ea typeface="Poppins"/>
                  <a:cs typeface="Poppins"/>
                  <a:sym typeface="Poppins"/>
                </a:rPr>
                <a:t>Módulo 2 -Unidad Nº2  </a:t>
              </a:r>
              <a:endParaRPr sz="2000" b="1" dirty="0">
                <a:solidFill>
                  <a:srgbClr val="30426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387F5E2E-0744-85CC-725B-1CBF3AF7C01C}"/>
                </a:ext>
              </a:extLst>
            </p:cNvPr>
            <p:cNvSpPr txBox="1"/>
            <p:nvPr/>
          </p:nvSpPr>
          <p:spPr>
            <a:xfrm>
              <a:off x="650694" y="2682400"/>
              <a:ext cx="7845606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AR" sz="1800" dirty="0">
                <a:solidFill>
                  <a:srgbClr val="353744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 dirty="0">
                  <a:solidFill>
                    <a:srgbClr val="353744"/>
                  </a:solidFill>
                  <a:latin typeface="Poppins"/>
                  <a:ea typeface="Poppins"/>
                  <a:cs typeface="Poppins"/>
                  <a:sym typeface="Poppins"/>
                </a:rPr>
                <a:t>Aplicación de herramientas informáticas al Ciclo de Vida de los Datos - Fase 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55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supervisado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DFF2A0-06E3-59A3-8A77-6C901A9F7982}"/>
              </a:ext>
            </a:extLst>
          </p:cNvPr>
          <p:cNvSpPr txBox="1"/>
          <p:nvPr/>
        </p:nvSpPr>
        <p:spPr>
          <a:xfrm>
            <a:off x="554511" y="1447800"/>
            <a:ext cx="196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REGRESIÓN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1816445-5898-CD8D-1F6E-D53CEAE30171}"/>
              </a:ext>
            </a:extLst>
          </p:cNvPr>
          <p:cNvCxnSpPr/>
          <p:nvPr/>
        </p:nvCxnSpPr>
        <p:spPr>
          <a:xfrm>
            <a:off x="2260600" y="162560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AFCDB8-CA35-6793-F68D-986C3DE4C564}"/>
              </a:ext>
            </a:extLst>
          </p:cNvPr>
          <p:cNvSpPr txBox="1"/>
          <p:nvPr/>
        </p:nvSpPr>
        <p:spPr>
          <a:xfrm>
            <a:off x="3805711" y="1447799"/>
            <a:ext cx="324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Intenta predecir valores continuos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2A5EDA8-7F01-2547-C55B-D0826C10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06383"/>
              </p:ext>
            </p:extLst>
          </p:nvPr>
        </p:nvGraphicFramePr>
        <p:xfrm>
          <a:off x="685800" y="1933376"/>
          <a:ext cx="662940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432">
                  <a:extLst>
                    <a:ext uri="{9D8B030D-6E8A-4147-A177-3AD203B41FA5}">
                      <a16:colId xmlns:a16="http://schemas.microsoft.com/office/drawing/2014/main" val="2901913514"/>
                    </a:ext>
                  </a:extLst>
                </a:gridCol>
                <a:gridCol w="1675598">
                  <a:extLst>
                    <a:ext uri="{9D8B030D-6E8A-4147-A177-3AD203B41FA5}">
                      <a16:colId xmlns:a16="http://schemas.microsoft.com/office/drawing/2014/main" val="1052153419"/>
                    </a:ext>
                  </a:extLst>
                </a:gridCol>
                <a:gridCol w="790197">
                  <a:extLst>
                    <a:ext uri="{9D8B030D-6E8A-4147-A177-3AD203B41FA5}">
                      <a16:colId xmlns:a16="http://schemas.microsoft.com/office/drawing/2014/main" val="1034748282"/>
                    </a:ext>
                  </a:extLst>
                </a:gridCol>
                <a:gridCol w="761635">
                  <a:extLst>
                    <a:ext uri="{9D8B030D-6E8A-4147-A177-3AD203B41FA5}">
                      <a16:colId xmlns:a16="http://schemas.microsoft.com/office/drawing/2014/main" val="3003747538"/>
                    </a:ext>
                  </a:extLst>
                </a:gridCol>
                <a:gridCol w="2424539">
                  <a:extLst>
                    <a:ext uri="{9D8B030D-6E8A-4147-A177-3AD203B41FA5}">
                      <a16:colId xmlns:a16="http://schemas.microsoft.com/office/drawing/2014/main" val="526832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Habitaciones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Tamaño (pies cuadrados)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Ubicación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Baños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Precio de Venta (en miles de dólares)</a:t>
                      </a:r>
                      <a:endParaRPr lang="es-A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185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1500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Suburbio 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250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673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2000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Suburbio B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1,5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320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3182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1200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Centro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2,5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180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83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2500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Suburbio 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400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810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1600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Centro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2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effectLst/>
                        </a:rPr>
                        <a:t>280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2894633"/>
                  </a:ext>
                </a:extLst>
              </a:tr>
            </a:tbl>
          </a:graphicData>
        </a:graphic>
      </p:graphicFrame>
      <p:sp>
        <p:nvSpPr>
          <p:cNvPr id="4" name="Cerrar llave 3">
            <a:extLst>
              <a:ext uri="{FF2B5EF4-FFF2-40B4-BE49-F238E27FC236}">
                <a16:creationId xmlns:a16="http://schemas.microsoft.com/office/drawing/2014/main" id="{F3631888-744D-7849-3F5E-667411EA0CD7}"/>
              </a:ext>
            </a:extLst>
          </p:cNvPr>
          <p:cNvSpPr/>
          <p:nvPr/>
        </p:nvSpPr>
        <p:spPr>
          <a:xfrm rot="5400000">
            <a:off x="5977980" y="2218074"/>
            <a:ext cx="342285" cy="23321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8645F0-CB9D-287A-2001-2895C60C0031}"/>
              </a:ext>
            </a:extLst>
          </p:cNvPr>
          <p:cNvSpPr txBox="1"/>
          <p:nvPr/>
        </p:nvSpPr>
        <p:spPr>
          <a:xfrm>
            <a:off x="5118100" y="3695700"/>
            <a:ext cx="1928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Valor continuo que se intenta predecir</a:t>
            </a:r>
          </a:p>
        </p:txBody>
      </p:sp>
    </p:spTree>
    <p:extLst>
      <p:ext uri="{BB962C8B-B14F-4D97-AF65-F5344CB8AC3E}">
        <p14:creationId xmlns:p14="http://schemas.microsoft.com/office/powerpoint/2010/main" val="61659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supervisado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DFF2A0-06E3-59A3-8A77-6C901A9F7982}"/>
              </a:ext>
            </a:extLst>
          </p:cNvPr>
          <p:cNvSpPr txBox="1"/>
          <p:nvPr/>
        </p:nvSpPr>
        <p:spPr>
          <a:xfrm>
            <a:off x="554511" y="1447800"/>
            <a:ext cx="196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CLASIFICACION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1816445-5898-CD8D-1F6E-D53CEAE30171}"/>
              </a:ext>
            </a:extLst>
          </p:cNvPr>
          <p:cNvCxnSpPr/>
          <p:nvPr/>
        </p:nvCxnSpPr>
        <p:spPr>
          <a:xfrm>
            <a:off x="2260600" y="162560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AFCDB8-CA35-6793-F68D-986C3DE4C564}"/>
              </a:ext>
            </a:extLst>
          </p:cNvPr>
          <p:cNvSpPr txBox="1"/>
          <p:nvPr/>
        </p:nvSpPr>
        <p:spPr>
          <a:xfrm>
            <a:off x="3805711" y="1447799"/>
            <a:ext cx="324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Intenta predecir valores discretos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E46F08-8425-D7D3-7C5C-9C5C5BB7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66" y="2263023"/>
            <a:ext cx="7533505" cy="1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/ Unidad 2  / Estadística fácil para un Data Scientist</a:t>
            </a:r>
          </a:p>
          <a:p>
            <a:pPr>
              <a:buClr>
                <a:schemeClr val="dk1"/>
              </a:buClr>
              <a:buSzPts val="1100"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Tipos de modelos de Machine Learning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2C01BC9D-8217-3212-CB8A-D5946EA8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988" y="-389500"/>
            <a:ext cx="9144000" cy="49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no supervisado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3A39E8-2094-490A-DE56-F472AB57AECC}"/>
              </a:ext>
            </a:extLst>
          </p:cNvPr>
          <p:cNvSpPr/>
          <p:nvPr/>
        </p:nvSpPr>
        <p:spPr>
          <a:xfrm>
            <a:off x="1219193" y="2038391"/>
            <a:ext cx="1231900" cy="5333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Datos no etiquetados de entrenamiento</a:t>
            </a:r>
            <a:endParaRPr lang="es-AR" sz="11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E7C108A-1B66-4CA8-0633-0E250EE12B06}"/>
              </a:ext>
            </a:extLst>
          </p:cNvPr>
          <p:cNvCxnSpPr/>
          <p:nvPr/>
        </p:nvCxnSpPr>
        <p:spPr>
          <a:xfrm>
            <a:off x="2460617" y="2313515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B05EC5-2D23-D47F-1B08-9509753849A9}"/>
              </a:ext>
            </a:extLst>
          </p:cNvPr>
          <p:cNvSpPr/>
          <p:nvPr/>
        </p:nvSpPr>
        <p:spPr>
          <a:xfrm>
            <a:off x="2895597" y="1913197"/>
            <a:ext cx="1231899" cy="8006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Algoritmo de aprendizaje No Supervisado</a:t>
            </a:r>
            <a:endParaRPr lang="es-AR" sz="11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EC6EA76-6068-0107-3EA8-12EF8D59CEBB}"/>
              </a:ext>
            </a:extLst>
          </p:cNvPr>
          <p:cNvCxnSpPr/>
          <p:nvPr/>
        </p:nvCxnSpPr>
        <p:spPr>
          <a:xfrm>
            <a:off x="4127496" y="2305071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1A29197B-CF01-150B-44BA-F143FC58465E}"/>
              </a:ext>
            </a:extLst>
          </p:cNvPr>
          <p:cNvSpPr/>
          <p:nvPr/>
        </p:nvSpPr>
        <p:spPr>
          <a:xfrm>
            <a:off x="4508499" y="2051056"/>
            <a:ext cx="571497" cy="524916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endParaRPr lang="es-AR" dirty="0"/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69CAC961-7492-17EB-BD76-F27253F28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230D402-523D-E992-6FB4-170DDB67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46" y="2838428"/>
            <a:ext cx="4572000" cy="227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271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02F96DE-5A39-0B51-B15F-D4945A832B06}"/>
              </a:ext>
            </a:extLst>
          </p:cNvPr>
          <p:cNvSpPr txBox="1"/>
          <p:nvPr/>
        </p:nvSpPr>
        <p:spPr>
          <a:xfrm>
            <a:off x="688794" y="4826360"/>
            <a:ext cx="61668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Curso de Data Science  / Modulo 1 </a:t>
            </a:r>
            <a:r>
              <a:rPr lang="es-ES" sz="600" dirty="0">
                <a:solidFill>
                  <a:srgbClr val="30426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/ Unidad 2  / Estadística fácil para un Data Scientist</a:t>
            </a:r>
          </a:p>
          <a:p>
            <a:pPr>
              <a:buClr>
                <a:schemeClr val="dk1"/>
              </a:buClr>
              <a:buSzPts val="1100"/>
            </a:pPr>
            <a:endParaRPr sz="600" dirty="0">
              <a:solidFill>
                <a:srgbClr val="30426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Tipos de modelos de Machine Learning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2C01BC9D-8217-3212-CB8A-D5946EA8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988" y="-389500"/>
            <a:ext cx="9144000" cy="49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11" y="338135"/>
            <a:ext cx="2486401" cy="650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por refuerzo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04384AD-3C4F-4E10-4CA3-9ADFEE06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12" y="1251024"/>
            <a:ext cx="3613150" cy="3028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2359BA-94F6-8B17-26C4-D3FDE9DDF844}"/>
              </a:ext>
            </a:extLst>
          </p:cNvPr>
          <p:cNvSpPr txBox="1"/>
          <p:nvPr/>
        </p:nvSpPr>
        <p:spPr>
          <a:xfrm>
            <a:off x="554511" y="4533900"/>
            <a:ext cx="503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hlinkClick r:id="rId4"/>
              </a:rPr>
              <a:t>Sustento matemático</a:t>
            </a:r>
            <a:r>
              <a:rPr lang="es-AR" dirty="0"/>
              <a:t>: </a:t>
            </a:r>
            <a:r>
              <a:rPr lang="es-AR" b="1" i="0" dirty="0">
                <a:solidFill>
                  <a:srgbClr val="242424"/>
                </a:solidFill>
                <a:effectLst/>
                <a:latin typeface="sohne"/>
              </a:rPr>
              <a:t>Procesos de Decisión de </a:t>
            </a:r>
            <a:r>
              <a:rPr lang="es-AR" b="1" i="0" dirty="0" err="1">
                <a:solidFill>
                  <a:srgbClr val="242424"/>
                </a:solidFill>
                <a:effectLst/>
                <a:latin typeface="sohne"/>
              </a:rPr>
              <a:t>Markov</a:t>
            </a:r>
            <a:endParaRPr lang="es-AR" b="1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330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C2F3A10-9CE5-AB27-7941-B39828BC170F}"/>
              </a:ext>
            </a:extLst>
          </p:cNvPr>
          <p:cNvSpPr/>
          <p:nvPr/>
        </p:nvSpPr>
        <p:spPr>
          <a:xfrm>
            <a:off x="688794" y="1270000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SET LIMPIO</a:t>
            </a:r>
            <a:endParaRPr lang="es-AR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750B628-34F2-BB73-4C8A-03DC48470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3999" y="1648575"/>
            <a:ext cx="444500" cy="12431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9FD030B7-8E18-5EA7-3FE2-26F07E833035}"/>
              </a:ext>
            </a:extLst>
          </p:cNvPr>
          <p:cNvSpPr/>
          <p:nvPr/>
        </p:nvSpPr>
        <p:spPr>
          <a:xfrm>
            <a:off x="2717800" y="2089150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PREPARACIÓN DE DATOS</a:t>
            </a:r>
            <a:endParaRPr lang="es-AR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F1E85B-B965-89D9-EF7F-614A260C06BE}"/>
              </a:ext>
            </a:extLst>
          </p:cNvPr>
          <p:cNvCxnSpPr/>
          <p:nvPr/>
        </p:nvCxnSpPr>
        <p:spPr>
          <a:xfrm rot="16200000" flipH="1">
            <a:off x="3868648" y="2474075"/>
            <a:ext cx="444500" cy="12431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64C84E1-8F4A-F6C6-D936-917C2CE658E3}"/>
              </a:ext>
            </a:extLst>
          </p:cNvPr>
          <p:cNvSpPr/>
          <p:nvPr/>
        </p:nvSpPr>
        <p:spPr>
          <a:xfrm>
            <a:off x="6565151" y="2952752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SET DE INTERES</a:t>
            </a:r>
            <a:endParaRPr lang="es-AR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A28AEE19-5331-6529-4B96-01E2A48D37F7}"/>
              </a:ext>
            </a:extLst>
          </p:cNvPr>
          <p:cNvGrpSpPr/>
          <p:nvPr/>
        </p:nvGrpSpPr>
        <p:grpSpPr>
          <a:xfrm>
            <a:off x="6565151" y="4140204"/>
            <a:ext cx="1586001" cy="241300"/>
            <a:chOff x="4698253" y="3784600"/>
            <a:chExt cx="1586001" cy="241300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532675D-2658-4987-ED6A-9CFD3631D8DA}"/>
                </a:ext>
              </a:extLst>
            </p:cNvPr>
            <p:cNvSpPr/>
            <p:nvPr/>
          </p:nvSpPr>
          <p:spPr>
            <a:xfrm>
              <a:off x="4698253" y="3784600"/>
              <a:ext cx="954744" cy="24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TRAIN</a:t>
              </a:r>
              <a:endParaRPr lang="es-AR" sz="900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0AFD00FC-02D0-7D35-223B-4D0CBF20B46D}"/>
                </a:ext>
              </a:extLst>
            </p:cNvPr>
            <p:cNvSpPr/>
            <p:nvPr/>
          </p:nvSpPr>
          <p:spPr>
            <a:xfrm>
              <a:off x="5652997" y="3784600"/>
              <a:ext cx="631257" cy="24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TEST</a:t>
              </a:r>
              <a:endParaRPr lang="es-AR" sz="900" dirty="0"/>
            </a:p>
          </p:txBody>
        </p:sp>
      </p:grp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7CFD171-C79F-60CE-95E5-AD6F2B6A7EBD}"/>
              </a:ext>
            </a:extLst>
          </p:cNvPr>
          <p:cNvCxnSpPr>
            <a:cxnSpLocks/>
          </p:cNvCxnSpPr>
          <p:nvPr/>
        </p:nvCxnSpPr>
        <p:spPr>
          <a:xfrm>
            <a:off x="7351054" y="3702052"/>
            <a:ext cx="0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23970AF-737E-11FF-A7FB-6742E8B896D4}"/>
              </a:ext>
            </a:extLst>
          </p:cNvPr>
          <p:cNvSpPr/>
          <p:nvPr/>
        </p:nvSpPr>
        <p:spPr>
          <a:xfrm>
            <a:off x="4751297" y="2943226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FEATURE SELECTION</a:t>
            </a:r>
            <a:endParaRPr lang="es-AR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581D662-59B6-FAC6-443E-155E1DC16762}"/>
              </a:ext>
            </a:extLst>
          </p:cNvPr>
          <p:cNvCxnSpPr>
            <a:cxnSpLocks/>
          </p:cNvCxnSpPr>
          <p:nvPr/>
        </p:nvCxnSpPr>
        <p:spPr>
          <a:xfrm>
            <a:off x="6172200" y="3327402"/>
            <a:ext cx="58195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2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1B32D2-A6B5-EC15-788B-1B581BCE7971}"/>
              </a:ext>
            </a:extLst>
          </p:cNvPr>
          <p:cNvSpPr/>
          <p:nvPr/>
        </p:nvSpPr>
        <p:spPr>
          <a:xfrm>
            <a:off x="688794" y="984250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PREPARACIÓN DE DATOS</a:t>
            </a:r>
            <a:endParaRPr lang="es-A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FD73796-D14E-8099-3EE7-413CE1E92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500688"/>
              </p:ext>
            </p:extLst>
          </p:nvPr>
        </p:nvGraphicFramePr>
        <p:xfrm>
          <a:off x="2844800" y="1854200"/>
          <a:ext cx="4445000" cy="257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9D6CDEF-F353-875F-7C02-6B9726B82923}"/>
              </a:ext>
            </a:extLst>
          </p:cNvPr>
          <p:cNvSpPr txBox="1"/>
          <p:nvPr/>
        </p:nvSpPr>
        <p:spPr>
          <a:xfrm>
            <a:off x="330200" y="453333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Notebook de ejemplo</a:t>
            </a:r>
          </a:p>
        </p:txBody>
      </p:sp>
    </p:spTree>
    <p:extLst>
      <p:ext uri="{BB962C8B-B14F-4D97-AF65-F5344CB8AC3E}">
        <p14:creationId xmlns:p14="http://schemas.microsoft.com/office/powerpoint/2010/main" val="1246793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D6CDEF-F353-875F-7C02-6B9726B82923}"/>
              </a:ext>
            </a:extLst>
          </p:cNvPr>
          <p:cNvSpPr txBox="1"/>
          <p:nvPr/>
        </p:nvSpPr>
        <p:spPr>
          <a:xfrm>
            <a:off x="330200" y="453333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hlinkClick r:id="rId3"/>
              </a:rPr>
              <a:t>Notebook de ejemplo</a:t>
            </a:r>
            <a:endParaRPr lang="es-AR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56CDCB-8DFB-314A-680D-76B49AF9F570}"/>
              </a:ext>
            </a:extLst>
          </p:cNvPr>
          <p:cNvSpPr/>
          <p:nvPr/>
        </p:nvSpPr>
        <p:spPr>
          <a:xfrm>
            <a:off x="688795" y="1201002"/>
            <a:ext cx="4006035" cy="570245"/>
          </a:xfrm>
          <a:prstGeom prst="roundRect">
            <a:avLst>
              <a:gd name="adj" fmla="val 10000"/>
            </a:avLst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s-AR"/>
          </a:p>
        </p:txBody>
      </p:sp>
      <p:sp>
        <p:nvSpPr>
          <p:cNvPr id="7" name="Rectángulo: esquinas redondeadas 4">
            <a:extLst>
              <a:ext uri="{FF2B5EF4-FFF2-40B4-BE49-F238E27FC236}">
                <a16:creationId xmlns:a16="http://schemas.microsoft.com/office/drawing/2014/main" id="{CE9F12A5-0264-D47F-08FA-9F61472B84B0}"/>
              </a:ext>
            </a:extLst>
          </p:cNvPr>
          <p:cNvSpPr txBox="1"/>
          <p:nvPr/>
        </p:nvSpPr>
        <p:spPr>
          <a:xfrm>
            <a:off x="688793" y="1201002"/>
            <a:ext cx="4006035" cy="536841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AR" sz="1600" kern="1200" dirty="0">
                <a:latin typeface="Poppins" panose="00000500000000000000" pitchFamily="2" charset="0"/>
                <a:cs typeface="Poppins" panose="00000500000000000000" pitchFamily="2" charset="0"/>
              </a:rPr>
              <a:t>Codificación de variables categóricas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7E1CA48-99AA-2018-5D23-8F3DE73E5D57}"/>
              </a:ext>
            </a:extLst>
          </p:cNvPr>
          <p:cNvSpPr/>
          <p:nvPr/>
        </p:nvSpPr>
        <p:spPr>
          <a:xfrm>
            <a:off x="688793" y="2824355"/>
            <a:ext cx="2156007" cy="5368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Variables cualitativas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B3C384-844D-39B1-A71E-49CA1042E4E1}"/>
              </a:ext>
            </a:extLst>
          </p:cNvPr>
          <p:cNvSpPr/>
          <p:nvPr/>
        </p:nvSpPr>
        <p:spPr>
          <a:xfrm>
            <a:off x="3012892" y="2431447"/>
            <a:ext cx="2156007" cy="5368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Ordinales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79F3588-5397-38AD-EC7D-B92B8D857DE3}"/>
              </a:ext>
            </a:extLst>
          </p:cNvPr>
          <p:cNvSpPr/>
          <p:nvPr/>
        </p:nvSpPr>
        <p:spPr>
          <a:xfrm>
            <a:off x="3012892" y="3321510"/>
            <a:ext cx="2156007" cy="5368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Nominales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55B4D59-BF7C-E228-B856-16021E78DDBB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rot="5400000" flipH="1" flipV="1">
            <a:off x="2327601" y="2139065"/>
            <a:ext cx="124487" cy="12460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2B8773B-5106-E83A-59EE-4CEE4D54AFEE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2275477" y="2852515"/>
            <a:ext cx="228735" cy="12460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3E83F54-7534-81DA-37DF-0C5A643DF553}"/>
              </a:ext>
            </a:extLst>
          </p:cNvPr>
          <p:cNvSpPr txBox="1"/>
          <p:nvPr/>
        </p:nvSpPr>
        <p:spPr>
          <a:xfrm>
            <a:off x="5663821" y="1737842"/>
            <a:ext cx="264766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Calidad del producto:</a:t>
            </a:r>
          </a:p>
          <a:p>
            <a:pPr algn="ctr"/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Excelente</a:t>
            </a: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Muy bueno</a:t>
            </a: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Bueno</a:t>
            </a: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Malo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8D18D68-3D91-6FC0-3E1E-B7F282E1F547}"/>
              </a:ext>
            </a:extLst>
          </p:cNvPr>
          <p:cNvSpPr txBox="1"/>
          <p:nvPr/>
        </p:nvSpPr>
        <p:spPr>
          <a:xfrm>
            <a:off x="5663821" y="3321510"/>
            <a:ext cx="2647666" cy="160043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Tipo de producto alimentario:</a:t>
            </a:r>
          </a:p>
          <a:p>
            <a:pPr algn="ctr"/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Frutas</a:t>
            </a: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Verduras</a:t>
            </a: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Carnes</a:t>
            </a:r>
          </a:p>
          <a:p>
            <a:pPr algn="ctr"/>
            <a:r>
              <a:rPr lang="es-AR" dirty="0">
                <a:latin typeface="Poppins" panose="00000500000000000000" pitchFamily="2" charset="0"/>
                <a:cs typeface="Poppins" panose="00000500000000000000" pitchFamily="2" charset="0"/>
              </a:rPr>
              <a:t>Lácteos</a:t>
            </a:r>
          </a:p>
        </p:txBody>
      </p:sp>
    </p:spTree>
    <p:extLst>
      <p:ext uri="{BB962C8B-B14F-4D97-AF65-F5344CB8AC3E}">
        <p14:creationId xmlns:p14="http://schemas.microsoft.com/office/powerpoint/2010/main" val="2201744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D6CDEF-F353-875F-7C02-6B9726B82923}"/>
              </a:ext>
            </a:extLst>
          </p:cNvPr>
          <p:cNvSpPr txBox="1"/>
          <p:nvPr/>
        </p:nvSpPr>
        <p:spPr>
          <a:xfrm>
            <a:off x="330200" y="453333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hlinkClick r:id="rId3"/>
              </a:rPr>
              <a:t>Notebook de ejemplo</a:t>
            </a:r>
            <a:endParaRPr lang="es-AR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56CDCB-8DFB-314A-680D-76B49AF9F570}"/>
              </a:ext>
            </a:extLst>
          </p:cNvPr>
          <p:cNvSpPr/>
          <p:nvPr/>
        </p:nvSpPr>
        <p:spPr>
          <a:xfrm>
            <a:off x="688795" y="1201002"/>
            <a:ext cx="4006035" cy="570245"/>
          </a:xfrm>
          <a:prstGeom prst="roundRect">
            <a:avLst>
              <a:gd name="adj" fmla="val 10000"/>
            </a:avLst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s-AR"/>
          </a:p>
        </p:txBody>
      </p:sp>
      <p:sp>
        <p:nvSpPr>
          <p:cNvPr id="7" name="Rectángulo: esquinas redondeadas 4">
            <a:extLst>
              <a:ext uri="{FF2B5EF4-FFF2-40B4-BE49-F238E27FC236}">
                <a16:creationId xmlns:a16="http://schemas.microsoft.com/office/drawing/2014/main" id="{CE9F12A5-0264-D47F-08FA-9F61472B84B0}"/>
              </a:ext>
            </a:extLst>
          </p:cNvPr>
          <p:cNvSpPr txBox="1"/>
          <p:nvPr/>
        </p:nvSpPr>
        <p:spPr>
          <a:xfrm>
            <a:off x="688793" y="1201002"/>
            <a:ext cx="4006035" cy="536841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AR" sz="1600" kern="1200" dirty="0">
                <a:latin typeface="Poppins" panose="00000500000000000000" pitchFamily="2" charset="0"/>
                <a:cs typeface="Poppins" panose="00000500000000000000" pitchFamily="2" charset="0"/>
              </a:rPr>
              <a:t>Normalización o escalado de datos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9A7D2BF-8F82-55B2-60B1-3A8753EEB875}"/>
              </a:ext>
            </a:extLst>
          </p:cNvPr>
          <p:cNvSpPr/>
          <p:nvPr/>
        </p:nvSpPr>
        <p:spPr>
          <a:xfrm>
            <a:off x="688793" y="2646865"/>
            <a:ext cx="2259463" cy="7587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Escalar y transformar rangos de valores de las variables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703AB4C-8F90-7890-199F-9DD73A93B2B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48256" y="3026262"/>
            <a:ext cx="1105129" cy="13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BAA2FB-2046-63F7-B4B8-F435C7E8B933}"/>
              </a:ext>
            </a:extLst>
          </p:cNvPr>
          <p:cNvSpPr/>
          <p:nvPr/>
        </p:nvSpPr>
        <p:spPr>
          <a:xfrm>
            <a:off x="4032155" y="2646865"/>
            <a:ext cx="2259463" cy="7587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Misma influencia de las variables en el modelo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982F78E-3521-88A5-AD8E-8C66ABD36F0C}"/>
              </a:ext>
            </a:extLst>
          </p:cNvPr>
          <p:cNvSpPr txBox="1"/>
          <p:nvPr/>
        </p:nvSpPr>
        <p:spPr>
          <a:xfrm>
            <a:off x="6493760" y="1997149"/>
            <a:ext cx="236481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Características con diferentes escalas o con valores atípicos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Cuando el rendimiento del modelo no es tan bueno, puede probarse la normalización a ver si mejora el rendimiento.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200" dirty="0">
                <a:latin typeface="Poppins" panose="00000500000000000000" pitchFamily="2" charset="0"/>
                <a:cs typeface="Poppins" panose="00000500000000000000" pitchFamily="2" charset="0"/>
              </a:rPr>
              <a:t>Modelos sensibles a las escalas: aquellos basados en gradientes o distancias</a:t>
            </a:r>
          </a:p>
        </p:txBody>
      </p:sp>
    </p:spTree>
    <p:extLst>
      <p:ext uri="{BB962C8B-B14F-4D97-AF65-F5344CB8AC3E}">
        <p14:creationId xmlns:p14="http://schemas.microsoft.com/office/powerpoint/2010/main" val="3360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Paso Nº5 Exploración y Visualización de datos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Tableau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generación de </a:t>
            </a:r>
            <a:r>
              <a:rPr lang="es-ES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dashboards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 ejecutivos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Fundamentos de la fase de modelado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56801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Machine Learning</a:t>
            </a:r>
            <a:endParaRPr lang="es-AR" dirty="0">
              <a:sym typeface="Raleway SemiBold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C2F3A10-9CE5-AB27-7941-B39828BC170F}"/>
              </a:ext>
            </a:extLst>
          </p:cNvPr>
          <p:cNvSpPr/>
          <p:nvPr/>
        </p:nvSpPr>
        <p:spPr>
          <a:xfrm>
            <a:off x="688794" y="1270000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SET LIMPIO</a:t>
            </a:r>
            <a:endParaRPr lang="es-AR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750B628-34F2-BB73-4C8A-03DC48470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3999" y="1648575"/>
            <a:ext cx="444500" cy="12431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9FD030B7-8E18-5EA7-3FE2-26F07E833035}"/>
              </a:ext>
            </a:extLst>
          </p:cNvPr>
          <p:cNvSpPr/>
          <p:nvPr/>
        </p:nvSpPr>
        <p:spPr>
          <a:xfrm>
            <a:off x="2717800" y="2089150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PREPARACIÓN DE DATOS</a:t>
            </a:r>
            <a:endParaRPr lang="es-AR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3F1E85B-B965-89D9-EF7F-614A260C06BE}"/>
              </a:ext>
            </a:extLst>
          </p:cNvPr>
          <p:cNvCxnSpPr/>
          <p:nvPr/>
        </p:nvCxnSpPr>
        <p:spPr>
          <a:xfrm rot="16200000" flipH="1">
            <a:off x="3868648" y="2474075"/>
            <a:ext cx="444500" cy="12431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64C84E1-8F4A-F6C6-D936-917C2CE658E3}"/>
              </a:ext>
            </a:extLst>
          </p:cNvPr>
          <p:cNvSpPr/>
          <p:nvPr/>
        </p:nvSpPr>
        <p:spPr>
          <a:xfrm>
            <a:off x="6565151" y="2952752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SET DE INTERES</a:t>
            </a:r>
            <a:endParaRPr lang="es-AR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A28AEE19-5331-6529-4B96-01E2A48D37F7}"/>
              </a:ext>
            </a:extLst>
          </p:cNvPr>
          <p:cNvGrpSpPr/>
          <p:nvPr/>
        </p:nvGrpSpPr>
        <p:grpSpPr>
          <a:xfrm>
            <a:off x="6565151" y="4140204"/>
            <a:ext cx="1586001" cy="241300"/>
            <a:chOff x="4698253" y="3784600"/>
            <a:chExt cx="1586001" cy="241300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532675D-2658-4987-ED6A-9CFD3631D8DA}"/>
                </a:ext>
              </a:extLst>
            </p:cNvPr>
            <p:cNvSpPr/>
            <p:nvPr/>
          </p:nvSpPr>
          <p:spPr>
            <a:xfrm>
              <a:off x="4698253" y="3784600"/>
              <a:ext cx="954744" cy="24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TRAIN</a:t>
              </a:r>
              <a:endParaRPr lang="es-AR" sz="900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0AFD00FC-02D0-7D35-223B-4D0CBF20B46D}"/>
                </a:ext>
              </a:extLst>
            </p:cNvPr>
            <p:cNvSpPr/>
            <p:nvPr/>
          </p:nvSpPr>
          <p:spPr>
            <a:xfrm>
              <a:off x="5652997" y="3784600"/>
              <a:ext cx="631257" cy="2413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/>
                <a:t>TEST</a:t>
              </a:r>
              <a:endParaRPr lang="es-AR" sz="900" dirty="0"/>
            </a:p>
          </p:txBody>
        </p:sp>
      </p:grp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7CFD171-C79F-60CE-95E5-AD6F2B6A7EBD}"/>
              </a:ext>
            </a:extLst>
          </p:cNvPr>
          <p:cNvCxnSpPr>
            <a:cxnSpLocks/>
          </p:cNvCxnSpPr>
          <p:nvPr/>
        </p:nvCxnSpPr>
        <p:spPr>
          <a:xfrm>
            <a:off x="7351054" y="3702052"/>
            <a:ext cx="0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23970AF-737E-11FF-A7FB-6742E8B896D4}"/>
              </a:ext>
            </a:extLst>
          </p:cNvPr>
          <p:cNvSpPr/>
          <p:nvPr/>
        </p:nvSpPr>
        <p:spPr>
          <a:xfrm>
            <a:off x="4751297" y="2943226"/>
            <a:ext cx="1571806" cy="749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FEATURE SELECTION</a:t>
            </a:r>
            <a:endParaRPr lang="es-AR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581D662-59B6-FAC6-443E-155E1DC16762}"/>
              </a:ext>
            </a:extLst>
          </p:cNvPr>
          <p:cNvCxnSpPr>
            <a:cxnSpLocks/>
          </p:cNvCxnSpPr>
          <p:nvPr/>
        </p:nvCxnSpPr>
        <p:spPr>
          <a:xfrm>
            <a:off x="6172200" y="3327402"/>
            <a:ext cx="581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7BB78CD7-741C-DE45-877B-7CB505C5BD9A}"/>
              </a:ext>
            </a:extLst>
          </p:cNvPr>
          <p:cNvSpPr/>
          <p:nvPr/>
        </p:nvSpPr>
        <p:spPr>
          <a:xfrm>
            <a:off x="4572000" y="2571750"/>
            <a:ext cx="4012442" cy="21154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175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B32E59-C5BB-24D6-AD24-426CC111330E}"/>
              </a:ext>
            </a:extLst>
          </p:cNvPr>
          <p:cNvSpPr/>
          <p:nvPr/>
        </p:nvSpPr>
        <p:spPr>
          <a:xfrm>
            <a:off x="554509" y="1704753"/>
            <a:ext cx="2486401" cy="6500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supervisado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D9FC34D-C2D4-132C-FEFD-423AB2164620}"/>
              </a:ext>
            </a:extLst>
          </p:cNvPr>
          <p:cNvSpPr/>
          <p:nvPr/>
        </p:nvSpPr>
        <p:spPr>
          <a:xfrm>
            <a:off x="554509" y="2964907"/>
            <a:ext cx="2486401" cy="6500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Aprendizaje no supervisado</a:t>
            </a:r>
            <a:endParaRPr lang="es-A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DD6DC33-F196-517B-6CD9-5FD535C73E52}"/>
              </a:ext>
            </a:extLst>
          </p:cNvPr>
          <p:cNvSpPr/>
          <p:nvPr/>
        </p:nvSpPr>
        <p:spPr>
          <a:xfrm>
            <a:off x="3657601" y="859809"/>
            <a:ext cx="1255593" cy="10582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latin typeface="Poppins" panose="00000500000000000000" pitchFamily="2" charset="0"/>
                <a:cs typeface="Poppins" panose="00000500000000000000" pitchFamily="2" charset="0"/>
              </a:rPr>
              <a:t>Regresión lineal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B2EBA68-0FC5-5BC5-8FF3-398C2CEDFA25}"/>
              </a:ext>
            </a:extLst>
          </p:cNvPr>
          <p:cNvSpPr/>
          <p:nvPr/>
        </p:nvSpPr>
        <p:spPr>
          <a:xfrm>
            <a:off x="4453719" y="1311299"/>
            <a:ext cx="1255593" cy="10434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>
                <a:latin typeface="Poppins" panose="00000500000000000000" pitchFamily="2" charset="0"/>
                <a:cs typeface="Poppins" panose="00000500000000000000" pitchFamily="2" charset="0"/>
              </a:rPr>
              <a:t>Regresión logística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7DF3891-8F60-9094-D357-0F51F7637900}"/>
              </a:ext>
            </a:extLst>
          </p:cNvPr>
          <p:cNvSpPr/>
          <p:nvPr/>
        </p:nvSpPr>
        <p:spPr>
          <a:xfrm>
            <a:off x="5372669" y="859809"/>
            <a:ext cx="1146412" cy="102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latin typeface="Poppins" panose="00000500000000000000" pitchFamily="2" charset="0"/>
                <a:cs typeface="Poppins" panose="00000500000000000000" pitchFamily="2" charset="0"/>
              </a:rPr>
              <a:t>Arboles de decisión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165048C-51B7-74C4-8531-D667D9AA1822}"/>
              </a:ext>
            </a:extLst>
          </p:cNvPr>
          <p:cNvSpPr/>
          <p:nvPr/>
        </p:nvSpPr>
        <p:spPr>
          <a:xfrm>
            <a:off x="6250675" y="1311298"/>
            <a:ext cx="1146412" cy="102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AR" sz="1100" dirty="0">
                <a:latin typeface="Poppins" panose="00000500000000000000" pitchFamily="2" charset="0"/>
                <a:cs typeface="Poppins" panose="00000500000000000000" pitchFamily="2" charset="0"/>
              </a:rPr>
              <a:t> Forest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696645-8F71-41CC-0CEB-13818469F87D}"/>
              </a:ext>
            </a:extLst>
          </p:cNvPr>
          <p:cNvSpPr/>
          <p:nvPr/>
        </p:nvSpPr>
        <p:spPr>
          <a:xfrm>
            <a:off x="4453719" y="2730980"/>
            <a:ext cx="1255593" cy="10582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latin typeface="Poppins" panose="00000500000000000000" pitchFamily="2" charset="0"/>
                <a:cs typeface="Poppins" panose="00000500000000000000" pitchFamily="2" charset="0"/>
              </a:rPr>
              <a:t>K-</a:t>
            </a:r>
            <a:r>
              <a:rPr lang="es-AR" sz="1100" dirty="0" err="1">
                <a:latin typeface="Poppins" panose="00000500000000000000" pitchFamily="2" charset="0"/>
                <a:cs typeface="Poppins" panose="00000500000000000000" pitchFamily="2" charset="0"/>
              </a:rPr>
              <a:t>means</a:t>
            </a:r>
            <a:endParaRPr lang="es-AR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83EEB15-5173-6EAF-A219-047FDDC80862}"/>
              </a:ext>
            </a:extLst>
          </p:cNvPr>
          <p:cNvSpPr/>
          <p:nvPr/>
        </p:nvSpPr>
        <p:spPr>
          <a:xfrm>
            <a:off x="5249837" y="3182470"/>
            <a:ext cx="1255593" cy="104349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>
                <a:latin typeface="Poppins" panose="00000500000000000000" pitchFamily="2" charset="0"/>
                <a:cs typeface="Poppins" panose="00000500000000000000" pitchFamily="2" charset="0"/>
              </a:rPr>
              <a:t>PCA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9671BED-D964-172B-75D1-F9013A48A43A}"/>
              </a:ext>
            </a:extLst>
          </p:cNvPr>
          <p:cNvSpPr/>
          <p:nvPr/>
        </p:nvSpPr>
        <p:spPr>
          <a:xfrm>
            <a:off x="6168787" y="2730980"/>
            <a:ext cx="1146412" cy="102358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latin typeface="Poppins" panose="00000500000000000000" pitchFamily="2" charset="0"/>
                <a:cs typeface="Poppins" panose="00000500000000000000" pitchFamily="2" charset="0"/>
              </a:rPr>
              <a:t>DB-SCAN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ED3FF7E-8492-15C1-F9DF-ACA0F44935BF}"/>
              </a:ext>
            </a:extLst>
          </p:cNvPr>
          <p:cNvSpPr/>
          <p:nvPr/>
        </p:nvSpPr>
        <p:spPr>
          <a:xfrm>
            <a:off x="7019500" y="799506"/>
            <a:ext cx="1146412" cy="102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latin typeface="Poppins" panose="00000500000000000000" pitchFamily="2" charset="0"/>
                <a:cs typeface="Poppins" panose="00000500000000000000" pitchFamily="2" charset="0"/>
              </a:rPr>
              <a:t>SMV</a:t>
            </a:r>
          </a:p>
        </p:txBody>
      </p:sp>
    </p:spTree>
    <p:extLst>
      <p:ext uri="{BB962C8B-B14F-4D97-AF65-F5344CB8AC3E}">
        <p14:creationId xmlns:p14="http://schemas.microsoft.com/office/powerpoint/2010/main" val="417440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;p21">
            <a:extLst>
              <a:ext uri="{FF2B5EF4-FFF2-40B4-BE49-F238E27FC236}">
                <a16:creationId xmlns:a16="http://schemas.microsoft.com/office/drawing/2014/main" id="{0E6F0B71-B25D-68BD-FEB9-0990A5B949A6}"/>
              </a:ext>
            </a:extLst>
          </p:cNvPr>
          <p:cNvSpPr txBox="1"/>
          <p:nvPr/>
        </p:nvSpPr>
        <p:spPr>
          <a:xfrm>
            <a:off x="688795" y="46575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AR" dirty="0">
                <a:sym typeface="Raleway SemiBold"/>
              </a:rPr>
              <a:t>Recordemos… 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20DB08C6-7A31-50A0-78C4-2C13CE170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 b="9055"/>
          <a:stretch/>
        </p:blipFill>
        <p:spPr>
          <a:xfrm>
            <a:off x="877579" y="857250"/>
            <a:ext cx="7141191" cy="397826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676711B-66E1-F20A-806A-382BA55F968A}"/>
              </a:ext>
            </a:extLst>
          </p:cNvPr>
          <p:cNvSpPr/>
          <p:nvPr/>
        </p:nvSpPr>
        <p:spPr>
          <a:xfrm>
            <a:off x="5333573" y="1777987"/>
            <a:ext cx="2873981" cy="1033452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5182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 idx="4294967295"/>
          </p:nvPr>
        </p:nvSpPr>
        <p:spPr>
          <a:xfrm>
            <a:off x="1086150" y="2041425"/>
            <a:ext cx="6814500" cy="81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b="1" dirty="0">
                <a:solidFill>
                  <a:srgbClr val="304269"/>
                </a:solidFill>
                <a:latin typeface="Raleway"/>
                <a:ea typeface="Raleway"/>
                <a:cs typeface="Raleway"/>
                <a:sym typeface="Raleway"/>
              </a:rPr>
              <a:t>¡Gracias!</a:t>
            </a:r>
            <a:endParaRPr sz="3600" b="1" dirty="0">
              <a:solidFill>
                <a:srgbClr val="30426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Paso Nº5 Exploración y Visualización de datos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Tableau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generación de </a:t>
            </a:r>
            <a:r>
              <a:rPr lang="es-ES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dashboards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 ejecutivos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Fundamentos de la fase de modelado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147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Fundamentos en la visualización de datos</a:t>
            </a: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3F745E-A676-21BD-40E9-ECBD8C4863A7}"/>
              </a:ext>
            </a:extLst>
          </p:cNvPr>
          <p:cNvSpPr txBox="1"/>
          <p:nvPr/>
        </p:nvSpPr>
        <p:spPr>
          <a:xfrm>
            <a:off x="476800" y="3415784"/>
            <a:ext cx="691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Ejemplificación</a:t>
            </a:r>
            <a:r>
              <a:rPr lang="es-E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: </a:t>
            </a:r>
            <a:r>
              <a:rPr lang="en-US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Visualización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de datos </a:t>
            </a:r>
            <a:r>
              <a:rPr lang="en-US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en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Python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- Caso</a:t>
            </a:r>
            <a:endParaRPr lang="es-AR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2C2A5E-720F-7759-0A40-F69F38009C8D}"/>
              </a:ext>
            </a:extLst>
          </p:cNvPr>
          <p:cNvSpPr txBox="1"/>
          <p:nvPr/>
        </p:nvSpPr>
        <p:spPr>
          <a:xfrm>
            <a:off x="476799" y="1402834"/>
            <a:ext cx="691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Ejemplificación</a:t>
            </a:r>
            <a:r>
              <a:rPr lang="es-E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: </a:t>
            </a:r>
            <a:r>
              <a:rPr lang="en-US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Visualización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 de datos con Matplotlib</a:t>
            </a:r>
            <a:endParaRPr lang="es-AR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15C6AD-12DD-6F49-8101-127348449472}"/>
              </a:ext>
            </a:extLst>
          </p:cNvPr>
          <p:cNvSpPr txBox="1"/>
          <p:nvPr/>
        </p:nvSpPr>
        <p:spPr>
          <a:xfrm>
            <a:off x="476799" y="2387084"/>
            <a:ext cx="691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Ejemplificación</a:t>
            </a:r>
            <a:r>
              <a:rPr lang="es-E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: </a:t>
            </a:r>
            <a:r>
              <a:rPr lang="en-US" sz="1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Visualización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 de datos con Seaborn</a:t>
            </a:r>
            <a:endParaRPr lang="es-AR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0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Paso Nº5 Exploración y Visualización de datos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b="1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Tableau</a:t>
            </a:r>
            <a:r>
              <a:rPr lang="es-ES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generación de </a:t>
            </a:r>
            <a:r>
              <a:rPr lang="es-ES" b="1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dashboards</a:t>
            </a:r>
            <a:r>
              <a:rPr lang="es-ES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 ejecutivos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Fundamentos de la fase de modelado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79141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8865-6371-B415-BE84-C755801A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718000" cy="572700"/>
          </a:xfrm>
        </p:spPr>
        <p:txBody>
          <a:bodyPr/>
          <a:lstStyle/>
          <a:p>
            <a:r>
              <a:rPr lang="es-ES" sz="2400" b="1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Tableau</a:t>
            </a:r>
            <a:r>
              <a:rPr lang="es-ES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generación de </a:t>
            </a:r>
            <a:r>
              <a:rPr lang="es-ES" sz="2400" b="1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dashboards</a:t>
            </a:r>
            <a:r>
              <a:rPr lang="es-ES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 ejecutivos</a:t>
            </a:r>
            <a:br>
              <a:rPr lang="es-ES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</a:br>
            <a:br>
              <a:rPr lang="es-ES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</a:b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s-AR" sz="2400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AR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E76C94-9F2C-6FB8-D35A-66BA1BAD3AA5}"/>
              </a:ext>
            </a:extLst>
          </p:cNvPr>
          <p:cNvSpPr txBox="1"/>
          <p:nvPr/>
        </p:nvSpPr>
        <p:spPr>
          <a:xfrm>
            <a:off x="311700" y="1176923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Tableau</a:t>
            </a:r>
            <a:r>
              <a:rPr lang="es-ES" sz="18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</a:t>
            </a:r>
            <a:r>
              <a:rPr lang="es-ES" sz="1800" dirty="0" err="1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public</a:t>
            </a:r>
            <a:endParaRPr lang="es-A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AC8379-64B0-2CEE-9C1C-B58B789FA928}"/>
              </a:ext>
            </a:extLst>
          </p:cNvPr>
          <p:cNvSpPr txBox="1"/>
          <p:nvPr/>
        </p:nvSpPr>
        <p:spPr>
          <a:xfrm>
            <a:off x="311700" y="2053223"/>
            <a:ext cx="68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Ejercicio: Creación de </a:t>
            </a:r>
            <a:r>
              <a:rPr lang="es-ES" sz="1800" dirty="0" err="1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dashboard</a:t>
            </a:r>
            <a:r>
              <a:rPr lang="es-ES" sz="18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 en </a:t>
            </a:r>
            <a:r>
              <a:rPr lang="es-ES" sz="1800" dirty="0" err="1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Tableau</a:t>
            </a:r>
            <a:r>
              <a:rPr lang="es-ES" sz="18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 </a:t>
            </a:r>
            <a:endParaRPr lang="es-A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5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10253" t="7588" r="2188" b="1633"/>
          <a:stretch/>
        </p:blipFill>
        <p:spPr>
          <a:xfrm>
            <a:off x="4572000" y="1445824"/>
            <a:ext cx="3859950" cy="26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684213" y="593316"/>
            <a:ext cx="4782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</a:lstStyle>
          <a:p>
            <a:r>
              <a:rPr lang="es" dirty="0">
                <a:sym typeface="Poppins SemiBold"/>
              </a:rPr>
              <a:t>Temario</a:t>
            </a:r>
            <a:endParaRPr dirty="0">
              <a:sym typeface="Poppi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84213" y="1062697"/>
            <a:ext cx="3347871" cy="16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Paso Nº5 Exploración y Visualización de datos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Tableau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: generación de </a:t>
            </a:r>
            <a:r>
              <a:rPr lang="es-ES" dirty="0" err="1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dashboards</a:t>
            </a:r>
            <a:r>
              <a:rPr lang="es-ES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 ejecutivos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r>
              <a:rPr lang="es-ES" b="1" dirty="0">
                <a:solidFill>
                  <a:srgbClr val="666666"/>
                </a:solidFill>
                <a:latin typeface="Poppins" panose="00000500000000000000" pitchFamily="2" charset="0"/>
                <a:cs typeface="Poppins" panose="00000500000000000000" pitchFamily="2" charset="0"/>
                <a:sym typeface="Raleway"/>
              </a:rPr>
              <a:t>Fundamentos de la fase de modelado</a:t>
            </a: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ES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>
              <a:lnSpc>
                <a:spcPct val="150000"/>
              </a:lnSpc>
              <a:buClr>
                <a:srgbClr val="666666"/>
              </a:buClr>
              <a:buSzPts val="1400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cs typeface="Poppins" panose="00000500000000000000" pitchFamily="2" charset="0"/>
              <a:sym typeface="Raleway"/>
            </a:endParaRP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Raleway"/>
              <a:buAutoNum type="arabicPeriod"/>
            </a:pPr>
            <a:endParaRPr lang="es-AR" b="1" dirty="0">
              <a:solidFill>
                <a:srgbClr val="666666"/>
              </a:solidFill>
              <a:latin typeface="Poppins" panose="00000500000000000000" pitchFamily="2" charset="0"/>
              <a:ea typeface="Raleway"/>
              <a:cs typeface="Poppins" panose="00000500000000000000" pitchFamily="2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2803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688794" y="456280"/>
            <a:ext cx="6804206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chemeClr val="dk1"/>
              </a:buClr>
              <a:buSzPts val="4200"/>
              <a:buNone/>
              <a:defRPr sz="2400" b="1">
                <a:solidFill>
                  <a:srgbClr val="353744"/>
                </a:solidFill>
                <a:latin typeface="Poppins"/>
                <a:ea typeface="Poppins"/>
                <a:cs typeface="Poppins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es-ES" dirty="0">
                <a:sym typeface="Raleway SemiBold"/>
              </a:rPr>
              <a:t>Fundamentos de la fase de modelado</a:t>
            </a:r>
            <a:endParaRPr lang="es-AR" dirty="0">
              <a:sym typeface="Raleway Semi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FD7935-C7F1-2985-1C53-044BCEB4A3DE}"/>
              </a:ext>
            </a:extLst>
          </p:cNvPr>
          <p:cNvSpPr/>
          <p:nvPr/>
        </p:nvSpPr>
        <p:spPr>
          <a:xfrm>
            <a:off x="779342" y="2014812"/>
            <a:ext cx="2649658" cy="400110"/>
          </a:xfrm>
          <a:custGeom>
            <a:avLst/>
            <a:gdLst>
              <a:gd name="connsiteX0" fmla="*/ 0 w 2649658"/>
              <a:gd name="connsiteY0" fmla="*/ 0 h 400110"/>
              <a:gd name="connsiteX1" fmla="*/ 715408 w 2649658"/>
              <a:gd name="connsiteY1" fmla="*/ 0 h 400110"/>
              <a:gd name="connsiteX2" fmla="*/ 1430815 w 2649658"/>
              <a:gd name="connsiteY2" fmla="*/ 0 h 400110"/>
              <a:gd name="connsiteX3" fmla="*/ 2013740 w 2649658"/>
              <a:gd name="connsiteY3" fmla="*/ 0 h 400110"/>
              <a:gd name="connsiteX4" fmla="*/ 2649658 w 2649658"/>
              <a:gd name="connsiteY4" fmla="*/ 0 h 400110"/>
              <a:gd name="connsiteX5" fmla="*/ 2649658 w 2649658"/>
              <a:gd name="connsiteY5" fmla="*/ 400110 h 400110"/>
              <a:gd name="connsiteX6" fmla="*/ 2040237 w 2649658"/>
              <a:gd name="connsiteY6" fmla="*/ 400110 h 400110"/>
              <a:gd name="connsiteX7" fmla="*/ 1430815 w 2649658"/>
              <a:gd name="connsiteY7" fmla="*/ 400110 h 400110"/>
              <a:gd name="connsiteX8" fmla="*/ 794897 w 2649658"/>
              <a:gd name="connsiteY8" fmla="*/ 400110 h 400110"/>
              <a:gd name="connsiteX9" fmla="*/ 0 w 2649658"/>
              <a:gd name="connsiteY9" fmla="*/ 400110 h 400110"/>
              <a:gd name="connsiteX10" fmla="*/ 0 w 264965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9658" h="400110" fill="none" extrusionOk="0">
                <a:moveTo>
                  <a:pt x="0" y="0"/>
                </a:moveTo>
                <a:cubicBezTo>
                  <a:pt x="166991" y="-29252"/>
                  <a:pt x="365780" y="-7858"/>
                  <a:pt x="715408" y="0"/>
                </a:cubicBezTo>
                <a:cubicBezTo>
                  <a:pt x="1065036" y="7858"/>
                  <a:pt x="1202470" y="18431"/>
                  <a:pt x="1430815" y="0"/>
                </a:cubicBezTo>
                <a:cubicBezTo>
                  <a:pt x="1659160" y="-18431"/>
                  <a:pt x="1868115" y="-20664"/>
                  <a:pt x="2013740" y="0"/>
                </a:cubicBezTo>
                <a:cubicBezTo>
                  <a:pt x="2159365" y="20664"/>
                  <a:pt x="2473063" y="-16421"/>
                  <a:pt x="2649658" y="0"/>
                </a:cubicBezTo>
                <a:cubicBezTo>
                  <a:pt x="2657730" y="83151"/>
                  <a:pt x="2665105" y="280469"/>
                  <a:pt x="2649658" y="400110"/>
                </a:cubicBezTo>
                <a:cubicBezTo>
                  <a:pt x="2508673" y="424308"/>
                  <a:pt x="2301206" y="417324"/>
                  <a:pt x="2040237" y="400110"/>
                </a:cubicBezTo>
                <a:cubicBezTo>
                  <a:pt x="1779268" y="382896"/>
                  <a:pt x="1558834" y="398678"/>
                  <a:pt x="1430815" y="400110"/>
                </a:cubicBezTo>
                <a:cubicBezTo>
                  <a:pt x="1302796" y="401542"/>
                  <a:pt x="1048290" y="429094"/>
                  <a:pt x="794897" y="400110"/>
                </a:cubicBezTo>
                <a:cubicBezTo>
                  <a:pt x="541504" y="371126"/>
                  <a:pt x="322672" y="390768"/>
                  <a:pt x="0" y="400110"/>
                </a:cubicBezTo>
                <a:cubicBezTo>
                  <a:pt x="-12487" y="258900"/>
                  <a:pt x="17436" y="183237"/>
                  <a:pt x="0" y="0"/>
                </a:cubicBezTo>
                <a:close/>
              </a:path>
              <a:path w="2649658" h="400110" stroke="0" extrusionOk="0">
                <a:moveTo>
                  <a:pt x="0" y="0"/>
                </a:moveTo>
                <a:cubicBezTo>
                  <a:pt x="176799" y="-11111"/>
                  <a:pt x="436383" y="12871"/>
                  <a:pt x="635918" y="0"/>
                </a:cubicBezTo>
                <a:cubicBezTo>
                  <a:pt x="835453" y="-12871"/>
                  <a:pt x="1055545" y="-31528"/>
                  <a:pt x="1271836" y="0"/>
                </a:cubicBezTo>
                <a:cubicBezTo>
                  <a:pt x="1488127" y="31528"/>
                  <a:pt x="1682433" y="-3560"/>
                  <a:pt x="1881257" y="0"/>
                </a:cubicBezTo>
                <a:cubicBezTo>
                  <a:pt x="2080081" y="3560"/>
                  <a:pt x="2343634" y="-27287"/>
                  <a:pt x="2649658" y="0"/>
                </a:cubicBezTo>
                <a:cubicBezTo>
                  <a:pt x="2657382" y="172330"/>
                  <a:pt x="2637403" y="293231"/>
                  <a:pt x="2649658" y="400110"/>
                </a:cubicBezTo>
                <a:cubicBezTo>
                  <a:pt x="2440528" y="411712"/>
                  <a:pt x="2311964" y="384522"/>
                  <a:pt x="2013740" y="400110"/>
                </a:cubicBezTo>
                <a:cubicBezTo>
                  <a:pt x="1715516" y="415698"/>
                  <a:pt x="1610944" y="423574"/>
                  <a:pt x="1351326" y="400110"/>
                </a:cubicBezTo>
                <a:cubicBezTo>
                  <a:pt x="1091708" y="376646"/>
                  <a:pt x="875596" y="394973"/>
                  <a:pt x="741904" y="400110"/>
                </a:cubicBezTo>
                <a:cubicBezTo>
                  <a:pt x="608212" y="405247"/>
                  <a:pt x="150215" y="436092"/>
                  <a:pt x="0" y="400110"/>
                </a:cubicBezTo>
                <a:cubicBezTo>
                  <a:pt x="8352" y="237738"/>
                  <a:pt x="-19636" y="13503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44175116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66B8423B-573A-85AA-1D3E-83DAF4383BA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758033" y="1761059"/>
            <a:ext cx="639405" cy="194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80904210-865B-B173-09BD-14EB62CAEBE3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2975193" y="799006"/>
            <a:ext cx="344785" cy="2086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83EE88-6657-6884-5376-5DF8D1870225}"/>
              </a:ext>
            </a:extLst>
          </p:cNvPr>
          <p:cNvSpPr/>
          <p:nvPr/>
        </p:nvSpPr>
        <p:spPr>
          <a:xfrm>
            <a:off x="4231336" y="1527207"/>
            <a:ext cx="2086829" cy="523220"/>
          </a:xfrm>
          <a:custGeom>
            <a:avLst/>
            <a:gdLst>
              <a:gd name="connsiteX0" fmla="*/ 0 w 2086829"/>
              <a:gd name="connsiteY0" fmla="*/ 0 h 523220"/>
              <a:gd name="connsiteX1" fmla="*/ 695610 w 2086829"/>
              <a:gd name="connsiteY1" fmla="*/ 0 h 523220"/>
              <a:gd name="connsiteX2" fmla="*/ 1349483 w 2086829"/>
              <a:gd name="connsiteY2" fmla="*/ 0 h 523220"/>
              <a:gd name="connsiteX3" fmla="*/ 2086829 w 2086829"/>
              <a:gd name="connsiteY3" fmla="*/ 0 h 523220"/>
              <a:gd name="connsiteX4" fmla="*/ 2086829 w 2086829"/>
              <a:gd name="connsiteY4" fmla="*/ 523220 h 523220"/>
              <a:gd name="connsiteX5" fmla="*/ 1370351 w 2086829"/>
              <a:gd name="connsiteY5" fmla="*/ 523220 h 523220"/>
              <a:gd name="connsiteX6" fmla="*/ 653873 w 2086829"/>
              <a:gd name="connsiteY6" fmla="*/ 523220 h 523220"/>
              <a:gd name="connsiteX7" fmla="*/ 0 w 2086829"/>
              <a:gd name="connsiteY7" fmla="*/ 523220 h 523220"/>
              <a:gd name="connsiteX8" fmla="*/ 0 w 2086829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523220" fill="none" extrusionOk="0">
                <a:moveTo>
                  <a:pt x="0" y="0"/>
                </a:moveTo>
                <a:cubicBezTo>
                  <a:pt x="195140" y="289"/>
                  <a:pt x="348811" y="29875"/>
                  <a:pt x="695610" y="0"/>
                </a:cubicBezTo>
                <a:cubicBezTo>
                  <a:pt x="1042409" y="-29875"/>
                  <a:pt x="1024280" y="10509"/>
                  <a:pt x="1349483" y="0"/>
                </a:cubicBezTo>
                <a:cubicBezTo>
                  <a:pt x="1674686" y="-10509"/>
                  <a:pt x="1879856" y="33506"/>
                  <a:pt x="2086829" y="0"/>
                </a:cubicBezTo>
                <a:cubicBezTo>
                  <a:pt x="2086631" y="195114"/>
                  <a:pt x="2063674" y="266116"/>
                  <a:pt x="2086829" y="523220"/>
                </a:cubicBezTo>
                <a:cubicBezTo>
                  <a:pt x="1891392" y="545994"/>
                  <a:pt x="1589425" y="546649"/>
                  <a:pt x="1370351" y="523220"/>
                </a:cubicBezTo>
                <a:cubicBezTo>
                  <a:pt x="1151277" y="499791"/>
                  <a:pt x="838097" y="557480"/>
                  <a:pt x="653873" y="523220"/>
                </a:cubicBezTo>
                <a:cubicBezTo>
                  <a:pt x="469649" y="488960"/>
                  <a:pt x="189538" y="497240"/>
                  <a:pt x="0" y="523220"/>
                </a:cubicBezTo>
                <a:cubicBezTo>
                  <a:pt x="-26132" y="262067"/>
                  <a:pt x="25152" y="245615"/>
                  <a:pt x="0" y="0"/>
                </a:cubicBezTo>
                <a:close/>
              </a:path>
              <a:path w="2086829" h="523220" stroke="0" extrusionOk="0">
                <a:moveTo>
                  <a:pt x="0" y="0"/>
                </a:moveTo>
                <a:cubicBezTo>
                  <a:pt x="256908" y="-3893"/>
                  <a:pt x="428562" y="85"/>
                  <a:pt x="716478" y="0"/>
                </a:cubicBezTo>
                <a:cubicBezTo>
                  <a:pt x="1004394" y="-85"/>
                  <a:pt x="1157337" y="-11477"/>
                  <a:pt x="1432956" y="0"/>
                </a:cubicBezTo>
                <a:cubicBezTo>
                  <a:pt x="1708575" y="11477"/>
                  <a:pt x="1918636" y="-398"/>
                  <a:pt x="2086829" y="0"/>
                </a:cubicBezTo>
                <a:cubicBezTo>
                  <a:pt x="2080311" y="181551"/>
                  <a:pt x="2105579" y="285048"/>
                  <a:pt x="2086829" y="523220"/>
                </a:cubicBezTo>
                <a:cubicBezTo>
                  <a:pt x="1920177" y="500908"/>
                  <a:pt x="1580905" y="529259"/>
                  <a:pt x="1370351" y="523220"/>
                </a:cubicBezTo>
                <a:cubicBezTo>
                  <a:pt x="1159797" y="517181"/>
                  <a:pt x="941103" y="552308"/>
                  <a:pt x="653873" y="523220"/>
                </a:cubicBezTo>
                <a:cubicBezTo>
                  <a:pt x="366643" y="494132"/>
                  <a:pt x="266325" y="520990"/>
                  <a:pt x="0" y="523220"/>
                </a:cubicBezTo>
                <a:cubicBezTo>
                  <a:pt x="-5446" y="298666"/>
                  <a:pt x="-3405" y="11704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416445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APRENDIZAJE ESTADISTICO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FF4CB1-1F15-A08E-3B15-CB5705618397}"/>
              </a:ext>
            </a:extLst>
          </p:cNvPr>
          <p:cNvSpPr/>
          <p:nvPr/>
        </p:nvSpPr>
        <p:spPr>
          <a:xfrm>
            <a:off x="4090897" y="2792716"/>
            <a:ext cx="2086829" cy="307777"/>
          </a:xfrm>
          <a:custGeom>
            <a:avLst/>
            <a:gdLst>
              <a:gd name="connsiteX0" fmla="*/ 0 w 2086829"/>
              <a:gd name="connsiteY0" fmla="*/ 0 h 307777"/>
              <a:gd name="connsiteX1" fmla="*/ 695610 w 2086829"/>
              <a:gd name="connsiteY1" fmla="*/ 0 h 307777"/>
              <a:gd name="connsiteX2" fmla="*/ 1370351 w 2086829"/>
              <a:gd name="connsiteY2" fmla="*/ 0 h 307777"/>
              <a:gd name="connsiteX3" fmla="*/ 2086829 w 2086829"/>
              <a:gd name="connsiteY3" fmla="*/ 0 h 307777"/>
              <a:gd name="connsiteX4" fmla="*/ 2086829 w 2086829"/>
              <a:gd name="connsiteY4" fmla="*/ 307777 h 307777"/>
              <a:gd name="connsiteX5" fmla="*/ 1370351 w 2086829"/>
              <a:gd name="connsiteY5" fmla="*/ 307777 h 307777"/>
              <a:gd name="connsiteX6" fmla="*/ 695610 w 2086829"/>
              <a:gd name="connsiteY6" fmla="*/ 307777 h 307777"/>
              <a:gd name="connsiteX7" fmla="*/ 0 w 2086829"/>
              <a:gd name="connsiteY7" fmla="*/ 307777 h 307777"/>
              <a:gd name="connsiteX8" fmla="*/ 0 w 208682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307777" fill="none" extrusionOk="0">
                <a:moveTo>
                  <a:pt x="0" y="0"/>
                </a:moveTo>
                <a:cubicBezTo>
                  <a:pt x="171222" y="31317"/>
                  <a:pt x="529412" y="27699"/>
                  <a:pt x="695610" y="0"/>
                </a:cubicBezTo>
                <a:cubicBezTo>
                  <a:pt x="861808" y="-27699"/>
                  <a:pt x="1057401" y="-23772"/>
                  <a:pt x="1370351" y="0"/>
                </a:cubicBezTo>
                <a:cubicBezTo>
                  <a:pt x="1683301" y="23772"/>
                  <a:pt x="1862311" y="15134"/>
                  <a:pt x="2086829" y="0"/>
                </a:cubicBezTo>
                <a:cubicBezTo>
                  <a:pt x="2090991" y="133163"/>
                  <a:pt x="2092476" y="215232"/>
                  <a:pt x="2086829" y="307777"/>
                </a:cubicBezTo>
                <a:cubicBezTo>
                  <a:pt x="1902916" y="339762"/>
                  <a:pt x="1647599" y="299480"/>
                  <a:pt x="1370351" y="307777"/>
                </a:cubicBezTo>
                <a:cubicBezTo>
                  <a:pt x="1093103" y="316074"/>
                  <a:pt x="1011274" y="338116"/>
                  <a:pt x="695610" y="307777"/>
                </a:cubicBezTo>
                <a:cubicBezTo>
                  <a:pt x="379946" y="277438"/>
                  <a:pt x="227259" y="275198"/>
                  <a:pt x="0" y="307777"/>
                </a:cubicBezTo>
                <a:cubicBezTo>
                  <a:pt x="1948" y="172852"/>
                  <a:pt x="-10070" y="119969"/>
                  <a:pt x="0" y="0"/>
                </a:cubicBezTo>
                <a:close/>
              </a:path>
              <a:path w="2086829" h="307777" stroke="0" extrusionOk="0">
                <a:moveTo>
                  <a:pt x="0" y="0"/>
                </a:moveTo>
                <a:cubicBezTo>
                  <a:pt x="259812" y="-15800"/>
                  <a:pt x="372954" y="-2201"/>
                  <a:pt x="716478" y="0"/>
                </a:cubicBezTo>
                <a:cubicBezTo>
                  <a:pt x="1060002" y="2201"/>
                  <a:pt x="1265563" y="32860"/>
                  <a:pt x="1432956" y="0"/>
                </a:cubicBezTo>
                <a:cubicBezTo>
                  <a:pt x="1600349" y="-32860"/>
                  <a:pt x="1952205" y="11266"/>
                  <a:pt x="2086829" y="0"/>
                </a:cubicBezTo>
                <a:cubicBezTo>
                  <a:pt x="2088535" y="143951"/>
                  <a:pt x="2078299" y="197460"/>
                  <a:pt x="2086829" y="307777"/>
                </a:cubicBezTo>
                <a:cubicBezTo>
                  <a:pt x="1889776" y="285505"/>
                  <a:pt x="1714066" y="338210"/>
                  <a:pt x="1370351" y="307777"/>
                </a:cubicBezTo>
                <a:cubicBezTo>
                  <a:pt x="1026636" y="277344"/>
                  <a:pt x="942312" y="329423"/>
                  <a:pt x="737346" y="307777"/>
                </a:cubicBezTo>
                <a:cubicBezTo>
                  <a:pt x="532380" y="286131"/>
                  <a:pt x="342147" y="293493"/>
                  <a:pt x="0" y="307777"/>
                </a:cubicBezTo>
                <a:cubicBezTo>
                  <a:pt x="-15320" y="228892"/>
                  <a:pt x="281" y="758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375483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CCDE89E-7A05-978D-1AF9-39048560FFB9}"/>
              </a:ext>
            </a:extLst>
          </p:cNvPr>
          <p:cNvSpPr/>
          <p:nvPr/>
        </p:nvSpPr>
        <p:spPr>
          <a:xfrm>
            <a:off x="6716285" y="2792715"/>
            <a:ext cx="2086829" cy="307777"/>
          </a:xfrm>
          <a:custGeom>
            <a:avLst/>
            <a:gdLst>
              <a:gd name="connsiteX0" fmla="*/ 0 w 2086829"/>
              <a:gd name="connsiteY0" fmla="*/ 0 h 307777"/>
              <a:gd name="connsiteX1" fmla="*/ 633005 w 2086829"/>
              <a:gd name="connsiteY1" fmla="*/ 0 h 307777"/>
              <a:gd name="connsiteX2" fmla="*/ 1370351 w 2086829"/>
              <a:gd name="connsiteY2" fmla="*/ 0 h 307777"/>
              <a:gd name="connsiteX3" fmla="*/ 2086829 w 2086829"/>
              <a:gd name="connsiteY3" fmla="*/ 0 h 307777"/>
              <a:gd name="connsiteX4" fmla="*/ 2086829 w 2086829"/>
              <a:gd name="connsiteY4" fmla="*/ 307777 h 307777"/>
              <a:gd name="connsiteX5" fmla="*/ 1453824 w 2086829"/>
              <a:gd name="connsiteY5" fmla="*/ 307777 h 307777"/>
              <a:gd name="connsiteX6" fmla="*/ 737346 w 2086829"/>
              <a:gd name="connsiteY6" fmla="*/ 307777 h 307777"/>
              <a:gd name="connsiteX7" fmla="*/ 0 w 2086829"/>
              <a:gd name="connsiteY7" fmla="*/ 307777 h 307777"/>
              <a:gd name="connsiteX8" fmla="*/ 0 w 208682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29" h="307777" fill="none" extrusionOk="0">
                <a:moveTo>
                  <a:pt x="0" y="0"/>
                </a:moveTo>
                <a:cubicBezTo>
                  <a:pt x="148754" y="16094"/>
                  <a:pt x="484808" y="-24973"/>
                  <a:pt x="633005" y="0"/>
                </a:cubicBezTo>
                <a:cubicBezTo>
                  <a:pt x="781203" y="24973"/>
                  <a:pt x="1214408" y="-12775"/>
                  <a:pt x="1370351" y="0"/>
                </a:cubicBezTo>
                <a:cubicBezTo>
                  <a:pt x="1526294" y="12775"/>
                  <a:pt x="1790843" y="-30568"/>
                  <a:pt x="2086829" y="0"/>
                </a:cubicBezTo>
                <a:cubicBezTo>
                  <a:pt x="2094348" y="96966"/>
                  <a:pt x="2078193" y="230304"/>
                  <a:pt x="2086829" y="307777"/>
                </a:cubicBezTo>
                <a:cubicBezTo>
                  <a:pt x="1929921" y="276716"/>
                  <a:pt x="1713859" y="319343"/>
                  <a:pt x="1453824" y="307777"/>
                </a:cubicBezTo>
                <a:cubicBezTo>
                  <a:pt x="1193789" y="296211"/>
                  <a:pt x="1021417" y="289934"/>
                  <a:pt x="737346" y="307777"/>
                </a:cubicBezTo>
                <a:cubicBezTo>
                  <a:pt x="453275" y="325620"/>
                  <a:pt x="262260" y="297540"/>
                  <a:pt x="0" y="307777"/>
                </a:cubicBezTo>
                <a:cubicBezTo>
                  <a:pt x="11598" y="195868"/>
                  <a:pt x="-7826" y="101405"/>
                  <a:pt x="0" y="0"/>
                </a:cubicBezTo>
                <a:close/>
              </a:path>
              <a:path w="2086829" h="307777" stroke="0" extrusionOk="0">
                <a:moveTo>
                  <a:pt x="0" y="0"/>
                </a:moveTo>
                <a:cubicBezTo>
                  <a:pt x="189902" y="-12859"/>
                  <a:pt x="500695" y="-19641"/>
                  <a:pt x="653873" y="0"/>
                </a:cubicBezTo>
                <a:cubicBezTo>
                  <a:pt x="807051" y="19641"/>
                  <a:pt x="1013936" y="-20267"/>
                  <a:pt x="1307746" y="0"/>
                </a:cubicBezTo>
                <a:cubicBezTo>
                  <a:pt x="1601556" y="20267"/>
                  <a:pt x="1765884" y="-25819"/>
                  <a:pt x="2086829" y="0"/>
                </a:cubicBezTo>
                <a:cubicBezTo>
                  <a:pt x="2074312" y="76826"/>
                  <a:pt x="2084521" y="188242"/>
                  <a:pt x="2086829" y="307777"/>
                </a:cubicBezTo>
                <a:cubicBezTo>
                  <a:pt x="1884488" y="335056"/>
                  <a:pt x="1585761" y="302066"/>
                  <a:pt x="1349483" y="307777"/>
                </a:cubicBezTo>
                <a:cubicBezTo>
                  <a:pt x="1113205" y="313488"/>
                  <a:pt x="997405" y="283850"/>
                  <a:pt x="653873" y="307777"/>
                </a:cubicBezTo>
                <a:cubicBezTo>
                  <a:pt x="310341" y="331705"/>
                  <a:pt x="269450" y="327534"/>
                  <a:pt x="0" y="307777"/>
                </a:cubicBezTo>
                <a:cubicBezTo>
                  <a:pt x="2717" y="217955"/>
                  <a:pt x="-6774" y="1431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815914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PROGRAMACIÓN</a:t>
            </a:r>
            <a:endParaRPr lang="es-ES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7882A2D-3386-AAA3-64BC-C171C4E6666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177726" y="2946604"/>
            <a:ext cx="5385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0187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F9FFFA-C918-4DDE-96A7-5C2E3F06806B}">
  <we:reference id="wa200005107" version="1.1.0.0" store="es-E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36612</TotalTime>
  <Words>767</Words>
  <Application>Microsoft Office PowerPoint</Application>
  <PresentationFormat>Presentación en pantalla (16:9)</PresentationFormat>
  <Paragraphs>253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Google Sans</vt:lpstr>
      <vt:lpstr>Poppins</vt:lpstr>
      <vt:lpstr>sohne</vt:lpstr>
      <vt:lpstr>Raleway</vt:lpstr>
      <vt:lpstr>Arial</vt:lpstr>
      <vt:lpstr>Wingdings</vt:lpstr>
      <vt:lpstr>Calibri</vt:lpstr>
      <vt:lpstr>Poppins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Fundamentos en la visualización de datos    </vt:lpstr>
      <vt:lpstr>Presentación de PowerPoint</vt:lpstr>
      <vt:lpstr>Tableau: generación de dashboards ejecutivos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Marich</dc:creator>
  <cp:lastModifiedBy>Virginia Marich</cp:lastModifiedBy>
  <cp:revision>40</cp:revision>
  <dcterms:modified xsi:type="dcterms:W3CDTF">2023-12-06T23:35:17Z</dcterms:modified>
</cp:coreProperties>
</file>