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7" r:id="rId2"/>
    <p:sldId id="435" r:id="rId3"/>
    <p:sldId id="528" r:id="rId4"/>
    <p:sldId id="487" r:id="rId5"/>
    <p:sldId id="375" r:id="rId6"/>
    <p:sldId id="529" r:id="rId7"/>
    <p:sldId id="524" r:id="rId8"/>
    <p:sldId id="470" r:id="rId9"/>
    <p:sldId id="472" r:id="rId10"/>
    <p:sldId id="473" r:id="rId11"/>
    <p:sldId id="525" r:id="rId12"/>
    <p:sldId id="526" r:id="rId13"/>
    <p:sldId id="510" r:id="rId14"/>
    <p:sldId id="527" r:id="rId15"/>
    <p:sldId id="530" r:id="rId16"/>
    <p:sldId id="531" r:id="rId17"/>
    <p:sldId id="533" r:id="rId18"/>
    <p:sldId id="535" r:id="rId19"/>
    <p:sldId id="534" r:id="rId20"/>
    <p:sldId id="536" r:id="rId21"/>
    <p:sldId id="537" r:id="rId22"/>
    <p:sldId id="538" r:id="rId23"/>
    <p:sldId id="269" r:id="rId24"/>
  </p:sldIdLst>
  <p:sldSz cx="9144000" cy="5143500" type="screen16x9"/>
  <p:notesSz cx="6858000" cy="9144000"/>
  <p:embeddedFontLst>
    <p:embeddedFont>
      <p:font typeface="Abadi Extra Light" panose="020B0204020104020204" pitchFamily="34" charset="0"/>
      <p:regular r:id="rId26"/>
    </p:embeddedFont>
    <p:embeddedFont>
      <p:font typeface="Calibri" panose="020F0502020204030204" pitchFamily="34"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Raleway" panose="020B05030301010600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6" userDrawn="1">
          <p15:clr>
            <a:srgbClr val="9AA0A6"/>
          </p15:clr>
        </p15:guide>
        <p15:guide id="2" pos="453" userDrawn="1">
          <p15:clr>
            <a:srgbClr val="9AA0A6"/>
          </p15:clr>
        </p15:guide>
        <p15:guide id="3" pos="5587">
          <p15:clr>
            <a:srgbClr val="9AA0A6"/>
          </p15:clr>
        </p15:guide>
        <p15:guide id="4" orient="horz" pos="3072" userDrawn="1">
          <p15:clr>
            <a:srgbClr val="9AA0A6"/>
          </p15:clr>
        </p15:guide>
        <p15:guide id="5" orient="horz" pos="531" userDrawn="1">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9C0000"/>
    <a:srgbClr val="D01317"/>
    <a:srgbClr val="E9EAEC"/>
    <a:srgbClr val="183000"/>
    <a:srgbClr val="9EABB3"/>
    <a:srgbClr val="D2DADD"/>
    <a:srgbClr val="F7F7F7"/>
    <a:srgbClr val="1246B0"/>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80791" autoAdjust="0"/>
  </p:normalViewPr>
  <p:slideViewPr>
    <p:cSldViewPr snapToGrid="0">
      <p:cViewPr varScale="1">
        <p:scale>
          <a:sx n="76" d="100"/>
          <a:sy n="76" d="100"/>
        </p:scale>
        <p:origin x="1110" y="72"/>
      </p:cViewPr>
      <p:guideLst>
        <p:guide orient="horz" pos="146"/>
        <p:guide pos="453"/>
        <p:guide pos="5587"/>
        <p:guide orient="horz" pos="3072"/>
        <p:guide orient="horz" pos="531"/>
      </p:guideLst>
    </p:cSldViewPr>
  </p:slideViewPr>
  <p:notesTextViewPr>
    <p:cViewPr>
      <p:scale>
        <a:sx n="75" d="100"/>
        <a:sy n="75" d="100"/>
      </p:scale>
      <p:origin x="0" y="0"/>
    </p:cViewPr>
  </p:notesTextViewPr>
  <p:notesViewPr>
    <p:cSldViewPr snapToGrid="0">
      <p:cViewPr varScale="1">
        <p:scale>
          <a:sx n="54" d="100"/>
          <a:sy n="54" d="100"/>
        </p:scale>
        <p:origin x="289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c0b8f9c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c0b8f9c7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419048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endParaRPr lang="es-AR" dirty="0"/>
          </a:p>
        </p:txBody>
      </p:sp>
    </p:spTree>
    <p:extLst>
      <p:ext uri="{BB962C8B-B14F-4D97-AF65-F5344CB8AC3E}">
        <p14:creationId xmlns:p14="http://schemas.microsoft.com/office/powerpoint/2010/main" val="300037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endParaRPr lang="es-AR" dirty="0"/>
          </a:p>
        </p:txBody>
      </p:sp>
    </p:spTree>
    <p:extLst>
      <p:ext uri="{BB962C8B-B14F-4D97-AF65-F5344CB8AC3E}">
        <p14:creationId xmlns:p14="http://schemas.microsoft.com/office/powerpoint/2010/main" val="315350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790567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53788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729064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br>
              <a:rPr lang="es-AR" dirty="0"/>
            </a:br>
            <a:r>
              <a:rPr lang="es-AR" b="0" i="0" dirty="0">
                <a:solidFill>
                  <a:srgbClr val="D1D5DB"/>
                </a:solidFill>
                <a:effectLst/>
                <a:latin typeface="Söhne"/>
              </a:rPr>
              <a:t>El coeficiente de determinación, comúnmente conocido como R-cuadrado o R2, es una métrica que se utiliza en estadísticas y regresión para evaluar la calidad de un modelo de regresión. Representa la proporción de la varianza de la variable dependiente (la variable que se está prediciendo) que es explicada por las variables independientes (las características utilizadas en el modelo)</a:t>
            </a:r>
            <a:endParaRPr lang="es-AR" dirty="0"/>
          </a:p>
        </p:txBody>
      </p:sp>
    </p:spTree>
    <p:extLst>
      <p:ext uri="{BB962C8B-B14F-4D97-AF65-F5344CB8AC3E}">
        <p14:creationId xmlns:p14="http://schemas.microsoft.com/office/powerpoint/2010/main" val="3395622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1519981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3593422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326339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2194665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3607810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2715367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624875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c102fbe4c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c102fbe4c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154318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s-ES" dirty="0"/>
              <a:t>ANTES!!!!!</a:t>
            </a:r>
            <a:endParaRPr lang="es-AR" dirty="0"/>
          </a:p>
        </p:txBody>
      </p:sp>
    </p:spTree>
    <p:extLst>
      <p:ext uri="{BB962C8B-B14F-4D97-AF65-F5344CB8AC3E}">
        <p14:creationId xmlns:p14="http://schemas.microsoft.com/office/powerpoint/2010/main" val="167652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endParaRPr lang="es-AR" dirty="0"/>
          </a:p>
        </p:txBody>
      </p:sp>
    </p:spTree>
    <p:extLst>
      <p:ext uri="{BB962C8B-B14F-4D97-AF65-F5344CB8AC3E}">
        <p14:creationId xmlns:p14="http://schemas.microsoft.com/office/powerpoint/2010/main" val="228778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endParaRPr lang="es-AR" dirty="0"/>
          </a:p>
        </p:txBody>
      </p:sp>
    </p:spTree>
    <p:extLst>
      <p:ext uri="{BB962C8B-B14F-4D97-AF65-F5344CB8AC3E}">
        <p14:creationId xmlns:p14="http://schemas.microsoft.com/office/powerpoint/2010/main" val="182921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r>
              <a:rPr lang="es-ES" dirty="0"/>
              <a:t>Mismos casos anteriores y además sino podría ser algún problema de clasificación, como que </a:t>
            </a:r>
            <a:r>
              <a:rPr lang="es-ES" dirty="0" err="1"/>
              <a:t>tipop</a:t>
            </a:r>
            <a:r>
              <a:rPr lang="es-ES" dirty="0"/>
              <a:t> de medicamento debo darle a determinado paciente, si hay o no fraude en una transacción, etc. </a:t>
            </a:r>
            <a:endParaRPr lang="es-AR" dirty="0"/>
          </a:p>
        </p:txBody>
      </p:sp>
    </p:spTree>
    <p:extLst>
      <p:ext uri="{BB962C8B-B14F-4D97-AF65-F5344CB8AC3E}">
        <p14:creationId xmlns:p14="http://schemas.microsoft.com/office/powerpoint/2010/main" val="118023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3983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08691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8">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digitalocean.com/community/tutorials/a-guide-to-time-series-forecasting-with-arima-in-python-3" TargetMode="External"/><Relationship Id="rId5" Type="http://schemas.openxmlformats.org/officeDocument/2006/relationships/hyperlink" Target="https://colab.research.google.com/drive/1np5j3-JTUfpH33Gr5EYkfyynJbb1A85j?usp=sharing" TargetMode="Externa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telefonicatech.com/blog/como-interpretar-la-matriz-de-confusion-ejemplo-practico#:~:text=La%20matriz%20de%20confusi%C3%B3n%20es,con%20distintos%20tipos%20de%20error." TargetMode="External"/><Relationship Id="rId4" Type="http://schemas.openxmlformats.org/officeDocument/2006/relationships/hyperlink" Target="https://aprendeia.com/metricas-de-evaluacion-clasificacion-con-scikit-learn-machine-learnin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iplanet.com/learn/unsupervised-learning-es/analisis-y-tecnicas-de-clustering/1624/evaluacion-de-modelos-de-aprendizaje-no-supervisad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iplanet.com/learn/unsupervised-learning-es/analisis-y-tecnicas-de-clustering/1624/evaluacion-de-modelos-de-aprendizaje-no-supervisad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luracursos.com/blog/optimizacion-de-hiperparametro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p:nvPr/>
        </p:nvSpPr>
        <p:spPr>
          <a:xfrm>
            <a:off x="892923" y="2035650"/>
            <a:ext cx="4104600" cy="107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sz="3000" b="1" dirty="0">
                <a:solidFill>
                  <a:srgbClr val="304269"/>
                </a:solidFill>
                <a:latin typeface="Poppins"/>
                <a:ea typeface="Poppins"/>
                <a:cs typeface="Poppins"/>
                <a:sym typeface="Poppins"/>
              </a:rPr>
              <a:t>CURSO</a:t>
            </a:r>
          </a:p>
          <a:p>
            <a:pPr marL="0" lvl="0" indent="0" algn="l" rtl="0">
              <a:spcBef>
                <a:spcPts val="0"/>
              </a:spcBef>
              <a:spcAft>
                <a:spcPts val="0"/>
              </a:spcAft>
              <a:buNone/>
            </a:pPr>
            <a:r>
              <a:rPr lang="es-AR" sz="3000" b="1" dirty="0">
                <a:solidFill>
                  <a:srgbClr val="304269"/>
                </a:solidFill>
                <a:latin typeface="Poppins"/>
                <a:ea typeface="Poppins"/>
                <a:cs typeface="Poppins"/>
                <a:sym typeface="Poppins"/>
              </a:rPr>
              <a:t>DE DATA SCIENCE</a:t>
            </a:r>
          </a:p>
        </p:txBody>
      </p:sp>
      <p:sp>
        <p:nvSpPr>
          <p:cNvPr id="61" name="Google Shape;61;p14"/>
          <p:cNvSpPr txBox="1"/>
          <p:nvPr/>
        </p:nvSpPr>
        <p:spPr>
          <a:xfrm>
            <a:off x="892934" y="3313456"/>
            <a:ext cx="5340000" cy="390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1600">
                <a:solidFill>
                  <a:srgbClr val="353744"/>
                </a:solidFill>
                <a:latin typeface="Poppins"/>
                <a:ea typeface="Poppins"/>
                <a:cs typeface="Poppins"/>
                <a:sym typeface="Poppins"/>
              </a:rPr>
              <a:t>Ing. Virginia Marich</a:t>
            </a:r>
            <a:endParaRPr sz="1600">
              <a:solidFill>
                <a:srgbClr val="353744"/>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2" name="CuadroTexto 1">
            <a:extLst>
              <a:ext uri="{FF2B5EF4-FFF2-40B4-BE49-F238E27FC236}">
                <a16:creationId xmlns:a16="http://schemas.microsoft.com/office/drawing/2014/main" id="{03DFF2A0-06E3-59A3-8A77-6C901A9F7982}"/>
              </a:ext>
            </a:extLst>
          </p:cNvPr>
          <p:cNvSpPr txBox="1"/>
          <p:nvPr/>
        </p:nvSpPr>
        <p:spPr>
          <a:xfrm>
            <a:off x="554511" y="1447800"/>
            <a:ext cx="1960089"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CLASIFICACION</a:t>
            </a:r>
          </a:p>
        </p:txBody>
      </p:sp>
      <p:cxnSp>
        <p:nvCxnSpPr>
          <p:cNvPr id="8" name="Conector recto de flecha 7">
            <a:extLst>
              <a:ext uri="{FF2B5EF4-FFF2-40B4-BE49-F238E27FC236}">
                <a16:creationId xmlns:a16="http://schemas.microsoft.com/office/drawing/2014/main" id="{71816445-5898-CD8D-1F6E-D53CEAE30171}"/>
              </a:ext>
            </a:extLst>
          </p:cNvPr>
          <p:cNvCxnSpPr/>
          <p:nvPr/>
        </p:nvCxnSpPr>
        <p:spPr>
          <a:xfrm>
            <a:off x="2260600" y="1625600"/>
            <a:ext cx="952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C1AFCDB8-CA35-6793-F68D-986C3DE4C564}"/>
              </a:ext>
            </a:extLst>
          </p:cNvPr>
          <p:cNvSpPr txBox="1"/>
          <p:nvPr/>
        </p:nvSpPr>
        <p:spPr>
          <a:xfrm>
            <a:off x="3805711" y="1447799"/>
            <a:ext cx="3240510"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Intenta predecir valores discretos</a:t>
            </a:r>
          </a:p>
        </p:txBody>
      </p:sp>
      <p:pic>
        <p:nvPicPr>
          <p:cNvPr id="4" name="Imagen 3">
            <a:extLst>
              <a:ext uri="{FF2B5EF4-FFF2-40B4-BE49-F238E27FC236}">
                <a16:creationId xmlns:a16="http://schemas.microsoft.com/office/drawing/2014/main" id="{F8E46F08-8425-D7D3-7C5C-9C5C5BB7F273}"/>
              </a:ext>
            </a:extLst>
          </p:cNvPr>
          <p:cNvPicPr>
            <a:picLocks noChangeAspect="1"/>
          </p:cNvPicPr>
          <p:nvPr/>
        </p:nvPicPr>
        <p:blipFill>
          <a:blip r:embed="rId3"/>
          <a:stretch>
            <a:fillRect/>
          </a:stretch>
        </p:blipFill>
        <p:spPr>
          <a:xfrm>
            <a:off x="329666" y="2263023"/>
            <a:ext cx="7533505" cy="1870144"/>
          </a:xfrm>
          <a:prstGeom prst="rect">
            <a:avLst/>
          </a:prstGeom>
        </p:spPr>
      </p:pic>
    </p:spTree>
    <p:extLst>
      <p:ext uri="{BB962C8B-B14F-4D97-AF65-F5344CB8AC3E}">
        <p14:creationId xmlns:p14="http://schemas.microsoft.com/office/powerpoint/2010/main" val="284255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Repaso de modelos</a:t>
            </a:r>
            <a:endParaRPr lang="es-AR" dirty="0">
              <a:sym typeface="Raleway SemiBold"/>
            </a:endParaRPr>
          </a:p>
        </p:txBody>
      </p:sp>
      <p:sp>
        <p:nvSpPr>
          <p:cNvPr id="4" name="CuadroTexto 3">
            <a:extLst>
              <a:ext uri="{FF2B5EF4-FFF2-40B4-BE49-F238E27FC236}">
                <a16:creationId xmlns:a16="http://schemas.microsoft.com/office/drawing/2014/main" id="{D4129F8F-AD8C-115A-F775-E661D860748C}"/>
              </a:ext>
            </a:extLst>
          </p:cNvPr>
          <p:cNvSpPr txBox="1"/>
          <p:nvPr/>
        </p:nvSpPr>
        <p:spPr>
          <a:xfrm>
            <a:off x="688794" y="1338699"/>
            <a:ext cx="7185206" cy="310854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AR" b="1" dirty="0">
                <a:latin typeface="Poppins" panose="00000500000000000000" pitchFamily="2" charset="0"/>
                <a:cs typeface="Poppins" panose="00000500000000000000" pitchFamily="2" charset="0"/>
              </a:rPr>
              <a:t>K-</a:t>
            </a:r>
            <a:r>
              <a:rPr lang="es-AR" b="1" dirty="0" err="1">
                <a:latin typeface="Poppins" panose="00000500000000000000" pitchFamily="2" charset="0"/>
                <a:cs typeface="Poppins" panose="00000500000000000000" pitchFamily="2" charset="0"/>
              </a:rPr>
              <a:t>Means</a:t>
            </a:r>
            <a:r>
              <a:rPr lang="es-AR" dirty="0">
                <a:latin typeface="Poppins" panose="00000500000000000000" pitchFamily="2" charset="0"/>
                <a:cs typeface="Poppins" panose="00000500000000000000" pitchFamily="2" charset="0"/>
              </a:rPr>
              <a:t> es un algoritmo de aprendizaje no supervisado utilizado en minería de datos y análisis de </a:t>
            </a:r>
            <a:r>
              <a:rPr lang="es-AR" dirty="0" err="1">
                <a:latin typeface="Poppins" panose="00000500000000000000" pitchFamily="2" charset="0"/>
                <a:cs typeface="Poppins" panose="00000500000000000000" pitchFamily="2" charset="0"/>
              </a:rPr>
              <a:t>clústering</a:t>
            </a:r>
            <a:r>
              <a:rPr lang="es-AR" dirty="0">
                <a:latin typeface="Poppins" panose="00000500000000000000" pitchFamily="2" charset="0"/>
                <a:cs typeface="Poppins" panose="00000500000000000000" pitchFamily="2" charset="0"/>
              </a:rPr>
              <a:t>. Su objetivo principal es agrupar datos en </a:t>
            </a:r>
            <a:r>
              <a:rPr lang="es-AR" dirty="0" err="1">
                <a:latin typeface="Poppins" panose="00000500000000000000" pitchFamily="2" charset="0"/>
                <a:cs typeface="Poppins" panose="00000500000000000000" pitchFamily="2" charset="0"/>
              </a:rPr>
              <a:t>clusters</a:t>
            </a:r>
            <a:r>
              <a:rPr lang="es-AR" dirty="0">
                <a:latin typeface="Poppins" panose="00000500000000000000" pitchFamily="2" charset="0"/>
                <a:cs typeface="Poppins" panose="00000500000000000000" pitchFamily="2" charset="0"/>
              </a:rPr>
              <a:t> o grupos de manera que los puntos dentro de un mismo </a:t>
            </a:r>
            <a:r>
              <a:rPr lang="es-AR" dirty="0" err="1">
                <a:latin typeface="Poppins" panose="00000500000000000000" pitchFamily="2" charset="0"/>
                <a:cs typeface="Poppins" panose="00000500000000000000" pitchFamily="2" charset="0"/>
              </a:rPr>
              <a:t>cluster</a:t>
            </a:r>
            <a:r>
              <a:rPr lang="es-AR" dirty="0">
                <a:latin typeface="Poppins" panose="00000500000000000000" pitchFamily="2" charset="0"/>
                <a:cs typeface="Poppins" panose="00000500000000000000" pitchFamily="2" charset="0"/>
              </a:rPr>
              <a:t> sean más similares entre sí que con los puntos de otros </a:t>
            </a:r>
            <a:r>
              <a:rPr lang="es-AR" dirty="0" err="1">
                <a:latin typeface="Poppins" panose="00000500000000000000" pitchFamily="2" charset="0"/>
                <a:cs typeface="Poppins" panose="00000500000000000000" pitchFamily="2" charset="0"/>
              </a:rPr>
              <a:t>clusters</a:t>
            </a:r>
            <a:r>
              <a:rPr lang="es-AR" dirty="0">
                <a:latin typeface="Poppins" panose="00000500000000000000" pitchFamily="2" charset="0"/>
                <a:cs typeface="Poppins" panose="00000500000000000000" pitchFamily="2" charset="0"/>
              </a:rPr>
              <a:t>.</a:t>
            </a:r>
          </a:p>
          <a:p>
            <a:endParaRPr lang="es-AR" dirty="0">
              <a:latin typeface="Poppins" panose="00000500000000000000" pitchFamily="2" charset="0"/>
              <a:cs typeface="Poppins" panose="00000500000000000000" pitchFamily="2" charset="0"/>
            </a:endParaRPr>
          </a:p>
          <a:p>
            <a:r>
              <a:rPr lang="es-AR" dirty="0">
                <a:latin typeface="Poppins" panose="00000500000000000000" pitchFamily="2" charset="0"/>
                <a:cs typeface="Poppins" panose="00000500000000000000" pitchFamily="2" charset="0"/>
              </a:rPr>
              <a:t>Objetivo: Encontrar K centroides (puntos representativos) que minimicen la distancia entre los datos y sus centroides asignados.</a:t>
            </a:r>
          </a:p>
          <a:p>
            <a:endParaRPr lang="es-AR" dirty="0">
              <a:latin typeface="Poppins" panose="00000500000000000000" pitchFamily="2" charset="0"/>
              <a:cs typeface="Poppins" panose="00000500000000000000" pitchFamily="2" charset="0"/>
            </a:endParaRPr>
          </a:p>
          <a:p>
            <a:r>
              <a:rPr lang="es-AR" dirty="0">
                <a:latin typeface="Poppins" panose="00000500000000000000" pitchFamily="2" charset="0"/>
                <a:cs typeface="Poppins" panose="00000500000000000000" pitchFamily="2" charset="0"/>
              </a:rPr>
              <a:t>Proceso: El algoritmo comienza seleccionando aleatoriamente K centroides iniciales. Luego, asigna cada punto de datos al centroide más cercano. Después, recalcula los centroides como el promedio de los puntos asignados a cada </a:t>
            </a:r>
            <a:r>
              <a:rPr lang="es-AR" dirty="0" err="1">
                <a:latin typeface="Poppins" panose="00000500000000000000" pitchFamily="2" charset="0"/>
                <a:cs typeface="Poppins" panose="00000500000000000000" pitchFamily="2" charset="0"/>
              </a:rPr>
              <a:t>cluster</a:t>
            </a:r>
            <a:r>
              <a:rPr lang="es-AR" dirty="0">
                <a:latin typeface="Poppins" panose="00000500000000000000" pitchFamily="2" charset="0"/>
                <a:cs typeface="Poppins" panose="00000500000000000000" pitchFamily="2" charset="0"/>
              </a:rPr>
              <a:t>. Este proceso se repite hasta que los centroides convergen o se alcanza un número máximo de iteraciones.</a:t>
            </a:r>
          </a:p>
          <a:p>
            <a:endParaRPr lang="es-AR" dirty="0">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9B84C72E-B5A9-8BC5-36C0-AA019FD0620A}"/>
              </a:ext>
            </a:extLst>
          </p:cNvPr>
          <p:cNvSpPr txBox="1"/>
          <p:nvPr/>
        </p:nvSpPr>
        <p:spPr>
          <a:xfrm>
            <a:off x="599894" y="939800"/>
            <a:ext cx="5902506" cy="307777"/>
          </a:xfrm>
          <a:prstGeom prst="rect">
            <a:avLst/>
          </a:prstGeom>
          <a:noFill/>
        </p:spPr>
        <p:txBody>
          <a:bodyPr wrap="square" rtlCol="0">
            <a:spAutoFit/>
          </a:bodyPr>
          <a:lstStyle/>
          <a:p>
            <a:r>
              <a:rPr lang="es-ES" b="1" dirty="0"/>
              <a:t>APRENDIZAJE NO SUPERVISADO: no tengo target</a:t>
            </a:r>
            <a:endParaRPr lang="es-AR" b="1" dirty="0"/>
          </a:p>
        </p:txBody>
      </p:sp>
      <p:sp>
        <p:nvSpPr>
          <p:cNvPr id="2" name="Google Shape;118;p21">
            <a:extLst>
              <a:ext uri="{FF2B5EF4-FFF2-40B4-BE49-F238E27FC236}">
                <a16:creationId xmlns:a16="http://schemas.microsoft.com/office/drawing/2014/main" id="{41B440F9-A865-4186-DA0B-2E4CD4CCB927}"/>
              </a:ext>
            </a:extLst>
          </p:cNvPr>
          <p:cNvSpPr txBox="1"/>
          <p:nvPr/>
        </p:nvSpPr>
        <p:spPr>
          <a:xfrm>
            <a:off x="688794" y="500508"/>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Repaso de modelos</a:t>
            </a:r>
            <a:endParaRPr lang="es-AR" dirty="0">
              <a:sym typeface="Raleway SemiBold"/>
            </a:endParaRPr>
          </a:p>
        </p:txBody>
      </p:sp>
    </p:spTree>
    <p:extLst>
      <p:ext uri="{BB962C8B-B14F-4D97-AF65-F5344CB8AC3E}">
        <p14:creationId xmlns:p14="http://schemas.microsoft.com/office/powerpoint/2010/main" val="157934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Repaso de modelos</a:t>
            </a:r>
            <a:endParaRPr lang="es-AR" dirty="0">
              <a:sym typeface="Raleway SemiBold"/>
            </a:endParaRPr>
          </a:p>
        </p:txBody>
      </p:sp>
      <p:sp>
        <p:nvSpPr>
          <p:cNvPr id="4" name="CuadroTexto 3">
            <a:extLst>
              <a:ext uri="{FF2B5EF4-FFF2-40B4-BE49-F238E27FC236}">
                <a16:creationId xmlns:a16="http://schemas.microsoft.com/office/drawing/2014/main" id="{D4129F8F-AD8C-115A-F775-E661D860748C}"/>
              </a:ext>
            </a:extLst>
          </p:cNvPr>
          <p:cNvSpPr txBox="1"/>
          <p:nvPr/>
        </p:nvSpPr>
        <p:spPr>
          <a:xfrm>
            <a:off x="688794" y="1492587"/>
            <a:ext cx="2829106" cy="2893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s-AR" b="1" dirty="0">
                <a:latin typeface="Poppins" panose="00000500000000000000" pitchFamily="2" charset="0"/>
                <a:cs typeface="Poppins" panose="00000500000000000000" pitchFamily="2" charset="0"/>
              </a:rPr>
              <a:t>Segmentación de Clientes: </a:t>
            </a:r>
            <a:r>
              <a:rPr lang="es-AR" dirty="0">
                <a:latin typeface="Poppins" panose="00000500000000000000" pitchFamily="2" charset="0"/>
                <a:cs typeface="Poppins" panose="00000500000000000000" pitchFamily="2" charset="0"/>
              </a:rPr>
              <a:t>En marketing, K-</a:t>
            </a:r>
            <a:r>
              <a:rPr lang="es-AR" dirty="0" err="1">
                <a:latin typeface="Poppins" panose="00000500000000000000" pitchFamily="2" charset="0"/>
                <a:cs typeface="Poppins" panose="00000500000000000000" pitchFamily="2" charset="0"/>
              </a:rPr>
              <a:t>Means</a:t>
            </a:r>
            <a:r>
              <a:rPr lang="es-AR" dirty="0">
                <a:latin typeface="Poppins" panose="00000500000000000000" pitchFamily="2" charset="0"/>
                <a:cs typeface="Poppins" panose="00000500000000000000" pitchFamily="2" charset="0"/>
              </a:rPr>
              <a:t> se utiliza para segmentar a los clientes en grupos homogéneos según su comportamiento de compra, preferencias o características demográficas. Esto ayuda a adaptar las estrategias de marketing de manera más efectiva.</a:t>
            </a:r>
          </a:p>
          <a:p>
            <a:endParaRPr lang="es-AR" dirty="0">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9B84C72E-B5A9-8BC5-36C0-AA019FD0620A}"/>
              </a:ext>
            </a:extLst>
          </p:cNvPr>
          <p:cNvSpPr txBox="1"/>
          <p:nvPr/>
        </p:nvSpPr>
        <p:spPr>
          <a:xfrm>
            <a:off x="599894" y="939800"/>
            <a:ext cx="5902506" cy="307777"/>
          </a:xfrm>
          <a:prstGeom prst="rect">
            <a:avLst/>
          </a:prstGeom>
          <a:noFill/>
        </p:spPr>
        <p:txBody>
          <a:bodyPr wrap="square" rtlCol="0">
            <a:spAutoFit/>
          </a:bodyPr>
          <a:lstStyle/>
          <a:p>
            <a:r>
              <a:rPr lang="es-ES" b="1" dirty="0"/>
              <a:t>APRENDIZAJE NO SUPERVISADO: no tengo target</a:t>
            </a:r>
            <a:endParaRPr lang="es-AR" b="1" dirty="0"/>
          </a:p>
        </p:txBody>
      </p:sp>
      <p:sp>
        <p:nvSpPr>
          <p:cNvPr id="2" name="CuadroTexto 1">
            <a:extLst>
              <a:ext uri="{FF2B5EF4-FFF2-40B4-BE49-F238E27FC236}">
                <a16:creationId xmlns:a16="http://schemas.microsoft.com/office/drawing/2014/main" id="{CA979722-1E3F-2430-F119-DA626E8D4E18}"/>
              </a:ext>
            </a:extLst>
          </p:cNvPr>
          <p:cNvSpPr txBox="1"/>
          <p:nvPr/>
        </p:nvSpPr>
        <p:spPr>
          <a:xfrm>
            <a:off x="3924300" y="1338699"/>
            <a:ext cx="4530906" cy="160043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s-AR" b="1" dirty="0">
                <a:latin typeface="Poppins" panose="00000500000000000000" pitchFamily="2" charset="0"/>
                <a:cs typeface="Poppins" panose="00000500000000000000" pitchFamily="2" charset="0"/>
              </a:rPr>
              <a:t>Análisis de Imágenes: </a:t>
            </a:r>
            <a:r>
              <a:rPr lang="es-AR" dirty="0">
                <a:latin typeface="Poppins" panose="00000500000000000000" pitchFamily="2" charset="0"/>
                <a:cs typeface="Poppins" panose="00000500000000000000" pitchFamily="2" charset="0"/>
              </a:rPr>
              <a:t>K-</a:t>
            </a:r>
            <a:r>
              <a:rPr lang="es-AR" dirty="0" err="1">
                <a:latin typeface="Poppins" panose="00000500000000000000" pitchFamily="2" charset="0"/>
                <a:cs typeface="Poppins" panose="00000500000000000000" pitchFamily="2" charset="0"/>
              </a:rPr>
              <a:t>Means</a:t>
            </a:r>
            <a:r>
              <a:rPr lang="es-AR" dirty="0">
                <a:latin typeface="Poppins" panose="00000500000000000000" pitchFamily="2" charset="0"/>
                <a:cs typeface="Poppins" panose="00000500000000000000" pitchFamily="2" charset="0"/>
              </a:rPr>
              <a:t> puede ser utilizado para comprimir imágenes al reducir el número de colores utilizados en una imagen. También puede utilizarse para segmentar objetos en una imagen basándose en sus características, como colores o texturas.</a:t>
            </a:r>
          </a:p>
          <a:p>
            <a:endParaRPr lang="es-AR" dirty="0"/>
          </a:p>
        </p:txBody>
      </p:sp>
      <p:sp>
        <p:nvSpPr>
          <p:cNvPr id="5" name="CuadroTexto 4">
            <a:extLst>
              <a:ext uri="{FF2B5EF4-FFF2-40B4-BE49-F238E27FC236}">
                <a16:creationId xmlns:a16="http://schemas.microsoft.com/office/drawing/2014/main" id="{9601F3D1-4507-22AC-18B4-260AAE222EE7}"/>
              </a:ext>
            </a:extLst>
          </p:cNvPr>
          <p:cNvSpPr txBox="1"/>
          <p:nvPr/>
        </p:nvSpPr>
        <p:spPr>
          <a:xfrm>
            <a:off x="3924300" y="3192899"/>
            <a:ext cx="4530906" cy="138499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s-AR" b="1" dirty="0">
                <a:latin typeface="Poppins" panose="00000500000000000000" pitchFamily="2" charset="0"/>
                <a:cs typeface="Poppins" panose="00000500000000000000" pitchFamily="2" charset="0"/>
              </a:rPr>
              <a:t>Detección de Anomalías: </a:t>
            </a:r>
            <a:r>
              <a:rPr lang="es-AR" dirty="0">
                <a:latin typeface="Poppins" panose="00000500000000000000" pitchFamily="2" charset="0"/>
                <a:cs typeface="Poppins" panose="00000500000000000000" pitchFamily="2" charset="0"/>
              </a:rPr>
              <a:t>En ciberseguridad, K-</a:t>
            </a:r>
            <a:r>
              <a:rPr lang="es-AR" dirty="0" err="1">
                <a:latin typeface="Poppins" panose="00000500000000000000" pitchFamily="2" charset="0"/>
                <a:cs typeface="Poppins" panose="00000500000000000000" pitchFamily="2" charset="0"/>
              </a:rPr>
              <a:t>Means</a:t>
            </a:r>
            <a:r>
              <a:rPr lang="es-AR" dirty="0">
                <a:latin typeface="Poppins" panose="00000500000000000000" pitchFamily="2" charset="0"/>
                <a:cs typeface="Poppins" panose="00000500000000000000" pitchFamily="2" charset="0"/>
              </a:rPr>
              <a:t> puede ser utilizado para detectar actividades inusuales o anomalías en el tráfico de red. Los puntos de datos que caen fuera de los </a:t>
            </a:r>
            <a:r>
              <a:rPr lang="es-AR" dirty="0" err="1">
                <a:latin typeface="Poppins" panose="00000500000000000000" pitchFamily="2" charset="0"/>
                <a:cs typeface="Poppins" panose="00000500000000000000" pitchFamily="2" charset="0"/>
              </a:rPr>
              <a:t>clusters</a:t>
            </a:r>
            <a:r>
              <a:rPr lang="es-AR" dirty="0">
                <a:latin typeface="Poppins" panose="00000500000000000000" pitchFamily="2" charset="0"/>
                <a:cs typeface="Poppins" panose="00000500000000000000" pitchFamily="2" charset="0"/>
              </a:rPr>
              <a:t> normales pueden indicar posibles amenazas o intrusiones.</a:t>
            </a:r>
            <a:endParaRPr lang="es-AR" dirty="0"/>
          </a:p>
        </p:txBody>
      </p:sp>
    </p:spTree>
    <p:extLst>
      <p:ext uri="{BB962C8B-B14F-4D97-AF65-F5344CB8AC3E}">
        <p14:creationId xmlns:p14="http://schemas.microsoft.com/office/powerpoint/2010/main" val="102981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19064" y="1224343"/>
            <a:ext cx="2069061" cy="395785"/>
          </a:xfrm>
          <a:prstGeom prst="rect">
            <a:avLst/>
          </a:prstGeom>
          <a:ln/>
        </p:spPr>
        <p:style>
          <a:lnRef idx="0">
            <a:schemeClr val="accent2"/>
          </a:lnRef>
          <a:fillRef idx="3">
            <a:schemeClr val="accent2"/>
          </a:fillRef>
          <a:effectRef idx="3">
            <a:schemeClr val="accent2"/>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Series de tiempo</a:t>
            </a:r>
          </a:p>
        </p:txBody>
      </p:sp>
      <p:sp>
        <p:nvSpPr>
          <p:cNvPr id="2" name="CuadroTexto 1">
            <a:extLst>
              <a:ext uri="{FF2B5EF4-FFF2-40B4-BE49-F238E27FC236}">
                <a16:creationId xmlns:a16="http://schemas.microsoft.com/office/drawing/2014/main" id="{D345AA1E-6864-D17B-9A14-C8FB452136C9}"/>
              </a:ext>
            </a:extLst>
          </p:cNvPr>
          <p:cNvSpPr txBox="1"/>
          <p:nvPr/>
        </p:nvSpPr>
        <p:spPr>
          <a:xfrm>
            <a:off x="419064" y="1927905"/>
            <a:ext cx="5354971" cy="21236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sz="1100" dirty="0">
                <a:latin typeface="Poppins" panose="00000500000000000000" pitchFamily="2" charset="0"/>
                <a:cs typeface="Poppins" panose="00000500000000000000" pitchFamily="2" charset="0"/>
              </a:rPr>
              <a:t>Una serie temporal es un conjunto de datos medidos </a:t>
            </a:r>
            <a:r>
              <a:rPr lang="es-AR" sz="1100" b="1" u="sng" dirty="0">
                <a:latin typeface="Poppins" panose="00000500000000000000" pitchFamily="2" charset="0"/>
                <a:cs typeface="Poppins" panose="00000500000000000000" pitchFamily="2" charset="0"/>
              </a:rPr>
              <a:t>en intervalos de tiempo regulares</a:t>
            </a:r>
            <a:r>
              <a:rPr lang="es-AR" sz="1100" dirty="0">
                <a:latin typeface="Poppins" panose="00000500000000000000" pitchFamily="2" charset="0"/>
                <a:cs typeface="Poppins" panose="00000500000000000000" pitchFamily="2" charset="0"/>
              </a:rPr>
              <a:t> y ordenados de forma cronológica.</a:t>
            </a:r>
          </a:p>
          <a:p>
            <a:pPr algn="l"/>
            <a:endParaRPr lang="es-AR" sz="1100" dirty="0">
              <a:latin typeface="Poppins" panose="00000500000000000000" pitchFamily="2" charset="0"/>
              <a:cs typeface="Poppins" panose="00000500000000000000" pitchFamily="2" charset="0"/>
            </a:endParaRPr>
          </a:p>
          <a:p>
            <a:pPr algn="l"/>
            <a:r>
              <a:rPr lang="es-AR" sz="1100" b="0" i="0" u="none" strike="noStrike" dirty="0">
                <a:solidFill>
                  <a:srgbClr val="414447"/>
                </a:solidFill>
                <a:effectLst/>
                <a:latin typeface="Poppins" panose="00000500000000000000" pitchFamily="2" charset="0"/>
                <a:cs typeface="Poppins" panose="00000500000000000000" pitchFamily="2" charset="0"/>
              </a:rPr>
              <a:t>Lo que hace especial a las series temporales son dos aspectos:</a:t>
            </a:r>
          </a:p>
          <a:p>
            <a:pPr algn="l"/>
            <a:endParaRPr lang="es-AR" sz="1100" b="0" i="0" u="none" strike="noStrike" dirty="0">
              <a:solidFill>
                <a:srgbClr val="414447"/>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s-AR" sz="1100" b="1" i="0" u="none" strike="noStrike" dirty="0">
                <a:solidFill>
                  <a:srgbClr val="414447"/>
                </a:solidFill>
                <a:effectLst/>
                <a:latin typeface="Poppins" panose="00000500000000000000" pitchFamily="2" charset="0"/>
                <a:cs typeface="Poppins" panose="00000500000000000000" pitchFamily="2" charset="0"/>
              </a:rPr>
              <a:t>Su estacionalidad</a:t>
            </a:r>
            <a:r>
              <a:rPr lang="es-AR" sz="1100" b="0" i="0" u="none" strike="noStrike" dirty="0">
                <a:solidFill>
                  <a:srgbClr val="414447"/>
                </a:solidFill>
                <a:effectLst/>
                <a:latin typeface="Poppins" panose="00000500000000000000" pitchFamily="2" charset="0"/>
                <a:cs typeface="Poppins" panose="00000500000000000000" pitchFamily="2" charset="0"/>
              </a:rPr>
              <a:t>: suelen tener algún tipo de tendencia a crecer o decrecer en un determinado espacio de tiempo. Imaginemos una tienda de bañadores, la cual vende mucho más en los tres meses de verano que el resto del año.</a:t>
            </a:r>
          </a:p>
          <a:p>
            <a:pPr algn="l">
              <a:buFont typeface="Arial" panose="020B0604020202020204" pitchFamily="34" charset="0"/>
              <a:buChar char="•"/>
            </a:pPr>
            <a:r>
              <a:rPr lang="es-AR" sz="1100" b="1" i="0" u="none" strike="noStrike" dirty="0">
                <a:solidFill>
                  <a:srgbClr val="414447"/>
                </a:solidFill>
                <a:effectLst/>
                <a:latin typeface="Poppins" panose="00000500000000000000" pitchFamily="2" charset="0"/>
                <a:cs typeface="Poppins" panose="00000500000000000000" pitchFamily="2" charset="0"/>
              </a:rPr>
              <a:t>Su dependencia del tiempo</a:t>
            </a:r>
            <a:r>
              <a:rPr lang="es-AR" sz="1100" b="0" i="0" u="none" strike="noStrike" dirty="0">
                <a:solidFill>
                  <a:srgbClr val="414447"/>
                </a:solidFill>
                <a:effectLst/>
                <a:latin typeface="Poppins" panose="00000500000000000000" pitchFamily="2" charset="0"/>
                <a:cs typeface="Poppins" panose="00000500000000000000" pitchFamily="2" charset="0"/>
              </a:rPr>
              <a:t>: son totalmente contrarias a la regresión lineal, las cuales son independientes.</a:t>
            </a:r>
          </a:p>
          <a:p>
            <a:endParaRPr lang="es-AR" sz="1100" dirty="0"/>
          </a:p>
        </p:txBody>
      </p:sp>
      <p:pic>
        <p:nvPicPr>
          <p:cNvPr id="13314" name="Picture 2" descr="Series temporales: Tipos de estacionalidad | Alura Cursos Online">
            <a:extLst>
              <a:ext uri="{FF2B5EF4-FFF2-40B4-BE49-F238E27FC236}">
                <a16:creationId xmlns:a16="http://schemas.microsoft.com/office/drawing/2014/main" id="{7CE93F38-27BF-2DBF-7DF4-AF91F1692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233" y="794094"/>
            <a:ext cx="3122068" cy="19769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3316" name="Picture 4" descr="Modelos de series de tiempo aplicados a los expedientes de la Comisión de  Derechos Humanos del Distrito Federal - ScienceDirect">
            <a:extLst>
              <a:ext uri="{FF2B5EF4-FFF2-40B4-BE49-F238E27FC236}">
                <a16:creationId xmlns:a16="http://schemas.microsoft.com/office/drawing/2014/main" id="{C16E5B2F-F2CE-A4B1-0A31-5260B8C4B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451" y="2947257"/>
            <a:ext cx="2961850" cy="15041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94ADBEF-DE03-D17D-09D3-B6A564EA16C2}"/>
              </a:ext>
            </a:extLst>
          </p:cNvPr>
          <p:cNvSpPr txBox="1"/>
          <p:nvPr/>
        </p:nvSpPr>
        <p:spPr>
          <a:xfrm>
            <a:off x="4324942" y="4451362"/>
            <a:ext cx="1722509" cy="307777"/>
          </a:xfrm>
          <a:prstGeom prst="rect">
            <a:avLst/>
          </a:prstGeom>
          <a:noFill/>
        </p:spPr>
        <p:txBody>
          <a:bodyPr wrap="square" rtlCol="0">
            <a:spAutoFit/>
          </a:bodyPr>
          <a:lstStyle/>
          <a:p>
            <a:r>
              <a:rPr lang="es-ES" dirty="0">
                <a:hlinkClick r:id="rId5"/>
              </a:rPr>
              <a:t>Notebook</a:t>
            </a:r>
            <a:endParaRPr lang="es-AR" dirty="0"/>
          </a:p>
        </p:txBody>
      </p:sp>
      <p:sp>
        <p:nvSpPr>
          <p:cNvPr id="4" name="CuadroTexto 3">
            <a:extLst>
              <a:ext uri="{FF2B5EF4-FFF2-40B4-BE49-F238E27FC236}">
                <a16:creationId xmlns:a16="http://schemas.microsoft.com/office/drawing/2014/main" id="{A3120DE7-204C-1207-70DC-57CFB12AC354}"/>
              </a:ext>
            </a:extLst>
          </p:cNvPr>
          <p:cNvSpPr txBox="1"/>
          <p:nvPr/>
        </p:nvSpPr>
        <p:spPr>
          <a:xfrm>
            <a:off x="4324941" y="4759139"/>
            <a:ext cx="1722509" cy="307777"/>
          </a:xfrm>
          <a:prstGeom prst="rect">
            <a:avLst/>
          </a:prstGeom>
          <a:noFill/>
        </p:spPr>
        <p:txBody>
          <a:bodyPr wrap="square" rtlCol="0">
            <a:spAutoFit/>
          </a:bodyPr>
          <a:lstStyle/>
          <a:p>
            <a:r>
              <a:rPr lang="es-ES" dirty="0">
                <a:hlinkClick r:id="rId6"/>
              </a:rPr>
              <a:t>Notebook</a:t>
            </a:r>
            <a:endParaRPr lang="es-AR" dirty="0"/>
          </a:p>
        </p:txBody>
      </p:sp>
      <p:sp>
        <p:nvSpPr>
          <p:cNvPr id="5" name="Google Shape;118;p21">
            <a:extLst>
              <a:ext uri="{FF2B5EF4-FFF2-40B4-BE49-F238E27FC236}">
                <a16:creationId xmlns:a16="http://schemas.microsoft.com/office/drawing/2014/main" id="{17F6E798-BA5B-BF8C-6580-C9BE8AD767D1}"/>
              </a:ext>
            </a:extLst>
          </p:cNvPr>
          <p:cNvSpPr txBox="1"/>
          <p:nvPr/>
        </p:nvSpPr>
        <p:spPr>
          <a:xfrm>
            <a:off x="419064" y="617839"/>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Repaso de modelos</a:t>
            </a:r>
            <a:endParaRPr lang="es-AR" dirty="0">
              <a:sym typeface="Raleway SemiBold"/>
            </a:endParaRPr>
          </a:p>
        </p:txBody>
      </p:sp>
    </p:spTree>
    <p:extLst>
      <p:ext uri="{BB962C8B-B14F-4D97-AF65-F5344CB8AC3E}">
        <p14:creationId xmlns:p14="http://schemas.microsoft.com/office/powerpoint/2010/main" val="255877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2395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Repaso de modelos de aprendizaje supervisado y no supervisado</a:t>
            </a:r>
          </a:p>
          <a:p>
            <a:pPr marL="457200" indent="-317500">
              <a:lnSpc>
                <a:spcPct val="150000"/>
              </a:lnSpc>
              <a:buClr>
                <a:srgbClr val="666666"/>
              </a:buClr>
              <a:buSzPts val="1400"/>
              <a:buFont typeface="Raleway"/>
              <a:buAutoNum type="arabicPeriod"/>
            </a:pPr>
            <a:r>
              <a:rPr lang="es-ES" b="1" dirty="0">
                <a:solidFill>
                  <a:srgbClr val="666666"/>
                </a:solidFill>
                <a:latin typeface="Poppins" panose="00000500000000000000" pitchFamily="2" charset="0"/>
                <a:cs typeface="Poppins" panose="00000500000000000000" pitchFamily="2" charset="0"/>
                <a:sym typeface="Raleway"/>
              </a:rPr>
              <a:t>Evaluación del modelo: principales métricas.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Optimización de modelos: secuencia de pasos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Generación de conclusiones</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75013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345AA1E-6864-D17B-9A14-C8FB452136C9}"/>
              </a:ext>
            </a:extLst>
          </p:cNvPr>
          <p:cNvSpPr txBox="1"/>
          <p:nvPr/>
        </p:nvSpPr>
        <p:spPr>
          <a:xfrm>
            <a:off x="419064" y="1219184"/>
            <a:ext cx="821693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sz="1200" dirty="0">
                <a:latin typeface="Poppins" panose="00000500000000000000" pitchFamily="2" charset="0"/>
                <a:cs typeface="Poppins" panose="00000500000000000000" pitchFamily="2" charset="0"/>
              </a:rPr>
              <a:t>La evaluación de un modelo es uno de los pasos más importantes en el proceso de Machine </a:t>
            </a:r>
            <a:r>
              <a:rPr lang="es-AR" sz="1200" dirty="0" err="1">
                <a:latin typeface="Poppins" panose="00000500000000000000" pitchFamily="2" charset="0"/>
                <a:cs typeface="Poppins" panose="00000500000000000000" pitchFamily="2" charset="0"/>
              </a:rPr>
              <a:t>Learning</a:t>
            </a:r>
            <a:r>
              <a:rPr lang="es-AR" sz="1200" dirty="0">
                <a:latin typeface="Poppins" panose="00000500000000000000" pitchFamily="2" charset="0"/>
                <a:cs typeface="Poppins" panose="00000500000000000000" pitchFamily="2" charset="0"/>
              </a:rPr>
              <a:t>, ya que nos va a permitir saber cómo de bueno es nuestro modelo, cuánto ha aprendido de la muestra de entrenamiento (</a:t>
            </a:r>
            <a:r>
              <a:rPr lang="es-AR" sz="1200" dirty="0" err="1">
                <a:latin typeface="Poppins" panose="00000500000000000000" pitchFamily="2" charset="0"/>
                <a:cs typeface="Poppins" panose="00000500000000000000" pitchFamily="2" charset="0"/>
              </a:rPr>
              <a:t>train</a:t>
            </a:r>
            <a:r>
              <a:rPr lang="es-AR" sz="1200" dirty="0">
                <a:latin typeface="Poppins" panose="00000500000000000000" pitchFamily="2" charset="0"/>
                <a:cs typeface="Poppins" panose="00000500000000000000" pitchFamily="2" charset="0"/>
              </a:rPr>
              <a:t>) y cuál será su performance para datos nunca vistos o nuevos (test y/o validación).</a:t>
            </a:r>
            <a:endParaRPr lang="es-AR" sz="1200" dirty="0"/>
          </a:p>
        </p:txBody>
      </p:sp>
      <p:sp>
        <p:nvSpPr>
          <p:cNvPr id="5" name="Google Shape;118;p21">
            <a:extLst>
              <a:ext uri="{FF2B5EF4-FFF2-40B4-BE49-F238E27FC236}">
                <a16:creationId xmlns:a16="http://schemas.microsoft.com/office/drawing/2014/main" id="{17F6E798-BA5B-BF8C-6580-C9BE8AD767D1}"/>
              </a:ext>
            </a:extLst>
          </p:cNvPr>
          <p:cNvSpPr txBox="1"/>
          <p:nvPr/>
        </p:nvSpPr>
        <p:spPr>
          <a:xfrm>
            <a:off x="419064" y="617839"/>
            <a:ext cx="797563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Evaluación de modelos: Aprendizaje supervisado</a:t>
            </a:r>
            <a:endParaRPr lang="es-AR" dirty="0">
              <a:sym typeface="Raleway SemiBold"/>
            </a:endParaRPr>
          </a:p>
        </p:txBody>
      </p:sp>
      <p:sp>
        <p:nvSpPr>
          <p:cNvPr id="6" name="CuadroTexto 5">
            <a:extLst>
              <a:ext uri="{FF2B5EF4-FFF2-40B4-BE49-F238E27FC236}">
                <a16:creationId xmlns:a16="http://schemas.microsoft.com/office/drawing/2014/main" id="{6C930E65-0809-B7FB-8E1D-04BB347275AC}"/>
              </a:ext>
            </a:extLst>
          </p:cNvPr>
          <p:cNvSpPr txBox="1"/>
          <p:nvPr/>
        </p:nvSpPr>
        <p:spPr>
          <a:xfrm>
            <a:off x="419064" y="2120900"/>
            <a:ext cx="2235236" cy="116955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ES" b="1" dirty="0">
                <a:solidFill>
                  <a:schemeClr val="tx1"/>
                </a:solidFill>
                <a:latin typeface="Poppins" panose="00000500000000000000" pitchFamily="2" charset="0"/>
                <a:cs typeface="Poppins" panose="00000500000000000000" pitchFamily="2" charset="0"/>
              </a:rPr>
              <a:t>MODELOS DE CLASIFICACION</a:t>
            </a:r>
            <a:endParaRPr lang="es-ES" b="1" dirty="0">
              <a:latin typeface="Poppins" panose="00000500000000000000" pitchFamily="2" charset="0"/>
              <a:cs typeface="Poppins" panose="00000500000000000000" pitchFamily="2" charset="0"/>
            </a:endParaRPr>
          </a:p>
          <a:p>
            <a:endParaRPr lang="es-ES" b="1" dirty="0">
              <a:latin typeface="Poppins" panose="00000500000000000000" pitchFamily="2" charset="0"/>
              <a:cs typeface="Poppins" panose="00000500000000000000" pitchFamily="2" charset="0"/>
            </a:endParaRPr>
          </a:p>
          <a:p>
            <a:r>
              <a:rPr lang="es-ES" dirty="0">
                <a:solidFill>
                  <a:schemeClr val="tx1"/>
                </a:solidFill>
                <a:latin typeface="Poppins" panose="00000500000000000000" pitchFamily="2" charset="0"/>
                <a:cs typeface="Poppins" panose="00000500000000000000" pitchFamily="2" charset="0"/>
              </a:rPr>
              <a:t>Matriz de confusión y métricas asociadas</a:t>
            </a:r>
            <a:endParaRPr lang="es-AR" dirty="0">
              <a:solidFill>
                <a:schemeClr val="tx1"/>
              </a:solidFill>
              <a:latin typeface="Poppins" panose="00000500000000000000" pitchFamily="2" charset="0"/>
              <a:cs typeface="Poppins" panose="00000500000000000000" pitchFamily="2" charset="0"/>
            </a:endParaRPr>
          </a:p>
        </p:txBody>
      </p:sp>
      <p:pic>
        <p:nvPicPr>
          <p:cNvPr id="1026" name="Picture 2" descr="Figura 4: Matriz de confusión y métricas asociadas (ampliar)">
            <a:extLst>
              <a:ext uri="{FF2B5EF4-FFF2-40B4-BE49-F238E27FC236}">
                <a16:creationId xmlns:a16="http://schemas.microsoft.com/office/drawing/2014/main" id="{CD6D544B-DD71-6F08-23C5-D69F6622B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2075360"/>
            <a:ext cx="5816600" cy="293455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90AB3BF-767B-120F-02A1-87875661B1DA}"/>
              </a:ext>
            </a:extLst>
          </p:cNvPr>
          <p:cNvSpPr txBox="1"/>
          <p:nvPr/>
        </p:nvSpPr>
        <p:spPr>
          <a:xfrm>
            <a:off x="419064" y="3542637"/>
            <a:ext cx="2235236" cy="523220"/>
          </a:xfrm>
          <a:prstGeom prst="rect">
            <a:avLst/>
          </a:prstGeom>
          <a:noFill/>
        </p:spPr>
        <p:txBody>
          <a:bodyPr wrap="square" rtlCol="0">
            <a:spAutoFit/>
          </a:bodyPr>
          <a:lstStyle/>
          <a:p>
            <a:r>
              <a:rPr lang="es-ES" dirty="0">
                <a:hlinkClick r:id="rId4"/>
              </a:rPr>
              <a:t>Recurso 1</a:t>
            </a:r>
            <a:endParaRPr lang="es-ES" dirty="0"/>
          </a:p>
          <a:p>
            <a:r>
              <a:rPr lang="es-ES" dirty="0">
                <a:hlinkClick r:id="rId5"/>
              </a:rPr>
              <a:t>Recurso 2</a:t>
            </a:r>
            <a:endParaRPr lang="es-AR" dirty="0"/>
          </a:p>
        </p:txBody>
      </p:sp>
    </p:spTree>
    <p:extLst>
      <p:ext uri="{BB962C8B-B14F-4D97-AF65-F5344CB8AC3E}">
        <p14:creationId xmlns:p14="http://schemas.microsoft.com/office/powerpoint/2010/main" val="43158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345AA1E-6864-D17B-9A14-C8FB452136C9}"/>
              </a:ext>
            </a:extLst>
          </p:cNvPr>
          <p:cNvSpPr txBox="1"/>
          <p:nvPr/>
        </p:nvSpPr>
        <p:spPr>
          <a:xfrm>
            <a:off x="419064" y="1219184"/>
            <a:ext cx="821693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sz="1200" dirty="0">
                <a:latin typeface="Poppins" panose="00000500000000000000" pitchFamily="2" charset="0"/>
                <a:cs typeface="Poppins" panose="00000500000000000000" pitchFamily="2" charset="0"/>
              </a:rPr>
              <a:t>La evaluación de un modelo es uno de los pasos más importantes en el proceso de Machine </a:t>
            </a:r>
            <a:r>
              <a:rPr lang="es-AR" sz="1200" dirty="0" err="1">
                <a:latin typeface="Poppins" panose="00000500000000000000" pitchFamily="2" charset="0"/>
                <a:cs typeface="Poppins" panose="00000500000000000000" pitchFamily="2" charset="0"/>
              </a:rPr>
              <a:t>Learning</a:t>
            </a:r>
            <a:r>
              <a:rPr lang="es-AR" sz="1200" dirty="0">
                <a:latin typeface="Poppins" panose="00000500000000000000" pitchFamily="2" charset="0"/>
                <a:cs typeface="Poppins" panose="00000500000000000000" pitchFamily="2" charset="0"/>
              </a:rPr>
              <a:t>, ya que nos va a permitir saber cómo de bueno es nuestro modelo, cuánto ha aprendido de la muestra de entrenamiento (</a:t>
            </a:r>
            <a:r>
              <a:rPr lang="es-AR" sz="1200" dirty="0" err="1">
                <a:latin typeface="Poppins" panose="00000500000000000000" pitchFamily="2" charset="0"/>
                <a:cs typeface="Poppins" panose="00000500000000000000" pitchFamily="2" charset="0"/>
              </a:rPr>
              <a:t>train</a:t>
            </a:r>
            <a:r>
              <a:rPr lang="es-AR" sz="1200" dirty="0">
                <a:latin typeface="Poppins" panose="00000500000000000000" pitchFamily="2" charset="0"/>
                <a:cs typeface="Poppins" panose="00000500000000000000" pitchFamily="2" charset="0"/>
              </a:rPr>
              <a:t>) y cuál será su performance para datos nunca vistos o nuevos (test y/o validación).</a:t>
            </a:r>
            <a:endParaRPr lang="es-AR" sz="1200" dirty="0"/>
          </a:p>
        </p:txBody>
      </p:sp>
      <p:sp>
        <p:nvSpPr>
          <p:cNvPr id="6" name="CuadroTexto 5">
            <a:extLst>
              <a:ext uri="{FF2B5EF4-FFF2-40B4-BE49-F238E27FC236}">
                <a16:creationId xmlns:a16="http://schemas.microsoft.com/office/drawing/2014/main" id="{6C930E65-0809-B7FB-8E1D-04BB347275AC}"/>
              </a:ext>
            </a:extLst>
          </p:cNvPr>
          <p:cNvSpPr txBox="1"/>
          <p:nvPr/>
        </p:nvSpPr>
        <p:spPr>
          <a:xfrm>
            <a:off x="419064" y="2120900"/>
            <a:ext cx="2273336" cy="73866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b="1" dirty="0">
                <a:solidFill>
                  <a:schemeClr val="tx1"/>
                </a:solidFill>
                <a:latin typeface="Poppins" panose="00000500000000000000" pitchFamily="2" charset="0"/>
                <a:cs typeface="Poppins" panose="00000500000000000000" pitchFamily="2" charset="0"/>
              </a:rPr>
              <a:t>MODELOS DE REGRESION</a:t>
            </a:r>
            <a:endParaRPr lang="es-ES" b="1" dirty="0">
              <a:latin typeface="Poppins" panose="00000500000000000000" pitchFamily="2" charset="0"/>
              <a:cs typeface="Poppins" panose="00000500000000000000" pitchFamily="2" charset="0"/>
            </a:endParaRPr>
          </a:p>
          <a:p>
            <a:endParaRPr lang="es-ES" b="1" dirty="0">
              <a:latin typeface="Poppins" panose="00000500000000000000" pitchFamily="2" charset="0"/>
              <a:cs typeface="Poppins" panose="00000500000000000000" pitchFamily="2" charset="0"/>
            </a:endParaRPr>
          </a:p>
        </p:txBody>
      </p:sp>
      <p:graphicFrame>
        <p:nvGraphicFramePr>
          <p:cNvPr id="3" name="Tabla 2">
            <a:extLst>
              <a:ext uri="{FF2B5EF4-FFF2-40B4-BE49-F238E27FC236}">
                <a16:creationId xmlns:a16="http://schemas.microsoft.com/office/drawing/2014/main" id="{166AA863-74D1-B278-F2EC-2E55030B1255}"/>
              </a:ext>
            </a:extLst>
          </p:cNvPr>
          <p:cNvGraphicFramePr>
            <a:graphicFrameLocks noGrp="1"/>
          </p:cNvGraphicFramePr>
          <p:nvPr>
            <p:extLst>
              <p:ext uri="{D42A27DB-BD31-4B8C-83A1-F6EECF244321}">
                <p14:modId xmlns:p14="http://schemas.microsoft.com/office/powerpoint/2010/main" val="1215484278"/>
              </p:ext>
            </p:extLst>
          </p:nvPr>
        </p:nvGraphicFramePr>
        <p:xfrm>
          <a:off x="1041400" y="2906947"/>
          <a:ext cx="7467600" cy="1835957"/>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3923319053"/>
                    </a:ext>
                  </a:extLst>
                </a:gridCol>
                <a:gridCol w="1866900">
                  <a:extLst>
                    <a:ext uri="{9D8B030D-6E8A-4147-A177-3AD203B41FA5}">
                      <a16:colId xmlns:a16="http://schemas.microsoft.com/office/drawing/2014/main" val="3971730785"/>
                    </a:ext>
                  </a:extLst>
                </a:gridCol>
                <a:gridCol w="1866900">
                  <a:extLst>
                    <a:ext uri="{9D8B030D-6E8A-4147-A177-3AD203B41FA5}">
                      <a16:colId xmlns:a16="http://schemas.microsoft.com/office/drawing/2014/main" val="952790663"/>
                    </a:ext>
                  </a:extLst>
                </a:gridCol>
                <a:gridCol w="1866900">
                  <a:extLst>
                    <a:ext uri="{9D8B030D-6E8A-4147-A177-3AD203B41FA5}">
                      <a16:colId xmlns:a16="http://schemas.microsoft.com/office/drawing/2014/main" val="3645521157"/>
                    </a:ext>
                  </a:extLst>
                </a:gridCol>
              </a:tblGrid>
              <a:tr h="558076">
                <a:tc>
                  <a:txBody>
                    <a:bodyPr/>
                    <a:lstStyle/>
                    <a:p>
                      <a:r>
                        <a:rPr lang="es-AR" sz="1200" b="1" i="0" u="none" strike="noStrike" cap="none" dirty="0">
                          <a:solidFill>
                            <a:schemeClr val="lt1"/>
                          </a:solidFill>
                          <a:effectLst/>
                          <a:latin typeface="Poppins" panose="00000500000000000000" pitchFamily="2" charset="0"/>
                          <a:ea typeface="+mn-ea"/>
                          <a:cs typeface="Poppins" panose="00000500000000000000" pitchFamily="2" charset="0"/>
                          <a:sym typeface="Arial"/>
                        </a:rPr>
                        <a:t>Error absoluto medio (MAE)</a:t>
                      </a:r>
                      <a:endParaRPr lang="es-AR" sz="1200" dirty="0">
                        <a:latin typeface="Poppins" panose="00000500000000000000" pitchFamily="2" charset="0"/>
                        <a:cs typeface="Poppins" panose="00000500000000000000" pitchFamily="2" charset="0"/>
                      </a:endParaRPr>
                    </a:p>
                  </a:txBody>
                  <a:tcPr/>
                </a:tc>
                <a:tc>
                  <a:txBody>
                    <a:bodyPr/>
                    <a:lstStyle/>
                    <a:p>
                      <a:r>
                        <a:rPr lang="es-AR" sz="1200" dirty="0">
                          <a:latin typeface="Poppins" panose="00000500000000000000" pitchFamily="2" charset="0"/>
                          <a:cs typeface="Poppins" panose="00000500000000000000" pitchFamily="2" charset="0"/>
                        </a:rPr>
                        <a:t>Error cuadrático medio  (MSE)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200" dirty="0">
                          <a:latin typeface="Poppins" panose="00000500000000000000" pitchFamily="2" charset="0"/>
                          <a:cs typeface="Poppins" panose="00000500000000000000" pitchFamily="2" charset="0"/>
                        </a:rPr>
                        <a:t>Error cuadrático medio de la raíz</a:t>
                      </a:r>
                    </a:p>
                    <a:p>
                      <a:endParaRPr lang="es-AR" sz="1200" dirty="0">
                        <a:latin typeface="Poppins" panose="00000500000000000000" pitchFamily="2" charset="0"/>
                        <a:cs typeface="Poppins" panose="00000500000000000000" pitchFamily="2" charset="0"/>
                      </a:endParaRPr>
                    </a:p>
                  </a:txBody>
                  <a:tcPr/>
                </a:tc>
                <a:tc>
                  <a:txBody>
                    <a:bodyPr/>
                    <a:lstStyle/>
                    <a:p>
                      <a:r>
                        <a:rPr lang="es-AR" sz="1200" b="1" i="0" u="none" strike="noStrike" cap="none" dirty="0">
                          <a:solidFill>
                            <a:schemeClr val="lt1"/>
                          </a:solidFill>
                          <a:effectLst/>
                          <a:latin typeface="Poppins" panose="00000500000000000000" pitchFamily="2" charset="0"/>
                          <a:ea typeface="+mn-ea"/>
                          <a:cs typeface="Poppins" panose="00000500000000000000" pitchFamily="2" charset="0"/>
                          <a:sym typeface="Arial"/>
                        </a:rPr>
                        <a:t>Coeficiente de determinación</a:t>
                      </a:r>
                      <a:r>
                        <a:rPr lang="es-AR" sz="1200" b="0" i="0" u="none" strike="noStrike" cap="none" dirty="0">
                          <a:solidFill>
                            <a:schemeClr val="lt1"/>
                          </a:solidFill>
                          <a:effectLst/>
                          <a:latin typeface="Poppins" panose="00000500000000000000" pitchFamily="2" charset="0"/>
                          <a:ea typeface="+mn-ea"/>
                          <a:cs typeface="Poppins" panose="00000500000000000000" pitchFamily="2" charset="0"/>
                          <a:sym typeface="Arial"/>
                        </a:rPr>
                        <a:t> </a:t>
                      </a:r>
                      <a:r>
                        <a:rPr lang="es-AR" sz="1200" b="1" i="0" u="none" strike="noStrike" cap="none" dirty="0">
                          <a:solidFill>
                            <a:schemeClr val="lt1"/>
                          </a:solidFill>
                          <a:effectLst/>
                          <a:latin typeface="Poppins" panose="00000500000000000000" pitchFamily="2" charset="0"/>
                          <a:ea typeface="+mn-ea"/>
                          <a:cs typeface="Poppins" panose="00000500000000000000" pitchFamily="2" charset="0"/>
                          <a:sym typeface="Arial"/>
                        </a:rPr>
                        <a:t>(</a:t>
                      </a:r>
                      <a:r>
                        <a:rPr lang="es-AR" sz="1200" b="1" i="1" u="none" strike="noStrike" cap="none" dirty="0">
                          <a:solidFill>
                            <a:schemeClr val="lt1"/>
                          </a:solidFill>
                          <a:effectLst/>
                          <a:latin typeface="Poppins" panose="00000500000000000000" pitchFamily="2" charset="0"/>
                          <a:ea typeface="+mn-ea"/>
                          <a:cs typeface="Poppins" panose="00000500000000000000" pitchFamily="2" charset="0"/>
                          <a:sym typeface="Arial"/>
                        </a:rPr>
                        <a:t>R</a:t>
                      </a:r>
                      <a:r>
                        <a:rPr lang="es-AR" sz="1200" b="1" i="0" u="none" strike="noStrike" cap="none" dirty="0">
                          <a:solidFill>
                            <a:schemeClr val="lt1"/>
                          </a:solidFill>
                          <a:effectLst/>
                          <a:latin typeface="Poppins" panose="00000500000000000000" pitchFamily="2" charset="0"/>
                          <a:ea typeface="+mn-ea"/>
                          <a:cs typeface="Poppins" panose="00000500000000000000" pitchFamily="2" charset="0"/>
                          <a:sym typeface="Arial"/>
                        </a:rPr>
                        <a:t>2)</a:t>
                      </a:r>
                      <a:endParaRPr lang="es-AR" sz="1200" b="1"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114430923"/>
                  </a:ext>
                </a:extLst>
              </a:tr>
              <a:tr h="1195877">
                <a:tc>
                  <a:txBody>
                    <a:bodyPr/>
                    <a:lstStyle/>
                    <a:p>
                      <a:r>
                        <a:rPr lang="es-AR" sz="1200" dirty="0">
                          <a:latin typeface="Poppins" panose="00000500000000000000" pitchFamily="2" charset="0"/>
                          <a:cs typeface="Poppins" panose="00000500000000000000" pitchFamily="2" charset="0"/>
                        </a:rPr>
                        <a:t>Media de la diferencia absoluta entre las predicciones y los valores reales.</a:t>
                      </a:r>
                    </a:p>
                  </a:txBody>
                  <a:tcPr/>
                </a:tc>
                <a:tc>
                  <a:txBody>
                    <a:bodyPr/>
                    <a:lstStyle/>
                    <a:p>
                      <a:r>
                        <a:rPr lang="es-AR" sz="1200" dirty="0">
                          <a:latin typeface="Poppins" panose="00000500000000000000" pitchFamily="2" charset="0"/>
                          <a:cs typeface="Poppins" panose="00000500000000000000" pitchFamily="2" charset="0"/>
                        </a:rPr>
                        <a:t>Similar al anterior, pero eleva al cuadrado las diferencias antes de realizar la división.</a:t>
                      </a:r>
                    </a:p>
                  </a:txBody>
                  <a:tcPr/>
                </a:tc>
                <a:tc>
                  <a:txBody>
                    <a:bodyPr/>
                    <a:lstStyle/>
                    <a:p>
                      <a:r>
                        <a:rPr lang="es-AR" sz="1200" dirty="0">
                          <a:latin typeface="Poppins" panose="00000500000000000000" pitchFamily="2" charset="0"/>
                          <a:cs typeface="Poppins" panose="00000500000000000000" pitchFamily="2" charset="0"/>
                        </a:rPr>
                        <a:t>Es la raíz cuadrada del MSE.</a:t>
                      </a:r>
                    </a:p>
                  </a:txBody>
                  <a:tcPr/>
                </a:tc>
                <a:tc>
                  <a:txBody>
                    <a:bodyPr/>
                    <a:lstStyle/>
                    <a:p>
                      <a:r>
                        <a:rPr lang="es-AR" sz="1200" dirty="0">
                          <a:latin typeface="Poppins" panose="00000500000000000000" pitchFamily="2" charset="0"/>
                          <a:cs typeface="Poppins" panose="00000500000000000000" pitchFamily="2" charset="0"/>
                        </a:rPr>
                        <a:t>Proporciona una medida de cuánto se ajustan los datos observados a la línea de regresión ajustada por el modelo.</a:t>
                      </a:r>
                    </a:p>
                  </a:txBody>
                  <a:tcPr/>
                </a:tc>
                <a:extLst>
                  <a:ext uri="{0D108BD9-81ED-4DB2-BD59-A6C34878D82A}">
                    <a16:rowId xmlns:a16="http://schemas.microsoft.com/office/drawing/2014/main" val="2245515449"/>
                  </a:ext>
                </a:extLst>
              </a:tr>
            </a:tbl>
          </a:graphicData>
        </a:graphic>
      </p:graphicFrame>
      <p:sp>
        <p:nvSpPr>
          <p:cNvPr id="4" name="Google Shape;118;p21">
            <a:extLst>
              <a:ext uri="{FF2B5EF4-FFF2-40B4-BE49-F238E27FC236}">
                <a16:creationId xmlns:a16="http://schemas.microsoft.com/office/drawing/2014/main" id="{7B9D413A-B9A6-9CFD-5515-7F5CDD870279}"/>
              </a:ext>
            </a:extLst>
          </p:cNvPr>
          <p:cNvSpPr txBox="1"/>
          <p:nvPr/>
        </p:nvSpPr>
        <p:spPr>
          <a:xfrm>
            <a:off x="419064" y="617839"/>
            <a:ext cx="797563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Evaluación de modelos: Aprendizaje supervisado</a:t>
            </a:r>
            <a:endParaRPr lang="es-AR" dirty="0">
              <a:sym typeface="Raleway SemiBold"/>
            </a:endParaRPr>
          </a:p>
        </p:txBody>
      </p:sp>
    </p:spTree>
    <p:extLst>
      <p:ext uri="{BB962C8B-B14F-4D97-AF65-F5344CB8AC3E}">
        <p14:creationId xmlns:p14="http://schemas.microsoft.com/office/powerpoint/2010/main" val="288234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345AA1E-6864-D17B-9A14-C8FB452136C9}"/>
              </a:ext>
            </a:extLst>
          </p:cNvPr>
          <p:cNvSpPr txBox="1"/>
          <p:nvPr/>
        </p:nvSpPr>
        <p:spPr>
          <a:xfrm>
            <a:off x="419064" y="1587484"/>
            <a:ext cx="821693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sz="1200" dirty="0">
                <a:latin typeface="Poppins" panose="00000500000000000000" pitchFamily="2" charset="0"/>
                <a:cs typeface="Poppins" panose="00000500000000000000" pitchFamily="2" charset="0"/>
              </a:rPr>
              <a:t>La evaluación de modelos de aprendizaje no supervisado puede ser un desafío, ya que no disponemos de etiquetas de clase para medir el rendimiento de manera directa</a:t>
            </a:r>
            <a:endParaRPr lang="es-AR" sz="1200" dirty="0"/>
          </a:p>
        </p:txBody>
      </p:sp>
      <p:sp>
        <p:nvSpPr>
          <p:cNvPr id="4" name="Google Shape;118;p21">
            <a:extLst>
              <a:ext uri="{FF2B5EF4-FFF2-40B4-BE49-F238E27FC236}">
                <a16:creationId xmlns:a16="http://schemas.microsoft.com/office/drawing/2014/main" id="{7B9D413A-B9A6-9CFD-5515-7F5CDD870279}"/>
              </a:ext>
            </a:extLst>
          </p:cNvPr>
          <p:cNvSpPr txBox="1"/>
          <p:nvPr/>
        </p:nvSpPr>
        <p:spPr>
          <a:xfrm>
            <a:off x="419064" y="617839"/>
            <a:ext cx="797563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Evaluación de modelos: Aprendizaje no supervisado</a:t>
            </a:r>
            <a:endParaRPr lang="es-AR" dirty="0">
              <a:sym typeface="Raleway SemiBold"/>
            </a:endParaRPr>
          </a:p>
        </p:txBody>
      </p:sp>
      <p:sp>
        <p:nvSpPr>
          <p:cNvPr id="5" name="CuadroTexto 4">
            <a:extLst>
              <a:ext uri="{FF2B5EF4-FFF2-40B4-BE49-F238E27FC236}">
                <a16:creationId xmlns:a16="http://schemas.microsoft.com/office/drawing/2014/main" id="{2F37A8E5-2D8D-44B2-0130-C7BBD2F01E8A}"/>
              </a:ext>
            </a:extLst>
          </p:cNvPr>
          <p:cNvSpPr txBox="1"/>
          <p:nvPr/>
        </p:nvSpPr>
        <p:spPr>
          <a:xfrm>
            <a:off x="419064" y="2278892"/>
            <a:ext cx="7251736"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AR" dirty="0">
                <a:latin typeface="Poppins" panose="00000500000000000000" pitchFamily="2" charset="0"/>
                <a:cs typeface="Poppins" panose="00000500000000000000" pitchFamily="2" charset="0"/>
              </a:rPr>
              <a:t>Métricas Internas:</a:t>
            </a:r>
          </a:p>
          <a:p>
            <a:endParaRPr lang="es-AR" dirty="0">
              <a:latin typeface="Poppins" panose="00000500000000000000" pitchFamily="2" charset="0"/>
              <a:cs typeface="Poppins" panose="00000500000000000000" pitchFamily="2" charset="0"/>
            </a:endParaRPr>
          </a:p>
          <a:p>
            <a:r>
              <a:rPr lang="es-AR" dirty="0">
                <a:latin typeface="Poppins" panose="00000500000000000000" pitchFamily="2" charset="0"/>
                <a:cs typeface="Poppins" panose="00000500000000000000" pitchFamily="2" charset="0"/>
              </a:rPr>
              <a:t>Inercia (</a:t>
            </a:r>
            <a:r>
              <a:rPr lang="es-AR" dirty="0" err="1">
                <a:latin typeface="Poppins" panose="00000500000000000000" pitchFamily="2" charset="0"/>
                <a:cs typeface="Poppins" panose="00000500000000000000" pitchFamily="2" charset="0"/>
              </a:rPr>
              <a:t>Inertia</a:t>
            </a:r>
            <a:r>
              <a:rPr lang="es-AR" dirty="0">
                <a:latin typeface="Poppins" panose="00000500000000000000" pitchFamily="2" charset="0"/>
                <a:cs typeface="Poppins" panose="00000500000000000000" pitchFamily="2" charset="0"/>
              </a:rPr>
              <a:t>): En algoritmos de agrupamiento (</a:t>
            </a:r>
            <a:r>
              <a:rPr lang="es-AR" dirty="0" err="1">
                <a:latin typeface="Poppins" panose="00000500000000000000" pitchFamily="2" charset="0"/>
                <a:cs typeface="Poppins" panose="00000500000000000000" pitchFamily="2" charset="0"/>
              </a:rPr>
              <a:t>clustering</a:t>
            </a:r>
            <a:r>
              <a:rPr lang="es-AR" dirty="0">
                <a:latin typeface="Poppins" panose="00000500000000000000" pitchFamily="2" charset="0"/>
                <a:cs typeface="Poppins" panose="00000500000000000000" pitchFamily="2" charset="0"/>
              </a:rPr>
              <a:t>) como el K-</a:t>
            </a:r>
            <a:r>
              <a:rPr lang="es-AR" dirty="0" err="1">
                <a:latin typeface="Poppins" panose="00000500000000000000" pitchFamily="2" charset="0"/>
                <a:cs typeface="Poppins" panose="00000500000000000000" pitchFamily="2" charset="0"/>
              </a:rPr>
              <a:t>Means</a:t>
            </a:r>
            <a:r>
              <a:rPr lang="es-AR" dirty="0">
                <a:latin typeface="Poppins" panose="00000500000000000000" pitchFamily="2" charset="0"/>
                <a:cs typeface="Poppins" panose="00000500000000000000" pitchFamily="2" charset="0"/>
              </a:rPr>
              <a:t>, la inercia mide la suma de las distancias al cuadrado de cada punto de datos a su centroide más cercano. Busca minimizar la inercia, pero ten en cuenta que un valor más bajo no siempre indica un mejor modelo.</a:t>
            </a:r>
          </a:p>
          <a:p>
            <a:endParaRPr lang="es-AR" dirty="0">
              <a:latin typeface="Poppins" panose="00000500000000000000" pitchFamily="2" charset="0"/>
              <a:cs typeface="Poppins" panose="00000500000000000000" pitchFamily="2" charset="0"/>
            </a:endParaRPr>
          </a:p>
          <a:p>
            <a:r>
              <a:rPr lang="es-AR" dirty="0">
                <a:latin typeface="Poppins" panose="00000500000000000000" pitchFamily="2" charset="0"/>
                <a:cs typeface="Poppins" panose="00000500000000000000" pitchFamily="2" charset="0"/>
              </a:rPr>
              <a:t>Silueta (</a:t>
            </a:r>
            <a:r>
              <a:rPr lang="es-AR" dirty="0" err="1">
                <a:latin typeface="Poppins" panose="00000500000000000000" pitchFamily="2" charset="0"/>
                <a:cs typeface="Poppins" panose="00000500000000000000" pitchFamily="2" charset="0"/>
              </a:rPr>
              <a:t>Silhouette</a:t>
            </a:r>
            <a:r>
              <a:rPr lang="es-AR" dirty="0">
                <a:latin typeface="Poppins" panose="00000500000000000000" pitchFamily="2" charset="0"/>
                <a:cs typeface="Poppins" panose="00000500000000000000" pitchFamily="2" charset="0"/>
              </a:rPr>
              <a:t> Score): Esta métrica evalúa la cohesión y la separación entre clústeres. Un valor alto de silueta indica una buena separación entre clústeres, mientras que un valor bajo sugiere que los clústeres se solapan.</a:t>
            </a:r>
          </a:p>
        </p:txBody>
      </p:sp>
      <p:sp>
        <p:nvSpPr>
          <p:cNvPr id="6" name="CuadroTexto 5">
            <a:extLst>
              <a:ext uri="{FF2B5EF4-FFF2-40B4-BE49-F238E27FC236}">
                <a16:creationId xmlns:a16="http://schemas.microsoft.com/office/drawing/2014/main" id="{FE4F1BB3-EB6E-BB35-38F8-016A6836F2E8}"/>
              </a:ext>
            </a:extLst>
          </p:cNvPr>
          <p:cNvSpPr txBox="1"/>
          <p:nvPr/>
        </p:nvSpPr>
        <p:spPr>
          <a:xfrm>
            <a:off x="1016000" y="4749800"/>
            <a:ext cx="2489200" cy="307777"/>
          </a:xfrm>
          <a:prstGeom prst="rect">
            <a:avLst/>
          </a:prstGeom>
          <a:noFill/>
        </p:spPr>
        <p:txBody>
          <a:bodyPr wrap="square" rtlCol="0">
            <a:spAutoFit/>
          </a:bodyPr>
          <a:lstStyle/>
          <a:p>
            <a:r>
              <a:rPr lang="es-ES" dirty="0">
                <a:hlinkClick r:id="rId3"/>
              </a:rPr>
              <a:t>Recurso</a:t>
            </a:r>
            <a:endParaRPr lang="es-AR" dirty="0"/>
          </a:p>
        </p:txBody>
      </p:sp>
    </p:spTree>
    <p:extLst>
      <p:ext uri="{BB962C8B-B14F-4D97-AF65-F5344CB8AC3E}">
        <p14:creationId xmlns:p14="http://schemas.microsoft.com/office/powerpoint/2010/main" val="390981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345AA1E-6864-D17B-9A14-C8FB452136C9}"/>
              </a:ext>
            </a:extLst>
          </p:cNvPr>
          <p:cNvSpPr txBox="1"/>
          <p:nvPr/>
        </p:nvSpPr>
        <p:spPr>
          <a:xfrm>
            <a:off x="419064" y="1587484"/>
            <a:ext cx="821693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sz="1200" dirty="0">
                <a:latin typeface="Poppins" panose="00000500000000000000" pitchFamily="2" charset="0"/>
                <a:cs typeface="Poppins" panose="00000500000000000000" pitchFamily="2" charset="0"/>
              </a:rPr>
              <a:t>La evaluación de modelos de aprendizaje no supervisado puede ser un desafío, ya que no disponemos de etiquetas de clase para medir el rendimiento de manera directa</a:t>
            </a:r>
            <a:endParaRPr lang="es-AR" sz="1200" dirty="0"/>
          </a:p>
        </p:txBody>
      </p:sp>
      <p:sp>
        <p:nvSpPr>
          <p:cNvPr id="4" name="Google Shape;118;p21">
            <a:extLst>
              <a:ext uri="{FF2B5EF4-FFF2-40B4-BE49-F238E27FC236}">
                <a16:creationId xmlns:a16="http://schemas.microsoft.com/office/drawing/2014/main" id="{7B9D413A-B9A6-9CFD-5515-7F5CDD870279}"/>
              </a:ext>
            </a:extLst>
          </p:cNvPr>
          <p:cNvSpPr txBox="1"/>
          <p:nvPr/>
        </p:nvSpPr>
        <p:spPr>
          <a:xfrm>
            <a:off x="419064" y="617839"/>
            <a:ext cx="797563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Evaluación de modelos: Aprendizaje no supervisado</a:t>
            </a:r>
            <a:endParaRPr lang="es-AR" dirty="0">
              <a:sym typeface="Raleway SemiBold"/>
            </a:endParaRPr>
          </a:p>
        </p:txBody>
      </p:sp>
      <p:sp>
        <p:nvSpPr>
          <p:cNvPr id="6" name="CuadroTexto 5">
            <a:extLst>
              <a:ext uri="{FF2B5EF4-FFF2-40B4-BE49-F238E27FC236}">
                <a16:creationId xmlns:a16="http://schemas.microsoft.com/office/drawing/2014/main" id="{FE4F1BB3-EB6E-BB35-38F8-016A6836F2E8}"/>
              </a:ext>
            </a:extLst>
          </p:cNvPr>
          <p:cNvSpPr txBox="1"/>
          <p:nvPr/>
        </p:nvSpPr>
        <p:spPr>
          <a:xfrm>
            <a:off x="1016000" y="4749800"/>
            <a:ext cx="2489200" cy="307777"/>
          </a:xfrm>
          <a:prstGeom prst="rect">
            <a:avLst/>
          </a:prstGeom>
          <a:noFill/>
        </p:spPr>
        <p:txBody>
          <a:bodyPr wrap="square" rtlCol="0">
            <a:spAutoFit/>
          </a:bodyPr>
          <a:lstStyle/>
          <a:p>
            <a:r>
              <a:rPr lang="es-ES" dirty="0">
                <a:hlinkClick r:id="rId3"/>
              </a:rPr>
              <a:t>Recurso</a:t>
            </a:r>
            <a:endParaRPr lang="es-AR" dirty="0"/>
          </a:p>
        </p:txBody>
      </p:sp>
      <p:pic>
        <p:nvPicPr>
          <p:cNvPr id="2052" name="Picture 4" descr="Análisis de la diversidad culinaria en la industria de restaurantes en  Buenos Aires: una perspectiva geográfica">
            <a:extLst>
              <a:ext uri="{FF2B5EF4-FFF2-40B4-BE49-F238E27FC236}">
                <a16:creationId xmlns:a16="http://schemas.microsoft.com/office/drawing/2014/main" id="{02D7C0A6-EF1D-36A3-19B7-B46F28E4F5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138" y="2162691"/>
            <a:ext cx="3519488" cy="247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946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2395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Repaso de modelos de aprendizaje supervisado y no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Evaluación del modelo: principales métricas.</a:t>
            </a:r>
          </a:p>
          <a:p>
            <a:pPr marL="457200" indent="-317500">
              <a:lnSpc>
                <a:spcPct val="150000"/>
              </a:lnSpc>
              <a:buClr>
                <a:srgbClr val="666666"/>
              </a:buClr>
              <a:buSzPts val="1400"/>
              <a:buFont typeface="Raleway"/>
              <a:buAutoNum type="arabicPeriod"/>
            </a:pPr>
            <a:r>
              <a:rPr lang="es-ES" b="1" dirty="0">
                <a:solidFill>
                  <a:srgbClr val="666666"/>
                </a:solidFill>
                <a:latin typeface="Poppins" panose="00000500000000000000" pitchFamily="2" charset="0"/>
                <a:cs typeface="Poppins" panose="00000500000000000000" pitchFamily="2" charset="0"/>
                <a:sym typeface="Raleway"/>
              </a:rPr>
              <a:t>Optimización de modelos: secuencia de pasos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Generación de conclusiones</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92889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2395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Repaso de modelos de aprendizaje supervisado y no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Evaluación del modelo: principales métricas.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Optimización de modelos: secuencia de pasos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Generación de conclusiones</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75680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p:nvPr/>
        </p:nvSpPr>
        <p:spPr>
          <a:xfrm>
            <a:off x="684212" y="593316"/>
            <a:ext cx="8091487"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pPr marL="139700">
              <a:lnSpc>
                <a:spcPct val="150000"/>
              </a:lnSpc>
              <a:buClr>
                <a:srgbClr val="666666"/>
              </a:buClr>
              <a:buSzPts val="1400"/>
            </a:pPr>
            <a:r>
              <a:rPr lang="es-ES" b="1" dirty="0">
                <a:solidFill>
                  <a:srgbClr val="666666"/>
                </a:solidFill>
                <a:latin typeface="Poppins" panose="00000500000000000000" pitchFamily="2" charset="0"/>
                <a:cs typeface="Poppins" panose="00000500000000000000" pitchFamily="2" charset="0"/>
                <a:sym typeface="Raleway"/>
              </a:rPr>
              <a:t>Optimización de modelos: secuencia de pasos recomendados</a:t>
            </a:r>
          </a:p>
        </p:txBody>
      </p:sp>
      <p:sp>
        <p:nvSpPr>
          <p:cNvPr id="2" name="CuadroTexto 1">
            <a:extLst>
              <a:ext uri="{FF2B5EF4-FFF2-40B4-BE49-F238E27FC236}">
                <a16:creationId xmlns:a16="http://schemas.microsoft.com/office/drawing/2014/main" id="{D30A337B-8F76-E15C-0BA6-EA441BE1085C}"/>
              </a:ext>
            </a:extLst>
          </p:cNvPr>
          <p:cNvSpPr txBox="1"/>
          <p:nvPr/>
        </p:nvSpPr>
        <p:spPr>
          <a:xfrm>
            <a:off x="868381" y="2258956"/>
            <a:ext cx="6853219"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rabicPeriod"/>
            </a:pPr>
            <a:r>
              <a:rPr lang="es-ES" dirty="0">
                <a:latin typeface="Poppins" panose="00000500000000000000" pitchFamily="2" charset="0"/>
                <a:cs typeface="Poppins" panose="00000500000000000000" pitchFamily="2" charset="0"/>
              </a:rPr>
              <a:t>Manteniendo el mismo modelo, probar otra técnica de </a:t>
            </a:r>
            <a:r>
              <a:rPr lang="es-ES" dirty="0" err="1">
                <a:latin typeface="Poppins" panose="00000500000000000000" pitchFamily="2" charset="0"/>
                <a:cs typeface="Poppins" panose="00000500000000000000" pitchFamily="2" charset="0"/>
              </a:rPr>
              <a:t>feature</a:t>
            </a:r>
            <a:r>
              <a:rPr lang="es-ES" dirty="0">
                <a:latin typeface="Poppins" panose="00000500000000000000" pitchFamily="2" charset="0"/>
                <a:cs typeface="Poppins" panose="00000500000000000000" pitchFamily="2" charset="0"/>
              </a:rPr>
              <a:t> </a:t>
            </a:r>
            <a:r>
              <a:rPr lang="es-ES" dirty="0" err="1">
                <a:latin typeface="Poppins" panose="00000500000000000000" pitchFamily="2" charset="0"/>
                <a:cs typeface="Poppins" panose="00000500000000000000" pitchFamily="2" charset="0"/>
              </a:rPr>
              <a:t>selection</a:t>
            </a:r>
            <a:r>
              <a:rPr lang="es-ES" dirty="0">
                <a:latin typeface="Poppins" panose="00000500000000000000" pitchFamily="2" charset="0"/>
                <a:cs typeface="Poppins" panose="00000500000000000000" pitchFamily="2" charset="0"/>
              </a:rPr>
              <a:t> </a:t>
            </a:r>
          </a:p>
          <a:p>
            <a:pPr marL="342900" indent="-342900">
              <a:buAutoNum type="arabicPeriod"/>
            </a:pPr>
            <a:r>
              <a:rPr lang="es-ES" dirty="0">
                <a:latin typeface="Poppins" panose="00000500000000000000" pitchFamily="2" charset="0"/>
                <a:cs typeface="Poppins" panose="00000500000000000000" pitchFamily="2" charset="0"/>
              </a:rPr>
              <a:t>Manteniendo el mismo modelo con el conjunto de </a:t>
            </a:r>
            <a:r>
              <a:rPr lang="es-ES" dirty="0" err="1">
                <a:latin typeface="Poppins" panose="00000500000000000000" pitchFamily="2" charset="0"/>
                <a:cs typeface="Poppins" panose="00000500000000000000" pitchFamily="2" charset="0"/>
              </a:rPr>
              <a:t>features</a:t>
            </a:r>
            <a:r>
              <a:rPr lang="es-ES" dirty="0">
                <a:latin typeface="Poppins" panose="00000500000000000000" pitchFamily="2" charset="0"/>
                <a:cs typeface="Poppins" panose="00000500000000000000" pitchFamily="2" charset="0"/>
              </a:rPr>
              <a:t> que mejor rendimiento arroje, optimizar </a:t>
            </a:r>
            <a:r>
              <a:rPr lang="es-ES" dirty="0" err="1">
                <a:latin typeface="Poppins" panose="00000500000000000000" pitchFamily="2" charset="0"/>
                <a:cs typeface="Poppins" panose="00000500000000000000" pitchFamily="2" charset="0"/>
              </a:rPr>
              <a:t>hiperparametros</a:t>
            </a:r>
            <a:r>
              <a:rPr lang="es-ES" dirty="0">
                <a:latin typeface="Poppins" panose="00000500000000000000" pitchFamily="2" charset="0"/>
                <a:cs typeface="Poppins" panose="00000500000000000000" pitchFamily="2" charset="0"/>
              </a:rPr>
              <a:t> (parámetros del modelo) – </a:t>
            </a:r>
            <a:r>
              <a:rPr lang="es-ES" dirty="0">
                <a:latin typeface="Poppins" panose="00000500000000000000" pitchFamily="2" charset="0"/>
                <a:cs typeface="Poppins" panose="00000500000000000000" pitchFamily="2" charset="0"/>
                <a:hlinkClick r:id="rId3"/>
              </a:rPr>
              <a:t>recurso</a:t>
            </a:r>
            <a:endParaRPr lang="es-ES" dirty="0">
              <a:latin typeface="Poppins" panose="00000500000000000000" pitchFamily="2" charset="0"/>
              <a:cs typeface="Poppins" panose="00000500000000000000" pitchFamily="2" charset="0"/>
            </a:endParaRPr>
          </a:p>
          <a:p>
            <a:pPr marL="342900" indent="-342900">
              <a:buAutoNum type="arabicPeriod"/>
            </a:pPr>
            <a:r>
              <a:rPr lang="es-ES" dirty="0">
                <a:latin typeface="Poppins" panose="00000500000000000000" pitchFamily="2" charset="0"/>
                <a:cs typeface="Poppins" panose="00000500000000000000" pitchFamily="2" charset="0"/>
              </a:rPr>
              <a:t>Probar otros modelos e iterar</a:t>
            </a:r>
            <a:endParaRPr lang="es-A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9204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2395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Repaso de modelos de aprendizaje supervisado y no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Evaluación del modelo: principales métricas.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Optimización de modelos: secuencia de pasos</a:t>
            </a:r>
          </a:p>
          <a:p>
            <a:pPr marL="457200" indent="-317500">
              <a:lnSpc>
                <a:spcPct val="150000"/>
              </a:lnSpc>
              <a:buClr>
                <a:srgbClr val="666666"/>
              </a:buClr>
              <a:buSzPts val="1400"/>
              <a:buFont typeface="Raleway"/>
              <a:buAutoNum type="arabicPeriod"/>
            </a:pPr>
            <a:r>
              <a:rPr lang="es-ES" b="1" dirty="0">
                <a:solidFill>
                  <a:srgbClr val="666666"/>
                </a:solidFill>
                <a:latin typeface="Poppins" panose="00000500000000000000" pitchFamily="2" charset="0"/>
                <a:cs typeface="Poppins" panose="00000500000000000000" pitchFamily="2" charset="0"/>
                <a:sym typeface="Raleway"/>
              </a:rPr>
              <a:t>Generación de conclusiones</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237184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p:nvPr/>
        </p:nvSpPr>
        <p:spPr>
          <a:xfrm>
            <a:off x="684212" y="593316"/>
            <a:ext cx="8091487"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pPr marL="139700">
              <a:lnSpc>
                <a:spcPct val="150000"/>
              </a:lnSpc>
              <a:buClr>
                <a:srgbClr val="666666"/>
              </a:buClr>
              <a:buSzPts val="1400"/>
            </a:pPr>
            <a:r>
              <a:rPr lang="es-ES" b="1" dirty="0">
                <a:solidFill>
                  <a:srgbClr val="666666"/>
                </a:solidFill>
                <a:latin typeface="Poppins" panose="00000500000000000000" pitchFamily="2" charset="0"/>
                <a:cs typeface="Poppins" panose="00000500000000000000" pitchFamily="2" charset="0"/>
                <a:sym typeface="Raleway"/>
              </a:rPr>
              <a:t>Generación de conclusiones</a:t>
            </a:r>
          </a:p>
        </p:txBody>
      </p:sp>
      <p:sp>
        <p:nvSpPr>
          <p:cNvPr id="2" name="CuadroTexto 1">
            <a:extLst>
              <a:ext uri="{FF2B5EF4-FFF2-40B4-BE49-F238E27FC236}">
                <a16:creationId xmlns:a16="http://schemas.microsoft.com/office/drawing/2014/main" id="{D30A337B-8F76-E15C-0BA6-EA441BE1085C}"/>
              </a:ext>
            </a:extLst>
          </p:cNvPr>
          <p:cNvSpPr txBox="1"/>
          <p:nvPr/>
        </p:nvSpPr>
        <p:spPr>
          <a:xfrm>
            <a:off x="868381" y="1535056"/>
            <a:ext cx="6853219"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rabicPeriod"/>
            </a:pPr>
            <a:r>
              <a:rPr lang="es-AR" dirty="0">
                <a:latin typeface="Poppins" panose="00000500000000000000" pitchFamily="2" charset="0"/>
                <a:cs typeface="Poppins" panose="00000500000000000000" pitchFamily="2" charset="0"/>
              </a:rPr>
              <a:t>¿Cuál fue el objetivo principal del proyecto y se logró de manera efectiva? Reflexiona sobre si el modelo cumplió con el propósito original del proyecto.</a:t>
            </a:r>
          </a:p>
          <a:p>
            <a:pPr marL="342900" indent="-342900">
              <a:buAutoNum type="arabicPeriod"/>
            </a:pPr>
            <a:r>
              <a:rPr lang="es-AR" dirty="0">
                <a:latin typeface="Poppins" panose="00000500000000000000" pitchFamily="2" charset="0"/>
                <a:cs typeface="Poppins" panose="00000500000000000000" pitchFamily="2" charset="0"/>
              </a:rPr>
              <a:t>¿Cuál es el rendimiento del modelo en términos de métricas clave (por ejemplo, precisión, recuperación, F1-Score, R2, etc.)? Evalúa cómo se desempeña el modelo en función de las métricas de evaluación establecidas.</a:t>
            </a:r>
          </a:p>
          <a:p>
            <a:pPr marL="342900" indent="-342900">
              <a:buAutoNum type="arabicPeriod"/>
            </a:pPr>
            <a:r>
              <a:rPr lang="es-AR" dirty="0">
                <a:latin typeface="Poppins" panose="00000500000000000000" pitchFamily="2" charset="0"/>
                <a:cs typeface="Poppins" panose="00000500000000000000" pitchFamily="2" charset="0"/>
              </a:rPr>
              <a:t>¿Qué recomendaciones puedes hacer para futuras investigaciones o mejoras en el modelo? Sugiere posibles pasos a seguir para mejorar el modelo o ampliar la investigación</a:t>
            </a:r>
          </a:p>
        </p:txBody>
      </p:sp>
    </p:spTree>
    <p:extLst>
      <p:ext uri="{BB962C8B-B14F-4D97-AF65-F5344CB8AC3E}">
        <p14:creationId xmlns:p14="http://schemas.microsoft.com/office/powerpoint/2010/main" val="2016815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ctrTitle" idx="4294967295"/>
          </p:nvPr>
        </p:nvSpPr>
        <p:spPr>
          <a:xfrm>
            <a:off x="1086150" y="2041425"/>
            <a:ext cx="6814500" cy="817200"/>
          </a:xfrm>
          <a:prstGeom prst="rect">
            <a:avLst/>
          </a:prstGeom>
          <a:noFill/>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3600" b="1" dirty="0">
                <a:solidFill>
                  <a:srgbClr val="304269"/>
                </a:solidFill>
                <a:latin typeface="Raleway"/>
                <a:ea typeface="Raleway"/>
                <a:cs typeface="Raleway"/>
                <a:sym typeface="Raleway"/>
              </a:rPr>
              <a:t>¡Gracias!</a:t>
            </a:r>
            <a:endParaRPr sz="3600" b="1" dirty="0">
              <a:solidFill>
                <a:srgbClr val="304269"/>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2395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b="1" dirty="0">
                <a:solidFill>
                  <a:srgbClr val="666666"/>
                </a:solidFill>
                <a:latin typeface="Poppins" panose="00000500000000000000" pitchFamily="2" charset="0"/>
                <a:cs typeface="Poppins" panose="00000500000000000000" pitchFamily="2" charset="0"/>
                <a:sym typeface="Raleway"/>
              </a:rPr>
              <a:t>Repaso de modelos de aprendizaje supervisado y no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Evaluación del modelo: principales métricas.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Optimización de modelos: secuencia de pasos</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Generación de conclusiones</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364446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2" name="Rectángulo 1">
            <a:extLst>
              <a:ext uri="{FF2B5EF4-FFF2-40B4-BE49-F238E27FC236}">
                <a16:creationId xmlns:a16="http://schemas.microsoft.com/office/drawing/2014/main" id="{3C2F3A10-9CE5-AB27-7941-B39828BC170F}"/>
              </a:ext>
            </a:extLst>
          </p:cNvPr>
          <p:cNvSpPr/>
          <p:nvPr/>
        </p:nvSpPr>
        <p:spPr>
          <a:xfrm>
            <a:off x="688794" y="1270000"/>
            <a:ext cx="1571806" cy="749300"/>
          </a:xfrm>
          <a:prstGeom prst="rect">
            <a:avLst/>
          </a:prstGeom>
          <a:solidFill>
            <a:schemeClr val="bg2">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DATA SET LIMPIO</a:t>
            </a:r>
            <a:endParaRPr lang="es-AR" dirty="0"/>
          </a:p>
        </p:txBody>
      </p:sp>
      <p:cxnSp>
        <p:nvCxnSpPr>
          <p:cNvPr id="6" name="Conector: angular 5">
            <a:extLst>
              <a:ext uri="{FF2B5EF4-FFF2-40B4-BE49-F238E27FC236}">
                <a16:creationId xmlns:a16="http://schemas.microsoft.com/office/drawing/2014/main" id="{1750B628-34F2-BB73-4C8A-03DC48470524}"/>
              </a:ext>
            </a:extLst>
          </p:cNvPr>
          <p:cNvCxnSpPr>
            <a:cxnSpLocks/>
          </p:cNvCxnSpPr>
          <p:nvPr/>
        </p:nvCxnSpPr>
        <p:spPr>
          <a:xfrm rot="16200000" flipH="1">
            <a:off x="1873999" y="16485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7" name="Rectángulo 6">
            <a:extLst>
              <a:ext uri="{FF2B5EF4-FFF2-40B4-BE49-F238E27FC236}">
                <a16:creationId xmlns:a16="http://schemas.microsoft.com/office/drawing/2014/main" id="{9FD030B7-8E18-5EA7-3FE2-26F07E833035}"/>
              </a:ext>
            </a:extLst>
          </p:cNvPr>
          <p:cNvSpPr/>
          <p:nvPr/>
        </p:nvSpPr>
        <p:spPr>
          <a:xfrm>
            <a:off x="2717800" y="2089150"/>
            <a:ext cx="1571806" cy="749300"/>
          </a:xfrm>
          <a:prstGeom prst="rect">
            <a:avLst/>
          </a:prstGeom>
          <a:solidFill>
            <a:schemeClr val="bg2">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PREPARACIÓN DE DATOS</a:t>
            </a:r>
            <a:endParaRPr lang="es-AR" dirty="0"/>
          </a:p>
        </p:txBody>
      </p:sp>
      <p:cxnSp>
        <p:nvCxnSpPr>
          <p:cNvPr id="8" name="Conector: angular 7">
            <a:extLst>
              <a:ext uri="{FF2B5EF4-FFF2-40B4-BE49-F238E27FC236}">
                <a16:creationId xmlns:a16="http://schemas.microsoft.com/office/drawing/2014/main" id="{43F1E85B-B965-89D9-EF7F-614A260C06BE}"/>
              </a:ext>
            </a:extLst>
          </p:cNvPr>
          <p:cNvCxnSpPr/>
          <p:nvPr/>
        </p:nvCxnSpPr>
        <p:spPr>
          <a:xfrm rot="16200000" flipH="1">
            <a:off x="3868648" y="24740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41" name="Rectángulo 40">
            <a:extLst>
              <a:ext uri="{FF2B5EF4-FFF2-40B4-BE49-F238E27FC236}">
                <a16:creationId xmlns:a16="http://schemas.microsoft.com/office/drawing/2014/main" id="{164C84E1-8F4A-F6C6-D936-917C2CE658E3}"/>
              </a:ext>
            </a:extLst>
          </p:cNvPr>
          <p:cNvSpPr/>
          <p:nvPr/>
        </p:nvSpPr>
        <p:spPr>
          <a:xfrm>
            <a:off x="6565151" y="2952752"/>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DATA SET DE INTERES</a:t>
            </a:r>
            <a:endParaRPr lang="es-AR" dirty="0"/>
          </a:p>
        </p:txBody>
      </p:sp>
      <p:grpSp>
        <p:nvGrpSpPr>
          <p:cNvPr id="47" name="Grupo 46">
            <a:extLst>
              <a:ext uri="{FF2B5EF4-FFF2-40B4-BE49-F238E27FC236}">
                <a16:creationId xmlns:a16="http://schemas.microsoft.com/office/drawing/2014/main" id="{A28AEE19-5331-6529-4B96-01E2A48D37F7}"/>
              </a:ext>
            </a:extLst>
          </p:cNvPr>
          <p:cNvGrpSpPr/>
          <p:nvPr/>
        </p:nvGrpSpPr>
        <p:grpSpPr>
          <a:xfrm>
            <a:off x="6565151" y="4140204"/>
            <a:ext cx="1586001" cy="241300"/>
            <a:chOff x="4698253" y="3784600"/>
            <a:chExt cx="1586001" cy="241300"/>
          </a:xfrm>
        </p:grpSpPr>
        <p:sp>
          <p:nvSpPr>
            <p:cNvPr id="42" name="Rectángulo 41">
              <a:extLst>
                <a:ext uri="{FF2B5EF4-FFF2-40B4-BE49-F238E27FC236}">
                  <a16:creationId xmlns:a16="http://schemas.microsoft.com/office/drawing/2014/main" id="{E532675D-2658-4987-ED6A-9CFD3631D8DA}"/>
                </a:ext>
              </a:extLst>
            </p:cNvPr>
            <p:cNvSpPr/>
            <p:nvPr/>
          </p:nvSpPr>
          <p:spPr>
            <a:xfrm>
              <a:off x="4698253" y="3784600"/>
              <a:ext cx="954744"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TRAIN</a:t>
              </a:r>
              <a:endParaRPr lang="es-AR" sz="900" dirty="0"/>
            </a:p>
          </p:txBody>
        </p:sp>
        <p:sp>
          <p:nvSpPr>
            <p:cNvPr id="44" name="Rectángulo 43">
              <a:extLst>
                <a:ext uri="{FF2B5EF4-FFF2-40B4-BE49-F238E27FC236}">
                  <a16:creationId xmlns:a16="http://schemas.microsoft.com/office/drawing/2014/main" id="{0AFD00FC-02D0-7D35-223B-4D0CBF20B46D}"/>
                </a:ext>
              </a:extLst>
            </p:cNvPr>
            <p:cNvSpPr/>
            <p:nvPr/>
          </p:nvSpPr>
          <p:spPr>
            <a:xfrm>
              <a:off x="5652997" y="3784600"/>
              <a:ext cx="631257"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TEST</a:t>
              </a:r>
              <a:endParaRPr lang="es-AR" sz="900" dirty="0"/>
            </a:p>
          </p:txBody>
        </p:sp>
      </p:grpSp>
      <p:cxnSp>
        <p:nvCxnSpPr>
          <p:cNvPr id="49" name="Conector recto de flecha 48">
            <a:extLst>
              <a:ext uri="{FF2B5EF4-FFF2-40B4-BE49-F238E27FC236}">
                <a16:creationId xmlns:a16="http://schemas.microsoft.com/office/drawing/2014/main" id="{87CFD171-C79F-60CE-95E5-AD6F2B6A7EBD}"/>
              </a:ext>
            </a:extLst>
          </p:cNvPr>
          <p:cNvCxnSpPr>
            <a:cxnSpLocks/>
          </p:cNvCxnSpPr>
          <p:nvPr/>
        </p:nvCxnSpPr>
        <p:spPr>
          <a:xfrm>
            <a:off x="7351054" y="3702052"/>
            <a:ext cx="0" cy="342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51" name="Rectángulo 50">
            <a:extLst>
              <a:ext uri="{FF2B5EF4-FFF2-40B4-BE49-F238E27FC236}">
                <a16:creationId xmlns:a16="http://schemas.microsoft.com/office/drawing/2014/main" id="{623970AF-737E-11FF-A7FB-6742E8B896D4}"/>
              </a:ext>
            </a:extLst>
          </p:cNvPr>
          <p:cNvSpPr/>
          <p:nvPr/>
        </p:nvSpPr>
        <p:spPr>
          <a:xfrm>
            <a:off x="4751297" y="2943226"/>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FEATURE SELECTION</a:t>
            </a:r>
            <a:endParaRPr lang="es-AR" dirty="0"/>
          </a:p>
        </p:txBody>
      </p:sp>
      <p:cxnSp>
        <p:nvCxnSpPr>
          <p:cNvPr id="52" name="Conector recto de flecha 51">
            <a:extLst>
              <a:ext uri="{FF2B5EF4-FFF2-40B4-BE49-F238E27FC236}">
                <a16:creationId xmlns:a16="http://schemas.microsoft.com/office/drawing/2014/main" id="{A581D662-59B6-FAC6-443E-155E1DC16762}"/>
              </a:ext>
            </a:extLst>
          </p:cNvPr>
          <p:cNvCxnSpPr>
            <a:cxnSpLocks/>
          </p:cNvCxnSpPr>
          <p:nvPr/>
        </p:nvCxnSpPr>
        <p:spPr>
          <a:xfrm>
            <a:off x="6172200" y="3327402"/>
            <a:ext cx="581954"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1E35CD2B-6F6D-6D43-A0B3-6056512F898D}"/>
              </a:ext>
            </a:extLst>
          </p:cNvPr>
          <p:cNvCxnSpPr>
            <a:cxnSpLocks/>
          </p:cNvCxnSpPr>
          <p:nvPr/>
        </p:nvCxnSpPr>
        <p:spPr>
          <a:xfrm>
            <a:off x="7345877" y="2571750"/>
            <a:ext cx="0" cy="342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 name="Rectángulo 3">
            <a:extLst>
              <a:ext uri="{FF2B5EF4-FFF2-40B4-BE49-F238E27FC236}">
                <a16:creationId xmlns:a16="http://schemas.microsoft.com/office/drawing/2014/main" id="{4D912AC6-D108-D97A-9F6E-D1493FD943BD}"/>
              </a:ext>
            </a:extLst>
          </p:cNvPr>
          <p:cNvSpPr/>
          <p:nvPr/>
        </p:nvSpPr>
        <p:spPr>
          <a:xfrm>
            <a:off x="6173120" y="1662321"/>
            <a:ext cx="2345514" cy="707886"/>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t>Aplicación de modelo </a:t>
            </a:r>
            <a:br>
              <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br>
            <a:r>
              <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t>de machine </a:t>
            </a:r>
            <a:r>
              <a:rPr lang="es-ES" sz="2000" b="1" dirty="0" err="1">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t>learning</a:t>
            </a:r>
            <a:endPar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endParaRPr>
          </a:p>
        </p:txBody>
      </p:sp>
      <p:pic>
        <p:nvPicPr>
          <p:cNvPr id="9" name="Gráfico 8" descr="Marca de verificación con relleno sólido">
            <a:extLst>
              <a:ext uri="{FF2B5EF4-FFF2-40B4-BE49-F238E27FC236}">
                <a16:creationId xmlns:a16="http://schemas.microsoft.com/office/drawing/2014/main" id="{05877913-2AE1-7556-27FF-4F915DE052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1509" y="1236759"/>
            <a:ext cx="658743" cy="658743"/>
          </a:xfrm>
          <a:prstGeom prst="rect">
            <a:avLst/>
          </a:prstGeom>
        </p:spPr>
      </p:pic>
      <p:pic>
        <p:nvPicPr>
          <p:cNvPr id="10" name="Gráfico 9" descr="Marca de verificación con relleno sólido">
            <a:extLst>
              <a:ext uri="{FF2B5EF4-FFF2-40B4-BE49-F238E27FC236}">
                <a16:creationId xmlns:a16="http://schemas.microsoft.com/office/drawing/2014/main" id="{360A9E74-1EAD-D284-87BC-07015813F3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3078" y="1997973"/>
            <a:ext cx="658743" cy="658743"/>
          </a:xfrm>
          <a:prstGeom prst="rect">
            <a:avLst/>
          </a:prstGeom>
        </p:spPr>
      </p:pic>
    </p:spTree>
    <p:extLst>
      <p:ext uri="{BB962C8B-B14F-4D97-AF65-F5344CB8AC3E}">
        <p14:creationId xmlns:p14="http://schemas.microsoft.com/office/powerpoint/2010/main" val="148876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Repaso de modelos</a:t>
            </a:r>
            <a:endParaRPr lang="es-AR" dirty="0">
              <a:sym typeface="Raleway SemiBold"/>
            </a:endParaRPr>
          </a:p>
        </p:txBody>
      </p:sp>
      <p:sp>
        <p:nvSpPr>
          <p:cNvPr id="4" name="CuadroTexto 3">
            <a:extLst>
              <a:ext uri="{FF2B5EF4-FFF2-40B4-BE49-F238E27FC236}">
                <a16:creationId xmlns:a16="http://schemas.microsoft.com/office/drawing/2014/main" id="{D4129F8F-AD8C-115A-F775-E661D860748C}"/>
              </a:ext>
            </a:extLst>
          </p:cNvPr>
          <p:cNvSpPr txBox="1"/>
          <p:nvPr/>
        </p:nvSpPr>
        <p:spPr>
          <a:xfrm>
            <a:off x="688794" y="1402199"/>
            <a:ext cx="7185206"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dirty="0">
                <a:latin typeface="Poppins" panose="00000500000000000000" pitchFamily="2" charset="0"/>
                <a:cs typeface="Poppins" panose="00000500000000000000" pitchFamily="2" charset="0"/>
              </a:rPr>
              <a:t>La </a:t>
            </a:r>
            <a:r>
              <a:rPr lang="es-AR" b="1" dirty="0">
                <a:latin typeface="Poppins" panose="00000500000000000000" pitchFamily="2" charset="0"/>
                <a:cs typeface="Poppins" panose="00000500000000000000" pitchFamily="2" charset="0"/>
              </a:rPr>
              <a:t>regresión lineal múltiple </a:t>
            </a:r>
            <a:r>
              <a:rPr lang="es-AR" dirty="0">
                <a:latin typeface="Poppins" panose="00000500000000000000" pitchFamily="2" charset="0"/>
                <a:cs typeface="Poppins" panose="00000500000000000000" pitchFamily="2" charset="0"/>
              </a:rPr>
              <a:t>es un modelo que se utiliza para </a:t>
            </a:r>
            <a:r>
              <a:rPr lang="es-AR" b="1" dirty="0">
                <a:latin typeface="Poppins" panose="00000500000000000000" pitchFamily="2" charset="0"/>
                <a:cs typeface="Poppins" panose="00000500000000000000" pitchFamily="2" charset="0"/>
              </a:rPr>
              <a:t>predecir una variable objetivo continua </a:t>
            </a:r>
            <a:r>
              <a:rPr lang="es-AR" dirty="0">
                <a:latin typeface="Poppins" panose="00000500000000000000" pitchFamily="2" charset="0"/>
                <a:cs typeface="Poppins" panose="00000500000000000000" pitchFamily="2" charset="0"/>
              </a:rPr>
              <a:t>a partir de múltiples variables predictoras. Se asume una relación lineal entre las variables predictoras y la variable objetivo. El objetivo es encontrar los coeficientes que minimizan el error cuadrático medio y aumenten el coeficiente de determinación (R²).</a:t>
            </a:r>
          </a:p>
        </p:txBody>
      </p:sp>
      <p:sp>
        <p:nvSpPr>
          <p:cNvPr id="6" name="CuadroTexto 5">
            <a:extLst>
              <a:ext uri="{FF2B5EF4-FFF2-40B4-BE49-F238E27FC236}">
                <a16:creationId xmlns:a16="http://schemas.microsoft.com/office/drawing/2014/main" id="{08B96286-0921-156E-C684-A879AAEB8DE6}"/>
              </a:ext>
            </a:extLst>
          </p:cNvPr>
          <p:cNvSpPr txBox="1"/>
          <p:nvPr/>
        </p:nvSpPr>
        <p:spPr>
          <a:xfrm>
            <a:off x="688794" y="2997200"/>
            <a:ext cx="3413306" cy="138499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s-AR" sz="1200" b="1" dirty="0">
                <a:latin typeface="Poppins" panose="00000500000000000000" pitchFamily="2" charset="0"/>
                <a:cs typeface="Poppins" panose="00000500000000000000" pitchFamily="2" charset="0"/>
              </a:rPr>
              <a:t>Predicción de Calificaciones Académicas:</a:t>
            </a:r>
          </a:p>
          <a:p>
            <a:r>
              <a:rPr lang="es-AR" sz="1200" dirty="0">
                <a:latin typeface="Poppins" panose="00000500000000000000" pitchFamily="2" charset="0"/>
                <a:cs typeface="Poppins" panose="00000500000000000000" pitchFamily="2" charset="0"/>
              </a:rPr>
              <a:t>Predecir las calificaciones finales de los estudiantes en función de múltiples variables predictoras, como el tiempo dedicado al estudio, el número de clases asistidas y las horas de sueño</a:t>
            </a:r>
          </a:p>
        </p:txBody>
      </p:sp>
      <p:sp>
        <p:nvSpPr>
          <p:cNvPr id="7" name="CuadroTexto 6">
            <a:extLst>
              <a:ext uri="{FF2B5EF4-FFF2-40B4-BE49-F238E27FC236}">
                <a16:creationId xmlns:a16="http://schemas.microsoft.com/office/drawing/2014/main" id="{C3E2E4BA-34A7-26BF-AFAF-A469CC154E16}"/>
              </a:ext>
            </a:extLst>
          </p:cNvPr>
          <p:cNvSpPr txBox="1"/>
          <p:nvPr/>
        </p:nvSpPr>
        <p:spPr>
          <a:xfrm>
            <a:off x="4460694" y="2997200"/>
            <a:ext cx="3413306" cy="138499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s-AR" sz="1200" b="1" dirty="0">
                <a:latin typeface="Poppins" panose="00000500000000000000" pitchFamily="2" charset="0"/>
                <a:cs typeface="Poppins" panose="00000500000000000000" pitchFamily="2" charset="0"/>
              </a:rPr>
              <a:t>Predicción de Ventas en un Comercio Minorista:</a:t>
            </a:r>
          </a:p>
          <a:p>
            <a:pPr algn="ctr"/>
            <a:r>
              <a:rPr lang="es-AR" sz="1200" dirty="0">
                <a:latin typeface="Poppins" panose="00000500000000000000" pitchFamily="2" charset="0"/>
                <a:cs typeface="Poppins" panose="00000500000000000000" pitchFamily="2" charset="0"/>
              </a:rPr>
              <a:t>Un minorista puede utilizar la regresión lineal múltiple para predecir las ventas diarias en función de factores como el precio de los productos, la publicidad realizada y la ubicación de la tienda.</a:t>
            </a:r>
          </a:p>
        </p:txBody>
      </p:sp>
      <p:sp>
        <p:nvSpPr>
          <p:cNvPr id="9" name="CuadroTexto 8">
            <a:extLst>
              <a:ext uri="{FF2B5EF4-FFF2-40B4-BE49-F238E27FC236}">
                <a16:creationId xmlns:a16="http://schemas.microsoft.com/office/drawing/2014/main" id="{9B84C72E-B5A9-8BC5-36C0-AA019FD0620A}"/>
              </a:ext>
            </a:extLst>
          </p:cNvPr>
          <p:cNvSpPr txBox="1"/>
          <p:nvPr/>
        </p:nvSpPr>
        <p:spPr>
          <a:xfrm>
            <a:off x="599894" y="939800"/>
            <a:ext cx="7274106" cy="307777"/>
          </a:xfrm>
          <a:prstGeom prst="rect">
            <a:avLst/>
          </a:prstGeom>
          <a:noFill/>
        </p:spPr>
        <p:txBody>
          <a:bodyPr wrap="square" rtlCol="0">
            <a:spAutoFit/>
          </a:bodyPr>
          <a:lstStyle/>
          <a:p>
            <a:r>
              <a:rPr lang="es-ES" b="1" dirty="0"/>
              <a:t>APRENDIZAJE SUPERVISADO: conozco la variable target</a:t>
            </a:r>
            <a:endParaRPr lang="es-AR" b="1" dirty="0"/>
          </a:p>
        </p:txBody>
      </p:sp>
    </p:spTree>
    <p:extLst>
      <p:ext uri="{BB962C8B-B14F-4D97-AF65-F5344CB8AC3E}">
        <p14:creationId xmlns:p14="http://schemas.microsoft.com/office/powerpoint/2010/main" val="246018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Repaso de modelos</a:t>
            </a:r>
            <a:endParaRPr lang="es-AR" dirty="0">
              <a:sym typeface="Raleway SemiBold"/>
            </a:endParaRPr>
          </a:p>
        </p:txBody>
      </p:sp>
      <p:sp>
        <p:nvSpPr>
          <p:cNvPr id="4" name="CuadroTexto 3">
            <a:extLst>
              <a:ext uri="{FF2B5EF4-FFF2-40B4-BE49-F238E27FC236}">
                <a16:creationId xmlns:a16="http://schemas.microsoft.com/office/drawing/2014/main" id="{D4129F8F-AD8C-115A-F775-E661D860748C}"/>
              </a:ext>
            </a:extLst>
          </p:cNvPr>
          <p:cNvSpPr txBox="1"/>
          <p:nvPr/>
        </p:nvSpPr>
        <p:spPr>
          <a:xfrm>
            <a:off x="688794" y="1402199"/>
            <a:ext cx="7185206"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dirty="0">
                <a:latin typeface="Poppins" panose="00000500000000000000" pitchFamily="2" charset="0"/>
                <a:cs typeface="Poppins" panose="00000500000000000000" pitchFamily="2" charset="0"/>
              </a:rPr>
              <a:t>La </a:t>
            </a:r>
            <a:r>
              <a:rPr lang="es-AR" b="1" dirty="0">
                <a:latin typeface="Poppins" panose="00000500000000000000" pitchFamily="2" charset="0"/>
                <a:cs typeface="Poppins" panose="00000500000000000000" pitchFamily="2" charset="0"/>
              </a:rPr>
              <a:t>regresión logística </a:t>
            </a:r>
            <a:r>
              <a:rPr lang="es-AR" dirty="0">
                <a:latin typeface="Poppins" panose="00000500000000000000" pitchFamily="2" charset="0"/>
                <a:cs typeface="Poppins" panose="00000500000000000000" pitchFamily="2" charset="0"/>
              </a:rPr>
              <a:t>es un algoritmo de aprendizaje supervisado utilizado para la clasificación de datos. A diferencia de la regresión lineal, que se utiliza para predecir valores numéricos, la regresión logística </a:t>
            </a:r>
            <a:r>
              <a:rPr lang="es-AR" b="1" dirty="0">
                <a:latin typeface="Poppins" panose="00000500000000000000" pitchFamily="2" charset="0"/>
                <a:cs typeface="Poppins" panose="00000500000000000000" pitchFamily="2" charset="0"/>
              </a:rPr>
              <a:t>se emplea para predecir la probabilidad de que un dato pertenezca a una de dos clases.</a:t>
            </a:r>
          </a:p>
        </p:txBody>
      </p:sp>
      <p:sp>
        <p:nvSpPr>
          <p:cNvPr id="6" name="CuadroTexto 5">
            <a:extLst>
              <a:ext uri="{FF2B5EF4-FFF2-40B4-BE49-F238E27FC236}">
                <a16:creationId xmlns:a16="http://schemas.microsoft.com/office/drawing/2014/main" id="{08B96286-0921-156E-C684-A879AAEB8DE6}"/>
              </a:ext>
            </a:extLst>
          </p:cNvPr>
          <p:cNvSpPr txBox="1"/>
          <p:nvPr/>
        </p:nvSpPr>
        <p:spPr>
          <a:xfrm>
            <a:off x="688794" y="2787195"/>
            <a:ext cx="3413306" cy="175432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s-AR" sz="1200" b="1" dirty="0">
                <a:latin typeface="Poppins" panose="00000500000000000000" pitchFamily="2" charset="0"/>
                <a:cs typeface="Poppins" panose="00000500000000000000" pitchFamily="2" charset="0"/>
              </a:rPr>
              <a:t>Detección de Spam: </a:t>
            </a:r>
            <a:r>
              <a:rPr lang="es-AR" sz="1200" dirty="0">
                <a:latin typeface="Poppins" panose="00000500000000000000" pitchFamily="2" charset="0"/>
                <a:cs typeface="Poppins" panose="00000500000000000000" pitchFamily="2" charset="0"/>
              </a:rPr>
              <a:t>En la detección de correo no deseado (spam), la regresión logística se utiliza para determinar si un correo electrónico es spam o no. Se entrenaría con ejemplos de correos electrónicos etiquetados como spam o no spam y luego clasificaría automáticamente los nuevos correos electrónicos.</a:t>
            </a:r>
          </a:p>
        </p:txBody>
      </p:sp>
      <p:sp>
        <p:nvSpPr>
          <p:cNvPr id="7" name="CuadroTexto 6">
            <a:extLst>
              <a:ext uri="{FF2B5EF4-FFF2-40B4-BE49-F238E27FC236}">
                <a16:creationId xmlns:a16="http://schemas.microsoft.com/office/drawing/2014/main" id="{C3E2E4BA-34A7-26BF-AFAF-A469CC154E16}"/>
              </a:ext>
            </a:extLst>
          </p:cNvPr>
          <p:cNvSpPr txBox="1"/>
          <p:nvPr/>
        </p:nvSpPr>
        <p:spPr>
          <a:xfrm>
            <a:off x="4460694" y="2997200"/>
            <a:ext cx="3413306" cy="156966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s-AR" sz="1200" b="1" dirty="0">
                <a:latin typeface="Poppins" panose="00000500000000000000" pitchFamily="2" charset="0"/>
                <a:cs typeface="Poppins" panose="00000500000000000000" pitchFamily="2" charset="0"/>
              </a:rPr>
              <a:t>Evaluación de Riesgo Crediticio: </a:t>
            </a:r>
            <a:r>
              <a:rPr lang="es-AR" sz="1200" dirty="0">
                <a:latin typeface="Poppins" panose="00000500000000000000" pitchFamily="2" charset="0"/>
                <a:cs typeface="Poppins" panose="00000500000000000000" pitchFamily="2" charset="0"/>
              </a:rPr>
              <a:t>En la industria financiera, la regresión logística se emplea para predecir el riesgo crediticio de los solicitantes. Utiliza características como ingresos, historial crediticio, deudas, etc., para predecir si un solicitante es de alto o bajo riesgo crediticio.</a:t>
            </a:r>
          </a:p>
        </p:txBody>
      </p:sp>
      <p:sp>
        <p:nvSpPr>
          <p:cNvPr id="9" name="CuadroTexto 8">
            <a:extLst>
              <a:ext uri="{FF2B5EF4-FFF2-40B4-BE49-F238E27FC236}">
                <a16:creationId xmlns:a16="http://schemas.microsoft.com/office/drawing/2014/main" id="{9B84C72E-B5A9-8BC5-36C0-AA019FD0620A}"/>
              </a:ext>
            </a:extLst>
          </p:cNvPr>
          <p:cNvSpPr txBox="1"/>
          <p:nvPr/>
        </p:nvSpPr>
        <p:spPr>
          <a:xfrm>
            <a:off x="599894" y="939800"/>
            <a:ext cx="7274106" cy="307777"/>
          </a:xfrm>
          <a:prstGeom prst="rect">
            <a:avLst/>
          </a:prstGeom>
          <a:noFill/>
        </p:spPr>
        <p:txBody>
          <a:bodyPr wrap="square" rtlCol="0">
            <a:spAutoFit/>
          </a:bodyPr>
          <a:lstStyle/>
          <a:p>
            <a:r>
              <a:rPr lang="es-ES" b="1" dirty="0"/>
              <a:t>APRENDIZAJE SUPERVISADO: conozco la variable target</a:t>
            </a:r>
            <a:endParaRPr lang="es-AR" b="1" dirty="0"/>
          </a:p>
        </p:txBody>
      </p:sp>
    </p:spTree>
    <p:extLst>
      <p:ext uri="{BB962C8B-B14F-4D97-AF65-F5344CB8AC3E}">
        <p14:creationId xmlns:p14="http://schemas.microsoft.com/office/powerpoint/2010/main" val="390778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Repaso de modelos</a:t>
            </a:r>
            <a:endParaRPr lang="es-AR" dirty="0">
              <a:sym typeface="Raleway SemiBold"/>
            </a:endParaRPr>
          </a:p>
        </p:txBody>
      </p:sp>
      <p:sp>
        <p:nvSpPr>
          <p:cNvPr id="4" name="CuadroTexto 3">
            <a:extLst>
              <a:ext uri="{FF2B5EF4-FFF2-40B4-BE49-F238E27FC236}">
                <a16:creationId xmlns:a16="http://schemas.microsoft.com/office/drawing/2014/main" id="{D4129F8F-AD8C-115A-F775-E661D860748C}"/>
              </a:ext>
            </a:extLst>
          </p:cNvPr>
          <p:cNvSpPr txBox="1"/>
          <p:nvPr/>
        </p:nvSpPr>
        <p:spPr>
          <a:xfrm>
            <a:off x="688794" y="1503799"/>
            <a:ext cx="7124700" cy="28931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dirty="0">
                <a:latin typeface="Poppins" panose="00000500000000000000" pitchFamily="2" charset="0"/>
                <a:cs typeface="Poppins" panose="00000500000000000000" pitchFamily="2" charset="0"/>
              </a:rPr>
              <a:t>Los </a:t>
            </a:r>
            <a:r>
              <a:rPr lang="es-AR" b="1" dirty="0">
                <a:latin typeface="Poppins" panose="00000500000000000000" pitchFamily="2" charset="0"/>
                <a:cs typeface="Poppins" panose="00000500000000000000" pitchFamily="2" charset="0"/>
              </a:rPr>
              <a:t>árboles de decisión </a:t>
            </a:r>
            <a:r>
              <a:rPr lang="es-AR" dirty="0">
                <a:latin typeface="Poppins" panose="00000500000000000000" pitchFamily="2" charset="0"/>
                <a:cs typeface="Poppins" panose="00000500000000000000" pitchFamily="2" charset="0"/>
              </a:rPr>
              <a:t>son modelos de aprendizaje supervisado que se utilizan tanto para clasificación como para regresión. Dividen el conjunto de datos en ramas basadas en condiciones en las variables predictoras. El objetivo es llegar a una hoja del árbol que contenga una predicción o clasificación. </a:t>
            </a:r>
          </a:p>
          <a:p>
            <a:endParaRPr lang="es-AR" dirty="0">
              <a:latin typeface="Poppins" panose="00000500000000000000" pitchFamily="2" charset="0"/>
              <a:cs typeface="Poppins" panose="00000500000000000000" pitchFamily="2" charset="0"/>
            </a:endParaRPr>
          </a:p>
          <a:p>
            <a:r>
              <a:rPr lang="es-AR" b="1" dirty="0">
                <a:latin typeface="Poppins" panose="00000500000000000000" pitchFamily="2" charset="0"/>
                <a:cs typeface="Poppins" panose="00000500000000000000" pitchFamily="2" charset="0"/>
              </a:rPr>
              <a:t>Random Forest </a:t>
            </a:r>
            <a:r>
              <a:rPr lang="es-AR" dirty="0">
                <a:latin typeface="Poppins" panose="00000500000000000000" pitchFamily="2" charset="0"/>
                <a:cs typeface="Poppins" panose="00000500000000000000" pitchFamily="2" charset="0"/>
              </a:rPr>
              <a:t>es una extensión de los árboles de decisión que combina múltiples árboles para obtener una predicción más robusta y generalizable. Utiliza el concepto de "ensamble" para reducir la varianza y evitar el sobreajuste. Cada árbol se entrena con una muestra aleatoria de datos y variables predictoras, y luego se promedian las predicciones de todos los árboles (clasificación) o se promedia la salida (regresión) para hacer una predicción final. </a:t>
            </a:r>
          </a:p>
        </p:txBody>
      </p:sp>
      <p:sp>
        <p:nvSpPr>
          <p:cNvPr id="2" name="CuadroTexto 1">
            <a:extLst>
              <a:ext uri="{FF2B5EF4-FFF2-40B4-BE49-F238E27FC236}">
                <a16:creationId xmlns:a16="http://schemas.microsoft.com/office/drawing/2014/main" id="{4A53665A-E4BE-326A-DCAB-41F0A14AF6A4}"/>
              </a:ext>
            </a:extLst>
          </p:cNvPr>
          <p:cNvSpPr txBox="1"/>
          <p:nvPr/>
        </p:nvSpPr>
        <p:spPr>
          <a:xfrm>
            <a:off x="599894" y="939800"/>
            <a:ext cx="7274106" cy="307777"/>
          </a:xfrm>
          <a:prstGeom prst="rect">
            <a:avLst/>
          </a:prstGeom>
          <a:noFill/>
        </p:spPr>
        <p:txBody>
          <a:bodyPr wrap="square" rtlCol="0">
            <a:spAutoFit/>
          </a:bodyPr>
          <a:lstStyle/>
          <a:p>
            <a:r>
              <a:rPr lang="es-ES" b="1" dirty="0"/>
              <a:t>APRENDIZAJE SUPERVISADO: conozco la variable target</a:t>
            </a:r>
            <a:endParaRPr lang="es-AR" b="1" dirty="0"/>
          </a:p>
        </p:txBody>
      </p:sp>
    </p:spTree>
    <p:extLst>
      <p:ext uri="{BB962C8B-B14F-4D97-AF65-F5344CB8AC3E}">
        <p14:creationId xmlns:p14="http://schemas.microsoft.com/office/powerpoint/2010/main" val="64430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graphicFrame>
        <p:nvGraphicFramePr>
          <p:cNvPr id="3" name="Tabla 2">
            <a:extLst>
              <a:ext uri="{FF2B5EF4-FFF2-40B4-BE49-F238E27FC236}">
                <a16:creationId xmlns:a16="http://schemas.microsoft.com/office/drawing/2014/main" id="{F19CE5E5-CACB-18D0-9B1E-21D3952265A8}"/>
              </a:ext>
            </a:extLst>
          </p:cNvPr>
          <p:cNvGraphicFramePr>
            <a:graphicFrameLocks noGrp="1"/>
          </p:cNvGraphicFramePr>
          <p:nvPr>
            <p:extLst>
              <p:ext uri="{D42A27DB-BD31-4B8C-83A1-F6EECF244321}">
                <p14:modId xmlns:p14="http://schemas.microsoft.com/office/powerpoint/2010/main" val="2689655169"/>
              </p:ext>
            </p:extLst>
          </p:nvPr>
        </p:nvGraphicFramePr>
        <p:xfrm>
          <a:off x="592626" y="2092201"/>
          <a:ext cx="6608289" cy="1500760"/>
        </p:xfrm>
        <a:graphic>
          <a:graphicData uri="http://schemas.openxmlformats.org/drawingml/2006/table">
            <a:tbl>
              <a:tblPr>
                <a:tableStyleId>{8A107856-5554-42FB-B03E-39F5DBC370BA}</a:tableStyleId>
              </a:tblPr>
              <a:tblGrid>
                <a:gridCol w="1643143">
                  <a:extLst>
                    <a:ext uri="{9D8B030D-6E8A-4147-A177-3AD203B41FA5}">
                      <a16:colId xmlns:a16="http://schemas.microsoft.com/office/drawing/2014/main" val="772261694"/>
                    </a:ext>
                  </a:extLst>
                </a:gridCol>
                <a:gridCol w="814426">
                  <a:extLst>
                    <a:ext uri="{9D8B030D-6E8A-4147-A177-3AD203B41FA5}">
                      <a16:colId xmlns:a16="http://schemas.microsoft.com/office/drawing/2014/main" val="3103446596"/>
                    </a:ext>
                  </a:extLst>
                </a:gridCol>
                <a:gridCol w="1575272">
                  <a:extLst>
                    <a:ext uri="{9D8B030D-6E8A-4147-A177-3AD203B41FA5}">
                      <a16:colId xmlns:a16="http://schemas.microsoft.com/office/drawing/2014/main" val="2617642643"/>
                    </a:ext>
                  </a:extLst>
                </a:gridCol>
                <a:gridCol w="1514550">
                  <a:extLst>
                    <a:ext uri="{9D8B030D-6E8A-4147-A177-3AD203B41FA5}">
                      <a16:colId xmlns:a16="http://schemas.microsoft.com/office/drawing/2014/main" val="1171240999"/>
                    </a:ext>
                  </a:extLst>
                </a:gridCol>
                <a:gridCol w="1060898">
                  <a:extLst>
                    <a:ext uri="{9D8B030D-6E8A-4147-A177-3AD203B41FA5}">
                      <a16:colId xmlns:a16="http://schemas.microsoft.com/office/drawing/2014/main" val="1721561169"/>
                    </a:ext>
                  </a:extLst>
                </a:gridCol>
              </a:tblGrid>
              <a:tr h="244976">
                <a:tc>
                  <a:txBody>
                    <a:bodyPr/>
                    <a:lstStyle/>
                    <a:p>
                      <a:pPr algn="ctr" fontAlgn="b"/>
                      <a:r>
                        <a:rPr lang="es-AR" sz="1100" u="none" strike="noStrike">
                          <a:effectLst/>
                          <a:latin typeface="Poppins" panose="00000500000000000000" pitchFamily="2" charset="0"/>
                          <a:cs typeface="Poppins" panose="00000500000000000000" pitchFamily="2" charset="0"/>
                        </a:rPr>
                        <a:t>Correo Electrónico</a:t>
                      </a:r>
                      <a:endParaRPr lang="es-AR" sz="1100" b="1" i="0" u="none" strike="noStrike">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Longitud</a:t>
                      </a:r>
                      <a:endParaRPr lang="es-AR" sz="1100" b="1" i="0" u="none" strike="noStrike">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Número de Palabras</a:t>
                      </a:r>
                      <a:endParaRPr lang="es-AR" sz="1100" b="1" i="0" u="none" strike="noStrike" dirty="0">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Número de Enlaces</a:t>
                      </a:r>
                      <a:endParaRPr lang="es-AR" sz="1100" b="1" i="0" u="none" strike="noStrike">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Clasificación</a:t>
                      </a:r>
                      <a:endParaRPr lang="es-AR" sz="1100" b="1" i="0" u="none" strike="noStrike" dirty="0">
                        <a:solidFill>
                          <a:srgbClr val="FFFFFF"/>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4143003427"/>
                  </a:ext>
                </a:extLst>
              </a:tr>
              <a:tr h="313670">
                <a:tc>
                  <a:txBody>
                    <a:bodyPr/>
                    <a:lstStyle/>
                    <a:p>
                      <a:pPr algn="ctr" fontAlgn="b"/>
                      <a:r>
                        <a:rPr lang="es-AR" sz="1100" u="none" strike="noStrike" dirty="0">
                          <a:effectLst/>
                          <a:latin typeface="Poppins" panose="00000500000000000000" pitchFamily="2" charset="0"/>
                          <a:cs typeface="Poppins" panose="00000500000000000000" pitchFamily="2" charset="0"/>
                        </a:rPr>
                        <a:t>correo1@example.com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120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25</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3</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No Spam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1889410441"/>
                  </a:ext>
                </a:extLst>
              </a:tr>
              <a:tr h="244976">
                <a:tc>
                  <a:txBody>
                    <a:bodyPr/>
                    <a:lstStyle/>
                    <a:p>
                      <a:pPr algn="ctr" fontAlgn="b"/>
                      <a:r>
                        <a:rPr lang="es-AR" sz="1100" u="none" strike="noStrike">
                          <a:effectLst/>
                          <a:latin typeface="Poppins" panose="00000500000000000000" pitchFamily="2" charset="0"/>
                          <a:cs typeface="Poppins" panose="00000500000000000000" pitchFamily="2" charset="0"/>
                        </a:rPr>
                        <a:t>spam@spammy.com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80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15</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5</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Spam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3345628858"/>
                  </a:ext>
                </a:extLst>
              </a:tr>
              <a:tr h="207186">
                <a:tc>
                  <a:txBody>
                    <a:bodyPr/>
                    <a:lstStyle/>
                    <a:p>
                      <a:pPr algn="ctr" fontAlgn="b"/>
                      <a:r>
                        <a:rPr lang="es-AR" sz="1100" u="none" strike="noStrike">
                          <a:effectLst/>
                          <a:latin typeface="Poppins" panose="00000500000000000000" pitchFamily="2" charset="0"/>
                          <a:cs typeface="Poppins" panose="00000500000000000000" pitchFamily="2" charset="0"/>
                        </a:rPr>
                        <a:t>oferta@ofertas.com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150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30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2</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No Spam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2304295119"/>
                  </a:ext>
                </a:extLst>
              </a:tr>
              <a:tr h="244976">
                <a:tc>
                  <a:txBody>
                    <a:bodyPr/>
                    <a:lstStyle/>
                    <a:p>
                      <a:pPr algn="ctr" fontAlgn="b"/>
                      <a:r>
                        <a:rPr lang="es-AR" sz="1100" u="none" strike="noStrike">
                          <a:effectLst/>
                          <a:latin typeface="Poppins" panose="00000500000000000000" pitchFamily="2" charset="0"/>
                          <a:cs typeface="Poppins" panose="00000500000000000000" pitchFamily="2" charset="0"/>
                        </a:rPr>
                        <a:t>ganador@loteria.com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90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Spam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4263094703"/>
                  </a:ext>
                </a:extLst>
              </a:tr>
              <a:tr h="244976">
                <a:tc>
                  <a:txBody>
                    <a:bodyPr/>
                    <a:lstStyle/>
                    <a:p>
                      <a:pPr algn="ctr" fontAlgn="b"/>
                      <a:r>
                        <a:rPr lang="es-AR" sz="1100" u="none" strike="noStrike" dirty="0">
                          <a:effectLst/>
                          <a:latin typeface="Poppins" panose="00000500000000000000" pitchFamily="2" charset="0"/>
                          <a:cs typeface="Poppins" panose="00000500000000000000" pitchFamily="2" charset="0"/>
                        </a:rPr>
                        <a:t>amigo@example.com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100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20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4</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No Spam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2420770725"/>
                  </a:ext>
                </a:extLst>
              </a:tr>
            </a:tbl>
          </a:graphicData>
        </a:graphic>
      </p:graphicFrame>
      <p:sp>
        <p:nvSpPr>
          <p:cNvPr id="4" name="CuadroTexto 3">
            <a:extLst>
              <a:ext uri="{FF2B5EF4-FFF2-40B4-BE49-F238E27FC236}">
                <a16:creationId xmlns:a16="http://schemas.microsoft.com/office/drawing/2014/main" id="{42CAAC8A-8C7A-DAF0-6AEB-11E6663B49A7}"/>
              </a:ext>
            </a:extLst>
          </p:cNvPr>
          <p:cNvSpPr txBox="1"/>
          <p:nvPr/>
        </p:nvSpPr>
        <p:spPr>
          <a:xfrm>
            <a:off x="592626" y="1728244"/>
            <a:ext cx="2099790" cy="307777"/>
          </a:xfrm>
          <a:prstGeom prst="rect">
            <a:avLst/>
          </a:prstGeom>
          <a:noFill/>
        </p:spPr>
        <p:txBody>
          <a:bodyPr wrap="square" rtlCol="0">
            <a:spAutoFit/>
          </a:bodyPr>
          <a:lstStyle/>
          <a:p>
            <a:r>
              <a:rPr lang="es-ES" b="1" dirty="0"/>
              <a:t>Datos etiquetados</a:t>
            </a:r>
            <a:endParaRPr lang="es-AR" b="1" dirty="0"/>
          </a:p>
        </p:txBody>
      </p:sp>
      <p:sp>
        <p:nvSpPr>
          <p:cNvPr id="7" name="Cerrar llave 6">
            <a:extLst>
              <a:ext uri="{FF2B5EF4-FFF2-40B4-BE49-F238E27FC236}">
                <a16:creationId xmlns:a16="http://schemas.microsoft.com/office/drawing/2014/main" id="{44DEEBF0-0E14-64DA-F717-173633F9557A}"/>
              </a:ext>
            </a:extLst>
          </p:cNvPr>
          <p:cNvSpPr/>
          <p:nvPr/>
        </p:nvSpPr>
        <p:spPr>
          <a:xfrm rot="5400000">
            <a:off x="3212190" y="1085757"/>
            <a:ext cx="276946" cy="55160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CuadroTexto 8">
            <a:extLst>
              <a:ext uri="{FF2B5EF4-FFF2-40B4-BE49-F238E27FC236}">
                <a16:creationId xmlns:a16="http://schemas.microsoft.com/office/drawing/2014/main" id="{57A2D78D-2AD3-0850-23D8-B67F58D91119}"/>
              </a:ext>
            </a:extLst>
          </p:cNvPr>
          <p:cNvSpPr txBox="1"/>
          <p:nvPr/>
        </p:nvSpPr>
        <p:spPr>
          <a:xfrm>
            <a:off x="2565400" y="4123021"/>
            <a:ext cx="1498600" cy="307777"/>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Entradas</a:t>
            </a:r>
            <a:endParaRPr lang="es-AR" dirty="0">
              <a:latin typeface="Poppins" panose="00000500000000000000" pitchFamily="2" charset="0"/>
              <a:cs typeface="Poppins" panose="00000500000000000000" pitchFamily="2" charset="0"/>
            </a:endParaRPr>
          </a:p>
        </p:txBody>
      </p:sp>
      <p:sp>
        <p:nvSpPr>
          <p:cNvPr id="10" name="Cerrar llave 9">
            <a:extLst>
              <a:ext uri="{FF2B5EF4-FFF2-40B4-BE49-F238E27FC236}">
                <a16:creationId xmlns:a16="http://schemas.microsoft.com/office/drawing/2014/main" id="{5A1753C1-43F6-8518-A361-0557C2E7DDFD}"/>
              </a:ext>
            </a:extLst>
          </p:cNvPr>
          <p:cNvSpPr/>
          <p:nvPr/>
        </p:nvSpPr>
        <p:spPr>
          <a:xfrm rot="5400000">
            <a:off x="6469375" y="3418186"/>
            <a:ext cx="342285" cy="8858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CuadroTexto 10">
            <a:extLst>
              <a:ext uri="{FF2B5EF4-FFF2-40B4-BE49-F238E27FC236}">
                <a16:creationId xmlns:a16="http://schemas.microsoft.com/office/drawing/2014/main" id="{EC9A86CD-66C8-F32D-D887-5CDD8DF44A8E}"/>
              </a:ext>
            </a:extLst>
          </p:cNvPr>
          <p:cNvSpPr txBox="1"/>
          <p:nvPr/>
        </p:nvSpPr>
        <p:spPr>
          <a:xfrm>
            <a:off x="6321432" y="4153907"/>
            <a:ext cx="1498600" cy="307777"/>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Salida</a:t>
            </a:r>
            <a:endParaRPr lang="es-AR" dirty="0">
              <a:latin typeface="Poppins" panose="00000500000000000000" pitchFamily="2" charset="0"/>
              <a:cs typeface="Poppins" panose="00000500000000000000" pitchFamily="2" charset="0"/>
            </a:endParaRPr>
          </a:p>
        </p:txBody>
      </p:sp>
      <p:sp>
        <p:nvSpPr>
          <p:cNvPr id="12" name="Rectángulo 11">
            <a:extLst>
              <a:ext uri="{FF2B5EF4-FFF2-40B4-BE49-F238E27FC236}">
                <a16:creationId xmlns:a16="http://schemas.microsoft.com/office/drawing/2014/main" id="{D4338035-20EF-F1A2-8129-380C30553568}"/>
              </a:ext>
            </a:extLst>
          </p:cNvPr>
          <p:cNvSpPr/>
          <p:nvPr/>
        </p:nvSpPr>
        <p:spPr>
          <a:xfrm>
            <a:off x="3241676" y="1302570"/>
            <a:ext cx="1231900" cy="533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t>Datos etiquetados de entrenamiento</a:t>
            </a:r>
            <a:endParaRPr lang="es-AR" sz="1100" dirty="0"/>
          </a:p>
        </p:txBody>
      </p:sp>
      <p:cxnSp>
        <p:nvCxnSpPr>
          <p:cNvPr id="14" name="Conector recto de flecha 13">
            <a:extLst>
              <a:ext uri="{FF2B5EF4-FFF2-40B4-BE49-F238E27FC236}">
                <a16:creationId xmlns:a16="http://schemas.microsoft.com/office/drawing/2014/main" id="{8BF0BDE0-E5E4-BA8F-1420-7E56DC4DA119}"/>
              </a:ext>
            </a:extLst>
          </p:cNvPr>
          <p:cNvCxnSpPr/>
          <p:nvPr/>
        </p:nvCxnSpPr>
        <p:spPr>
          <a:xfrm>
            <a:off x="4483100" y="1577694"/>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367452A-FDD8-6FF6-EEF9-47679D3F661B}"/>
              </a:ext>
            </a:extLst>
          </p:cNvPr>
          <p:cNvSpPr/>
          <p:nvPr/>
        </p:nvSpPr>
        <p:spPr>
          <a:xfrm>
            <a:off x="4883152" y="1311013"/>
            <a:ext cx="1016000" cy="533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t>Algoritmo de aprendizaje Supervisado</a:t>
            </a:r>
            <a:endParaRPr lang="es-AR" sz="1100" dirty="0"/>
          </a:p>
        </p:txBody>
      </p:sp>
      <p:cxnSp>
        <p:nvCxnSpPr>
          <p:cNvPr id="17" name="Conector recto de flecha 16">
            <a:extLst>
              <a:ext uri="{FF2B5EF4-FFF2-40B4-BE49-F238E27FC236}">
                <a16:creationId xmlns:a16="http://schemas.microsoft.com/office/drawing/2014/main" id="{020F4943-FD08-749E-6C0E-7A1656B6183D}"/>
              </a:ext>
            </a:extLst>
          </p:cNvPr>
          <p:cNvCxnSpPr/>
          <p:nvPr/>
        </p:nvCxnSpPr>
        <p:spPr>
          <a:xfrm>
            <a:off x="5906240" y="1560207"/>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ombo 17">
            <a:extLst>
              <a:ext uri="{FF2B5EF4-FFF2-40B4-BE49-F238E27FC236}">
                <a16:creationId xmlns:a16="http://schemas.microsoft.com/office/drawing/2014/main" id="{4B271331-3A13-5722-C9B8-D3FBE3DDC26D}"/>
              </a:ext>
            </a:extLst>
          </p:cNvPr>
          <p:cNvSpPr/>
          <p:nvPr/>
        </p:nvSpPr>
        <p:spPr>
          <a:xfrm>
            <a:off x="6308734" y="1311013"/>
            <a:ext cx="571497" cy="524916"/>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t>
            </a:r>
            <a:endParaRPr lang="es-AR" dirty="0"/>
          </a:p>
        </p:txBody>
      </p:sp>
      <p:cxnSp>
        <p:nvCxnSpPr>
          <p:cNvPr id="20" name="Conector recto de flecha 19">
            <a:extLst>
              <a:ext uri="{FF2B5EF4-FFF2-40B4-BE49-F238E27FC236}">
                <a16:creationId xmlns:a16="http://schemas.microsoft.com/office/drawing/2014/main" id="{467DD074-7375-F2F3-1167-39D68BC4CDD4}"/>
              </a:ext>
            </a:extLst>
          </p:cNvPr>
          <p:cNvCxnSpPr>
            <a:cxnSpLocks/>
          </p:cNvCxnSpPr>
          <p:nvPr/>
        </p:nvCxnSpPr>
        <p:spPr>
          <a:xfrm>
            <a:off x="6629401" y="936908"/>
            <a:ext cx="0" cy="2598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38927706-3012-F664-1E0D-950FEDF68873}"/>
              </a:ext>
            </a:extLst>
          </p:cNvPr>
          <p:cNvSpPr txBox="1"/>
          <p:nvPr/>
        </p:nvSpPr>
        <p:spPr>
          <a:xfrm>
            <a:off x="6397632" y="629131"/>
            <a:ext cx="1727203" cy="307777"/>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X (correo nuevo)</a:t>
            </a:r>
            <a:endParaRPr lang="es-AR" dirty="0">
              <a:latin typeface="Poppins" panose="00000500000000000000" pitchFamily="2" charset="0"/>
              <a:cs typeface="Poppins" panose="00000500000000000000" pitchFamily="2" charset="0"/>
            </a:endParaRPr>
          </a:p>
        </p:txBody>
      </p:sp>
      <p:cxnSp>
        <p:nvCxnSpPr>
          <p:cNvPr id="25" name="Conector recto de flecha 24">
            <a:extLst>
              <a:ext uri="{FF2B5EF4-FFF2-40B4-BE49-F238E27FC236}">
                <a16:creationId xmlns:a16="http://schemas.microsoft.com/office/drawing/2014/main" id="{E51D294B-4A39-40AD-586E-ADFB3D50DCD3}"/>
              </a:ext>
            </a:extLst>
          </p:cNvPr>
          <p:cNvCxnSpPr/>
          <p:nvPr/>
        </p:nvCxnSpPr>
        <p:spPr>
          <a:xfrm>
            <a:off x="6880231" y="1560207"/>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uadroTexto 25">
            <a:extLst>
              <a:ext uri="{FF2B5EF4-FFF2-40B4-BE49-F238E27FC236}">
                <a16:creationId xmlns:a16="http://schemas.microsoft.com/office/drawing/2014/main" id="{5D2E7312-EBA7-7FE4-81A3-B19FD0EEDEF3}"/>
              </a:ext>
            </a:extLst>
          </p:cNvPr>
          <p:cNvSpPr txBox="1"/>
          <p:nvPr/>
        </p:nvSpPr>
        <p:spPr>
          <a:xfrm>
            <a:off x="7261233" y="1218926"/>
            <a:ext cx="1517640" cy="738664"/>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Y (predicción</a:t>
            </a:r>
          </a:p>
          <a:p>
            <a:r>
              <a:rPr lang="es-ES" dirty="0">
                <a:latin typeface="Poppins" panose="00000500000000000000" pitchFamily="2" charset="0"/>
                <a:cs typeface="Poppins" panose="00000500000000000000" pitchFamily="2" charset="0"/>
              </a:rPr>
              <a:t>Spam o no spam)</a:t>
            </a:r>
            <a:endParaRPr lang="es-A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28672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2" name="CuadroTexto 1">
            <a:extLst>
              <a:ext uri="{FF2B5EF4-FFF2-40B4-BE49-F238E27FC236}">
                <a16:creationId xmlns:a16="http://schemas.microsoft.com/office/drawing/2014/main" id="{03DFF2A0-06E3-59A3-8A77-6C901A9F7982}"/>
              </a:ext>
            </a:extLst>
          </p:cNvPr>
          <p:cNvSpPr txBox="1"/>
          <p:nvPr/>
        </p:nvSpPr>
        <p:spPr>
          <a:xfrm>
            <a:off x="554511" y="1447800"/>
            <a:ext cx="1960089"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REGRESIÓN</a:t>
            </a:r>
          </a:p>
        </p:txBody>
      </p:sp>
      <p:cxnSp>
        <p:nvCxnSpPr>
          <p:cNvPr id="8" name="Conector recto de flecha 7">
            <a:extLst>
              <a:ext uri="{FF2B5EF4-FFF2-40B4-BE49-F238E27FC236}">
                <a16:creationId xmlns:a16="http://schemas.microsoft.com/office/drawing/2014/main" id="{71816445-5898-CD8D-1F6E-D53CEAE30171}"/>
              </a:ext>
            </a:extLst>
          </p:cNvPr>
          <p:cNvCxnSpPr/>
          <p:nvPr/>
        </p:nvCxnSpPr>
        <p:spPr>
          <a:xfrm>
            <a:off x="2260600" y="1625600"/>
            <a:ext cx="952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C1AFCDB8-CA35-6793-F68D-986C3DE4C564}"/>
              </a:ext>
            </a:extLst>
          </p:cNvPr>
          <p:cNvSpPr txBox="1"/>
          <p:nvPr/>
        </p:nvSpPr>
        <p:spPr>
          <a:xfrm>
            <a:off x="3805711" y="1447799"/>
            <a:ext cx="3240510"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Intenta predecir valores continuos</a:t>
            </a:r>
          </a:p>
        </p:txBody>
      </p:sp>
      <p:graphicFrame>
        <p:nvGraphicFramePr>
          <p:cNvPr id="3" name="Tabla 2">
            <a:extLst>
              <a:ext uri="{FF2B5EF4-FFF2-40B4-BE49-F238E27FC236}">
                <a16:creationId xmlns:a16="http://schemas.microsoft.com/office/drawing/2014/main" id="{B2A5EDA8-7F01-2547-C55B-D0826C10E51F}"/>
              </a:ext>
            </a:extLst>
          </p:cNvPr>
          <p:cNvGraphicFramePr>
            <a:graphicFrameLocks noGrp="1"/>
          </p:cNvGraphicFramePr>
          <p:nvPr>
            <p:extLst>
              <p:ext uri="{D42A27DB-BD31-4B8C-83A1-F6EECF244321}">
                <p14:modId xmlns:p14="http://schemas.microsoft.com/office/powerpoint/2010/main" val="2389806383"/>
              </p:ext>
            </p:extLst>
          </p:nvPr>
        </p:nvGraphicFramePr>
        <p:xfrm>
          <a:off x="685800" y="1933376"/>
          <a:ext cx="6629401" cy="1143000"/>
        </p:xfrm>
        <a:graphic>
          <a:graphicData uri="http://schemas.openxmlformats.org/drawingml/2006/table">
            <a:tbl>
              <a:tblPr>
                <a:tableStyleId>{5C22544A-7EE6-4342-B048-85BDC9FD1C3A}</a:tableStyleId>
              </a:tblPr>
              <a:tblGrid>
                <a:gridCol w="977432">
                  <a:extLst>
                    <a:ext uri="{9D8B030D-6E8A-4147-A177-3AD203B41FA5}">
                      <a16:colId xmlns:a16="http://schemas.microsoft.com/office/drawing/2014/main" val="2901913514"/>
                    </a:ext>
                  </a:extLst>
                </a:gridCol>
                <a:gridCol w="1675598">
                  <a:extLst>
                    <a:ext uri="{9D8B030D-6E8A-4147-A177-3AD203B41FA5}">
                      <a16:colId xmlns:a16="http://schemas.microsoft.com/office/drawing/2014/main" val="1052153419"/>
                    </a:ext>
                  </a:extLst>
                </a:gridCol>
                <a:gridCol w="790197">
                  <a:extLst>
                    <a:ext uri="{9D8B030D-6E8A-4147-A177-3AD203B41FA5}">
                      <a16:colId xmlns:a16="http://schemas.microsoft.com/office/drawing/2014/main" val="1034748282"/>
                    </a:ext>
                  </a:extLst>
                </a:gridCol>
                <a:gridCol w="761635">
                  <a:extLst>
                    <a:ext uri="{9D8B030D-6E8A-4147-A177-3AD203B41FA5}">
                      <a16:colId xmlns:a16="http://schemas.microsoft.com/office/drawing/2014/main" val="3003747538"/>
                    </a:ext>
                  </a:extLst>
                </a:gridCol>
                <a:gridCol w="2424539">
                  <a:extLst>
                    <a:ext uri="{9D8B030D-6E8A-4147-A177-3AD203B41FA5}">
                      <a16:colId xmlns:a16="http://schemas.microsoft.com/office/drawing/2014/main" val="526832000"/>
                    </a:ext>
                  </a:extLst>
                </a:gridCol>
              </a:tblGrid>
              <a:tr h="190500">
                <a:tc>
                  <a:txBody>
                    <a:bodyPr/>
                    <a:lstStyle/>
                    <a:p>
                      <a:pPr algn="l" fontAlgn="b"/>
                      <a:r>
                        <a:rPr lang="es-AR" sz="1100" u="none" strike="noStrike">
                          <a:effectLst/>
                        </a:rPr>
                        <a:t>Habitaciones</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Tamaño (pies cuadrados)</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Ubicación</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Baños</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Precio de Venta (en miles de dólares)</a:t>
                      </a:r>
                      <a:endParaRPr lang="es-AR"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5185168"/>
                  </a:ext>
                </a:extLst>
              </a:tr>
              <a:tr h="190500">
                <a:tc>
                  <a:txBody>
                    <a:bodyPr/>
                    <a:lstStyle/>
                    <a:p>
                      <a:pPr algn="r" fontAlgn="b"/>
                      <a:r>
                        <a:rPr lang="es-AR" sz="1100" u="none" strike="noStrike">
                          <a:effectLst/>
                        </a:rPr>
                        <a:t>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1500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Suburbio A</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250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5673134"/>
                  </a:ext>
                </a:extLst>
              </a:tr>
              <a:tr h="190500">
                <a:tc>
                  <a:txBody>
                    <a:bodyPr/>
                    <a:lstStyle/>
                    <a:p>
                      <a:pPr algn="r" fontAlgn="b"/>
                      <a:r>
                        <a:rPr lang="es-AR" sz="1100" u="none" strike="noStrike">
                          <a:effectLst/>
                        </a:rPr>
                        <a:t>4</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2000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Suburbio B</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320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3182700"/>
                  </a:ext>
                </a:extLst>
              </a:tr>
              <a:tr h="190500">
                <a:tc>
                  <a:txBody>
                    <a:bodyPr/>
                    <a:lstStyle/>
                    <a:p>
                      <a:pPr algn="r" fontAlgn="b"/>
                      <a:r>
                        <a:rPr lang="es-AR" sz="1100" u="none" strike="noStrike">
                          <a:effectLst/>
                        </a:rPr>
                        <a:t>2</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1200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Centro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180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8838467"/>
                  </a:ext>
                </a:extLst>
              </a:tr>
              <a:tr h="190500">
                <a:tc>
                  <a:txBody>
                    <a:bodyPr/>
                    <a:lstStyle/>
                    <a:p>
                      <a:pPr algn="r" fontAlgn="b"/>
                      <a:r>
                        <a:rPr lang="es-AR" sz="1100" u="none" strike="noStrike">
                          <a:effectLst/>
                        </a:rPr>
                        <a:t>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2500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Suburbio A</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400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2810990"/>
                  </a:ext>
                </a:extLst>
              </a:tr>
              <a:tr h="190500">
                <a:tc>
                  <a:txBody>
                    <a:bodyPr/>
                    <a:lstStyle/>
                    <a:p>
                      <a:pPr algn="r" fontAlgn="b"/>
                      <a:r>
                        <a:rPr lang="es-AR" sz="1100" u="none" strike="noStrike">
                          <a:effectLst/>
                        </a:rPr>
                        <a:t>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1600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Centro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dirty="0">
                          <a:effectLst/>
                        </a:rPr>
                        <a:t>280</a:t>
                      </a:r>
                      <a:endParaRPr lang="es-A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2894633"/>
                  </a:ext>
                </a:extLst>
              </a:tr>
            </a:tbl>
          </a:graphicData>
        </a:graphic>
      </p:graphicFrame>
      <p:sp>
        <p:nvSpPr>
          <p:cNvPr id="4" name="Cerrar llave 3">
            <a:extLst>
              <a:ext uri="{FF2B5EF4-FFF2-40B4-BE49-F238E27FC236}">
                <a16:creationId xmlns:a16="http://schemas.microsoft.com/office/drawing/2014/main" id="{F3631888-744D-7849-3F5E-667411EA0CD7}"/>
              </a:ext>
            </a:extLst>
          </p:cNvPr>
          <p:cNvSpPr/>
          <p:nvPr/>
        </p:nvSpPr>
        <p:spPr>
          <a:xfrm rot="5400000">
            <a:off x="5977980" y="2218074"/>
            <a:ext cx="342285" cy="23321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CuadroTexto 5">
            <a:extLst>
              <a:ext uri="{FF2B5EF4-FFF2-40B4-BE49-F238E27FC236}">
                <a16:creationId xmlns:a16="http://schemas.microsoft.com/office/drawing/2014/main" id="{A08645F0-CB9D-287A-2001-2895C60C0031}"/>
              </a:ext>
            </a:extLst>
          </p:cNvPr>
          <p:cNvSpPr txBox="1"/>
          <p:nvPr/>
        </p:nvSpPr>
        <p:spPr>
          <a:xfrm>
            <a:off x="5118100" y="3695700"/>
            <a:ext cx="1928121" cy="523220"/>
          </a:xfrm>
          <a:prstGeom prst="rect">
            <a:avLst/>
          </a:prstGeom>
          <a:noFill/>
        </p:spPr>
        <p:txBody>
          <a:bodyPr wrap="square" rtlCol="0">
            <a:spAutoFit/>
          </a:bodyPr>
          <a:lstStyle/>
          <a:p>
            <a:pPr algn="ctr"/>
            <a:r>
              <a:rPr lang="es-AR" b="1" dirty="0"/>
              <a:t>Valor continuo que se intenta predecir</a:t>
            </a:r>
          </a:p>
        </p:txBody>
      </p:sp>
    </p:spTree>
    <p:extLst>
      <p:ext uri="{BB962C8B-B14F-4D97-AF65-F5344CB8AC3E}">
        <p14:creationId xmlns:p14="http://schemas.microsoft.com/office/powerpoint/2010/main" val="6165960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2F9FFFA-C918-4DDE-96A7-5C2E3F06806B}">
  <we:reference id="wa200005107" version="1.1.0.0" store="es-ES" storeType="OMEX"/>
  <we:alternateReferences>
    <we:reference id="WA200005107" version="1.1.0.0" store="WA2000051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49064</TotalTime>
  <Words>1798</Words>
  <Application>Microsoft Office PowerPoint</Application>
  <PresentationFormat>Presentación en pantalla (16:9)</PresentationFormat>
  <Paragraphs>214</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Raleway</vt:lpstr>
      <vt:lpstr>Abadi Extra Light</vt:lpstr>
      <vt:lpstr>Arial</vt:lpstr>
      <vt:lpstr>Söhne</vt:lpstr>
      <vt:lpstr>Calibri</vt:lpstr>
      <vt:lpstr>Poppins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Virginia Marich</dc:creator>
  <cp:lastModifiedBy>Virginia Marich</cp:lastModifiedBy>
  <cp:revision>46</cp:revision>
  <dcterms:modified xsi:type="dcterms:W3CDTF">2023-12-20T18:25:30Z</dcterms:modified>
</cp:coreProperties>
</file>