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321" r:id="rId3"/>
    <p:sldId id="401" r:id="rId4"/>
    <p:sldId id="394" r:id="rId5"/>
    <p:sldId id="395" r:id="rId6"/>
    <p:sldId id="397" r:id="rId7"/>
    <p:sldId id="398" r:id="rId8"/>
    <p:sldId id="400" r:id="rId9"/>
    <p:sldId id="399" r:id="rId10"/>
    <p:sldId id="269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Raleway" panose="020B05030301010600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6" userDrawn="1">
          <p15:clr>
            <a:srgbClr val="9AA0A6"/>
          </p15:clr>
        </p15:guide>
        <p15:guide id="2" pos="453" userDrawn="1">
          <p15:clr>
            <a:srgbClr val="9AA0A6"/>
          </p15:clr>
        </p15:guide>
        <p15:guide id="3" pos="5587">
          <p15:clr>
            <a:srgbClr val="9AA0A6"/>
          </p15:clr>
        </p15:guide>
        <p15:guide id="4" orient="horz" pos="3072" userDrawn="1">
          <p15:clr>
            <a:srgbClr val="9AA0A6"/>
          </p15:clr>
        </p15:guide>
        <p15:guide id="5" orient="horz" pos="531" userDrawn="1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6B0"/>
    <a:srgbClr val="F7F7F7"/>
    <a:srgbClr val="200C6A"/>
    <a:srgbClr val="9C0000"/>
    <a:srgbClr val="FF3F3F"/>
    <a:srgbClr val="716DC1"/>
    <a:srgbClr val="D01317"/>
    <a:srgbClr val="9EABB3"/>
    <a:srgbClr val="D2DAD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15" autoAdjust="0"/>
    <p:restoredTop sz="94162" autoAdjust="0"/>
  </p:normalViewPr>
  <p:slideViewPr>
    <p:cSldViewPr snapToGrid="0">
      <p:cViewPr varScale="1">
        <p:scale>
          <a:sx n="94" d="100"/>
          <a:sy n="94" d="100"/>
        </p:scale>
        <p:origin x="390" y="78"/>
      </p:cViewPr>
      <p:guideLst>
        <p:guide orient="horz" pos="146"/>
        <p:guide pos="453"/>
        <p:guide pos="5587"/>
        <p:guide orient="horz" pos="3072"/>
        <p:guide orient="horz" pos="5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0b8f9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0b8f9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c102fbe4c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c102fbe4c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faf50f2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bfaf50f2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310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353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0954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0669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24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Hadoop y ecosistema de herramientas: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Familiarizarse con el marco de trabajo Hadoop, que proporciona almacenamiento y procesamiento distribuido de datos. Esto incluye aprender sobre componentes como HDFS (Hadoop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Distributed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File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System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), MapReduce y YARN.</a:t>
            </a:r>
          </a:p>
          <a:p>
            <a:pPr algn="l">
              <a:buFont typeface="+mj-lt"/>
              <a:buAutoNum type="arabicPeriod"/>
            </a:pP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Sistemas de almacenamiento distribuido: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Aprender sobre sistemas de almacenamiento escalables y distribuidos, como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HBase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Cassandra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o Amazon S3, que son esenciales para manejar grandes conjuntos de datos en entornos distribuidos.</a:t>
            </a:r>
          </a:p>
          <a:p>
            <a:pPr algn="l">
              <a:buFont typeface="+mj-lt"/>
              <a:buAutoNum type="arabicPeriod"/>
            </a:pPr>
            <a:r>
              <a:rPr lang="es-AR" b="1" i="0" dirty="0" err="1">
                <a:solidFill>
                  <a:srgbClr val="D1D5DB"/>
                </a:solidFill>
                <a:effectLst/>
                <a:latin typeface="Söhne"/>
              </a:rPr>
              <a:t>Frameworks</a:t>
            </a: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 de procesamiento distribuido: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Dominar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frameworks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de procesamiento distribuido como Apache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Spark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, que permiten realizar análisis y manipulación de datos a gran escala de manera eficiente y rápida.</a:t>
            </a:r>
          </a:p>
          <a:p>
            <a:pPr algn="l">
              <a:buFont typeface="+mj-lt"/>
              <a:buAutoNum type="arabicPeriod"/>
            </a:pP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Programación paralela: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Entender cómo escribir código que aproveche el paralelismo y la distribución para acelerar el procesamiento en grandes clústeres de máquinas.</a:t>
            </a:r>
          </a:p>
          <a:p>
            <a:pPr algn="l">
              <a:buFont typeface="+mj-lt"/>
              <a:buAutoNum type="arabicPeriod"/>
            </a:pP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Arquitecturas de Big Data: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Aprender sobre arquitecturas de referencia de Big Data, como Lambda y Kappa, que combinan tecnologías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batch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y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stream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para procesar datos de manera eficiente.</a:t>
            </a:r>
          </a:p>
          <a:p>
            <a:pPr algn="l">
              <a:buFont typeface="+mj-lt"/>
              <a:buAutoNum type="arabicPeriod"/>
            </a:pPr>
            <a:r>
              <a:rPr lang="es-AR" b="1" i="0" dirty="0" err="1">
                <a:solidFill>
                  <a:srgbClr val="D1D5DB"/>
                </a:solidFill>
                <a:effectLst/>
                <a:latin typeface="Söhne"/>
              </a:rPr>
              <a:t>Streaming</a:t>
            </a: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 de datos: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Conocer cómo trabajar con flujos de datos en tiempo real utilizando herramientas como Apache Kafka, Apache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Flink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o Apache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Spark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Streaming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Bases de datos NoSQL: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Aprender sobre bases de datos NoSQL, como MongoDB,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Couchbase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o Neo4j, que son adecuadas para manejar datos no estructurados y distribuidos.</a:t>
            </a:r>
          </a:p>
          <a:p>
            <a:pPr algn="l">
              <a:buFont typeface="+mj-lt"/>
              <a:buAutoNum type="arabicPeriod"/>
            </a:pP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Seguridad y escalabilidad: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Comprender los desafíos de seguridad y escalabilidad que surgen al trabajar con grandes volúmenes de datos en entornos distribuidos.</a:t>
            </a:r>
          </a:p>
          <a:p>
            <a:pPr algn="l">
              <a:buFont typeface="+mj-lt"/>
              <a:buAutoNum type="arabicPeriod"/>
            </a:pP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Cloud Computing: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Familiarizarse con servicios de nube como Amazon Web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Services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(AWS), Google Cloud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Platform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(GCP) o Microsoft Azure, que ofrecen soluciones de Big Data en la nube.</a:t>
            </a:r>
          </a:p>
          <a:p>
            <a:pPr algn="l">
              <a:buFont typeface="+mj-lt"/>
              <a:buAutoNum type="arabicPeriod"/>
            </a:pP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Optimización de consultas: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Aprender técnicas para optimizar consultas y mejorar el rendimiento de las operaciones en entornos distribuidos.</a:t>
            </a:r>
          </a:p>
          <a:p>
            <a:pPr algn="l">
              <a:buFont typeface="+mj-lt"/>
              <a:buAutoNum type="arabicPeriod"/>
            </a:pP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Visualización de Big Data: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Explorar herramientas y técnicas para visualizar datos a gran escala y comunicar ideas efectivamente.</a:t>
            </a:r>
          </a:p>
          <a:p>
            <a:pPr marL="158750" indent="0" algn="l">
              <a:buNone/>
            </a:pPr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17694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Hadoop y ecosistema de herramientas: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Familiarizarse con el marco de trabajo Hadoop, que proporciona almacenamiento y procesamiento distribuido de datos. Esto incluye aprender sobre componentes como HDFS (Hadoop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Distributed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File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System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), MapReduce y YARN.</a:t>
            </a:r>
          </a:p>
          <a:p>
            <a:pPr algn="l">
              <a:buFont typeface="+mj-lt"/>
              <a:buAutoNum type="arabicPeriod"/>
            </a:pP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Sistemas de almacenamiento distribuido: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Aprender sobre sistemas de almacenamiento escalables y distribuidos, como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HBase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Cassandra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o Amazon S3, que son esenciales para manejar grandes conjuntos de datos en entornos distribuidos.</a:t>
            </a:r>
          </a:p>
          <a:p>
            <a:pPr algn="l">
              <a:buFont typeface="+mj-lt"/>
              <a:buAutoNum type="arabicPeriod"/>
            </a:pPr>
            <a:r>
              <a:rPr lang="es-AR" b="1" i="0" dirty="0" err="1">
                <a:solidFill>
                  <a:srgbClr val="D1D5DB"/>
                </a:solidFill>
                <a:effectLst/>
                <a:latin typeface="Söhne"/>
              </a:rPr>
              <a:t>Frameworks</a:t>
            </a: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 de procesamiento distribuido: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Dominar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frameworks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de procesamiento distribuido como Apache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Spark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, que permiten realizar análisis y manipulación de datos a gran escala de manera eficiente y rápida.</a:t>
            </a:r>
          </a:p>
          <a:p>
            <a:pPr algn="l">
              <a:buFont typeface="+mj-lt"/>
              <a:buAutoNum type="arabicPeriod"/>
            </a:pP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Programación paralela: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Entender cómo escribir código que aproveche el paralelismo y la distribución para acelerar el procesamiento en grandes clústeres de máquinas.</a:t>
            </a:r>
          </a:p>
          <a:p>
            <a:pPr algn="l">
              <a:buFont typeface="+mj-lt"/>
              <a:buAutoNum type="arabicPeriod"/>
            </a:pP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Arquitecturas de Big Data: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Aprender sobre arquitecturas de referencia de Big Data, como Lambda y Kappa, que combinan tecnologías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batch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y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stream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para procesar datos de manera eficiente.</a:t>
            </a:r>
          </a:p>
          <a:p>
            <a:pPr algn="l">
              <a:buFont typeface="+mj-lt"/>
              <a:buAutoNum type="arabicPeriod"/>
            </a:pPr>
            <a:r>
              <a:rPr lang="es-AR" b="1" i="0" dirty="0" err="1">
                <a:solidFill>
                  <a:srgbClr val="D1D5DB"/>
                </a:solidFill>
                <a:effectLst/>
                <a:latin typeface="Söhne"/>
              </a:rPr>
              <a:t>Streaming</a:t>
            </a: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 de datos: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Conocer cómo trabajar con flujos de datos en tiempo real utilizando herramientas como Apache Kafka, Apache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Flink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o Apache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Spark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Streaming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Bases de datos NoSQL: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Aprender sobre bases de datos NoSQL, como MongoDB,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Couchbase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o Neo4j, que son adecuadas para manejar datos no estructurados y distribuidos.</a:t>
            </a:r>
          </a:p>
          <a:p>
            <a:pPr algn="l">
              <a:buFont typeface="+mj-lt"/>
              <a:buAutoNum type="arabicPeriod"/>
            </a:pP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Seguridad y escalabilidad: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Comprender los desafíos de seguridad y escalabilidad que surgen al trabajar con grandes volúmenes de datos en entornos distribuidos.</a:t>
            </a:r>
          </a:p>
          <a:p>
            <a:pPr algn="l">
              <a:buFont typeface="+mj-lt"/>
              <a:buAutoNum type="arabicPeriod"/>
            </a:pP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Cloud Computing: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Familiarizarse con servicios de nube como Amazon Web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Services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(AWS), Google Cloud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Platform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(GCP) o Microsoft Azure, que ofrecen soluciones de Big Data en la nube.</a:t>
            </a:r>
          </a:p>
          <a:p>
            <a:pPr algn="l">
              <a:buFont typeface="+mj-lt"/>
              <a:buAutoNum type="arabicPeriod"/>
            </a:pP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Optimización de consultas: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Aprender técnicas para optimizar consultas y mejorar el rendimiento de las operaciones en entornos distribuidos.</a:t>
            </a:r>
          </a:p>
          <a:p>
            <a:pPr algn="l">
              <a:buFont typeface="+mj-lt"/>
              <a:buAutoNum type="arabicPeriod"/>
            </a:pP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Visualización de Big Data: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Explorar herramientas y técnicas para visualizar datos a gran escala y comunicar ideas efectivamente.</a:t>
            </a:r>
          </a:p>
          <a:p>
            <a:pPr marL="158750" indent="0" algn="l">
              <a:buNone/>
            </a:pPr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78304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6123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ithub.com/es/account-and-profile/setting-up-and-managing-your-personal-account-on-github/managing-access-to-your-personal-repositories/inviting-collaborators-to-a-personal-repository" TargetMode="External"/><Relationship Id="rId5" Type="http://schemas.openxmlformats.org/officeDocument/2006/relationships/hyperlink" Target="https://cursos.utnba.centrodeelearning.com/mod/book/view.php?id=50510&amp;chapterid=12903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artificial.net/arboles-de-decision-con-ejemplos-en-python/" TargetMode="External"/><Relationship Id="rId11" Type="http://schemas.openxmlformats.org/officeDocument/2006/relationships/hyperlink" Target="https://www.geeksforgeeks.org/machine-learning-projects/?ref=lbp" TargetMode="External"/><Relationship Id="rId5" Type="http://schemas.openxmlformats.org/officeDocument/2006/relationships/hyperlink" Target="https://www.iartificial.net/random-forest-bosque-aleatorio/#:~:text=combinar%20varios%20%C3%A1rboles.-,%C2%BFQu%C3%A9%20es%20un%20Random%20Forest%3F,todos%20los%20datos%20de%20entrenamiento." TargetMode="External"/><Relationship Id="rId15" Type="http://schemas.openxmlformats.org/officeDocument/2006/relationships/image" Target="../media/image16.svg"/><Relationship Id="rId10" Type="http://schemas.openxmlformats.org/officeDocument/2006/relationships/hyperlink" Target="https://www.tensorflow.org/?hl=es-419" TargetMode="External"/><Relationship Id="rId4" Type="http://schemas.openxmlformats.org/officeDocument/2006/relationships/image" Target="../media/image10.svg"/><Relationship Id="rId9" Type="http://schemas.openxmlformats.org/officeDocument/2006/relationships/hyperlink" Target="https://www.computerweekly.com/es/definicion/Aprendizaje-profundo-deep-learning" TargetMode="External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892923" y="2035650"/>
            <a:ext cx="41046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 b="1" dirty="0">
                <a:solidFill>
                  <a:srgbClr val="304269"/>
                </a:solidFill>
                <a:latin typeface="Poppins"/>
                <a:ea typeface="Poppins"/>
                <a:cs typeface="Poppins"/>
                <a:sym typeface="Poppins"/>
              </a:rPr>
              <a:t>CURSO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 b="1" dirty="0">
                <a:solidFill>
                  <a:srgbClr val="304269"/>
                </a:solidFill>
                <a:latin typeface="Poppins"/>
                <a:ea typeface="Poppins"/>
                <a:cs typeface="Poppins"/>
                <a:sym typeface="Poppins"/>
              </a:rPr>
              <a:t>DE DATA SCIENCE</a:t>
            </a:r>
          </a:p>
        </p:txBody>
      </p:sp>
      <p:sp>
        <p:nvSpPr>
          <p:cNvPr id="61" name="Google Shape;61;p14"/>
          <p:cNvSpPr txBox="1"/>
          <p:nvPr/>
        </p:nvSpPr>
        <p:spPr>
          <a:xfrm>
            <a:off x="892934" y="3313456"/>
            <a:ext cx="5340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Ing. Virginia Marich</a:t>
            </a:r>
            <a:endParaRPr sz="1600">
              <a:solidFill>
                <a:srgbClr val="353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 idx="4294967295"/>
          </p:nvPr>
        </p:nvSpPr>
        <p:spPr>
          <a:xfrm>
            <a:off x="1086150" y="2041425"/>
            <a:ext cx="6814500" cy="81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 b="1" dirty="0">
                <a:solidFill>
                  <a:srgbClr val="304269"/>
                </a:solidFill>
                <a:latin typeface="Raleway"/>
                <a:ea typeface="Raleway"/>
                <a:cs typeface="Raleway"/>
                <a:sym typeface="Raleway"/>
              </a:rPr>
              <a:t>¡Gracias!</a:t>
            </a:r>
            <a:endParaRPr sz="3600" b="1" dirty="0">
              <a:solidFill>
                <a:srgbClr val="30426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C058424-345A-0CF2-A66B-616D0C0111FC}"/>
              </a:ext>
            </a:extLst>
          </p:cNvPr>
          <p:cNvGrpSpPr/>
          <p:nvPr/>
        </p:nvGrpSpPr>
        <p:grpSpPr>
          <a:xfrm>
            <a:off x="848369" y="1765027"/>
            <a:ext cx="5429100" cy="2642146"/>
            <a:chOff x="848369" y="2035650"/>
            <a:chExt cx="5429100" cy="2642146"/>
          </a:xfrm>
        </p:grpSpPr>
        <p:sp>
          <p:nvSpPr>
            <p:cNvPr id="54" name="Google Shape;54;p13"/>
            <p:cNvSpPr txBox="1"/>
            <p:nvPr/>
          </p:nvSpPr>
          <p:spPr>
            <a:xfrm>
              <a:off x="848369" y="2035650"/>
              <a:ext cx="5429100" cy="107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1" dirty="0">
                  <a:solidFill>
                    <a:srgbClr val="304269"/>
                  </a:solidFill>
                  <a:latin typeface="Poppins"/>
                  <a:ea typeface="Poppins"/>
                  <a:cs typeface="Poppins"/>
                  <a:sym typeface="Poppins"/>
                </a:rPr>
                <a:t>Fin del curso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3400" b="1" dirty="0">
                <a:solidFill>
                  <a:srgbClr val="30426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5" name="Google Shape;55;p13"/>
            <p:cNvSpPr txBox="1"/>
            <p:nvPr/>
          </p:nvSpPr>
          <p:spPr>
            <a:xfrm>
              <a:off x="848369" y="4287196"/>
              <a:ext cx="53400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000" dirty="0" err="1">
                  <a:solidFill>
                    <a:srgbClr val="353744"/>
                  </a:solidFill>
                  <a:latin typeface="Poppins"/>
                  <a:ea typeface="Poppins"/>
                  <a:cs typeface="Poppins"/>
                  <a:sym typeface="Poppins"/>
                </a:rPr>
                <a:t>Roadmap</a:t>
              </a:r>
              <a:r>
                <a:rPr lang="es-AR" sz="2000" dirty="0">
                  <a:solidFill>
                    <a:srgbClr val="353744"/>
                  </a:solidFill>
                  <a:latin typeface="Poppins"/>
                  <a:ea typeface="Poppins"/>
                  <a:cs typeface="Poppins"/>
                  <a:sym typeface="Poppins"/>
                </a:rPr>
                <a:t> para continuar tu carrera como Data Scientist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55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l="10253" t="7588" r="2188" b="1633"/>
          <a:stretch/>
        </p:blipFill>
        <p:spPr>
          <a:xfrm>
            <a:off x="4547425" y="1490000"/>
            <a:ext cx="3859950" cy="266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1" name="Google Shape;61;p14"/>
          <p:cNvSpPr txBox="1"/>
          <p:nvPr/>
        </p:nvSpPr>
        <p:spPr>
          <a:xfrm>
            <a:off x="684213" y="593316"/>
            <a:ext cx="4782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</a:lstStyle>
          <a:p>
            <a:r>
              <a:rPr lang="es" dirty="0">
                <a:sym typeface="Poppins SemiBold"/>
              </a:rPr>
              <a:t>Temario</a:t>
            </a:r>
            <a:endParaRPr dirty="0">
              <a:sym typeface="Poppins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44513" y="1490000"/>
            <a:ext cx="3347871" cy="163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82600" indent="-342900">
              <a:lnSpc>
                <a:spcPct val="150000"/>
              </a:lnSpc>
              <a:buClr>
                <a:srgbClr val="666666"/>
              </a:buClr>
              <a:buSzPts val="1400"/>
              <a:buAutoNum type="arabicPeriod"/>
            </a:pPr>
            <a:r>
              <a:rPr lang="es-AR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Presentación de resultados</a:t>
            </a:r>
          </a:p>
          <a:p>
            <a:pPr marL="482600" indent="-342900">
              <a:lnSpc>
                <a:spcPct val="150000"/>
              </a:lnSpc>
              <a:buClr>
                <a:srgbClr val="666666"/>
              </a:buClr>
              <a:buSzPts val="1400"/>
              <a:buAutoNum type="arabicPeriod"/>
            </a:pPr>
            <a:r>
              <a:rPr lang="es-AR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Roadmap sugerido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  <a:sym typeface="Raleway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ea typeface="Raleway"/>
              <a:cs typeface="Poppins" panose="00000500000000000000" pitchFamily="2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59867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0B32E59-C5BB-24D6-AD24-426CC111330E}"/>
              </a:ext>
            </a:extLst>
          </p:cNvPr>
          <p:cNvSpPr/>
          <p:nvPr/>
        </p:nvSpPr>
        <p:spPr>
          <a:xfrm>
            <a:off x="554511" y="338135"/>
            <a:ext cx="2486401" cy="650043"/>
          </a:xfrm>
          <a:prstGeom prst="rect">
            <a:avLst/>
          </a:prstGeom>
          <a:gradFill rotWithShape="0">
            <a:gsLst>
              <a:gs pos="0">
                <a:srgbClr val="595959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595959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595959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Presentación de resultados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1E7DAF-9406-7403-F76C-72834FB7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287" y="1249142"/>
            <a:ext cx="3591426" cy="3153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484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0B32E59-C5BB-24D6-AD24-426CC111330E}"/>
              </a:ext>
            </a:extLst>
          </p:cNvPr>
          <p:cNvSpPr/>
          <p:nvPr/>
        </p:nvSpPr>
        <p:spPr>
          <a:xfrm>
            <a:off x="554511" y="338135"/>
            <a:ext cx="2486401" cy="650043"/>
          </a:xfrm>
          <a:prstGeom prst="rect">
            <a:avLst/>
          </a:prstGeom>
          <a:gradFill rotWithShape="0">
            <a:gsLst>
              <a:gs pos="0">
                <a:srgbClr val="595959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595959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595959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Presentación de resultados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6075E2-7F6A-D3C1-0212-030EE4E40D25}"/>
              </a:ext>
            </a:extLst>
          </p:cNvPr>
          <p:cNvSpPr txBox="1"/>
          <p:nvPr/>
        </p:nvSpPr>
        <p:spPr>
          <a:xfrm>
            <a:off x="554511" y="1448365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AR" sz="1400" b="1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GitHub:</a:t>
            </a: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plataforma de alojamiento de código que es muy popular entre los científicos de datos. Puedes crear repositorios públicos o privados para compartir tu código y colaborar con otros.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AR" sz="1400" b="1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Medium:</a:t>
            </a: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plataforma de publicación de artículos donde puedes compartir tus proyectos de ciencia de datos. Puedes incluir código, gráficos y explicaciones detalladas de tus análisis.</a:t>
            </a:r>
          </a:p>
          <a:p>
            <a:br>
              <a:rPr lang="es-AR" b="0" dirty="0">
                <a:effectLst/>
              </a:rPr>
            </a:br>
            <a:endParaRPr lang="es-AR" dirty="0"/>
          </a:p>
        </p:txBody>
      </p:sp>
      <p:pic>
        <p:nvPicPr>
          <p:cNvPr id="6" name="Google Shape;439;g1e21781015a_0_1040">
            <a:extLst>
              <a:ext uri="{FF2B5EF4-FFF2-40B4-BE49-F238E27FC236}">
                <a16:creationId xmlns:a16="http://schemas.microsoft.com/office/drawing/2014/main" id="{DE30F567-DE2A-4D26-350E-E9152E5B481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464" y="2847372"/>
            <a:ext cx="1778521" cy="847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Google Shape;440;g1e21781015a_0_1040">
            <a:extLst>
              <a:ext uri="{FF2B5EF4-FFF2-40B4-BE49-F238E27FC236}">
                <a16:creationId xmlns:a16="http://schemas.microsoft.com/office/drawing/2014/main" id="{584696CD-13B8-4320-1704-2FA3BB08BA3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452" y="3505200"/>
            <a:ext cx="1961012" cy="946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9B4577A-939A-CDB8-6198-D4650CF4E5F5}"/>
              </a:ext>
            </a:extLst>
          </p:cNvPr>
          <p:cNvSpPr txBox="1"/>
          <p:nvPr/>
        </p:nvSpPr>
        <p:spPr>
          <a:xfrm>
            <a:off x="5600700" y="1448365"/>
            <a:ext cx="24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5"/>
              </a:rPr>
              <a:t>Tutorial</a:t>
            </a:r>
            <a:endParaRPr lang="es-ES" dirty="0"/>
          </a:p>
          <a:p>
            <a:r>
              <a:rPr lang="es-ES" dirty="0">
                <a:hlinkClick r:id="rId6"/>
              </a:rPr>
              <a:t>Compartir repositorio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4659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l="10253" t="7588" r="2188" b="1633"/>
          <a:stretch/>
        </p:blipFill>
        <p:spPr>
          <a:xfrm>
            <a:off x="4547425" y="1490000"/>
            <a:ext cx="3859950" cy="266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1" name="Google Shape;61;p14"/>
          <p:cNvSpPr txBox="1"/>
          <p:nvPr/>
        </p:nvSpPr>
        <p:spPr>
          <a:xfrm>
            <a:off x="684213" y="593316"/>
            <a:ext cx="4782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</a:lstStyle>
          <a:p>
            <a:r>
              <a:rPr lang="es" dirty="0">
                <a:sym typeface="Poppins SemiBold"/>
              </a:rPr>
              <a:t>Temario</a:t>
            </a:r>
            <a:endParaRPr dirty="0">
              <a:sym typeface="Poppins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76942" y="1490000"/>
            <a:ext cx="3347871" cy="163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82600" indent="-342900">
              <a:lnSpc>
                <a:spcPct val="150000"/>
              </a:lnSpc>
              <a:buClr>
                <a:srgbClr val="666666"/>
              </a:buClr>
              <a:buSzPts val="1400"/>
              <a:buAutoNum type="arabicPeriod"/>
            </a:pPr>
            <a:r>
              <a:rPr lang="es-AR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Presentación de resultados</a:t>
            </a:r>
          </a:p>
          <a:p>
            <a:pPr marL="482600" indent="-342900">
              <a:lnSpc>
                <a:spcPct val="150000"/>
              </a:lnSpc>
              <a:buClr>
                <a:srgbClr val="666666"/>
              </a:buClr>
              <a:buSzPts val="1400"/>
              <a:buAutoNum type="arabicPeriod"/>
            </a:pPr>
            <a:r>
              <a:rPr lang="es-AR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Roadmap sugerido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  <a:sym typeface="Raleway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ea typeface="Raleway"/>
              <a:cs typeface="Poppins" panose="00000500000000000000" pitchFamily="2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9237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0B32E59-C5BB-24D6-AD24-426CC111330E}"/>
              </a:ext>
            </a:extLst>
          </p:cNvPr>
          <p:cNvSpPr/>
          <p:nvPr/>
        </p:nvSpPr>
        <p:spPr>
          <a:xfrm>
            <a:off x="554511" y="338135"/>
            <a:ext cx="2486401" cy="650043"/>
          </a:xfrm>
          <a:prstGeom prst="rect">
            <a:avLst/>
          </a:prstGeom>
          <a:gradFill rotWithShape="0">
            <a:gsLst>
              <a:gs pos="0">
                <a:srgbClr val="595959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595959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595959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Roadmap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97E3F9-CC75-42C7-42D4-115867E97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733" y="-38100"/>
            <a:ext cx="921173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0B32E59-C5BB-24D6-AD24-426CC111330E}"/>
              </a:ext>
            </a:extLst>
          </p:cNvPr>
          <p:cNvSpPr/>
          <p:nvPr/>
        </p:nvSpPr>
        <p:spPr>
          <a:xfrm>
            <a:off x="554511" y="338135"/>
            <a:ext cx="2486401" cy="650043"/>
          </a:xfrm>
          <a:prstGeom prst="rect">
            <a:avLst/>
          </a:prstGeom>
          <a:gradFill rotWithShape="0">
            <a:gsLst>
              <a:gs pos="0">
                <a:srgbClr val="595959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595959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595959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Roadmap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Gráfico 7" descr="Insignia 1 contorno">
            <a:extLst>
              <a:ext uri="{FF2B5EF4-FFF2-40B4-BE49-F238E27FC236}">
                <a16:creationId xmlns:a16="http://schemas.microsoft.com/office/drawing/2014/main" id="{89C0E5C7-CEA4-E30B-8AFD-534349339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4511" y="1043402"/>
            <a:ext cx="650043" cy="650043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3498306-4152-E3E5-5935-32E0D1BC74FF}"/>
              </a:ext>
            </a:extLst>
          </p:cNvPr>
          <p:cNvSpPr/>
          <p:nvPr/>
        </p:nvSpPr>
        <p:spPr>
          <a:xfrm>
            <a:off x="1183443" y="1368424"/>
            <a:ext cx="2270957" cy="4912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MODELOS DE MACHINE LEARNING</a:t>
            </a:r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4945E085-E564-D3E6-AE1B-4DD60577DEC3}"/>
              </a:ext>
            </a:extLst>
          </p:cNvPr>
          <p:cNvSpPr/>
          <p:nvPr/>
        </p:nvSpPr>
        <p:spPr>
          <a:xfrm>
            <a:off x="3886200" y="1241423"/>
            <a:ext cx="228600" cy="745293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489A9DF-C5A8-5E89-3F69-6E7A9552C27A}"/>
              </a:ext>
            </a:extLst>
          </p:cNvPr>
          <p:cNvSpPr/>
          <p:nvPr/>
        </p:nvSpPr>
        <p:spPr>
          <a:xfrm>
            <a:off x="4546600" y="1301747"/>
            <a:ext cx="3937000" cy="6182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>
                <a:latin typeface="Poppins" panose="00000500000000000000" pitchFamily="2" charset="0"/>
                <a:cs typeface="Poppins" panose="00000500000000000000" pitchFamily="2" charset="0"/>
              </a:rPr>
              <a:t>Profundizar en mas modelos: </a:t>
            </a:r>
            <a:r>
              <a:rPr lang="es-AR" sz="900" dirty="0" err="1"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random</a:t>
            </a:r>
            <a:r>
              <a:rPr lang="es-AR" sz="900" dirty="0"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 </a:t>
            </a:r>
            <a:r>
              <a:rPr lang="es-AR" sz="900" dirty="0" err="1"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forest</a:t>
            </a:r>
            <a:r>
              <a:rPr lang="es-AR" sz="900" dirty="0"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 </a:t>
            </a:r>
            <a:r>
              <a:rPr lang="es-AR" sz="900" dirty="0">
                <a:latin typeface="Poppins" panose="00000500000000000000" pitchFamily="2" charset="0"/>
                <a:cs typeface="Poppins" panose="00000500000000000000" pitchFamily="2" charset="0"/>
              </a:rPr>
              <a:t>y </a:t>
            </a:r>
            <a:r>
              <a:rPr lang="es-AR" sz="900" dirty="0">
                <a:latin typeface="Poppins" panose="00000500000000000000" pitchFamily="2" charset="0"/>
                <a:cs typeface="Poppins" panose="00000500000000000000" pitchFamily="2" charset="0"/>
                <a:hlinkClick r:id="rId6"/>
              </a:rPr>
              <a:t>arboles decisión </a:t>
            </a:r>
            <a:r>
              <a:rPr lang="es-AR" sz="900" dirty="0">
                <a:latin typeface="Poppins" panose="00000500000000000000" pitchFamily="2" charset="0"/>
                <a:cs typeface="Poppins" panose="00000500000000000000" pitchFamily="2" charset="0"/>
              </a:rPr>
              <a:t>con </a:t>
            </a:r>
            <a:r>
              <a:rPr lang="es-AR" sz="900" dirty="0" err="1">
                <a:latin typeface="Poppins" panose="00000500000000000000" pitchFamily="2" charset="0"/>
                <a:cs typeface="Poppins" panose="00000500000000000000" pitchFamily="2" charset="0"/>
              </a:rPr>
              <a:t>Sklearn</a:t>
            </a:r>
            <a:r>
              <a:rPr lang="es-AR" sz="9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A59A5FC-E8D5-D462-7295-D37B6DEC3471}"/>
              </a:ext>
            </a:extLst>
          </p:cNvPr>
          <p:cNvSpPr/>
          <p:nvPr/>
        </p:nvSpPr>
        <p:spPr>
          <a:xfrm>
            <a:off x="1183443" y="2261097"/>
            <a:ext cx="2270957" cy="4912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DEEP LEARNING</a:t>
            </a:r>
          </a:p>
        </p:txBody>
      </p:sp>
      <p:pic>
        <p:nvPicPr>
          <p:cNvPr id="15" name="Gráfico 14" descr="Insignia contorno">
            <a:extLst>
              <a:ext uri="{FF2B5EF4-FFF2-40B4-BE49-F238E27FC236}">
                <a16:creationId xmlns:a16="http://schemas.microsoft.com/office/drawing/2014/main" id="{B6D12A3A-8513-EAD5-5134-F423AFD9BC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4512" y="1886988"/>
            <a:ext cx="650042" cy="650042"/>
          </a:xfrm>
          <a:prstGeom prst="rect">
            <a:avLst/>
          </a:prstGeom>
        </p:spPr>
      </p:pic>
      <p:sp>
        <p:nvSpPr>
          <p:cNvPr id="16" name="Cerrar llave 15">
            <a:extLst>
              <a:ext uri="{FF2B5EF4-FFF2-40B4-BE49-F238E27FC236}">
                <a16:creationId xmlns:a16="http://schemas.microsoft.com/office/drawing/2014/main" id="{57128006-531F-2AD3-375D-80327AA3C3DE}"/>
              </a:ext>
            </a:extLst>
          </p:cNvPr>
          <p:cNvSpPr/>
          <p:nvPr/>
        </p:nvSpPr>
        <p:spPr>
          <a:xfrm>
            <a:off x="3924300" y="2134096"/>
            <a:ext cx="228600" cy="745293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B585EA1-D33B-9AB8-6AF1-5BDF5B5B39E8}"/>
              </a:ext>
            </a:extLst>
          </p:cNvPr>
          <p:cNvSpPr/>
          <p:nvPr/>
        </p:nvSpPr>
        <p:spPr>
          <a:xfrm>
            <a:off x="4546600" y="2197595"/>
            <a:ext cx="3937000" cy="6182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>
                <a:latin typeface="Poppins" panose="00000500000000000000" pitchFamily="2" charset="0"/>
                <a:cs typeface="Poppins" panose="00000500000000000000" pitchFamily="2" charset="0"/>
              </a:rPr>
              <a:t>Aprender sobre </a:t>
            </a:r>
            <a:r>
              <a:rPr lang="es-AR" sz="900" dirty="0">
                <a:latin typeface="Poppins" panose="00000500000000000000" pitchFamily="2" charset="0"/>
                <a:cs typeface="Poppins" panose="00000500000000000000" pitchFamily="2" charset="0"/>
                <a:hlinkClick r:id="rId9"/>
              </a:rPr>
              <a:t>aprendizaje profundo </a:t>
            </a:r>
            <a:r>
              <a:rPr lang="es-AR" sz="900" dirty="0">
                <a:latin typeface="Poppins" panose="00000500000000000000" pitchFamily="2" charset="0"/>
                <a:cs typeface="Poppins" panose="00000500000000000000" pitchFamily="2" charset="0"/>
              </a:rPr>
              <a:t>enfocándote en redes neuronales </a:t>
            </a:r>
          </a:p>
          <a:p>
            <a:pPr algn="ctr"/>
            <a:r>
              <a:rPr lang="es-AR" sz="900" dirty="0">
                <a:latin typeface="Poppins" panose="00000500000000000000" pitchFamily="2" charset="0"/>
                <a:cs typeface="Poppins" panose="00000500000000000000" pitchFamily="2" charset="0"/>
              </a:rPr>
              <a:t>Aprendizaje de librerías como </a:t>
            </a:r>
            <a:r>
              <a:rPr lang="es-AR" sz="900" dirty="0" err="1">
                <a:latin typeface="Poppins" panose="00000500000000000000" pitchFamily="2" charset="0"/>
                <a:cs typeface="Poppins" panose="00000500000000000000" pitchFamily="2" charset="0"/>
                <a:hlinkClick r:id="rId10"/>
              </a:rPr>
              <a:t>Tensorflow</a:t>
            </a:r>
            <a:endParaRPr lang="es-AR" sz="9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s-AR" sz="900" dirty="0">
                <a:latin typeface="Poppins" panose="00000500000000000000" pitchFamily="2" charset="0"/>
                <a:cs typeface="Poppins" panose="00000500000000000000" pitchFamily="2" charset="0"/>
              </a:rPr>
              <a:t>Aprender de </a:t>
            </a:r>
            <a:r>
              <a:rPr lang="es-AR" sz="900" dirty="0">
                <a:latin typeface="Poppins" panose="00000500000000000000" pitchFamily="2" charset="0"/>
                <a:cs typeface="Poppins" panose="00000500000000000000" pitchFamily="2" charset="0"/>
                <a:hlinkClick r:id="rId11"/>
              </a:rPr>
              <a:t>proyectos reales</a:t>
            </a:r>
            <a:endParaRPr lang="es-AR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D239A9F-9E06-75EB-6A50-9874396C0096}"/>
              </a:ext>
            </a:extLst>
          </p:cNvPr>
          <p:cNvSpPr/>
          <p:nvPr/>
        </p:nvSpPr>
        <p:spPr>
          <a:xfrm>
            <a:off x="1183443" y="3121228"/>
            <a:ext cx="2270957" cy="4912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BIG DATA</a:t>
            </a:r>
          </a:p>
        </p:txBody>
      </p:sp>
      <p:pic>
        <p:nvPicPr>
          <p:cNvPr id="21" name="Gráfico 20" descr="Insignia 3 contorno">
            <a:extLst>
              <a:ext uri="{FF2B5EF4-FFF2-40B4-BE49-F238E27FC236}">
                <a16:creationId xmlns:a16="http://schemas.microsoft.com/office/drawing/2014/main" id="{F0F9EC83-2ED8-60A6-F199-D09551FF23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3401" y="2730573"/>
            <a:ext cx="650042" cy="650042"/>
          </a:xfrm>
          <a:prstGeom prst="rect">
            <a:avLst/>
          </a:prstGeom>
        </p:spPr>
      </p:pic>
      <p:sp>
        <p:nvSpPr>
          <p:cNvPr id="22" name="Cerrar llave 21">
            <a:extLst>
              <a:ext uri="{FF2B5EF4-FFF2-40B4-BE49-F238E27FC236}">
                <a16:creationId xmlns:a16="http://schemas.microsoft.com/office/drawing/2014/main" id="{3D333FD5-1680-7C94-A52E-8C7A64DF3323}"/>
              </a:ext>
            </a:extLst>
          </p:cNvPr>
          <p:cNvSpPr/>
          <p:nvPr/>
        </p:nvSpPr>
        <p:spPr>
          <a:xfrm>
            <a:off x="3937000" y="2994227"/>
            <a:ext cx="228600" cy="745293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EDA777B-EF64-3FBB-E974-052BC086DEBD}"/>
              </a:ext>
            </a:extLst>
          </p:cNvPr>
          <p:cNvSpPr/>
          <p:nvPr/>
        </p:nvSpPr>
        <p:spPr>
          <a:xfrm>
            <a:off x="4546600" y="3012648"/>
            <a:ext cx="3937000" cy="6182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>
                <a:latin typeface="Poppins" panose="00000500000000000000" pitchFamily="2" charset="0"/>
                <a:cs typeface="Poppins" panose="00000500000000000000" pitchFamily="2" charset="0"/>
              </a:rPr>
              <a:t>CLOUD COMPUTING, HADOOP, APACHE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2E9774D-12C6-42C9-B441-E95A7ADDA2CA}"/>
              </a:ext>
            </a:extLst>
          </p:cNvPr>
          <p:cNvSpPr/>
          <p:nvPr/>
        </p:nvSpPr>
        <p:spPr>
          <a:xfrm>
            <a:off x="1318854" y="3999780"/>
            <a:ext cx="7075846" cy="4912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DATA SCIENCE APLICADO A TU ÁREA</a:t>
            </a:r>
          </a:p>
        </p:txBody>
      </p:sp>
      <p:pic>
        <p:nvPicPr>
          <p:cNvPr id="28" name="Gráfico 27" descr="Insignia 4 contorno">
            <a:extLst>
              <a:ext uri="{FF2B5EF4-FFF2-40B4-BE49-F238E27FC236}">
                <a16:creationId xmlns:a16="http://schemas.microsoft.com/office/drawing/2014/main" id="{4D57261F-720B-5565-0338-058309E575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0400" y="3661609"/>
            <a:ext cx="718722" cy="71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7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0B32E59-C5BB-24D6-AD24-426CC111330E}"/>
              </a:ext>
            </a:extLst>
          </p:cNvPr>
          <p:cNvSpPr/>
          <p:nvPr/>
        </p:nvSpPr>
        <p:spPr>
          <a:xfrm>
            <a:off x="554511" y="338135"/>
            <a:ext cx="2486401" cy="650043"/>
          </a:xfrm>
          <a:prstGeom prst="rect">
            <a:avLst/>
          </a:prstGeom>
          <a:gradFill rotWithShape="0">
            <a:gsLst>
              <a:gs pos="0">
                <a:srgbClr val="595959">
                  <a:hueOff val="0"/>
                  <a:satOff val="0"/>
                  <a:lumOff val="0"/>
                  <a:alphaOff val="0"/>
                  <a:tint val="50000"/>
                  <a:satMod val="300000"/>
                </a:srgbClr>
              </a:gs>
              <a:gs pos="35000">
                <a:srgbClr val="595959">
                  <a:hueOff val="0"/>
                  <a:satOff val="0"/>
                  <a:lumOff val="0"/>
                  <a:alphaOff val="0"/>
                  <a:tint val="37000"/>
                  <a:satMod val="300000"/>
                </a:srgbClr>
              </a:gs>
              <a:gs pos="100000">
                <a:srgbClr val="595959">
                  <a:hueOff val="0"/>
                  <a:satOff val="0"/>
                  <a:lumOff val="0"/>
                  <a:alphaOff val="0"/>
                  <a:tint val="15000"/>
                  <a:satMod val="350000"/>
                </a:srgbClr>
              </a:gs>
            </a:gsLst>
            <a:lin ang="16200000" scaled="1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Presentación de resultados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65CE04D-A7A3-4679-5308-DE3CDE5A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92" y="1480862"/>
            <a:ext cx="7040108" cy="204676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D4F6CED-E619-4ABA-A222-517B16743CBC}"/>
              </a:ext>
            </a:extLst>
          </p:cNvPr>
          <p:cNvSpPr txBox="1"/>
          <p:nvPr/>
        </p:nvSpPr>
        <p:spPr>
          <a:xfrm>
            <a:off x="6261100" y="2242633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GITHUB</a:t>
            </a:r>
          </a:p>
          <a:p>
            <a:r>
              <a:rPr lang="es-AR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KAGGLE</a:t>
            </a:r>
          </a:p>
        </p:txBody>
      </p:sp>
    </p:spTree>
    <p:extLst>
      <p:ext uri="{BB962C8B-B14F-4D97-AF65-F5344CB8AC3E}">
        <p14:creationId xmlns:p14="http://schemas.microsoft.com/office/powerpoint/2010/main" val="29109502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2F9FFFA-C918-4DDE-96A7-5C2E3F06806B}">
  <we:reference id="wa200005107" version="1.1.0.0" store="es-ES" storeType="OMEX"/>
  <we:alternateReferences>
    <we:reference id="WA200005107" version="1.1.0.0" store="WA2000051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41063</TotalTime>
  <Words>797</Words>
  <Application>Microsoft Office PowerPoint</Application>
  <PresentationFormat>Presentación en pantalla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Raleway</vt:lpstr>
      <vt:lpstr>Poppins</vt:lpstr>
      <vt:lpstr>Century Gothic</vt:lpstr>
      <vt:lpstr>Söhne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Virginia Marich</dc:creator>
  <cp:lastModifiedBy>Virginia Marich</cp:lastModifiedBy>
  <cp:revision>47</cp:revision>
  <dcterms:modified xsi:type="dcterms:W3CDTF">2023-09-27T22:55:56Z</dcterms:modified>
</cp:coreProperties>
</file>