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3"/>
  </p:notesMasterIdLst>
  <p:sldIdLst>
    <p:sldId id="257" r:id="rId2"/>
    <p:sldId id="321" r:id="rId3"/>
    <p:sldId id="435" r:id="rId4"/>
    <p:sldId id="485" r:id="rId5"/>
    <p:sldId id="375" r:id="rId6"/>
    <p:sldId id="464" r:id="rId7"/>
    <p:sldId id="465" r:id="rId8"/>
    <p:sldId id="376" r:id="rId9"/>
    <p:sldId id="466" r:id="rId10"/>
    <p:sldId id="468" r:id="rId11"/>
    <p:sldId id="467" r:id="rId12"/>
    <p:sldId id="469" r:id="rId13"/>
    <p:sldId id="379" r:id="rId14"/>
    <p:sldId id="470" r:id="rId15"/>
    <p:sldId id="471" r:id="rId16"/>
    <p:sldId id="472" r:id="rId17"/>
    <p:sldId id="473" r:id="rId18"/>
    <p:sldId id="475" r:id="rId19"/>
    <p:sldId id="474" r:id="rId20"/>
    <p:sldId id="476" r:id="rId21"/>
    <p:sldId id="477" r:id="rId22"/>
    <p:sldId id="484" r:id="rId23"/>
    <p:sldId id="478" r:id="rId24"/>
    <p:sldId id="479" r:id="rId25"/>
    <p:sldId id="480" r:id="rId26"/>
    <p:sldId id="481" r:id="rId27"/>
    <p:sldId id="487" r:id="rId28"/>
    <p:sldId id="488" r:id="rId29"/>
    <p:sldId id="489" r:id="rId30"/>
    <p:sldId id="490" r:id="rId31"/>
    <p:sldId id="491" r:id="rId32"/>
    <p:sldId id="492" r:id="rId33"/>
    <p:sldId id="493" r:id="rId34"/>
    <p:sldId id="495" r:id="rId35"/>
    <p:sldId id="494" r:id="rId36"/>
    <p:sldId id="500" r:id="rId37"/>
    <p:sldId id="501" r:id="rId38"/>
    <p:sldId id="486" r:id="rId39"/>
    <p:sldId id="512" r:id="rId40"/>
    <p:sldId id="496" r:id="rId41"/>
    <p:sldId id="502" r:id="rId42"/>
    <p:sldId id="503" r:id="rId43"/>
    <p:sldId id="504" r:id="rId44"/>
    <p:sldId id="505" r:id="rId45"/>
    <p:sldId id="506" r:id="rId46"/>
    <p:sldId id="507" r:id="rId47"/>
    <p:sldId id="508" r:id="rId48"/>
    <p:sldId id="517" r:id="rId49"/>
    <p:sldId id="518" r:id="rId50"/>
    <p:sldId id="509" r:id="rId51"/>
    <p:sldId id="519" r:id="rId52"/>
    <p:sldId id="510" r:id="rId53"/>
    <p:sldId id="513" r:id="rId54"/>
    <p:sldId id="514" r:id="rId55"/>
    <p:sldId id="511" r:id="rId56"/>
    <p:sldId id="520" r:id="rId57"/>
    <p:sldId id="521" r:id="rId58"/>
    <p:sldId id="522" r:id="rId59"/>
    <p:sldId id="523" r:id="rId60"/>
    <p:sldId id="426" r:id="rId61"/>
    <p:sldId id="269" r:id="rId62"/>
  </p:sldIdLst>
  <p:sldSz cx="9144000" cy="5143500" type="screen16x9"/>
  <p:notesSz cx="6858000" cy="9144000"/>
  <p:embeddedFontLst>
    <p:embeddedFont>
      <p:font typeface="Abadi Extra Light" panose="020B0204020104020204" pitchFamily="34" charset="0"/>
      <p:regular r:id="rId64"/>
    </p:embeddedFont>
    <p:embeddedFont>
      <p:font typeface="Calibri" panose="020F0502020204030204" pitchFamily="34" charset="0"/>
      <p:regular r:id="rId65"/>
      <p:bold r:id="rId66"/>
      <p:italic r:id="rId67"/>
      <p:boldItalic r:id="rId68"/>
    </p:embeddedFont>
    <p:embeddedFont>
      <p:font typeface="Poppins" panose="00000500000000000000" pitchFamily="2" charset="0"/>
      <p:regular r:id="rId69"/>
      <p:bold r:id="rId70"/>
      <p:italic r:id="rId71"/>
      <p:boldItalic r:id="rId72"/>
    </p:embeddedFont>
    <p:embeddedFont>
      <p:font typeface="Poppins SemiBold" panose="00000700000000000000" pitchFamily="2" charset="0"/>
      <p:regular r:id="rId73"/>
      <p:bold r:id="rId74"/>
      <p:italic r:id="rId75"/>
      <p:boldItalic r:id="rId76"/>
    </p:embeddedFont>
    <p:embeddedFont>
      <p:font typeface="Posterama" panose="020B0504020200020000" pitchFamily="34" charset="0"/>
      <p:regular r:id="rId77"/>
      <p:bold r:id="rId78"/>
      <p:italic r:id="rId79"/>
      <p:boldItalic r:id="rId80"/>
    </p:embeddedFont>
    <p:embeddedFont>
      <p:font typeface="Raleway" panose="020B0503030101060003" pitchFamily="34"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6" userDrawn="1">
          <p15:clr>
            <a:srgbClr val="9AA0A6"/>
          </p15:clr>
        </p15:guide>
        <p15:guide id="2" pos="453" userDrawn="1">
          <p15:clr>
            <a:srgbClr val="9AA0A6"/>
          </p15:clr>
        </p15:guide>
        <p15:guide id="3" pos="5587">
          <p15:clr>
            <a:srgbClr val="9AA0A6"/>
          </p15:clr>
        </p15:guide>
        <p15:guide id="4" orient="horz" pos="3072" userDrawn="1">
          <p15:clr>
            <a:srgbClr val="9AA0A6"/>
          </p15:clr>
        </p15:guide>
        <p15:guide id="5" orient="horz" pos="531" userDrawn="1">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9C0000"/>
    <a:srgbClr val="D01317"/>
    <a:srgbClr val="E9EAEC"/>
    <a:srgbClr val="183000"/>
    <a:srgbClr val="9EABB3"/>
    <a:srgbClr val="D2DADD"/>
    <a:srgbClr val="F7F7F7"/>
    <a:srgbClr val="1246B0"/>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3" autoAdjust="0"/>
    <p:restoredTop sz="94162" autoAdjust="0"/>
  </p:normalViewPr>
  <p:slideViewPr>
    <p:cSldViewPr snapToGrid="0">
      <p:cViewPr varScale="1">
        <p:scale>
          <a:sx n="94" d="100"/>
          <a:sy n="94" d="100"/>
        </p:scale>
        <p:origin x="570" y="78"/>
      </p:cViewPr>
      <p:guideLst>
        <p:guide orient="horz" pos="146"/>
        <p:guide pos="453"/>
        <p:guide pos="5587"/>
        <p:guide orient="horz" pos="3072"/>
        <p:guide orient="horz" pos="531"/>
      </p:guideLst>
    </p:cSldViewPr>
  </p:slideViewPr>
  <p:notesTextViewPr>
    <p:cViewPr>
      <p:scale>
        <a:sx n="75" d="100"/>
        <a:sy n="75" d="100"/>
      </p:scale>
      <p:origin x="0" y="0"/>
    </p:cViewPr>
  </p:notesTextViewPr>
  <p:notesViewPr>
    <p:cSldViewPr snapToGrid="0">
      <p:cViewPr varScale="1">
        <p:scale>
          <a:sx n="54" d="100"/>
          <a:sy n="54" d="100"/>
        </p:scale>
        <p:origin x="289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84" Type="http://schemas.openxmlformats.org/officeDocument/2006/relationships/font" Target="fonts/font2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1.fntdata"/><Relationship Id="rId79" Type="http://schemas.openxmlformats.org/officeDocument/2006/relationships/font" Target="fonts/font16.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80" Type="http://schemas.openxmlformats.org/officeDocument/2006/relationships/font" Target="fonts/font17.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font" Target="fonts/font12.fntdata"/><Relationship Id="rId83" Type="http://schemas.openxmlformats.org/officeDocument/2006/relationships/font" Target="fonts/font20.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font" Target="fonts/font15.fntdata"/><Relationship Id="rId81" Type="http://schemas.openxmlformats.org/officeDocument/2006/relationships/font" Target="fonts/font18.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3.fntdata"/><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19.fntdata"/></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20380C-95C9-45FB-AE82-707F4F5E2BE7}" type="doc">
      <dgm:prSet loTypeId="urn:microsoft.com/office/officeart/2005/8/layout/vProcess5" loCatId="process" qsTypeId="urn:microsoft.com/office/officeart/2005/8/quickstyle/3d3" qsCatId="3D" csTypeId="urn:microsoft.com/office/officeart/2005/8/colors/accent0_3" csCatId="mainScheme" phldr="1"/>
      <dgm:spPr/>
      <dgm:t>
        <a:bodyPr/>
        <a:lstStyle/>
        <a:p>
          <a:endParaRPr lang="es-AR"/>
        </a:p>
      </dgm:t>
    </dgm:pt>
    <dgm:pt modelId="{0C35AACA-2822-4533-93A5-3897CB1ACC2B}">
      <dgm:prSet phldrT="[Texto]" custT="1"/>
      <dgm:spPr/>
      <dgm:t>
        <a:bodyPr/>
        <a:lstStyle/>
        <a:p>
          <a:r>
            <a:rPr lang="es-AR" sz="1800" dirty="0">
              <a:latin typeface="Poppins" panose="00000500000000000000" pitchFamily="2" charset="0"/>
              <a:cs typeface="Poppins" panose="00000500000000000000" pitchFamily="2" charset="0"/>
            </a:rPr>
            <a:t>Codificación de variables categóricas</a:t>
          </a:r>
        </a:p>
      </dgm:t>
    </dgm:pt>
    <dgm:pt modelId="{D96116E0-DE0D-4809-97B8-3D8EA7F2D8AA}" type="parTrans" cxnId="{C1289C60-536F-4105-9E34-179F9021A75F}">
      <dgm:prSet/>
      <dgm:spPr/>
      <dgm:t>
        <a:bodyPr/>
        <a:lstStyle/>
        <a:p>
          <a:endParaRPr lang="es-AR" sz="1600">
            <a:latin typeface="Poppins" panose="00000500000000000000" pitchFamily="2" charset="0"/>
            <a:cs typeface="Poppins" panose="00000500000000000000" pitchFamily="2" charset="0"/>
          </a:endParaRPr>
        </a:p>
      </dgm:t>
    </dgm:pt>
    <dgm:pt modelId="{E471CAE2-B78C-4BF6-BB0C-90CE1037B625}" type="sibTrans" cxnId="{C1289C60-536F-4105-9E34-179F9021A75F}">
      <dgm:prSet custT="1"/>
      <dgm:spPr/>
      <dgm:t>
        <a:bodyPr/>
        <a:lstStyle/>
        <a:p>
          <a:endParaRPr lang="es-AR" sz="1800">
            <a:latin typeface="Poppins" panose="00000500000000000000" pitchFamily="2" charset="0"/>
            <a:cs typeface="Poppins" panose="00000500000000000000" pitchFamily="2" charset="0"/>
          </a:endParaRPr>
        </a:p>
      </dgm:t>
    </dgm:pt>
    <dgm:pt modelId="{11C98BF9-5ACE-49CE-87A2-48320C17239E}">
      <dgm:prSet phldrT="[Texto]" custT="1"/>
      <dgm:spPr/>
      <dgm:t>
        <a:bodyPr/>
        <a:lstStyle/>
        <a:p>
          <a:r>
            <a:rPr lang="es-AR" sz="1800" dirty="0">
              <a:latin typeface="Poppins" panose="00000500000000000000" pitchFamily="2" charset="0"/>
              <a:cs typeface="Poppins" panose="00000500000000000000" pitchFamily="2" charset="0"/>
            </a:rPr>
            <a:t>Normalización o escalado de datos</a:t>
          </a:r>
        </a:p>
      </dgm:t>
    </dgm:pt>
    <dgm:pt modelId="{090896F9-B8FE-47F9-8E0F-DE9837B47662}" type="parTrans" cxnId="{412FDD7A-0D55-4626-B551-8C9DC1600506}">
      <dgm:prSet/>
      <dgm:spPr/>
      <dgm:t>
        <a:bodyPr/>
        <a:lstStyle/>
        <a:p>
          <a:endParaRPr lang="es-AR" sz="1600">
            <a:latin typeface="Poppins" panose="00000500000000000000" pitchFamily="2" charset="0"/>
            <a:cs typeface="Poppins" panose="00000500000000000000" pitchFamily="2" charset="0"/>
          </a:endParaRPr>
        </a:p>
      </dgm:t>
    </dgm:pt>
    <dgm:pt modelId="{A67FB014-3147-4C8B-A23C-7195EDC89EFB}" type="sibTrans" cxnId="{412FDD7A-0D55-4626-B551-8C9DC1600506}">
      <dgm:prSet custT="1"/>
      <dgm:spPr/>
      <dgm:t>
        <a:bodyPr/>
        <a:lstStyle/>
        <a:p>
          <a:endParaRPr lang="es-AR" sz="1800">
            <a:latin typeface="Poppins" panose="00000500000000000000" pitchFamily="2" charset="0"/>
            <a:cs typeface="Poppins" panose="00000500000000000000" pitchFamily="2" charset="0"/>
          </a:endParaRPr>
        </a:p>
      </dgm:t>
    </dgm:pt>
    <dgm:pt modelId="{3AF88A8F-C053-41CB-8681-CA64A6AC02D8}" type="pres">
      <dgm:prSet presAssocID="{1E20380C-95C9-45FB-AE82-707F4F5E2BE7}" presName="outerComposite" presStyleCnt="0">
        <dgm:presLayoutVars>
          <dgm:chMax val="5"/>
          <dgm:dir/>
          <dgm:resizeHandles val="exact"/>
        </dgm:presLayoutVars>
      </dgm:prSet>
      <dgm:spPr/>
    </dgm:pt>
    <dgm:pt modelId="{56B3B92A-F1C0-45FC-B7B7-EABCFC0327C0}" type="pres">
      <dgm:prSet presAssocID="{1E20380C-95C9-45FB-AE82-707F4F5E2BE7}" presName="dummyMaxCanvas" presStyleCnt="0">
        <dgm:presLayoutVars/>
      </dgm:prSet>
      <dgm:spPr/>
    </dgm:pt>
    <dgm:pt modelId="{73515917-9352-4C6B-B7A7-E27E65BACA76}" type="pres">
      <dgm:prSet presAssocID="{1E20380C-95C9-45FB-AE82-707F4F5E2BE7}" presName="TwoNodes_1" presStyleLbl="node1" presStyleIdx="0" presStyleCnt="2">
        <dgm:presLayoutVars>
          <dgm:bulletEnabled val="1"/>
        </dgm:presLayoutVars>
      </dgm:prSet>
      <dgm:spPr/>
    </dgm:pt>
    <dgm:pt modelId="{2C0DC62E-AA0F-4CCD-BD7C-A918E3C37D81}" type="pres">
      <dgm:prSet presAssocID="{1E20380C-95C9-45FB-AE82-707F4F5E2BE7}" presName="TwoNodes_2" presStyleLbl="node1" presStyleIdx="1" presStyleCnt="2">
        <dgm:presLayoutVars>
          <dgm:bulletEnabled val="1"/>
        </dgm:presLayoutVars>
      </dgm:prSet>
      <dgm:spPr/>
    </dgm:pt>
    <dgm:pt modelId="{F280B3FD-ECD8-4F80-AE97-C3B638265B95}" type="pres">
      <dgm:prSet presAssocID="{1E20380C-95C9-45FB-AE82-707F4F5E2BE7}" presName="TwoConn_1-2" presStyleLbl="fgAccFollowNode1" presStyleIdx="0" presStyleCnt="1">
        <dgm:presLayoutVars>
          <dgm:bulletEnabled val="1"/>
        </dgm:presLayoutVars>
      </dgm:prSet>
      <dgm:spPr/>
    </dgm:pt>
    <dgm:pt modelId="{3DF2A8F0-E863-43B9-9FEB-C6A35F064157}" type="pres">
      <dgm:prSet presAssocID="{1E20380C-95C9-45FB-AE82-707F4F5E2BE7}" presName="TwoNodes_1_text" presStyleLbl="node1" presStyleIdx="1" presStyleCnt="2">
        <dgm:presLayoutVars>
          <dgm:bulletEnabled val="1"/>
        </dgm:presLayoutVars>
      </dgm:prSet>
      <dgm:spPr/>
    </dgm:pt>
    <dgm:pt modelId="{0DBFA476-D56C-460F-B95C-392B1A610832}" type="pres">
      <dgm:prSet presAssocID="{1E20380C-95C9-45FB-AE82-707F4F5E2BE7}" presName="TwoNodes_2_text" presStyleLbl="node1" presStyleIdx="1" presStyleCnt="2">
        <dgm:presLayoutVars>
          <dgm:bulletEnabled val="1"/>
        </dgm:presLayoutVars>
      </dgm:prSet>
      <dgm:spPr/>
    </dgm:pt>
  </dgm:ptLst>
  <dgm:cxnLst>
    <dgm:cxn modelId="{C1289C60-536F-4105-9E34-179F9021A75F}" srcId="{1E20380C-95C9-45FB-AE82-707F4F5E2BE7}" destId="{0C35AACA-2822-4533-93A5-3897CB1ACC2B}" srcOrd="0" destOrd="0" parTransId="{D96116E0-DE0D-4809-97B8-3D8EA7F2D8AA}" sibTransId="{E471CAE2-B78C-4BF6-BB0C-90CE1037B625}"/>
    <dgm:cxn modelId="{97A40E42-5AD9-45CB-9B1A-030F3FAE5E94}" type="presOf" srcId="{E471CAE2-B78C-4BF6-BB0C-90CE1037B625}" destId="{F280B3FD-ECD8-4F80-AE97-C3B638265B95}" srcOrd="0" destOrd="0" presId="urn:microsoft.com/office/officeart/2005/8/layout/vProcess5"/>
    <dgm:cxn modelId="{2A69BA6E-801C-40E9-94F9-52AC4CE10A95}" type="presOf" srcId="{0C35AACA-2822-4533-93A5-3897CB1ACC2B}" destId="{3DF2A8F0-E863-43B9-9FEB-C6A35F064157}" srcOrd="1" destOrd="0" presId="urn:microsoft.com/office/officeart/2005/8/layout/vProcess5"/>
    <dgm:cxn modelId="{412FDD7A-0D55-4626-B551-8C9DC1600506}" srcId="{1E20380C-95C9-45FB-AE82-707F4F5E2BE7}" destId="{11C98BF9-5ACE-49CE-87A2-48320C17239E}" srcOrd="1" destOrd="0" parTransId="{090896F9-B8FE-47F9-8E0F-DE9837B47662}" sibTransId="{A67FB014-3147-4C8B-A23C-7195EDC89EFB}"/>
    <dgm:cxn modelId="{D2E9A79B-5630-4431-B1DC-CD6C37C57D7F}" type="presOf" srcId="{1E20380C-95C9-45FB-AE82-707F4F5E2BE7}" destId="{3AF88A8F-C053-41CB-8681-CA64A6AC02D8}" srcOrd="0" destOrd="0" presId="urn:microsoft.com/office/officeart/2005/8/layout/vProcess5"/>
    <dgm:cxn modelId="{50FB64A8-B9C5-4033-B433-6832EFA8B8D3}" type="presOf" srcId="{0C35AACA-2822-4533-93A5-3897CB1ACC2B}" destId="{73515917-9352-4C6B-B7A7-E27E65BACA76}" srcOrd="0" destOrd="0" presId="urn:microsoft.com/office/officeart/2005/8/layout/vProcess5"/>
    <dgm:cxn modelId="{3AAB0FD1-7735-493F-AD57-C29A26DE0633}" type="presOf" srcId="{11C98BF9-5ACE-49CE-87A2-48320C17239E}" destId="{0DBFA476-D56C-460F-B95C-392B1A610832}" srcOrd="1" destOrd="0" presId="urn:microsoft.com/office/officeart/2005/8/layout/vProcess5"/>
    <dgm:cxn modelId="{F850F4FE-57B9-4237-A7B7-37104AE9A884}" type="presOf" srcId="{11C98BF9-5ACE-49CE-87A2-48320C17239E}" destId="{2C0DC62E-AA0F-4CCD-BD7C-A918E3C37D81}" srcOrd="0" destOrd="0" presId="urn:microsoft.com/office/officeart/2005/8/layout/vProcess5"/>
    <dgm:cxn modelId="{B76CB244-82BE-46DA-9ACE-0084B1497DCA}" type="presParOf" srcId="{3AF88A8F-C053-41CB-8681-CA64A6AC02D8}" destId="{56B3B92A-F1C0-45FC-B7B7-EABCFC0327C0}" srcOrd="0" destOrd="0" presId="urn:microsoft.com/office/officeart/2005/8/layout/vProcess5"/>
    <dgm:cxn modelId="{41ED933F-B048-4963-B5E6-6800F95ACF0E}" type="presParOf" srcId="{3AF88A8F-C053-41CB-8681-CA64A6AC02D8}" destId="{73515917-9352-4C6B-B7A7-E27E65BACA76}" srcOrd="1" destOrd="0" presId="urn:microsoft.com/office/officeart/2005/8/layout/vProcess5"/>
    <dgm:cxn modelId="{1F632FBE-6652-4D4F-B9EA-F76CD5A0226E}" type="presParOf" srcId="{3AF88A8F-C053-41CB-8681-CA64A6AC02D8}" destId="{2C0DC62E-AA0F-4CCD-BD7C-A918E3C37D81}" srcOrd="2" destOrd="0" presId="urn:microsoft.com/office/officeart/2005/8/layout/vProcess5"/>
    <dgm:cxn modelId="{0FFD3F61-26D6-4D7E-BFDE-2475C3F79F13}" type="presParOf" srcId="{3AF88A8F-C053-41CB-8681-CA64A6AC02D8}" destId="{F280B3FD-ECD8-4F80-AE97-C3B638265B95}" srcOrd="3" destOrd="0" presId="urn:microsoft.com/office/officeart/2005/8/layout/vProcess5"/>
    <dgm:cxn modelId="{86D0BED7-F277-46F0-8A99-9B1325DF6FF6}" type="presParOf" srcId="{3AF88A8F-C053-41CB-8681-CA64A6AC02D8}" destId="{3DF2A8F0-E863-43B9-9FEB-C6A35F064157}" srcOrd="4" destOrd="0" presId="urn:microsoft.com/office/officeart/2005/8/layout/vProcess5"/>
    <dgm:cxn modelId="{C02BA3A6-922A-4079-8BE1-C9992E405BD4}" type="presParOf" srcId="{3AF88A8F-C053-41CB-8681-CA64A6AC02D8}" destId="{0DBFA476-D56C-460F-B95C-392B1A610832}"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15917-9352-4C6B-B7A7-E27E65BACA76}">
      <dsp:nvSpPr>
        <dsp:cNvPr id="0" name=""/>
        <dsp:cNvSpPr/>
      </dsp:nvSpPr>
      <dsp:spPr>
        <a:xfrm>
          <a:off x="0" y="0"/>
          <a:ext cx="3778250" cy="1160559"/>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dirty="0">
              <a:latin typeface="Poppins" panose="00000500000000000000" pitchFamily="2" charset="0"/>
              <a:cs typeface="Poppins" panose="00000500000000000000" pitchFamily="2" charset="0"/>
            </a:rPr>
            <a:t>Codificación de variables categóricas</a:t>
          </a:r>
        </a:p>
      </dsp:txBody>
      <dsp:txXfrm>
        <a:off x="33992" y="33992"/>
        <a:ext cx="2578720" cy="1092575"/>
      </dsp:txXfrm>
    </dsp:sp>
    <dsp:sp modelId="{2C0DC62E-AA0F-4CCD-BD7C-A918E3C37D81}">
      <dsp:nvSpPr>
        <dsp:cNvPr id="0" name=""/>
        <dsp:cNvSpPr/>
      </dsp:nvSpPr>
      <dsp:spPr>
        <a:xfrm>
          <a:off x="666749" y="1418461"/>
          <a:ext cx="3778250" cy="1160559"/>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dirty="0">
              <a:latin typeface="Poppins" panose="00000500000000000000" pitchFamily="2" charset="0"/>
              <a:cs typeface="Poppins" panose="00000500000000000000" pitchFamily="2" charset="0"/>
            </a:rPr>
            <a:t>Normalización o escalado de datos</a:t>
          </a:r>
        </a:p>
      </dsp:txBody>
      <dsp:txXfrm>
        <a:off x="700741" y="1452453"/>
        <a:ext cx="2289152" cy="1092575"/>
      </dsp:txXfrm>
    </dsp:sp>
    <dsp:sp modelId="{F280B3FD-ECD8-4F80-AE97-C3B638265B95}">
      <dsp:nvSpPr>
        <dsp:cNvPr id="0" name=""/>
        <dsp:cNvSpPr/>
      </dsp:nvSpPr>
      <dsp:spPr>
        <a:xfrm>
          <a:off x="3023886" y="912328"/>
          <a:ext cx="754363" cy="754363"/>
        </a:xfrm>
        <a:prstGeom prst="downArrow">
          <a:avLst>
            <a:gd name="adj1" fmla="val 55000"/>
            <a:gd name="adj2" fmla="val 45000"/>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s-AR" sz="1800" kern="1200">
            <a:latin typeface="Poppins" panose="00000500000000000000" pitchFamily="2" charset="0"/>
            <a:cs typeface="Poppins" panose="00000500000000000000" pitchFamily="2" charset="0"/>
          </a:endParaRPr>
        </a:p>
      </dsp:txBody>
      <dsp:txXfrm>
        <a:off x="3193618" y="912328"/>
        <a:ext cx="414899" cy="56765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c0b8f9c7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c0b8f9c7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lang="en-US" dirty="0"/>
          </a:p>
        </p:txBody>
      </p:sp>
    </p:spTree>
    <p:extLst>
      <p:ext uri="{BB962C8B-B14F-4D97-AF65-F5344CB8AC3E}">
        <p14:creationId xmlns:p14="http://schemas.microsoft.com/office/powerpoint/2010/main" val="2875426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lang="en-US" dirty="0"/>
          </a:p>
        </p:txBody>
      </p:sp>
    </p:spTree>
    <p:extLst>
      <p:ext uri="{BB962C8B-B14F-4D97-AF65-F5344CB8AC3E}">
        <p14:creationId xmlns:p14="http://schemas.microsoft.com/office/powerpoint/2010/main" val="2626387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lang="es-AR" dirty="0"/>
          </a:p>
        </p:txBody>
      </p:sp>
    </p:spTree>
    <p:extLst>
      <p:ext uri="{BB962C8B-B14F-4D97-AF65-F5344CB8AC3E}">
        <p14:creationId xmlns:p14="http://schemas.microsoft.com/office/powerpoint/2010/main" val="3897890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n-US" dirty="0"/>
          </a:p>
        </p:txBody>
      </p:sp>
    </p:spTree>
    <p:extLst>
      <p:ext uri="{BB962C8B-B14F-4D97-AF65-F5344CB8AC3E}">
        <p14:creationId xmlns:p14="http://schemas.microsoft.com/office/powerpoint/2010/main" val="2511598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n-US" dirty="0"/>
          </a:p>
        </p:txBody>
      </p:sp>
    </p:spTree>
    <p:extLst>
      <p:ext uri="{BB962C8B-B14F-4D97-AF65-F5344CB8AC3E}">
        <p14:creationId xmlns:p14="http://schemas.microsoft.com/office/powerpoint/2010/main" val="339830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n-US" dirty="0"/>
          </a:p>
        </p:txBody>
      </p:sp>
    </p:spTree>
    <p:extLst>
      <p:ext uri="{BB962C8B-B14F-4D97-AF65-F5344CB8AC3E}">
        <p14:creationId xmlns:p14="http://schemas.microsoft.com/office/powerpoint/2010/main" val="3351900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n-US" dirty="0"/>
          </a:p>
        </p:txBody>
      </p:sp>
    </p:spTree>
    <p:extLst>
      <p:ext uri="{BB962C8B-B14F-4D97-AF65-F5344CB8AC3E}">
        <p14:creationId xmlns:p14="http://schemas.microsoft.com/office/powerpoint/2010/main" val="3086916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n-US" dirty="0"/>
          </a:p>
        </p:txBody>
      </p:sp>
    </p:spTree>
    <p:extLst>
      <p:ext uri="{BB962C8B-B14F-4D97-AF65-F5344CB8AC3E}">
        <p14:creationId xmlns:p14="http://schemas.microsoft.com/office/powerpoint/2010/main" val="4190489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575245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n-US" dirty="0"/>
          </a:p>
        </p:txBody>
      </p:sp>
    </p:spTree>
    <p:extLst>
      <p:ext uri="{BB962C8B-B14F-4D97-AF65-F5344CB8AC3E}">
        <p14:creationId xmlns:p14="http://schemas.microsoft.com/office/powerpoint/2010/main" val="420750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bfaf50f2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bfaf50f2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0310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n-US" dirty="0"/>
          </a:p>
        </p:txBody>
      </p:sp>
    </p:spTree>
    <p:extLst>
      <p:ext uri="{BB962C8B-B14F-4D97-AF65-F5344CB8AC3E}">
        <p14:creationId xmlns:p14="http://schemas.microsoft.com/office/powerpoint/2010/main" val="3605654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n-US" dirty="0"/>
          </a:p>
        </p:txBody>
      </p:sp>
    </p:spTree>
    <p:extLst>
      <p:ext uri="{BB962C8B-B14F-4D97-AF65-F5344CB8AC3E}">
        <p14:creationId xmlns:p14="http://schemas.microsoft.com/office/powerpoint/2010/main" val="1795287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n-US" dirty="0"/>
          </a:p>
        </p:txBody>
      </p:sp>
    </p:spTree>
    <p:extLst>
      <p:ext uri="{BB962C8B-B14F-4D97-AF65-F5344CB8AC3E}">
        <p14:creationId xmlns:p14="http://schemas.microsoft.com/office/powerpoint/2010/main" val="1006648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endParaRPr lang="es-AR" dirty="0"/>
          </a:p>
        </p:txBody>
      </p:sp>
    </p:spTree>
    <p:extLst>
      <p:ext uri="{BB962C8B-B14F-4D97-AF65-F5344CB8AC3E}">
        <p14:creationId xmlns:p14="http://schemas.microsoft.com/office/powerpoint/2010/main" val="1821965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endParaRPr lang="es-AR" b="0" i="0" dirty="0">
              <a:solidFill>
                <a:srgbClr val="E3E3E3"/>
              </a:solidFill>
              <a:effectLst/>
              <a:latin typeface="Google Sans"/>
            </a:endParaRPr>
          </a:p>
        </p:txBody>
      </p:sp>
    </p:spTree>
    <p:extLst>
      <p:ext uri="{BB962C8B-B14F-4D97-AF65-F5344CB8AC3E}">
        <p14:creationId xmlns:p14="http://schemas.microsoft.com/office/powerpoint/2010/main" val="3948418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endParaRPr lang="es-AR" dirty="0"/>
          </a:p>
        </p:txBody>
      </p:sp>
    </p:spTree>
    <p:extLst>
      <p:ext uri="{BB962C8B-B14F-4D97-AF65-F5344CB8AC3E}">
        <p14:creationId xmlns:p14="http://schemas.microsoft.com/office/powerpoint/2010/main" val="732397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endParaRPr lang="es-AR" dirty="0"/>
          </a:p>
        </p:txBody>
      </p:sp>
    </p:spTree>
    <p:extLst>
      <p:ext uri="{BB962C8B-B14F-4D97-AF65-F5344CB8AC3E}">
        <p14:creationId xmlns:p14="http://schemas.microsoft.com/office/powerpoint/2010/main" val="996208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endParaRPr lang="es-AR" dirty="0"/>
          </a:p>
        </p:txBody>
      </p:sp>
    </p:spTree>
    <p:extLst>
      <p:ext uri="{BB962C8B-B14F-4D97-AF65-F5344CB8AC3E}">
        <p14:creationId xmlns:p14="http://schemas.microsoft.com/office/powerpoint/2010/main" val="1676529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endParaRPr lang="es-AR" dirty="0"/>
          </a:p>
        </p:txBody>
      </p:sp>
    </p:spTree>
    <p:extLst>
      <p:ext uri="{BB962C8B-B14F-4D97-AF65-F5344CB8AC3E}">
        <p14:creationId xmlns:p14="http://schemas.microsoft.com/office/powerpoint/2010/main" val="4040932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algn="l">
              <a:buFont typeface="Arial" panose="020B0604020202020204" pitchFamily="34" charset="0"/>
              <a:buAutoNum type="arabicPeriod"/>
            </a:pPr>
            <a:endParaRPr lang="es-AR" dirty="0"/>
          </a:p>
        </p:txBody>
      </p:sp>
    </p:spTree>
    <p:extLst>
      <p:ext uri="{BB962C8B-B14F-4D97-AF65-F5344CB8AC3E}">
        <p14:creationId xmlns:p14="http://schemas.microsoft.com/office/powerpoint/2010/main" val="2789945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bfaf50f2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faf50f2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dirty="0"/>
          </a:p>
        </p:txBody>
      </p:sp>
    </p:spTree>
    <p:extLst>
      <p:ext uri="{BB962C8B-B14F-4D97-AF65-F5344CB8AC3E}">
        <p14:creationId xmlns:p14="http://schemas.microsoft.com/office/powerpoint/2010/main" val="2194665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endParaRPr lang="es-AR" dirty="0"/>
          </a:p>
        </p:txBody>
      </p:sp>
    </p:spTree>
    <p:extLst>
      <p:ext uri="{BB962C8B-B14F-4D97-AF65-F5344CB8AC3E}">
        <p14:creationId xmlns:p14="http://schemas.microsoft.com/office/powerpoint/2010/main" val="3087214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endParaRPr lang="es-AR" dirty="0"/>
          </a:p>
        </p:txBody>
      </p:sp>
    </p:spTree>
    <p:extLst>
      <p:ext uri="{BB962C8B-B14F-4D97-AF65-F5344CB8AC3E}">
        <p14:creationId xmlns:p14="http://schemas.microsoft.com/office/powerpoint/2010/main" val="2142799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endParaRPr lang="es-AR" dirty="0"/>
          </a:p>
        </p:txBody>
      </p:sp>
    </p:spTree>
    <p:extLst>
      <p:ext uri="{BB962C8B-B14F-4D97-AF65-F5344CB8AC3E}">
        <p14:creationId xmlns:p14="http://schemas.microsoft.com/office/powerpoint/2010/main" val="3518443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mj-lt"/>
              <a:buNone/>
            </a:pPr>
            <a:endParaRPr lang="es-AR" dirty="0"/>
          </a:p>
        </p:txBody>
      </p:sp>
    </p:spTree>
    <p:extLst>
      <p:ext uri="{BB962C8B-B14F-4D97-AF65-F5344CB8AC3E}">
        <p14:creationId xmlns:p14="http://schemas.microsoft.com/office/powerpoint/2010/main" val="2265365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mj-lt"/>
              <a:buNone/>
            </a:pPr>
            <a:endParaRPr lang="es-AR" dirty="0"/>
          </a:p>
        </p:txBody>
      </p:sp>
    </p:spTree>
    <p:extLst>
      <p:ext uri="{BB962C8B-B14F-4D97-AF65-F5344CB8AC3E}">
        <p14:creationId xmlns:p14="http://schemas.microsoft.com/office/powerpoint/2010/main" val="1820542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mj-lt"/>
              <a:buNone/>
            </a:pPr>
            <a:endParaRPr lang="es-AR" dirty="0"/>
          </a:p>
        </p:txBody>
      </p:sp>
    </p:spTree>
    <p:extLst>
      <p:ext uri="{BB962C8B-B14F-4D97-AF65-F5344CB8AC3E}">
        <p14:creationId xmlns:p14="http://schemas.microsoft.com/office/powerpoint/2010/main" val="4103321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mj-lt"/>
              <a:buNone/>
            </a:pPr>
            <a:endParaRPr lang="es-AR" dirty="0"/>
          </a:p>
        </p:txBody>
      </p:sp>
    </p:spTree>
    <p:extLst>
      <p:ext uri="{BB962C8B-B14F-4D97-AF65-F5344CB8AC3E}">
        <p14:creationId xmlns:p14="http://schemas.microsoft.com/office/powerpoint/2010/main" val="9716768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mj-lt"/>
              <a:buNone/>
            </a:pPr>
            <a:endParaRPr lang="es-AR" dirty="0"/>
          </a:p>
        </p:txBody>
      </p:sp>
    </p:spTree>
    <p:extLst>
      <p:ext uri="{BB962C8B-B14F-4D97-AF65-F5344CB8AC3E}">
        <p14:creationId xmlns:p14="http://schemas.microsoft.com/office/powerpoint/2010/main" val="3000988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bfaf50f2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faf50f2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dirty="0"/>
          </a:p>
        </p:txBody>
      </p:sp>
    </p:spTree>
    <p:extLst>
      <p:ext uri="{BB962C8B-B14F-4D97-AF65-F5344CB8AC3E}">
        <p14:creationId xmlns:p14="http://schemas.microsoft.com/office/powerpoint/2010/main" val="2586905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n-US" dirty="0"/>
          </a:p>
        </p:txBody>
      </p:sp>
    </p:spTree>
    <p:extLst>
      <p:ext uri="{BB962C8B-B14F-4D97-AF65-F5344CB8AC3E}">
        <p14:creationId xmlns:p14="http://schemas.microsoft.com/office/powerpoint/2010/main" val="343131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bfaf50f2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faf50f2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dirty="0"/>
          </a:p>
        </p:txBody>
      </p:sp>
    </p:spTree>
    <p:extLst>
      <p:ext uri="{BB962C8B-B14F-4D97-AF65-F5344CB8AC3E}">
        <p14:creationId xmlns:p14="http://schemas.microsoft.com/office/powerpoint/2010/main" val="1366928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41800030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endParaRPr lang="es-AR" dirty="0"/>
          </a:p>
        </p:txBody>
      </p:sp>
    </p:spTree>
    <p:extLst>
      <p:ext uri="{BB962C8B-B14F-4D97-AF65-F5344CB8AC3E}">
        <p14:creationId xmlns:p14="http://schemas.microsoft.com/office/powerpoint/2010/main" val="36590585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endParaRPr lang="es-AR" dirty="0"/>
          </a:p>
        </p:txBody>
      </p:sp>
    </p:spTree>
    <p:extLst>
      <p:ext uri="{BB962C8B-B14F-4D97-AF65-F5344CB8AC3E}">
        <p14:creationId xmlns:p14="http://schemas.microsoft.com/office/powerpoint/2010/main" val="33049617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11802364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0260483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1151575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4788937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40730046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s-AR" dirty="0"/>
          </a:p>
        </p:txBody>
      </p:sp>
    </p:spTree>
    <p:extLst>
      <p:ext uri="{BB962C8B-B14F-4D97-AF65-F5344CB8AC3E}">
        <p14:creationId xmlns:p14="http://schemas.microsoft.com/office/powerpoint/2010/main" val="11284099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algn="l">
              <a:buFont typeface="+mj-lt"/>
              <a:buAutoNum type="arabicPeriod"/>
            </a:pPr>
            <a:endParaRPr lang="es-AR" dirty="0"/>
          </a:p>
        </p:txBody>
      </p:sp>
    </p:spTree>
    <p:extLst>
      <p:ext uri="{BB962C8B-B14F-4D97-AF65-F5344CB8AC3E}">
        <p14:creationId xmlns:p14="http://schemas.microsoft.com/office/powerpoint/2010/main" val="3043038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spcBef>
                <a:spcPts val="0"/>
              </a:spcBef>
              <a:spcAft>
                <a:spcPts val="0"/>
              </a:spcAft>
              <a:buFont typeface="Arial" panose="020B0604020202020204" pitchFamily="34" charset="0"/>
              <a:buChar char="•"/>
            </a:pPr>
            <a:endParaRPr lang="es-AR" dirty="0"/>
          </a:p>
        </p:txBody>
      </p:sp>
    </p:spTree>
    <p:extLst>
      <p:ext uri="{BB962C8B-B14F-4D97-AF65-F5344CB8AC3E}">
        <p14:creationId xmlns:p14="http://schemas.microsoft.com/office/powerpoint/2010/main" val="22877837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endParaRPr lang="es-AR" dirty="0"/>
          </a:p>
        </p:txBody>
      </p:sp>
    </p:spTree>
    <p:extLst>
      <p:ext uri="{BB962C8B-B14F-4D97-AF65-F5344CB8AC3E}">
        <p14:creationId xmlns:p14="http://schemas.microsoft.com/office/powerpoint/2010/main" val="10961890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endParaRPr lang="es-AR" dirty="0"/>
          </a:p>
        </p:txBody>
      </p:sp>
    </p:spTree>
    <p:extLst>
      <p:ext uri="{BB962C8B-B14F-4D97-AF65-F5344CB8AC3E}">
        <p14:creationId xmlns:p14="http://schemas.microsoft.com/office/powerpoint/2010/main" val="2335946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7905672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bfaf50f2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faf50f2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dirty="0"/>
          </a:p>
        </p:txBody>
      </p:sp>
    </p:spTree>
    <p:extLst>
      <p:ext uri="{BB962C8B-B14F-4D97-AF65-F5344CB8AC3E}">
        <p14:creationId xmlns:p14="http://schemas.microsoft.com/office/powerpoint/2010/main" val="22721192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lang="en-US" dirty="0"/>
          </a:p>
        </p:txBody>
      </p:sp>
    </p:spTree>
    <p:extLst>
      <p:ext uri="{BB962C8B-B14F-4D97-AF65-F5344CB8AC3E}">
        <p14:creationId xmlns:p14="http://schemas.microsoft.com/office/powerpoint/2010/main" val="30890969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26941041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4783093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32105496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6040128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4094986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spcBef>
                <a:spcPts val="0"/>
              </a:spcBef>
              <a:spcAft>
                <a:spcPts val="0"/>
              </a:spcAft>
              <a:buFont typeface="Arial" panose="020B0604020202020204" pitchFamily="34" charset="0"/>
              <a:buChar char="•"/>
            </a:pPr>
            <a:endParaRPr lang="es-AR" dirty="0"/>
          </a:p>
        </p:txBody>
      </p:sp>
    </p:spTree>
    <p:extLst>
      <p:ext uri="{BB962C8B-B14F-4D97-AF65-F5344CB8AC3E}">
        <p14:creationId xmlns:p14="http://schemas.microsoft.com/office/powerpoint/2010/main" val="5642916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bfaf50f2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bfaf50f2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69106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c102fbe4c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c102fbe4c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spcBef>
                <a:spcPts val="0"/>
              </a:spcBef>
              <a:spcAft>
                <a:spcPts val="0"/>
              </a:spcAft>
              <a:buFont typeface="Arial" panose="020B0604020202020204" pitchFamily="34" charset="0"/>
              <a:buChar char="•"/>
            </a:pPr>
            <a:endParaRPr lang="es-AR" dirty="0"/>
          </a:p>
        </p:txBody>
      </p:sp>
    </p:spTree>
    <p:extLst>
      <p:ext uri="{BB962C8B-B14F-4D97-AF65-F5344CB8AC3E}">
        <p14:creationId xmlns:p14="http://schemas.microsoft.com/office/powerpoint/2010/main" val="3929844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lang="en-US" dirty="0"/>
          </a:p>
        </p:txBody>
      </p:sp>
    </p:spTree>
    <p:extLst>
      <p:ext uri="{BB962C8B-B14F-4D97-AF65-F5344CB8AC3E}">
        <p14:creationId xmlns:p14="http://schemas.microsoft.com/office/powerpoint/2010/main" val="2189727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c0b8f9c7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c0b8f9c7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endParaRPr lang="en-US" dirty="0"/>
          </a:p>
        </p:txBody>
      </p:sp>
    </p:spTree>
    <p:extLst>
      <p:ext uri="{BB962C8B-B14F-4D97-AF65-F5344CB8AC3E}">
        <p14:creationId xmlns:p14="http://schemas.microsoft.com/office/powerpoint/2010/main" val="235642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9">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medium.com/aprendizaje-por-refuerzo-introducci%C3%B3n-al-mundo-del/aprendizaje-por-refuerzo-procesos-de-decisi%C3%B3n-de-markov-parte-1-8a0aed1e6c59"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drive/1IIIwS_kXCFnXMzEqN3t9hSOC5EISI1wm?usp=sharing"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colab.research.google.com/drive/1j3tEGRLeFGrU_iSept1EJ_L2kft5_2-K?usp=sharing"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hyperlink" Target="https://colab.research.google.com/drive/1uI2dHtUSSZKT23n0e1pQsM89dH4cmUS7?usp=sharing" TargetMode="External"/><Relationship Id="rId4" Type="http://schemas.openxmlformats.org/officeDocument/2006/relationships/hyperlink" Target="https://colab.research.google.com/drive/1fF76ZQ93rlEilO5rz9MdPnbCXWBMLbgg?usp=sharing"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colab.research.google.com/drive/19CVj6Q3YIl2hsffFZxEdD5WlBhBIAt4V?usp=sharing"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hyperlink" Target="https://colab.research.google.com/drive/1fF76ZQ93rlEilO5rz9MdPnbCXWBMLbgg?usp=sharing"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colab.research.google.com/drive/19CVj6Q3YIl2hsffFZxEdD5WlBhBIAt4V?usp=sharing"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hyperlink" Target="https://colab.research.google.com/drive/1opjvufSMTF4ahTHJGgiBEpEeBA19nQI5?usp=sharing"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colab.research.google.com/drive/19CVj6Q3YIl2hsffFZxEdD5WlBhBIAt4V?usp=sharing"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hyperlink" Target="https://colab.research.google.com/drive/1gS8vVm--0gG2CoIyRwHcvpTBm0zHSqIc?usp=sharing" TargetMode="External"/><Relationship Id="rId4" Type="http://schemas.openxmlformats.org/officeDocument/2006/relationships/hyperlink" Target="https://www.geeksforgeeks.org/principal-component-analysis-pca/"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scikit-learn.org/stable/modules/classes.html#module-sklearn.feature_selection"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hyperlink" Target="https://neptune.ai/blog/feature-selection-methods" TargetMode="External"/><Relationship Id="rId4" Type="http://schemas.openxmlformats.org/officeDocument/2006/relationships/hyperlink" Target="https://www.analyticsvidhya.com/blog/2020/10/feature-selection-techniques-in-machine-learning/"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hyperlink" Target="https://colab.research.google.com/drive/13bwjqlhA38_4gB-B9zPak-cUEN2dQVEe?usp=sharing"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hyperlink" Target="https://colab.research.google.com/drive/13bwjqlhA38_4gB-B9zPak-cUEN2dQVEe?usp=sharing"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hyperlink" Target="https://colab.research.google.com/drive/1puSAURM1xsiEvhOzNBwZ3asFZpMNsmmT?usp=sharing"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hyperlink" Target="https://colab.research.google.com/drive/1H4AsDqalgmWfxjTAsqLBn34G3_c6zeO5?usp=shar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hyperlink" Target="https://colab.research.google.com/drive/1lvvHQr-6nlCbnowfYuyY3RUVrAlxpueL?usp=sharing"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hyperlink" Target="https://www.digitalocean.com/community/tutorials/a-guide-to-time-series-forecasting-with-arima-in-python-3" TargetMode="External"/><Relationship Id="rId5" Type="http://schemas.openxmlformats.org/officeDocument/2006/relationships/hyperlink" Target="https://colab.research.google.com/drive/1np5j3-JTUfpH33Gr5EYkfyynJbb1A85j?usp=sharing" TargetMode="External"/><Relationship Id="rId4" Type="http://schemas.openxmlformats.org/officeDocument/2006/relationships/image" Target="../media/image39.jpeg"/></Relationships>
</file>

<file path=ppt/slides/_rels/slide5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www.geeksforgeeks.org/dbscan-clustering-in-ml-density-based-clustering/" TargetMode="External"/><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hyperlink" Target="https://colab.research.google.com/drive/1UIy5OqU3vbMAnYo7VTDVz-0NudklSJe0?usp=shar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0.xml"/><Relationship Id="rId1" Type="http://schemas.openxmlformats.org/officeDocument/2006/relationships/slideLayout" Target="../slideLayouts/slideLayout3.xml"/><Relationship Id="rId5" Type="http://schemas.openxmlformats.org/officeDocument/2006/relationships/hyperlink" Target="youtube.com/watch?v=K5PNrX694HQ" TargetMode="External"/><Relationship Id="rId4" Type="http://schemas.openxmlformats.org/officeDocument/2006/relationships/hyperlink" Target="https://pixabay.com/es/atenci%C3%B3n-advertencia-signo-297169/"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colab.research.google.com/drive/11ZXX4K-2Kl3Q2nXyc2EpiKo7a76EYCjB?usp=sharing" TargetMode="External"/><Relationship Id="rId5" Type="http://schemas.openxmlformats.org/officeDocument/2006/relationships/hyperlink" Target="https://colab.research.google.com/drive/1vvUPVnGcAWJw8hLhTExg7cLBPXJg0Nv6?usp=sharing" TargetMode="External"/><Relationship Id="rId4" Type="http://schemas.openxmlformats.org/officeDocument/2006/relationships/hyperlink" Target="https://colab.research.google.com/drive/1jcB7u2droD8z2FlfWnNBGhJkK4SW717c?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59"/>
        <p:cNvGrpSpPr/>
        <p:nvPr/>
      </p:nvGrpSpPr>
      <p:grpSpPr>
        <a:xfrm>
          <a:off x="0" y="0"/>
          <a:ext cx="0" cy="0"/>
          <a:chOff x="0" y="0"/>
          <a:chExt cx="0" cy="0"/>
        </a:xfrm>
      </p:grpSpPr>
      <p:sp>
        <p:nvSpPr>
          <p:cNvPr id="60" name="Google Shape;60;p14"/>
          <p:cNvSpPr txBox="1"/>
          <p:nvPr/>
        </p:nvSpPr>
        <p:spPr>
          <a:xfrm>
            <a:off x="892923" y="2035650"/>
            <a:ext cx="4104600" cy="1072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AR" sz="3000" b="1" dirty="0">
                <a:solidFill>
                  <a:srgbClr val="304269"/>
                </a:solidFill>
                <a:latin typeface="Poppins"/>
                <a:ea typeface="Poppins"/>
                <a:cs typeface="Poppins"/>
                <a:sym typeface="Poppins"/>
              </a:rPr>
              <a:t>CURSO</a:t>
            </a:r>
          </a:p>
          <a:p>
            <a:pPr marL="0" lvl="0" indent="0" algn="l" rtl="0">
              <a:spcBef>
                <a:spcPts val="0"/>
              </a:spcBef>
              <a:spcAft>
                <a:spcPts val="0"/>
              </a:spcAft>
              <a:buNone/>
            </a:pPr>
            <a:r>
              <a:rPr lang="es-AR" sz="3000" b="1" dirty="0">
                <a:solidFill>
                  <a:srgbClr val="304269"/>
                </a:solidFill>
                <a:latin typeface="Poppins"/>
                <a:ea typeface="Poppins"/>
                <a:cs typeface="Poppins"/>
                <a:sym typeface="Poppins"/>
              </a:rPr>
              <a:t>DE DATA SCIENCE</a:t>
            </a:r>
          </a:p>
        </p:txBody>
      </p:sp>
      <p:sp>
        <p:nvSpPr>
          <p:cNvPr id="61" name="Google Shape;61;p14"/>
          <p:cNvSpPr txBox="1"/>
          <p:nvPr/>
        </p:nvSpPr>
        <p:spPr>
          <a:xfrm>
            <a:off x="892934" y="3313456"/>
            <a:ext cx="5340000" cy="390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1600">
                <a:solidFill>
                  <a:srgbClr val="353744"/>
                </a:solidFill>
                <a:latin typeface="Poppins"/>
                <a:ea typeface="Poppins"/>
                <a:cs typeface="Poppins"/>
                <a:sym typeface="Poppins"/>
              </a:rPr>
              <a:t>Ing. Virginia Marich</a:t>
            </a:r>
            <a:endParaRPr sz="1600">
              <a:solidFill>
                <a:srgbClr val="353744"/>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5744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¿Cuándo utilizar Machine Learning?</a:t>
            </a:r>
            <a:endParaRPr lang="es-AR" dirty="0">
              <a:sym typeface="Raleway SemiBold"/>
            </a:endParaRPr>
          </a:p>
        </p:txBody>
      </p:sp>
      <p:sp>
        <p:nvSpPr>
          <p:cNvPr id="9" name="CuadroTexto 8">
            <a:extLst>
              <a:ext uri="{FF2B5EF4-FFF2-40B4-BE49-F238E27FC236}">
                <a16:creationId xmlns:a16="http://schemas.microsoft.com/office/drawing/2014/main" id="{0B414225-508A-0813-C2F0-554917F07600}"/>
              </a:ext>
            </a:extLst>
          </p:cNvPr>
          <p:cNvSpPr txBox="1"/>
          <p:nvPr/>
        </p:nvSpPr>
        <p:spPr>
          <a:xfrm>
            <a:off x="2435044" y="1547911"/>
            <a:ext cx="3641906"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ES" dirty="0">
                <a:latin typeface="Poppins" panose="00000500000000000000" pitchFamily="2" charset="0"/>
                <a:cs typeface="Poppins" panose="00000500000000000000" pitchFamily="2" charset="0"/>
              </a:rPr>
              <a:t>Muchas características</a:t>
            </a:r>
          </a:p>
        </p:txBody>
      </p:sp>
      <p:sp>
        <p:nvSpPr>
          <p:cNvPr id="10" name="CuadroTexto 9">
            <a:extLst>
              <a:ext uri="{FF2B5EF4-FFF2-40B4-BE49-F238E27FC236}">
                <a16:creationId xmlns:a16="http://schemas.microsoft.com/office/drawing/2014/main" id="{979E8807-B4FF-2D2C-3EB9-792F076DDD7F}"/>
              </a:ext>
            </a:extLst>
          </p:cNvPr>
          <p:cNvSpPr txBox="1"/>
          <p:nvPr/>
        </p:nvSpPr>
        <p:spPr>
          <a:xfrm>
            <a:off x="2435044" y="2300330"/>
            <a:ext cx="3641906"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ES" dirty="0">
                <a:latin typeface="Poppins" panose="00000500000000000000" pitchFamily="2" charset="0"/>
                <a:cs typeface="Poppins" panose="00000500000000000000" pitchFamily="2" charset="0"/>
              </a:rPr>
              <a:t>Datos complejos y no estructurados</a:t>
            </a:r>
          </a:p>
        </p:txBody>
      </p:sp>
      <p:sp>
        <p:nvSpPr>
          <p:cNvPr id="11" name="CuadroTexto 10">
            <a:extLst>
              <a:ext uri="{FF2B5EF4-FFF2-40B4-BE49-F238E27FC236}">
                <a16:creationId xmlns:a16="http://schemas.microsoft.com/office/drawing/2014/main" id="{59D21415-6DBD-BA19-D003-E718C87A45F2}"/>
              </a:ext>
            </a:extLst>
          </p:cNvPr>
          <p:cNvSpPr txBox="1"/>
          <p:nvPr/>
        </p:nvSpPr>
        <p:spPr>
          <a:xfrm>
            <a:off x="2435044" y="3052749"/>
            <a:ext cx="3641906"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ES" dirty="0">
                <a:latin typeface="Poppins" panose="00000500000000000000" pitchFamily="2" charset="0"/>
                <a:cs typeface="Poppins" panose="00000500000000000000" pitchFamily="2" charset="0"/>
              </a:rPr>
              <a:t>Volumen</a:t>
            </a:r>
          </a:p>
        </p:txBody>
      </p:sp>
    </p:spTree>
    <p:extLst>
      <p:ext uri="{BB962C8B-B14F-4D97-AF65-F5344CB8AC3E}">
        <p14:creationId xmlns:p14="http://schemas.microsoft.com/office/powerpoint/2010/main" val="242001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10" name="Rectángulo 9">
            <a:extLst>
              <a:ext uri="{FF2B5EF4-FFF2-40B4-BE49-F238E27FC236}">
                <a16:creationId xmlns:a16="http://schemas.microsoft.com/office/drawing/2014/main" id="{A25D6139-7D45-FB78-BF11-6197D14CB14C}"/>
              </a:ext>
            </a:extLst>
          </p:cNvPr>
          <p:cNvSpPr/>
          <p:nvPr/>
        </p:nvSpPr>
        <p:spPr>
          <a:xfrm>
            <a:off x="546100" y="2177207"/>
            <a:ext cx="1358900" cy="10529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latin typeface="Poppins" panose="00000500000000000000" pitchFamily="2" charset="0"/>
                <a:cs typeface="Poppins" panose="00000500000000000000" pitchFamily="2" charset="0"/>
              </a:rPr>
              <a:t>Conocimiento del problema y selección de modelo</a:t>
            </a:r>
            <a:endParaRPr lang="es-AR" sz="1100" dirty="0">
              <a:latin typeface="Poppins" panose="00000500000000000000" pitchFamily="2" charset="0"/>
              <a:cs typeface="Poppins" panose="00000500000000000000" pitchFamily="2" charset="0"/>
            </a:endParaRPr>
          </a:p>
        </p:txBody>
      </p:sp>
      <p:sp>
        <p:nvSpPr>
          <p:cNvPr id="11" name="Rectángulo 10">
            <a:extLst>
              <a:ext uri="{FF2B5EF4-FFF2-40B4-BE49-F238E27FC236}">
                <a16:creationId xmlns:a16="http://schemas.microsoft.com/office/drawing/2014/main" id="{4B8EDF15-F3E7-C174-2956-B478E915C800}"/>
              </a:ext>
            </a:extLst>
          </p:cNvPr>
          <p:cNvSpPr/>
          <p:nvPr/>
        </p:nvSpPr>
        <p:spPr>
          <a:xfrm>
            <a:off x="2758894" y="1363563"/>
            <a:ext cx="1254306" cy="5715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 sz="1100" dirty="0">
                <a:latin typeface="Poppins" panose="00000500000000000000" pitchFamily="2" charset="0"/>
                <a:cs typeface="Poppins" panose="00000500000000000000" pitchFamily="2" charset="0"/>
              </a:rPr>
              <a:t>Datos de entrenamiento</a:t>
            </a:r>
            <a:endParaRPr lang="es-AR" sz="1100" dirty="0">
              <a:latin typeface="Poppins" panose="00000500000000000000" pitchFamily="2" charset="0"/>
              <a:cs typeface="Poppins" panose="00000500000000000000" pitchFamily="2" charset="0"/>
            </a:endParaRPr>
          </a:p>
        </p:txBody>
      </p:sp>
      <p:sp>
        <p:nvSpPr>
          <p:cNvPr id="12" name="Rectángulo 11">
            <a:extLst>
              <a:ext uri="{FF2B5EF4-FFF2-40B4-BE49-F238E27FC236}">
                <a16:creationId xmlns:a16="http://schemas.microsoft.com/office/drawing/2014/main" id="{31946938-9BBE-62FD-66EC-219D1713D9D3}"/>
              </a:ext>
            </a:extLst>
          </p:cNvPr>
          <p:cNvSpPr/>
          <p:nvPr/>
        </p:nvSpPr>
        <p:spPr>
          <a:xfrm>
            <a:off x="2758894" y="2419350"/>
            <a:ext cx="1216206" cy="571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latin typeface="Poppins" panose="00000500000000000000" pitchFamily="2" charset="0"/>
                <a:cs typeface="Poppins" panose="00000500000000000000" pitchFamily="2" charset="0"/>
              </a:rPr>
              <a:t>Entrenamiento de un modelo de ML</a:t>
            </a:r>
            <a:endParaRPr lang="es-AR" sz="1100" dirty="0">
              <a:latin typeface="Poppins" panose="00000500000000000000" pitchFamily="2" charset="0"/>
              <a:cs typeface="Poppins" panose="00000500000000000000" pitchFamily="2" charset="0"/>
            </a:endParaRPr>
          </a:p>
        </p:txBody>
      </p:sp>
      <p:cxnSp>
        <p:nvCxnSpPr>
          <p:cNvPr id="14" name="Conector recto de flecha 13">
            <a:extLst>
              <a:ext uri="{FF2B5EF4-FFF2-40B4-BE49-F238E27FC236}">
                <a16:creationId xmlns:a16="http://schemas.microsoft.com/office/drawing/2014/main" id="{AA88C2E9-DF68-9FA1-82EF-A70CE00F9339}"/>
              </a:ext>
            </a:extLst>
          </p:cNvPr>
          <p:cNvCxnSpPr>
            <a:cxnSpLocks/>
            <a:stCxn id="10" idx="3"/>
            <a:endCxn id="12" idx="1"/>
          </p:cNvCxnSpPr>
          <p:nvPr/>
        </p:nvCxnSpPr>
        <p:spPr>
          <a:xfrm>
            <a:off x="1905000" y="2703670"/>
            <a:ext cx="853894" cy="14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Conector recto de flecha 16">
            <a:extLst>
              <a:ext uri="{FF2B5EF4-FFF2-40B4-BE49-F238E27FC236}">
                <a16:creationId xmlns:a16="http://schemas.microsoft.com/office/drawing/2014/main" id="{709A9FD0-1219-1716-FDBA-D1B23B518DAB}"/>
              </a:ext>
            </a:extLst>
          </p:cNvPr>
          <p:cNvCxnSpPr>
            <a:cxnSpLocks/>
            <a:stCxn id="11" idx="2"/>
            <a:endCxn id="12" idx="0"/>
          </p:cNvCxnSpPr>
          <p:nvPr/>
        </p:nvCxnSpPr>
        <p:spPr>
          <a:xfrm flipH="1">
            <a:off x="3366997" y="1935063"/>
            <a:ext cx="19050" cy="484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ector recto de flecha 17">
            <a:extLst>
              <a:ext uri="{FF2B5EF4-FFF2-40B4-BE49-F238E27FC236}">
                <a16:creationId xmlns:a16="http://schemas.microsoft.com/office/drawing/2014/main" id="{615F4F08-05E2-7FD7-7BF8-401BFE6D375F}"/>
              </a:ext>
            </a:extLst>
          </p:cNvPr>
          <p:cNvCxnSpPr>
            <a:cxnSpLocks/>
          </p:cNvCxnSpPr>
          <p:nvPr/>
        </p:nvCxnSpPr>
        <p:spPr>
          <a:xfrm>
            <a:off x="3975100" y="2667000"/>
            <a:ext cx="85389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Rectángulo 18">
            <a:extLst>
              <a:ext uri="{FF2B5EF4-FFF2-40B4-BE49-F238E27FC236}">
                <a16:creationId xmlns:a16="http://schemas.microsoft.com/office/drawing/2014/main" id="{E6A37524-C149-4DC4-59D8-D746436E5549}"/>
              </a:ext>
            </a:extLst>
          </p:cNvPr>
          <p:cNvSpPr/>
          <p:nvPr/>
        </p:nvSpPr>
        <p:spPr>
          <a:xfrm>
            <a:off x="4828994" y="2476500"/>
            <a:ext cx="1216206" cy="571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latin typeface="Poppins" panose="00000500000000000000" pitchFamily="2" charset="0"/>
                <a:cs typeface="Poppins" panose="00000500000000000000" pitchFamily="2" charset="0"/>
              </a:rPr>
              <a:t>Evaluación </a:t>
            </a:r>
            <a:endParaRPr lang="es-AR" sz="1100" dirty="0">
              <a:latin typeface="Poppins" panose="00000500000000000000" pitchFamily="2" charset="0"/>
              <a:cs typeface="Poppins" panose="00000500000000000000" pitchFamily="2" charset="0"/>
            </a:endParaRPr>
          </a:p>
        </p:txBody>
      </p:sp>
      <p:sp>
        <p:nvSpPr>
          <p:cNvPr id="21" name="Rectángulo 20">
            <a:extLst>
              <a:ext uri="{FF2B5EF4-FFF2-40B4-BE49-F238E27FC236}">
                <a16:creationId xmlns:a16="http://schemas.microsoft.com/office/drawing/2014/main" id="{2B6661E0-C472-686D-5AFA-13E17335D1E9}"/>
              </a:ext>
            </a:extLst>
          </p:cNvPr>
          <p:cNvSpPr/>
          <p:nvPr/>
        </p:nvSpPr>
        <p:spPr>
          <a:xfrm>
            <a:off x="4828994" y="3560663"/>
            <a:ext cx="1216206" cy="5715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 sz="1100" dirty="0">
                <a:latin typeface="Poppins" panose="00000500000000000000" pitchFamily="2" charset="0"/>
                <a:cs typeface="Poppins" panose="00000500000000000000" pitchFamily="2" charset="0"/>
              </a:rPr>
              <a:t>Datos de prueba</a:t>
            </a:r>
            <a:endParaRPr lang="es-AR" sz="1100" dirty="0">
              <a:latin typeface="Poppins" panose="00000500000000000000" pitchFamily="2" charset="0"/>
              <a:cs typeface="Poppins" panose="00000500000000000000" pitchFamily="2" charset="0"/>
            </a:endParaRPr>
          </a:p>
        </p:txBody>
      </p:sp>
      <p:cxnSp>
        <p:nvCxnSpPr>
          <p:cNvPr id="22" name="Conector recto de flecha 21">
            <a:extLst>
              <a:ext uri="{FF2B5EF4-FFF2-40B4-BE49-F238E27FC236}">
                <a16:creationId xmlns:a16="http://schemas.microsoft.com/office/drawing/2014/main" id="{3403E9DC-B72E-C4D0-E7E3-0E1FA01D7154}"/>
              </a:ext>
            </a:extLst>
          </p:cNvPr>
          <p:cNvCxnSpPr>
            <a:cxnSpLocks/>
          </p:cNvCxnSpPr>
          <p:nvPr/>
        </p:nvCxnSpPr>
        <p:spPr>
          <a:xfrm flipV="1">
            <a:off x="5437097" y="3048000"/>
            <a:ext cx="0" cy="512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ector recto de flecha 24">
            <a:extLst>
              <a:ext uri="{FF2B5EF4-FFF2-40B4-BE49-F238E27FC236}">
                <a16:creationId xmlns:a16="http://schemas.microsoft.com/office/drawing/2014/main" id="{6A65C1A2-7911-3C4E-F9E7-F0777F9CA132}"/>
              </a:ext>
            </a:extLst>
          </p:cNvPr>
          <p:cNvCxnSpPr>
            <a:cxnSpLocks/>
          </p:cNvCxnSpPr>
          <p:nvPr/>
        </p:nvCxnSpPr>
        <p:spPr>
          <a:xfrm>
            <a:off x="6045200" y="2705100"/>
            <a:ext cx="5461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mbo 26">
            <a:extLst>
              <a:ext uri="{FF2B5EF4-FFF2-40B4-BE49-F238E27FC236}">
                <a16:creationId xmlns:a16="http://schemas.microsoft.com/office/drawing/2014/main" id="{E5908C08-9BBA-2D49-B586-5C935488CB12}"/>
              </a:ext>
            </a:extLst>
          </p:cNvPr>
          <p:cNvSpPr/>
          <p:nvPr/>
        </p:nvSpPr>
        <p:spPr>
          <a:xfrm>
            <a:off x="6610349" y="2180067"/>
            <a:ext cx="1670051" cy="1050066"/>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900" b="1" dirty="0">
                <a:latin typeface="Poppins" panose="00000500000000000000" pitchFamily="2" charset="0"/>
                <a:cs typeface="Poppins" panose="00000500000000000000" pitchFamily="2" charset="0"/>
              </a:rPr>
              <a:t>¿Es correcto el resultado?</a:t>
            </a:r>
            <a:endParaRPr lang="es-AR" sz="900" b="1" dirty="0">
              <a:latin typeface="Poppins" panose="00000500000000000000" pitchFamily="2" charset="0"/>
              <a:cs typeface="Poppins" panose="00000500000000000000" pitchFamily="2" charset="0"/>
            </a:endParaRPr>
          </a:p>
        </p:txBody>
      </p:sp>
      <p:cxnSp>
        <p:nvCxnSpPr>
          <p:cNvPr id="30" name="Conector recto de flecha 29">
            <a:extLst>
              <a:ext uri="{FF2B5EF4-FFF2-40B4-BE49-F238E27FC236}">
                <a16:creationId xmlns:a16="http://schemas.microsoft.com/office/drawing/2014/main" id="{54EA91A7-8F9F-0467-64E9-2F11EE2410B1}"/>
              </a:ext>
            </a:extLst>
          </p:cNvPr>
          <p:cNvCxnSpPr>
            <a:cxnSpLocks/>
          </p:cNvCxnSpPr>
          <p:nvPr/>
        </p:nvCxnSpPr>
        <p:spPr>
          <a:xfrm flipV="1">
            <a:off x="7438662" y="1751040"/>
            <a:ext cx="0" cy="4261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CuadroTexto 33">
            <a:extLst>
              <a:ext uri="{FF2B5EF4-FFF2-40B4-BE49-F238E27FC236}">
                <a16:creationId xmlns:a16="http://schemas.microsoft.com/office/drawing/2014/main" id="{C94A136A-42FD-EE31-0AE6-058C3CBC28A1}"/>
              </a:ext>
            </a:extLst>
          </p:cNvPr>
          <p:cNvSpPr txBox="1"/>
          <p:nvPr/>
        </p:nvSpPr>
        <p:spPr>
          <a:xfrm>
            <a:off x="7232650" y="1847006"/>
            <a:ext cx="952500" cy="307777"/>
          </a:xfrm>
          <a:prstGeom prst="rect">
            <a:avLst/>
          </a:prstGeom>
          <a:noFill/>
        </p:spPr>
        <p:txBody>
          <a:bodyPr wrap="square" rtlCol="0">
            <a:spAutoFit/>
          </a:bodyPr>
          <a:lstStyle/>
          <a:p>
            <a:pPr algn="ctr"/>
            <a:r>
              <a:rPr lang="es-ES" dirty="0"/>
              <a:t>Si</a:t>
            </a:r>
            <a:endParaRPr lang="es-AR" dirty="0"/>
          </a:p>
        </p:txBody>
      </p:sp>
      <p:cxnSp>
        <p:nvCxnSpPr>
          <p:cNvPr id="35" name="Conector recto de flecha 34">
            <a:extLst>
              <a:ext uri="{FF2B5EF4-FFF2-40B4-BE49-F238E27FC236}">
                <a16:creationId xmlns:a16="http://schemas.microsoft.com/office/drawing/2014/main" id="{1DD1BBC8-CA08-A33B-D653-CC87F014B3A8}"/>
              </a:ext>
            </a:extLst>
          </p:cNvPr>
          <p:cNvCxnSpPr>
            <a:cxnSpLocks/>
          </p:cNvCxnSpPr>
          <p:nvPr/>
        </p:nvCxnSpPr>
        <p:spPr>
          <a:xfrm>
            <a:off x="7453448" y="3230133"/>
            <a:ext cx="0" cy="4770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CuadroTexto 36">
            <a:extLst>
              <a:ext uri="{FF2B5EF4-FFF2-40B4-BE49-F238E27FC236}">
                <a16:creationId xmlns:a16="http://schemas.microsoft.com/office/drawing/2014/main" id="{19B5DDCB-9287-AAC6-A18A-8EBCC9598BC7}"/>
              </a:ext>
            </a:extLst>
          </p:cNvPr>
          <p:cNvSpPr txBox="1"/>
          <p:nvPr/>
        </p:nvSpPr>
        <p:spPr>
          <a:xfrm>
            <a:off x="7232650" y="3272332"/>
            <a:ext cx="952500" cy="307777"/>
          </a:xfrm>
          <a:prstGeom prst="rect">
            <a:avLst/>
          </a:prstGeom>
          <a:noFill/>
        </p:spPr>
        <p:txBody>
          <a:bodyPr wrap="square" rtlCol="0">
            <a:spAutoFit/>
          </a:bodyPr>
          <a:lstStyle/>
          <a:p>
            <a:pPr algn="ctr"/>
            <a:r>
              <a:rPr lang="es-ES" dirty="0"/>
              <a:t>No</a:t>
            </a:r>
            <a:endParaRPr lang="es-AR" dirty="0"/>
          </a:p>
        </p:txBody>
      </p:sp>
      <p:sp>
        <p:nvSpPr>
          <p:cNvPr id="38" name="Rectángulo 37">
            <a:extLst>
              <a:ext uri="{FF2B5EF4-FFF2-40B4-BE49-F238E27FC236}">
                <a16:creationId xmlns:a16="http://schemas.microsoft.com/office/drawing/2014/main" id="{D608200C-8B7E-07C5-7063-B5BCBF9A71D8}"/>
              </a:ext>
            </a:extLst>
          </p:cNvPr>
          <p:cNvSpPr/>
          <p:nvPr/>
        </p:nvSpPr>
        <p:spPr>
          <a:xfrm>
            <a:off x="6914017" y="1176679"/>
            <a:ext cx="1216206" cy="5715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1100" dirty="0">
                <a:latin typeface="Poppins" panose="00000500000000000000" pitchFamily="2" charset="0"/>
                <a:cs typeface="Poppins" panose="00000500000000000000" pitchFamily="2" charset="0"/>
              </a:rPr>
              <a:t>Puesta en </a:t>
            </a:r>
            <a:r>
              <a:rPr lang="es-ES" sz="1100" dirty="0" err="1">
                <a:latin typeface="Poppins" panose="00000500000000000000" pitchFamily="2" charset="0"/>
                <a:cs typeface="Poppins" panose="00000500000000000000" pitchFamily="2" charset="0"/>
              </a:rPr>
              <a:t>produccion</a:t>
            </a:r>
            <a:endParaRPr lang="es-AR" sz="1100" dirty="0">
              <a:latin typeface="Poppins" panose="00000500000000000000" pitchFamily="2" charset="0"/>
              <a:cs typeface="Poppins" panose="00000500000000000000" pitchFamily="2" charset="0"/>
            </a:endParaRPr>
          </a:p>
        </p:txBody>
      </p:sp>
      <p:sp>
        <p:nvSpPr>
          <p:cNvPr id="39" name="Rectángulo 38">
            <a:extLst>
              <a:ext uri="{FF2B5EF4-FFF2-40B4-BE49-F238E27FC236}">
                <a16:creationId xmlns:a16="http://schemas.microsoft.com/office/drawing/2014/main" id="{2D7F66B8-C97F-DABC-1FD7-41171A2683CA}"/>
              </a:ext>
            </a:extLst>
          </p:cNvPr>
          <p:cNvSpPr/>
          <p:nvPr/>
        </p:nvSpPr>
        <p:spPr>
          <a:xfrm>
            <a:off x="6830559" y="3699915"/>
            <a:ext cx="1216206" cy="5715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1100" dirty="0">
                <a:latin typeface="Poppins" panose="00000500000000000000" pitchFamily="2" charset="0"/>
                <a:cs typeface="Poppins" panose="00000500000000000000" pitchFamily="2" charset="0"/>
              </a:rPr>
              <a:t>Iteración</a:t>
            </a:r>
            <a:endParaRPr lang="es-AR" sz="1100" dirty="0">
              <a:latin typeface="Poppins" panose="00000500000000000000" pitchFamily="2" charset="0"/>
              <a:cs typeface="Poppins" panose="00000500000000000000" pitchFamily="2" charset="0"/>
            </a:endParaRPr>
          </a:p>
        </p:txBody>
      </p:sp>
      <p:cxnSp>
        <p:nvCxnSpPr>
          <p:cNvPr id="46" name="Conector: angular 45">
            <a:extLst>
              <a:ext uri="{FF2B5EF4-FFF2-40B4-BE49-F238E27FC236}">
                <a16:creationId xmlns:a16="http://schemas.microsoft.com/office/drawing/2014/main" id="{5F0D723F-5609-9261-134D-CA67455D6DB6}"/>
              </a:ext>
            </a:extLst>
          </p:cNvPr>
          <p:cNvCxnSpPr>
            <a:stCxn id="39" idx="2"/>
            <a:endCxn id="10" idx="2"/>
          </p:cNvCxnSpPr>
          <p:nvPr/>
        </p:nvCxnSpPr>
        <p:spPr>
          <a:xfrm rot="5400000" flipH="1">
            <a:off x="3811465" y="644218"/>
            <a:ext cx="1041282" cy="6213112"/>
          </a:xfrm>
          <a:prstGeom prst="bentConnector3">
            <a:avLst>
              <a:gd name="adj1" fmla="val -21954"/>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2007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2" name="Rectángulo 1">
            <a:extLst>
              <a:ext uri="{FF2B5EF4-FFF2-40B4-BE49-F238E27FC236}">
                <a16:creationId xmlns:a16="http://schemas.microsoft.com/office/drawing/2014/main" id="{3C2F3A10-9CE5-AB27-7941-B39828BC170F}"/>
              </a:ext>
            </a:extLst>
          </p:cNvPr>
          <p:cNvSpPr/>
          <p:nvPr/>
        </p:nvSpPr>
        <p:spPr>
          <a:xfrm>
            <a:off x="688794" y="1270000"/>
            <a:ext cx="1571806" cy="7493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DATA SET LIMPIO</a:t>
            </a:r>
            <a:endParaRPr lang="es-AR" dirty="0"/>
          </a:p>
        </p:txBody>
      </p:sp>
      <p:cxnSp>
        <p:nvCxnSpPr>
          <p:cNvPr id="6" name="Conector: angular 5">
            <a:extLst>
              <a:ext uri="{FF2B5EF4-FFF2-40B4-BE49-F238E27FC236}">
                <a16:creationId xmlns:a16="http://schemas.microsoft.com/office/drawing/2014/main" id="{1750B628-34F2-BB73-4C8A-03DC48470524}"/>
              </a:ext>
            </a:extLst>
          </p:cNvPr>
          <p:cNvCxnSpPr>
            <a:cxnSpLocks/>
          </p:cNvCxnSpPr>
          <p:nvPr/>
        </p:nvCxnSpPr>
        <p:spPr>
          <a:xfrm rot="16200000" flipH="1">
            <a:off x="1873999" y="1648575"/>
            <a:ext cx="444500" cy="1243103"/>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
        <p:nvSpPr>
          <p:cNvPr id="7" name="Rectángulo 6">
            <a:extLst>
              <a:ext uri="{FF2B5EF4-FFF2-40B4-BE49-F238E27FC236}">
                <a16:creationId xmlns:a16="http://schemas.microsoft.com/office/drawing/2014/main" id="{9FD030B7-8E18-5EA7-3FE2-26F07E833035}"/>
              </a:ext>
            </a:extLst>
          </p:cNvPr>
          <p:cNvSpPr/>
          <p:nvPr/>
        </p:nvSpPr>
        <p:spPr>
          <a:xfrm>
            <a:off x="2717800" y="2089150"/>
            <a:ext cx="1571806" cy="7493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PREPARACIÓN DE DATOS</a:t>
            </a:r>
            <a:endParaRPr lang="es-AR" dirty="0"/>
          </a:p>
        </p:txBody>
      </p:sp>
      <p:cxnSp>
        <p:nvCxnSpPr>
          <p:cNvPr id="8" name="Conector: angular 7">
            <a:extLst>
              <a:ext uri="{FF2B5EF4-FFF2-40B4-BE49-F238E27FC236}">
                <a16:creationId xmlns:a16="http://schemas.microsoft.com/office/drawing/2014/main" id="{43F1E85B-B965-89D9-EF7F-614A260C06BE}"/>
              </a:ext>
            </a:extLst>
          </p:cNvPr>
          <p:cNvCxnSpPr/>
          <p:nvPr/>
        </p:nvCxnSpPr>
        <p:spPr>
          <a:xfrm rot="16200000" flipH="1">
            <a:off x="3868648" y="2474075"/>
            <a:ext cx="444500" cy="1243103"/>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
        <p:nvSpPr>
          <p:cNvPr id="41" name="Rectángulo 40">
            <a:extLst>
              <a:ext uri="{FF2B5EF4-FFF2-40B4-BE49-F238E27FC236}">
                <a16:creationId xmlns:a16="http://schemas.microsoft.com/office/drawing/2014/main" id="{164C84E1-8F4A-F6C6-D936-917C2CE658E3}"/>
              </a:ext>
            </a:extLst>
          </p:cNvPr>
          <p:cNvSpPr/>
          <p:nvPr/>
        </p:nvSpPr>
        <p:spPr>
          <a:xfrm>
            <a:off x="6565151" y="2952752"/>
            <a:ext cx="1571806" cy="7493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DATA SET DE INTERES</a:t>
            </a:r>
            <a:endParaRPr lang="es-AR" dirty="0"/>
          </a:p>
        </p:txBody>
      </p:sp>
      <p:grpSp>
        <p:nvGrpSpPr>
          <p:cNvPr id="47" name="Grupo 46">
            <a:extLst>
              <a:ext uri="{FF2B5EF4-FFF2-40B4-BE49-F238E27FC236}">
                <a16:creationId xmlns:a16="http://schemas.microsoft.com/office/drawing/2014/main" id="{A28AEE19-5331-6529-4B96-01E2A48D37F7}"/>
              </a:ext>
            </a:extLst>
          </p:cNvPr>
          <p:cNvGrpSpPr/>
          <p:nvPr/>
        </p:nvGrpSpPr>
        <p:grpSpPr>
          <a:xfrm>
            <a:off x="6565151" y="4140204"/>
            <a:ext cx="1586001" cy="241300"/>
            <a:chOff x="4698253" y="3784600"/>
            <a:chExt cx="1586001" cy="241300"/>
          </a:xfrm>
        </p:grpSpPr>
        <p:sp>
          <p:nvSpPr>
            <p:cNvPr id="42" name="Rectángulo 41">
              <a:extLst>
                <a:ext uri="{FF2B5EF4-FFF2-40B4-BE49-F238E27FC236}">
                  <a16:creationId xmlns:a16="http://schemas.microsoft.com/office/drawing/2014/main" id="{E532675D-2658-4987-ED6A-9CFD3631D8DA}"/>
                </a:ext>
              </a:extLst>
            </p:cNvPr>
            <p:cNvSpPr/>
            <p:nvPr/>
          </p:nvSpPr>
          <p:spPr>
            <a:xfrm>
              <a:off x="4698253" y="3784600"/>
              <a:ext cx="954744" cy="241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900" dirty="0"/>
                <a:t>TRAIN</a:t>
              </a:r>
              <a:endParaRPr lang="es-AR" sz="900" dirty="0"/>
            </a:p>
          </p:txBody>
        </p:sp>
        <p:sp>
          <p:nvSpPr>
            <p:cNvPr id="44" name="Rectángulo 43">
              <a:extLst>
                <a:ext uri="{FF2B5EF4-FFF2-40B4-BE49-F238E27FC236}">
                  <a16:creationId xmlns:a16="http://schemas.microsoft.com/office/drawing/2014/main" id="{0AFD00FC-02D0-7D35-223B-4D0CBF20B46D}"/>
                </a:ext>
              </a:extLst>
            </p:cNvPr>
            <p:cNvSpPr/>
            <p:nvPr/>
          </p:nvSpPr>
          <p:spPr>
            <a:xfrm>
              <a:off x="5652997" y="3784600"/>
              <a:ext cx="631257" cy="241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900" dirty="0"/>
                <a:t>TEST</a:t>
              </a:r>
              <a:endParaRPr lang="es-AR" sz="900" dirty="0"/>
            </a:p>
          </p:txBody>
        </p:sp>
      </p:grpSp>
      <p:cxnSp>
        <p:nvCxnSpPr>
          <p:cNvPr id="49" name="Conector recto de flecha 48">
            <a:extLst>
              <a:ext uri="{FF2B5EF4-FFF2-40B4-BE49-F238E27FC236}">
                <a16:creationId xmlns:a16="http://schemas.microsoft.com/office/drawing/2014/main" id="{87CFD171-C79F-60CE-95E5-AD6F2B6A7EBD}"/>
              </a:ext>
            </a:extLst>
          </p:cNvPr>
          <p:cNvCxnSpPr>
            <a:cxnSpLocks/>
          </p:cNvCxnSpPr>
          <p:nvPr/>
        </p:nvCxnSpPr>
        <p:spPr>
          <a:xfrm>
            <a:off x="7351054" y="3702052"/>
            <a:ext cx="0" cy="3429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51" name="Rectángulo 50">
            <a:extLst>
              <a:ext uri="{FF2B5EF4-FFF2-40B4-BE49-F238E27FC236}">
                <a16:creationId xmlns:a16="http://schemas.microsoft.com/office/drawing/2014/main" id="{623970AF-737E-11FF-A7FB-6742E8B896D4}"/>
              </a:ext>
            </a:extLst>
          </p:cNvPr>
          <p:cNvSpPr/>
          <p:nvPr/>
        </p:nvSpPr>
        <p:spPr>
          <a:xfrm>
            <a:off x="4751297" y="2943226"/>
            <a:ext cx="1571806" cy="7493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FEATURE SELECTION</a:t>
            </a:r>
            <a:endParaRPr lang="es-AR" dirty="0"/>
          </a:p>
        </p:txBody>
      </p:sp>
      <p:cxnSp>
        <p:nvCxnSpPr>
          <p:cNvPr id="52" name="Conector recto de flecha 51">
            <a:extLst>
              <a:ext uri="{FF2B5EF4-FFF2-40B4-BE49-F238E27FC236}">
                <a16:creationId xmlns:a16="http://schemas.microsoft.com/office/drawing/2014/main" id="{A581D662-59B6-FAC6-443E-155E1DC16762}"/>
              </a:ext>
            </a:extLst>
          </p:cNvPr>
          <p:cNvCxnSpPr>
            <a:cxnSpLocks/>
          </p:cNvCxnSpPr>
          <p:nvPr/>
        </p:nvCxnSpPr>
        <p:spPr>
          <a:xfrm>
            <a:off x="6172200" y="3327402"/>
            <a:ext cx="581954"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C0FC5615-5C93-005F-233B-03949158A1AA}"/>
              </a:ext>
            </a:extLst>
          </p:cNvPr>
          <p:cNvSpPr txBox="1"/>
          <p:nvPr/>
        </p:nvSpPr>
        <p:spPr>
          <a:xfrm>
            <a:off x="4751297" y="968139"/>
            <a:ext cx="4097735" cy="1600438"/>
          </a:xfrm>
          <a:custGeom>
            <a:avLst/>
            <a:gdLst>
              <a:gd name="connsiteX0" fmla="*/ 0 w 4097735"/>
              <a:gd name="connsiteY0" fmla="*/ 0 h 1600438"/>
              <a:gd name="connsiteX1" fmla="*/ 544413 w 4097735"/>
              <a:gd name="connsiteY1" fmla="*/ 0 h 1600438"/>
              <a:gd name="connsiteX2" fmla="*/ 1129804 w 4097735"/>
              <a:gd name="connsiteY2" fmla="*/ 0 h 1600438"/>
              <a:gd name="connsiteX3" fmla="*/ 1674217 w 4097735"/>
              <a:gd name="connsiteY3" fmla="*/ 0 h 1600438"/>
              <a:gd name="connsiteX4" fmla="*/ 2341563 w 4097735"/>
              <a:gd name="connsiteY4" fmla="*/ 0 h 1600438"/>
              <a:gd name="connsiteX5" fmla="*/ 2967931 w 4097735"/>
              <a:gd name="connsiteY5" fmla="*/ 0 h 1600438"/>
              <a:gd name="connsiteX6" fmla="*/ 3512344 w 4097735"/>
              <a:gd name="connsiteY6" fmla="*/ 0 h 1600438"/>
              <a:gd name="connsiteX7" fmla="*/ 4097735 w 4097735"/>
              <a:gd name="connsiteY7" fmla="*/ 0 h 1600438"/>
              <a:gd name="connsiteX8" fmla="*/ 4097735 w 4097735"/>
              <a:gd name="connsiteY8" fmla="*/ 549484 h 1600438"/>
              <a:gd name="connsiteX9" fmla="*/ 4097735 w 4097735"/>
              <a:gd name="connsiteY9" fmla="*/ 1114972 h 1600438"/>
              <a:gd name="connsiteX10" fmla="*/ 4097735 w 4097735"/>
              <a:gd name="connsiteY10" fmla="*/ 1600438 h 1600438"/>
              <a:gd name="connsiteX11" fmla="*/ 3553322 w 4097735"/>
              <a:gd name="connsiteY11" fmla="*/ 1600438 h 1600438"/>
              <a:gd name="connsiteX12" fmla="*/ 3090863 w 4097735"/>
              <a:gd name="connsiteY12" fmla="*/ 1600438 h 1600438"/>
              <a:gd name="connsiteX13" fmla="*/ 2505472 w 4097735"/>
              <a:gd name="connsiteY13" fmla="*/ 1600438 h 1600438"/>
              <a:gd name="connsiteX14" fmla="*/ 2043014 w 4097735"/>
              <a:gd name="connsiteY14" fmla="*/ 1600438 h 1600438"/>
              <a:gd name="connsiteX15" fmla="*/ 1580555 w 4097735"/>
              <a:gd name="connsiteY15" fmla="*/ 1600438 h 1600438"/>
              <a:gd name="connsiteX16" fmla="*/ 1036142 w 4097735"/>
              <a:gd name="connsiteY16" fmla="*/ 1600438 h 1600438"/>
              <a:gd name="connsiteX17" fmla="*/ 0 w 4097735"/>
              <a:gd name="connsiteY17" fmla="*/ 1600438 h 1600438"/>
              <a:gd name="connsiteX18" fmla="*/ 0 w 4097735"/>
              <a:gd name="connsiteY18" fmla="*/ 1098967 h 1600438"/>
              <a:gd name="connsiteX19" fmla="*/ 0 w 4097735"/>
              <a:gd name="connsiteY19" fmla="*/ 597497 h 1600438"/>
              <a:gd name="connsiteX20" fmla="*/ 0 w 4097735"/>
              <a:gd name="connsiteY20" fmla="*/ 0 h 160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7735" h="1600438" fill="none" extrusionOk="0">
                <a:moveTo>
                  <a:pt x="0" y="0"/>
                </a:moveTo>
                <a:cubicBezTo>
                  <a:pt x="131677" y="-17276"/>
                  <a:pt x="386760" y="47342"/>
                  <a:pt x="544413" y="0"/>
                </a:cubicBezTo>
                <a:cubicBezTo>
                  <a:pt x="702066" y="-47342"/>
                  <a:pt x="992612" y="15886"/>
                  <a:pt x="1129804" y="0"/>
                </a:cubicBezTo>
                <a:cubicBezTo>
                  <a:pt x="1266996" y="-15886"/>
                  <a:pt x="1561242" y="63292"/>
                  <a:pt x="1674217" y="0"/>
                </a:cubicBezTo>
                <a:cubicBezTo>
                  <a:pt x="1787192" y="-63292"/>
                  <a:pt x="2068605" y="15608"/>
                  <a:pt x="2341563" y="0"/>
                </a:cubicBezTo>
                <a:cubicBezTo>
                  <a:pt x="2614521" y="-15608"/>
                  <a:pt x="2732948" y="47384"/>
                  <a:pt x="2967931" y="0"/>
                </a:cubicBezTo>
                <a:cubicBezTo>
                  <a:pt x="3202914" y="-47384"/>
                  <a:pt x="3274655" y="40443"/>
                  <a:pt x="3512344" y="0"/>
                </a:cubicBezTo>
                <a:cubicBezTo>
                  <a:pt x="3750033" y="-40443"/>
                  <a:pt x="3826218" y="62704"/>
                  <a:pt x="4097735" y="0"/>
                </a:cubicBezTo>
                <a:cubicBezTo>
                  <a:pt x="4125216" y="251539"/>
                  <a:pt x="4089316" y="433948"/>
                  <a:pt x="4097735" y="549484"/>
                </a:cubicBezTo>
                <a:cubicBezTo>
                  <a:pt x="4106154" y="665020"/>
                  <a:pt x="4091504" y="861127"/>
                  <a:pt x="4097735" y="1114972"/>
                </a:cubicBezTo>
                <a:cubicBezTo>
                  <a:pt x="4103966" y="1368817"/>
                  <a:pt x="4076294" y="1386564"/>
                  <a:pt x="4097735" y="1600438"/>
                </a:cubicBezTo>
                <a:cubicBezTo>
                  <a:pt x="3952084" y="1653633"/>
                  <a:pt x="3821308" y="1597975"/>
                  <a:pt x="3553322" y="1600438"/>
                </a:cubicBezTo>
                <a:cubicBezTo>
                  <a:pt x="3285336" y="1602901"/>
                  <a:pt x="3287769" y="1571324"/>
                  <a:pt x="3090863" y="1600438"/>
                </a:cubicBezTo>
                <a:cubicBezTo>
                  <a:pt x="2893957" y="1629552"/>
                  <a:pt x="2729744" y="1542166"/>
                  <a:pt x="2505472" y="1600438"/>
                </a:cubicBezTo>
                <a:cubicBezTo>
                  <a:pt x="2281200" y="1658710"/>
                  <a:pt x="2265386" y="1582056"/>
                  <a:pt x="2043014" y="1600438"/>
                </a:cubicBezTo>
                <a:cubicBezTo>
                  <a:pt x="1820642" y="1618820"/>
                  <a:pt x="1686796" y="1596935"/>
                  <a:pt x="1580555" y="1600438"/>
                </a:cubicBezTo>
                <a:cubicBezTo>
                  <a:pt x="1474314" y="1603941"/>
                  <a:pt x="1294928" y="1551927"/>
                  <a:pt x="1036142" y="1600438"/>
                </a:cubicBezTo>
                <a:cubicBezTo>
                  <a:pt x="777356" y="1648949"/>
                  <a:pt x="332457" y="1554648"/>
                  <a:pt x="0" y="1600438"/>
                </a:cubicBezTo>
                <a:cubicBezTo>
                  <a:pt x="-1233" y="1354273"/>
                  <a:pt x="34722" y="1218184"/>
                  <a:pt x="0" y="1098967"/>
                </a:cubicBezTo>
                <a:cubicBezTo>
                  <a:pt x="-34722" y="979750"/>
                  <a:pt x="26052" y="810985"/>
                  <a:pt x="0" y="597497"/>
                </a:cubicBezTo>
                <a:cubicBezTo>
                  <a:pt x="-26052" y="384009"/>
                  <a:pt x="51485" y="241801"/>
                  <a:pt x="0" y="0"/>
                </a:cubicBezTo>
                <a:close/>
              </a:path>
              <a:path w="4097735" h="1600438" stroke="0" extrusionOk="0">
                <a:moveTo>
                  <a:pt x="0" y="0"/>
                </a:moveTo>
                <a:cubicBezTo>
                  <a:pt x="290045" y="-32135"/>
                  <a:pt x="342767" y="941"/>
                  <a:pt x="585391" y="0"/>
                </a:cubicBezTo>
                <a:cubicBezTo>
                  <a:pt x="828015" y="-941"/>
                  <a:pt x="894782" y="48003"/>
                  <a:pt x="1047849" y="0"/>
                </a:cubicBezTo>
                <a:cubicBezTo>
                  <a:pt x="1200916" y="-48003"/>
                  <a:pt x="1388825" y="1870"/>
                  <a:pt x="1592263" y="0"/>
                </a:cubicBezTo>
                <a:cubicBezTo>
                  <a:pt x="1795701" y="-1870"/>
                  <a:pt x="1940960" y="8856"/>
                  <a:pt x="2259608" y="0"/>
                </a:cubicBezTo>
                <a:cubicBezTo>
                  <a:pt x="2578256" y="-8856"/>
                  <a:pt x="2747992" y="75752"/>
                  <a:pt x="2926954" y="0"/>
                </a:cubicBezTo>
                <a:cubicBezTo>
                  <a:pt x="3105916" y="-75752"/>
                  <a:pt x="3245712" y="30954"/>
                  <a:pt x="3389412" y="0"/>
                </a:cubicBezTo>
                <a:cubicBezTo>
                  <a:pt x="3533112" y="-30954"/>
                  <a:pt x="3883865" y="57984"/>
                  <a:pt x="4097735" y="0"/>
                </a:cubicBezTo>
                <a:cubicBezTo>
                  <a:pt x="4102687" y="164179"/>
                  <a:pt x="4058736" y="393138"/>
                  <a:pt x="4097735" y="517475"/>
                </a:cubicBezTo>
                <a:cubicBezTo>
                  <a:pt x="4136734" y="641813"/>
                  <a:pt x="4073961" y="767250"/>
                  <a:pt x="4097735" y="1002941"/>
                </a:cubicBezTo>
                <a:cubicBezTo>
                  <a:pt x="4121509" y="1238632"/>
                  <a:pt x="4074525" y="1312729"/>
                  <a:pt x="4097735" y="1600438"/>
                </a:cubicBezTo>
                <a:cubicBezTo>
                  <a:pt x="3891351" y="1638232"/>
                  <a:pt x="3757452" y="1568910"/>
                  <a:pt x="3635276" y="1600438"/>
                </a:cubicBezTo>
                <a:cubicBezTo>
                  <a:pt x="3513100" y="1631966"/>
                  <a:pt x="3273316" y="1542234"/>
                  <a:pt x="3090863" y="1600438"/>
                </a:cubicBezTo>
                <a:cubicBezTo>
                  <a:pt x="2908410" y="1658642"/>
                  <a:pt x="2634974" y="1534980"/>
                  <a:pt x="2423518" y="1600438"/>
                </a:cubicBezTo>
                <a:cubicBezTo>
                  <a:pt x="2212063" y="1665896"/>
                  <a:pt x="2070098" y="1550965"/>
                  <a:pt x="1879104" y="1600438"/>
                </a:cubicBezTo>
                <a:cubicBezTo>
                  <a:pt x="1688110" y="1649911"/>
                  <a:pt x="1423441" y="1599989"/>
                  <a:pt x="1211759" y="1600438"/>
                </a:cubicBezTo>
                <a:cubicBezTo>
                  <a:pt x="1000077" y="1600887"/>
                  <a:pt x="785411" y="1579894"/>
                  <a:pt x="585391" y="1600438"/>
                </a:cubicBezTo>
                <a:cubicBezTo>
                  <a:pt x="385371" y="1620982"/>
                  <a:pt x="194791" y="1564440"/>
                  <a:pt x="0" y="1600438"/>
                </a:cubicBezTo>
                <a:cubicBezTo>
                  <a:pt x="-58055" y="1375119"/>
                  <a:pt x="20526" y="1336868"/>
                  <a:pt x="0" y="1082963"/>
                </a:cubicBezTo>
                <a:cubicBezTo>
                  <a:pt x="-20526" y="829059"/>
                  <a:pt x="54473" y="687512"/>
                  <a:pt x="0" y="533479"/>
                </a:cubicBezTo>
                <a:cubicBezTo>
                  <a:pt x="-54473" y="379446"/>
                  <a:pt x="52026" y="162867"/>
                  <a:pt x="0" y="0"/>
                </a:cubicBezTo>
                <a:close/>
              </a:path>
            </a:pathLst>
          </a:custGeom>
          <a:ln>
            <a:extLst>
              <a:ext uri="{C807C97D-BFC1-408E-A445-0C87EB9F89A2}">
                <ask:lineSketchStyleProps xmlns:ask="http://schemas.microsoft.com/office/drawing/2018/sketchyshapes" sd="3608472408">
                  <a:prstGeom prst="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wrap="square" rtlCol="0">
            <a:spAutoFit/>
          </a:bodyPr>
          <a:lstStyle/>
          <a:p>
            <a:pPr algn="l">
              <a:buFont typeface="Arial" panose="020B0604020202020204" pitchFamily="34" charset="0"/>
              <a:buChar char="•"/>
            </a:pPr>
            <a:r>
              <a:rPr lang="es-AR" b="1" i="0" dirty="0">
                <a:solidFill>
                  <a:schemeClr val="tx1"/>
                </a:solidFill>
                <a:effectLst/>
                <a:latin typeface="Google Sans"/>
              </a:rPr>
              <a:t>Reducir la complejidad del modelo, lo que hace que sea más rápido y fácil de entrenar.</a:t>
            </a:r>
          </a:p>
          <a:p>
            <a:pPr algn="l">
              <a:buFont typeface="Arial" panose="020B0604020202020204" pitchFamily="34" charset="0"/>
              <a:buChar char="•"/>
            </a:pPr>
            <a:r>
              <a:rPr lang="es-AR" b="1" i="0" dirty="0">
                <a:solidFill>
                  <a:schemeClr val="tx1"/>
                </a:solidFill>
                <a:effectLst/>
                <a:latin typeface="Google Sans"/>
              </a:rPr>
              <a:t>Mejorar la precisión del modelo al eliminar las características irrelevantes o redundantes.</a:t>
            </a:r>
          </a:p>
          <a:p>
            <a:pPr algn="l">
              <a:buFont typeface="Arial" panose="020B0604020202020204" pitchFamily="34" charset="0"/>
              <a:buChar char="•"/>
            </a:pPr>
            <a:r>
              <a:rPr lang="es-AR" b="1" i="0" dirty="0">
                <a:solidFill>
                  <a:schemeClr val="tx1"/>
                </a:solidFill>
                <a:effectLst/>
                <a:latin typeface="Google Sans"/>
              </a:rPr>
              <a:t>Facilitar la interpretación del modelo al reducir el número de variables que se deben considerar.</a:t>
            </a:r>
          </a:p>
          <a:p>
            <a:endParaRPr lang="es-AR" b="1" dirty="0">
              <a:solidFill>
                <a:schemeClr val="tx1"/>
              </a:solidFill>
            </a:endParaRPr>
          </a:p>
        </p:txBody>
      </p:sp>
    </p:spTree>
    <p:extLst>
      <p:ext uri="{BB962C8B-B14F-4D97-AF65-F5344CB8AC3E}">
        <p14:creationId xmlns:p14="http://schemas.microsoft.com/office/powerpoint/2010/main" val="350666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2" name="Google Shape;63;p14">
            <a:extLst>
              <a:ext uri="{FF2B5EF4-FFF2-40B4-BE49-F238E27FC236}">
                <a16:creationId xmlns:a16="http://schemas.microsoft.com/office/drawing/2014/main" id="{102F96DE-5A39-0B51-B15F-D4945A832B06}"/>
              </a:ext>
            </a:extLst>
          </p:cNvPr>
          <p:cNvSpPr txBox="1"/>
          <p:nvPr/>
        </p:nvSpPr>
        <p:spPr>
          <a:xfrm>
            <a:off x="688794" y="4826360"/>
            <a:ext cx="6166800" cy="2217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s" sz="600" dirty="0">
                <a:solidFill>
                  <a:srgbClr val="304269"/>
                </a:solidFill>
                <a:latin typeface="Poppins SemiBold"/>
                <a:ea typeface="Poppins SemiBold"/>
                <a:cs typeface="Poppins SemiBold"/>
                <a:sym typeface="Poppins SemiBold"/>
              </a:rPr>
              <a:t>Curso de Data Science  / Modulo 1 </a:t>
            </a:r>
            <a:r>
              <a:rPr lang="es-ES" sz="600" dirty="0">
                <a:solidFill>
                  <a:srgbClr val="304269"/>
                </a:solidFill>
                <a:latin typeface="Poppins SemiBold"/>
                <a:ea typeface="Poppins SemiBold"/>
                <a:cs typeface="Poppins SemiBold"/>
                <a:sym typeface="Poppins SemiBold"/>
              </a:rPr>
              <a:t> / Unidad 2  / Estadística fácil para un Data Scientist</a:t>
            </a:r>
          </a:p>
          <a:p>
            <a:pPr>
              <a:buClr>
                <a:schemeClr val="dk1"/>
              </a:buClr>
              <a:buSzPts val="1100"/>
            </a:pPr>
            <a:endParaRPr sz="600" dirty="0">
              <a:solidFill>
                <a:srgbClr val="304269"/>
              </a:solidFill>
              <a:latin typeface="Poppins SemiBold"/>
              <a:ea typeface="Poppins SemiBold"/>
              <a:cs typeface="Poppins SemiBold"/>
              <a:sym typeface="Poppins SemiBold"/>
            </a:endParaRPr>
          </a:p>
        </p:txBody>
      </p:sp>
      <p:sp>
        <p:nvSpPr>
          <p:cNvPr id="5" name="Rectángulo 4">
            <a:extLst>
              <a:ext uri="{FF2B5EF4-FFF2-40B4-BE49-F238E27FC236}">
                <a16:creationId xmlns:a16="http://schemas.microsoft.com/office/drawing/2014/main" id="{B0B32E59-C5BB-24D6-AD24-426CC111330E}"/>
              </a:ext>
            </a:extLst>
          </p:cNvPr>
          <p:cNvSpPr/>
          <p:nvPr/>
        </p:nvSpPr>
        <p:spPr>
          <a:xfrm>
            <a:off x="554511" y="338135"/>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Tipos de modelos de Machine Learning</a:t>
            </a:r>
            <a:endParaRPr lang="es-AR" dirty="0">
              <a:latin typeface="Poppins" panose="00000500000000000000" pitchFamily="2" charset="0"/>
              <a:cs typeface="Poppins" panose="00000500000000000000" pitchFamily="2" charset="0"/>
            </a:endParaRPr>
          </a:p>
        </p:txBody>
      </p:sp>
      <p:pic>
        <p:nvPicPr>
          <p:cNvPr id="37" name="Imagen 36">
            <a:extLst>
              <a:ext uri="{FF2B5EF4-FFF2-40B4-BE49-F238E27FC236}">
                <a16:creationId xmlns:a16="http://schemas.microsoft.com/office/drawing/2014/main" id="{2C01BC9D-8217-3212-CB8A-D5946EA8FF0C}"/>
              </a:ext>
            </a:extLst>
          </p:cNvPr>
          <p:cNvPicPr>
            <a:picLocks noChangeAspect="1"/>
          </p:cNvPicPr>
          <p:nvPr/>
        </p:nvPicPr>
        <p:blipFill>
          <a:blip r:embed="rId3"/>
          <a:stretch>
            <a:fillRect/>
          </a:stretch>
        </p:blipFill>
        <p:spPr>
          <a:xfrm>
            <a:off x="-95988" y="-389500"/>
            <a:ext cx="9144000" cy="4938397"/>
          </a:xfrm>
          <a:prstGeom prst="rect">
            <a:avLst/>
          </a:prstGeom>
        </p:spPr>
      </p:pic>
      <p:sp>
        <p:nvSpPr>
          <p:cNvPr id="3" name="Rectángulo 2">
            <a:extLst>
              <a:ext uri="{FF2B5EF4-FFF2-40B4-BE49-F238E27FC236}">
                <a16:creationId xmlns:a16="http://schemas.microsoft.com/office/drawing/2014/main" id="{F7715376-30E0-4193-1F99-DC871225274B}"/>
              </a:ext>
            </a:extLst>
          </p:cNvPr>
          <p:cNvSpPr/>
          <p:nvPr/>
        </p:nvSpPr>
        <p:spPr>
          <a:xfrm>
            <a:off x="95988" y="1710813"/>
            <a:ext cx="2486401" cy="1858297"/>
          </a:xfrm>
          <a:prstGeom prst="rect">
            <a:avLst/>
          </a:prstGeom>
          <a:no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91399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Rectángulo 4">
            <a:extLst>
              <a:ext uri="{FF2B5EF4-FFF2-40B4-BE49-F238E27FC236}">
                <a16:creationId xmlns:a16="http://schemas.microsoft.com/office/drawing/2014/main" id="{B0B32E59-C5BB-24D6-AD24-426CC111330E}"/>
              </a:ext>
            </a:extLst>
          </p:cNvPr>
          <p:cNvSpPr/>
          <p:nvPr/>
        </p:nvSpPr>
        <p:spPr>
          <a:xfrm>
            <a:off x="554511" y="338135"/>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graphicFrame>
        <p:nvGraphicFramePr>
          <p:cNvPr id="3" name="Tabla 2">
            <a:extLst>
              <a:ext uri="{FF2B5EF4-FFF2-40B4-BE49-F238E27FC236}">
                <a16:creationId xmlns:a16="http://schemas.microsoft.com/office/drawing/2014/main" id="{F19CE5E5-CACB-18D0-9B1E-21D3952265A8}"/>
              </a:ext>
            </a:extLst>
          </p:cNvPr>
          <p:cNvGraphicFramePr>
            <a:graphicFrameLocks noGrp="1"/>
          </p:cNvGraphicFramePr>
          <p:nvPr>
            <p:extLst>
              <p:ext uri="{D42A27DB-BD31-4B8C-83A1-F6EECF244321}">
                <p14:modId xmlns:p14="http://schemas.microsoft.com/office/powerpoint/2010/main" val="2689655169"/>
              </p:ext>
            </p:extLst>
          </p:nvPr>
        </p:nvGraphicFramePr>
        <p:xfrm>
          <a:off x="592626" y="2092201"/>
          <a:ext cx="6608289" cy="1500760"/>
        </p:xfrm>
        <a:graphic>
          <a:graphicData uri="http://schemas.openxmlformats.org/drawingml/2006/table">
            <a:tbl>
              <a:tblPr>
                <a:tableStyleId>{8A107856-5554-42FB-B03E-39F5DBC370BA}</a:tableStyleId>
              </a:tblPr>
              <a:tblGrid>
                <a:gridCol w="1643143">
                  <a:extLst>
                    <a:ext uri="{9D8B030D-6E8A-4147-A177-3AD203B41FA5}">
                      <a16:colId xmlns:a16="http://schemas.microsoft.com/office/drawing/2014/main" val="772261694"/>
                    </a:ext>
                  </a:extLst>
                </a:gridCol>
                <a:gridCol w="814426">
                  <a:extLst>
                    <a:ext uri="{9D8B030D-6E8A-4147-A177-3AD203B41FA5}">
                      <a16:colId xmlns:a16="http://schemas.microsoft.com/office/drawing/2014/main" val="3103446596"/>
                    </a:ext>
                  </a:extLst>
                </a:gridCol>
                <a:gridCol w="1575272">
                  <a:extLst>
                    <a:ext uri="{9D8B030D-6E8A-4147-A177-3AD203B41FA5}">
                      <a16:colId xmlns:a16="http://schemas.microsoft.com/office/drawing/2014/main" val="2617642643"/>
                    </a:ext>
                  </a:extLst>
                </a:gridCol>
                <a:gridCol w="1514550">
                  <a:extLst>
                    <a:ext uri="{9D8B030D-6E8A-4147-A177-3AD203B41FA5}">
                      <a16:colId xmlns:a16="http://schemas.microsoft.com/office/drawing/2014/main" val="1171240999"/>
                    </a:ext>
                  </a:extLst>
                </a:gridCol>
                <a:gridCol w="1060898">
                  <a:extLst>
                    <a:ext uri="{9D8B030D-6E8A-4147-A177-3AD203B41FA5}">
                      <a16:colId xmlns:a16="http://schemas.microsoft.com/office/drawing/2014/main" val="1721561169"/>
                    </a:ext>
                  </a:extLst>
                </a:gridCol>
              </a:tblGrid>
              <a:tr h="244976">
                <a:tc>
                  <a:txBody>
                    <a:bodyPr/>
                    <a:lstStyle/>
                    <a:p>
                      <a:pPr algn="ctr" fontAlgn="b"/>
                      <a:r>
                        <a:rPr lang="es-AR" sz="1100" u="none" strike="noStrike">
                          <a:effectLst/>
                          <a:latin typeface="Poppins" panose="00000500000000000000" pitchFamily="2" charset="0"/>
                          <a:cs typeface="Poppins" panose="00000500000000000000" pitchFamily="2" charset="0"/>
                        </a:rPr>
                        <a:t>Correo Electrónico</a:t>
                      </a:r>
                      <a:endParaRPr lang="es-AR" sz="1100" b="1" i="0" u="none" strike="noStrike">
                        <a:solidFill>
                          <a:srgbClr val="FFFFFF"/>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Longitud</a:t>
                      </a:r>
                      <a:endParaRPr lang="es-AR" sz="1100" b="1" i="0" u="none" strike="noStrike">
                        <a:solidFill>
                          <a:srgbClr val="FFFFFF"/>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dirty="0">
                          <a:effectLst/>
                          <a:latin typeface="Poppins" panose="00000500000000000000" pitchFamily="2" charset="0"/>
                          <a:cs typeface="Poppins" panose="00000500000000000000" pitchFamily="2" charset="0"/>
                        </a:rPr>
                        <a:t>Número de Palabras</a:t>
                      </a:r>
                      <a:endParaRPr lang="es-AR" sz="1100" b="1" i="0" u="none" strike="noStrike" dirty="0">
                        <a:solidFill>
                          <a:srgbClr val="FFFFFF"/>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Número de Enlaces</a:t>
                      </a:r>
                      <a:endParaRPr lang="es-AR" sz="1100" b="1" i="0" u="none" strike="noStrike">
                        <a:solidFill>
                          <a:srgbClr val="FFFFFF"/>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dirty="0">
                          <a:effectLst/>
                          <a:latin typeface="Poppins" panose="00000500000000000000" pitchFamily="2" charset="0"/>
                          <a:cs typeface="Poppins" panose="00000500000000000000" pitchFamily="2" charset="0"/>
                        </a:rPr>
                        <a:t>Clasificación</a:t>
                      </a:r>
                      <a:endParaRPr lang="es-AR" sz="1100" b="1" i="0" u="none" strike="noStrike" dirty="0">
                        <a:solidFill>
                          <a:srgbClr val="FFFFFF"/>
                        </a:solidFill>
                        <a:effectLst/>
                        <a:latin typeface="Poppins" panose="00000500000000000000" pitchFamily="2" charset="0"/>
                        <a:cs typeface="Poppins" panose="00000500000000000000" pitchFamily="2" charset="0"/>
                      </a:endParaRPr>
                    </a:p>
                  </a:txBody>
                  <a:tcPr marL="9525" marR="9525" marT="9525" marB="0" anchor="b"/>
                </a:tc>
                <a:extLst>
                  <a:ext uri="{0D108BD9-81ED-4DB2-BD59-A6C34878D82A}">
                    <a16:rowId xmlns:a16="http://schemas.microsoft.com/office/drawing/2014/main" val="4143003427"/>
                  </a:ext>
                </a:extLst>
              </a:tr>
              <a:tr h="313670">
                <a:tc>
                  <a:txBody>
                    <a:bodyPr/>
                    <a:lstStyle/>
                    <a:p>
                      <a:pPr algn="ctr" fontAlgn="b"/>
                      <a:r>
                        <a:rPr lang="es-AR" sz="1100" u="none" strike="noStrike" dirty="0">
                          <a:effectLst/>
                          <a:latin typeface="Poppins" panose="00000500000000000000" pitchFamily="2" charset="0"/>
                          <a:cs typeface="Poppins" panose="00000500000000000000" pitchFamily="2" charset="0"/>
                        </a:rPr>
                        <a:t>correo1@example.com</a:t>
                      </a:r>
                      <a:endParaRPr lang="es-AR" sz="1100" b="0" i="0" u="none" strike="noStrike" dirty="0">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120</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dirty="0">
                          <a:effectLst/>
                          <a:latin typeface="Poppins" panose="00000500000000000000" pitchFamily="2" charset="0"/>
                          <a:cs typeface="Poppins" panose="00000500000000000000" pitchFamily="2" charset="0"/>
                        </a:rPr>
                        <a:t>25</a:t>
                      </a:r>
                      <a:endParaRPr lang="es-AR" sz="1100" b="0" i="0" u="none" strike="noStrike" dirty="0">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dirty="0">
                          <a:effectLst/>
                          <a:latin typeface="Poppins" panose="00000500000000000000" pitchFamily="2" charset="0"/>
                          <a:cs typeface="Poppins" panose="00000500000000000000" pitchFamily="2" charset="0"/>
                        </a:rPr>
                        <a:t>3</a:t>
                      </a:r>
                      <a:endParaRPr lang="es-AR" sz="1100" b="0" i="0" u="none" strike="noStrike" dirty="0">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dirty="0">
                          <a:effectLst/>
                          <a:latin typeface="Poppins" panose="00000500000000000000" pitchFamily="2" charset="0"/>
                          <a:cs typeface="Poppins" panose="00000500000000000000" pitchFamily="2" charset="0"/>
                        </a:rPr>
                        <a:t>No Spam</a:t>
                      </a:r>
                      <a:endParaRPr lang="es-AR" sz="1100" b="0" i="0" u="none" strike="noStrike" dirty="0">
                        <a:solidFill>
                          <a:srgbClr val="000000"/>
                        </a:solidFill>
                        <a:effectLst/>
                        <a:latin typeface="Poppins" panose="00000500000000000000" pitchFamily="2" charset="0"/>
                        <a:cs typeface="Poppins" panose="00000500000000000000" pitchFamily="2" charset="0"/>
                      </a:endParaRPr>
                    </a:p>
                  </a:txBody>
                  <a:tcPr marL="9525" marR="9525" marT="9525" marB="0" anchor="b"/>
                </a:tc>
                <a:extLst>
                  <a:ext uri="{0D108BD9-81ED-4DB2-BD59-A6C34878D82A}">
                    <a16:rowId xmlns:a16="http://schemas.microsoft.com/office/drawing/2014/main" val="1889410441"/>
                  </a:ext>
                </a:extLst>
              </a:tr>
              <a:tr h="244976">
                <a:tc>
                  <a:txBody>
                    <a:bodyPr/>
                    <a:lstStyle/>
                    <a:p>
                      <a:pPr algn="ctr" fontAlgn="b"/>
                      <a:r>
                        <a:rPr lang="es-AR" sz="1100" u="none" strike="noStrike">
                          <a:effectLst/>
                          <a:latin typeface="Poppins" panose="00000500000000000000" pitchFamily="2" charset="0"/>
                          <a:cs typeface="Poppins" panose="00000500000000000000" pitchFamily="2" charset="0"/>
                        </a:rPr>
                        <a:t>spam@spammy.com</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80</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15</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5</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Spam</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extLst>
                  <a:ext uri="{0D108BD9-81ED-4DB2-BD59-A6C34878D82A}">
                    <a16:rowId xmlns:a16="http://schemas.microsoft.com/office/drawing/2014/main" val="3345628858"/>
                  </a:ext>
                </a:extLst>
              </a:tr>
              <a:tr h="207186">
                <a:tc>
                  <a:txBody>
                    <a:bodyPr/>
                    <a:lstStyle/>
                    <a:p>
                      <a:pPr algn="ctr" fontAlgn="b"/>
                      <a:r>
                        <a:rPr lang="es-AR" sz="1100" u="none" strike="noStrike">
                          <a:effectLst/>
                          <a:latin typeface="Poppins" panose="00000500000000000000" pitchFamily="2" charset="0"/>
                          <a:cs typeface="Poppins" panose="00000500000000000000" pitchFamily="2" charset="0"/>
                        </a:rPr>
                        <a:t>oferta@ofertas.com</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150</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30</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2</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No Spam</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extLst>
                  <a:ext uri="{0D108BD9-81ED-4DB2-BD59-A6C34878D82A}">
                    <a16:rowId xmlns:a16="http://schemas.microsoft.com/office/drawing/2014/main" val="2304295119"/>
                  </a:ext>
                </a:extLst>
              </a:tr>
              <a:tr h="244976">
                <a:tc>
                  <a:txBody>
                    <a:bodyPr/>
                    <a:lstStyle/>
                    <a:p>
                      <a:pPr algn="ctr" fontAlgn="b"/>
                      <a:r>
                        <a:rPr lang="es-AR" sz="1100" u="none" strike="noStrike">
                          <a:effectLst/>
                          <a:latin typeface="Poppins" panose="00000500000000000000" pitchFamily="2" charset="0"/>
                          <a:cs typeface="Poppins" panose="00000500000000000000" pitchFamily="2" charset="0"/>
                        </a:rPr>
                        <a:t>ganador@loteria.com</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90</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10</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1</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Spam</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extLst>
                  <a:ext uri="{0D108BD9-81ED-4DB2-BD59-A6C34878D82A}">
                    <a16:rowId xmlns:a16="http://schemas.microsoft.com/office/drawing/2014/main" val="4263094703"/>
                  </a:ext>
                </a:extLst>
              </a:tr>
              <a:tr h="244976">
                <a:tc>
                  <a:txBody>
                    <a:bodyPr/>
                    <a:lstStyle/>
                    <a:p>
                      <a:pPr algn="ctr" fontAlgn="b"/>
                      <a:r>
                        <a:rPr lang="es-AR" sz="1100" u="none" strike="noStrike" dirty="0">
                          <a:effectLst/>
                          <a:latin typeface="Poppins" panose="00000500000000000000" pitchFamily="2" charset="0"/>
                          <a:cs typeface="Poppins" panose="00000500000000000000" pitchFamily="2" charset="0"/>
                        </a:rPr>
                        <a:t>amigo@example.com</a:t>
                      </a:r>
                      <a:endParaRPr lang="es-AR" sz="1100" b="0" i="0" u="none" strike="noStrike" dirty="0">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100</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a:effectLst/>
                          <a:latin typeface="Poppins" panose="00000500000000000000" pitchFamily="2" charset="0"/>
                          <a:cs typeface="Poppins" panose="00000500000000000000" pitchFamily="2" charset="0"/>
                        </a:rPr>
                        <a:t>20</a:t>
                      </a:r>
                      <a:endParaRPr lang="es-AR" sz="1100" b="0" i="0" u="none" strike="noStrike">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dirty="0">
                          <a:effectLst/>
                          <a:latin typeface="Poppins" panose="00000500000000000000" pitchFamily="2" charset="0"/>
                          <a:cs typeface="Poppins" panose="00000500000000000000" pitchFamily="2" charset="0"/>
                        </a:rPr>
                        <a:t>4</a:t>
                      </a:r>
                      <a:endParaRPr lang="es-AR" sz="1100" b="0" i="0" u="none" strike="noStrike" dirty="0">
                        <a:solidFill>
                          <a:srgbClr val="000000"/>
                        </a:solidFill>
                        <a:effectLst/>
                        <a:latin typeface="Poppins" panose="00000500000000000000" pitchFamily="2" charset="0"/>
                        <a:cs typeface="Poppins" panose="00000500000000000000" pitchFamily="2" charset="0"/>
                      </a:endParaRPr>
                    </a:p>
                  </a:txBody>
                  <a:tcPr marL="9525" marR="9525" marT="9525" marB="0" anchor="b"/>
                </a:tc>
                <a:tc>
                  <a:txBody>
                    <a:bodyPr/>
                    <a:lstStyle/>
                    <a:p>
                      <a:pPr algn="ctr" fontAlgn="b"/>
                      <a:r>
                        <a:rPr lang="es-AR" sz="1100" u="none" strike="noStrike" dirty="0">
                          <a:effectLst/>
                          <a:latin typeface="Poppins" panose="00000500000000000000" pitchFamily="2" charset="0"/>
                          <a:cs typeface="Poppins" panose="00000500000000000000" pitchFamily="2" charset="0"/>
                        </a:rPr>
                        <a:t>No Spam</a:t>
                      </a:r>
                      <a:endParaRPr lang="es-AR" sz="1100" b="0" i="0" u="none" strike="noStrike" dirty="0">
                        <a:solidFill>
                          <a:srgbClr val="000000"/>
                        </a:solidFill>
                        <a:effectLst/>
                        <a:latin typeface="Poppins" panose="00000500000000000000" pitchFamily="2" charset="0"/>
                        <a:cs typeface="Poppins" panose="00000500000000000000" pitchFamily="2" charset="0"/>
                      </a:endParaRPr>
                    </a:p>
                  </a:txBody>
                  <a:tcPr marL="9525" marR="9525" marT="9525" marB="0" anchor="b"/>
                </a:tc>
                <a:extLst>
                  <a:ext uri="{0D108BD9-81ED-4DB2-BD59-A6C34878D82A}">
                    <a16:rowId xmlns:a16="http://schemas.microsoft.com/office/drawing/2014/main" val="2420770725"/>
                  </a:ext>
                </a:extLst>
              </a:tr>
            </a:tbl>
          </a:graphicData>
        </a:graphic>
      </p:graphicFrame>
      <p:sp>
        <p:nvSpPr>
          <p:cNvPr id="4" name="CuadroTexto 3">
            <a:extLst>
              <a:ext uri="{FF2B5EF4-FFF2-40B4-BE49-F238E27FC236}">
                <a16:creationId xmlns:a16="http://schemas.microsoft.com/office/drawing/2014/main" id="{42CAAC8A-8C7A-DAF0-6AEB-11E6663B49A7}"/>
              </a:ext>
            </a:extLst>
          </p:cNvPr>
          <p:cNvSpPr txBox="1"/>
          <p:nvPr/>
        </p:nvSpPr>
        <p:spPr>
          <a:xfrm>
            <a:off x="592626" y="1728244"/>
            <a:ext cx="2099790" cy="307777"/>
          </a:xfrm>
          <a:prstGeom prst="rect">
            <a:avLst/>
          </a:prstGeom>
          <a:noFill/>
        </p:spPr>
        <p:txBody>
          <a:bodyPr wrap="square" rtlCol="0">
            <a:spAutoFit/>
          </a:bodyPr>
          <a:lstStyle/>
          <a:p>
            <a:r>
              <a:rPr lang="es-ES" b="1" dirty="0"/>
              <a:t>Datos etiquetados</a:t>
            </a:r>
            <a:endParaRPr lang="es-AR" b="1" dirty="0"/>
          </a:p>
        </p:txBody>
      </p:sp>
      <p:sp>
        <p:nvSpPr>
          <p:cNvPr id="7" name="Cerrar llave 6">
            <a:extLst>
              <a:ext uri="{FF2B5EF4-FFF2-40B4-BE49-F238E27FC236}">
                <a16:creationId xmlns:a16="http://schemas.microsoft.com/office/drawing/2014/main" id="{44DEEBF0-0E14-64DA-F717-173633F9557A}"/>
              </a:ext>
            </a:extLst>
          </p:cNvPr>
          <p:cNvSpPr/>
          <p:nvPr/>
        </p:nvSpPr>
        <p:spPr>
          <a:xfrm rot="5400000">
            <a:off x="3212190" y="1085757"/>
            <a:ext cx="276946" cy="55160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CuadroTexto 8">
            <a:extLst>
              <a:ext uri="{FF2B5EF4-FFF2-40B4-BE49-F238E27FC236}">
                <a16:creationId xmlns:a16="http://schemas.microsoft.com/office/drawing/2014/main" id="{57A2D78D-2AD3-0850-23D8-B67F58D91119}"/>
              </a:ext>
            </a:extLst>
          </p:cNvPr>
          <p:cNvSpPr txBox="1"/>
          <p:nvPr/>
        </p:nvSpPr>
        <p:spPr>
          <a:xfrm>
            <a:off x="2565400" y="4123021"/>
            <a:ext cx="1498600" cy="307777"/>
          </a:xfrm>
          <a:prstGeom prst="rect">
            <a:avLst/>
          </a:prstGeom>
          <a:noFill/>
        </p:spPr>
        <p:txBody>
          <a:bodyPr wrap="square" rtlCol="0">
            <a:spAutoFit/>
          </a:bodyPr>
          <a:lstStyle/>
          <a:p>
            <a:r>
              <a:rPr lang="es-ES" dirty="0">
                <a:latin typeface="Poppins" panose="00000500000000000000" pitchFamily="2" charset="0"/>
                <a:cs typeface="Poppins" panose="00000500000000000000" pitchFamily="2" charset="0"/>
              </a:rPr>
              <a:t>Entradas</a:t>
            </a:r>
            <a:endParaRPr lang="es-AR" dirty="0">
              <a:latin typeface="Poppins" panose="00000500000000000000" pitchFamily="2" charset="0"/>
              <a:cs typeface="Poppins" panose="00000500000000000000" pitchFamily="2" charset="0"/>
            </a:endParaRPr>
          </a:p>
        </p:txBody>
      </p:sp>
      <p:sp>
        <p:nvSpPr>
          <p:cNvPr id="10" name="Cerrar llave 9">
            <a:extLst>
              <a:ext uri="{FF2B5EF4-FFF2-40B4-BE49-F238E27FC236}">
                <a16:creationId xmlns:a16="http://schemas.microsoft.com/office/drawing/2014/main" id="{5A1753C1-43F6-8518-A361-0557C2E7DDFD}"/>
              </a:ext>
            </a:extLst>
          </p:cNvPr>
          <p:cNvSpPr/>
          <p:nvPr/>
        </p:nvSpPr>
        <p:spPr>
          <a:xfrm rot="5400000">
            <a:off x="6469375" y="3418186"/>
            <a:ext cx="342285" cy="8858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1" name="CuadroTexto 10">
            <a:extLst>
              <a:ext uri="{FF2B5EF4-FFF2-40B4-BE49-F238E27FC236}">
                <a16:creationId xmlns:a16="http://schemas.microsoft.com/office/drawing/2014/main" id="{EC9A86CD-66C8-F32D-D887-5CDD8DF44A8E}"/>
              </a:ext>
            </a:extLst>
          </p:cNvPr>
          <p:cNvSpPr txBox="1"/>
          <p:nvPr/>
        </p:nvSpPr>
        <p:spPr>
          <a:xfrm>
            <a:off x="6321432" y="4153907"/>
            <a:ext cx="1498600" cy="307777"/>
          </a:xfrm>
          <a:prstGeom prst="rect">
            <a:avLst/>
          </a:prstGeom>
          <a:noFill/>
        </p:spPr>
        <p:txBody>
          <a:bodyPr wrap="square" rtlCol="0">
            <a:spAutoFit/>
          </a:bodyPr>
          <a:lstStyle/>
          <a:p>
            <a:r>
              <a:rPr lang="es-ES" dirty="0">
                <a:latin typeface="Poppins" panose="00000500000000000000" pitchFamily="2" charset="0"/>
                <a:cs typeface="Poppins" panose="00000500000000000000" pitchFamily="2" charset="0"/>
              </a:rPr>
              <a:t>Salida</a:t>
            </a:r>
            <a:endParaRPr lang="es-AR" dirty="0">
              <a:latin typeface="Poppins" panose="00000500000000000000" pitchFamily="2" charset="0"/>
              <a:cs typeface="Poppins" panose="00000500000000000000" pitchFamily="2" charset="0"/>
            </a:endParaRPr>
          </a:p>
        </p:txBody>
      </p:sp>
      <p:sp>
        <p:nvSpPr>
          <p:cNvPr id="12" name="Rectángulo 11">
            <a:extLst>
              <a:ext uri="{FF2B5EF4-FFF2-40B4-BE49-F238E27FC236}">
                <a16:creationId xmlns:a16="http://schemas.microsoft.com/office/drawing/2014/main" id="{D4338035-20EF-F1A2-8129-380C30553568}"/>
              </a:ext>
            </a:extLst>
          </p:cNvPr>
          <p:cNvSpPr/>
          <p:nvPr/>
        </p:nvSpPr>
        <p:spPr>
          <a:xfrm>
            <a:off x="3241676" y="1302570"/>
            <a:ext cx="1231900" cy="5333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t>Datos etiquetados de entrenamiento</a:t>
            </a:r>
            <a:endParaRPr lang="es-AR" sz="1100" dirty="0"/>
          </a:p>
        </p:txBody>
      </p:sp>
      <p:cxnSp>
        <p:nvCxnSpPr>
          <p:cNvPr id="14" name="Conector recto de flecha 13">
            <a:extLst>
              <a:ext uri="{FF2B5EF4-FFF2-40B4-BE49-F238E27FC236}">
                <a16:creationId xmlns:a16="http://schemas.microsoft.com/office/drawing/2014/main" id="{8BF0BDE0-E5E4-BA8F-1420-7E56DC4DA119}"/>
              </a:ext>
            </a:extLst>
          </p:cNvPr>
          <p:cNvCxnSpPr/>
          <p:nvPr/>
        </p:nvCxnSpPr>
        <p:spPr>
          <a:xfrm>
            <a:off x="4483100" y="1577694"/>
            <a:ext cx="381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ángulo 14">
            <a:extLst>
              <a:ext uri="{FF2B5EF4-FFF2-40B4-BE49-F238E27FC236}">
                <a16:creationId xmlns:a16="http://schemas.microsoft.com/office/drawing/2014/main" id="{F367452A-FDD8-6FF6-EEF9-47679D3F661B}"/>
              </a:ext>
            </a:extLst>
          </p:cNvPr>
          <p:cNvSpPr/>
          <p:nvPr/>
        </p:nvSpPr>
        <p:spPr>
          <a:xfrm>
            <a:off x="4883152" y="1311013"/>
            <a:ext cx="1016000" cy="5333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t>Algoritmo de aprendizaje Supervisado</a:t>
            </a:r>
            <a:endParaRPr lang="es-AR" sz="1100" dirty="0"/>
          </a:p>
        </p:txBody>
      </p:sp>
      <p:cxnSp>
        <p:nvCxnSpPr>
          <p:cNvPr id="17" name="Conector recto de flecha 16">
            <a:extLst>
              <a:ext uri="{FF2B5EF4-FFF2-40B4-BE49-F238E27FC236}">
                <a16:creationId xmlns:a16="http://schemas.microsoft.com/office/drawing/2014/main" id="{020F4943-FD08-749E-6C0E-7A1656B6183D}"/>
              </a:ext>
            </a:extLst>
          </p:cNvPr>
          <p:cNvCxnSpPr/>
          <p:nvPr/>
        </p:nvCxnSpPr>
        <p:spPr>
          <a:xfrm>
            <a:off x="5906240" y="1560207"/>
            <a:ext cx="381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ombo 17">
            <a:extLst>
              <a:ext uri="{FF2B5EF4-FFF2-40B4-BE49-F238E27FC236}">
                <a16:creationId xmlns:a16="http://schemas.microsoft.com/office/drawing/2014/main" id="{4B271331-3A13-5722-C9B8-D3FBE3DDC26D}"/>
              </a:ext>
            </a:extLst>
          </p:cNvPr>
          <p:cNvSpPr/>
          <p:nvPr/>
        </p:nvSpPr>
        <p:spPr>
          <a:xfrm>
            <a:off x="6308734" y="1311013"/>
            <a:ext cx="571497" cy="524916"/>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f</a:t>
            </a:r>
            <a:endParaRPr lang="es-AR" dirty="0"/>
          </a:p>
        </p:txBody>
      </p:sp>
      <p:cxnSp>
        <p:nvCxnSpPr>
          <p:cNvPr id="20" name="Conector recto de flecha 19">
            <a:extLst>
              <a:ext uri="{FF2B5EF4-FFF2-40B4-BE49-F238E27FC236}">
                <a16:creationId xmlns:a16="http://schemas.microsoft.com/office/drawing/2014/main" id="{467DD074-7375-F2F3-1167-39D68BC4CDD4}"/>
              </a:ext>
            </a:extLst>
          </p:cNvPr>
          <p:cNvCxnSpPr>
            <a:cxnSpLocks/>
          </p:cNvCxnSpPr>
          <p:nvPr/>
        </p:nvCxnSpPr>
        <p:spPr>
          <a:xfrm>
            <a:off x="6629401" y="936908"/>
            <a:ext cx="0" cy="2598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CuadroTexto 21">
            <a:extLst>
              <a:ext uri="{FF2B5EF4-FFF2-40B4-BE49-F238E27FC236}">
                <a16:creationId xmlns:a16="http://schemas.microsoft.com/office/drawing/2014/main" id="{38927706-3012-F664-1E0D-950FEDF68873}"/>
              </a:ext>
            </a:extLst>
          </p:cNvPr>
          <p:cNvSpPr txBox="1"/>
          <p:nvPr/>
        </p:nvSpPr>
        <p:spPr>
          <a:xfrm>
            <a:off x="6397632" y="629131"/>
            <a:ext cx="1727203" cy="307777"/>
          </a:xfrm>
          <a:prstGeom prst="rect">
            <a:avLst/>
          </a:prstGeom>
          <a:noFill/>
        </p:spPr>
        <p:txBody>
          <a:bodyPr wrap="square" rtlCol="0">
            <a:spAutoFit/>
          </a:bodyPr>
          <a:lstStyle/>
          <a:p>
            <a:r>
              <a:rPr lang="es-ES" dirty="0">
                <a:latin typeface="Poppins" panose="00000500000000000000" pitchFamily="2" charset="0"/>
                <a:cs typeface="Poppins" panose="00000500000000000000" pitchFamily="2" charset="0"/>
              </a:rPr>
              <a:t>X (correo nuevo)</a:t>
            </a:r>
            <a:endParaRPr lang="es-AR" dirty="0">
              <a:latin typeface="Poppins" panose="00000500000000000000" pitchFamily="2" charset="0"/>
              <a:cs typeface="Poppins" panose="00000500000000000000" pitchFamily="2" charset="0"/>
            </a:endParaRPr>
          </a:p>
        </p:txBody>
      </p:sp>
      <p:cxnSp>
        <p:nvCxnSpPr>
          <p:cNvPr id="25" name="Conector recto de flecha 24">
            <a:extLst>
              <a:ext uri="{FF2B5EF4-FFF2-40B4-BE49-F238E27FC236}">
                <a16:creationId xmlns:a16="http://schemas.microsoft.com/office/drawing/2014/main" id="{E51D294B-4A39-40AD-586E-ADFB3D50DCD3}"/>
              </a:ext>
            </a:extLst>
          </p:cNvPr>
          <p:cNvCxnSpPr/>
          <p:nvPr/>
        </p:nvCxnSpPr>
        <p:spPr>
          <a:xfrm>
            <a:off x="6880231" y="1560207"/>
            <a:ext cx="381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CuadroTexto 25">
            <a:extLst>
              <a:ext uri="{FF2B5EF4-FFF2-40B4-BE49-F238E27FC236}">
                <a16:creationId xmlns:a16="http://schemas.microsoft.com/office/drawing/2014/main" id="{5D2E7312-EBA7-7FE4-81A3-B19FD0EEDEF3}"/>
              </a:ext>
            </a:extLst>
          </p:cNvPr>
          <p:cNvSpPr txBox="1"/>
          <p:nvPr/>
        </p:nvSpPr>
        <p:spPr>
          <a:xfrm>
            <a:off x="7261233" y="1218926"/>
            <a:ext cx="1517640" cy="738664"/>
          </a:xfrm>
          <a:prstGeom prst="rect">
            <a:avLst/>
          </a:prstGeom>
          <a:noFill/>
        </p:spPr>
        <p:txBody>
          <a:bodyPr wrap="square" rtlCol="0">
            <a:spAutoFit/>
          </a:bodyPr>
          <a:lstStyle/>
          <a:p>
            <a:r>
              <a:rPr lang="es-ES" dirty="0">
                <a:latin typeface="Poppins" panose="00000500000000000000" pitchFamily="2" charset="0"/>
                <a:cs typeface="Poppins" panose="00000500000000000000" pitchFamily="2" charset="0"/>
              </a:rPr>
              <a:t>Y (predicción</a:t>
            </a:r>
          </a:p>
          <a:p>
            <a:r>
              <a:rPr lang="es-ES" dirty="0">
                <a:latin typeface="Poppins" panose="00000500000000000000" pitchFamily="2" charset="0"/>
                <a:cs typeface="Poppins" panose="00000500000000000000" pitchFamily="2" charset="0"/>
              </a:rPr>
              <a:t>Spam o no spam)</a:t>
            </a:r>
            <a:endParaRPr lang="es-AR"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28672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Rectángulo 4">
            <a:extLst>
              <a:ext uri="{FF2B5EF4-FFF2-40B4-BE49-F238E27FC236}">
                <a16:creationId xmlns:a16="http://schemas.microsoft.com/office/drawing/2014/main" id="{B0B32E59-C5BB-24D6-AD24-426CC111330E}"/>
              </a:ext>
            </a:extLst>
          </p:cNvPr>
          <p:cNvSpPr/>
          <p:nvPr/>
        </p:nvSpPr>
        <p:spPr>
          <a:xfrm>
            <a:off x="554511" y="338135"/>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2" name="CuadroTexto 1">
            <a:extLst>
              <a:ext uri="{FF2B5EF4-FFF2-40B4-BE49-F238E27FC236}">
                <a16:creationId xmlns:a16="http://schemas.microsoft.com/office/drawing/2014/main" id="{03DFF2A0-06E3-59A3-8A77-6C901A9F7982}"/>
              </a:ext>
            </a:extLst>
          </p:cNvPr>
          <p:cNvSpPr txBox="1"/>
          <p:nvPr/>
        </p:nvSpPr>
        <p:spPr>
          <a:xfrm>
            <a:off x="554511" y="1447800"/>
            <a:ext cx="1960089" cy="307777"/>
          </a:xfrm>
          <a:prstGeom prst="rect">
            <a:avLst/>
          </a:prstGeom>
          <a:noFill/>
        </p:spPr>
        <p:txBody>
          <a:bodyPr wrap="square" rtlCol="0">
            <a:spAutoFit/>
          </a:bodyPr>
          <a:lstStyle/>
          <a:p>
            <a:r>
              <a:rPr lang="es-AR" b="1" dirty="0">
                <a:effectLst>
                  <a:outerShdw blurRad="38100" dist="38100" dir="2700000" algn="tl">
                    <a:srgbClr val="000000">
                      <a:alpha val="43137"/>
                    </a:srgbClr>
                  </a:outerShdw>
                </a:effectLst>
              </a:rPr>
              <a:t>REGRESIÓN</a:t>
            </a:r>
          </a:p>
        </p:txBody>
      </p:sp>
      <p:cxnSp>
        <p:nvCxnSpPr>
          <p:cNvPr id="8" name="Conector recto de flecha 7">
            <a:extLst>
              <a:ext uri="{FF2B5EF4-FFF2-40B4-BE49-F238E27FC236}">
                <a16:creationId xmlns:a16="http://schemas.microsoft.com/office/drawing/2014/main" id="{71816445-5898-CD8D-1F6E-D53CEAE30171}"/>
              </a:ext>
            </a:extLst>
          </p:cNvPr>
          <p:cNvCxnSpPr/>
          <p:nvPr/>
        </p:nvCxnSpPr>
        <p:spPr>
          <a:xfrm>
            <a:off x="2260600" y="1625600"/>
            <a:ext cx="952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9EF8FED5-C5AA-F01F-5520-A8D2D0728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41" y="2273117"/>
            <a:ext cx="2950486" cy="23510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C1AFCDB8-CA35-6793-F68D-986C3DE4C564}"/>
              </a:ext>
            </a:extLst>
          </p:cNvPr>
          <p:cNvSpPr txBox="1"/>
          <p:nvPr/>
        </p:nvSpPr>
        <p:spPr>
          <a:xfrm>
            <a:off x="3805711" y="1447799"/>
            <a:ext cx="3240510" cy="307777"/>
          </a:xfrm>
          <a:prstGeom prst="rect">
            <a:avLst/>
          </a:prstGeom>
          <a:noFill/>
        </p:spPr>
        <p:txBody>
          <a:bodyPr wrap="square" rtlCol="0">
            <a:spAutoFit/>
          </a:bodyPr>
          <a:lstStyle/>
          <a:p>
            <a:r>
              <a:rPr lang="es-AR" b="1" dirty="0">
                <a:effectLst>
                  <a:outerShdw blurRad="38100" dist="38100" dir="2700000" algn="tl">
                    <a:srgbClr val="000000">
                      <a:alpha val="43137"/>
                    </a:srgbClr>
                  </a:outerShdw>
                </a:effectLst>
              </a:rPr>
              <a:t>Intenta predecir valores continuos</a:t>
            </a:r>
          </a:p>
        </p:txBody>
      </p:sp>
      <p:pic>
        <p:nvPicPr>
          <p:cNvPr id="3076" name="Picture 4">
            <a:extLst>
              <a:ext uri="{FF2B5EF4-FFF2-40B4-BE49-F238E27FC236}">
                <a16:creationId xmlns:a16="http://schemas.microsoft.com/office/drawing/2014/main" id="{0E5CB0A1-6808-899A-AA49-21A235E955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2240" y="2273117"/>
            <a:ext cx="2903981" cy="23510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987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Rectángulo 4">
            <a:extLst>
              <a:ext uri="{FF2B5EF4-FFF2-40B4-BE49-F238E27FC236}">
                <a16:creationId xmlns:a16="http://schemas.microsoft.com/office/drawing/2014/main" id="{B0B32E59-C5BB-24D6-AD24-426CC111330E}"/>
              </a:ext>
            </a:extLst>
          </p:cNvPr>
          <p:cNvSpPr/>
          <p:nvPr/>
        </p:nvSpPr>
        <p:spPr>
          <a:xfrm>
            <a:off x="554511" y="338135"/>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2" name="CuadroTexto 1">
            <a:extLst>
              <a:ext uri="{FF2B5EF4-FFF2-40B4-BE49-F238E27FC236}">
                <a16:creationId xmlns:a16="http://schemas.microsoft.com/office/drawing/2014/main" id="{03DFF2A0-06E3-59A3-8A77-6C901A9F7982}"/>
              </a:ext>
            </a:extLst>
          </p:cNvPr>
          <p:cNvSpPr txBox="1"/>
          <p:nvPr/>
        </p:nvSpPr>
        <p:spPr>
          <a:xfrm>
            <a:off x="554511" y="1447800"/>
            <a:ext cx="1960089" cy="307777"/>
          </a:xfrm>
          <a:prstGeom prst="rect">
            <a:avLst/>
          </a:prstGeom>
          <a:noFill/>
        </p:spPr>
        <p:txBody>
          <a:bodyPr wrap="square" rtlCol="0">
            <a:spAutoFit/>
          </a:bodyPr>
          <a:lstStyle/>
          <a:p>
            <a:r>
              <a:rPr lang="es-AR" b="1" dirty="0">
                <a:effectLst>
                  <a:outerShdw blurRad="38100" dist="38100" dir="2700000" algn="tl">
                    <a:srgbClr val="000000">
                      <a:alpha val="43137"/>
                    </a:srgbClr>
                  </a:outerShdw>
                </a:effectLst>
              </a:rPr>
              <a:t>REGRESIÓN</a:t>
            </a:r>
          </a:p>
        </p:txBody>
      </p:sp>
      <p:cxnSp>
        <p:nvCxnSpPr>
          <p:cNvPr id="8" name="Conector recto de flecha 7">
            <a:extLst>
              <a:ext uri="{FF2B5EF4-FFF2-40B4-BE49-F238E27FC236}">
                <a16:creationId xmlns:a16="http://schemas.microsoft.com/office/drawing/2014/main" id="{71816445-5898-CD8D-1F6E-D53CEAE30171}"/>
              </a:ext>
            </a:extLst>
          </p:cNvPr>
          <p:cNvCxnSpPr/>
          <p:nvPr/>
        </p:nvCxnSpPr>
        <p:spPr>
          <a:xfrm>
            <a:off x="2260600" y="1625600"/>
            <a:ext cx="952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C1AFCDB8-CA35-6793-F68D-986C3DE4C564}"/>
              </a:ext>
            </a:extLst>
          </p:cNvPr>
          <p:cNvSpPr txBox="1"/>
          <p:nvPr/>
        </p:nvSpPr>
        <p:spPr>
          <a:xfrm>
            <a:off x="3805711" y="1447799"/>
            <a:ext cx="3240510" cy="307777"/>
          </a:xfrm>
          <a:prstGeom prst="rect">
            <a:avLst/>
          </a:prstGeom>
          <a:noFill/>
        </p:spPr>
        <p:txBody>
          <a:bodyPr wrap="square" rtlCol="0">
            <a:spAutoFit/>
          </a:bodyPr>
          <a:lstStyle/>
          <a:p>
            <a:r>
              <a:rPr lang="es-AR" b="1" dirty="0">
                <a:effectLst>
                  <a:outerShdw blurRad="38100" dist="38100" dir="2700000" algn="tl">
                    <a:srgbClr val="000000">
                      <a:alpha val="43137"/>
                    </a:srgbClr>
                  </a:outerShdw>
                </a:effectLst>
              </a:rPr>
              <a:t>Intenta predecir valores continuos</a:t>
            </a:r>
          </a:p>
        </p:txBody>
      </p:sp>
      <p:graphicFrame>
        <p:nvGraphicFramePr>
          <p:cNvPr id="3" name="Tabla 2">
            <a:extLst>
              <a:ext uri="{FF2B5EF4-FFF2-40B4-BE49-F238E27FC236}">
                <a16:creationId xmlns:a16="http://schemas.microsoft.com/office/drawing/2014/main" id="{B2A5EDA8-7F01-2547-C55B-D0826C10E51F}"/>
              </a:ext>
            </a:extLst>
          </p:cNvPr>
          <p:cNvGraphicFramePr>
            <a:graphicFrameLocks noGrp="1"/>
          </p:cNvGraphicFramePr>
          <p:nvPr>
            <p:extLst>
              <p:ext uri="{D42A27DB-BD31-4B8C-83A1-F6EECF244321}">
                <p14:modId xmlns:p14="http://schemas.microsoft.com/office/powerpoint/2010/main" val="2389806383"/>
              </p:ext>
            </p:extLst>
          </p:nvPr>
        </p:nvGraphicFramePr>
        <p:xfrm>
          <a:off x="685800" y="1933376"/>
          <a:ext cx="6629401" cy="1143000"/>
        </p:xfrm>
        <a:graphic>
          <a:graphicData uri="http://schemas.openxmlformats.org/drawingml/2006/table">
            <a:tbl>
              <a:tblPr>
                <a:tableStyleId>{5C22544A-7EE6-4342-B048-85BDC9FD1C3A}</a:tableStyleId>
              </a:tblPr>
              <a:tblGrid>
                <a:gridCol w="977432">
                  <a:extLst>
                    <a:ext uri="{9D8B030D-6E8A-4147-A177-3AD203B41FA5}">
                      <a16:colId xmlns:a16="http://schemas.microsoft.com/office/drawing/2014/main" val="2901913514"/>
                    </a:ext>
                  </a:extLst>
                </a:gridCol>
                <a:gridCol w="1675598">
                  <a:extLst>
                    <a:ext uri="{9D8B030D-6E8A-4147-A177-3AD203B41FA5}">
                      <a16:colId xmlns:a16="http://schemas.microsoft.com/office/drawing/2014/main" val="1052153419"/>
                    </a:ext>
                  </a:extLst>
                </a:gridCol>
                <a:gridCol w="790197">
                  <a:extLst>
                    <a:ext uri="{9D8B030D-6E8A-4147-A177-3AD203B41FA5}">
                      <a16:colId xmlns:a16="http://schemas.microsoft.com/office/drawing/2014/main" val="1034748282"/>
                    </a:ext>
                  </a:extLst>
                </a:gridCol>
                <a:gridCol w="761635">
                  <a:extLst>
                    <a:ext uri="{9D8B030D-6E8A-4147-A177-3AD203B41FA5}">
                      <a16:colId xmlns:a16="http://schemas.microsoft.com/office/drawing/2014/main" val="3003747538"/>
                    </a:ext>
                  </a:extLst>
                </a:gridCol>
                <a:gridCol w="2424539">
                  <a:extLst>
                    <a:ext uri="{9D8B030D-6E8A-4147-A177-3AD203B41FA5}">
                      <a16:colId xmlns:a16="http://schemas.microsoft.com/office/drawing/2014/main" val="526832000"/>
                    </a:ext>
                  </a:extLst>
                </a:gridCol>
              </a:tblGrid>
              <a:tr h="190500">
                <a:tc>
                  <a:txBody>
                    <a:bodyPr/>
                    <a:lstStyle/>
                    <a:p>
                      <a:pPr algn="l" fontAlgn="b"/>
                      <a:r>
                        <a:rPr lang="es-AR" sz="1100" u="none" strike="noStrike">
                          <a:effectLst/>
                        </a:rPr>
                        <a:t>Habitaciones</a:t>
                      </a:r>
                      <a:endParaRPr lang="es-AR"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Tamaño (pies cuadrados)</a:t>
                      </a:r>
                      <a:endParaRPr lang="es-AR"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Ubicación</a:t>
                      </a:r>
                      <a:endParaRPr lang="es-AR"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Baños</a:t>
                      </a:r>
                      <a:endParaRPr lang="es-AR"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Precio de Venta (en miles de dólares)</a:t>
                      </a:r>
                      <a:endParaRPr lang="es-AR" sz="1100" b="1"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5185168"/>
                  </a:ext>
                </a:extLst>
              </a:tr>
              <a:tr h="190500">
                <a:tc>
                  <a:txBody>
                    <a:bodyPr/>
                    <a:lstStyle/>
                    <a:p>
                      <a:pPr algn="r" fontAlgn="b"/>
                      <a:r>
                        <a:rPr lang="es-AR" sz="1100" u="none" strike="noStrike">
                          <a:effectLst/>
                        </a:rPr>
                        <a:t>3</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1500</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Suburbio A</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2</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250</a:t>
                      </a:r>
                      <a:endParaRPr lang="es-A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5673134"/>
                  </a:ext>
                </a:extLst>
              </a:tr>
              <a:tr h="190500">
                <a:tc>
                  <a:txBody>
                    <a:bodyPr/>
                    <a:lstStyle/>
                    <a:p>
                      <a:pPr algn="r" fontAlgn="b"/>
                      <a:r>
                        <a:rPr lang="es-AR" sz="1100" u="none" strike="noStrike">
                          <a:effectLst/>
                        </a:rPr>
                        <a:t>4</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2000</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Suburbio B</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1,5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320</a:t>
                      </a:r>
                      <a:endParaRPr lang="es-A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3182700"/>
                  </a:ext>
                </a:extLst>
              </a:tr>
              <a:tr h="190500">
                <a:tc>
                  <a:txBody>
                    <a:bodyPr/>
                    <a:lstStyle/>
                    <a:p>
                      <a:pPr algn="r" fontAlgn="b"/>
                      <a:r>
                        <a:rPr lang="es-AR" sz="1100" u="none" strike="noStrike">
                          <a:effectLst/>
                        </a:rPr>
                        <a:t>2</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1200</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Centro</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2,5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180</a:t>
                      </a:r>
                      <a:endParaRPr lang="es-A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8838467"/>
                  </a:ext>
                </a:extLst>
              </a:tr>
              <a:tr h="190500">
                <a:tc>
                  <a:txBody>
                    <a:bodyPr/>
                    <a:lstStyle/>
                    <a:p>
                      <a:pPr algn="r" fontAlgn="b"/>
                      <a:r>
                        <a:rPr lang="es-AR" sz="1100" u="none" strike="noStrike">
                          <a:effectLst/>
                        </a:rPr>
                        <a:t>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2500</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Suburbio A</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3</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400</a:t>
                      </a:r>
                      <a:endParaRPr lang="es-A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2810990"/>
                  </a:ext>
                </a:extLst>
              </a:tr>
              <a:tr h="190500">
                <a:tc>
                  <a:txBody>
                    <a:bodyPr/>
                    <a:lstStyle/>
                    <a:p>
                      <a:pPr algn="r" fontAlgn="b"/>
                      <a:r>
                        <a:rPr lang="es-AR" sz="1100" u="none" strike="noStrike">
                          <a:effectLst/>
                        </a:rPr>
                        <a:t>3</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1600</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Centro</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a:effectLst/>
                        </a:rPr>
                        <a:t>2</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AR" sz="1100" u="none" strike="noStrike" dirty="0">
                          <a:effectLst/>
                        </a:rPr>
                        <a:t>280</a:t>
                      </a:r>
                      <a:endParaRPr lang="es-A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2894633"/>
                  </a:ext>
                </a:extLst>
              </a:tr>
            </a:tbl>
          </a:graphicData>
        </a:graphic>
      </p:graphicFrame>
      <p:sp>
        <p:nvSpPr>
          <p:cNvPr id="4" name="Cerrar llave 3">
            <a:extLst>
              <a:ext uri="{FF2B5EF4-FFF2-40B4-BE49-F238E27FC236}">
                <a16:creationId xmlns:a16="http://schemas.microsoft.com/office/drawing/2014/main" id="{F3631888-744D-7849-3F5E-667411EA0CD7}"/>
              </a:ext>
            </a:extLst>
          </p:cNvPr>
          <p:cNvSpPr/>
          <p:nvPr/>
        </p:nvSpPr>
        <p:spPr>
          <a:xfrm rot="5400000">
            <a:off x="5977980" y="2218074"/>
            <a:ext cx="342285" cy="23321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 name="CuadroTexto 5">
            <a:extLst>
              <a:ext uri="{FF2B5EF4-FFF2-40B4-BE49-F238E27FC236}">
                <a16:creationId xmlns:a16="http://schemas.microsoft.com/office/drawing/2014/main" id="{A08645F0-CB9D-287A-2001-2895C60C0031}"/>
              </a:ext>
            </a:extLst>
          </p:cNvPr>
          <p:cNvSpPr txBox="1"/>
          <p:nvPr/>
        </p:nvSpPr>
        <p:spPr>
          <a:xfrm>
            <a:off x="5118100" y="3695700"/>
            <a:ext cx="1928121" cy="523220"/>
          </a:xfrm>
          <a:prstGeom prst="rect">
            <a:avLst/>
          </a:prstGeom>
          <a:noFill/>
        </p:spPr>
        <p:txBody>
          <a:bodyPr wrap="square" rtlCol="0">
            <a:spAutoFit/>
          </a:bodyPr>
          <a:lstStyle/>
          <a:p>
            <a:pPr algn="ctr"/>
            <a:r>
              <a:rPr lang="es-AR" b="1" dirty="0"/>
              <a:t>Valor continuo que se intenta predecir</a:t>
            </a:r>
          </a:p>
        </p:txBody>
      </p:sp>
    </p:spTree>
    <p:extLst>
      <p:ext uri="{BB962C8B-B14F-4D97-AF65-F5344CB8AC3E}">
        <p14:creationId xmlns:p14="http://schemas.microsoft.com/office/powerpoint/2010/main" val="616596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Rectángulo 4">
            <a:extLst>
              <a:ext uri="{FF2B5EF4-FFF2-40B4-BE49-F238E27FC236}">
                <a16:creationId xmlns:a16="http://schemas.microsoft.com/office/drawing/2014/main" id="{B0B32E59-C5BB-24D6-AD24-426CC111330E}"/>
              </a:ext>
            </a:extLst>
          </p:cNvPr>
          <p:cNvSpPr/>
          <p:nvPr/>
        </p:nvSpPr>
        <p:spPr>
          <a:xfrm>
            <a:off x="554511" y="338135"/>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2" name="CuadroTexto 1">
            <a:extLst>
              <a:ext uri="{FF2B5EF4-FFF2-40B4-BE49-F238E27FC236}">
                <a16:creationId xmlns:a16="http://schemas.microsoft.com/office/drawing/2014/main" id="{03DFF2A0-06E3-59A3-8A77-6C901A9F7982}"/>
              </a:ext>
            </a:extLst>
          </p:cNvPr>
          <p:cNvSpPr txBox="1"/>
          <p:nvPr/>
        </p:nvSpPr>
        <p:spPr>
          <a:xfrm>
            <a:off x="554511" y="1447800"/>
            <a:ext cx="1960089" cy="307777"/>
          </a:xfrm>
          <a:prstGeom prst="rect">
            <a:avLst/>
          </a:prstGeom>
          <a:noFill/>
        </p:spPr>
        <p:txBody>
          <a:bodyPr wrap="square" rtlCol="0">
            <a:spAutoFit/>
          </a:bodyPr>
          <a:lstStyle/>
          <a:p>
            <a:r>
              <a:rPr lang="es-AR" b="1" dirty="0">
                <a:effectLst>
                  <a:outerShdw blurRad="38100" dist="38100" dir="2700000" algn="tl">
                    <a:srgbClr val="000000">
                      <a:alpha val="43137"/>
                    </a:srgbClr>
                  </a:outerShdw>
                </a:effectLst>
              </a:rPr>
              <a:t>CLASIFICACION</a:t>
            </a:r>
          </a:p>
        </p:txBody>
      </p:sp>
      <p:cxnSp>
        <p:nvCxnSpPr>
          <p:cNvPr id="8" name="Conector recto de flecha 7">
            <a:extLst>
              <a:ext uri="{FF2B5EF4-FFF2-40B4-BE49-F238E27FC236}">
                <a16:creationId xmlns:a16="http://schemas.microsoft.com/office/drawing/2014/main" id="{71816445-5898-CD8D-1F6E-D53CEAE30171}"/>
              </a:ext>
            </a:extLst>
          </p:cNvPr>
          <p:cNvCxnSpPr/>
          <p:nvPr/>
        </p:nvCxnSpPr>
        <p:spPr>
          <a:xfrm>
            <a:off x="2260600" y="1625600"/>
            <a:ext cx="952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C1AFCDB8-CA35-6793-F68D-986C3DE4C564}"/>
              </a:ext>
            </a:extLst>
          </p:cNvPr>
          <p:cNvSpPr txBox="1"/>
          <p:nvPr/>
        </p:nvSpPr>
        <p:spPr>
          <a:xfrm>
            <a:off x="3805711" y="1447799"/>
            <a:ext cx="3240510" cy="307777"/>
          </a:xfrm>
          <a:prstGeom prst="rect">
            <a:avLst/>
          </a:prstGeom>
          <a:noFill/>
        </p:spPr>
        <p:txBody>
          <a:bodyPr wrap="square" rtlCol="0">
            <a:spAutoFit/>
          </a:bodyPr>
          <a:lstStyle/>
          <a:p>
            <a:r>
              <a:rPr lang="es-AR" b="1" dirty="0">
                <a:effectLst>
                  <a:outerShdw blurRad="38100" dist="38100" dir="2700000" algn="tl">
                    <a:srgbClr val="000000">
                      <a:alpha val="43137"/>
                    </a:srgbClr>
                  </a:outerShdw>
                </a:effectLst>
              </a:rPr>
              <a:t>Intenta predecir valores discretos</a:t>
            </a:r>
          </a:p>
        </p:txBody>
      </p:sp>
      <p:pic>
        <p:nvPicPr>
          <p:cNvPr id="4" name="Imagen 3">
            <a:extLst>
              <a:ext uri="{FF2B5EF4-FFF2-40B4-BE49-F238E27FC236}">
                <a16:creationId xmlns:a16="http://schemas.microsoft.com/office/drawing/2014/main" id="{F8E46F08-8425-D7D3-7C5C-9C5C5BB7F273}"/>
              </a:ext>
            </a:extLst>
          </p:cNvPr>
          <p:cNvPicPr>
            <a:picLocks noChangeAspect="1"/>
          </p:cNvPicPr>
          <p:nvPr/>
        </p:nvPicPr>
        <p:blipFill>
          <a:blip r:embed="rId3"/>
          <a:stretch>
            <a:fillRect/>
          </a:stretch>
        </p:blipFill>
        <p:spPr>
          <a:xfrm>
            <a:off x="329666" y="2263023"/>
            <a:ext cx="7533505" cy="1870144"/>
          </a:xfrm>
          <a:prstGeom prst="rect">
            <a:avLst/>
          </a:prstGeom>
        </p:spPr>
      </p:pic>
    </p:spTree>
    <p:extLst>
      <p:ext uri="{BB962C8B-B14F-4D97-AF65-F5344CB8AC3E}">
        <p14:creationId xmlns:p14="http://schemas.microsoft.com/office/powerpoint/2010/main" val="2842555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2" name="Google Shape;63;p14">
            <a:extLst>
              <a:ext uri="{FF2B5EF4-FFF2-40B4-BE49-F238E27FC236}">
                <a16:creationId xmlns:a16="http://schemas.microsoft.com/office/drawing/2014/main" id="{102F96DE-5A39-0B51-B15F-D4945A832B06}"/>
              </a:ext>
            </a:extLst>
          </p:cNvPr>
          <p:cNvSpPr txBox="1"/>
          <p:nvPr/>
        </p:nvSpPr>
        <p:spPr>
          <a:xfrm>
            <a:off x="688794" y="4826360"/>
            <a:ext cx="6166800" cy="2217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s" sz="600" dirty="0">
                <a:solidFill>
                  <a:srgbClr val="304269"/>
                </a:solidFill>
                <a:latin typeface="Poppins SemiBold"/>
                <a:ea typeface="Poppins SemiBold"/>
                <a:cs typeface="Poppins SemiBold"/>
                <a:sym typeface="Poppins SemiBold"/>
              </a:rPr>
              <a:t>Curso de Data Science  / Modulo 1 </a:t>
            </a:r>
            <a:r>
              <a:rPr lang="es-ES" sz="600" dirty="0">
                <a:solidFill>
                  <a:srgbClr val="304269"/>
                </a:solidFill>
                <a:latin typeface="Poppins SemiBold"/>
                <a:ea typeface="Poppins SemiBold"/>
                <a:cs typeface="Poppins SemiBold"/>
                <a:sym typeface="Poppins SemiBold"/>
              </a:rPr>
              <a:t> / Unidad 2  / Estadística fácil para un Data Scientist</a:t>
            </a:r>
          </a:p>
          <a:p>
            <a:pPr>
              <a:buClr>
                <a:schemeClr val="dk1"/>
              </a:buClr>
              <a:buSzPts val="1100"/>
            </a:pPr>
            <a:endParaRPr sz="600" dirty="0">
              <a:solidFill>
                <a:srgbClr val="304269"/>
              </a:solidFill>
              <a:latin typeface="Poppins SemiBold"/>
              <a:ea typeface="Poppins SemiBold"/>
              <a:cs typeface="Poppins SemiBold"/>
              <a:sym typeface="Poppins SemiBold"/>
            </a:endParaRPr>
          </a:p>
        </p:txBody>
      </p:sp>
      <p:sp>
        <p:nvSpPr>
          <p:cNvPr id="5" name="Rectángulo 4">
            <a:extLst>
              <a:ext uri="{FF2B5EF4-FFF2-40B4-BE49-F238E27FC236}">
                <a16:creationId xmlns:a16="http://schemas.microsoft.com/office/drawing/2014/main" id="{B0B32E59-C5BB-24D6-AD24-426CC111330E}"/>
              </a:ext>
            </a:extLst>
          </p:cNvPr>
          <p:cNvSpPr/>
          <p:nvPr/>
        </p:nvSpPr>
        <p:spPr>
          <a:xfrm>
            <a:off x="554511" y="338135"/>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Tipos de modelos de Machine Learning</a:t>
            </a:r>
            <a:endParaRPr lang="es-AR" dirty="0">
              <a:latin typeface="Poppins" panose="00000500000000000000" pitchFamily="2" charset="0"/>
              <a:cs typeface="Poppins" panose="00000500000000000000" pitchFamily="2" charset="0"/>
            </a:endParaRPr>
          </a:p>
        </p:txBody>
      </p:sp>
      <p:pic>
        <p:nvPicPr>
          <p:cNvPr id="37" name="Imagen 36">
            <a:extLst>
              <a:ext uri="{FF2B5EF4-FFF2-40B4-BE49-F238E27FC236}">
                <a16:creationId xmlns:a16="http://schemas.microsoft.com/office/drawing/2014/main" id="{2C01BC9D-8217-3212-CB8A-D5946EA8FF0C}"/>
              </a:ext>
            </a:extLst>
          </p:cNvPr>
          <p:cNvPicPr>
            <a:picLocks noChangeAspect="1"/>
          </p:cNvPicPr>
          <p:nvPr/>
        </p:nvPicPr>
        <p:blipFill>
          <a:blip r:embed="rId3"/>
          <a:stretch>
            <a:fillRect/>
          </a:stretch>
        </p:blipFill>
        <p:spPr>
          <a:xfrm>
            <a:off x="-95988" y="-389500"/>
            <a:ext cx="9144000" cy="4938397"/>
          </a:xfrm>
          <a:prstGeom prst="rect">
            <a:avLst/>
          </a:prstGeom>
        </p:spPr>
      </p:pic>
      <p:sp>
        <p:nvSpPr>
          <p:cNvPr id="3" name="Rectángulo 2">
            <a:extLst>
              <a:ext uri="{FF2B5EF4-FFF2-40B4-BE49-F238E27FC236}">
                <a16:creationId xmlns:a16="http://schemas.microsoft.com/office/drawing/2014/main" id="{0DC62CA8-5FCD-1831-2C11-74A8986F23E5}"/>
              </a:ext>
            </a:extLst>
          </p:cNvPr>
          <p:cNvSpPr/>
          <p:nvPr/>
        </p:nvSpPr>
        <p:spPr>
          <a:xfrm>
            <a:off x="6657599" y="2829331"/>
            <a:ext cx="2486401" cy="1858297"/>
          </a:xfrm>
          <a:prstGeom prst="rect">
            <a:avLst/>
          </a:prstGeom>
          <a:no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97926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Rectángulo 4">
            <a:extLst>
              <a:ext uri="{FF2B5EF4-FFF2-40B4-BE49-F238E27FC236}">
                <a16:creationId xmlns:a16="http://schemas.microsoft.com/office/drawing/2014/main" id="{B0B32E59-C5BB-24D6-AD24-426CC111330E}"/>
              </a:ext>
            </a:extLst>
          </p:cNvPr>
          <p:cNvSpPr/>
          <p:nvPr/>
        </p:nvSpPr>
        <p:spPr>
          <a:xfrm>
            <a:off x="554511" y="338135"/>
            <a:ext cx="2486401" cy="65004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no supervisado</a:t>
            </a:r>
            <a:endParaRPr lang="es-AR" dirty="0">
              <a:latin typeface="Poppins" panose="00000500000000000000" pitchFamily="2" charset="0"/>
              <a:cs typeface="Poppins" panose="00000500000000000000" pitchFamily="2" charset="0"/>
            </a:endParaRPr>
          </a:p>
        </p:txBody>
      </p:sp>
      <p:sp>
        <p:nvSpPr>
          <p:cNvPr id="6" name="Rectángulo 5">
            <a:extLst>
              <a:ext uri="{FF2B5EF4-FFF2-40B4-BE49-F238E27FC236}">
                <a16:creationId xmlns:a16="http://schemas.microsoft.com/office/drawing/2014/main" id="{FA3A39E8-2094-490A-DE56-F472AB57AECC}"/>
              </a:ext>
            </a:extLst>
          </p:cNvPr>
          <p:cNvSpPr/>
          <p:nvPr/>
        </p:nvSpPr>
        <p:spPr>
          <a:xfrm>
            <a:off x="1219193" y="2038391"/>
            <a:ext cx="1231900" cy="53336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 sz="1100" dirty="0"/>
              <a:t>Datos no etiquetados de entrenamiento</a:t>
            </a:r>
            <a:endParaRPr lang="es-AR" sz="1100" dirty="0"/>
          </a:p>
        </p:txBody>
      </p:sp>
      <p:cxnSp>
        <p:nvCxnSpPr>
          <p:cNvPr id="8" name="Conector recto de flecha 7">
            <a:extLst>
              <a:ext uri="{FF2B5EF4-FFF2-40B4-BE49-F238E27FC236}">
                <a16:creationId xmlns:a16="http://schemas.microsoft.com/office/drawing/2014/main" id="{9E7C108A-1B66-4CA8-0633-0E250EE12B06}"/>
              </a:ext>
            </a:extLst>
          </p:cNvPr>
          <p:cNvCxnSpPr/>
          <p:nvPr/>
        </p:nvCxnSpPr>
        <p:spPr>
          <a:xfrm>
            <a:off x="2460617" y="2313515"/>
            <a:ext cx="381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ángulo 12">
            <a:extLst>
              <a:ext uri="{FF2B5EF4-FFF2-40B4-BE49-F238E27FC236}">
                <a16:creationId xmlns:a16="http://schemas.microsoft.com/office/drawing/2014/main" id="{90B05EC5-2D23-D47F-1B08-9509753849A9}"/>
              </a:ext>
            </a:extLst>
          </p:cNvPr>
          <p:cNvSpPr/>
          <p:nvPr/>
        </p:nvSpPr>
        <p:spPr>
          <a:xfrm>
            <a:off x="2895597" y="1913197"/>
            <a:ext cx="1231899" cy="80063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 sz="1100" dirty="0"/>
              <a:t>Algoritmo de aprendizaje No Supervisado</a:t>
            </a:r>
            <a:endParaRPr lang="es-AR" sz="1100" dirty="0"/>
          </a:p>
        </p:txBody>
      </p:sp>
      <p:cxnSp>
        <p:nvCxnSpPr>
          <p:cNvPr id="16" name="Conector recto de flecha 15">
            <a:extLst>
              <a:ext uri="{FF2B5EF4-FFF2-40B4-BE49-F238E27FC236}">
                <a16:creationId xmlns:a16="http://schemas.microsoft.com/office/drawing/2014/main" id="{7EC6EA76-6068-0107-3EA8-12EF8D59CEBB}"/>
              </a:ext>
            </a:extLst>
          </p:cNvPr>
          <p:cNvCxnSpPr/>
          <p:nvPr/>
        </p:nvCxnSpPr>
        <p:spPr>
          <a:xfrm>
            <a:off x="4127496" y="2305071"/>
            <a:ext cx="381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ombo 18">
            <a:extLst>
              <a:ext uri="{FF2B5EF4-FFF2-40B4-BE49-F238E27FC236}">
                <a16:creationId xmlns:a16="http://schemas.microsoft.com/office/drawing/2014/main" id="{1A29197B-CF01-150B-44BA-F143FC58465E}"/>
              </a:ext>
            </a:extLst>
          </p:cNvPr>
          <p:cNvSpPr/>
          <p:nvPr/>
        </p:nvSpPr>
        <p:spPr>
          <a:xfrm>
            <a:off x="4508499" y="2051056"/>
            <a:ext cx="571497" cy="524916"/>
          </a:xfrm>
          <a:prstGeom prst="diamon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 dirty="0"/>
              <a:t>f</a:t>
            </a:r>
            <a:endParaRPr lang="es-AR" dirty="0"/>
          </a:p>
        </p:txBody>
      </p:sp>
      <p:sp>
        <p:nvSpPr>
          <p:cNvPr id="28" name="AutoShape 2">
            <a:extLst>
              <a:ext uri="{FF2B5EF4-FFF2-40B4-BE49-F238E27FC236}">
                <a16:creationId xmlns:a16="http://schemas.microsoft.com/office/drawing/2014/main" id="{69CAC961-7492-17EB-BD76-F27253F286A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7172" name="Picture 4">
            <a:extLst>
              <a:ext uri="{FF2B5EF4-FFF2-40B4-BE49-F238E27FC236}">
                <a16:creationId xmlns:a16="http://schemas.microsoft.com/office/drawing/2014/main" id="{6230D402-523D-E992-6FB4-170DDB674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546" y="2838428"/>
            <a:ext cx="4572000" cy="2276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9271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Google Shape;118;p21">
            <a:extLst>
              <a:ext uri="{FF2B5EF4-FFF2-40B4-BE49-F238E27FC236}">
                <a16:creationId xmlns:a16="http://schemas.microsoft.com/office/drawing/2014/main" id="{565840A3-412C-7FB0-D561-3501FC05FD99}"/>
              </a:ext>
            </a:extLst>
          </p:cNvPr>
          <p:cNvSpPr txBox="1"/>
          <p:nvPr/>
        </p:nvSpPr>
        <p:spPr>
          <a:xfrm>
            <a:off x="650694" y="46575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¿Dónde estamos en relación al material?</a:t>
            </a:r>
            <a:endParaRPr lang="es-AR" dirty="0">
              <a:sym typeface="Raleway SemiBold"/>
            </a:endParaRPr>
          </a:p>
        </p:txBody>
      </p:sp>
      <p:grpSp>
        <p:nvGrpSpPr>
          <p:cNvPr id="7" name="Grupo 6">
            <a:extLst>
              <a:ext uri="{FF2B5EF4-FFF2-40B4-BE49-F238E27FC236}">
                <a16:creationId xmlns:a16="http://schemas.microsoft.com/office/drawing/2014/main" id="{45A9B41D-F832-F2D7-56A0-E3E7AAC82960}"/>
              </a:ext>
            </a:extLst>
          </p:cNvPr>
          <p:cNvGrpSpPr/>
          <p:nvPr/>
        </p:nvGrpSpPr>
        <p:grpSpPr>
          <a:xfrm>
            <a:off x="650694" y="857250"/>
            <a:ext cx="7845606" cy="1737400"/>
            <a:chOff x="650694" y="1335600"/>
            <a:chExt cx="7845606" cy="1737400"/>
          </a:xfrm>
        </p:grpSpPr>
        <p:sp>
          <p:nvSpPr>
            <p:cNvPr id="8" name="Google Shape;54;p13">
              <a:extLst>
                <a:ext uri="{FF2B5EF4-FFF2-40B4-BE49-F238E27FC236}">
                  <a16:creationId xmlns:a16="http://schemas.microsoft.com/office/drawing/2014/main" id="{7F701E44-8D7C-1488-FA59-821356483663}"/>
                </a:ext>
              </a:extLst>
            </p:cNvPr>
            <p:cNvSpPr txBox="1"/>
            <p:nvPr/>
          </p:nvSpPr>
          <p:spPr>
            <a:xfrm>
              <a:off x="650694" y="1335600"/>
              <a:ext cx="5429100" cy="1072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ES" sz="2000" b="1" dirty="0">
                  <a:solidFill>
                    <a:srgbClr val="304269"/>
                  </a:solidFill>
                  <a:latin typeface="Poppins"/>
                  <a:ea typeface="Poppins"/>
                  <a:cs typeface="Poppins"/>
                  <a:sym typeface="Poppins"/>
                </a:rPr>
                <a:t>Módulo 2 -Unidad Nº2  </a:t>
              </a:r>
              <a:endParaRPr sz="2000" b="1" dirty="0">
                <a:solidFill>
                  <a:srgbClr val="304269"/>
                </a:solidFill>
                <a:latin typeface="Poppins"/>
                <a:ea typeface="Poppins"/>
                <a:cs typeface="Poppins"/>
                <a:sym typeface="Poppins"/>
              </a:endParaRPr>
            </a:p>
          </p:txBody>
        </p:sp>
        <p:sp>
          <p:nvSpPr>
            <p:cNvPr id="9" name="Google Shape;55;p13">
              <a:extLst>
                <a:ext uri="{FF2B5EF4-FFF2-40B4-BE49-F238E27FC236}">
                  <a16:creationId xmlns:a16="http://schemas.microsoft.com/office/drawing/2014/main" id="{387F5E2E-0744-85CC-725B-1CBF3AF7C01C}"/>
                </a:ext>
              </a:extLst>
            </p:cNvPr>
            <p:cNvSpPr txBox="1"/>
            <p:nvPr/>
          </p:nvSpPr>
          <p:spPr>
            <a:xfrm>
              <a:off x="650694" y="2682400"/>
              <a:ext cx="7845606" cy="390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endParaRPr lang="es-AR" sz="1800" dirty="0">
                <a:solidFill>
                  <a:srgbClr val="353744"/>
                </a:solidFill>
                <a:latin typeface="Poppins"/>
                <a:ea typeface="Poppins"/>
                <a:cs typeface="Poppins"/>
                <a:sym typeface="Poppins"/>
              </a:endParaRPr>
            </a:p>
            <a:p>
              <a:pPr marL="0" lvl="0" indent="0" algn="l" rtl="0">
                <a:lnSpc>
                  <a:spcPct val="90000"/>
                </a:lnSpc>
                <a:spcBef>
                  <a:spcPts val="0"/>
                </a:spcBef>
                <a:spcAft>
                  <a:spcPts val="0"/>
                </a:spcAft>
                <a:buNone/>
              </a:pPr>
              <a:r>
                <a:rPr lang="es-AR" sz="1800" dirty="0">
                  <a:solidFill>
                    <a:srgbClr val="353744"/>
                  </a:solidFill>
                  <a:latin typeface="Poppins"/>
                  <a:ea typeface="Poppins"/>
                  <a:cs typeface="Poppins"/>
                  <a:sym typeface="Poppins"/>
                </a:rPr>
                <a:t>Aplicación de herramientas informáticas al Ciclo de Vida de los Datos - Fase II</a:t>
              </a:r>
            </a:p>
          </p:txBody>
        </p:sp>
      </p:grpSp>
    </p:spTree>
    <p:extLst>
      <p:ext uri="{BB962C8B-B14F-4D97-AF65-F5344CB8AC3E}">
        <p14:creationId xmlns:p14="http://schemas.microsoft.com/office/powerpoint/2010/main" val="865559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2" name="Google Shape;63;p14">
            <a:extLst>
              <a:ext uri="{FF2B5EF4-FFF2-40B4-BE49-F238E27FC236}">
                <a16:creationId xmlns:a16="http://schemas.microsoft.com/office/drawing/2014/main" id="{102F96DE-5A39-0B51-B15F-D4945A832B06}"/>
              </a:ext>
            </a:extLst>
          </p:cNvPr>
          <p:cNvSpPr txBox="1"/>
          <p:nvPr/>
        </p:nvSpPr>
        <p:spPr>
          <a:xfrm>
            <a:off x="688794" y="4826360"/>
            <a:ext cx="6166800" cy="2217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s" sz="600" dirty="0">
                <a:solidFill>
                  <a:srgbClr val="304269"/>
                </a:solidFill>
                <a:latin typeface="Poppins SemiBold"/>
                <a:ea typeface="Poppins SemiBold"/>
                <a:cs typeface="Poppins SemiBold"/>
                <a:sym typeface="Poppins SemiBold"/>
              </a:rPr>
              <a:t>Curso de Data Science  / Modulo 1 </a:t>
            </a:r>
            <a:r>
              <a:rPr lang="es-ES" sz="600" dirty="0">
                <a:solidFill>
                  <a:srgbClr val="304269"/>
                </a:solidFill>
                <a:latin typeface="Poppins SemiBold"/>
                <a:ea typeface="Poppins SemiBold"/>
                <a:cs typeface="Poppins SemiBold"/>
                <a:sym typeface="Poppins SemiBold"/>
              </a:rPr>
              <a:t> / Unidad 2  / Estadística fácil para un Data Scientist</a:t>
            </a:r>
          </a:p>
          <a:p>
            <a:pPr>
              <a:buClr>
                <a:schemeClr val="dk1"/>
              </a:buClr>
              <a:buSzPts val="1100"/>
            </a:pPr>
            <a:endParaRPr sz="600" dirty="0">
              <a:solidFill>
                <a:srgbClr val="304269"/>
              </a:solidFill>
              <a:latin typeface="Poppins SemiBold"/>
              <a:ea typeface="Poppins SemiBold"/>
              <a:cs typeface="Poppins SemiBold"/>
              <a:sym typeface="Poppins SemiBold"/>
            </a:endParaRPr>
          </a:p>
        </p:txBody>
      </p:sp>
      <p:sp>
        <p:nvSpPr>
          <p:cNvPr id="5" name="Rectángulo 4">
            <a:extLst>
              <a:ext uri="{FF2B5EF4-FFF2-40B4-BE49-F238E27FC236}">
                <a16:creationId xmlns:a16="http://schemas.microsoft.com/office/drawing/2014/main" id="{B0B32E59-C5BB-24D6-AD24-426CC111330E}"/>
              </a:ext>
            </a:extLst>
          </p:cNvPr>
          <p:cNvSpPr/>
          <p:nvPr/>
        </p:nvSpPr>
        <p:spPr>
          <a:xfrm>
            <a:off x="554511" y="338135"/>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Tipos de modelos de Machine Learning</a:t>
            </a:r>
            <a:endParaRPr lang="es-AR" dirty="0">
              <a:latin typeface="Poppins" panose="00000500000000000000" pitchFamily="2" charset="0"/>
              <a:cs typeface="Poppins" panose="00000500000000000000" pitchFamily="2" charset="0"/>
            </a:endParaRPr>
          </a:p>
        </p:txBody>
      </p:sp>
      <p:pic>
        <p:nvPicPr>
          <p:cNvPr id="37" name="Imagen 36">
            <a:extLst>
              <a:ext uri="{FF2B5EF4-FFF2-40B4-BE49-F238E27FC236}">
                <a16:creationId xmlns:a16="http://schemas.microsoft.com/office/drawing/2014/main" id="{2C01BC9D-8217-3212-CB8A-D5946EA8FF0C}"/>
              </a:ext>
            </a:extLst>
          </p:cNvPr>
          <p:cNvPicPr>
            <a:picLocks noChangeAspect="1"/>
          </p:cNvPicPr>
          <p:nvPr/>
        </p:nvPicPr>
        <p:blipFill>
          <a:blip r:embed="rId3"/>
          <a:stretch>
            <a:fillRect/>
          </a:stretch>
        </p:blipFill>
        <p:spPr>
          <a:xfrm>
            <a:off x="-95988" y="-389500"/>
            <a:ext cx="9144000" cy="4938397"/>
          </a:xfrm>
          <a:prstGeom prst="rect">
            <a:avLst/>
          </a:prstGeom>
        </p:spPr>
      </p:pic>
      <p:sp>
        <p:nvSpPr>
          <p:cNvPr id="3" name="Rectángulo 2">
            <a:extLst>
              <a:ext uri="{FF2B5EF4-FFF2-40B4-BE49-F238E27FC236}">
                <a16:creationId xmlns:a16="http://schemas.microsoft.com/office/drawing/2014/main" id="{258D0DCB-902A-A608-D844-D2F98D0B203D}"/>
              </a:ext>
            </a:extLst>
          </p:cNvPr>
          <p:cNvSpPr/>
          <p:nvPr/>
        </p:nvSpPr>
        <p:spPr>
          <a:xfrm>
            <a:off x="6657599" y="713453"/>
            <a:ext cx="2486401" cy="1858297"/>
          </a:xfrm>
          <a:prstGeom prst="rect">
            <a:avLst/>
          </a:prstGeom>
          <a:no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87737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Rectángulo 4">
            <a:extLst>
              <a:ext uri="{FF2B5EF4-FFF2-40B4-BE49-F238E27FC236}">
                <a16:creationId xmlns:a16="http://schemas.microsoft.com/office/drawing/2014/main" id="{B0B32E59-C5BB-24D6-AD24-426CC111330E}"/>
              </a:ext>
            </a:extLst>
          </p:cNvPr>
          <p:cNvSpPr/>
          <p:nvPr/>
        </p:nvSpPr>
        <p:spPr>
          <a:xfrm>
            <a:off x="554511" y="338135"/>
            <a:ext cx="2486401" cy="650043"/>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por refuerzo</a:t>
            </a:r>
            <a:endParaRPr lang="es-AR" dirty="0">
              <a:latin typeface="Poppins" panose="00000500000000000000" pitchFamily="2" charset="0"/>
              <a:cs typeface="Poppins" panose="00000500000000000000" pitchFamily="2" charset="0"/>
            </a:endParaRPr>
          </a:p>
        </p:txBody>
      </p:sp>
      <p:pic>
        <p:nvPicPr>
          <p:cNvPr id="9218" name="Picture 2">
            <a:extLst>
              <a:ext uri="{FF2B5EF4-FFF2-40B4-BE49-F238E27FC236}">
                <a16:creationId xmlns:a16="http://schemas.microsoft.com/office/drawing/2014/main" id="{204384AD-3C4F-4E10-4CA3-9ADFEE06E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912" y="1251024"/>
            <a:ext cx="3613150" cy="30288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802359BA-94F6-8B17-26C4-D3FDE9DDF844}"/>
              </a:ext>
            </a:extLst>
          </p:cNvPr>
          <p:cNvSpPr txBox="1"/>
          <p:nvPr/>
        </p:nvSpPr>
        <p:spPr>
          <a:xfrm>
            <a:off x="554511" y="4533900"/>
            <a:ext cx="5033489" cy="523220"/>
          </a:xfrm>
          <a:prstGeom prst="rect">
            <a:avLst/>
          </a:prstGeom>
          <a:noFill/>
        </p:spPr>
        <p:txBody>
          <a:bodyPr wrap="square" rtlCol="0">
            <a:spAutoFit/>
          </a:bodyPr>
          <a:lstStyle/>
          <a:p>
            <a:r>
              <a:rPr lang="es-AR" dirty="0">
                <a:hlinkClick r:id="rId4"/>
              </a:rPr>
              <a:t>Sustento matemático</a:t>
            </a:r>
            <a:r>
              <a:rPr lang="es-AR" dirty="0"/>
              <a:t>: </a:t>
            </a:r>
            <a:r>
              <a:rPr lang="es-AR" b="1" i="0" dirty="0">
                <a:solidFill>
                  <a:srgbClr val="242424"/>
                </a:solidFill>
                <a:effectLst/>
                <a:latin typeface="sohne"/>
              </a:rPr>
              <a:t>Procesos de Decisión de </a:t>
            </a:r>
            <a:r>
              <a:rPr lang="es-AR" b="1" i="0" dirty="0" err="1">
                <a:solidFill>
                  <a:srgbClr val="242424"/>
                </a:solidFill>
                <a:effectLst/>
                <a:latin typeface="sohne"/>
              </a:rPr>
              <a:t>Markov</a:t>
            </a:r>
            <a:endParaRPr lang="es-AR" b="1" i="0" dirty="0">
              <a:solidFill>
                <a:srgbClr val="242424"/>
              </a:solidFill>
              <a:effectLst/>
              <a:latin typeface="sohne"/>
            </a:endParaRPr>
          </a:p>
          <a:p>
            <a:endParaRPr lang="es-AR" dirty="0"/>
          </a:p>
        </p:txBody>
      </p:sp>
    </p:spTree>
    <p:extLst>
      <p:ext uri="{BB962C8B-B14F-4D97-AF65-F5344CB8AC3E}">
        <p14:creationId xmlns:p14="http://schemas.microsoft.com/office/powerpoint/2010/main" val="823302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Rectángulo 4">
            <a:extLst>
              <a:ext uri="{FF2B5EF4-FFF2-40B4-BE49-F238E27FC236}">
                <a16:creationId xmlns:a16="http://schemas.microsoft.com/office/drawing/2014/main" id="{B0B32E59-C5BB-24D6-AD24-426CC111330E}"/>
              </a:ext>
            </a:extLst>
          </p:cNvPr>
          <p:cNvSpPr/>
          <p:nvPr/>
        </p:nvSpPr>
        <p:spPr>
          <a:xfrm>
            <a:off x="554509" y="1704753"/>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3" name="Rectángulo 2">
            <a:extLst>
              <a:ext uri="{FF2B5EF4-FFF2-40B4-BE49-F238E27FC236}">
                <a16:creationId xmlns:a16="http://schemas.microsoft.com/office/drawing/2014/main" id="{ED9FC34D-C2D4-132C-FEFD-423AB2164620}"/>
              </a:ext>
            </a:extLst>
          </p:cNvPr>
          <p:cNvSpPr/>
          <p:nvPr/>
        </p:nvSpPr>
        <p:spPr>
          <a:xfrm>
            <a:off x="554509" y="2964907"/>
            <a:ext cx="2486401" cy="65004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no supervisado</a:t>
            </a:r>
            <a:endParaRPr lang="es-AR" dirty="0">
              <a:latin typeface="Poppins" panose="00000500000000000000" pitchFamily="2" charset="0"/>
              <a:cs typeface="Poppins" panose="00000500000000000000" pitchFamily="2" charset="0"/>
            </a:endParaRPr>
          </a:p>
        </p:txBody>
      </p:sp>
      <p:sp>
        <p:nvSpPr>
          <p:cNvPr id="7" name="Elipse 6">
            <a:extLst>
              <a:ext uri="{FF2B5EF4-FFF2-40B4-BE49-F238E27FC236}">
                <a16:creationId xmlns:a16="http://schemas.microsoft.com/office/drawing/2014/main" id="{EDD6DC33-F196-517B-6CD9-5FD535C73E52}"/>
              </a:ext>
            </a:extLst>
          </p:cNvPr>
          <p:cNvSpPr/>
          <p:nvPr/>
        </p:nvSpPr>
        <p:spPr>
          <a:xfrm>
            <a:off x="3657601" y="859809"/>
            <a:ext cx="1255593" cy="10582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a:latin typeface="Poppins" panose="00000500000000000000" pitchFamily="2" charset="0"/>
                <a:cs typeface="Poppins" panose="00000500000000000000" pitchFamily="2" charset="0"/>
              </a:rPr>
              <a:t>Regresión lineal</a:t>
            </a:r>
          </a:p>
        </p:txBody>
      </p:sp>
      <p:sp>
        <p:nvSpPr>
          <p:cNvPr id="9" name="Elipse 8">
            <a:extLst>
              <a:ext uri="{FF2B5EF4-FFF2-40B4-BE49-F238E27FC236}">
                <a16:creationId xmlns:a16="http://schemas.microsoft.com/office/drawing/2014/main" id="{0B2EBA68-0FC5-5BC5-8FF3-398C2CEDFA25}"/>
              </a:ext>
            </a:extLst>
          </p:cNvPr>
          <p:cNvSpPr/>
          <p:nvPr/>
        </p:nvSpPr>
        <p:spPr>
          <a:xfrm>
            <a:off x="4453719" y="1311299"/>
            <a:ext cx="1255593" cy="10434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50" dirty="0">
                <a:latin typeface="Poppins" panose="00000500000000000000" pitchFamily="2" charset="0"/>
                <a:cs typeface="Poppins" panose="00000500000000000000" pitchFamily="2" charset="0"/>
              </a:rPr>
              <a:t>Regresión logística</a:t>
            </a:r>
          </a:p>
        </p:txBody>
      </p:sp>
      <p:sp>
        <p:nvSpPr>
          <p:cNvPr id="10" name="Elipse 9">
            <a:extLst>
              <a:ext uri="{FF2B5EF4-FFF2-40B4-BE49-F238E27FC236}">
                <a16:creationId xmlns:a16="http://schemas.microsoft.com/office/drawing/2014/main" id="{17DF3891-8F60-9094-D357-0F51F7637900}"/>
              </a:ext>
            </a:extLst>
          </p:cNvPr>
          <p:cNvSpPr/>
          <p:nvPr/>
        </p:nvSpPr>
        <p:spPr>
          <a:xfrm>
            <a:off x="5372669" y="859809"/>
            <a:ext cx="1146412" cy="10235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a:latin typeface="Poppins" panose="00000500000000000000" pitchFamily="2" charset="0"/>
                <a:cs typeface="Poppins" panose="00000500000000000000" pitchFamily="2" charset="0"/>
              </a:rPr>
              <a:t>Arboles de decisión</a:t>
            </a:r>
          </a:p>
        </p:txBody>
      </p:sp>
      <p:sp>
        <p:nvSpPr>
          <p:cNvPr id="11" name="Elipse 10">
            <a:extLst>
              <a:ext uri="{FF2B5EF4-FFF2-40B4-BE49-F238E27FC236}">
                <a16:creationId xmlns:a16="http://schemas.microsoft.com/office/drawing/2014/main" id="{0165048C-51B7-74C4-8531-D667D9AA1822}"/>
              </a:ext>
            </a:extLst>
          </p:cNvPr>
          <p:cNvSpPr/>
          <p:nvPr/>
        </p:nvSpPr>
        <p:spPr>
          <a:xfrm>
            <a:off x="6250675" y="1311298"/>
            <a:ext cx="1146412" cy="10235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err="1">
                <a:latin typeface="Poppins" panose="00000500000000000000" pitchFamily="2" charset="0"/>
                <a:cs typeface="Poppins" panose="00000500000000000000" pitchFamily="2" charset="0"/>
              </a:rPr>
              <a:t>Random</a:t>
            </a:r>
            <a:r>
              <a:rPr lang="es-AR" sz="1100" dirty="0">
                <a:latin typeface="Poppins" panose="00000500000000000000" pitchFamily="2" charset="0"/>
                <a:cs typeface="Poppins" panose="00000500000000000000" pitchFamily="2" charset="0"/>
              </a:rPr>
              <a:t> Forest</a:t>
            </a:r>
          </a:p>
        </p:txBody>
      </p:sp>
      <p:sp>
        <p:nvSpPr>
          <p:cNvPr id="14" name="Elipse 13">
            <a:extLst>
              <a:ext uri="{FF2B5EF4-FFF2-40B4-BE49-F238E27FC236}">
                <a16:creationId xmlns:a16="http://schemas.microsoft.com/office/drawing/2014/main" id="{E3696645-8F71-41CC-0CEB-13818469F87D}"/>
              </a:ext>
            </a:extLst>
          </p:cNvPr>
          <p:cNvSpPr/>
          <p:nvPr/>
        </p:nvSpPr>
        <p:spPr>
          <a:xfrm>
            <a:off x="4453719" y="2730980"/>
            <a:ext cx="1255593" cy="105825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AR" sz="1100" dirty="0">
                <a:latin typeface="Poppins" panose="00000500000000000000" pitchFamily="2" charset="0"/>
                <a:cs typeface="Poppins" panose="00000500000000000000" pitchFamily="2" charset="0"/>
              </a:rPr>
              <a:t>K-</a:t>
            </a:r>
            <a:r>
              <a:rPr lang="es-AR" sz="1100" dirty="0" err="1">
                <a:latin typeface="Poppins" panose="00000500000000000000" pitchFamily="2" charset="0"/>
                <a:cs typeface="Poppins" panose="00000500000000000000" pitchFamily="2" charset="0"/>
              </a:rPr>
              <a:t>means</a:t>
            </a:r>
            <a:endParaRPr lang="es-AR" sz="1100" dirty="0">
              <a:latin typeface="Poppins" panose="00000500000000000000" pitchFamily="2" charset="0"/>
              <a:cs typeface="Poppins" panose="00000500000000000000" pitchFamily="2" charset="0"/>
            </a:endParaRPr>
          </a:p>
        </p:txBody>
      </p:sp>
      <p:sp>
        <p:nvSpPr>
          <p:cNvPr id="15" name="Elipse 14">
            <a:extLst>
              <a:ext uri="{FF2B5EF4-FFF2-40B4-BE49-F238E27FC236}">
                <a16:creationId xmlns:a16="http://schemas.microsoft.com/office/drawing/2014/main" id="{C83EEB15-5173-6EAF-A219-047FDDC80862}"/>
              </a:ext>
            </a:extLst>
          </p:cNvPr>
          <p:cNvSpPr/>
          <p:nvPr/>
        </p:nvSpPr>
        <p:spPr>
          <a:xfrm>
            <a:off x="5249837" y="3182470"/>
            <a:ext cx="1255593" cy="104349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AR" sz="1050" dirty="0">
                <a:latin typeface="Poppins" panose="00000500000000000000" pitchFamily="2" charset="0"/>
                <a:cs typeface="Poppins" panose="00000500000000000000" pitchFamily="2" charset="0"/>
              </a:rPr>
              <a:t>PCA</a:t>
            </a:r>
          </a:p>
        </p:txBody>
      </p:sp>
      <p:sp>
        <p:nvSpPr>
          <p:cNvPr id="16" name="Elipse 15">
            <a:extLst>
              <a:ext uri="{FF2B5EF4-FFF2-40B4-BE49-F238E27FC236}">
                <a16:creationId xmlns:a16="http://schemas.microsoft.com/office/drawing/2014/main" id="{09671BED-D964-172B-75D1-F9013A48A43A}"/>
              </a:ext>
            </a:extLst>
          </p:cNvPr>
          <p:cNvSpPr/>
          <p:nvPr/>
        </p:nvSpPr>
        <p:spPr>
          <a:xfrm>
            <a:off x="6168787" y="2730980"/>
            <a:ext cx="1146412" cy="102358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AR" sz="1100" dirty="0">
                <a:latin typeface="Poppins" panose="00000500000000000000" pitchFamily="2" charset="0"/>
                <a:cs typeface="Poppins" panose="00000500000000000000" pitchFamily="2" charset="0"/>
              </a:rPr>
              <a:t>DB-SCAN</a:t>
            </a:r>
          </a:p>
        </p:txBody>
      </p:sp>
      <p:sp>
        <p:nvSpPr>
          <p:cNvPr id="17" name="Elipse 16">
            <a:extLst>
              <a:ext uri="{FF2B5EF4-FFF2-40B4-BE49-F238E27FC236}">
                <a16:creationId xmlns:a16="http://schemas.microsoft.com/office/drawing/2014/main" id="{BED3FF7E-8492-15C1-F9DF-ACA0F44935BF}"/>
              </a:ext>
            </a:extLst>
          </p:cNvPr>
          <p:cNvSpPr/>
          <p:nvPr/>
        </p:nvSpPr>
        <p:spPr>
          <a:xfrm>
            <a:off x="7019500" y="799506"/>
            <a:ext cx="1146412" cy="10235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a:latin typeface="Poppins" panose="00000500000000000000" pitchFamily="2" charset="0"/>
                <a:cs typeface="Poppins" panose="00000500000000000000" pitchFamily="2" charset="0"/>
              </a:rPr>
              <a:t>Análisis de series de tiempo</a:t>
            </a:r>
          </a:p>
        </p:txBody>
      </p:sp>
    </p:spTree>
    <p:extLst>
      <p:ext uri="{BB962C8B-B14F-4D97-AF65-F5344CB8AC3E}">
        <p14:creationId xmlns:p14="http://schemas.microsoft.com/office/powerpoint/2010/main" val="4174402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2" name="Rectángulo 1">
            <a:extLst>
              <a:ext uri="{FF2B5EF4-FFF2-40B4-BE49-F238E27FC236}">
                <a16:creationId xmlns:a16="http://schemas.microsoft.com/office/drawing/2014/main" id="{3C2F3A10-9CE5-AB27-7941-B39828BC170F}"/>
              </a:ext>
            </a:extLst>
          </p:cNvPr>
          <p:cNvSpPr/>
          <p:nvPr/>
        </p:nvSpPr>
        <p:spPr>
          <a:xfrm>
            <a:off x="688794" y="1270000"/>
            <a:ext cx="1571806" cy="7493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dirty="0"/>
              <a:t>DATA SET LIMPIO</a:t>
            </a:r>
            <a:endParaRPr lang="es-AR" dirty="0"/>
          </a:p>
        </p:txBody>
      </p:sp>
      <p:cxnSp>
        <p:nvCxnSpPr>
          <p:cNvPr id="6" name="Conector: angular 5">
            <a:extLst>
              <a:ext uri="{FF2B5EF4-FFF2-40B4-BE49-F238E27FC236}">
                <a16:creationId xmlns:a16="http://schemas.microsoft.com/office/drawing/2014/main" id="{1750B628-34F2-BB73-4C8A-03DC48470524}"/>
              </a:ext>
            </a:extLst>
          </p:cNvPr>
          <p:cNvCxnSpPr>
            <a:cxnSpLocks/>
          </p:cNvCxnSpPr>
          <p:nvPr/>
        </p:nvCxnSpPr>
        <p:spPr>
          <a:xfrm rot="16200000" flipH="1">
            <a:off x="1873999" y="1648575"/>
            <a:ext cx="444500" cy="1243103"/>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
        <p:nvSpPr>
          <p:cNvPr id="7" name="Rectángulo 6">
            <a:extLst>
              <a:ext uri="{FF2B5EF4-FFF2-40B4-BE49-F238E27FC236}">
                <a16:creationId xmlns:a16="http://schemas.microsoft.com/office/drawing/2014/main" id="{9FD030B7-8E18-5EA7-3FE2-26F07E833035}"/>
              </a:ext>
            </a:extLst>
          </p:cNvPr>
          <p:cNvSpPr/>
          <p:nvPr/>
        </p:nvSpPr>
        <p:spPr>
          <a:xfrm>
            <a:off x="2717800" y="2089150"/>
            <a:ext cx="1571806" cy="7493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PREPARACIÓN DE DATOS</a:t>
            </a:r>
            <a:endParaRPr lang="es-AR" dirty="0"/>
          </a:p>
        </p:txBody>
      </p:sp>
      <p:cxnSp>
        <p:nvCxnSpPr>
          <p:cNvPr id="8" name="Conector: angular 7">
            <a:extLst>
              <a:ext uri="{FF2B5EF4-FFF2-40B4-BE49-F238E27FC236}">
                <a16:creationId xmlns:a16="http://schemas.microsoft.com/office/drawing/2014/main" id="{43F1E85B-B965-89D9-EF7F-614A260C06BE}"/>
              </a:ext>
            </a:extLst>
          </p:cNvPr>
          <p:cNvCxnSpPr/>
          <p:nvPr/>
        </p:nvCxnSpPr>
        <p:spPr>
          <a:xfrm rot="16200000" flipH="1">
            <a:off x="3868648" y="2474075"/>
            <a:ext cx="444500" cy="1243103"/>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
        <p:nvSpPr>
          <p:cNvPr id="41" name="Rectángulo 40">
            <a:extLst>
              <a:ext uri="{FF2B5EF4-FFF2-40B4-BE49-F238E27FC236}">
                <a16:creationId xmlns:a16="http://schemas.microsoft.com/office/drawing/2014/main" id="{164C84E1-8F4A-F6C6-D936-917C2CE658E3}"/>
              </a:ext>
            </a:extLst>
          </p:cNvPr>
          <p:cNvSpPr/>
          <p:nvPr/>
        </p:nvSpPr>
        <p:spPr>
          <a:xfrm>
            <a:off x="6565151" y="2952752"/>
            <a:ext cx="1571806" cy="7493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DATA SET DE INTERES</a:t>
            </a:r>
            <a:endParaRPr lang="es-AR" dirty="0"/>
          </a:p>
        </p:txBody>
      </p:sp>
      <p:grpSp>
        <p:nvGrpSpPr>
          <p:cNvPr id="47" name="Grupo 46">
            <a:extLst>
              <a:ext uri="{FF2B5EF4-FFF2-40B4-BE49-F238E27FC236}">
                <a16:creationId xmlns:a16="http://schemas.microsoft.com/office/drawing/2014/main" id="{A28AEE19-5331-6529-4B96-01E2A48D37F7}"/>
              </a:ext>
            </a:extLst>
          </p:cNvPr>
          <p:cNvGrpSpPr/>
          <p:nvPr/>
        </p:nvGrpSpPr>
        <p:grpSpPr>
          <a:xfrm>
            <a:off x="6565151" y="4140204"/>
            <a:ext cx="1586001" cy="241300"/>
            <a:chOff x="4698253" y="3784600"/>
            <a:chExt cx="1586001" cy="241300"/>
          </a:xfrm>
        </p:grpSpPr>
        <p:sp>
          <p:nvSpPr>
            <p:cNvPr id="42" name="Rectángulo 41">
              <a:extLst>
                <a:ext uri="{FF2B5EF4-FFF2-40B4-BE49-F238E27FC236}">
                  <a16:creationId xmlns:a16="http://schemas.microsoft.com/office/drawing/2014/main" id="{E532675D-2658-4987-ED6A-9CFD3631D8DA}"/>
                </a:ext>
              </a:extLst>
            </p:cNvPr>
            <p:cNvSpPr/>
            <p:nvPr/>
          </p:nvSpPr>
          <p:spPr>
            <a:xfrm>
              <a:off x="4698253" y="3784600"/>
              <a:ext cx="954744" cy="241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900" dirty="0"/>
                <a:t>TRAIN</a:t>
              </a:r>
              <a:endParaRPr lang="es-AR" sz="900" dirty="0"/>
            </a:p>
          </p:txBody>
        </p:sp>
        <p:sp>
          <p:nvSpPr>
            <p:cNvPr id="44" name="Rectángulo 43">
              <a:extLst>
                <a:ext uri="{FF2B5EF4-FFF2-40B4-BE49-F238E27FC236}">
                  <a16:creationId xmlns:a16="http://schemas.microsoft.com/office/drawing/2014/main" id="{0AFD00FC-02D0-7D35-223B-4D0CBF20B46D}"/>
                </a:ext>
              </a:extLst>
            </p:cNvPr>
            <p:cNvSpPr/>
            <p:nvPr/>
          </p:nvSpPr>
          <p:spPr>
            <a:xfrm>
              <a:off x="5652997" y="3784600"/>
              <a:ext cx="631257" cy="241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900" dirty="0"/>
                <a:t>TEST</a:t>
              </a:r>
              <a:endParaRPr lang="es-AR" sz="900" dirty="0"/>
            </a:p>
          </p:txBody>
        </p:sp>
      </p:grpSp>
      <p:cxnSp>
        <p:nvCxnSpPr>
          <p:cNvPr id="49" name="Conector recto de flecha 48">
            <a:extLst>
              <a:ext uri="{FF2B5EF4-FFF2-40B4-BE49-F238E27FC236}">
                <a16:creationId xmlns:a16="http://schemas.microsoft.com/office/drawing/2014/main" id="{87CFD171-C79F-60CE-95E5-AD6F2B6A7EBD}"/>
              </a:ext>
            </a:extLst>
          </p:cNvPr>
          <p:cNvCxnSpPr>
            <a:cxnSpLocks/>
          </p:cNvCxnSpPr>
          <p:nvPr/>
        </p:nvCxnSpPr>
        <p:spPr>
          <a:xfrm>
            <a:off x="7351054" y="3702052"/>
            <a:ext cx="0" cy="3429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51" name="Rectángulo 50">
            <a:extLst>
              <a:ext uri="{FF2B5EF4-FFF2-40B4-BE49-F238E27FC236}">
                <a16:creationId xmlns:a16="http://schemas.microsoft.com/office/drawing/2014/main" id="{623970AF-737E-11FF-A7FB-6742E8B896D4}"/>
              </a:ext>
            </a:extLst>
          </p:cNvPr>
          <p:cNvSpPr/>
          <p:nvPr/>
        </p:nvSpPr>
        <p:spPr>
          <a:xfrm>
            <a:off x="4751297" y="2943226"/>
            <a:ext cx="1571806" cy="7493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FEATURE SELECTION</a:t>
            </a:r>
            <a:endParaRPr lang="es-AR" dirty="0"/>
          </a:p>
        </p:txBody>
      </p:sp>
      <p:cxnSp>
        <p:nvCxnSpPr>
          <p:cNvPr id="52" name="Conector recto de flecha 51">
            <a:extLst>
              <a:ext uri="{FF2B5EF4-FFF2-40B4-BE49-F238E27FC236}">
                <a16:creationId xmlns:a16="http://schemas.microsoft.com/office/drawing/2014/main" id="{A581D662-59B6-FAC6-443E-155E1DC16762}"/>
              </a:ext>
            </a:extLst>
          </p:cNvPr>
          <p:cNvCxnSpPr>
            <a:cxnSpLocks/>
          </p:cNvCxnSpPr>
          <p:nvPr/>
        </p:nvCxnSpPr>
        <p:spPr>
          <a:xfrm>
            <a:off x="6172200" y="3327402"/>
            <a:ext cx="581954"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725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3" name="Rectángulo 2">
            <a:extLst>
              <a:ext uri="{FF2B5EF4-FFF2-40B4-BE49-F238E27FC236}">
                <a16:creationId xmlns:a16="http://schemas.microsoft.com/office/drawing/2014/main" id="{BE1B32D2-A6B5-EC15-788B-1B581BCE7971}"/>
              </a:ext>
            </a:extLst>
          </p:cNvPr>
          <p:cNvSpPr/>
          <p:nvPr/>
        </p:nvSpPr>
        <p:spPr>
          <a:xfrm>
            <a:off x="688794" y="984250"/>
            <a:ext cx="1571806" cy="7493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sz="1200" dirty="0">
                <a:latin typeface="Poppins" panose="00000500000000000000" pitchFamily="2" charset="0"/>
                <a:cs typeface="Poppins" panose="00000500000000000000" pitchFamily="2" charset="0"/>
              </a:rPr>
              <a:t>PREPARACIÓN DE DATOS</a:t>
            </a:r>
            <a:endParaRPr lang="es-AR" sz="1200" dirty="0">
              <a:latin typeface="Poppins" panose="00000500000000000000" pitchFamily="2" charset="0"/>
              <a:cs typeface="Poppins" panose="00000500000000000000" pitchFamily="2" charset="0"/>
            </a:endParaRPr>
          </a:p>
        </p:txBody>
      </p:sp>
      <p:graphicFrame>
        <p:nvGraphicFramePr>
          <p:cNvPr id="4" name="Diagrama 3">
            <a:extLst>
              <a:ext uri="{FF2B5EF4-FFF2-40B4-BE49-F238E27FC236}">
                <a16:creationId xmlns:a16="http://schemas.microsoft.com/office/drawing/2014/main" id="{EFD73796-D14E-8099-3EE7-413CE1E92A9E}"/>
              </a:ext>
            </a:extLst>
          </p:cNvPr>
          <p:cNvGraphicFramePr/>
          <p:nvPr>
            <p:extLst>
              <p:ext uri="{D42A27DB-BD31-4B8C-83A1-F6EECF244321}">
                <p14:modId xmlns:p14="http://schemas.microsoft.com/office/powerpoint/2010/main" val="2052500688"/>
              </p:ext>
            </p:extLst>
          </p:nvPr>
        </p:nvGraphicFramePr>
        <p:xfrm>
          <a:off x="2844800" y="1854200"/>
          <a:ext cx="4445000" cy="2579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uadroTexto 8">
            <a:extLst>
              <a:ext uri="{FF2B5EF4-FFF2-40B4-BE49-F238E27FC236}">
                <a16:creationId xmlns:a16="http://schemas.microsoft.com/office/drawing/2014/main" id="{39D6CDEF-F353-875F-7C02-6B9726B82923}"/>
              </a:ext>
            </a:extLst>
          </p:cNvPr>
          <p:cNvSpPr txBox="1"/>
          <p:nvPr/>
        </p:nvSpPr>
        <p:spPr>
          <a:xfrm>
            <a:off x="330200" y="4533331"/>
            <a:ext cx="2514600" cy="307777"/>
          </a:xfrm>
          <a:prstGeom prst="rect">
            <a:avLst/>
          </a:prstGeom>
          <a:noFill/>
        </p:spPr>
        <p:txBody>
          <a:bodyPr wrap="square" rtlCol="0">
            <a:spAutoFit/>
          </a:bodyPr>
          <a:lstStyle/>
          <a:p>
            <a:r>
              <a:rPr lang="es-AR" dirty="0"/>
              <a:t>Notebook de ejemplo</a:t>
            </a:r>
          </a:p>
        </p:txBody>
      </p:sp>
    </p:spTree>
    <p:extLst>
      <p:ext uri="{BB962C8B-B14F-4D97-AF65-F5344CB8AC3E}">
        <p14:creationId xmlns:p14="http://schemas.microsoft.com/office/powerpoint/2010/main" val="1246793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9" name="CuadroTexto 8">
            <a:extLst>
              <a:ext uri="{FF2B5EF4-FFF2-40B4-BE49-F238E27FC236}">
                <a16:creationId xmlns:a16="http://schemas.microsoft.com/office/drawing/2014/main" id="{39D6CDEF-F353-875F-7C02-6B9726B82923}"/>
              </a:ext>
            </a:extLst>
          </p:cNvPr>
          <p:cNvSpPr txBox="1"/>
          <p:nvPr/>
        </p:nvSpPr>
        <p:spPr>
          <a:xfrm>
            <a:off x="330200" y="4533331"/>
            <a:ext cx="2514600" cy="307777"/>
          </a:xfrm>
          <a:prstGeom prst="rect">
            <a:avLst/>
          </a:prstGeom>
          <a:noFill/>
        </p:spPr>
        <p:txBody>
          <a:bodyPr wrap="square" rtlCol="0">
            <a:spAutoFit/>
          </a:bodyPr>
          <a:lstStyle/>
          <a:p>
            <a:r>
              <a:rPr lang="es-AR" dirty="0">
                <a:hlinkClick r:id="rId3"/>
              </a:rPr>
              <a:t>Notebook de ejemplo</a:t>
            </a:r>
            <a:endParaRPr lang="es-AR" dirty="0"/>
          </a:p>
        </p:txBody>
      </p:sp>
      <p:sp>
        <p:nvSpPr>
          <p:cNvPr id="6" name="Rectángulo: esquinas redondeadas 5">
            <a:extLst>
              <a:ext uri="{FF2B5EF4-FFF2-40B4-BE49-F238E27FC236}">
                <a16:creationId xmlns:a16="http://schemas.microsoft.com/office/drawing/2014/main" id="{BE56CDCB-8DFB-314A-680D-76B49AF9F570}"/>
              </a:ext>
            </a:extLst>
          </p:cNvPr>
          <p:cNvSpPr/>
          <p:nvPr/>
        </p:nvSpPr>
        <p:spPr>
          <a:xfrm>
            <a:off x="688795" y="1201002"/>
            <a:ext cx="4006035" cy="570245"/>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pPr algn="ctr"/>
            <a:endParaRPr lang="es-AR"/>
          </a:p>
        </p:txBody>
      </p:sp>
      <p:sp>
        <p:nvSpPr>
          <p:cNvPr id="7" name="Rectángulo: esquinas redondeadas 4">
            <a:extLst>
              <a:ext uri="{FF2B5EF4-FFF2-40B4-BE49-F238E27FC236}">
                <a16:creationId xmlns:a16="http://schemas.microsoft.com/office/drawing/2014/main" id="{CE9F12A5-0264-D47F-08FA-9F61472B84B0}"/>
              </a:ext>
            </a:extLst>
          </p:cNvPr>
          <p:cNvSpPr txBox="1"/>
          <p:nvPr/>
        </p:nvSpPr>
        <p:spPr>
          <a:xfrm>
            <a:off x="688793" y="1201002"/>
            <a:ext cx="4006035" cy="536841"/>
          </a:xfrm>
          <a:prstGeom prst="rect">
            <a:avLst/>
          </a:prstGeom>
          <a:scene3d>
            <a:camera prst="orthographicFront">
              <a:rot lat="0" lon="0" rev="0"/>
            </a:camera>
            <a:lightRig rig="contrasting" dir="t">
              <a:rot lat="0" lon="0" rev="12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600" kern="1200" dirty="0">
                <a:latin typeface="Poppins" panose="00000500000000000000" pitchFamily="2" charset="0"/>
                <a:cs typeface="Poppins" panose="00000500000000000000" pitchFamily="2" charset="0"/>
              </a:rPr>
              <a:t>Codificación de variables categóricas</a:t>
            </a:r>
          </a:p>
        </p:txBody>
      </p:sp>
      <p:sp>
        <p:nvSpPr>
          <p:cNvPr id="8" name="Rectángulo 7">
            <a:extLst>
              <a:ext uri="{FF2B5EF4-FFF2-40B4-BE49-F238E27FC236}">
                <a16:creationId xmlns:a16="http://schemas.microsoft.com/office/drawing/2014/main" id="{B7E1CA48-99AA-2018-5D23-8F3DE73E5D57}"/>
              </a:ext>
            </a:extLst>
          </p:cNvPr>
          <p:cNvSpPr/>
          <p:nvPr/>
        </p:nvSpPr>
        <p:spPr>
          <a:xfrm>
            <a:off x="688793" y="2824355"/>
            <a:ext cx="2156007" cy="53684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AR" dirty="0">
                <a:latin typeface="Poppins" panose="00000500000000000000" pitchFamily="2" charset="0"/>
                <a:cs typeface="Poppins" panose="00000500000000000000" pitchFamily="2" charset="0"/>
              </a:rPr>
              <a:t>Variables cualitativas</a:t>
            </a:r>
          </a:p>
        </p:txBody>
      </p:sp>
      <p:sp>
        <p:nvSpPr>
          <p:cNvPr id="10" name="Rectángulo 9">
            <a:extLst>
              <a:ext uri="{FF2B5EF4-FFF2-40B4-BE49-F238E27FC236}">
                <a16:creationId xmlns:a16="http://schemas.microsoft.com/office/drawing/2014/main" id="{30B3C384-844D-39B1-A71E-49CA1042E4E1}"/>
              </a:ext>
            </a:extLst>
          </p:cNvPr>
          <p:cNvSpPr/>
          <p:nvPr/>
        </p:nvSpPr>
        <p:spPr>
          <a:xfrm>
            <a:off x="3012892" y="2431447"/>
            <a:ext cx="2156007" cy="53684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AR" dirty="0">
                <a:latin typeface="Poppins" panose="00000500000000000000" pitchFamily="2" charset="0"/>
                <a:cs typeface="Poppins" panose="00000500000000000000" pitchFamily="2" charset="0"/>
              </a:rPr>
              <a:t>Ordinales</a:t>
            </a:r>
          </a:p>
        </p:txBody>
      </p:sp>
      <p:sp>
        <p:nvSpPr>
          <p:cNvPr id="11" name="Rectángulo 10">
            <a:extLst>
              <a:ext uri="{FF2B5EF4-FFF2-40B4-BE49-F238E27FC236}">
                <a16:creationId xmlns:a16="http://schemas.microsoft.com/office/drawing/2014/main" id="{079F3588-5397-38AD-EC7D-B92B8D857DE3}"/>
              </a:ext>
            </a:extLst>
          </p:cNvPr>
          <p:cNvSpPr/>
          <p:nvPr/>
        </p:nvSpPr>
        <p:spPr>
          <a:xfrm>
            <a:off x="3012892" y="3321510"/>
            <a:ext cx="2156007" cy="53684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AR" dirty="0">
                <a:latin typeface="Poppins" panose="00000500000000000000" pitchFamily="2" charset="0"/>
                <a:cs typeface="Poppins" panose="00000500000000000000" pitchFamily="2" charset="0"/>
              </a:rPr>
              <a:t>Nominales</a:t>
            </a:r>
          </a:p>
        </p:txBody>
      </p:sp>
      <p:cxnSp>
        <p:nvCxnSpPr>
          <p:cNvPr id="13" name="Conector: angular 12">
            <a:extLst>
              <a:ext uri="{FF2B5EF4-FFF2-40B4-BE49-F238E27FC236}">
                <a16:creationId xmlns:a16="http://schemas.microsoft.com/office/drawing/2014/main" id="{A55B4D59-BF7C-E228-B856-16021E78DDBB}"/>
              </a:ext>
            </a:extLst>
          </p:cNvPr>
          <p:cNvCxnSpPr>
            <a:cxnSpLocks/>
            <a:stCxn id="8" idx="0"/>
            <a:endCxn id="10" idx="1"/>
          </p:cNvCxnSpPr>
          <p:nvPr/>
        </p:nvCxnSpPr>
        <p:spPr>
          <a:xfrm rot="5400000" flipH="1" flipV="1">
            <a:off x="2327601" y="2139065"/>
            <a:ext cx="124487" cy="124609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Conector: angular 15">
            <a:extLst>
              <a:ext uri="{FF2B5EF4-FFF2-40B4-BE49-F238E27FC236}">
                <a16:creationId xmlns:a16="http://schemas.microsoft.com/office/drawing/2014/main" id="{B2B8773B-5106-E83A-59EE-4CEE4D54AFEE}"/>
              </a:ext>
            </a:extLst>
          </p:cNvPr>
          <p:cNvCxnSpPr>
            <a:stCxn id="8" idx="2"/>
            <a:endCxn id="11" idx="1"/>
          </p:cNvCxnSpPr>
          <p:nvPr/>
        </p:nvCxnSpPr>
        <p:spPr>
          <a:xfrm rot="16200000" flipH="1">
            <a:off x="2275477" y="2852515"/>
            <a:ext cx="228735" cy="124609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7" name="CuadroTexto 16">
            <a:extLst>
              <a:ext uri="{FF2B5EF4-FFF2-40B4-BE49-F238E27FC236}">
                <a16:creationId xmlns:a16="http://schemas.microsoft.com/office/drawing/2014/main" id="{D3E83F54-7534-81DA-37DF-0C5A643DF553}"/>
              </a:ext>
            </a:extLst>
          </p:cNvPr>
          <p:cNvSpPr txBox="1"/>
          <p:nvPr/>
        </p:nvSpPr>
        <p:spPr>
          <a:xfrm>
            <a:off x="5663821" y="1737842"/>
            <a:ext cx="2647666" cy="1384995"/>
          </a:xfrm>
          <a:prstGeom prst="rect">
            <a:avLst/>
          </a:prstGeom>
          <a:noFill/>
          <a:ln>
            <a:solidFill>
              <a:schemeClr val="tx1"/>
            </a:solidFill>
            <a:prstDash val="dashDot"/>
          </a:ln>
        </p:spPr>
        <p:txBody>
          <a:bodyPr wrap="square" rtlCol="0">
            <a:spAutoFit/>
          </a:bodyPr>
          <a:lstStyle/>
          <a:p>
            <a:pPr algn="ctr"/>
            <a:r>
              <a:rPr lang="es-AR" dirty="0">
                <a:latin typeface="Poppins" panose="00000500000000000000" pitchFamily="2" charset="0"/>
                <a:cs typeface="Poppins" panose="00000500000000000000" pitchFamily="2" charset="0"/>
              </a:rPr>
              <a:t>Calidad del producto:</a:t>
            </a:r>
          </a:p>
          <a:p>
            <a:pPr algn="ctr"/>
            <a:endParaRPr lang="es-AR" dirty="0">
              <a:latin typeface="Poppins" panose="00000500000000000000" pitchFamily="2" charset="0"/>
              <a:cs typeface="Poppins" panose="00000500000000000000" pitchFamily="2" charset="0"/>
            </a:endParaRPr>
          </a:p>
          <a:p>
            <a:pPr algn="ctr"/>
            <a:r>
              <a:rPr lang="es-AR" dirty="0">
                <a:latin typeface="Poppins" panose="00000500000000000000" pitchFamily="2" charset="0"/>
                <a:cs typeface="Poppins" panose="00000500000000000000" pitchFamily="2" charset="0"/>
              </a:rPr>
              <a:t>Excelente</a:t>
            </a:r>
          </a:p>
          <a:p>
            <a:pPr algn="ctr"/>
            <a:r>
              <a:rPr lang="es-AR" dirty="0">
                <a:latin typeface="Poppins" panose="00000500000000000000" pitchFamily="2" charset="0"/>
                <a:cs typeface="Poppins" panose="00000500000000000000" pitchFamily="2" charset="0"/>
              </a:rPr>
              <a:t>Muy bueno</a:t>
            </a:r>
          </a:p>
          <a:p>
            <a:pPr algn="ctr"/>
            <a:r>
              <a:rPr lang="es-AR" dirty="0">
                <a:latin typeface="Poppins" panose="00000500000000000000" pitchFamily="2" charset="0"/>
                <a:cs typeface="Poppins" panose="00000500000000000000" pitchFamily="2" charset="0"/>
              </a:rPr>
              <a:t>Bueno</a:t>
            </a:r>
          </a:p>
          <a:p>
            <a:pPr algn="ctr"/>
            <a:r>
              <a:rPr lang="es-AR" dirty="0">
                <a:latin typeface="Poppins" panose="00000500000000000000" pitchFamily="2" charset="0"/>
                <a:cs typeface="Poppins" panose="00000500000000000000" pitchFamily="2" charset="0"/>
              </a:rPr>
              <a:t>Malo</a:t>
            </a:r>
          </a:p>
        </p:txBody>
      </p:sp>
      <p:sp>
        <p:nvSpPr>
          <p:cNvPr id="19" name="CuadroTexto 18">
            <a:extLst>
              <a:ext uri="{FF2B5EF4-FFF2-40B4-BE49-F238E27FC236}">
                <a16:creationId xmlns:a16="http://schemas.microsoft.com/office/drawing/2014/main" id="{C8D18D68-3D91-6FC0-3E1E-B7F282E1F547}"/>
              </a:ext>
            </a:extLst>
          </p:cNvPr>
          <p:cNvSpPr txBox="1"/>
          <p:nvPr/>
        </p:nvSpPr>
        <p:spPr>
          <a:xfrm>
            <a:off x="5663821" y="3321510"/>
            <a:ext cx="2647666" cy="1600438"/>
          </a:xfrm>
          <a:prstGeom prst="rect">
            <a:avLst/>
          </a:prstGeom>
          <a:noFill/>
          <a:ln>
            <a:solidFill>
              <a:schemeClr val="tx1"/>
            </a:solidFill>
            <a:prstDash val="dashDot"/>
          </a:ln>
        </p:spPr>
        <p:txBody>
          <a:bodyPr wrap="square" rtlCol="0">
            <a:spAutoFit/>
          </a:bodyPr>
          <a:lstStyle/>
          <a:p>
            <a:pPr algn="ctr"/>
            <a:r>
              <a:rPr lang="es-AR" dirty="0">
                <a:latin typeface="Poppins" panose="00000500000000000000" pitchFamily="2" charset="0"/>
                <a:cs typeface="Poppins" panose="00000500000000000000" pitchFamily="2" charset="0"/>
              </a:rPr>
              <a:t>Tipo de producto alimentario:</a:t>
            </a:r>
          </a:p>
          <a:p>
            <a:pPr algn="ctr"/>
            <a:endParaRPr lang="es-AR" dirty="0">
              <a:latin typeface="Poppins" panose="00000500000000000000" pitchFamily="2" charset="0"/>
              <a:cs typeface="Poppins" panose="00000500000000000000" pitchFamily="2" charset="0"/>
            </a:endParaRPr>
          </a:p>
          <a:p>
            <a:pPr algn="ctr"/>
            <a:r>
              <a:rPr lang="es-AR" dirty="0">
                <a:latin typeface="Poppins" panose="00000500000000000000" pitchFamily="2" charset="0"/>
                <a:cs typeface="Poppins" panose="00000500000000000000" pitchFamily="2" charset="0"/>
              </a:rPr>
              <a:t>Frutas</a:t>
            </a:r>
          </a:p>
          <a:p>
            <a:pPr algn="ctr"/>
            <a:r>
              <a:rPr lang="es-AR" dirty="0">
                <a:latin typeface="Poppins" panose="00000500000000000000" pitchFamily="2" charset="0"/>
                <a:cs typeface="Poppins" panose="00000500000000000000" pitchFamily="2" charset="0"/>
              </a:rPr>
              <a:t>Verduras</a:t>
            </a:r>
          </a:p>
          <a:p>
            <a:pPr algn="ctr"/>
            <a:r>
              <a:rPr lang="es-AR" dirty="0">
                <a:latin typeface="Poppins" panose="00000500000000000000" pitchFamily="2" charset="0"/>
                <a:cs typeface="Poppins" panose="00000500000000000000" pitchFamily="2" charset="0"/>
              </a:rPr>
              <a:t>Carnes</a:t>
            </a:r>
          </a:p>
          <a:p>
            <a:pPr algn="ctr"/>
            <a:r>
              <a:rPr lang="es-AR" dirty="0">
                <a:latin typeface="Poppins" panose="00000500000000000000" pitchFamily="2" charset="0"/>
                <a:cs typeface="Poppins" panose="00000500000000000000" pitchFamily="2" charset="0"/>
              </a:rPr>
              <a:t>Lácteos</a:t>
            </a:r>
          </a:p>
        </p:txBody>
      </p:sp>
    </p:spTree>
    <p:extLst>
      <p:ext uri="{BB962C8B-B14F-4D97-AF65-F5344CB8AC3E}">
        <p14:creationId xmlns:p14="http://schemas.microsoft.com/office/powerpoint/2010/main" val="2201744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9" name="CuadroTexto 8">
            <a:extLst>
              <a:ext uri="{FF2B5EF4-FFF2-40B4-BE49-F238E27FC236}">
                <a16:creationId xmlns:a16="http://schemas.microsoft.com/office/drawing/2014/main" id="{39D6CDEF-F353-875F-7C02-6B9726B82923}"/>
              </a:ext>
            </a:extLst>
          </p:cNvPr>
          <p:cNvSpPr txBox="1"/>
          <p:nvPr/>
        </p:nvSpPr>
        <p:spPr>
          <a:xfrm>
            <a:off x="330200" y="4533331"/>
            <a:ext cx="2514600" cy="307777"/>
          </a:xfrm>
          <a:prstGeom prst="rect">
            <a:avLst/>
          </a:prstGeom>
          <a:noFill/>
        </p:spPr>
        <p:txBody>
          <a:bodyPr wrap="square" rtlCol="0">
            <a:spAutoFit/>
          </a:bodyPr>
          <a:lstStyle/>
          <a:p>
            <a:r>
              <a:rPr lang="es-AR" dirty="0">
                <a:hlinkClick r:id="rId3"/>
              </a:rPr>
              <a:t>Notebook de ejemplo</a:t>
            </a:r>
            <a:endParaRPr lang="es-AR" dirty="0"/>
          </a:p>
        </p:txBody>
      </p:sp>
      <p:sp>
        <p:nvSpPr>
          <p:cNvPr id="6" name="Rectángulo: esquinas redondeadas 5">
            <a:extLst>
              <a:ext uri="{FF2B5EF4-FFF2-40B4-BE49-F238E27FC236}">
                <a16:creationId xmlns:a16="http://schemas.microsoft.com/office/drawing/2014/main" id="{BE56CDCB-8DFB-314A-680D-76B49AF9F570}"/>
              </a:ext>
            </a:extLst>
          </p:cNvPr>
          <p:cNvSpPr/>
          <p:nvPr/>
        </p:nvSpPr>
        <p:spPr>
          <a:xfrm>
            <a:off x="688795" y="1201002"/>
            <a:ext cx="4006035" cy="570245"/>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pPr algn="ctr"/>
            <a:endParaRPr lang="es-AR"/>
          </a:p>
        </p:txBody>
      </p:sp>
      <p:sp>
        <p:nvSpPr>
          <p:cNvPr id="7" name="Rectángulo: esquinas redondeadas 4">
            <a:extLst>
              <a:ext uri="{FF2B5EF4-FFF2-40B4-BE49-F238E27FC236}">
                <a16:creationId xmlns:a16="http://schemas.microsoft.com/office/drawing/2014/main" id="{CE9F12A5-0264-D47F-08FA-9F61472B84B0}"/>
              </a:ext>
            </a:extLst>
          </p:cNvPr>
          <p:cNvSpPr txBox="1"/>
          <p:nvPr/>
        </p:nvSpPr>
        <p:spPr>
          <a:xfrm>
            <a:off x="688793" y="1201002"/>
            <a:ext cx="4006035" cy="536841"/>
          </a:xfrm>
          <a:prstGeom prst="rect">
            <a:avLst/>
          </a:prstGeom>
          <a:scene3d>
            <a:camera prst="orthographicFront">
              <a:rot lat="0" lon="0" rev="0"/>
            </a:camera>
            <a:lightRig rig="contrasting" dir="t">
              <a:rot lat="0" lon="0" rev="12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600" kern="1200" dirty="0">
                <a:latin typeface="Poppins" panose="00000500000000000000" pitchFamily="2" charset="0"/>
                <a:cs typeface="Poppins" panose="00000500000000000000" pitchFamily="2" charset="0"/>
              </a:rPr>
              <a:t>Normalización o escalado de datos</a:t>
            </a:r>
          </a:p>
        </p:txBody>
      </p:sp>
      <p:sp>
        <p:nvSpPr>
          <p:cNvPr id="2" name="Rectángulo 1">
            <a:extLst>
              <a:ext uri="{FF2B5EF4-FFF2-40B4-BE49-F238E27FC236}">
                <a16:creationId xmlns:a16="http://schemas.microsoft.com/office/drawing/2014/main" id="{99A7D2BF-8F82-55B2-60B1-3A8753EEB875}"/>
              </a:ext>
            </a:extLst>
          </p:cNvPr>
          <p:cNvSpPr/>
          <p:nvPr/>
        </p:nvSpPr>
        <p:spPr>
          <a:xfrm>
            <a:off x="688793" y="2646865"/>
            <a:ext cx="2259463" cy="75879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AR" sz="1200" dirty="0">
                <a:latin typeface="Poppins" panose="00000500000000000000" pitchFamily="2" charset="0"/>
                <a:cs typeface="Poppins" panose="00000500000000000000" pitchFamily="2" charset="0"/>
              </a:rPr>
              <a:t>Escalar y transformar rangos de valores de las variables</a:t>
            </a:r>
          </a:p>
        </p:txBody>
      </p:sp>
      <p:cxnSp>
        <p:nvCxnSpPr>
          <p:cNvPr id="4" name="Conector recto de flecha 3">
            <a:extLst>
              <a:ext uri="{FF2B5EF4-FFF2-40B4-BE49-F238E27FC236}">
                <a16:creationId xmlns:a16="http://schemas.microsoft.com/office/drawing/2014/main" id="{9703AB4C-8F90-7890-199F-9DD73A93B2B2}"/>
              </a:ext>
            </a:extLst>
          </p:cNvPr>
          <p:cNvCxnSpPr>
            <a:cxnSpLocks/>
            <a:stCxn id="2" idx="3"/>
          </p:cNvCxnSpPr>
          <p:nvPr/>
        </p:nvCxnSpPr>
        <p:spPr>
          <a:xfrm>
            <a:off x="2948256" y="3026262"/>
            <a:ext cx="1105129" cy="133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Rectángulo 11">
            <a:extLst>
              <a:ext uri="{FF2B5EF4-FFF2-40B4-BE49-F238E27FC236}">
                <a16:creationId xmlns:a16="http://schemas.microsoft.com/office/drawing/2014/main" id="{FCBAA2FB-2046-63F7-B4B8-F435C7E8B933}"/>
              </a:ext>
            </a:extLst>
          </p:cNvPr>
          <p:cNvSpPr/>
          <p:nvPr/>
        </p:nvSpPr>
        <p:spPr>
          <a:xfrm>
            <a:off x="4032155" y="2646865"/>
            <a:ext cx="2259463" cy="75879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AR" sz="1200" dirty="0">
                <a:latin typeface="Poppins" panose="00000500000000000000" pitchFamily="2" charset="0"/>
                <a:cs typeface="Poppins" panose="00000500000000000000" pitchFamily="2" charset="0"/>
              </a:rPr>
              <a:t>Misma influencia de las variables en el modelo</a:t>
            </a:r>
          </a:p>
        </p:txBody>
      </p:sp>
      <p:sp>
        <p:nvSpPr>
          <p:cNvPr id="15" name="CuadroTexto 14">
            <a:extLst>
              <a:ext uri="{FF2B5EF4-FFF2-40B4-BE49-F238E27FC236}">
                <a16:creationId xmlns:a16="http://schemas.microsoft.com/office/drawing/2014/main" id="{F982F78E-3521-88A5-AD8E-8C66ABD36F0C}"/>
              </a:ext>
            </a:extLst>
          </p:cNvPr>
          <p:cNvSpPr txBox="1"/>
          <p:nvPr/>
        </p:nvSpPr>
        <p:spPr>
          <a:xfrm>
            <a:off x="6493760" y="1997149"/>
            <a:ext cx="2364814"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Wingdings" panose="05000000000000000000" pitchFamily="2" charset="2"/>
              <a:buChar char="ü"/>
            </a:pPr>
            <a:r>
              <a:rPr lang="es-AR" sz="1200" dirty="0">
                <a:latin typeface="Poppins" panose="00000500000000000000" pitchFamily="2" charset="0"/>
                <a:cs typeface="Poppins" panose="00000500000000000000" pitchFamily="2" charset="0"/>
              </a:rPr>
              <a:t>Características con diferentes escalas o con valores atípicos</a:t>
            </a:r>
          </a:p>
          <a:p>
            <a:pPr marL="285750" indent="-285750">
              <a:buFont typeface="Wingdings" panose="05000000000000000000" pitchFamily="2" charset="2"/>
              <a:buChar char="ü"/>
            </a:pPr>
            <a:r>
              <a:rPr lang="es-AR" sz="1200" dirty="0">
                <a:latin typeface="Poppins" panose="00000500000000000000" pitchFamily="2" charset="0"/>
                <a:cs typeface="Poppins" panose="00000500000000000000" pitchFamily="2" charset="0"/>
              </a:rPr>
              <a:t>Cuando el rendimiento del modelo no es tan bueno, puede probarse la normalización a ver si mejora el rendimiento. </a:t>
            </a:r>
          </a:p>
          <a:p>
            <a:pPr marL="285750" indent="-285750">
              <a:buFont typeface="Wingdings" panose="05000000000000000000" pitchFamily="2" charset="2"/>
              <a:buChar char="ü"/>
            </a:pPr>
            <a:r>
              <a:rPr lang="es-AR" sz="1200" dirty="0">
                <a:latin typeface="Poppins" panose="00000500000000000000" pitchFamily="2" charset="0"/>
                <a:cs typeface="Poppins" panose="00000500000000000000" pitchFamily="2" charset="0"/>
              </a:rPr>
              <a:t>Modelos sensibles a las escalas: aquellos basados en gradientes o distancias</a:t>
            </a:r>
          </a:p>
        </p:txBody>
      </p:sp>
    </p:spTree>
    <p:extLst>
      <p:ext uri="{BB962C8B-B14F-4D97-AF65-F5344CB8AC3E}">
        <p14:creationId xmlns:p14="http://schemas.microsoft.com/office/powerpoint/2010/main" val="336003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2" name="Rectángulo 1">
            <a:extLst>
              <a:ext uri="{FF2B5EF4-FFF2-40B4-BE49-F238E27FC236}">
                <a16:creationId xmlns:a16="http://schemas.microsoft.com/office/drawing/2014/main" id="{3C2F3A10-9CE5-AB27-7941-B39828BC170F}"/>
              </a:ext>
            </a:extLst>
          </p:cNvPr>
          <p:cNvSpPr/>
          <p:nvPr/>
        </p:nvSpPr>
        <p:spPr>
          <a:xfrm>
            <a:off x="688794" y="1270000"/>
            <a:ext cx="1571806" cy="749300"/>
          </a:xfrm>
          <a:prstGeom prst="rect">
            <a:avLst/>
          </a:prstGeom>
          <a:solidFill>
            <a:schemeClr val="bg2">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DATA SET LIMPIO</a:t>
            </a:r>
            <a:endParaRPr lang="es-AR" dirty="0"/>
          </a:p>
        </p:txBody>
      </p:sp>
      <p:cxnSp>
        <p:nvCxnSpPr>
          <p:cNvPr id="6" name="Conector: angular 5">
            <a:extLst>
              <a:ext uri="{FF2B5EF4-FFF2-40B4-BE49-F238E27FC236}">
                <a16:creationId xmlns:a16="http://schemas.microsoft.com/office/drawing/2014/main" id="{1750B628-34F2-BB73-4C8A-03DC48470524}"/>
              </a:ext>
            </a:extLst>
          </p:cNvPr>
          <p:cNvCxnSpPr>
            <a:cxnSpLocks/>
          </p:cNvCxnSpPr>
          <p:nvPr/>
        </p:nvCxnSpPr>
        <p:spPr>
          <a:xfrm rot="16200000" flipH="1">
            <a:off x="1873999" y="1648575"/>
            <a:ext cx="444500" cy="1243103"/>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
        <p:nvSpPr>
          <p:cNvPr id="7" name="Rectángulo 6">
            <a:extLst>
              <a:ext uri="{FF2B5EF4-FFF2-40B4-BE49-F238E27FC236}">
                <a16:creationId xmlns:a16="http://schemas.microsoft.com/office/drawing/2014/main" id="{9FD030B7-8E18-5EA7-3FE2-26F07E833035}"/>
              </a:ext>
            </a:extLst>
          </p:cNvPr>
          <p:cNvSpPr/>
          <p:nvPr/>
        </p:nvSpPr>
        <p:spPr>
          <a:xfrm>
            <a:off x="2717800" y="2089150"/>
            <a:ext cx="1571806" cy="749300"/>
          </a:xfrm>
          <a:prstGeom prst="rect">
            <a:avLst/>
          </a:prstGeom>
          <a:solidFill>
            <a:schemeClr val="bg2">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PREPARACIÓN DE DATOS</a:t>
            </a:r>
            <a:endParaRPr lang="es-AR" dirty="0"/>
          </a:p>
        </p:txBody>
      </p:sp>
      <p:cxnSp>
        <p:nvCxnSpPr>
          <p:cNvPr id="8" name="Conector: angular 7">
            <a:extLst>
              <a:ext uri="{FF2B5EF4-FFF2-40B4-BE49-F238E27FC236}">
                <a16:creationId xmlns:a16="http://schemas.microsoft.com/office/drawing/2014/main" id="{43F1E85B-B965-89D9-EF7F-614A260C06BE}"/>
              </a:ext>
            </a:extLst>
          </p:cNvPr>
          <p:cNvCxnSpPr/>
          <p:nvPr/>
        </p:nvCxnSpPr>
        <p:spPr>
          <a:xfrm rot="16200000" flipH="1">
            <a:off x="3868648" y="2474075"/>
            <a:ext cx="444500" cy="1243103"/>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
        <p:nvSpPr>
          <p:cNvPr id="41" name="Rectángulo 40">
            <a:extLst>
              <a:ext uri="{FF2B5EF4-FFF2-40B4-BE49-F238E27FC236}">
                <a16:creationId xmlns:a16="http://schemas.microsoft.com/office/drawing/2014/main" id="{164C84E1-8F4A-F6C6-D936-917C2CE658E3}"/>
              </a:ext>
            </a:extLst>
          </p:cNvPr>
          <p:cNvSpPr/>
          <p:nvPr/>
        </p:nvSpPr>
        <p:spPr>
          <a:xfrm>
            <a:off x="6565151" y="2952752"/>
            <a:ext cx="1571806" cy="7493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DATA SET DE INTERES</a:t>
            </a:r>
            <a:endParaRPr lang="es-AR" dirty="0"/>
          </a:p>
        </p:txBody>
      </p:sp>
      <p:grpSp>
        <p:nvGrpSpPr>
          <p:cNvPr id="47" name="Grupo 46">
            <a:extLst>
              <a:ext uri="{FF2B5EF4-FFF2-40B4-BE49-F238E27FC236}">
                <a16:creationId xmlns:a16="http://schemas.microsoft.com/office/drawing/2014/main" id="{A28AEE19-5331-6529-4B96-01E2A48D37F7}"/>
              </a:ext>
            </a:extLst>
          </p:cNvPr>
          <p:cNvGrpSpPr/>
          <p:nvPr/>
        </p:nvGrpSpPr>
        <p:grpSpPr>
          <a:xfrm>
            <a:off x="6565151" y="4140204"/>
            <a:ext cx="1586001" cy="241300"/>
            <a:chOff x="4698253" y="3784600"/>
            <a:chExt cx="1586001" cy="241300"/>
          </a:xfrm>
        </p:grpSpPr>
        <p:sp>
          <p:nvSpPr>
            <p:cNvPr id="42" name="Rectángulo 41">
              <a:extLst>
                <a:ext uri="{FF2B5EF4-FFF2-40B4-BE49-F238E27FC236}">
                  <a16:creationId xmlns:a16="http://schemas.microsoft.com/office/drawing/2014/main" id="{E532675D-2658-4987-ED6A-9CFD3631D8DA}"/>
                </a:ext>
              </a:extLst>
            </p:cNvPr>
            <p:cNvSpPr/>
            <p:nvPr/>
          </p:nvSpPr>
          <p:spPr>
            <a:xfrm>
              <a:off x="4698253" y="3784600"/>
              <a:ext cx="954744" cy="241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900" dirty="0"/>
                <a:t>TRAIN</a:t>
              </a:r>
              <a:endParaRPr lang="es-AR" sz="900" dirty="0"/>
            </a:p>
          </p:txBody>
        </p:sp>
        <p:sp>
          <p:nvSpPr>
            <p:cNvPr id="44" name="Rectángulo 43">
              <a:extLst>
                <a:ext uri="{FF2B5EF4-FFF2-40B4-BE49-F238E27FC236}">
                  <a16:creationId xmlns:a16="http://schemas.microsoft.com/office/drawing/2014/main" id="{0AFD00FC-02D0-7D35-223B-4D0CBF20B46D}"/>
                </a:ext>
              </a:extLst>
            </p:cNvPr>
            <p:cNvSpPr/>
            <p:nvPr/>
          </p:nvSpPr>
          <p:spPr>
            <a:xfrm>
              <a:off x="5652997" y="3784600"/>
              <a:ext cx="631257" cy="241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900" dirty="0"/>
                <a:t>TEST</a:t>
              </a:r>
              <a:endParaRPr lang="es-AR" sz="900" dirty="0"/>
            </a:p>
          </p:txBody>
        </p:sp>
      </p:grpSp>
      <p:cxnSp>
        <p:nvCxnSpPr>
          <p:cNvPr id="49" name="Conector recto de flecha 48">
            <a:extLst>
              <a:ext uri="{FF2B5EF4-FFF2-40B4-BE49-F238E27FC236}">
                <a16:creationId xmlns:a16="http://schemas.microsoft.com/office/drawing/2014/main" id="{87CFD171-C79F-60CE-95E5-AD6F2B6A7EBD}"/>
              </a:ext>
            </a:extLst>
          </p:cNvPr>
          <p:cNvCxnSpPr>
            <a:cxnSpLocks/>
          </p:cNvCxnSpPr>
          <p:nvPr/>
        </p:nvCxnSpPr>
        <p:spPr>
          <a:xfrm>
            <a:off x="7351054" y="3702052"/>
            <a:ext cx="0" cy="3429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51" name="Rectángulo 50">
            <a:extLst>
              <a:ext uri="{FF2B5EF4-FFF2-40B4-BE49-F238E27FC236}">
                <a16:creationId xmlns:a16="http://schemas.microsoft.com/office/drawing/2014/main" id="{623970AF-737E-11FF-A7FB-6742E8B896D4}"/>
              </a:ext>
            </a:extLst>
          </p:cNvPr>
          <p:cNvSpPr/>
          <p:nvPr/>
        </p:nvSpPr>
        <p:spPr>
          <a:xfrm>
            <a:off x="4751297" y="2943226"/>
            <a:ext cx="1571806" cy="7493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FEATURE SELECTION</a:t>
            </a:r>
            <a:endParaRPr lang="es-AR" dirty="0"/>
          </a:p>
        </p:txBody>
      </p:sp>
      <p:cxnSp>
        <p:nvCxnSpPr>
          <p:cNvPr id="52" name="Conector recto de flecha 51">
            <a:extLst>
              <a:ext uri="{FF2B5EF4-FFF2-40B4-BE49-F238E27FC236}">
                <a16:creationId xmlns:a16="http://schemas.microsoft.com/office/drawing/2014/main" id="{A581D662-59B6-FAC6-443E-155E1DC16762}"/>
              </a:ext>
            </a:extLst>
          </p:cNvPr>
          <p:cNvCxnSpPr>
            <a:cxnSpLocks/>
          </p:cNvCxnSpPr>
          <p:nvPr/>
        </p:nvCxnSpPr>
        <p:spPr>
          <a:xfrm>
            <a:off x="6172200" y="3327402"/>
            <a:ext cx="581954"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ector recto de flecha 2">
            <a:extLst>
              <a:ext uri="{FF2B5EF4-FFF2-40B4-BE49-F238E27FC236}">
                <a16:creationId xmlns:a16="http://schemas.microsoft.com/office/drawing/2014/main" id="{1E35CD2B-6F6D-6D43-A0B3-6056512F898D}"/>
              </a:ext>
            </a:extLst>
          </p:cNvPr>
          <p:cNvCxnSpPr>
            <a:cxnSpLocks/>
          </p:cNvCxnSpPr>
          <p:nvPr/>
        </p:nvCxnSpPr>
        <p:spPr>
          <a:xfrm>
            <a:off x="7345877" y="2571750"/>
            <a:ext cx="0" cy="3429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 name="Rectángulo 3">
            <a:extLst>
              <a:ext uri="{FF2B5EF4-FFF2-40B4-BE49-F238E27FC236}">
                <a16:creationId xmlns:a16="http://schemas.microsoft.com/office/drawing/2014/main" id="{4D912AC6-D108-D97A-9F6E-D1493FD943BD}"/>
              </a:ext>
            </a:extLst>
          </p:cNvPr>
          <p:cNvSpPr/>
          <p:nvPr/>
        </p:nvSpPr>
        <p:spPr>
          <a:xfrm>
            <a:off x="6173120" y="1662321"/>
            <a:ext cx="2345514" cy="707886"/>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s-ES" sz="2000" b="1" dirty="0">
                <a:ln w="0"/>
                <a:solidFill>
                  <a:schemeClr val="accent1"/>
                </a:solidFill>
                <a:effectLst>
                  <a:outerShdw blurRad="38100" dist="25400" dir="5400000" algn="ctr" rotWithShape="0">
                    <a:srgbClr val="6E747A">
                      <a:alpha val="43000"/>
                    </a:srgbClr>
                  </a:outerShdw>
                </a:effectLst>
                <a:latin typeface="Abadi Extra Light" panose="020B0204020104020204" pitchFamily="34" charset="0"/>
              </a:rPr>
              <a:t>Aplicación de modelo </a:t>
            </a:r>
            <a:br>
              <a:rPr lang="es-ES" sz="2000" b="1" dirty="0">
                <a:ln w="0"/>
                <a:solidFill>
                  <a:schemeClr val="accent1"/>
                </a:solidFill>
                <a:effectLst>
                  <a:outerShdw blurRad="38100" dist="25400" dir="5400000" algn="ctr" rotWithShape="0">
                    <a:srgbClr val="6E747A">
                      <a:alpha val="43000"/>
                    </a:srgbClr>
                  </a:outerShdw>
                </a:effectLst>
                <a:latin typeface="Abadi Extra Light" panose="020B0204020104020204" pitchFamily="34" charset="0"/>
              </a:rPr>
            </a:br>
            <a:r>
              <a:rPr lang="es-ES" sz="2000" b="1" dirty="0">
                <a:ln w="0"/>
                <a:solidFill>
                  <a:schemeClr val="accent1"/>
                </a:solidFill>
                <a:effectLst>
                  <a:outerShdw blurRad="38100" dist="25400" dir="5400000" algn="ctr" rotWithShape="0">
                    <a:srgbClr val="6E747A">
                      <a:alpha val="43000"/>
                    </a:srgbClr>
                  </a:outerShdw>
                </a:effectLst>
                <a:latin typeface="Abadi Extra Light" panose="020B0204020104020204" pitchFamily="34" charset="0"/>
              </a:rPr>
              <a:t>de machine </a:t>
            </a:r>
            <a:r>
              <a:rPr lang="es-ES" sz="2000" b="1" dirty="0" err="1">
                <a:ln w="0"/>
                <a:solidFill>
                  <a:schemeClr val="accent1"/>
                </a:solidFill>
                <a:effectLst>
                  <a:outerShdw blurRad="38100" dist="25400" dir="5400000" algn="ctr" rotWithShape="0">
                    <a:srgbClr val="6E747A">
                      <a:alpha val="43000"/>
                    </a:srgbClr>
                  </a:outerShdw>
                </a:effectLst>
                <a:latin typeface="Abadi Extra Light" panose="020B0204020104020204" pitchFamily="34" charset="0"/>
              </a:rPr>
              <a:t>learning</a:t>
            </a:r>
            <a:endParaRPr lang="es-ES" sz="2000" b="1" dirty="0">
              <a:ln w="0"/>
              <a:solidFill>
                <a:schemeClr val="accent1"/>
              </a:solidFill>
              <a:effectLst>
                <a:outerShdw blurRad="38100" dist="25400" dir="5400000" algn="ctr" rotWithShape="0">
                  <a:srgbClr val="6E747A">
                    <a:alpha val="43000"/>
                  </a:srgbClr>
                </a:outerShdw>
              </a:effectLst>
              <a:latin typeface="Abadi Extra Light" panose="020B0204020104020204" pitchFamily="34" charset="0"/>
            </a:endParaRPr>
          </a:p>
        </p:txBody>
      </p:sp>
      <p:pic>
        <p:nvPicPr>
          <p:cNvPr id="9" name="Gráfico 8" descr="Marca de verificación con relleno sólido">
            <a:extLst>
              <a:ext uri="{FF2B5EF4-FFF2-40B4-BE49-F238E27FC236}">
                <a16:creationId xmlns:a16="http://schemas.microsoft.com/office/drawing/2014/main" id="{05877913-2AE1-7556-27FF-4F915DE052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1509" y="1236759"/>
            <a:ext cx="658743" cy="658743"/>
          </a:xfrm>
          <a:prstGeom prst="rect">
            <a:avLst/>
          </a:prstGeom>
        </p:spPr>
      </p:pic>
      <p:pic>
        <p:nvPicPr>
          <p:cNvPr id="10" name="Gráfico 9" descr="Marca de verificación con relleno sólido">
            <a:extLst>
              <a:ext uri="{FF2B5EF4-FFF2-40B4-BE49-F238E27FC236}">
                <a16:creationId xmlns:a16="http://schemas.microsoft.com/office/drawing/2014/main" id="{360A9E74-1EAD-D284-87BC-07015813F3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83078" y="1997973"/>
            <a:ext cx="658743" cy="658743"/>
          </a:xfrm>
          <a:prstGeom prst="rect">
            <a:avLst/>
          </a:prstGeom>
        </p:spPr>
      </p:pic>
    </p:spTree>
    <p:extLst>
      <p:ext uri="{BB962C8B-B14F-4D97-AF65-F5344CB8AC3E}">
        <p14:creationId xmlns:p14="http://schemas.microsoft.com/office/powerpoint/2010/main" val="1488767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6" name="Rectángulo: esquinas redondeadas 5">
            <a:extLst>
              <a:ext uri="{FF2B5EF4-FFF2-40B4-BE49-F238E27FC236}">
                <a16:creationId xmlns:a16="http://schemas.microsoft.com/office/drawing/2014/main" id="{BE56CDCB-8DFB-314A-680D-76B49AF9F570}"/>
              </a:ext>
            </a:extLst>
          </p:cNvPr>
          <p:cNvSpPr/>
          <p:nvPr/>
        </p:nvSpPr>
        <p:spPr>
          <a:xfrm>
            <a:off x="688795" y="1201002"/>
            <a:ext cx="4006035" cy="570245"/>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pPr algn="ctr"/>
            <a:endParaRPr lang="es-AR"/>
          </a:p>
        </p:txBody>
      </p:sp>
      <p:sp>
        <p:nvSpPr>
          <p:cNvPr id="7" name="Rectángulo: esquinas redondeadas 4">
            <a:extLst>
              <a:ext uri="{FF2B5EF4-FFF2-40B4-BE49-F238E27FC236}">
                <a16:creationId xmlns:a16="http://schemas.microsoft.com/office/drawing/2014/main" id="{CE9F12A5-0264-D47F-08FA-9F61472B84B0}"/>
              </a:ext>
            </a:extLst>
          </p:cNvPr>
          <p:cNvSpPr txBox="1"/>
          <p:nvPr/>
        </p:nvSpPr>
        <p:spPr>
          <a:xfrm>
            <a:off x="688793" y="1201002"/>
            <a:ext cx="4006035" cy="53684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600" b="1" kern="1200" dirty="0">
                <a:solidFill>
                  <a:schemeClr val="bg1"/>
                </a:solidFill>
                <a:latin typeface="Poppins" panose="00000500000000000000" pitchFamily="2" charset="0"/>
                <a:cs typeface="Poppins" panose="00000500000000000000" pitchFamily="2" charset="0"/>
              </a:rPr>
              <a:t>FEATURE SELECTION</a:t>
            </a:r>
          </a:p>
        </p:txBody>
      </p:sp>
      <p:pic>
        <p:nvPicPr>
          <p:cNvPr id="1028" name="Picture 4" descr="Feature Selection vs Feature Extraction: Machine Learning - Data Analytics">
            <a:extLst>
              <a:ext uri="{FF2B5EF4-FFF2-40B4-BE49-F238E27FC236}">
                <a16:creationId xmlns:a16="http://schemas.microsoft.com/office/drawing/2014/main" id="{B65DFB50-C1C5-C8D0-28E4-804DF1A391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793" y="1968963"/>
            <a:ext cx="5115850" cy="2873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934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6" name="Rectángulo: esquinas redondeadas 5">
            <a:extLst>
              <a:ext uri="{FF2B5EF4-FFF2-40B4-BE49-F238E27FC236}">
                <a16:creationId xmlns:a16="http://schemas.microsoft.com/office/drawing/2014/main" id="{BE56CDCB-8DFB-314A-680D-76B49AF9F570}"/>
              </a:ext>
            </a:extLst>
          </p:cNvPr>
          <p:cNvSpPr/>
          <p:nvPr/>
        </p:nvSpPr>
        <p:spPr>
          <a:xfrm>
            <a:off x="688795" y="1201002"/>
            <a:ext cx="4006035" cy="570245"/>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pPr algn="ctr"/>
            <a:endParaRPr lang="es-AR"/>
          </a:p>
        </p:txBody>
      </p:sp>
      <p:sp>
        <p:nvSpPr>
          <p:cNvPr id="7" name="Rectángulo: esquinas redondeadas 4">
            <a:extLst>
              <a:ext uri="{FF2B5EF4-FFF2-40B4-BE49-F238E27FC236}">
                <a16:creationId xmlns:a16="http://schemas.microsoft.com/office/drawing/2014/main" id="{CE9F12A5-0264-D47F-08FA-9F61472B84B0}"/>
              </a:ext>
            </a:extLst>
          </p:cNvPr>
          <p:cNvSpPr txBox="1"/>
          <p:nvPr/>
        </p:nvSpPr>
        <p:spPr>
          <a:xfrm>
            <a:off x="688793" y="1201002"/>
            <a:ext cx="4006035" cy="53684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600" b="1" kern="1200" dirty="0">
                <a:solidFill>
                  <a:schemeClr val="bg1"/>
                </a:solidFill>
                <a:latin typeface="Poppins" panose="00000500000000000000" pitchFamily="2" charset="0"/>
                <a:cs typeface="Poppins" panose="00000500000000000000" pitchFamily="2" charset="0"/>
              </a:rPr>
              <a:t>FEATURE SELECTION</a:t>
            </a:r>
          </a:p>
        </p:txBody>
      </p:sp>
      <p:graphicFrame>
        <p:nvGraphicFramePr>
          <p:cNvPr id="3" name="Tabla 2">
            <a:extLst>
              <a:ext uri="{FF2B5EF4-FFF2-40B4-BE49-F238E27FC236}">
                <a16:creationId xmlns:a16="http://schemas.microsoft.com/office/drawing/2014/main" id="{7AE81D84-6C10-9097-12BB-9D996F75DAEB}"/>
              </a:ext>
            </a:extLst>
          </p:cNvPr>
          <p:cNvGraphicFramePr>
            <a:graphicFrameLocks noGrp="1"/>
          </p:cNvGraphicFramePr>
          <p:nvPr/>
        </p:nvGraphicFramePr>
        <p:xfrm>
          <a:off x="800356" y="1889906"/>
          <a:ext cx="2488754" cy="2927965"/>
        </p:xfrm>
        <a:graphic>
          <a:graphicData uri="http://schemas.openxmlformats.org/drawingml/2006/table">
            <a:tbl>
              <a:tblPr>
                <a:tableStyleId>{284E427A-3D55-4303-BF80-6455036E1DE7}</a:tableStyleId>
              </a:tblPr>
              <a:tblGrid>
                <a:gridCol w="2488754">
                  <a:extLst>
                    <a:ext uri="{9D8B030D-6E8A-4147-A177-3AD203B41FA5}">
                      <a16:colId xmlns:a16="http://schemas.microsoft.com/office/drawing/2014/main" val="1670149446"/>
                    </a:ext>
                  </a:extLst>
                </a:gridCol>
              </a:tblGrid>
              <a:tr h="303486">
                <a:tc>
                  <a:txBody>
                    <a:bodyPr/>
                    <a:lstStyle/>
                    <a:p>
                      <a:pPr marR="0" algn="ctr" rtl="0" fontAlgn="b">
                        <a:lnSpc>
                          <a:spcPct val="100000"/>
                        </a:lnSpc>
                        <a:spcBef>
                          <a:spcPts val="0"/>
                        </a:spcBef>
                        <a:spcAft>
                          <a:spcPts val="0"/>
                        </a:spcAft>
                        <a:buClr>
                          <a:srgbClr val="000000"/>
                        </a:buClr>
                        <a:buFont typeface="Arial"/>
                      </a:pPr>
                      <a:r>
                        <a:rPr lang="es-AR" sz="960" b="1" u="none" strike="noStrike" cap="none" dirty="0">
                          <a:solidFill>
                            <a:schemeClr val="dk1"/>
                          </a:solidFill>
                          <a:effectLst/>
                          <a:sym typeface="Arial"/>
                        </a:rPr>
                        <a:t>Característica</a:t>
                      </a:r>
                      <a:endParaRPr lang="es-AR" sz="960" b="1" i="0" u="none" strike="noStrike" cap="none" dirty="0">
                        <a:solidFill>
                          <a:schemeClr val="dk1"/>
                        </a:solidFill>
                        <a:effectLst/>
                        <a:latin typeface="Poppins" panose="00000500000000000000" pitchFamily="2" charset="0"/>
                        <a:ea typeface="+mn-ea"/>
                        <a:cs typeface="Poppins" panose="00000500000000000000" pitchFamily="2" charset="0"/>
                        <a:sym typeface="Arial"/>
                      </a:endParaRPr>
                    </a:p>
                  </a:txBody>
                  <a:tcPr marL="7558" marR="7558" marT="7558" marB="0" anchor="ctr"/>
                </a:tc>
                <a:extLst>
                  <a:ext uri="{0D108BD9-81ED-4DB2-BD59-A6C34878D82A}">
                    <a16:rowId xmlns:a16="http://schemas.microsoft.com/office/drawing/2014/main" val="621847947"/>
                  </a:ext>
                </a:extLst>
              </a:tr>
              <a:tr h="157288">
                <a:tc>
                  <a:txBody>
                    <a:bodyPr/>
                    <a:lstStyle/>
                    <a:p>
                      <a:pPr marR="0" algn="ctr" rtl="0" fontAlgn="b">
                        <a:lnSpc>
                          <a:spcPct val="100000"/>
                        </a:lnSpc>
                        <a:spcBef>
                          <a:spcPts val="0"/>
                        </a:spcBef>
                        <a:spcAft>
                          <a:spcPts val="0"/>
                        </a:spcAft>
                        <a:buClr>
                          <a:srgbClr val="000000"/>
                        </a:buClr>
                        <a:buFont typeface="Arial"/>
                      </a:pPr>
                      <a:r>
                        <a:rPr lang="es-AR" sz="960" b="0" u="none" strike="noStrike" cap="none" dirty="0">
                          <a:solidFill>
                            <a:schemeClr val="dk1"/>
                          </a:solidFill>
                          <a:effectLst/>
                          <a:sym typeface="Arial"/>
                        </a:rPr>
                        <a:t>1. Edad</a:t>
                      </a:r>
                      <a:endParaRPr lang="es-AR" sz="960" b="0" i="0" u="none" strike="noStrike" cap="none" dirty="0">
                        <a:solidFill>
                          <a:schemeClr val="dk1"/>
                        </a:solidFill>
                        <a:effectLst/>
                        <a:latin typeface="Poppins" panose="00000500000000000000" pitchFamily="2" charset="0"/>
                        <a:ea typeface="+mn-ea"/>
                        <a:cs typeface="Poppins" panose="00000500000000000000" pitchFamily="2" charset="0"/>
                        <a:sym typeface="Arial"/>
                      </a:endParaRPr>
                    </a:p>
                  </a:txBody>
                  <a:tcPr marL="7558" marR="7558" marT="7558" marB="0" anchor="ctr"/>
                </a:tc>
                <a:extLst>
                  <a:ext uri="{0D108BD9-81ED-4DB2-BD59-A6C34878D82A}">
                    <a16:rowId xmlns:a16="http://schemas.microsoft.com/office/drawing/2014/main" val="4169380866"/>
                  </a:ext>
                </a:extLst>
              </a:tr>
              <a:tr h="157288">
                <a:tc>
                  <a:txBody>
                    <a:bodyPr/>
                    <a:lstStyle/>
                    <a:p>
                      <a:pPr marR="0" algn="ctr" rtl="0" fontAlgn="b">
                        <a:lnSpc>
                          <a:spcPct val="100000"/>
                        </a:lnSpc>
                        <a:spcBef>
                          <a:spcPts val="0"/>
                        </a:spcBef>
                        <a:spcAft>
                          <a:spcPts val="0"/>
                        </a:spcAft>
                        <a:buClr>
                          <a:srgbClr val="000000"/>
                        </a:buClr>
                        <a:buFont typeface="Arial"/>
                      </a:pPr>
                      <a:r>
                        <a:rPr lang="es-AR" sz="960" b="0" u="none" strike="noStrike" cap="none">
                          <a:solidFill>
                            <a:schemeClr val="dk1"/>
                          </a:solidFill>
                          <a:effectLst/>
                          <a:sym typeface="Arial"/>
                        </a:rPr>
                        <a:t>2. Género</a:t>
                      </a:r>
                      <a:endParaRPr lang="es-AR" sz="960" b="0" i="0" u="none" strike="noStrike" cap="none">
                        <a:solidFill>
                          <a:schemeClr val="dk1"/>
                        </a:solidFill>
                        <a:effectLst/>
                        <a:latin typeface="Poppins" panose="00000500000000000000" pitchFamily="2" charset="0"/>
                        <a:ea typeface="+mn-ea"/>
                        <a:cs typeface="Poppins" panose="00000500000000000000" pitchFamily="2" charset="0"/>
                        <a:sym typeface="Arial"/>
                      </a:endParaRPr>
                    </a:p>
                  </a:txBody>
                  <a:tcPr marL="7558" marR="7558" marT="7558" marB="0" anchor="ctr"/>
                </a:tc>
                <a:extLst>
                  <a:ext uri="{0D108BD9-81ED-4DB2-BD59-A6C34878D82A}">
                    <a16:rowId xmlns:a16="http://schemas.microsoft.com/office/drawing/2014/main" val="2518963532"/>
                  </a:ext>
                </a:extLst>
              </a:tr>
              <a:tr h="247386">
                <a:tc>
                  <a:txBody>
                    <a:bodyPr/>
                    <a:lstStyle/>
                    <a:p>
                      <a:pPr marR="0" algn="ctr" rtl="0" fontAlgn="b">
                        <a:lnSpc>
                          <a:spcPct val="100000"/>
                        </a:lnSpc>
                        <a:spcBef>
                          <a:spcPts val="0"/>
                        </a:spcBef>
                        <a:spcAft>
                          <a:spcPts val="0"/>
                        </a:spcAft>
                        <a:buClr>
                          <a:srgbClr val="000000"/>
                        </a:buClr>
                        <a:buFont typeface="Arial"/>
                      </a:pPr>
                      <a:r>
                        <a:rPr lang="es-AR" sz="960" b="0" u="none" strike="noStrike" cap="none">
                          <a:solidFill>
                            <a:schemeClr val="dk1"/>
                          </a:solidFill>
                          <a:effectLst/>
                          <a:sym typeface="Arial"/>
                        </a:rPr>
                        <a:t>3. Presión arterial sistólica</a:t>
                      </a:r>
                      <a:endParaRPr lang="es-AR" sz="960" b="0" i="0" u="none" strike="noStrike" cap="none">
                        <a:solidFill>
                          <a:schemeClr val="dk1"/>
                        </a:solidFill>
                        <a:effectLst/>
                        <a:latin typeface="Poppins" panose="00000500000000000000" pitchFamily="2" charset="0"/>
                        <a:ea typeface="+mn-ea"/>
                        <a:cs typeface="Poppins" panose="00000500000000000000" pitchFamily="2" charset="0"/>
                        <a:sym typeface="Arial"/>
                      </a:endParaRPr>
                    </a:p>
                  </a:txBody>
                  <a:tcPr marL="7558" marR="7558" marT="7558" marB="0" anchor="ctr"/>
                </a:tc>
                <a:extLst>
                  <a:ext uri="{0D108BD9-81ED-4DB2-BD59-A6C34878D82A}">
                    <a16:rowId xmlns:a16="http://schemas.microsoft.com/office/drawing/2014/main" val="2252297725"/>
                  </a:ext>
                </a:extLst>
              </a:tr>
              <a:tr h="328426">
                <a:tc>
                  <a:txBody>
                    <a:bodyPr/>
                    <a:lstStyle/>
                    <a:p>
                      <a:pPr marR="0" algn="ctr" rtl="0" fontAlgn="b">
                        <a:lnSpc>
                          <a:spcPct val="100000"/>
                        </a:lnSpc>
                        <a:spcBef>
                          <a:spcPts val="0"/>
                        </a:spcBef>
                        <a:spcAft>
                          <a:spcPts val="0"/>
                        </a:spcAft>
                        <a:buClr>
                          <a:srgbClr val="000000"/>
                        </a:buClr>
                        <a:buFont typeface="Arial"/>
                      </a:pPr>
                      <a:r>
                        <a:rPr lang="es-AR" sz="960" b="0" u="none" strike="noStrike" cap="none" dirty="0">
                          <a:solidFill>
                            <a:schemeClr val="dk1"/>
                          </a:solidFill>
                          <a:effectLst/>
                          <a:sym typeface="Arial"/>
                        </a:rPr>
                        <a:t>4. Presión arterial diastólica</a:t>
                      </a:r>
                      <a:endParaRPr lang="es-AR" sz="960" b="0" i="0" u="none" strike="noStrike" cap="none" dirty="0">
                        <a:solidFill>
                          <a:schemeClr val="dk1"/>
                        </a:solidFill>
                        <a:effectLst/>
                        <a:latin typeface="Poppins" panose="00000500000000000000" pitchFamily="2" charset="0"/>
                        <a:ea typeface="+mn-ea"/>
                        <a:cs typeface="Poppins" panose="00000500000000000000" pitchFamily="2" charset="0"/>
                        <a:sym typeface="Arial"/>
                      </a:endParaRPr>
                    </a:p>
                  </a:txBody>
                  <a:tcPr marL="7558" marR="7558" marT="7558" marB="0" anchor="ctr"/>
                </a:tc>
                <a:extLst>
                  <a:ext uri="{0D108BD9-81ED-4DB2-BD59-A6C34878D82A}">
                    <a16:rowId xmlns:a16="http://schemas.microsoft.com/office/drawing/2014/main" val="2791097873"/>
                  </a:ext>
                </a:extLst>
              </a:tr>
              <a:tr h="328426">
                <a:tc>
                  <a:txBody>
                    <a:bodyPr/>
                    <a:lstStyle/>
                    <a:p>
                      <a:pPr marR="0" algn="ctr" rtl="0" fontAlgn="b">
                        <a:lnSpc>
                          <a:spcPct val="100000"/>
                        </a:lnSpc>
                        <a:spcBef>
                          <a:spcPts val="0"/>
                        </a:spcBef>
                        <a:spcAft>
                          <a:spcPts val="0"/>
                        </a:spcAft>
                        <a:buClr>
                          <a:srgbClr val="000000"/>
                        </a:buClr>
                        <a:buFont typeface="Arial"/>
                      </a:pPr>
                      <a:r>
                        <a:rPr lang="es-AR" sz="960" b="0" u="none" strike="noStrike" cap="none">
                          <a:solidFill>
                            <a:schemeClr val="dk1"/>
                          </a:solidFill>
                          <a:effectLst/>
                          <a:sym typeface="Arial"/>
                        </a:rPr>
                        <a:t>5. Nivel de glucosa en sangre en ayunas</a:t>
                      </a:r>
                      <a:endParaRPr lang="es-AR" sz="960" b="0" i="0" u="none" strike="noStrike" cap="none">
                        <a:solidFill>
                          <a:schemeClr val="dk1"/>
                        </a:solidFill>
                        <a:effectLst/>
                        <a:latin typeface="Poppins" panose="00000500000000000000" pitchFamily="2" charset="0"/>
                        <a:ea typeface="+mn-ea"/>
                        <a:cs typeface="Poppins" panose="00000500000000000000" pitchFamily="2" charset="0"/>
                        <a:sym typeface="Arial"/>
                      </a:endParaRPr>
                    </a:p>
                  </a:txBody>
                  <a:tcPr marL="7558" marR="7558" marT="7558" marB="0" anchor="ctr"/>
                </a:tc>
                <a:extLst>
                  <a:ext uri="{0D108BD9-81ED-4DB2-BD59-A6C34878D82A}">
                    <a16:rowId xmlns:a16="http://schemas.microsoft.com/office/drawing/2014/main" val="539616007"/>
                  </a:ext>
                </a:extLst>
              </a:tr>
              <a:tr h="220876">
                <a:tc>
                  <a:txBody>
                    <a:bodyPr/>
                    <a:lstStyle/>
                    <a:p>
                      <a:pPr marR="0" algn="ctr" rtl="0" fontAlgn="b">
                        <a:lnSpc>
                          <a:spcPct val="100000"/>
                        </a:lnSpc>
                        <a:spcBef>
                          <a:spcPts val="0"/>
                        </a:spcBef>
                        <a:spcAft>
                          <a:spcPts val="0"/>
                        </a:spcAft>
                        <a:buClr>
                          <a:srgbClr val="000000"/>
                        </a:buClr>
                        <a:buFont typeface="Arial"/>
                      </a:pPr>
                      <a:r>
                        <a:rPr lang="es-AR" sz="960" b="0" u="none" strike="noStrike" cap="none">
                          <a:solidFill>
                            <a:schemeClr val="dk1"/>
                          </a:solidFill>
                          <a:effectLst/>
                          <a:sym typeface="Arial"/>
                        </a:rPr>
                        <a:t>6. Nivel de colesterol total</a:t>
                      </a:r>
                      <a:endParaRPr lang="es-AR" sz="960" b="0" i="0" u="none" strike="noStrike" cap="none">
                        <a:solidFill>
                          <a:schemeClr val="dk1"/>
                        </a:solidFill>
                        <a:effectLst/>
                        <a:latin typeface="Poppins" panose="00000500000000000000" pitchFamily="2" charset="0"/>
                        <a:ea typeface="+mn-ea"/>
                        <a:cs typeface="Poppins" panose="00000500000000000000" pitchFamily="2" charset="0"/>
                        <a:sym typeface="Arial"/>
                      </a:endParaRPr>
                    </a:p>
                  </a:txBody>
                  <a:tcPr marL="7558" marR="7558" marT="7558" marB="0" anchor="ctr"/>
                </a:tc>
                <a:extLst>
                  <a:ext uri="{0D108BD9-81ED-4DB2-BD59-A6C34878D82A}">
                    <a16:rowId xmlns:a16="http://schemas.microsoft.com/office/drawing/2014/main" val="3010730180"/>
                  </a:ext>
                </a:extLst>
              </a:tr>
              <a:tr h="220876">
                <a:tc>
                  <a:txBody>
                    <a:bodyPr/>
                    <a:lstStyle/>
                    <a:p>
                      <a:pPr marR="0" algn="ctr" rtl="0" fontAlgn="b">
                        <a:lnSpc>
                          <a:spcPct val="100000"/>
                        </a:lnSpc>
                        <a:spcBef>
                          <a:spcPts val="0"/>
                        </a:spcBef>
                        <a:spcAft>
                          <a:spcPts val="0"/>
                        </a:spcAft>
                        <a:buClr>
                          <a:srgbClr val="000000"/>
                        </a:buClr>
                        <a:buFont typeface="Arial"/>
                      </a:pPr>
                      <a:r>
                        <a:rPr lang="es-AR" sz="960" b="0" u="none" strike="noStrike" cap="none">
                          <a:solidFill>
                            <a:schemeClr val="dk1"/>
                          </a:solidFill>
                          <a:effectLst/>
                          <a:sym typeface="Arial"/>
                        </a:rPr>
                        <a:t>7. Índice de masa corporal (IMC)</a:t>
                      </a:r>
                      <a:endParaRPr lang="es-AR" sz="960" b="0" i="0" u="none" strike="noStrike" cap="none">
                        <a:solidFill>
                          <a:schemeClr val="dk1"/>
                        </a:solidFill>
                        <a:effectLst/>
                        <a:latin typeface="Poppins" panose="00000500000000000000" pitchFamily="2" charset="0"/>
                        <a:ea typeface="+mn-ea"/>
                        <a:cs typeface="Poppins" panose="00000500000000000000" pitchFamily="2" charset="0"/>
                        <a:sym typeface="Arial"/>
                      </a:endParaRPr>
                    </a:p>
                  </a:txBody>
                  <a:tcPr marL="7558" marR="7558" marT="7558" marB="0" anchor="ctr"/>
                </a:tc>
                <a:extLst>
                  <a:ext uri="{0D108BD9-81ED-4DB2-BD59-A6C34878D82A}">
                    <a16:rowId xmlns:a16="http://schemas.microsoft.com/office/drawing/2014/main" val="796596405"/>
                  </a:ext>
                </a:extLst>
              </a:tr>
              <a:tr h="328532">
                <a:tc>
                  <a:txBody>
                    <a:bodyPr/>
                    <a:lstStyle/>
                    <a:p>
                      <a:pPr marR="0" algn="ctr" rtl="0" fontAlgn="b">
                        <a:lnSpc>
                          <a:spcPct val="100000"/>
                        </a:lnSpc>
                        <a:spcBef>
                          <a:spcPts val="0"/>
                        </a:spcBef>
                        <a:spcAft>
                          <a:spcPts val="0"/>
                        </a:spcAft>
                        <a:buClr>
                          <a:srgbClr val="000000"/>
                        </a:buClr>
                        <a:buFont typeface="Arial"/>
                      </a:pPr>
                      <a:r>
                        <a:rPr lang="es-AR" sz="960" b="0" u="none" strike="noStrike" cap="none">
                          <a:solidFill>
                            <a:schemeClr val="dk1"/>
                          </a:solidFill>
                          <a:effectLst/>
                          <a:sym typeface="Arial"/>
                        </a:rPr>
                        <a:t>8. Historial familiar de enfermedades cardiovasculares</a:t>
                      </a:r>
                      <a:endParaRPr lang="es-AR" sz="960" b="0" i="0" u="none" strike="noStrike" cap="none">
                        <a:solidFill>
                          <a:schemeClr val="dk1"/>
                        </a:solidFill>
                        <a:effectLst/>
                        <a:latin typeface="Poppins" panose="00000500000000000000" pitchFamily="2" charset="0"/>
                        <a:ea typeface="+mn-ea"/>
                        <a:cs typeface="Poppins" panose="00000500000000000000" pitchFamily="2" charset="0"/>
                        <a:sym typeface="Arial"/>
                      </a:endParaRPr>
                    </a:p>
                  </a:txBody>
                  <a:tcPr marL="7558" marR="7558" marT="7558" marB="0" anchor="ctr"/>
                </a:tc>
                <a:extLst>
                  <a:ext uri="{0D108BD9-81ED-4DB2-BD59-A6C34878D82A}">
                    <a16:rowId xmlns:a16="http://schemas.microsoft.com/office/drawing/2014/main" val="1803773737"/>
                  </a:ext>
                </a:extLst>
              </a:tr>
              <a:tr h="306849">
                <a:tc>
                  <a:txBody>
                    <a:bodyPr/>
                    <a:lstStyle/>
                    <a:p>
                      <a:pPr marR="0" algn="ctr" rtl="0" fontAlgn="b">
                        <a:lnSpc>
                          <a:spcPct val="100000"/>
                        </a:lnSpc>
                        <a:spcBef>
                          <a:spcPts val="0"/>
                        </a:spcBef>
                        <a:spcAft>
                          <a:spcPts val="0"/>
                        </a:spcAft>
                        <a:buClr>
                          <a:srgbClr val="000000"/>
                        </a:buClr>
                        <a:buFont typeface="Arial"/>
                      </a:pPr>
                      <a:r>
                        <a:rPr lang="es-AR" sz="960" b="0" u="none" strike="noStrike" cap="none" dirty="0">
                          <a:solidFill>
                            <a:schemeClr val="dk1"/>
                          </a:solidFill>
                          <a:effectLst/>
                          <a:sym typeface="Arial"/>
                        </a:rPr>
                        <a:t>9. Consumo de tabaco (en paquetes por año)</a:t>
                      </a:r>
                      <a:endParaRPr lang="es-AR" sz="960" b="0" i="0" u="none" strike="noStrike" cap="none" dirty="0">
                        <a:solidFill>
                          <a:schemeClr val="dk1"/>
                        </a:solidFill>
                        <a:effectLst/>
                        <a:latin typeface="Poppins" panose="00000500000000000000" pitchFamily="2" charset="0"/>
                        <a:ea typeface="+mn-ea"/>
                        <a:cs typeface="Poppins" panose="00000500000000000000" pitchFamily="2" charset="0"/>
                        <a:sym typeface="Arial"/>
                      </a:endParaRPr>
                    </a:p>
                  </a:txBody>
                  <a:tcPr marL="7558" marR="7558" marT="7558" marB="0" anchor="ctr"/>
                </a:tc>
                <a:extLst>
                  <a:ext uri="{0D108BD9-81ED-4DB2-BD59-A6C34878D82A}">
                    <a16:rowId xmlns:a16="http://schemas.microsoft.com/office/drawing/2014/main" val="3883402065"/>
                  </a:ext>
                </a:extLst>
              </a:tr>
              <a:tr h="328532">
                <a:tc>
                  <a:txBody>
                    <a:bodyPr/>
                    <a:lstStyle/>
                    <a:p>
                      <a:pPr marR="0" algn="ctr" rtl="0" fontAlgn="b">
                        <a:lnSpc>
                          <a:spcPct val="100000"/>
                        </a:lnSpc>
                        <a:spcBef>
                          <a:spcPts val="0"/>
                        </a:spcBef>
                        <a:spcAft>
                          <a:spcPts val="0"/>
                        </a:spcAft>
                        <a:buClr>
                          <a:srgbClr val="000000"/>
                        </a:buClr>
                        <a:buFont typeface="Arial"/>
                      </a:pPr>
                      <a:r>
                        <a:rPr lang="es-AR" sz="960" b="0" u="none" strike="noStrike" cap="none" dirty="0">
                          <a:solidFill>
                            <a:schemeClr val="dk1"/>
                          </a:solidFill>
                          <a:effectLst/>
                          <a:sym typeface="Arial"/>
                        </a:rPr>
                        <a:t>10. Consumo de alcohol (en unidades por semana)</a:t>
                      </a:r>
                      <a:endParaRPr lang="es-AR" sz="960" b="0" i="0" u="none" strike="noStrike" cap="none" dirty="0">
                        <a:solidFill>
                          <a:schemeClr val="dk1"/>
                        </a:solidFill>
                        <a:effectLst/>
                        <a:latin typeface="Poppins" panose="00000500000000000000" pitchFamily="2" charset="0"/>
                        <a:ea typeface="+mn-ea"/>
                        <a:cs typeface="Poppins" panose="00000500000000000000" pitchFamily="2" charset="0"/>
                        <a:sym typeface="Arial"/>
                      </a:endParaRPr>
                    </a:p>
                  </a:txBody>
                  <a:tcPr marL="7558" marR="7558" marT="7558" marB="0" anchor="ctr"/>
                </a:tc>
                <a:extLst>
                  <a:ext uri="{0D108BD9-81ED-4DB2-BD59-A6C34878D82A}">
                    <a16:rowId xmlns:a16="http://schemas.microsoft.com/office/drawing/2014/main" val="2197855876"/>
                  </a:ext>
                </a:extLst>
              </a:tr>
            </a:tbl>
          </a:graphicData>
        </a:graphic>
      </p:graphicFrame>
      <p:graphicFrame>
        <p:nvGraphicFramePr>
          <p:cNvPr id="8" name="Tabla 7">
            <a:extLst>
              <a:ext uri="{FF2B5EF4-FFF2-40B4-BE49-F238E27FC236}">
                <a16:creationId xmlns:a16="http://schemas.microsoft.com/office/drawing/2014/main" id="{15E84CE9-1D67-AA95-4AC7-20BBD71D4064}"/>
              </a:ext>
            </a:extLst>
          </p:cNvPr>
          <p:cNvGraphicFramePr>
            <a:graphicFrameLocks noGrp="1"/>
          </p:cNvGraphicFramePr>
          <p:nvPr>
            <p:extLst>
              <p:ext uri="{D42A27DB-BD31-4B8C-83A1-F6EECF244321}">
                <p14:modId xmlns:p14="http://schemas.microsoft.com/office/powerpoint/2010/main" val="3912836389"/>
              </p:ext>
            </p:extLst>
          </p:nvPr>
        </p:nvGraphicFramePr>
        <p:xfrm>
          <a:off x="4135272" y="2030280"/>
          <a:ext cx="1612900" cy="2790825"/>
        </p:xfrm>
        <a:graphic>
          <a:graphicData uri="http://schemas.openxmlformats.org/drawingml/2006/table">
            <a:tbl>
              <a:tblPr>
                <a:tableStyleId>{284E427A-3D55-4303-BF80-6455036E1DE7}</a:tableStyleId>
              </a:tblPr>
              <a:tblGrid>
                <a:gridCol w="1612900">
                  <a:extLst>
                    <a:ext uri="{9D8B030D-6E8A-4147-A177-3AD203B41FA5}">
                      <a16:colId xmlns:a16="http://schemas.microsoft.com/office/drawing/2014/main" val="3617636113"/>
                    </a:ext>
                  </a:extLst>
                </a:gridCol>
              </a:tblGrid>
              <a:tr h="371475">
                <a:tc>
                  <a:txBody>
                    <a:bodyPr/>
                    <a:lstStyle/>
                    <a:p>
                      <a:pPr algn="ctr" fontAlgn="b"/>
                      <a:r>
                        <a:rPr lang="es-AR" sz="960" b="1" u="none" strike="noStrike" dirty="0">
                          <a:effectLst/>
                          <a:latin typeface="Poppins" panose="00000500000000000000" pitchFamily="2" charset="0"/>
                          <a:cs typeface="Poppins" panose="00000500000000000000" pitchFamily="2" charset="0"/>
                        </a:rPr>
                        <a:t>Característica</a:t>
                      </a:r>
                      <a:endParaRPr lang="es-AR" sz="960" b="1" i="0" u="none" strike="noStrike" dirty="0">
                        <a:solidFill>
                          <a:srgbClr val="D1D5DB"/>
                        </a:solidFill>
                        <a:effectLst/>
                        <a:latin typeface="Poppins" panose="00000500000000000000" pitchFamily="2" charset="0"/>
                        <a:cs typeface="Poppins" panose="00000500000000000000" pitchFamily="2" charset="0"/>
                      </a:endParaRPr>
                    </a:p>
                  </a:txBody>
                  <a:tcPr marL="9525" marR="9525" marT="9525" marB="0" anchor="ctr"/>
                </a:tc>
                <a:extLst>
                  <a:ext uri="{0D108BD9-81ED-4DB2-BD59-A6C34878D82A}">
                    <a16:rowId xmlns:a16="http://schemas.microsoft.com/office/drawing/2014/main" val="3296845473"/>
                  </a:ext>
                </a:extLst>
              </a:tr>
              <a:tr h="200025">
                <a:tc>
                  <a:txBody>
                    <a:bodyPr/>
                    <a:lstStyle/>
                    <a:p>
                      <a:pPr algn="ctr" fontAlgn="ctr"/>
                      <a:r>
                        <a:rPr lang="es-AR" sz="960" u="none" strike="noStrike" dirty="0">
                          <a:effectLst/>
                          <a:latin typeface="Poppins" panose="00000500000000000000" pitchFamily="2" charset="0"/>
                          <a:cs typeface="Poppins" panose="00000500000000000000" pitchFamily="2" charset="0"/>
                        </a:rPr>
                        <a:t>1. Edad</a:t>
                      </a:r>
                      <a:endParaRPr lang="es-AR" sz="960" b="0" i="0" u="none" strike="noStrike" dirty="0">
                        <a:solidFill>
                          <a:srgbClr val="D1D5DB"/>
                        </a:solidFill>
                        <a:effectLst/>
                        <a:latin typeface="Poppins" panose="00000500000000000000" pitchFamily="2" charset="0"/>
                        <a:cs typeface="Poppins" panose="00000500000000000000" pitchFamily="2" charset="0"/>
                      </a:endParaRPr>
                    </a:p>
                  </a:txBody>
                  <a:tcPr marL="9525" marR="9525" marT="9525" marB="0" anchor="ctr"/>
                </a:tc>
                <a:extLst>
                  <a:ext uri="{0D108BD9-81ED-4DB2-BD59-A6C34878D82A}">
                    <a16:rowId xmlns:a16="http://schemas.microsoft.com/office/drawing/2014/main" val="215681959"/>
                  </a:ext>
                </a:extLst>
              </a:tr>
              <a:tr h="200025">
                <a:tc>
                  <a:txBody>
                    <a:bodyPr/>
                    <a:lstStyle/>
                    <a:p>
                      <a:pPr algn="ctr" fontAlgn="ctr"/>
                      <a:r>
                        <a:rPr lang="es-AR" sz="960" u="none" strike="noStrike">
                          <a:effectLst/>
                          <a:latin typeface="Poppins" panose="00000500000000000000" pitchFamily="2" charset="0"/>
                          <a:cs typeface="Poppins" panose="00000500000000000000" pitchFamily="2" charset="0"/>
                        </a:rPr>
                        <a:t>2. Género</a:t>
                      </a:r>
                      <a:endParaRPr lang="es-AR" sz="960" b="0" i="0" u="none" strike="noStrike">
                        <a:solidFill>
                          <a:srgbClr val="D1D5DB"/>
                        </a:solidFill>
                        <a:effectLst/>
                        <a:latin typeface="Poppins" panose="00000500000000000000" pitchFamily="2" charset="0"/>
                        <a:cs typeface="Poppins" panose="00000500000000000000" pitchFamily="2" charset="0"/>
                      </a:endParaRPr>
                    </a:p>
                  </a:txBody>
                  <a:tcPr marL="9525" marR="9525" marT="9525" marB="0" anchor="ctr"/>
                </a:tc>
                <a:extLst>
                  <a:ext uri="{0D108BD9-81ED-4DB2-BD59-A6C34878D82A}">
                    <a16:rowId xmlns:a16="http://schemas.microsoft.com/office/drawing/2014/main" val="3852113300"/>
                  </a:ext>
                </a:extLst>
              </a:tr>
              <a:tr h="552450">
                <a:tc>
                  <a:txBody>
                    <a:bodyPr/>
                    <a:lstStyle/>
                    <a:p>
                      <a:pPr algn="ctr" fontAlgn="ctr"/>
                      <a:r>
                        <a:rPr lang="es-AR" sz="960" u="none" strike="noStrike">
                          <a:effectLst/>
                          <a:latin typeface="Poppins" panose="00000500000000000000" pitchFamily="2" charset="0"/>
                          <a:cs typeface="Poppins" panose="00000500000000000000" pitchFamily="2" charset="0"/>
                        </a:rPr>
                        <a:t>3. Presión arterial sistólica</a:t>
                      </a:r>
                      <a:endParaRPr lang="es-AR" sz="960" b="0" i="0" u="none" strike="noStrike">
                        <a:solidFill>
                          <a:srgbClr val="D1D5DB"/>
                        </a:solidFill>
                        <a:effectLst/>
                        <a:latin typeface="Poppins" panose="00000500000000000000" pitchFamily="2" charset="0"/>
                        <a:cs typeface="Poppins" panose="00000500000000000000" pitchFamily="2" charset="0"/>
                      </a:endParaRPr>
                    </a:p>
                  </a:txBody>
                  <a:tcPr marL="9525" marR="9525" marT="9525" marB="0" anchor="ctr"/>
                </a:tc>
                <a:extLst>
                  <a:ext uri="{0D108BD9-81ED-4DB2-BD59-A6C34878D82A}">
                    <a16:rowId xmlns:a16="http://schemas.microsoft.com/office/drawing/2014/main" val="841507366"/>
                  </a:ext>
                </a:extLst>
              </a:tr>
              <a:tr h="733425">
                <a:tc>
                  <a:txBody>
                    <a:bodyPr/>
                    <a:lstStyle/>
                    <a:p>
                      <a:pPr algn="ctr" fontAlgn="ctr"/>
                      <a:r>
                        <a:rPr lang="es-AR" sz="960" u="none" strike="noStrike" dirty="0">
                          <a:effectLst/>
                          <a:latin typeface="Poppins" panose="00000500000000000000" pitchFamily="2" charset="0"/>
                          <a:cs typeface="Poppins" panose="00000500000000000000" pitchFamily="2" charset="0"/>
                        </a:rPr>
                        <a:t>5. Nivel de glucosa en sangre en ayunas</a:t>
                      </a:r>
                      <a:endParaRPr lang="es-AR" sz="960" b="0" i="0" u="none" strike="noStrike" dirty="0">
                        <a:solidFill>
                          <a:srgbClr val="D1D5DB"/>
                        </a:solidFill>
                        <a:effectLst/>
                        <a:latin typeface="Poppins" panose="00000500000000000000" pitchFamily="2" charset="0"/>
                        <a:cs typeface="Poppins" panose="00000500000000000000" pitchFamily="2" charset="0"/>
                      </a:endParaRPr>
                    </a:p>
                  </a:txBody>
                  <a:tcPr marL="9525" marR="9525" marT="9525" marB="0" anchor="ctr"/>
                </a:tc>
                <a:extLst>
                  <a:ext uri="{0D108BD9-81ED-4DB2-BD59-A6C34878D82A}">
                    <a16:rowId xmlns:a16="http://schemas.microsoft.com/office/drawing/2014/main" val="2263259548"/>
                  </a:ext>
                </a:extLst>
              </a:tr>
              <a:tr h="733425">
                <a:tc>
                  <a:txBody>
                    <a:bodyPr/>
                    <a:lstStyle/>
                    <a:p>
                      <a:pPr algn="ctr" fontAlgn="ctr"/>
                      <a:r>
                        <a:rPr lang="es-AR" sz="960" u="none" strike="noStrike" dirty="0">
                          <a:effectLst/>
                          <a:latin typeface="Poppins" panose="00000500000000000000" pitchFamily="2" charset="0"/>
                          <a:cs typeface="Poppins" panose="00000500000000000000" pitchFamily="2" charset="0"/>
                        </a:rPr>
                        <a:t>7. Índice de masa corporal (IMC)</a:t>
                      </a:r>
                      <a:endParaRPr lang="es-AR" sz="960" b="0" i="0" u="none" strike="noStrike" dirty="0">
                        <a:solidFill>
                          <a:srgbClr val="D1D5DB"/>
                        </a:solidFill>
                        <a:effectLst/>
                        <a:latin typeface="Poppins" panose="00000500000000000000" pitchFamily="2" charset="0"/>
                        <a:cs typeface="Poppins" panose="00000500000000000000" pitchFamily="2" charset="0"/>
                      </a:endParaRPr>
                    </a:p>
                  </a:txBody>
                  <a:tcPr marL="9525" marR="9525" marT="9525" marB="0" anchor="ctr"/>
                </a:tc>
                <a:extLst>
                  <a:ext uri="{0D108BD9-81ED-4DB2-BD59-A6C34878D82A}">
                    <a16:rowId xmlns:a16="http://schemas.microsoft.com/office/drawing/2014/main" val="1760435168"/>
                  </a:ext>
                </a:extLst>
              </a:tr>
            </a:tbl>
          </a:graphicData>
        </a:graphic>
      </p:graphicFrame>
      <p:cxnSp>
        <p:nvCxnSpPr>
          <p:cNvPr id="11" name="Conector recto de flecha 10">
            <a:extLst>
              <a:ext uri="{FF2B5EF4-FFF2-40B4-BE49-F238E27FC236}">
                <a16:creationId xmlns:a16="http://schemas.microsoft.com/office/drawing/2014/main" id="{75968A29-7279-9406-2262-08F7E2A808C3}"/>
              </a:ext>
            </a:extLst>
          </p:cNvPr>
          <p:cNvCxnSpPr>
            <a:cxnSpLocks/>
          </p:cNvCxnSpPr>
          <p:nvPr/>
        </p:nvCxnSpPr>
        <p:spPr>
          <a:xfrm>
            <a:off x="3466531" y="3425693"/>
            <a:ext cx="491320"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 name="CuadroTexto 1">
            <a:extLst>
              <a:ext uri="{FF2B5EF4-FFF2-40B4-BE49-F238E27FC236}">
                <a16:creationId xmlns:a16="http://schemas.microsoft.com/office/drawing/2014/main" id="{FA6EAB5A-2100-C0E3-869A-951510E833C1}"/>
              </a:ext>
            </a:extLst>
          </p:cNvPr>
          <p:cNvSpPr txBox="1"/>
          <p:nvPr/>
        </p:nvSpPr>
        <p:spPr>
          <a:xfrm>
            <a:off x="6769289" y="2600600"/>
            <a:ext cx="2101755"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s-ES" dirty="0">
                <a:latin typeface="Poppins" panose="00000500000000000000" pitchFamily="2" charset="0"/>
                <a:cs typeface="Poppins" panose="00000500000000000000" pitchFamily="2" charset="0"/>
              </a:rPr>
              <a:t>Simplificación de modelo</a:t>
            </a:r>
          </a:p>
          <a:p>
            <a:pPr marL="285750" indent="-285750">
              <a:buFont typeface="Arial" panose="020B0604020202020204" pitchFamily="34" charset="0"/>
              <a:buChar char="•"/>
            </a:pPr>
            <a:r>
              <a:rPr lang="es-ES" dirty="0">
                <a:latin typeface="Poppins" panose="00000500000000000000" pitchFamily="2" charset="0"/>
                <a:cs typeface="Poppins" panose="00000500000000000000" pitchFamily="2" charset="0"/>
              </a:rPr>
              <a:t>Menor tiempo para correr el modelo (menos datos)</a:t>
            </a:r>
          </a:p>
          <a:p>
            <a:pPr marL="285750" indent="-285750">
              <a:buFont typeface="Arial" panose="020B0604020202020204" pitchFamily="34" charset="0"/>
              <a:buChar char="•"/>
            </a:pPr>
            <a:r>
              <a:rPr lang="es-ES" dirty="0">
                <a:latin typeface="Poppins" panose="00000500000000000000" pitchFamily="2" charset="0"/>
                <a:cs typeface="Poppins" panose="00000500000000000000" pitchFamily="2" charset="0"/>
              </a:rPr>
              <a:t>Sobreajuste</a:t>
            </a:r>
          </a:p>
          <a:p>
            <a:pPr marL="285750" indent="-285750">
              <a:buFont typeface="Arial" panose="020B0604020202020204" pitchFamily="34" charset="0"/>
              <a:buChar char="•"/>
            </a:pPr>
            <a:endParaRPr lang="es-AR" dirty="0">
              <a:latin typeface="Poppins" panose="00000500000000000000" pitchFamily="2" charset="0"/>
              <a:cs typeface="Poppins" panose="00000500000000000000" pitchFamily="2" charset="0"/>
            </a:endParaRPr>
          </a:p>
        </p:txBody>
      </p:sp>
      <p:sp>
        <p:nvSpPr>
          <p:cNvPr id="4" name="CuadroTexto 3">
            <a:extLst>
              <a:ext uri="{FF2B5EF4-FFF2-40B4-BE49-F238E27FC236}">
                <a16:creationId xmlns:a16="http://schemas.microsoft.com/office/drawing/2014/main" id="{02D459E3-837B-87D8-BAA5-015C26B6B997}"/>
              </a:ext>
            </a:extLst>
          </p:cNvPr>
          <p:cNvSpPr txBox="1"/>
          <p:nvPr/>
        </p:nvSpPr>
        <p:spPr>
          <a:xfrm>
            <a:off x="6769289" y="2086563"/>
            <a:ext cx="2101755"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ES" b="1" dirty="0">
                <a:latin typeface="Poppins" panose="00000500000000000000" pitchFamily="2" charset="0"/>
                <a:cs typeface="Poppins" panose="00000500000000000000" pitchFamily="2" charset="0"/>
              </a:rPr>
              <a:t>RAZONES</a:t>
            </a:r>
            <a:endParaRPr lang="es-AR"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82010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l="10253" t="7588" r="2188" b="1633"/>
          <a:stretch/>
        </p:blipFill>
        <p:spPr>
          <a:xfrm>
            <a:off x="4572000" y="1445824"/>
            <a:ext cx="3859950" cy="2667550"/>
          </a:xfrm>
          <a:prstGeom prst="rect">
            <a:avLst/>
          </a:prstGeom>
          <a:ln>
            <a:noFill/>
          </a:ln>
          <a:effectLst>
            <a:outerShdw blurRad="292100" dist="139700" dir="2700000" algn="tl" rotWithShape="0">
              <a:srgbClr val="333333">
                <a:alpha val="65000"/>
              </a:srgbClr>
            </a:outerShdw>
          </a:effectLst>
        </p:spPr>
      </p:pic>
      <p:sp>
        <p:nvSpPr>
          <p:cNvPr id="61" name="Google Shape;61;p14"/>
          <p:cNvSpPr txBox="1"/>
          <p:nvPr/>
        </p:nvSpPr>
        <p:spPr>
          <a:xfrm>
            <a:off x="684213" y="593316"/>
            <a:ext cx="4782600" cy="344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None/>
              <a:defRPr sz="2400" b="1">
                <a:solidFill>
                  <a:srgbClr val="353744"/>
                </a:solidFill>
                <a:latin typeface="Poppins"/>
                <a:ea typeface="Poppins"/>
                <a:cs typeface="Poppins"/>
              </a:defRPr>
            </a:lvl1pPr>
          </a:lstStyle>
          <a:p>
            <a:r>
              <a:rPr lang="es" dirty="0">
                <a:sym typeface="Poppins SemiBold"/>
              </a:rPr>
              <a:t>Temario</a:t>
            </a:r>
            <a:endParaRPr dirty="0">
              <a:sym typeface="Poppins SemiBold"/>
            </a:endParaRPr>
          </a:p>
        </p:txBody>
      </p:sp>
      <p:sp>
        <p:nvSpPr>
          <p:cNvPr id="62" name="Google Shape;62;p14"/>
          <p:cNvSpPr txBox="1"/>
          <p:nvPr/>
        </p:nvSpPr>
        <p:spPr>
          <a:xfrm>
            <a:off x="684213" y="1607820"/>
            <a:ext cx="3347871" cy="1634283"/>
          </a:xfrm>
          <a:prstGeom prst="rect">
            <a:avLst/>
          </a:prstGeom>
          <a:noFill/>
          <a:ln>
            <a:noFill/>
          </a:ln>
        </p:spPr>
        <p:txBody>
          <a:bodyPr spcFirstLastPara="1" wrap="square" lIns="0" tIns="0" rIns="0" bIns="0" anchor="t" anchorCtr="0">
            <a:noAutofit/>
          </a:bodyPr>
          <a:lstStyle/>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Fundamentos de la fase de modelado</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Modelos de aprendizaje supervisado</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Modelos de aprendizaje no supervisado</a:t>
            </a:r>
          </a:p>
          <a:p>
            <a:pPr marL="139700">
              <a:lnSpc>
                <a:spcPct val="150000"/>
              </a:lnSpc>
              <a:buClr>
                <a:srgbClr val="666666"/>
              </a:buClr>
              <a:buSzPts val="1400"/>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dirty="0">
              <a:solidFill>
                <a:srgbClr val="666666"/>
              </a:solidFill>
              <a:latin typeface="Poppins" panose="00000500000000000000" pitchFamily="2" charset="0"/>
              <a:cs typeface="Poppins" panose="00000500000000000000" pitchFamily="2" charset="0"/>
            </a:endParaRPr>
          </a:p>
          <a:p>
            <a:pPr marL="139700">
              <a:lnSpc>
                <a:spcPct val="150000"/>
              </a:lnSpc>
              <a:buClr>
                <a:srgbClr val="666666"/>
              </a:buClr>
              <a:buSzPts val="1400"/>
            </a:pPr>
            <a:endParaRPr lang="es-AR" b="1" dirty="0">
              <a:solidFill>
                <a:srgbClr val="666666"/>
              </a:solidFill>
              <a:latin typeface="Poppins" panose="00000500000000000000" pitchFamily="2" charset="0"/>
              <a:cs typeface="Poppins" panose="00000500000000000000" pitchFamily="2" charset="0"/>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ea typeface="Raleway"/>
              <a:cs typeface="Poppins" panose="00000500000000000000" pitchFamily="2" charset="0"/>
              <a:sym typeface="Raleway"/>
            </a:endParaRPr>
          </a:p>
        </p:txBody>
      </p:sp>
    </p:spTree>
    <p:extLst>
      <p:ext uri="{BB962C8B-B14F-4D97-AF65-F5344CB8AC3E}">
        <p14:creationId xmlns:p14="http://schemas.microsoft.com/office/powerpoint/2010/main" val="756801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8;p21">
            <a:extLst>
              <a:ext uri="{FF2B5EF4-FFF2-40B4-BE49-F238E27FC236}">
                <a16:creationId xmlns:a16="http://schemas.microsoft.com/office/drawing/2014/main" id="{3B875202-7901-18BB-BDA8-AEADD7D6A51B}"/>
              </a:ext>
            </a:extLst>
          </p:cNvPr>
          <p:cNvSpPr txBox="1"/>
          <p:nvPr/>
        </p:nvSpPr>
        <p:spPr>
          <a:xfrm>
            <a:off x="311700" y="378875"/>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pic>
        <p:nvPicPr>
          <p:cNvPr id="3074" name="Picture 2" descr="Model Fit: Underfitting vs. Overfitting - Amazon Machine Learning">
            <a:extLst>
              <a:ext uri="{FF2B5EF4-FFF2-40B4-BE49-F238E27FC236}">
                <a16:creationId xmlns:a16="http://schemas.microsoft.com/office/drawing/2014/main" id="{ACC1BF8E-AB65-2978-2C68-6C4DE678C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983" y="1229152"/>
            <a:ext cx="6810375"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151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6" name="Rectángulo: esquinas redondeadas 5">
            <a:extLst>
              <a:ext uri="{FF2B5EF4-FFF2-40B4-BE49-F238E27FC236}">
                <a16:creationId xmlns:a16="http://schemas.microsoft.com/office/drawing/2014/main" id="{BE56CDCB-8DFB-314A-680D-76B49AF9F570}"/>
              </a:ext>
            </a:extLst>
          </p:cNvPr>
          <p:cNvSpPr/>
          <p:nvPr/>
        </p:nvSpPr>
        <p:spPr>
          <a:xfrm>
            <a:off x="688795" y="1201002"/>
            <a:ext cx="4006035" cy="570245"/>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pPr algn="ctr"/>
            <a:endParaRPr lang="es-AR"/>
          </a:p>
        </p:txBody>
      </p:sp>
      <p:sp>
        <p:nvSpPr>
          <p:cNvPr id="7" name="Rectángulo: esquinas redondeadas 4">
            <a:extLst>
              <a:ext uri="{FF2B5EF4-FFF2-40B4-BE49-F238E27FC236}">
                <a16:creationId xmlns:a16="http://schemas.microsoft.com/office/drawing/2014/main" id="{CE9F12A5-0264-D47F-08FA-9F61472B84B0}"/>
              </a:ext>
            </a:extLst>
          </p:cNvPr>
          <p:cNvSpPr txBox="1"/>
          <p:nvPr/>
        </p:nvSpPr>
        <p:spPr>
          <a:xfrm>
            <a:off x="688793" y="1201002"/>
            <a:ext cx="4006035" cy="53684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600" b="1" kern="1200" dirty="0">
                <a:solidFill>
                  <a:schemeClr val="bg1"/>
                </a:solidFill>
                <a:latin typeface="Poppins" panose="00000500000000000000" pitchFamily="2" charset="0"/>
                <a:cs typeface="Poppins" panose="00000500000000000000" pitchFamily="2" charset="0"/>
              </a:rPr>
              <a:t>FEATURE SELECTION</a:t>
            </a:r>
          </a:p>
        </p:txBody>
      </p:sp>
      <p:sp>
        <p:nvSpPr>
          <p:cNvPr id="5" name="CuadroTexto 4">
            <a:extLst>
              <a:ext uri="{FF2B5EF4-FFF2-40B4-BE49-F238E27FC236}">
                <a16:creationId xmlns:a16="http://schemas.microsoft.com/office/drawing/2014/main" id="{82D8C26B-D9DF-632A-C1AD-906F31EDA44F}"/>
              </a:ext>
            </a:extLst>
          </p:cNvPr>
          <p:cNvSpPr txBox="1"/>
          <p:nvPr/>
        </p:nvSpPr>
        <p:spPr>
          <a:xfrm>
            <a:off x="688793" y="2197290"/>
            <a:ext cx="2941511" cy="307777"/>
          </a:xfrm>
          <a:prstGeom prst="rect">
            <a:avLst/>
          </a:prstGeom>
          <a:noFill/>
        </p:spPr>
        <p:txBody>
          <a:bodyPr wrap="square" rtlCol="0">
            <a:spAutoFit/>
          </a:bodyPr>
          <a:lstStyle/>
          <a:p>
            <a:r>
              <a:rPr lang="es-ES" b="1" dirty="0"/>
              <a:t>Técnicas</a:t>
            </a:r>
            <a:endParaRPr lang="es-AR" b="1" dirty="0"/>
          </a:p>
        </p:txBody>
      </p:sp>
      <p:sp>
        <p:nvSpPr>
          <p:cNvPr id="9" name="CuadroTexto 8">
            <a:extLst>
              <a:ext uri="{FF2B5EF4-FFF2-40B4-BE49-F238E27FC236}">
                <a16:creationId xmlns:a16="http://schemas.microsoft.com/office/drawing/2014/main" id="{A32FBD88-C3B8-3708-051A-E918A30E5FCC}"/>
              </a:ext>
            </a:extLst>
          </p:cNvPr>
          <p:cNvSpPr txBox="1"/>
          <p:nvPr/>
        </p:nvSpPr>
        <p:spPr>
          <a:xfrm>
            <a:off x="688792" y="2571750"/>
            <a:ext cx="2941511"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s-ES" dirty="0"/>
              <a:t>Correlación entre variables</a:t>
            </a:r>
            <a:endParaRPr lang="es-AR" dirty="0"/>
          </a:p>
        </p:txBody>
      </p:sp>
      <p:cxnSp>
        <p:nvCxnSpPr>
          <p:cNvPr id="12" name="Conector recto de flecha 11">
            <a:extLst>
              <a:ext uri="{FF2B5EF4-FFF2-40B4-BE49-F238E27FC236}">
                <a16:creationId xmlns:a16="http://schemas.microsoft.com/office/drawing/2014/main" id="{5476CFD3-50E7-ADB1-7EDE-5D4DFAC2778F}"/>
              </a:ext>
            </a:extLst>
          </p:cNvPr>
          <p:cNvCxnSpPr/>
          <p:nvPr/>
        </p:nvCxnSpPr>
        <p:spPr>
          <a:xfrm>
            <a:off x="3630303" y="2708076"/>
            <a:ext cx="764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3AE65A8A-FD0F-CF6B-C47F-677AE35E5A57}"/>
              </a:ext>
            </a:extLst>
          </p:cNvPr>
          <p:cNvSpPr txBox="1"/>
          <p:nvPr/>
        </p:nvSpPr>
        <p:spPr>
          <a:xfrm>
            <a:off x="4416905" y="2571750"/>
            <a:ext cx="2941511" cy="307777"/>
          </a:xfrm>
          <a:prstGeom prst="rect">
            <a:avLst/>
          </a:prstGeom>
          <a:noFill/>
        </p:spPr>
        <p:txBody>
          <a:bodyPr wrap="square" rtlCol="0">
            <a:spAutoFit/>
          </a:bodyPr>
          <a:lstStyle/>
          <a:p>
            <a:r>
              <a:rPr lang="es-ES" dirty="0"/>
              <a:t>Correlación de Pearson</a:t>
            </a:r>
          </a:p>
        </p:txBody>
      </p:sp>
      <p:sp>
        <p:nvSpPr>
          <p:cNvPr id="14" name="Rectángulo 13">
            <a:extLst>
              <a:ext uri="{FF2B5EF4-FFF2-40B4-BE49-F238E27FC236}">
                <a16:creationId xmlns:a16="http://schemas.microsoft.com/office/drawing/2014/main" id="{9FB51FAF-245E-A287-982D-8D78464AD67B}"/>
              </a:ext>
            </a:extLst>
          </p:cNvPr>
          <p:cNvSpPr/>
          <p:nvPr/>
        </p:nvSpPr>
        <p:spPr>
          <a:xfrm>
            <a:off x="6796585" y="2505067"/>
            <a:ext cx="1160060" cy="3744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r>
              <a:rPr lang="es-ES" dirty="0"/>
              <a:t>-1,1</a:t>
            </a:r>
            <a:r>
              <a:rPr lang="en-US" dirty="0"/>
              <a:t>]</a:t>
            </a:r>
            <a:endParaRPr lang="es-AR" dirty="0"/>
          </a:p>
        </p:txBody>
      </p:sp>
      <p:pic>
        <p:nvPicPr>
          <p:cNvPr id="4098" name="Picture 2" descr="▷ Coeficiente de correlación de Pearson - Probabilidad y Estadística">
            <a:extLst>
              <a:ext uri="{FF2B5EF4-FFF2-40B4-BE49-F238E27FC236}">
                <a16:creationId xmlns:a16="http://schemas.microsoft.com/office/drawing/2014/main" id="{FB08F83B-10F6-BF60-CFA5-9252F8048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45" y="3033415"/>
            <a:ext cx="2533650" cy="1800225"/>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92F93285-8C38-E696-B448-3B7236DCECF2}"/>
              </a:ext>
            </a:extLst>
          </p:cNvPr>
          <p:cNvSpPr txBox="1"/>
          <p:nvPr/>
        </p:nvSpPr>
        <p:spPr>
          <a:xfrm>
            <a:off x="316553" y="4075148"/>
            <a:ext cx="2514600" cy="307777"/>
          </a:xfrm>
          <a:prstGeom prst="rect">
            <a:avLst/>
          </a:prstGeom>
          <a:noFill/>
        </p:spPr>
        <p:txBody>
          <a:bodyPr wrap="square" rtlCol="0">
            <a:spAutoFit/>
          </a:bodyPr>
          <a:lstStyle/>
          <a:p>
            <a:r>
              <a:rPr lang="es-AR" dirty="0">
                <a:hlinkClick r:id="rId4"/>
              </a:rPr>
              <a:t>Notebook de ejemplo</a:t>
            </a:r>
            <a:endParaRPr lang="es-AR" dirty="0"/>
          </a:p>
        </p:txBody>
      </p:sp>
      <p:sp>
        <p:nvSpPr>
          <p:cNvPr id="16" name="CuadroTexto 15">
            <a:extLst>
              <a:ext uri="{FF2B5EF4-FFF2-40B4-BE49-F238E27FC236}">
                <a16:creationId xmlns:a16="http://schemas.microsoft.com/office/drawing/2014/main" id="{A3C855F9-27C7-3D14-5D34-0BB0CB8A9DDB}"/>
              </a:ext>
            </a:extLst>
          </p:cNvPr>
          <p:cNvSpPr txBox="1"/>
          <p:nvPr/>
        </p:nvSpPr>
        <p:spPr>
          <a:xfrm>
            <a:off x="316553" y="4474333"/>
            <a:ext cx="2514600" cy="307777"/>
          </a:xfrm>
          <a:prstGeom prst="rect">
            <a:avLst/>
          </a:prstGeom>
          <a:noFill/>
        </p:spPr>
        <p:txBody>
          <a:bodyPr wrap="square" rtlCol="0">
            <a:spAutoFit/>
          </a:bodyPr>
          <a:lstStyle/>
          <a:p>
            <a:r>
              <a:rPr lang="es-AR" dirty="0">
                <a:hlinkClick r:id="rId5"/>
              </a:rPr>
              <a:t>Notebook de ejemplo 2</a:t>
            </a:r>
            <a:endParaRPr lang="es-AR" dirty="0"/>
          </a:p>
        </p:txBody>
      </p:sp>
    </p:spTree>
    <p:extLst>
      <p:ext uri="{BB962C8B-B14F-4D97-AF65-F5344CB8AC3E}">
        <p14:creationId xmlns:p14="http://schemas.microsoft.com/office/powerpoint/2010/main" val="298630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6" name="Rectángulo: esquinas redondeadas 5">
            <a:extLst>
              <a:ext uri="{FF2B5EF4-FFF2-40B4-BE49-F238E27FC236}">
                <a16:creationId xmlns:a16="http://schemas.microsoft.com/office/drawing/2014/main" id="{BE56CDCB-8DFB-314A-680D-76B49AF9F570}"/>
              </a:ext>
            </a:extLst>
          </p:cNvPr>
          <p:cNvSpPr/>
          <p:nvPr/>
        </p:nvSpPr>
        <p:spPr>
          <a:xfrm>
            <a:off x="688795" y="1201002"/>
            <a:ext cx="4006035" cy="570245"/>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pPr algn="ctr"/>
            <a:endParaRPr lang="es-AR"/>
          </a:p>
        </p:txBody>
      </p:sp>
      <p:sp>
        <p:nvSpPr>
          <p:cNvPr id="7" name="Rectángulo: esquinas redondeadas 4">
            <a:extLst>
              <a:ext uri="{FF2B5EF4-FFF2-40B4-BE49-F238E27FC236}">
                <a16:creationId xmlns:a16="http://schemas.microsoft.com/office/drawing/2014/main" id="{CE9F12A5-0264-D47F-08FA-9F61472B84B0}"/>
              </a:ext>
            </a:extLst>
          </p:cNvPr>
          <p:cNvSpPr txBox="1"/>
          <p:nvPr/>
        </p:nvSpPr>
        <p:spPr>
          <a:xfrm>
            <a:off x="688793" y="1201002"/>
            <a:ext cx="4006035" cy="53684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600" b="1" kern="1200" dirty="0">
                <a:solidFill>
                  <a:schemeClr val="bg1"/>
                </a:solidFill>
                <a:latin typeface="Poppins" panose="00000500000000000000" pitchFamily="2" charset="0"/>
                <a:cs typeface="Poppins" panose="00000500000000000000" pitchFamily="2" charset="0"/>
              </a:rPr>
              <a:t>FEATURE SELECTION</a:t>
            </a:r>
          </a:p>
        </p:txBody>
      </p:sp>
      <p:sp>
        <p:nvSpPr>
          <p:cNvPr id="5" name="CuadroTexto 4">
            <a:extLst>
              <a:ext uri="{FF2B5EF4-FFF2-40B4-BE49-F238E27FC236}">
                <a16:creationId xmlns:a16="http://schemas.microsoft.com/office/drawing/2014/main" id="{82D8C26B-D9DF-632A-C1AD-906F31EDA44F}"/>
              </a:ext>
            </a:extLst>
          </p:cNvPr>
          <p:cNvSpPr txBox="1"/>
          <p:nvPr/>
        </p:nvSpPr>
        <p:spPr>
          <a:xfrm>
            <a:off x="688793" y="2197290"/>
            <a:ext cx="2941511" cy="307777"/>
          </a:xfrm>
          <a:prstGeom prst="rect">
            <a:avLst/>
          </a:prstGeom>
          <a:noFill/>
        </p:spPr>
        <p:txBody>
          <a:bodyPr wrap="square" rtlCol="0">
            <a:spAutoFit/>
          </a:bodyPr>
          <a:lstStyle/>
          <a:p>
            <a:r>
              <a:rPr lang="es-ES" b="1" dirty="0"/>
              <a:t>Técnicas</a:t>
            </a:r>
            <a:endParaRPr lang="es-AR" b="1" dirty="0"/>
          </a:p>
        </p:txBody>
      </p:sp>
      <p:sp>
        <p:nvSpPr>
          <p:cNvPr id="9" name="CuadroTexto 8">
            <a:extLst>
              <a:ext uri="{FF2B5EF4-FFF2-40B4-BE49-F238E27FC236}">
                <a16:creationId xmlns:a16="http://schemas.microsoft.com/office/drawing/2014/main" id="{A32FBD88-C3B8-3708-051A-E918A30E5FCC}"/>
              </a:ext>
            </a:extLst>
          </p:cNvPr>
          <p:cNvSpPr txBox="1"/>
          <p:nvPr/>
        </p:nvSpPr>
        <p:spPr>
          <a:xfrm>
            <a:off x="688792" y="2571750"/>
            <a:ext cx="2941511"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s-ES" dirty="0"/>
              <a:t>Eliminación </a:t>
            </a:r>
            <a:r>
              <a:rPr lang="es-ES" dirty="0" err="1"/>
              <a:t>backward</a:t>
            </a:r>
            <a:endParaRPr lang="es-AR" dirty="0"/>
          </a:p>
        </p:txBody>
      </p:sp>
      <p:cxnSp>
        <p:nvCxnSpPr>
          <p:cNvPr id="12" name="Conector recto de flecha 11">
            <a:extLst>
              <a:ext uri="{FF2B5EF4-FFF2-40B4-BE49-F238E27FC236}">
                <a16:creationId xmlns:a16="http://schemas.microsoft.com/office/drawing/2014/main" id="{5476CFD3-50E7-ADB1-7EDE-5D4DFAC2778F}"/>
              </a:ext>
            </a:extLst>
          </p:cNvPr>
          <p:cNvCxnSpPr/>
          <p:nvPr/>
        </p:nvCxnSpPr>
        <p:spPr>
          <a:xfrm>
            <a:off x="3630303" y="2708076"/>
            <a:ext cx="764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3AE65A8A-FD0F-CF6B-C47F-677AE35E5A57}"/>
              </a:ext>
            </a:extLst>
          </p:cNvPr>
          <p:cNvSpPr txBox="1"/>
          <p:nvPr/>
        </p:nvSpPr>
        <p:spPr>
          <a:xfrm>
            <a:off x="4394577" y="2571750"/>
            <a:ext cx="2941511" cy="307777"/>
          </a:xfrm>
          <a:prstGeom prst="rect">
            <a:avLst/>
          </a:prstGeom>
          <a:noFill/>
        </p:spPr>
        <p:txBody>
          <a:bodyPr wrap="square" rtlCol="0">
            <a:spAutoFit/>
          </a:bodyPr>
          <a:lstStyle/>
          <a:p>
            <a:r>
              <a:rPr lang="es-ES" dirty="0"/>
              <a:t>P-</a:t>
            </a:r>
            <a:r>
              <a:rPr lang="es-ES" dirty="0" err="1"/>
              <a:t>value</a:t>
            </a:r>
            <a:endParaRPr lang="es-ES" dirty="0"/>
          </a:p>
        </p:txBody>
      </p:sp>
      <p:sp>
        <p:nvSpPr>
          <p:cNvPr id="15" name="CuadroTexto 14">
            <a:hlinkClick r:id="rId3"/>
            <a:extLst>
              <a:ext uri="{FF2B5EF4-FFF2-40B4-BE49-F238E27FC236}">
                <a16:creationId xmlns:a16="http://schemas.microsoft.com/office/drawing/2014/main" id="{92F93285-8C38-E696-B448-3B7236DCECF2}"/>
              </a:ext>
            </a:extLst>
          </p:cNvPr>
          <p:cNvSpPr txBox="1"/>
          <p:nvPr/>
        </p:nvSpPr>
        <p:spPr>
          <a:xfrm>
            <a:off x="316553" y="4075148"/>
            <a:ext cx="2514600" cy="307777"/>
          </a:xfrm>
          <a:prstGeom prst="rect">
            <a:avLst/>
          </a:prstGeom>
          <a:noFill/>
        </p:spPr>
        <p:txBody>
          <a:bodyPr wrap="square" rtlCol="0">
            <a:spAutoFit/>
          </a:bodyPr>
          <a:lstStyle/>
          <a:p>
            <a:r>
              <a:rPr lang="es-AR" dirty="0">
                <a:hlinkClick r:id="rId4"/>
              </a:rPr>
              <a:t>Notebook de ejemplo</a:t>
            </a:r>
            <a:endParaRPr lang="es-AR" dirty="0"/>
          </a:p>
        </p:txBody>
      </p:sp>
      <p:sp>
        <p:nvSpPr>
          <p:cNvPr id="2" name="CuadroTexto 1">
            <a:extLst>
              <a:ext uri="{FF2B5EF4-FFF2-40B4-BE49-F238E27FC236}">
                <a16:creationId xmlns:a16="http://schemas.microsoft.com/office/drawing/2014/main" id="{2CE7ACF5-BD45-D6EC-28EC-87F1478E28CC}"/>
              </a:ext>
            </a:extLst>
          </p:cNvPr>
          <p:cNvSpPr txBox="1"/>
          <p:nvPr/>
        </p:nvSpPr>
        <p:spPr>
          <a:xfrm>
            <a:off x="603493" y="3013996"/>
            <a:ext cx="8011235" cy="738664"/>
          </a:xfrm>
          <a:prstGeom prst="rect">
            <a:avLst/>
          </a:prstGeom>
          <a:noFill/>
        </p:spPr>
        <p:txBody>
          <a:bodyPr wrap="square" rtlCol="0">
            <a:spAutoFit/>
          </a:bodyPr>
          <a:lstStyle/>
          <a:p>
            <a:r>
              <a:rPr lang="es-AR" dirty="0">
                <a:latin typeface="Poppins" panose="00000500000000000000" pitchFamily="2" charset="0"/>
                <a:cs typeface="Poppins" panose="00000500000000000000" pitchFamily="2" charset="0"/>
              </a:rPr>
              <a:t>La eliminación hacia atrás es un enfoque para seleccionar características comenzando con todas las características disponibles y luego eliminando una a una aquellas que no son útiles para el modelo. </a:t>
            </a:r>
          </a:p>
        </p:txBody>
      </p:sp>
    </p:spTree>
    <p:extLst>
      <p:ext uri="{BB962C8B-B14F-4D97-AF65-F5344CB8AC3E}">
        <p14:creationId xmlns:p14="http://schemas.microsoft.com/office/powerpoint/2010/main" val="3568242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6" name="Rectángulo: esquinas redondeadas 5">
            <a:extLst>
              <a:ext uri="{FF2B5EF4-FFF2-40B4-BE49-F238E27FC236}">
                <a16:creationId xmlns:a16="http://schemas.microsoft.com/office/drawing/2014/main" id="{BE56CDCB-8DFB-314A-680D-76B49AF9F570}"/>
              </a:ext>
            </a:extLst>
          </p:cNvPr>
          <p:cNvSpPr/>
          <p:nvPr/>
        </p:nvSpPr>
        <p:spPr>
          <a:xfrm>
            <a:off x="688795" y="1201002"/>
            <a:ext cx="4006035" cy="570245"/>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pPr algn="ctr"/>
            <a:endParaRPr lang="es-AR"/>
          </a:p>
        </p:txBody>
      </p:sp>
      <p:sp>
        <p:nvSpPr>
          <p:cNvPr id="7" name="Rectángulo: esquinas redondeadas 4">
            <a:extLst>
              <a:ext uri="{FF2B5EF4-FFF2-40B4-BE49-F238E27FC236}">
                <a16:creationId xmlns:a16="http://schemas.microsoft.com/office/drawing/2014/main" id="{CE9F12A5-0264-D47F-08FA-9F61472B84B0}"/>
              </a:ext>
            </a:extLst>
          </p:cNvPr>
          <p:cNvSpPr txBox="1"/>
          <p:nvPr/>
        </p:nvSpPr>
        <p:spPr>
          <a:xfrm>
            <a:off x="688793" y="1201002"/>
            <a:ext cx="4006035" cy="53684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600" b="1" kern="1200" dirty="0">
                <a:solidFill>
                  <a:schemeClr val="bg1"/>
                </a:solidFill>
                <a:latin typeface="Poppins" panose="00000500000000000000" pitchFamily="2" charset="0"/>
                <a:cs typeface="Poppins" panose="00000500000000000000" pitchFamily="2" charset="0"/>
              </a:rPr>
              <a:t>FEATURE SELECTION</a:t>
            </a:r>
          </a:p>
        </p:txBody>
      </p:sp>
      <p:sp>
        <p:nvSpPr>
          <p:cNvPr id="9" name="CuadroTexto 8">
            <a:extLst>
              <a:ext uri="{FF2B5EF4-FFF2-40B4-BE49-F238E27FC236}">
                <a16:creationId xmlns:a16="http://schemas.microsoft.com/office/drawing/2014/main" id="{A32FBD88-C3B8-3708-051A-E918A30E5FCC}"/>
              </a:ext>
            </a:extLst>
          </p:cNvPr>
          <p:cNvSpPr txBox="1"/>
          <p:nvPr/>
        </p:nvSpPr>
        <p:spPr>
          <a:xfrm>
            <a:off x="603493" y="2464028"/>
            <a:ext cx="2941511"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s-ES" dirty="0"/>
              <a:t>Selección </a:t>
            </a:r>
            <a:r>
              <a:rPr lang="es-ES" dirty="0" err="1"/>
              <a:t>Univariable</a:t>
            </a:r>
            <a:r>
              <a:rPr lang="es-ES" dirty="0"/>
              <a:t> – </a:t>
            </a:r>
            <a:r>
              <a:rPr lang="es-ES" dirty="0" err="1"/>
              <a:t>Select</a:t>
            </a:r>
            <a:r>
              <a:rPr lang="es-ES" dirty="0"/>
              <a:t> K-</a:t>
            </a:r>
            <a:r>
              <a:rPr lang="es-ES" dirty="0" err="1"/>
              <a:t>best</a:t>
            </a:r>
            <a:endParaRPr lang="es-AR" dirty="0"/>
          </a:p>
        </p:txBody>
      </p:sp>
      <p:cxnSp>
        <p:nvCxnSpPr>
          <p:cNvPr id="12" name="Conector recto de flecha 11">
            <a:extLst>
              <a:ext uri="{FF2B5EF4-FFF2-40B4-BE49-F238E27FC236}">
                <a16:creationId xmlns:a16="http://schemas.microsoft.com/office/drawing/2014/main" id="{5476CFD3-50E7-ADB1-7EDE-5D4DFAC2778F}"/>
              </a:ext>
            </a:extLst>
          </p:cNvPr>
          <p:cNvCxnSpPr/>
          <p:nvPr/>
        </p:nvCxnSpPr>
        <p:spPr>
          <a:xfrm>
            <a:off x="3630303" y="2708076"/>
            <a:ext cx="764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3AE65A8A-FD0F-CF6B-C47F-677AE35E5A57}"/>
              </a:ext>
            </a:extLst>
          </p:cNvPr>
          <p:cNvSpPr txBox="1"/>
          <p:nvPr/>
        </p:nvSpPr>
        <p:spPr>
          <a:xfrm>
            <a:off x="4416905" y="2571750"/>
            <a:ext cx="3526092" cy="307777"/>
          </a:xfrm>
          <a:prstGeom prst="rect">
            <a:avLst/>
          </a:prstGeom>
          <a:noFill/>
        </p:spPr>
        <p:txBody>
          <a:bodyPr wrap="square" rtlCol="0">
            <a:spAutoFit/>
          </a:bodyPr>
          <a:lstStyle/>
          <a:p>
            <a:r>
              <a:rPr lang="es-ES" dirty="0"/>
              <a:t>Chi-Cuadrado // Variables categóricas</a:t>
            </a:r>
          </a:p>
        </p:txBody>
      </p:sp>
      <p:sp>
        <p:nvSpPr>
          <p:cNvPr id="15" name="CuadroTexto 14">
            <a:hlinkClick r:id="rId3"/>
            <a:extLst>
              <a:ext uri="{FF2B5EF4-FFF2-40B4-BE49-F238E27FC236}">
                <a16:creationId xmlns:a16="http://schemas.microsoft.com/office/drawing/2014/main" id="{92F93285-8C38-E696-B448-3B7236DCECF2}"/>
              </a:ext>
            </a:extLst>
          </p:cNvPr>
          <p:cNvSpPr txBox="1"/>
          <p:nvPr/>
        </p:nvSpPr>
        <p:spPr>
          <a:xfrm>
            <a:off x="371144" y="4076108"/>
            <a:ext cx="2514600" cy="307777"/>
          </a:xfrm>
          <a:prstGeom prst="rect">
            <a:avLst/>
          </a:prstGeom>
          <a:noFill/>
        </p:spPr>
        <p:txBody>
          <a:bodyPr wrap="square" rtlCol="0">
            <a:spAutoFit/>
          </a:bodyPr>
          <a:lstStyle/>
          <a:p>
            <a:r>
              <a:rPr lang="es-AR" dirty="0">
                <a:hlinkClick r:id="rId4"/>
              </a:rPr>
              <a:t>Notebook de ejemplo</a:t>
            </a:r>
            <a:endParaRPr lang="es-AR" dirty="0"/>
          </a:p>
        </p:txBody>
      </p:sp>
      <p:sp>
        <p:nvSpPr>
          <p:cNvPr id="2" name="CuadroTexto 1">
            <a:extLst>
              <a:ext uri="{FF2B5EF4-FFF2-40B4-BE49-F238E27FC236}">
                <a16:creationId xmlns:a16="http://schemas.microsoft.com/office/drawing/2014/main" id="{2CE7ACF5-BD45-D6EC-28EC-87F1478E28CC}"/>
              </a:ext>
            </a:extLst>
          </p:cNvPr>
          <p:cNvSpPr txBox="1"/>
          <p:nvPr/>
        </p:nvSpPr>
        <p:spPr>
          <a:xfrm>
            <a:off x="603493" y="3013996"/>
            <a:ext cx="8011235" cy="738664"/>
          </a:xfrm>
          <a:prstGeom prst="rect">
            <a:avLst/>
          </a:prstGeom>
          <a:noFill/>
        </p:spPr>
        <p:txBody>
          <a:bodyPr wrap="square" rtlCol="0">
            <a:spAutoFit/>
          </a:bodyPr>
          <a:lstStyle/>
          <a:p>
            <a:r>
              <a:rPr lang="es-AR" dirty="0" err="1">
                <a:latin typeface="Poppins" panose="00000500000000000000" pitchFamily="2" charset="0"/>
                <a:cs typeface="Poppins" panose="00000500000000000000" pitchFamily="2" charset="0"/>
              </a:rPr>
              <a:t>SelectKBest</a:t>
            </a:r>
            <a:r>
              <a:rPr lang="es-AR" dirty="0">
                <a:latin typeface="Poppins" panose="00000500000000000000" pitchFamily="2" charset="0"/>
                <a:cs typeface="Poppins" panose="00000500000000000000" pitchFamily="2" charset="0"/>
              </a:rPr>
              <a:t> con chi-cuadrado se utiliza generalmente en problemas de clasificación donde tienes un conjunto de datos con características categóricas y una variable objetivo categórica</a:t>
            </a:r>
          </a:p>
        </p:txBody>
      </p:sp>
      <p:sp>
        <p:nvSpPr>
          <p:cNvPr id="3" name="CuadroTexto 2">
            <a:extLst>
              <a:ext uri="{FF2B5EF4-FFF2-40B4-BE49-F238E27FC236}">
                <a16:creationId xmlns:a16="http://schemas.microsoft.com/office/drawing/2014/main" id="{EEC1F931-4750-5822-6482-5ED369C286F3}"/>
              </a:ext>
            </a:extLst>
          </p:cNvPr>
          <p:cNvSpPr txBox="1"/>
          <p:nvPr/>
        </p:nvSpPr>
        <p:spPr>
          <a:xfrm>
            <a:off x="603492" y="2122847"/>
            <a:ext cx="2941511" cy="307777"/>
          </a:xfrm>
          <a:prstGeom prst="rect">
            <a:avLst/>
          </a:prstGeom>
          <a:noFill/>
        </p:spPr>
        <p:txBody>
          <a:bodyPr wrap="square" rtlCol="0">
            <a:spAutoFit/>
          </a:bodyPr>
          <a:lstStyle/>
          <a:p>
            <a:r>
              <a:rPr lang="es-ES" b="1" dirty="0"/>
              <a:t>Técnicas</a:t>
            </a:r>
            <a:endParaRPr lang="es-AR" b="1" dirty="0"/>
          </a:p>
        </p:txBody>
      </p:sp>
    </p:spTree>
    <p:extLst>
      <p:ext uri="{BB962C8B-B14F-4D97-AF65-F5344CB8AC3E}">
        <p14:creationId xmlns:p14="http://schemas.microsoft.com/office/powerpoint/2010/main" val="1037134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6" name="Rectángulo: esquinas redondeadas 5">
            <a:extLst>
              <a:ext uri="{FF2B5EF4-FFF2-40B4-BE49-F238E27FC236}">
                <a16:creationId xmlns:a16="http://schemas.microsoft.com/office/drawing/2014/main" id="{BE56CDCB-8DFB-314A-680D-76B49AF9F570}"/>
              </a:ext>
            </a:extLst>
          </p:cNvPr>
          <p:cNvSpPr/>
          <p:nvPr/>
        </p:nvSpPr>
        <p:spPr>
          <a:xfrm>
            <a:off x="688795" y="1201002"/>
            <a:ext cx="4006035" cy="570245"/>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pPr algn="ctr"/>
            <a:endParaRPr lang="es-AR"/>
          </a:p>
        </p:txBody>
      </p:sp>
      <p:sp>
        <p:nvSpPr>
          <p:cNvPr id="7" name="Rectángulo: esquinas redondeadas 4">
            <a:extLst>
              <a:ext uri="{FF2B5EF4-FFF2-40B4-BE49-F238E27FC236}">
                <a16:creationId xmlns:a16="http://schemas.microsoft.com/office/drawing/2014/main" id="{CE9F12A5-0264-D47F-08FA-9F61472B84B0}"/>
              </a:ext>
            </a:extLst>
          </p:cNvPr>
          <p:cNvSpPr txBox="1"/>
          <p:nvPr/>
        </p:nvSpPr>
        <p:spPr>
          <a:xfrm>
            <a:off x="688793" y="1201002"/>
            <a:ext cx="4006035" cy="53684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600" b="1" kern="1200" dirty="0">
                <a:solidFill>
                  <a:schemeClr val="bg1"/>
                </a:solidFill>
                <a:latin typeface="Poppins" panose="00000500000000000000" pitchFamily="2" charset="0"/>
                <a:cs typeface="Poppins" panose="00000500000000000000" pitchFamily="2" charset="0"/>
              </a:rPr>
              <a:t>FEATURE SELECTION</a:t>
            </a:r>
          </a:p>
        </p:txBody>
      </p:sp>
      <p:sp>
        <p:nvSpPr>
          <p:cNvPr id="9" name="CuadroTexto 8">
            <a:extLst>
              <a:ext uri="{FF2B5EF4-FFF2-40B4-BE49-F238E27FC236}">
                <a16:creationId xmlns:a16="http://schemas.microsoft.com/office/drawing/2014/main" id="{A32FBD88-C3B8-3708-051A-E918A30E5FCC}"/>
              </a:ext>
            </a:extLst>
          </p:cNvPr>
          <p:cNvSpPr txBox="1"/>
          <p:nvPr/>
        </p:nvSpPr>
        <p:spPr>
          <a:xfrm>
            <a:off x="603493" y="2464028"/>
            <a:ext cx="2941511"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s-ES" dirty="0"/>
              <a:t>PCA</a:t>
            </a:r>
            <a:endParaRPr lang="es-AR" dirty="0"/>
          </a:p>
        </p:txBody>
      </p:sp>
      <p:cxnSp>
        <p:nvCxnSpPr>
          <p:cNvPr id="12" name="Conector recto de flecha 11">
            <a:extLst>
              <a:ext uri="{FF2B5EF4-FFF2-40B4-BE49-F238E27FC236}">
                <a16:creationId xmlns:a16="http://schemas.microsoft.com/office/drawing/2014/main" id="{5476CFD3-50E7-ADB1-7EDE-5D4DFAC2778F}"/>
              </a:ext>
            </a:extLst>
          </p:cNvPr>
          <p:cNvCxnSpPr/>
          <p:nvPr/>
        </p:nvCxnSpPr>
        <p:spPr>
          <a:xfrm>
            <a:off x="3647367" y="2631426"/>
            <a:ext cx="764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3AE65A8A-FD0F-CF6B-C47F-677AE35E5A57}"/>
              </a:ext>
            </a:extLst>
          </p:cNvPr>
          <p:cNvSpPr txBox="1"/>
          <p:nvPr/>
        </p:nvSpPr>
        <p:spPr>
          <a:xfrm>
            <a:off x="4411641" y="2464027"/>
            <a:ext cx="3526092" cy="307777"/>
          </a:xfrm>
          <a:prstGeom prst="rect">
            <a:avLst/>
          </a:prstGeom>
          <a:noFill/>
        </p:spPr>
        <p:txBody>
          <a:bodyPr wrap="square" rtlCol="0">
            <a:spAutoFit/>
          </a:bodyPr>
          <a:lstStyle/>
          <a:p>
            <a:r>
              <a:rPr lang="es-ES" dirty="0"/>
              <a:t>Reducción de dimensionalidad</a:t>
            </a:r>
          </a:p>
        </p:txBody>
      </p:sp>
      <p:sp>
        <p:nvSpPr>
          <p:cNvPr id="15" name="CuadroTexto 14">
            <a:hlinkClick r:id="rId3"/>
            <a:extLst>
              <a:ext uri="{FF2B5EF4-FFF2-40B4-BE49-F238E27FC236}">
                <a16:creationId xmlns:a16="http://schemas.microsoft.com/office/drawing/2014/main" id="{92F93285-8C38-E696-B448-3B7236DCECF2}"/>
              </a:ext>
            </a:extLst>
          </p:cNvPr>
          <p:cNvSpPr txBox="1"/>
          <p:nvPr/>
        </p:nvSpPr>
        <p:spPr>
          <a:xfrm>
            <a:off x="398439" y="4533331"/>
            <a:ext cx="2514600" cy="307777"/>
          </a:xfrm>
          <a:prstGeom prst="rect">
            <a:avLst/>
          </a:prstGeom>
          <a:noFill/>
        </p:spPr>
        <p:txBody>
          <a:bodyPr wrap="square" rtlCol="0">
            <a:spAutoFit/>
          </a:bodyPr>
          <a:lstStyle/>
          <a:p>
            <a:r>
              <a:rPr lang="es-ES" dirty="0">
                <a:hlinkClick r:id="rId4"/>
              </a:rPr>
              <a:t>R</a:t>
            </a:r>
            <a:r>
              <a:rPr lang="es-AR" dirty="0" err="1">
                <a:hlinkClick r:id="rId4"/>
              </a:rPr>
              <a:t>ecursos</a:t>
            </a:r>
            <a:endParaRPr lang="es-AR" dirty="0"/>
          </a:p>
        </p:txBody>
      </p:sp>
      <p:sp>
        <p:nvSpPr>
          <p:cNvPr id="2" name="CuadroTexto 1">
            <a:extLst>
              <a:ext uri="{FF2B5EF4-FFF2-40B4-BE49-F238E27FC236}">
                <a16:creationId xmlns:a16="http://schemas.microsoft.com/office/drawing/2014/main" id="{2CE7ACF5-BD45-D6EC-28EC-87F1478E28CC}"/>
              </a:ext>
            </a:extLst>
          </p:cNvPr>
          <p:cNvSpPr txBox="1"/>
          <p:nvPr/>
        </p:nvSpPr>
        <p:spPr>
          <a:xfrm>
            <a:off x="603493" y="3013996"/>
            <a:ext cx="8011235" cy="738664"/>
          </a:xfrm>
          <a:prstGeom prst="rect">
            <a:avLst/>
          </a:prstGeom>
          <a:noFill/>
        </p:spPr>
        <p:txBody>
          <a:bodyPr wrap="square" rtlCol="0">
            <a:spAutoFit/>
          </a:bodyPr>
          <a:lstStyle/>
          <a:p>
            <a:r>
              <a:rPr lang="es-AR" dirty="0">
                <a:latin typeface="Poppins" panose="00000500000000000000" pitchFamily="2" charset="0"/>
                <a:cs typeface="Poppins" panose="00000500000000000000" pitchFamily="2" charset="0"/>
              </a:rPr>
              <a:t>El análisis de componentes principales (PCA) es una técnica que transforma datos de dimensiones altas en dimensiones inferiores mientras retiene la mayor cantidad de información posible.</a:t>
            </a:r>
          </a:p>
        </p:txBody>
      </p:sp>
      <p:sp>
        <p:nvSpPr>
          <p:cNvPr id="3" name="CuadroTexto 2">
            <a:extLst>
              <a:ext uri="{FF2B5EF4-FFF2-40B4-BE49-F238E27FC236}">
                <a16:creationId xmlns:a16="http://schemas.microsoft.com/office/drawing/2014/main" id="{EEC1F931-4750-5822-6482-5ED369C286F3}"/>
              </a:ext>
            </a:extLst>
          </p:cNvPr>
          <p:cNvSpPr txBox="1"/>
          <p:nvPr/>
        </p:nvSpPr>
        <p:spPr>
          <a:xfrm>
            <a:off x="603492" y="2122847"/>
            <a:ext cx="2941511" cy="307777"/>
          </a:xfrm>
          <a:prstGeom prst="rect">
            <a:avLst/>
          </a:prstGeom>
          <a:noFill/>
        </p:spPr>
        <p:txBody>
          <a:bodyPr wrap="square" rtlCol="0">
            <a:spAutoFit/>
          </a:bodyPr>
          <a:lstStyle/>
          <a:p>
            <a:r>
              <a:rPr lang="es-ES" b="1" dirty="0"/>
              <a:t>Técnicas</a:t>
            </a:r>
            <a:endParaRPr lang="es-AR" b="1" dirty="0"/>
          </a:p>
        </p:txBody>
      </p:sp>
      <p:sp>
        <p:nvSpPr>
          <p:cNvPr id="4" name="CuadroTexto 3">
            <a:extLst>
              <a:ext uri="{FF2B5EF4-FFF2-40B4-BE49-F238E27FC236}">
                <a16:creationId xmlns:a16="http://schemas.microsoft.com/office/drawing/2014/main" id="{5B8007D8-4D58-E6E3-8AC1-60B4915BF477}"/>
              </a:ext>
            </a:extLst>
          </p:cNvPr>
          <p:cNvSpPr txBox="1"/>
          <p:nvPr/>
        </p:nvSpPr>
        <p:spPr>
          <a:xfrm>
            <a:off x="398439" y="4285397"/>
            <a:ext cx="1252940" cy="307777"/>
          </a:xfrm>
          <a:prstGeom prst="rect">
            <a:avLst/>
          </a:prstGeom>
          <a:noFill/>
        </p:spPr>
        <p:txBody>
          <a:bodyPr wrap="square" rtlCol="0">
            <a:spAutoFit/>
          </a:bodyPr>
          <a:lstStyle/>
          <a:p>
            <a:r>
              <a:rPr lang="es-ES" dirty="0">
                <a:hlinkClick r:id="rId5"/>
              </a:rPr>
              <a:t>Notebook</a:t>
            </a:r>
            <a:endParaRPr lang="es-AR" dirty="0"/>
          </a:p>
        </p:txBody>
      </p:sp>
    </p:spTree>
    <p:extLst>
      <p:ext uri="{BB962C8B-B14F-4D97-AF65-F5344CB8AC3E}">
        <p14:creationId xmlns:p14="http://schemas.microsoft.com/office/powerpoint/2010/main" val="72045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6" name="Rectángulo: esquinas redondeadas 5">
            <a:extLst>
              <a:ext uri="{FF2B5EF4-FFF2-40B4-BE49-F238E27FC236}">
                <a16:creationId xmlns:a16="http://schemas.microsoft.com/office/drawing/2014/main" id="{BE56CDCB-8DFB-314A-680D-76B49AF9F570}"/>
              </a:ext>
            </a:extLst>
          </p:cNvPr>
          <p:cNvSpPr/>
          <p:nvPr/>
        </p:nvSpPr>
        <p:spPr>
          <a:xfrm>
            <a:off x="688795" y="1201002"/>
            <a:ext cx="4006035" cy="570245"/>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pPr algn="ctr"/>
            <a:endParaRPr lang="es-AR"/>
          </a:p>
        </p:txBody>
      </p:sp>
      <p:sp>
        <p:nvSpPr>
          <p:cNvPr id="7" name="Rectángulo: esquinas redondeadas 4">
            <a:extLst>
              <a:ext uri="{FF2B5EF4-FFF2-40B4-BE49-F238E27FC236}">
                <a16:creationId xmlns:a16="http://schemas.microsoft.com/office/drawing/2014/main" id="{CE9F12A5-0264-D47F-08FA-9F61472B84B0}"/>
              </a:ext>
            </a:extLst>
          </p:cNvPr>
          <p:cNvSpPr txBox="1"/>
          <p:nvPr/>
        </p:nvSpPr>
        <p:spPr>
          <a:xfrm>
            <a:off x="688793" y="1201002"/>
            <a:ext cx="4006035" cy="53684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600" b="1" kern="1200" dirty="0">
                <a:solidFill>
                  <a:schemeClr val="bg1"/>
                </a:solidFill>
                <a:latin typeface="Poppins" panose="00000500000000000000" pitchFamily="2" charset="0"/>
                <a:cs typeface="Poppins" panose="00000500000000000000" pitchFamily="2" charset="0"/>
              </a:rPr>
              <a:t>FEATURE SELECTION</a:t>
            </a:r>
          </a:p>
        </p:txBody>
      </p:sp>
      <p:sp>
        <p:nvSpPr>
          <p:cNvPr id="3" name="CuadroTexto 2">
            <a:extLst>
              <a:ext uri="{FF2B5EF4-FFF2-40B4-BE49-F238E27FC236}">
                <a16:creationId xmlns:a16="http://schemas.microsoft.com/office/drawing/2014/main" id="{EEC1F931-4750-5822-6482-5ED369C286F3}"/>
              </a:ext>
            </a:extLst>
          </p:cNvPr>
          <p:cNvSpPr txBox="1"/>
          <p:nvPr/>
        </p:nvSpPr>
        <p:spPr>
          <a:xfrm>
            <a:off x="603492" y="2122847"/>
            <a:ext cx="2941511" cy="307777"/>
          </a:xfrm>
          <a:prstGeom prst="rect">
            <a:avLst/>
          </a:prstGeom>
          <a:noFill/>
        </p:spPr>
        <p:txBody>
          <a:bodyPr wrap="square" rtlCol="0">
            <a:spAutoFit/>
          </a:bodyPr>
          <a:lstStyle/>
          <a:p>
            <a:r>
              <a:rPr lang="es-ES" b="1" dirty="0"/>
              <a:t>Otras técnicas conocidas</a:t>
            </a:r>
            <a:endParaRPr lang="es-AR" b="1" dirty="0"/>
          </a:p>
        </p:txBody>
      </p:sp>
      <p:sp>
        <p:nvSpPr>
          <p:cNvPr id="4" name="CuadroTexto 3">
            <a:extLst>
              <a:ext uri="{FF2B5EF4-FFF2-40B4-BE49-F238E27FC236}">
                <a16:creationId xmlns:a16="http://schemas.microsoft.com/office/drawing/2014/main" id="{B4B35230-8660-4A5D-D782-608C56B5659D}"/>
              </a:ext>
            </a:extLst>
          </p:cNvPr>
          <p:cNvSpPr txBox="1"/>
          <p:nvPr/>
        </p:nvSpPr>
        <p:spPr>
          <a:xfrm>
            <a:off x="603492" y="2892425"/>
            <a:ext cx="3432831" cy="307777"/>
          </a:xfrm>
          <a:prstGeom prst="rect">
            <a:avLst/>
          </a:prstGeom>
          <a:noFill/>
        </p:spPr>
        <p:txBody>
          <a:bodyPr wrap="square" rtlCol="0">
            <a:spAutoFit/>
          </a:bodyPr>
          <a:lstStyle/>
          <a:p>
            <a:r>
              <a:rPr lang="es-ES" dirty="0" err="1">
                <a:hlinkClick r:id="rId3"/>
              </a:rPr>
              <a:t>Documentacion</a:t>
            </a:r>
            <a:r>
              <a:rPr lang="es-ES" dirty="0">
                <a:hlinkClick r:id="rId3"/>
              </a:rPr>
              <a:t> oficial </a:t>
            </a:r>
            <a:r>
              <a:rPr lang="es-ES" dirty="0" err="1">
                <a:hlinkClick r:id="rId3"/>
              </a:rPr>
              <a:t>SkLearn</a:t>
            </a:r>
            <a:endParaRPr lang="es-AR" dirty="0"/>
          </a:p>
        </p:txBody>
      </p:sp>
      <p:sp>
        <p:nvSpPr>
          <p:cNvPr id="5" name="CuadroTexto 4">
            <a:extLst>
              <a:ext uri="{FF2B5EF4-FFF2-40B4-BE49-F238E27FC236}">
                <a16:creationId xmlns:a16="http://schemas.microsoft.com/office/drawing/2014/main" id="{2D92C764-25BE-52C2-D9BB-3F14E87FA31F}"/>
              </a:ext>
            </a:extLst>
          </p:cNvPr>
          <p:cNvSpPr txBox="1"/>
          <p:nvPr/>
        </p:nvSpPr>
        <p:spPr>
          <a:xfrm>
            <a:off x="603492" y="3292671"/>
            <a:ext cx="3463541" cy="738664"/>
          </a:xfrm>
          <a:prstGeom prst="rect">
            <a:avLst/>
          </a:prstGeom>
          <a:noFill/>
        </p:spPr>
        <p:txBody>
          <a:bodyPr wrap="square" rtlCol="0">
            <a:spAutoFit/>
          </a:bodyPr>
          <a:lstStyle/>
          <a:p>
            <a:r>
              <a:rPr lang="es-ES" dirty="0">
                <a:hlinkClick r:id="rId4"/>
              </a:rPr>
              <a:t>Explicación de técnicas </a:t>
            </a:r>
            <a:endParaRPr lang="es-ES" dirty="0"/>
          </a:p>
          <a:p>
            <a:endParaRPr lang="es-ES" dirty="0"/>
          </a:p>
          <a:p>
            <a:r>
              <a:rPr lang="es-ES" dirty="0">
                <a:hlinkClick r:id="rId5"/>
              </a:rPr>
              <a:t>Elegir método según mis datos</a:t>
            </a:r>
            <a:endParaRPr lang="es-AR" dirty="0"/>
          </a:p>
        </p:txBody>
      </p:sp>
    </p:spTree>
    <p:extLst>
      <p:ext uri="{BB962C8B-B14F-4D97-AF65-F5344CB8AC3E}">
        <p14:creationId xmlns:p14="http://schemas.microsoft.com/office/powerpoint/2010/main" val="1678659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6" name="Rectángulo: esquinas redondeadas 5">
            <a:extLst>
              <a:ext uri="{FF2B5EF4-FFF2-40B4-BE49-F238E27FC236}">
                <a16:creationId xmlns:a16="http://schemas.microsoft.com/office/drawing/2014/main" id="{BE56CDCB-8DFB-314A-680D-76B49AF9F570}"/>
              </a:ext>
            </a:extLst>
          </p:cNvPr>
          <p:cNvSpPr/>
          <p:nvPr/>
        </p:nvSpPr>
        <p:spPr>
          <a:xfrm>
            <a:off x="688795" y="1201002"/>
            <a:ext cx="4006035" cy="570245"/>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pPr algn="ctr"/>
            <a:endParaRPr lang="es-AR"/>
          </a:p>
        </p:txBody>
      </p:sp>
      <p:sp>
        <p:nvSpPr>
          <p:cNvPr id="7" name="Rectángulo: esquinas redondeadas 4">
            <a:extLst>
              <a:ext uri="{FF2B5EF4-FFF2-40B4-BE49-F238E27FC236}">
                <a16:creationId xmlns:a16="http://schemas.microsoft.com/office/drawing/2014/main" id="{CE9F12A5-0264-D47F-08FA-9F61472B84B0}"/>
              </a:ext>
            </a:extLst>
          </p:cNvPr>
          <p:cNvSpPr txBox="1"/>
          <p:nvPr/>
        </p:nvSpPr>
        <p:spPr>
          <a:xfrm>
            <a:off x="688793" y="1201002"/>
            <a:ext cx="4006035" cy="53684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600" b="1" kern="1200" dirty="0">
                <a:solidFill>
                  <a:schemeClr val="bg1"/>
                </a:solidFill>
                <a:latin typeface="Poppins" panose="00000500000000000000" pitchFamily="2" charset="0"/>
                <a:cs typeface="Poppins" panose="00000500000000000000" pitchFamily="2" charset="0"/>
              </a:rPr>
              <a:t>FEATURE IMPORTANCE</a:t>
            </a:r>
          </a:p>
        </p:txBody>
      </p:sp>
      <p:pic>
        <p:nvPicPr>
          <p:cNvPr id="8" name="Imagen 7">
            <a:extLst>
              <a:ext uri="{FF2B5EF4-FFF2-40B4-BE49-F238E27FC236}">
                <a16:creationId xmlns:a16="http://schemas.microsoft.com/office/drawing/2014/main" id="{A4E09D6D-7DCC-0571-5D14-7FC7BB90BD7A}"/>
              </a:ext>
            </a:extLst>
          </p:cNvPr>
          <p:cNvPicPr>
            <a:picLocks noChangeAspect="1"/>
          </p:cNvPicPr>
          <p:nvPr/>
        </p:nvPicPr>
        <p:blipFill>
          <a:blip r:embed="rId3"/>
          <a:stretch>
            <a:fillRect/>
          </a:stretch>
        </p:blipFill>
        <p:spPr>
          <a:xfrm>
            <a:off x="1494011" y="2221529"/>
            <a:ext cx="5636545" cy="2368258"/>
          </a:xfrm>
          <a:prstGeom prst="rect">
            <a:avLst/>
          </a:prstGeom>
        </p:spPr>
      </p:pic>
      <p:sp>
        <p:nvSpPr>
          <p:cNvPr id="9" name="CuadroTexto 8">
            <a:extLst>
              <a:ext uri="{FF2B5EF4-FFF2-40B4-BE49-F238E27FC236}">
                <a16:creationId xmlns:a16="http://schemas.microsoft.com/office/drawing/2014/main" id="{9FCD9DB3-C7E2-13C5-C2DC-F26A906DEF94}"/>
              </a:ext>
            </a:extLst>
          </p:cNvPr>
          <p:cNvSpPr txBox="1"/>
          <p:nvPr/>
        </p:nvSpPr>
        <p:spPr>
          <a:xfrm>
            <a:off x="1494011" y="1866751"/>
            <a:ext cx="1856095" cy="307777"/>
          </a:xfrm>
          <a:prstGeom prst="rect">
            <a:avLst/>
          </a:prstGeom>
          <a:noFill/>
        </p:spPr>
        <p:txBody>
          <a:bodyPr wrap="square" rtlCol="0">
            <a:spAutoFit/>
          </a:bodyPr>
          <a:lstStyle/>
          <a:p>
            <a:r>
              <a:rPr lang="es-ES" b="1" dirty="0"/>
              <a:t>Árbol de decisión</a:t>
            </a:r>
            <a:endParaRPr lang="es-AR" b="1" dirty="0"/>
          </a:p>
        </p:txBody>
      </p:sp>
    </p:spTree>
    <p:extLst>
      <p:ext uri="{BB962C8B-B14F-4D97-AF65-F5344CB8AC3E}">
        <p14:creationId xmlns:p14="http://schemas.microsoft.com/office/powerpoint/2010/main" val="798407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6" name="Rectángulo: esquinas redondeadas 5">
            <a:extLst>
              <a:ext uri="{FF2B5EF4-FFF2-40B4-BE49-F238E27FC236}">
                <a16:creationId xmlns:a16="http://schemas.microsoft.com/office/drawing/2014/main" id="{BE56CDCB-8DFB-314A-680D-76B49AF9F570}"/>
              </a:ext>
            </a:extLst>
          </p:cNvPr>
          <p:cNvSpPr/>
          <p:nvPr/>
        </p:nvSpPr>
        <p:spPr>
          <a:xfrm>
            <a:off x="688795" y="1201002"/>
            <a:ext cx="4006035" cy="570245"/>
          </a:xfrm>
          <a:prstGeom prst="roundRect">
            <a:avLst>
              <a:gd name="adj" fmla="val 1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pPr algn="ctr"/>
            <a:endParaRPr lang="es-AR"/>
          </a:p>
        </p:txBody>
      </p:sp>
      <p:sp>
        <p:nvSpPr>
          <p:cNvPr id="7" name="Rectángulo: esquinas redondeadas 4">
            <a:extLst>
              <a:ext uri="{FF2B5EF4-FFF2-40B4-BE49-F238E27FC236}">
                <a16:creationId xmlns:a16="http://schemas.microsoft.com/office/drawing/2014/main" id="{CE9F12A5-0264-D47F-08FA-9F61472B84B0}"/>
              </a:ext>
            </a:extLst>
          </p:cNvPr>
          <p:cNvSpPr txBox="1"/>
          <p:nvPr/>
        </p:nvSpPr>
        <p:spPr>
          <a:xfrm>
            <a:off x="688793" y="1201002"/>
            <a:ext cx="4006035" cy="53684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AR" sz="1600" b="1" kern="1200" dirty="0">
                <a:solidFill>
                  <a:schemeClr val="bg1"/>
                </a:solidFill>
                <a:latin typeface="Poppins" panose="00000500000000000000" pitchFamily="2" charset="0"/>
                <a:cs typeface="Poppins" panose="00000500000000000000" pitchFamily="2" charset="0"/>
              </a:rPr>
              <a:t>FEATURE IMPORTANCE</a:t>
            </a:r>
          </a:p>
        </p:txBody>
      </p:sp>
      <p:sp>
        <p:nvSpPr>
          <p:cNvPr id="9" name="CuadroTexto 8">
            <a:extLst>
              <a:ext uri="{FF2B5EF4-FFF2-40B4-BE49-F238E27FC236}">
                <a16:creationId xmlns:a16="http://schemas.microsoft.com/office/drawing/2014/main" id="{9FCD9DB3-C7E2-13C5-C2DC-F26A906DEF94}"/>
              </a:ext>
            </a:extLst>
          </p:cNvPr>
          <p:cNvSpPr txBox="1"/>
          <p:nvPr/>
        </p:nvSpPr>
        <p:spPr>
          <a:xfrm>
            <a:off x="1494011" y="1866751"/>
            <a:ext cx="1856095" cy="307777"/>
          </a:xfrm>
          <a:prstGeom prst="rect">
            <a:avLst/>
          </a:prstGeom>
          <a:noFill/>
        </p:spPr>
        <p:txBody>
          <a:bodyPr wrap="square" rtlCol="0">
            <a:spAutoFit/>
          </a:bodyPr>
          <a:lstStyle/>
          <a:p>
            <a:r>
              <a:rPr lang="es-ES" b="1" dirty="0" err="1"/>
              <a:t>Random</a:t>
            </a:r>
            <a:r>
              <a:rPr lang="es-ES" b="1" dirty="0"/>
              <a:t> Forest</a:t>
            </a:r>
            <a:endParaRPr lang="es-AR" b="1" dirty="0"/>
          </a:p>
        </p:txBody>
      </p:sp>
      <p:pic>
        <p:nvPicPr>
          <p:cNvPr id="3" name="Imagen 2">
            <a:extLst>
              <a:ext uri="{FF2B5EF4-FFF2-40B4-BE49-F238E27FC236}">
                <a16:creationId xmlns:a16="http://schemas.microsoft.com/office/drawing/2014/main" id="{D4B1FA97-E056-9937-16A8-EE647B2EA1E0}"/>
              </a:ext>
            </a:extLst>
          </p:cNvPr>
          <p:cNvPicPr>
            <a:picLocks noChangeAspect="1"/>
          </p:cNvPicPr>
          <p:nvPr/>
        </p:nvPicPr>
        <p:blipFill>
          <a:blip r:embed="rId3"/>
          <a:stretch>
            <a:fillRect/>
          </a:stretch>
        </p:blipFill>
        <p:spPr>
          <a:xfrm>
            <a:off x="1494011" y="2372802"/>
            <a:ext cx="6639217" cy="1998904"/>
          </a:xfrm>
          <a:prstGeom prst="rect">
            <a:avLst/>
          </a:prstGeom>
        </p:spPr>
      </p:pic>
    </p:spTree>
    <p:extLst>
      <p:ext uri="{BB962C8B-B14F-4D97-AF65-F5344CB8AC3E}">
        <p14:creationId xmlns:p14="http://schemas.microsoft.com/office/powerpoint/2010/main" val="365641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l="10253" t="7588" r="2188" b="1633"/>
          <a:stretch/>
        </p:blipFill>
        <p:spPr>
          <a:xfrm>
            <a:off x="4572000" y="1445824"/>
            <a:ext cx="3859950" cy="2667550"/>
          </a:xfrm>
          <a:prstGeom prst="rect">
            <a:avLst/>
          </a:prstGeom>
          <a:ln>
            <a:noFill/>
          </a:ln>
          <a:effectLst>
            <a:outerShdw blurRad="292100" dist="139700" dir="2700000" algn="tl" rotWithShape="0">
              <a:srgbClr val="333333">
                <a:alpha val="65000"/>
              </a:srgbClr>
            </a:outerShdw>
          </a:effectLst>
        </p:spPr>
      </p:pic>
      <p:sp>
        <p:nvSpPr>
          <p:cNvPr id="61" name="Google Shape;61;p14"/>
          <p:cNvSpPr txBox="1"/>
          <p:nvPr/>
        </p:nvSpPr>
        <p:spPr>
          <a:xfrm>
            <a:off x="684213" y="593316"/>
            <a:ext cx="4782600" cy="344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None/>
              <a:defRPr sz="2400" b="1">
                <a:solidFill>
                  <a:srgbClr val="353744"/>
                </a:solidFill>
                <a:latin typeface="Poppins"/>
                <a:ea typeface="Poppins"/>
                <a:cs typeface="Poppins"/>
              </a:defRPr>
            </a:lvl1pPr>
          </a:lstStyle>
          <a:p>
            <a:r>
              <a:rPr lang="es" dirty="0">
                <a:sym typeface="Poppins SemiBold"/>
              </a:rPr>
              <a:t>Temario</a:t>
            </a:r>
            <a:endParaRPr dirty="0">
              <a:sym typeface="Poppins SemiBold"/>
            </a:endParaRPr>
          </a:p>
        </p:txBody>
      </p:sp>
      <p:sp>
        <p:nvSpPr>
          <p:cNvPr id="62" name="Google Shape;62;p14"/>
          <p:cNvSpPr txBox="1"/>
          <p:nvPr/>
        </p:nvSpPr>
        <p:spPr>
          <a:xfrm>
            <a:off x="684213" y="1607820"/>
            <a:ext cx="3347871" cy="1634283"/>
          </a:xfrm>
          <a:prstGeom prst="rect">
            <a:avLst/>
          </a:prstGeom>
          <a:noFill/>
          <a:ln>
            <a:noFill/>
          </a:ln>
        </p:spPr>
        <p:txBody>
          <a:bodyPr spcFirstLastPara="1" wrap="square" lIns="0" tIns="0" rIns="0" bIns="0" anchor="t" anchorCtr="0">
            <a:noAutofit/>
          </a:bodyPr>
          <a:lstStyle/>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Fundamentos de la fase de modelado</a:t>
            </a:r>
          </a:p>
          <a:p>
            <a:pPr marL="457200" indent="-317500">
              <a:lnSpc>
                <a:spcPct val="150000"/>
              </a:lnSpc>
              <a:buClr>
                <a:srgbClr val="666666"/>
              </a:buClr>
              <a:buSzPts val="1400"/>
              <a:buFont typeface="Raleway"/>
              <a:buAutoNum type="arabicPeriod"/>
            </a:pPr>
            <a:r>
              <a:rPr lang="es-ES" b="1" dirty="0">
                <a:solidFill>
                  <a:srgbClr val="666666"/>
                </a:solidFill>
                <a:latin typeface="Poppins" panose="00000500000000000000" pitchFamily="2" charset="0"/>
                <a:cs typeface="Poppins" panose="00000500000000000000" pitchFamily="2" charset="0"/>
                <a:sym typeface="Raleway"/>
              </a:rPr>
              <a:t>Modelos de aprendizaje supervisado</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Modelos de aprendizaje no supervisado</a:t>
            </a:r>
          </a:p>
          <a:p>
            <a:pPr marL="139700">
              <a:lnSpc>
                <a:spcPct val="150000"/>
              </a:lnSpc>
              <a:buClr>
                <a:srgbClr val="666666"/>
              </a:buClr>
              <a:buSzPts val="1400"/>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dirty="0">
              <a:solidFill>
                <a:srgbClr val="666666"/>
              </a:solidFill>
              <a:latin typeface="Poppins" panose="00000500000000000000" pitchFamily="2" charset="0"/>
              <a:cs typeface="Poppins" panose="00000500000000000000" pitchFamily="2" charset="0"/>
            </a:endParaRPr>
          </a:p>
          <a:p>
            <a:pPr marL="139700">
              <a:lnSpc>
                <a:spcPct val="150000"/>
              </a:lnSpc>
              <a:buClr>
                <a:srgbClr val="666666"/>
              </a:buClr>
              <a:buSzPts val="1400"/>
            </a:pPr>
            <a:endParaRPr lang="es-AR" b="1" dirty="0">
              <a:solidFill>
                <a:srgbClr val="666666"/>
              </a:solidFill>
              <a:latin typeface="Poppins" panose="00000500000000000000" pitchFamily="2" charset="0"/>
              <a:cs typeface="Poppins" panose="00000500000000000000" pitchFamily="2" charset="0"/>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ea typeface="Raleway"/>
              <a:cs typeface="Poppins" panose="00000500000000000000" pitchFamily="2" charset="0"/>
              <a:sym typeface="Raleway"/>
            </a:endParaRPr>
          </a:p>
        </p:txBody>
      </p:sp>
    </p:spTree>
    <p:extLst>
      <p:ext uri="{BB962C8B-B14F-4D97-AF65-F5344CB8AC3E}">
        <p14:creationId xmlns:p14="http://schemas.microsoft.com/office/powerpoint/2010/main" val="3770765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Rectángulo 4">
            <a:extLst>
              <a:ext uri="{FF2B5EF4-FFF2-40B4-BE49-F238E27FC236}">
                <a16:creationId xmlns:a16="http://schemas.microsoft.com/office/drawing/2014/main" id="{B0B32E59-C5BB-24D6-AD24-426CC111330E}"/>
              </a:ext>
            </a:extLst>
          </p:cNvPr>
          <p:cNvSpPr/>
          <p:nvPr/>
        </p:nvSpPr>
        <p:spPr>
          <a:xfrm>
            <a:off x="554509" y="1704753"/>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3" name="Rectángulo 2">
            <a:extLst>
              <a:ext uri="{FF2B5EF4-FFF2-40B4-BE49-F238E27FC236}">
                <a16:creationId xmlns:a16="http://schemas.microsoft.com/office/drawing/2014/main" id="{ED9FC34D-C2D4-132C-FEFD-423AB2164620}"/>
              </a:ext>
            </a:extLst>
          </p:cNvPr>
          <p:cNvSpPr/>
          <p:nvPr/>
        </p:nvSpPr>
        <p:spPr>
          <a:xfrm>
            <a:off x="554509" y="2964907"/>
            <a:ext cx="2486401" cy="65004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no supervisado</a:t>
            </a:r>
            <a:endParaRPr lang="es-AR" dirty="0">
              <a:latin typeface="Poppins" panose="00000500000000000000" pitchFamily="2" charset="0"/>
              <a:cs typeface="Poppins" panose="00000500000000000000" pitchFamily="2" charset="0"/>
            </a:endParaRPr>
          </a:p>
        </p:txBody>
      </p:sp>
      <p:sp>
        <p:nvSpPr>
          <p:cNvPr id="7" name="Elipse 6">
            <a:extLst>
              <a:ext uri="{FF2B5EF4-FFF2-40B4-BE49-F238E27FC236}">
                <a16:creationId xmlns:a16="http://schemas.microsoft.com/office/drawing/2014/main" id="{EDD6DC33-F196-517B-6CD9-5FD535C73E52}"/>
              </a:ext>
            </a:extLst>
          </p:cNvPr>
          <p:cNvSpPr/>
          <p:nvPr/>
        </p:nvSpPr>
        <p:spPr>
          <a:xfrm>
            <a:off x="3657601" y="859809"/>
            <a:ext cx="1255593" cy="10582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a:latin typeface="Poppins" panose="00000500000000000000" pitchFamily="2" charset="0"/>
                <a:cs typeface="Poppins" panose="00000500000000000000" pitchFamily="2" charset="0"/>
              </a:rPr>
              <a:t>Regresión lineal</a:t>
            </a:r>
          </a:p>
        </p:txBody>
      </p:sp>
      <p:sp>
        <p:nvSpPr>
          <p:cNvPr id="9" name="Elipse 8">
            <a:extLst>
              <a:ext uri="{FF2B5EF4-FFF2-40B4-BE49-F238E27FC236}">
                <a16:creationId xmlns:a16="http://schemas.microsoft.com/office/drawing/2014/main" id="{0B2EBA68-0FC5-5BC5-8FF3-398C2CEDFA25}"/>
              </a:ext>
            </a:extLst>
          </p:cNvPr>
          <p:cNvSpPr/>
          <p:nvPr/>
        </p:nvSpPr>
        <p:spPr>
          <a:xfrm>
            <a:off x="4453719" y="1311299"/>
            <a:ext cx="1255593" cy="10434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50" dirty="0">
                <a:latin typeface="Poppins" panose="00000500000000000000" pitchFamily="2" charset="0"/>
                <a:cs typeface="Poppins" panose="00000500000000000000" pitchFamily="2" charset="0"/>
              </a:rPr>
              <a:t>Regresión logística</a:t>
            </a:r>
          </a:p>
        </p:txBody>
      </p:sp>
      <p:sp>
        <p:nvSpPr>
          <p:cNvPr id="10" name="Elipse 9">
            <a:extLst>
              <a:ext uri="{FF2B5EF4-FFF2-40B4-BE49-F238E27FC236}">
                <a16:creationId xmlns:a16="http://schemas.microsoft.com/office/drawing/2014/main" id="{17DF3891-8F60-9094-D357-0F51F7637900}"/>
              </a:ext>
            </a:extLst>
          </p:cNvPr>
          <p:cNvSpPr/>
          <p:nvPr/>
        </p:nvSpPr>
        <p:spPr>
          <a:xfrm>
            <a:off x="5372669" y="859809"/>
            <a:ext cx="1146412" cy="10235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a:latin typeface="Poppins" panose="00000500000000000000" pitchFamily="2" charset="0"/>
                <a:cs typeface="Poppins" panose="00000500000000000000" pitchFamily="2" charset="0"/>
              </a:rPr>
              <a:t>Arboles de decisión</a:t>
            </a:r>
          </a:p>
        </p:txBody>
      </p:sp>
      <p:sp>
        <p:nvSpPr>
          <p:cNvPr id="11" name="Elipse 10">
            <a:extLst>
              <a:ext uri="{FF2B5EF4-FFF2-40B4-BE49-F238E27FC236}">
                <a16:creationId xmlns:a16="http://schemas.microsoft.com/office/drawing/2014/main" id="{0165048C-51B7-74C4-8531-D667D9AA1822}"/>
              </a:ext>
            </a:extLst>
          </p:cNvPr>
          <p:cNvSpPr/>
          <p:nvPr/>
        </p:nvSpPr>
        <p:spPr>
          <a:xfrm>
            <a:off x="6250675" y="1311298"/>
            <a:ext cx="1146412" cy="10235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err="1">
                <a:latin typeface="Poppins" panose="00000500000000000000" pitchFamily="2" charset="0"/>
                <a:cs typeface="Poppins" panose="00000500000000000000" pitchFamily="2" charset="0"/>
              </a:rPr>
              <a:t>Random</a:t>
            </a:r>
            <a:r>
              <a:rPr lang="es-AR" sz="1100" dirty="0">
                <a:latin typeface="Poppins" panose="00000500000000000000" pitchFamily="2" charset="0"/>
                <a:cs typeface="Poppins" panose="00000500000000000000" pitchFamily="2" charset="0"/>
              </a:rPr>
              <a:t> Forest</a:t>
            </a:r>
          </a:p>
        </p:txBody>
      </p:sp>
      <p:sp>
        <p:nvSpPr>
          <p:cNvPr id="14" name="Elipse 13">
            <a:extLst>
              <a:ext uri="{FF2B5EF4-FFF2-40B4-BE49-F238E27FC236}">
                <a16:creationId xmlns:a16="http://schemas.microsoft.com/office/drawing/2014/main" id="{E3696645-8F71-41CC-0CEB-13818469F87D}"/>
              </a:ext>
            </a:extLst>
          </p:cNvPr>
          <p:cNvSpPr/>
          <p:nvPr/>
        </p:nvSpPr>
        <p:spPr>
          <a:xfrm>
            <a:off x="4453719" y="2730980"/>
            <a:ext cx="1255593" cy="105825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AR" sz="1100" dirty="0">
                <a:latin typeface="Poppins" panose="00000500000000000000" pitchFamily="2" charset="0"/>
                <a:cs typeface="Poppins" panose="00000500000000000000" pitchFamily="2" charset="0"/>
              </a:rPr>
              <a:t>K-</a:t>
            </a:r>
            <a:r>
              <a:rPr lang="es-AR" sz="1100" dirty="0" err="1">
                <a:latin typeface="Poppins" panose="00000500000000000000" pitchFamily="2" charset="0"/>
                <a:cs typeface="Poppins" panose="00000500000000000000" pitchFamily="2" charset="0"/>
              </a:rPr>
              <a:t>means</a:t>
            </a:r>
            <a:endParaRPr lang="es-AR" sz="1100" dirty="0">
              <a:latin typeface="Poppins" panose="00000500000000000000" pitchFamily="2" charset="0"/>
              <a:cs typeface="Poppins" panose="00000500000000000000" pitchFamily="2" charset="0"/>
            </a:endParaRPr>
          </a:p>
        </p:txBody>
      </p:sp>
      <p:sp>
        <p:nvSpPr>
          <p:cNvPr id="15" name="Elipse 14">
            <a:extLst>
              <a:ext uri="{FF2B5EF4-FFF2-40B4-BE49-F238E27FC236}">
                <a16:creationId xmlns:a16="http://schemas.microsoft.com/office/drawing/2014/main" id="{C83EEB15-5173-6EAF-A219-047FDDC80862}"/>
              </a:ext>
            </a:extLst>
          </p:cNvPr>
          <p:cNvSpPr/>
          <p:nvPr/>
        </p:nvSpPr>
        <p:spPr>
          <a:xfrm>
            <a:off x="5249837" y="3182470"/>
            <a:ext cx="1255593" cy="104349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AR" sz="1050" dirty="0">
                <a:latin typeface="Poppins" panose="00000500000000000000" pitchFamily="2" charset="0"/>
                <a:cs typeface="Poppins" panose="00000500000000000000" pitchFamily="2" charset="0"/>
              </a:rPr>
              <a:t>PCA</a:t>
            </a:r>
          </a:p>
        </p:txBody>
      </p:sp>
      <p:sp>
        <p:nvSpPr>
          <p:cNvPr id="16" name="Elipse 15">
            <a:extLst>
              <a:ext uri="{FF2B5EF4-FFF2-40B4-BE49-F238E27FC236}">
                <a16:creationId xmlns:a16="http://schemas.microsoft.com/office/drawing/2014/main" id="{09671BED-D964-172B-75D1-F9013A48A43A}"/>
              </a:ext>
            </a:extLst>
          </p:cNvPr>
          <p:cNvSpPr/>
          <p:nvPr/>
        </p:nvSpPr>
        <p:spPr>
          <a:xfrm>
            <a:off x="6168787" y="2730980"/>
            <a:ext cx="1146412" cy="102358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AR" sz="1100" dirty="0">
                <a:latin typeface="Poppins" panose="00000500000000000000" pitchFamily="2" charset="0"/>
                <a:cs typeface="Poppins" panose="00000500000000000000" pitchFamily="2" charset="0"/>
              </a:rPr>
              <a:t>DB-SCAN</a:t>
            </a:r>
          </a:p>
        </p:txBody>
      </p:sp>
      <p:sp>
        <p:nvSpPr>
          <p:cNvPr id="17" name="Elipse 16">
            <a:extLst>
              <a:ext uri="{FF2B5EF4-FFF2-40B4-BE49-F238E27FC236}">
                <a16:creationId xmlns:a16="http://schemas.microsoft.com/office/drawing/2014/main" id="{BED3FF7E-8492-15C1-F9DF-ACA0F44935BF}"/>
              </a:ext>
            </a:extLst>
          </p:cNvPr>
          <p:cNvSpPr/>
          <p:nvPr/>
        </p:nvSpPr>
        <p:spPr>
          <a:xfrm>
            <a:off x="7019500" y="799506"/>
            <a:ext cx="1146412" cy="10235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a:latin typeface="Poppins" panose="00000500000000000000" pitchFamily="2" charset="0"/>
                <a:cs typeface="Poppins" panose="00000500000000000000" pitchFamily="2" charset="0"/>
              </a:rPr>
              <a:t>Análisis de series de tiempo</a:t>
            </a:r>
          </a:p>
        </p:txBody>
      </p:sp>
    </p:spTree>
    <p:extLst>
      <p:ext uri="{BB962C8B-B14F-4D97-AF65-F5344CB8AC3E}">
        <p14:creationId xmlns:p14="http://schemas.microsoft.com/office/powerpoint/2010/main" val="3042882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l="10253" t="7588" r="2188" b="1633"/>
          <a:stretch/>
        </p:blipFill>
        <p:spPr>
          <a:xfrm>
            <a:off x="4572000" y="1445824"/>
            <a:ext cx="3859950" cy="2667550"/>
          </a:xfrm>
          <a:prstGeom prst="rect">
            <a:avLst/>
          </a:prstGeom>
          <a:ln>
            <a:noFill/>
          </a:ln>
          <a:effectLst>
            <a:outerShdw blurRad="292100" dist="139700" dir="2700000" algn="tl" rotWithShape="0">
              <a:srgbClr val="333333">
                <a:alpha val="65000"/>
              </a:srgbClr>
            </a:outerShdw>
          </a:effectLst>
        </p:spPr>
      </p:pic>
      <p:sp>
        <p:nvSpPr>
          <p:cNvPr id="61" name="Google Shape;61;p14"/>
          <p:cNvSpPr txBox="1"/>
          <p:nvPr/>
        </p:nvSpPr>
        <p:spPr>
          <a:xfrm>
            <a:off x="684213" y="593316"/>
            <a:ext cx="4782600" cy="344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None/>
              <a:defRPr sz="2400" b="1">
                <a:solidFill>
                  <a:srgbClr val="353744"/>
                </a:solidFill>
                <a:latin typeface="Poppins"/>
                <a:ea typeface="Poppins"/>
                <a:cs typeface="Poppins"/>
              </a:defRPr>
            </a:lvl1pPr>
          </a:lstStyle>
          <a:p>
            <a:r>
              <a:rPr lang="es" dirty="0">
                <a:sym typeface="Poppins SemiBold"/>
              </a:rPr>
              <a:t>Temario</a:t>
            </a:r>
            <a:endParaRPr dirty="0">
              <a:sym typeface="Poppins SemiBold"/>
            </a:endParaRPr>
          </a:p>
        </p:txBody>
      </p:sp>
      <p:sp>
        <p:nvSpPr>
          <p:cNvPr id="62" name="Google Shape;62;p14"/>
          <p:cNvSpPr txBox="1"/>
          <p:nvPr/>
        </p:nvSpPr>
        <p:spPr>
          <a:xfrm>
            <a:off x="684213" y="1607820"/>
            <a:ext cx="3347871" cy="1634283"/>
          </a:xfrm>
          <a:prstGeom prst="rect">
            <a:avLst/>
          </a:prstGeom>
          <a:noFill/>
          <a:ln>
            <a:noFill/>
          </a:ln>
        </p:spPr>
        <p:txBody>
          <a:bodyPr spcFirstLastPara="1" wrap="square" lIns="0" tIns="0" rIns="0" bIns="0" anchor="t" anchorCtr="0">
            <a:noAutofit/>
          </a:bodyPr>
          <a:lstStyle/>
          <a:p>
            <a:pPr marL="457200" indent="-317500">
              <a:lnSpc>
                <a:spcPct val="150000"/>
              </a:lnSpc>
              <a:buClr>
                <a:srgbClr val="666666"/>
              </a:buClr>
              <a:buSzPts val="1400"/>
              <a:buFont typeface="Raleway"/>
              <a:buAutoNum type="arabicPeriod"/>
            </a:pPr>
            <a:r>
              <a:rPr lang="es-ES" b="1" dirty="0">
                <a:solidFill>
                  <a:srgbClr val="666666"/>
                </a:solidFill>
                <a:latin typeface="Poppins" panose="00000500000000000000" pitchFamily="2" charset="0"/>
                <a:cs typeface="Poppins" panose="00000500000000000000" pitchFamily="2" charset="0"/>
                <a:sym typeface="Raleway"/>
              </a:rPr>
              <a:t>Fundamentos de la fase de modelado</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Modelos de aprendizaje supervisado</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Modelos de aprendizaje no supervisado</a:t>
            </a:r>
          </a:p>
          <a:p>
            <a:pPr marL="139700">
              <a:lnSpc>
                <a:spcPct val="150000"/>
              </a:lnSpc>
              <a:buClr>
                <a:srgbClr val="666666"/>
              </a:buClr>
              <a:buSzPts val="1400"/>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dirty="0">
              <a:solidFill>
                <a:srgbClr val="666666"/>
              </a:solidFill>
              <a:latin typeface="Poppins" panose="00000500000000000000" pitchFamily="2" charset="0"/>
              <a:cs typeface="Poppins" panose="00000500000000000000" pitchFamily="2" charset="0"/>
            </a:endParaRPr>
          </a:p>
          <a:p>
            <a:pPr marL="139700">
              <a:lnSpc>
                <a:spcPct val="150000"/>
              </a:lnSpc>
              <a:buClr>
                <a:srgbClr val="666666"/>
              </a:buClr>
              <a:buSzPts val="1400"/>
            </a:pPr>
            <a:endParaRPr lang="es-AR" b="1" dirty="0">
              <a:solidFill>
                <a:srgbClr val="666666"/>
              </a:solidFill>
              <a:latin typeface="Poppins" panose="00000500000000000000" pitchFamily="2" charset="0"/>
              <a:cs typeface="Poppins" panose="00000500000000000000" pitchFamily="2" charset="0"/>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ea typeface="Raleway"/>
              <a:cs typeface="Poppins" panose="00000500000000000000" pitchFamily="2" charset="0"/>
              <a:sym typeface="Raleway"/>
            </a:endParaRPr>
          </a:p>
        </p:txBody>
      </p:sp>
    </p:spTree>
    <p:extLst>
      <p:ext uri="{BB962C8B-B14F-4D97-AF65-F5344CB8AC3E}">
        <p14:creationId xmlns:p14="http://schemas.microsoft.com/office/powerpoint/2010/main" val="2234003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5395026-D666-35BF-95FD-45CB0063F6A4}"/>
              </a:ext>
            </a:extLst>
          </p:cNvPr>
          <p:cNvSpPr/>
          <p:nvPr/>
        </p:nvSpPr>
        <p:spPr>
          <a:xfrm>
            <a:off x="431679" y="502432"/>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10" name="Rectángulo: esquinas redondeadas 4">
            <a:extLst>
              <a:ext uri="{FF2B5EF4-FFF2-40B4-BE49-F238E27FC236}">
                <a16:creationId xmlns:a16="http://schemas.microsoft.com/office/drawing/2014/main" id="{A526B181-7049-EC25-6F59-9F77405F8746}"/>
              </a:ext>
            </a:extLst>
          </p:cNvPr>
          <p:cNvSpPr txBox="1"/>
          <p:nvPr/>
        </p:nvSpPr>
        <p:spPr>
          <a:xfrm>
            <a:off x="431679" y="1542197"/>
            <a:ext cx="2069061" cy="395785"/>
          </a:xfrm>
          <a:custGeom>
            <a:avLst/>
            <a:gdLst>
              <a:gd name="connsiteX0" fmla="*/ 0 w 2069061"/>
              <a:gd name="connsiteY0" fmla="*/ 0 h 395785"/>
              <a:gd name="connsiteX1" fmla="*/ 648306 w 2069061"/>
              <a:gd name="connsiteY1" fmla="*/ 0 h 395785"/>
              <a:gd name="connsiteX2" fmla="*/ 1296612 w 2069061"/>
              <a:gd name="connsiteY2" fmla="*/ 0 h 395785"/>
              <a:gd name="connsiteX3" fmla="*/ 2069061 w 2069061"/>
              <a:gd name="connsiteY3" fmla="*/ 0 h 395785"/>
              <a:gd name="connsiteX4" fmla="*/ 2069061 w 2069061"/>
              <a:gd name="connsiteY4" fmla="*/ 395785 h 395785"/>
              <a:gd name="connsiteX5" fmla="*/ 1337993 w 2069061"/>
              <a:gd name="connsiteY5" fmla="*/ 395785 h 395785"/>
              <a:gd name="connsiteX6" fmla="*/ 648306 w 2069061"/>
              <a:gd name="connsiteY6" fmla="*/ 395785 h 395785"/>
              <a:gd name="connsiteX7" fmla="*/ 0 w 2069061"/>
              <a:gd name="connsiteY7" fmla="*/ 395785 h 395785"/>
              <a:gd name="connsiteX8" fmla="*/ 0 w 2069061"/>
              <a:gd name="connsiteY8" fmla="*/ 0 h 39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9061" h="395785" fill="none" extrusionOk="0">
                <a:moveTo>
                  <a:pt x="0" y="0"/>
                </a:moveTo>
                <a:cubicBezTo>
                  <a:pt x="165632" y="-13166"/>
                  <a:pt x="378679" y="-24112"/>
                  <a:pt x="648306" y="0"/>
                </a:cubicBezTo>
                <a:cubicBezTo>
                  <a:pt x="917933" y="24112"/>
                  <a:pt x="993570" y="-13016"/>
                  <a:pt x="1296612" y="0"/>
                </a:cubicBezTo>
                <a:cubicBezTo>
                  <a:pt x="1599654" y="13016"/>
                  <a:pt x="1839390" y="-21795"/>
                  <a:pt x="2069061" y="0"/>
                </a:cubicBezTo>
                <a:cubicBezTo>
                  <a:pt x="2085645" y="181970"/>
                  <a:pt x="2069532" y="285168"/>
                  <a:pt x="2069061" y="395785"/>
                </a:cubicBezTo>
                <a:cubicBezTo>
                  <a:pt x="1847836" y="388692"/>
                  <a:pt x="1601331" y="415091"/>
                  <a:pt x="1337993" y="395785"/>
                </a:cubicBezTo>
                <a:cubicBezTo>
                  <a:pt x="1074655" y="376479"/>
                  <a:pt x="937867" y="377049"/>
                  <a:pt x="648306" y="395785"/>
                </a:cubicBezTo>
                <a:cubicBezTo>
                  <a:pt x="358745" y="414521"/>
                  <a:pt x="221001" y="425553"/>
                  <a:pt x="0" y="395785"/>
                </a:cubicBezTo>
                <a:cubicBezTo>
                  <a:pt x="5784" y="267660"/>
                  <a:pt x="6202" y="133715"/>
                  <a:pt x="0" y="0"/>
                </a:cubicBezTo>
                <a:close/>
              </a:path>
              <a:path w="2069061" h="395785" stroke="0" extrusionOk="0">
                <a:moveTo>
                  <a:pt x="0" y="0"/>
                </a:moveTo>
                <a:cubicBezTo>
                  <a:pt x="197724" y="-33250"/>
                  <a:pt x="491974" y="-36103"/>
                  <a:pt x="731068" y="0"/>
                </a:cubicBezTo>
                <a:cubicBezTo>
                  <a:pt x="970162" y="36103"/>
                  <a:pt x="1262744" y="-24295"/>
                  <a:pt x="1400065" y="0"/>
                </a:cubicBezTo>
                <a:cubicBezTo>
                  <a:pt x="1537386" y="24295"/>
                  <a:pt x="1772322" y="18150"/>
                  <a:pt x="2069061" y="0"/>
                </a:cubicBezTo>
                <a:cubicBezTo>
                  <a:pt x="2072624" y="120712"/>
                  <a:pt x="2067473" y="251221"/>
                  <a:pt x="2069061" y="395785"/>
                </a:cubicBezTo>
                <a:cubicBezTo>
                  <a:pt x="1915288" y="384864"/>
                  <a:pt x="1639668" y="420699"/>
                  <a:pt x="1441446" y="395785"/>
                </a:cubicBezTo>
                <a:cubicBezTo>
                  <a:pt x="1243225" y="370871"/>
                  <a:pt x="1087830" y="375236"/>
                  <a:pt x="813831" y="395785"/>
                </a:cubicBezTo>
                <a:cubicBezTo>
                  <a:pt x="539833" y="416334"/>
                  <a:pt x="336482" y="426056"/>
                  <a:pt x="0" y="395785"/>
                </a:cubicBezTo>
                <a:cubicBezTo>
                  <a:pt x="12083" y="211626"/>
                  <a:pt x="1284" y="102907"/>
                  <a:pt x="0" y="0"/>
                </a:cubicBezTo>
                <a:close/>
              </a:path>
            </a:pathLst>
          </a:custGeom>
          <a:ln>
            <a:extLst>
              <a:ext uri="{C807C97D-BFC1-408E-A445-0C87EB9F89A2}">
                <ask:lineSketchStyleProps xmlns:ask="http://schemas.microsoft.com/office/drawing/2018/sketchyshapes" sd="3989574929">
                  <a:prstGeom prst="rect">
                    <a:avLst/>
                  </a:prstGeom>
                  <ask:type>
                    <ask:lineSketchFreehand/>
                  </ask:type>
                </ask:lineSketchStyleProps>
              </a:ext>
            </a:extLst>
          </a:ln>
        </p:spPr>
        <p:style>
          <a:lnRef idx="0">
            <a:schemeClr val="accent1"/>
          </a:lnRef>
          <a:fillRef idx="3">
            <a:schemeClr val="accent1"/>
          </a:fillRef>
          <a:effectRef idx="3">
            <a:schemeClr val="accent1"/>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R</a:t>
            </a:r>
            <a:r>
              <a:rPr lang="es-AR" b="1" kern="1200" dirty="0">
                <a:solidFill>
                  <a:schemeClr val="tx1"/>
                </a:solidFill>
                <a:latin typeface="Poppins" panose="00000500000000000000" pitchFamily="2" charset="0"/>
                <a:cs typeface="Poppins" panose="00000500000000000000" pitchFamily="2" charset="0"/>
              </a:rPr>
              <a:t>egresión lineal</a:t>
            </a:r>
          </a:p>
        </p:txBody>
      </p:sp>
      <p:sp>
        <p:nvSpPr>
          <p:cNvPr id="12" name="CuadroTexto 11">
            <a:extLst>
              <a:ext uri="{FF2B5EF4-FFF2-40B4-BE49-F238E27FC236}">
                <a16:creationId xmlns:a16="http://schemas.microsoft.com/office/drawing/2014/main" id="{29050059-5D3A-9825-21B1-63EC22BD2895}"/>
              </a:ext>
            </a:extLst>
          </p:cNvPr>
          <p:cNvSpPr txBox="1"/>
          <p:nvPr/>
        </p:nvSpPr>
        <p:spPr>
          <a:xfrm>
            <a:off x="431679" y="2169994"/>
            <a:ext cx="4140321" cy="2246769"/>
          </a:xfrm>
          <a:prstGeom prst="rect">
            <a:avLst/>
          </a:prstGeom>
          <a:noFill/>
        </p:spPr>
        <p:txBody>
          <a:bodyPr wrap="square" rtlCol="0">
            <a:spAutoFit/>
          </a:bodyPr>
          <a:lstStyle/>
          <a:p>
            <a:pPr marL="285750" indent="-285750">
              <a:buFont typeface="Arial" panose="020B0604020202020204" pitchFamily="34" charset="0"/>
              <a:buChar char="•"/>
            </a:pPr>
            <a:r>
              <a:rPr lang="es-ES" dirty="0">
                <a:effectLst>
                  <a:outerShdw blurRad="38100" dist="38100" dir="2700000" algn="tl">
                    <a:srgbClr val="000000">
                      <a:alpha val="43137"/>
                    </a:srgbClr>
                  </a:outerShdw>
                </a:effectLst>
              </a:rPr>
              <a:t>Algoritmo de aprendizaje supervisado: va a recibir un conjunto de datos etiquetados</a:t>
            </a:r>
            <a:r>
              <a:rPr lang="es-ES" dirty="0"/>
              <a:t>. </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Construye función hipótesis que se corresponde con una función lineal</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effectLst>
                  <a:outerShdw blurRad="38100" dist="38100" dir="2700000" algn="tl">
                    <a:srgbClr val="000000">
                      <a:alpha val="43137"/>
                    </a:srgbClr>
                  </a:outerShdw>
                </a:effectLst>
              </a:rPr>
              <a:t>Realiza predicciones computando una suma ponderada de las características de entrada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Intenta </a:t>
            </a:r>
            <a:r>
              <a:rPr lang="es-ES" b="1" dirty="0">
                <a:effectLst>
                  <a:outerShdw blurRad="38100" dist="38100" dir="2700000" algn="tl">
                    <a:srgbClr val="000000">
                      <a:alpha val="43137"/>
                    </a:srgbClr>
                  </a:outerShdw>
                </a:effectLst>
              </a:rPr>
              <a:t>predecir valores continuos</a:t>
            </a:r>
          </a:p>
        </p:txBody>
      </p:sp>
      <p:pic>
        <p:nvPicPr>
          <p:cNvPr id="13" name="Imagen 12">
            <a:extLst>
              <a:ext uri="{FF2B5EF4-FFF2-40B4-BE49-F238E27FC236}">
                <a16:creationId xmlns:a16="http://schemas.microsoft.com/office/drawing/2014/main" id="{A342380E-5CD7-8903-D6C4-58D1B664CC98}"/>
              </a:ext>
            </a:extLst>
          </p:cNvPr>
          <p:cNvPicPr>
            <a:picLocks noChangeAspect="1"/>
          </p:cNvPicPr>
          <p:nvPr/>
        </p:nvPicPr>
        <p:blipFill>
          <a:blip r:embed="rId3"/>
          <a:stretch>
            <a:fillRect/>
          </a:stretch>
        </p:blipFill>
        <p:spPr>
          <a:xfrm>
            <a:off x="4744879" y="523137"/>
            <a:ext cx="3551105" cy="2829690"/>
          </a:xfrm>
          <a:prstGeom prst="rect">
            <a:avLst/>
          </a:prstGeom>
          <a:ln>
            <a:noFill/>
          </a:ln>
          <a:effectLst>
            <a:outerShdw blurRad="292100" dist="139700" dir="2700000" algn="tl" rotWithShape="0">
              <a:srgbClr val="333333">
                <a:alpha val="65000"/>
              </a:srgbClr>
            </a:outerShdw>
          </a:effectLst>
        </p:spPr>
      </p:pic>
      <p:cxnSp>
        <p:nvCxnSpPr>
          <p:cNvPr id="15" name="Conector: curvado 14">
            <a:extLst>
              <a:ext uri="{FF2B5EF4-FFF2-40B4-BE49-F238E27FC236}">
                <a16:creationId xmlns:a16="http://schemas.microsoft.com/office/drawing/2014/main" id="{68B7BCEF-120A-8E6A-E915-F805BACB4F17}"/>
              </a:ext>
            </a:extLst>
          </p:cNvPr>
          <p:cNvCxnSpPr>
            <a:cxnSpLocks/>
          </p:cNvCxnSpPr>
          <p:nvPr/>
        </p:nvCxnSpPr>
        <p:spPr>
          <a:xfrm rot="16200000" flipH="1">
            <a:off x="6164920" y="2821217"/>
            <a:ext cx="1542194" cy="23975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E6D1E61F-0541-D1AE-51B8-C5F66FC40A8E}"/>
              </a:ext>
            </a:extLst>
          </p:cNvPr>
          <p:cNvSpPr txBox="1"/>
          <p:nvPr/>
        </p:nvSpPr>
        <p:spPr>
          <a:xfrm>
            <a:off x="5459104" y="3812246"/>
            <a:ext cx="2729553" cy="830997"/>
          </a:xfrm>
          <a:prstGeom prst="rect">
            <a:avLst/>
          </a:prstGeom>
          <a:noFill/>
        </p:spPr>
        <p:txBody>
          <a:bodyPr wrap="square" rtlCol="0">
            <a:spAutoFit/>
          </a:bodyPr>
          <a:lstStyle/>
          <a:p>
            <a:pPr algn="ctr"/>
            <a:r>
              <a:rPr lang="es-ES" sz="1200" dirty="0">
                <a:latin typeface="Poppins" panose="00000500000000000000" pitchFamily="2" charset="0"/>
                <a:cs typeface="Poppins" panose="00000500000000000000" pitchFamily="2" charset="0"/>
              </a:rPr>
              <a:t>Función hipótesis: lineal</a:t>
            </a:r>
          </a:p>
          <a:p>
            <a:pPr algn="ctr"/>
            <a:endParaRPr lang="es-ES" sz="1200" dirty="0">
              <a:latin typeface="Poppins" panose="00000500000000000000" pitchFamily="2" charset="0"/>
              <a:cs typeface="Poppins" panose="00000500000000000000" pitchFamily="2" charset="0"/>
            </a:endParaRPr>
          </a:p>
          <a:p>
            <a:pPr algn="ctr"/>
            <a:r>
              <a:rPr lang="es-AR" sz="1200" dirty="0">
                <a:latin typeface="Poppins" panose="00000500000000000000" pitchFamily="2" charset="0"/>
                <a:cs typeface="Poppins" panose="00000500000000000000" pitchFamily="2" charset="0"/>
              </a:rPr>
              <a:t>X: variable/variables de entrada</a:t>
            </a:r>
          </a:p>
          <a:p>
            <a:pPr algn="ctr"/>
            <a:r>
              <a:rPr lang="es-AR" sz="1200" dirty="0">
                <a:latin typeface="Poppins" panose="00000500000000000000" pitchFamily="2" charset="0"/>
                <a:cs typeface="Poppins" panose="00000500000000000000" pitchFamily="2" charset="0"/>
              </a:rPr>
              <a:t>Y: variable de salida </a:t>
            </a:r>
            <a:endParaRPr lang="es-ES" sz="1200" dirty="0">
              <a:latin typeface="Poppins" panose="00000500000000000000" pitchFamily="2" charset="0"/>
              <a:cs typeface="Poppins" panose="00000500000000000000" pitchFamily="2" charset="0"/>
            </a:endParaRPr>
          </a:p>
        </p:txBody>
      </p:sp>
      <p:sp>
        <p:nvSpPr>
          <p:cNvPr id="19" name="CuadroTexto 18">
            <a:extLst>
              <a:ext uri="{FF2B5EF4-FFF2-40B4-BE49-F238E27FC236}">
                <a16:creationId xmlns:a16="http://schemas.microsoft.com/office/drawing/2014/main" id="{B716F019-66E8-8665-1FE3-980438FFB05C}"/>
              </a:ext>
            </a:extLst>
          </p:cNvPr>
          <p:cNvSpPr txBox="1"/>
          <p:nvPr/>
        </p:nvSpPr>
        <p:spPr>
          <a:xfrm>
            <a:off x="431679" y="4484947"/>
            <a:ext cx="2069061" cy="307777"/>
          </a:xfrm>
          <a:prstGeom prst="rect">
            <a:avLst/>
          </a:prstGeom>
          <a:noFill/>
        </p:spPr>
        <p:txBody>
          <a:bodyPr wrap="square" rtlCol="0">
            <a:spAutoFit/>
          </a:bodyPr>
          <a:lstStyle/>
          <a:p>
            <a:r>
              <a:rPr lang="es-ES" dirty="0">
                <a:hlinkClick r:id="rId4"/>
              </a:rPr>
              <a:t>Notebook</a:t>
            </a:r>
            <a:endParaRPr lang="es-AR" dirty="0"/>
          </a:p>
        </p:txBody>
      </p:sp>
    </p:spTree>
    <p:extLst>
      <p:ext uri="{BB962C8B-B14F-4D97-AF65-F5344CB8AC3E}">
        <p14:creationId xmlns:p14="http://schemas.microsoft.com/office/powerpoint/2010/main" val="309900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5395026-D666-35BF-95FD-45CB0063F6A4}"/>
              </a:ext>
            </a:extLst>
          </p:cNvPr>
          <p:cNvSpPr/>
          <p:nvPr/>
        </p:nvSpPr>
        <p:spPr>
          <a:xfrm>
            <a:off x="431679" y="502432"/>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10" name="Rectángulo: esquinas redondeadas 4">
            <a:extLst>
              <a:ext uri="{FF2B5EF4-FFF2-40B4-BE49-F238E27FC236}">
                <a16:creationId xmlns:a16="http://schemas.microsoft.com/office/drawing/2014/main" id="{A526B181-7049-EC25-6F59-9F77405F8746}"/>
              </a:ext>
            </a:extLst>
          </p:cNvPr>
          <p:cNvSpPr txBox="1"/>
          <p:nvPr/>
        </p:nvSpPr>
        <p:spPr>
          <a:xfrm>
            <a:off x="431679" y="1542197"/>
            <a:ext cx="2069061" cy="395785"/>
          </a:xfrm>
          <a:custGeom>
            <a:avLst/>
            <a:gdLst>
              <a:gd name="connsiteX0" fmla="*/ 0 w 2069061"/>
              <a:gd name="connsiteY0" fmla="*/ 0 h 395785"/>
              <a:gd name="connsiteX1" fmla="*/ 648306 w 2069061"/>
              <a:gd name="connsiteY1" fmla="*/ 0 h 395785"/>
              <a:gd name="connsiteX2" fmla="*/ 1296612 w 2069061"/>
              <a:gd name="connsiteY2" fmla="*/ 0 h 395785"/>
              <a:gd name="connsiteX3" fmla="*/ 2069061 w 2069061"/>
              <a:gd name="connsiteY3" fmla="*/ 0 h 395785"/>
              <a:gd name="connsiteX4" fmla="*/ 2069061 w 2069061"/>
              <a:gd name="connsiteY4" fmla="*/ 395785 h 395785"/>
              <a:gd name="connsiteX5" fmla="*/ 1337993 w 2069061"/>
              <a:gd name="connsiteY5" fmla="*/ 395785 h 395785"/>
              <a:gd name="connsiteX6" fmla="*/ 648306 w 2069061"/>
              <a:gd name="connsiteY6" fmla="*/ 395785 h 395785"/>
              <a:gd name="connsiteX7" fmla="*/ 0 w 2069061"/>
              <a:gd name="connsiteY7" fmla="*/ 395785 h 395785"/>
              <a:gd name="connsiteX8" fmla="*/ 0 w 2069061"/>
              <a:gd name="connsiteY8" fmla="*/ 0 h 39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9061" h="395785" fill="none" extrusionOk="0">
                <a:moveTo>
                  <a:pt x="0" y="0"/>
                </a:moveTo>
                <a:cubicBezTo>
                  <a:pt x="165632" y="-13166"/>
                  <a:pt x="378679" y="-24112"/>
                  <a:pt x="648306" y="0"/>
                </a:cubicBezTo>
                <a:cubicBezTo>
                  <a:pt x="917933" y="24112"/>
                  <a:pt x="993570" y="-13016"/>
                  <a:pt x="1296612" y="0"/>
                </a:cubicBezTo>
                <a:cubicBezTo>
                  <a:pt x="1599654" y="13016"/>
                  <a:pt x="1839390" y="-21795"/>
                  <a:pt x="2069061" y="0"/>
                </a:cubicBezTo>
                <a:cubicBezTo>
                  <a:pt x="2085645" y="181970"/>
                  <a:pt x="2069532" y="285168"/>
                  <a:pt x="2069061" y="395785"/>
                </a:cubicBezTo>
                <a:cubicBezTo>
                  <a:pt x="1847836" y="388692"/>
                  <a:pt x="1601331" y="415091"/>
                  <a:pt x="1337993" y="395785"/>
                </a:cubicBezTo>
                <a:cubicBezTo>
                  <a:pt x="1074655" y="376479"/>
                  <a:pt x="937867" y="377049"/>
                  <a:pt x="648306" y="395785"/>
                </a:cubicBezTo>
                <a:cubicBezTo>
                  <a:pt x="358745" y="414521"/>
                  <a:pt x="221001" y="425553"/>
                  <a:pt x="0" y="395785"/>
                </a:cubicBezTo>
                <a:cubicBezTo>
                  <a:pt x="5784" y="267660"/>
                  <a:pt x="6202" y="133715"/>
                  <a:pt x="0" y="0"/>
                </a:cubicBezTo>
                <a:close/>
              </a:path>
              <a:path w="2069061" h="395785" stroke="0" extrusionOk="0">
                <a:moveTo>
                  <a:pt x="0" y="0"/>
                </a:moveTo>
                <a:cubicBezTo>
                  <a:pt x="197724" y="-33250"/>
                  <a:pt x="491974" y="-36103"/>
                  <a:pt x="731068" y="0"/>
                </a:cubicBezTo>
                <a:cubicBezTo>
                  <a:pt x="970162" y="36103"/>
                  <a:pt x="1262744" y="-24295"/>
                  <a:pt x="1400065" y="0"/>
                </a:cubicBezTo>
                <a:cubicBezTo>
                  <a:pt x="1537386" y="24295"/>
                  <a:pt x="1772322" y="18150"/>
                  <a:pt x="2069061" y="0"/>
                </a:cubicBezTo>
                <a:cubicBezTo>
                  <a:pt x="2072624" y="120712"/>
                  <a:pt x="2067473" y="251221"/>
                  <a:pt x="2069061" y="395785"/>
                </a:cubicBezTo>
                <a:cubicBezTo>
                  <a:pt x="1915288" y="384864"/>
                  <a:pt x="1639668" y="420699"/>
                  <a:pt x="1441446" y="395785"/>
                </a:cubicBezTo>
                <a:cubicBezTo>
                  <a:pt x="1243225" y="370871"/>
                  <a:pt x="1087830" y="375236"/>
                  <a:pt x="813831" y="395785"/>
                </a:cubicBezTo>
                <a:cubicBezTo>
                  <a:pt x="539833" y="416334"/>
                  <a:pt x="336482" y="426056"/>
                  <a:pt x="0" y="395785"/>
                </a:cubicBezTo>
                <a:cubicBezTo>
                  <a:pt x="12083" y="211626"/>
                  <a:pt x="1284" y="102907"/>
                  <a:pt x="0" y="0"/>
                </a:cubicBezTo>
                <a:close/>
              </a:path>
            </a:pathLst>
          </a:custGeom>
          <a:ln>
            <a:extLst>
              <a:ext uri="{C807C97D-BFC1-408E-A445-0C87EB9F89A2}">
                <ask:lineSketchStyleProps xmlns:ask="http://schemas.microsoft.com/office/drawing/2018/sketchyshapes" sd="3989574929">
                  <a:prstGeom prst="rect">
                    <a:avLst/>
                  </a:prstGeom>
                  <ask:type>
                    <ask:lineSketchFreehand/>
                  </ask:type>
                </ask:lineSketchStyleProps>
              </a:ext>
            </a:extLst>
          </a:ln>
        </p:spPr>
        <p:style>
          <a:lnRef idx="0">
            <a:schemeClr val="accent1"/>
          </a:lnRef>
          <a:fillRef idx="3">
            <a:schemeClr val="accent1"/>
          </a:fillRef>
          <a:effectRef idx="3">
            <a:schemeClr val="accent1"/>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R</a:t>
            </a:r>
            <a:r>
              <a:rPr lang="es-AR" b="1" kern="1200" dirty="0">
                <a:solidFill>
                  <a:schemeClr val="tx1"/>
                </a:solidFill>
                <a:latin typeface="Poppins" panose="00000500000000000000" pitchFamily="2" charset="0"/>
                <a:cs typeface="Poppins" panose="00000500000000000000" pitchFamily="2" charset="0"/>
              </a:rPr>
              <a:t>egresión lineal</a:t>
            </a:r>
          </a:p>
        </p:txBody>
      </p:sp>
      <p:pic>
        <p:nvPicPr>
          <p:cNvPr id="13" name="Imagen 12">
            <a:extLst>
              <a:ext uri="{FF2B5EF4-FFF2-40B4-BE49-F238E27FC236}">
                <a16:creationId xmlns:a16="http://schemas.microsoft.com/office/drawing/2014/main" id="{A342380E-5CD7-8903-D6C4-58D1B664CC98}"/>
              </a:ext>
            </a:extLst>
          </p:cNvPr>
          <p:cNvPicPr>
            <a:picLocks noChangeAspect="1"/>
          </p:cNvPicPr>
          <p:nvPr/>
        </p:nvPicPr>
        <p:blipFill>
          <a:blip r:embed="rId3"/>
          <a:stretch>
            <a:fillRect/>
          </a:stretch>
        </p:blipFill>
        <p:spPr>
          <a:xfrm>
            <a:off x="4744879" y="523137"/>
            <a:ext cx="3551105" cy="2829690"/>
          </a:xfrm>
          <a:prstGeom prst="rect">
            <a:avLst/>
          </a:prstGeom>
          <a:ln>
            <a:noFill/>
          </a:ln>
          <a:effectLst>
            <a:outerShdw blurRad="292100" dist="139700" dir="2700000" algn="tl" rotWithShape="0">
              <a:srgbClr val="333333">
                <a:alpha val="65000"/>
              </a:srgbClr>
            </a:outerShdw>
          </a:effectLst>
        </p:spPr>
      </p:pic>
      <p:cxnSp>
        <p:nvCxnSpPr>
          <p:cNvPr id="15" name="Conector: curvado 14">
            <a:extLst>
              <a:ext uri="{FF2B5EF4-FFF2-40B4-BE49-F238E27FC236}">
                <a16:creationId xmlns:a16="http://schemas.microsoft.com/office/drawing/2014/main" id="{68B7BCEF-120A-8E6A-E915-F805BACB4F17}"/>
              </a:ext>
            </a:extLst>
          </p:cNvPr>
          <p:cNvCxnSpPr>
            <a:cxnSpLocks/>
          </p:cNvCxnSpPr>
          <p:nvPr/>
        </p:nvCxnSpPr>
        <p:spPr>
          <a:xfrm rot="16200000" flipH="1">
            <a:off x="6164920" y="2821217"/>
            <a:ext cx="1542194" cy="23975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58F509E3-EA97-E897-75D4-6DAC0A919D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88" y="2235457"/>
            <a:ext cx="3048000" cy="381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BE081A6D-FF07-1484-F753-8CAB40A2A2C0}"/>
              </a:ext>
            </a:extLst>
          </p:cNvPr>
          <p:cNvSpPr txBox="1"/>
          <p:nvPr/>
        </p:nvSpPr>
        <p:spPr>
          <a:xfrm>
            <a:off x="456788" y="2773139"/>
            <a:ext cx="4288091" cy="2123658"/>
          </a:xfrm>
          <a:prstGeom prst="rect">
            <a:avLst/>
          </a:prstGeom>
          <a:noFill/>
        </p:spPr>
        <p:txBody>
          <a:bodyPr wrap="square" rtlCol="0">
            <a:spAutoFit/>
          </a:bodyPr>
          <a:lstStyle/>
          <a:p>
            <a:r>
              <a:rPr lang="es-AR" sz="1200" dirty="0">
                <a:latin typeface="Poppins" panose="00000500000000000000" pitchFamily="2" charset="0"/>
                <a:cs typeface="Poppins" panose="00000500000000000000" pitchFamily="2" charset="0"/>
              </a:rPr>
              <a:t>Y= es la variable dependiente/target (la variable que estamos tratando de predecir)</a:t>
            </a:r>
          </a:p>
          <a:p>
            <a:endParaRPr lang="es-AR" sz="1200" dirty="0">
              <a:latin typeface="Poppins" panose="00000500000000000000" pitchFamily="2" charset="0"/>
              <a:cs typeface="Poppins" panose="00000500000000000000" pitchFamily="2" charset="0"/>
            </a:endParaRPr>
          </a:p>
          <a:p>
            <a:r>
              <a:rPr lang="es-AR" sz="1200" dirty="0">
                <a:latin typeface="Poppins" panose="00000500000000000000" pitchFamily="2" charset="0"/>
                <a:cs typeface="Poppins" panose="00000500000000000000" pitchFamily="2" charset="0"/>
              </a:rPr>
              <a:t>X1,x2,x3,x4=son las variables independientes (las características o atributos que utilizamos para hacer la predicción)</a:t>
            </a:r>
            <a:br>
              <a:rPr lang="es-AR" sz="1200" dirty="0">
                <a:latin typeface="Poppins" panose="00000500000000000000" pitchFamily="2" charset="0"/>
                <a:cs typeface="Poppins" panose="00000500000000000000" pitchFamily="2" charset="0"/>
              </a:rPr>
            </a:br>
            <a:endParaRPr lang="es-AR" sz="1200" dirty="0">
              <a:latin typeface="Poppins" panose="00000500000000000000" pitchFamily="2" charset="0"/>
              <a:cs typeface="Poppins" panose="00000500000000000000" pitchFamily="2" charset="0"/>
            </a:endParaRPr>
          </a:p>
          <a:p>
            <a:r>
              <a:rPr lang="es-AR" sz="1200" dirty="0">
                <a:latin typeface="Poppins" panose="00000500000000000000" pitchFamily="2" charset="0"/>
                <a:cs typeface="Poppins" panose="00000500000000000000" pitchFamily="2" charset="0"/>
              </a:rPr>
              <a:t>M1,m2,m3,m4=son los coeficientes de regresión para las variables independientes (peso en la función)</a:t>
            </a:r>
          </a:p>
          <a:p>
            <a:endParaRPr lang="es-AR" sz="1200" dirty="0">
              <a:latin typeface="Poppins" panose="00000500000000000000" pitchFamily="2" charset="0"/>
              <a:cs typeface="Poppins" panose="00000500000000000000" pitchFamily="2" charset="0"/>
            </a:endParaRPr>
          </a:p>
          <a:p>
            <a:r>
              <a:rPr lang="es-AR" sz="1200" dirty="0">
                <a:latin typeface="Poppins" panose="00000500000000000000" pitchFamily="2" charset="0"/>
                <a:cs typeface="Poppins" panose="00000500000000000000" pitchFamily="2" charset="0"/>
              </a:rPr>
              <a:t>b=intercepto con el eje y</a:t>
            </a:r>
          </a:p>
        </p:txBody>
      </p:sp>
      <p:sp>
        <p:nvSpPr>
          <p:cNvPr id="5" name="CuadroTexto 4">
            <a:extLst>
              <a:ext uri="{FF2B5EF4-FFF2-40B4-BE49-F238E27FC236}">
                <a16:creationId xmlns:a16="http://schemas.microsoft.com/office/drawing/2014/main" id="{3938A3DE-C6EC-4EE6-C205-3B7045DCB21B}"/>
              </a:ext>
            </a:extLst>
          </p:cNvPr>
          <p:cNvSpPr txBox="1"/>
          <p:nvPr/>
        </p:nvSpPr>
        <p:spPr>
          <a:xfrm>
            <a:off x="5372661" y="3712190"/>
            <a:ext cx="3314551" cy="1015663"/>
          </a:xfrm>
          <a:prstGeom prst="rect">
            <a:avLst/>
          </a:prstGeom>
          <a:noFill/>
        </p:spPr>
        <p:txBody>
          <a:bodyPr wrap="square" rtlCol="0">
            <a:spAutoFit/>
          </a:bodyPr>
          <a:lstStyle/>
          <a:p>
            <a:pPr algn="ctr"/>
            <a:r>
              <a:rPr lang="es-ES" sz="1200" dirty="0">
                <a:latin typeface="Poppins" panose="00000500000000000000" pitchFamily="2" charset="0"/>
                <a:cs typeface="Poppins" panose="00000500000000000000" pitchFamily="2" charset="0"/>
              </a:rPr>
              <a:t>Objetivo del modelo:</a:t>
            </a:r>
            <a:endParaRPr lang="es-AR" sz="1200" dirty="0">
              <a:latin typeface="Poppins" panose="00000500000000000000" pitchFamily="2" charset="0"/>
              <a:cs typeface="Poppins" panose="00000500000000000000" pitchFamily="2" charset="0"/>
            </a:endParaRPr>
          </a:p>
          <a:p>
            <a:pPr algn="ctr"/>
            <a:r>
              <a:rPr lang="es-AR" sz="1200" dirty="0">
                <a:latin typeface="Poppins" panose="00000500000000000000" pitchFamily="2" charset="0"/>
                <a:cs typeface="Poppins" panose="00000500000000000000" pitchFamily="2" charset="0"/>
              </a:rPr>
              <a:t>Encontrar el valor óptimo de b y m1,m2,m3,m4 que ajuste lo mejor posible esta recta a la tendencia de nuestro conjunto de datos.</a:t>
            </a:r>
          </a:p>
        </p:txBody>
      </p:sp>
      <p:sp>
        <p:nvSpPr>
          <p:cNvPr id="7" name="CuadroTexto 6">
            <a:extLst>
              <a:ext uri="{FF2B5EF4-FFF2-40B4-BE49-F238E27FC236}">
                <a16:creationId xmlns:a16="http://schemas.microsoft.com/office/drawing/2014/main" id="{F604428C-0C4C-F225-F156-B906AE4EAFCC}"/>
              </a:ext>
            </a:extLst>
          </p:cNvPr>
          <p:cNvSpPr txBox="1"/>
          <p:nvPr/>
        </p:nvSpPr>
        <p:spPr>
          <a:xfrm>
            <a:off x="2500740" y="4656329"/>
            <a:ext cx="4820200" cy="43088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1100" dirty="0">
                <a:latin typeface="Poppins" panose="00000500000000000000" pitchFamily="2" charset="0"/>
                <a:cs typeface="Poppins" panose="00000500000000000000" pitchFamily="2" charset="0"/>
              </a:rPr>
              <a:t>Modelo utiliza suma de mínimos cuadrados para encontrar los parámetros que mejor ajustan</a:t>
            </a:r>
            <a:endParaRPr lang="es-AR" sz="11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372009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5395026-D666-35BF-95FD-45CB0063F6A4}"/>
              </a:ext>
            </a:extLst>
          </p:cNvPr>
          <p:cNvSpPr/>
          <p:nvPr/>
        </p:nvSpPr>
        <p:spPr>
          <a:xfrm>
            <a:off x="431679" y="502432"/>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10" name="Rectángulo: esquinas redondeadas 4">
            <a:extLst>
              <a:ext uri="{FF2B5EF4-FFF2-40B4-BE49-F238E27FC236}">
                <a16:creationId xmlns:a16="http://schemas.microsoft.com/office/drawing/2014/main" id="{A526B181-7049-EC25-6F59-9F77405F8746}"/>
              </a:ext>
            </a:extLst>
          </p:cNvPr>
          <p:cNvSpPr txBox="1"/>
          <p:nvPr/>
        </p:nvSpPr>
        <p:spPr>
          <a:xfrm>
            <a:off x="431679" y="1542197"/>
            <a:ext cx="2069061" cy="395785"/>
          </a:xfrm>
          <a:custGeom>
            <a:avLst/>
            <a:gdLst>
              <a:gd name="connsiteX0" fmla="*/ 0 w 2069061"/>
              <a:gd name="connsiteY0" fmla="*/ 0 h 395785"/>
              <a:gd name="connsiteX1" fmla="*/ 648306 w 2069061"/>
              <a:gd name="connsiteY1" fmla="*/ 0 h 395785"/>
              <a:gd name="connsiteX2" fmla="*/ 1296612 w 2069061"/>
              <a:gd name="connsiteY2" fmla="*/ 0 h 395785"/>
              <a:gd name="connsiteX3" fmla="*/ 2069061 w 2069061"/>
              <a:gd name="connsiteY3" fmla="*/ 0 h 395785"/>
              <a:gd name="connsiteX4" fmla="*/ 2069061 w 2069061"/>
              <a:gd name="connsiteY4" fmla="*/ 395785 h 395785"/>
              <a:gd name="connsiteX5" fmla="*/ 1337993 w 2069061"/>
              <a:gd name="connsiteY5" fmla="*/ 395785 h 395785"/>
              <a:gd name="connsiteX6" fmla="*/ 648306 w 2069061"/>
              <a:gd name="connsiteY6" fmla="*/ 395785 h 395785"/>
              <a:gd name="connsiteX7" fmla="*/ 0 w 2069061"/>
              <a:gd name="connsiteY7" fmla="*/ 395785 h 395785"/>
              <a:gd name="connsiteX8" fmla="*/ 0 w 2069061"/>
              <a:gd name="connsiteY8" fmla="*/ 0 h 39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9061" h="395785" fill="none" extrusionOk="0">
                <a:moveTo>
                  <a:pt x="0" y="0"/>
                </a:moveTo>
                <a:cubicBezTo>
                  <a:pt x="165632" y="-13166"/>
                  <a:pt x="378679" y="-24112"/>
                  <a:pt x="648306" y="0"/>
                </a:cubicBezTo>
                <a:cubicBezTo>
                  <a:pt x="917933" y="24112"/>
                  <a:pt x="993570" y="-13016"/>
                  <a:pt x="1296612" y="0"/>
                </a:cubicBezTo>
                <a:cubicBezTo>
                  <a:pt x="1599654" y="13016"/>
                  <a:pt x="1839390" y="-21795"/>
                  <a:pt x="2069061" y="0"/>
                </a:cubicBezTo>
                <a:cubicBezTo>
                  <a:pt x="2085645" y="181970"/>
                  <a:pt x="2069532" y="285168"/>
                  <a:pt x="2069061" y="395785"/>
                </a:cubicBezTo>
                <a:cubicBezTo>
                  <a:pt x="1847836" y="388692"/>
                  <a:pt x="1601331" y="415091"/>
                  <a:pt x="1337993" y="395785"/>
                </a:cubicBezTo>
                <a:cubicBezTo>
                  <a:pt x="1074655" y="376479"/>
                  <a:pt x="937867" y="377049"/>
                  <a:pt x="648306" y="395785"/>
                </a:cubicBezTo>
                <a:cubicBezTo>
                  <a:pt x="358745" y="414521"/>
                  <a:pt x="221001" y="425553"/>
                  <a:pt x="0" y="395785"/>
                </a:cubicBezTo>
                <a:cubicBezTo>
                  <a:pt x="5784" y="267660"/>
                  <a:pt x="6202" y="133715"/>
                  <a:pt x="0" y="0"/>
                </a:cubicBezTo>
                <a:close/>
              </a:path>
              <a:path w="2069061" h="395785" stroke="0" extrusionOk="0">
                <a:moveTo>
                  <a:pt x="0" y="0"/>
                </a:moveTo>
                <a:cubicBezTo>
                  <a:pt x="197724" y="-33250"/>
                  <a:pt x="491974" y="-36103"/>
                  <a:pt x="731068" y="0"/>
                </a:cubicBezTo>
                <a:cubicBezTo>
                  <a:pt x="970162" y="36103"/>
                  <a:pt x="1262744" y="-24295"/>
                  <a:pt x="1400065" y="0"/>
                </a:cubicBezTo>
                <a:cubicBezTo>
                  <a:pt x="1537386" y="24295"/>
                  <a:pt x="1772322" y="18150"/>
                  <a:pt x="2069061" y="0"/>
                </a:cubicBezTo>
                <a:cubicBezTo>
                  <a:pt x="2072624" y="120712"/>
                  <a:pt x="2067473" y="251221"/>
                  <a:pt x="2069061" y="395785"/>
                </a:cubicBezTo>
                <a:cubicBezTo>
                  <a:pt x="1915288" y="384864"/>
                  <a:pt x="1639668" y="420699"/>
                  <a:pt x="1441446" y="395785"/>
                </a:cubicBezTo>
                <a:cubicBezTo>
                  <a:pt x="1243225" y="370871"/>
                  <a:pt x="1087830" y="375236"/>
                  <a:pt x="813831" y="395785"/>
                </a:cubicBezTo>
                <a:cubicBezTo>
                  <a:pt x="539833" y="416334"/>
                  <a:pt x="336482" y="426056"/>
                  <a:pt x="0" y="395785"/>
                </a:cubicBezTo>
                <a:cubicBezTo>
                  <a:pt x="12083" y="211626"/>
                  <a:pt x="1284" y="102907"/>
                  <a:pt x="0" y="0"/>
                </a:cubicBezTo>
                <a:close/>
              </a:path>
            </a:pathLst>
          </a:custGeom>
          <a:ln>
            <a:extLst>
              <a:ext uri="{C807C97D-BFC1-408E-A445-0C87EB9F89A2}">
                <ask:lineSketchStyleProps xmlns:ask="http://schemas.microsoft.com/office/drawing/2018/sketchyshapes" sd="3989574929">
                  <a:prstGeom prst="rect">
                    <a:avLst/>
                  </a:prstGeom>
                  <ask:type>
                    <ask:lineSketchFreehand/>
                  </ask:type>
                </ask:lineSketchStyleProps>
              </a:ext>
            </a:extLst>
          </a:ln>
        </p:spPr>
        <p:style>
          <a:lnRef idx="0">
            <a:schemeClr val="accent1"/>
          </a:lnRef>
          <a:fillRef idx="3">
            <a:schemeClr val="accent1"/>
          </a:fillRef>
          <a:effectRef idx="3">
            <a:schemeClr val="accent1"/>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R</a:t>
            </a:r>
            <a:r>
              <a:rPr lang="es-AR" b="1" kern="1200" dirty="0">
                <a:solidFill>
                  <a:schemeClr val="tx1"/>
                </a:solidFill>
                <a:latin typeface="Poppins" panose="00000500000000000000" pitchFamily="2" charset="0"/>
                <a:cs typeface="Poppins" panose="00000500000000000000" pitchFamily="2" charset="0"/>
              </a:rPr>
              <a:t>egresión lineal</a:t>
            </a:r>
          </a:p>
        </p:txBody>
      </p:sp>
      <p:sp>
        <p:nvSpPr>
          <p:cNvPr id="7" name="CuadroTexto 6">
            <a:extLst>
              <a:ext uri="{FF2B5EF4-FFF2-40B4-BE49-F238E27FC236}">
                <a16:creationId xmlns:a16="http://schemas.microsoft.com/office/drawing/2014/main" id="{F604428C-0C4C-F225-F156-B906AE4EAFCC}"/>
              </a:ext>
            </a:extLst>
          </p:cNvPr>
          <p:cNvSpPr txBox="1"/>
          <p:nvPr/>
        </p:nvSpPr>
        <p:spPr>
          <a:xfrm>
            <a:off x="431679" y="2140863"/>
            <a:ext cx="4820200" cy="43088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1100" dirty="0">
                <a:latin typeface="Poppins" panose="00000500000000000000" pitchFamily="2" charset="0"/>
                <a:cs typeface="Poppins" panose="00000500000000000000" pitchFamily="2" charset="0"/>
              </a:rPr>
              <a:t>Modelo utiliza suma de mínimos cuadrados para encontrar los parámetros que mejor ajustan</a:t>
            </a:r>
            <a:endParaRPr lang="es-AR" sz="1100" dirty="0">
              <a:latin typeface="Poppins" panose="00000500000000000000" pitchFamily="2" charset="0"/>
              <a:cs typeface="Poppins" panose="00000500000000000000" pitchFamily="2" charset="0"/>
            </a:endParaRPr>
          </a:p>
        </p:txBody>
      </p:sp>
      <p:pic>
        <p:nvPicPr>
          <p:cNvPr id="6146" name="Picture 2" descr="8.2 Regresión por Mínimos cuadrados con Python – Métodos numéricos">
            <a:extLst>
              <a:ext uri="{FF2B5EF4-FFF2-40B4-BE49-F238E27FC236}">
                <a16:creationId xmlns:a16="http://schemas.microsoft.com/office/drawing/2014/main" id="{F59768DB-8A40-E887-8246-220DAD1BE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60" y="2731665"/>
            <a:ext cx="2734602" cy="219862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61B6D325-C898-C506-5D12-C928EC61B71A}"/>
              </a:ext>
            </a:extLst>
          </p:cNvPr>
          <p:cNvSpPr txBox="1"/>
          <p:nvPr/>
        </p:nvSpPr>
        <p:spPr>
          <a:xfrm>
            <a:off x="4162567" y="3462485"/>
            <a:ext cx="402609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dirty="0"/>
              <a:t>Los parámetros que den la menor suma (menos distancia de puntos a la recta) son los óptimos. </a:t>
            </a:r>
            <a:endParaRPr lang="es-AR" dirty="0"/>
          </a:p>
        </p:txBody>
      </p:sp>
      <p:sp>
        <p:nvSpPr>
          <p:cNvPr id="3" name="CuadroTexto 2">
            <a:extLst>
              <a:ext uri="{FF2B5EF4-FFF2-40B4-BE49-F238E27FC236}">
                <a16:creationId xmlns:a16="http://schemas.microsoft.com/office/drawing/2014/main" id="{3DB3563A-C106-0217-DC6E-310AEE09188D}"/>
              </a:ext>
            </a:extLst>
          </p:cNvPr>
          <p:cNvSpPr txBox="1"/>
          <p:nvPr/>
        </p:nvSpPr>
        <p:spPr>
          <a:xfrm>
            <a:off x="4162567" y="4722551"/>
            <a:ext cx="2069061" cy="307777"/>
          </a:xfrm>
          <a:prstGeom prst="rect">
            <a:avLst/>
          </a:prstGeom>
          <a:noFill/>
        </p:spPr>
        <p:txBody>
          <a:bodyPr wrap="square" rtlCol="0">
            <a:spAutoFit/>
          </a:bodyPr>
          <a:lstStyle/>
          <a:p>
            <a:r>
              <a:rPr lang="es-ES" dirty="0">
                <a:hlinkClick r:id="rId4"/>
              </a:rPr>
              <a:t>Notebook</a:t>
            </a:r>
            <a:endParaRPr lang="es-AR" dirty="0"/>
          </a:p>
        </p:txBody>
      </p:sp>
    </p:spTree>
    <p:extLst>
      <p:ext uri="{BB962C8B-B14F-4D97-AF65-F5344CB8AC3E}">
        <p14:creationId xmlns:p14="http://schemas.microsoft.com/office/powerpoint/2010/main" val="4246469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5395026-D666-35BF-95FD-45CB0063F6A4}"/>
              </a:ext>
            </a:extLst>
          </p:cNvPr>
          <p:cNvSpPr/>
          <p:nvPr/>
        </p:nvSpPr>
        <p:spPr>
          <a:xfrm>
            <a:off x="431679" y="502432"/>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10" name="Rectángulo: esquinas redondeadas 4">
            <a:extLst>
              <a:ext uri="{FF2B5EF4-FFF2-40B4-BE49-F238E27FC236}">
                <a16:creationId xmlns:a16="http://schemas.microsoft.com/office/drawing/2014/main" id="{A526B181-7049-EC25-6F59-9F77405F8746}"/>
              </a:ext>
            </a:extLst>
          </p:cNvPr>
          <p:cNvSpPr txBox="1"/>
          <p:nvPr/>
        </p:nvSpPr>
        <p:spPr>
          <a:xfrm>
            <a:off x="431679" y="1542197"/>
            <a:ext cx="2069061" cy="395785"/>
          </a:xfrm>
          <a:custGeom>
            <a:avLst/>
            <a:gdLst>
              <a:gd name="connsiteX0" fmla="*/ 0 w 2069061"/>
              <a:gd name="connsiteY0" fmla="*/ 0 h 395785"/>
              <a:gd name="connsiteX1" fmla="*/ 648306 w 2069061"/>
              <a:gd name="connsiteY1" fmla="*/ 0 h 395785"/>
              <a:gd name="connsiteX2" fmla="*/ 1296612 w 2069061"/>
              <a:gd name="connsiteY2" fmla="*/ 0 h 395785"/>
              <a:gd name="connsiteX3" fmla="*/ 2069061 w 2069061"/>
              <a:gd name="connsiteY3" fmla="*/ 0 h 395785"/>
              <a:gd name="connsiteX4" fmla="*/ 2069061 w 2069061"/>
              <a:gd name="connsiteY4" fmla="*/ 395785 h 395785"/>
              <a:gd name="connsiteX5" fmla="*/ 1337993 w 2069061"/>
              <a:gd name="connsiteY5" fmla="*/ 395785 h 395785"/>
              <a:gd name="connsiteX6" fmla="*/ 648306 w 2069061"/>
              <a:gd name="connsiteY6" fmla="*/ 395785 h 395785"/>
              <a:gd name="connsiteX7" fmla="*/ 0 w 2069061"/>
              <a:gd name="connsiteY7" fmla="*/ 395785 h 395785"/>
              <a:gd name="connsiteX8" fmla="*/ 0 w 2069061"/>
              <a:gd name="connsiteY8" fmla="*/ 0 h 39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9061" h="395785" fill="none" extrusionOk="0">
                <a:moveTo>
                  <a:pt x="0" y="0"/>
                </a:moveTo>
                <a:cubicBezTo>
                  <a:pt x="165632" y="-13166"/>
                  <a:pt x="378679" y="-24112"/>
                  <a:pt x="648306" y="0"/>
                </a:cubicBezTo>
                <a:cubicBezTo>
                  <a:pt x="917933" y="24112"/>
                  <a:pt x="993570" y="-13016"/>
                  <a:pt x="1296612" y="0"/>
                </a:cubicBezTo>
                <a:cubicBezTo>
                  <a:pt x="1599654" y="13016"/>
                  <a:pt x="1839390" y="-21795"/>
                  <a:pt x="2069061" y="0"/>
                </a:cubicBezTo>
                <a:cubicBezTo>
                  <a:pt x="2085645" y="181970"/>
                  <a:pt x="2069532" y="285168"/>
                  <a:pt x="2069061" y="395785"/>
                </a:cubicBezTo>
                <a:cubicBezTo>
                  <a:pt x="1847836" y="388692"/>
                  <a:pt x="1601331" y="415091"/>
                  <a:pt x="1337993" y="395785"/>
                </a:cubicBezTo>
                <a:cubicBezTo>
                  <a:pt x="1074655" y="376479"/>
                  <a:pt x="937867" y="377049"/>
                  <a:pt x="648306" y="395785"/>
                </a:cubicBezTo>
                <a:cubicBezTo>
                  <a:pt x="358745" y="414521"/>
                  <a:pt x="221001" y="425553"/>
                  <a:pt x="0" y="395785"/>
                </a:cubicBezTo>
                <a:cubicBezTo>
                  <a:pt x="5784" y="267660"/>
                  <a:pt x="6202" y="133715"/>
                  <a:pt x="0" y="0"/>
                </a:cubicBezTo>
                <a:close/>
              </a:path>
              <a:path w="2069061" h="395785" stroke="0" extrusionOk="0">
                <a:moveTo>
                  <a:pt x="0" y="0"/>
                </a:moveTo>
                <a:cubicBezTo>
                  <a:pt x="197724" y="-33250"/>
                  <a:pt x="491974" y="-36103"/>
                  <a:pt x="731068" y="0"/>
                </a:cubicBezTo>
                <a:cubicBezTo>
                  <a:pt x="970162" y="36103"/>
                  <a:pt x="1262744" y="-24295"/>
                  <a:pt x="1400065" y="0"/>
                </a:cubicBezTo>
                <a:cubicBezTo>
                  <a:pt x="1537386" y="24295"/>
                  <a:pt x="1772322" y="18150"/>
                  <a:pt x="2069061" y="0"/>
                </a:cubicBezTo>
                <a:cubicBezTo>
                  <a:pt x="2072624" y="120712"/>
                  <a:pt x="2067473" y="251221"/>
                  <a:pt x="2069061" y="395785"/>
                </a:cubicBezTo>
                <a:cubicBezTo>
                  <a:pt x="1915288" y="384864"/>
                  <a:pt x="1639668" y="420699"/>
                  <a:pt x="1441446" y="395785"/>
                </a:cubicBezTo>
                <a:cubicBezTo>
                  <a:pt x="1243225" y="370871"/>
                  <a:pt x="1087830" y="375236"/>
                  <a:pt x="813831" y="395785"/>
                </a:cubicBezTo>
                <a:cubicBezTo>
                  <a:pt x="539833" y="416334"/>
                  <a:pt x="336482" y="426056"/>
                  <a:pt x="0" y="395785"/>
                </a:cubicBezTo>
                <a:cubicBezTo>
                  <a:pt x="12083" y="211626"/>
                  <a:pt x="1284" y="102907"/>
                  <a:pt x="0" y="0"/>
                </a:cubicBezTo>
                <a:close/>
              </a:path>
            </a:pathLst>
          </a:custGeom>
          <a:ln>
            <a:extLst>
              <a:ext uri="{C807C97D-BFC1-408E-A445-0C87EB9F89A2}">
                <ask:lineSketchStyleProps xmlns:ask="http://schemas.microsoft.com/office/drawing/2018/sketchyshapes" sd="3989574929">
                  <a:prstGeom prst="rect">
                    <a:avLst/>
                  </a:prstGeom>
                  <ask:type>
                    <ask:lineSketchFreehand/>
                  </ask:type>
                </ask:lineSketchStyleProps>
              </a:ext>
            </a:extLst>
          </a:ln>
        </p:spPr>
        <p:style>
          <a:lnRef idx="0">
            <a:schemeClr val="accent3"/>
          </a:lnRef>
          <a:fillRef idx="3">
            <a:schemeClr val="accent3"/>
          </a:fillRef>
          <a:effectRef idx="3">
            <a:schemeClr val="accent3"/>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R</a:t>
            </a:r>
            <a:r>
              <a:rPr lang="es-AR" b="1" kern="1200" dirty="0">
                <a:solidFill>
                  <a:schemeClr val="tx1"/>
                </a:solidFill>
                <a:latin typeface="Poppins" panose="00000500000000000000" pitchFamily="2" charset="0"/>
                <a:cs typeface="Poppins" panose="00000500000000000000" pitchFamily="2" charset="0"/>
              </a:rPr>
              <a:t>egresión logística</a:t>
            </a:r>
          </a:p>
        </p:txBody>
      </p:sp>
      <p:sp>
        <p:nvSpPr>
          <p:cNvPr id="2" name="CuadroTexto 1">
            <a:extLst>
              <a:ext uri="{FF2B5EF4-FFF2-40B4-BE49-F238E27FC236}">
                <a16:creationId xmlns:a16="http://schemas.microsoft.com/office/drawing/2014/main" id="{FC0A6D73-0CD0-44A7-0AF9-B5B56FDA3C7C}"/>
              </a:ext>
            </a:extLst>
          </p:cNvPr>
          <p:cNvSpPr txBox="1"/>
          <p:nvPr/>
        </p:nvSpPr>
        <p:spPr>
          <a:xfrm>
            <a:off x="431679" y="2169994"/>
            <a:ext cx="4140321" cy="2677656"/>
          </a:xfrm>
          <a:prstGeom prst="rect">
            <a:avLst/>
          </a:prstGeom>
          <a:noFill/>
        </p:spPr>
        <p:txBody>
          <a:bodyPr wrap="square" rtlCol="0">
            <a:spAutoFit/>
          </a:bodyPr>
          <a:lstStyle/>
          <a:p>
            <a:pPr marL="285750" indent="-285750">
              <a:buFont typeface="Arial" panose="020B0604020202020204" pitchFamily="34" charset="0"/>
              <a:buChar char="•"/>
            </a:pPr>
            <a:r>
              <a:rPr lang="es-ES" dirty="0">
                <a:effectLst>
                  <a:outerShdw blurRad="38100" dist="38100" dir="2700000" algn="tl">
                    <a:srgbClr val="000000">
                      <a:alpha val="43137"/>
                    </a:srgbClr>
                  </a:outerShdw>
                </a:effectLst>
              </a:rPr>
              <a:t>Algoritmo de aprendizaje supervisado: va a recibir un conjunto de datos etiquetados</a:t>
            </a:r>
            <a:r>
              <a:rPr lang="es-ES" dirty="0"/>
              <a:t>. </a:t>
            </a:r>
          </a:p>
          <a:p>
            <a:endParaRPr lang="es-ES" dirty="0"/>
          </a:p>
          <a:p>
            <a:pPr marL="285750" indent="-285750">
              <a:buFont typeface="Arial" panose="020B0604020202020204" pitchFamily="34" charset="0"/>
              <a:buChar char="•"/>
            </a:pPr>
            <a:r>
              <a:rPr lang="es-ES" dirty="0"/>
              <a:t>Intenta </a:t>
            </a:r>
            <a:r>
              <a:rPr lang="es-ES" b="1" dirty="0">
                <a:effectLst>
                  <a:outerShdw blurRad="38100" dist="38100" dir="2700000" algn="tl">
                    <a:srgbClr val="000000">
                      <a:alpha val="43137"/>
                    </a:srgbClr>
                  </a:outerShdw>
                </a:effectLst>
              </a:rPr>
              <a:t>predecir valores discretos</a:t>
            </a:r>
          </a:p>
          <a:p>
            <a:pPr marL="285750" indent="-285750">
              <a:buFont typeface="Arial" panose="020B0604020202020204" pitchFamily="34" charset="0"/>
              <a:buChar char="•"/>
            </a:pPr>
            <a:endParaRPr lang="es-ES" b="1"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s-ES" b="1" dirty="0">
                <a:effectLst>
                  <a:outerShdw blurRad="38100" dist="38100" dir="2700000" algn="tl">
                    <a:srgbClr val="000000">
                      <a:alpha val="43137"/>
                    </a:srgbClr>
                  </a:outerShdw>
                </a:effectLst>
              </a:rPr>
              <a:t>Construye una función hipótesis diferente de la regresión lineal porque esta regresión utiliza la clasificación binaria donde y la variable predictora esta acotada en dos valores que se representan como 0 y 1. </a:t>
            </a:r>
            <a:br>
              <a:rPr lang="es-ES" b="1" dirty="0">
                <a:effectLst>
                  <a:outerShdw blurRad="38100" dist="38100" dir="2700000" algn="tl">
                    <a:srgbClr val="000000">
                      <a:alpha val="43137"/>
                    </a:srgbClr>
                  </a:outerShdw>
                </a:effectLst>
              </a:rPr>
            </a:br>
            <a:r>
              <a:rPr lang="es-ES" b="1" dirty="0">
                <a:effectLst>
                  <a:outerShdw blurRad="38100" dist="38100" dir="2700000" algn="tl">
                    <a:srgbClr val="000000">
                      <a:alpha val="43137"/>
                    </a:srgbClr>
                  </a:outerShdw>
                </a:effectLst>
              </a:rPr>
              <a:t> </a:t>
            </a:r>
          </a:p>
        </p:txBody>
      </p:sp>
      <p:pic>
        <p:nvPicPr>
          <p:cNvPr id="7170" name="Picture 2">
            <a:extLst>
              <a:ext uri="{FF2B5EF4-FFF2-40B4-BE49-F238E27FC236}">
                <a16:creationId xmlns:a16="http://schemas.microsoft.com/office/drawing/2014/main" id="{425CFF44-170E-6765-42FD-37A17EB86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249" y="343870"/>
            <a:ext cx="3192026" cy="239665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49BCEBB-ED92-53EC-FE2A-F902477A0A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008345"/>
            <a:ext cx="4572000" cy="1499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169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5395026-D666-35BF-95FD-45CB0063F6A4}"/>
              </a:ext>
            </a:extLst>
          </p:cNvPr>
          <p:cNvSpPr/>
          <p:nvPr/>
        </p:nvSpPr>
        <p:spPr>
          <a:xfrm>
            <a:off x="431679" y="502432"/>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10" name="Rectángulo: esquinas redondeadas 4">
            <a:extLst>
              <a:ext uri="{FF2B5EF4-FFF2-40B4-BE49-F238E27FC236}">
                <a16:creationId xmlns:a16="http://schemas.microsoft.com/office/drawing/2014/main" id="{A526B181-7049-EC25-6F59-9F77405F8746}"/>
              </a:ext>
            </a:extLst>
          </p:cNvPr>
          <p:cNvSpPr txBox="1"/>
          <p:nvPr/>
        </p:nvSpPr>
        <p:spPr>
          <a:xfrm>
            <a:off x="431679" y="1542197"/>
            <a:ext cx="2069061" cy="395785"/>
          </a:xfrm>
          <a:custGeom>
            <a:avLst/>
            <a:gdLst>
              <a:gd name="connsiteX0" fmla="*/ 0 w 2069061"/>
              <a:gd name="connsiteY0" fmla="*/ 0 h 395785"/>
              <a:gd name="connsiteX1" fmla="*/ 648306 w 2069061"/>
              <a:gd name="connsiteY1" fmla="*/ 0 h 395785"/>
              <a:gd name="connsiteX2" fmla="*/ 1296612 w 2069061"/>
              <a:gd name="connsiteY2" fmla="*/ 0 h 395785"/>
              <a:gd name="connsiteX3" fmla="*/ 2069061 w 2069061"/>
              <a:gd name="connsiteY3" fmla="*/ 0 h 395785"/>
              <a:gd name="connsiteX4" fmla="*/ 2069061 w 2069061"/>
              <a:gd name="connsiteY4" fmla="*/ 395785 h 395785"/>
              <a:gd name="connsiteX5" fmla="*/ 1337993 w 2069061"/>
              <a:gd name="connsiteY5" fmla="*/ 395785 h 395785"/>
              <a:gd name="connsiteX6" fmla="*/ 648306 w 2069061"/>
              <a:gd name="connsiteY6" fmla="*/ 395785 h 395785"/>
              <a:gd name="connsiteX7" fmla="*/ 0 w 2069061"/>
              <a:gd name="connsiteY7" fmla="*/ 395785 h 395785"/>
              <a:gd name="connsiteX8" fmla="*/ 0 w 2069061"/>
              <a:gd name="connsiteY8" fmla="*/ 0 h 39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9061" h="395785" fill="none" extrusionOk="0">
                <a:moveTo>
                  <a:pt x="0" y="0"/>
                </a:moveTo>
                <a:cubicBezTo>
                  <a:pt x="165632" y="-13166"/>
                  <a:pt x="378679" y="-24112"/>
                  <a:pt x="648306" y="0"/>
                </a:cubicBezTo>
                <a:cubicBezTo>
                  <a:pt x="917933" y="24112"/>
                  <a:pt x="993570" y="-13016"/>
                  <a:pt x="1296612" y="0"/>
                </a:cubicBezTo>
                <a:cubicBezTo>
                  <a:pt x="1599654" y="13016"/>
                  <a:pt x="1839390" y="-21795"/>
                  <a:pt x="2069061" y="0"/>
                </a:cubicBezTo>
                <a:cubicBezTo>
                  <a:pt x="2085645" y="181970"/>
                  <a:pt x="2069532" y="285168"/>
                  <a:pt x="2069061" y="395785"/>
                </a:cubicBezTo>
                <a:cubicBezTo>
                  <a:pt x="1847836" y="388692"/>
                  <a:pt x="1601331" y="415091"/>
                  <a:pt x="1337993" y="395785"/>
                </a:cubicBezTo>
                <a:cubicBezTo>
                  <a:pt x="1074655" y="376479"/>
                  <a:pt x="937867" y="377049"/>
                  <a:pt x="648306" y="395785"/>
                </a:cubicBezTo>
                <a:cubicBezTo>
                  <a:pt x="358745" y="414521"/>
                  <a:pt x="221001" y="425553"/>
                  <a:pt x="0" y="395785"/>
                </a:cubicBezTo>
                <a:cubicBezTo>
                  <a:pt x="5784" y="267660"/>
                  <a:pt x="6202" y="133715"/>
                  <a:pt x="0" y="0"/>
                </a:cubicBezTo>
                <a:close/>
              </a:path>
              <a:path w="2069061" h="395785" stroke="0" extrusionOk="0">
                <a:moveTo>
                  <a:pt x="0" y="0"/>
                </a:moveTo>
                <a:cubicBezTo>
                  <a:pt x="197724" y="-33250"/>
                  <a:pt x="491974" y="-36103"/>
                  <a:pt x="731068" y="0"/>
                </a:cubicBezTo>
                <a:cubicBezTo>
                  <a:pt x="970162" y="36103"/>
                  <a:pt x="1262744" y="-24295"/>
                  <a:pt x="1400065" y="0"/>
                </a:cubicBezTo>
                <a:cubicBezTo>
                  <a:pt x="1537386" y="24295"/>
                  <a:pt x="1772322" y="18150"/>
                  <a:pt x="2069061" y="0"/>
                </a:cubicBezTo>
                <a:cubicBezTo>
                  <a:pt x="2072624" y="120712"/>
                  <a:pt x="2067473" y="251221"/>
                  <a:pt x="2069061" y="395785"/>
                </a:cubicBezTo>
                <a:cubicBezTo>
                  <a:pt x="1915288" y="384864"/>
                  <a:pt x="1639668" y="420699"/>
                  <a:pt x="1441446" y="395785"/>
                </a:cubicBezTo>
                <a:cubicBezTo>
                  <a:pt x="1243225" y="370871"/>
                  <a:pt x="1087830" y="375236"/>
                  <a:pt x="813831" y="395785"/>
                </a:cubicBezTo>
                <a:cubicBezTo>
                  <a:pt x="539833" y="416334"/>
                  <a:pt x="336482" y="426056"/>
                  <a:pt x="0" y="395785"/>
                </a:cubicBezTo>
                <a:cubicBezTo>
                  <a:pt x="12083" y="211626"/>
                  <a:pt x="1284" y="102907"/>
                  <a:pt x="0" y="0"/>
                </a:cubicBezTo>
                <a:close/>
              </a:path>
            </a:pathLst>
          </a:custGeom>
          <a:ln>
            <a:extLst>
              <a:ext uri="{C807C97D-BFC1-408E-A445-0C87EB9F89A2}">
                <ask:lineSketchStyleProps xmlns:ask="http://schemas.microsoft.com/office/drawing/2018/sketchyshapes" sd="3989574929">
                  <a:prstGeom prst="rect">
                    <a:avLst/>
                  </a:prstGeom>
                  <ask:type>
                    <ask:lineSketchFreehand/>
                  </ask:type>
                </ask:lineSketchStyleProps>
              </a:ext>
            </a:extLst>
          </a:ln>
        </p:spPr>
        <p:style>
          <a:lnRef idx="0">
            <a:schemeClr val="accent3"/>
          </a:lnRef>
          <a:fillRef idx="3">
            <a:schemeClr val="accent3"/>
          </a:fillRef>
          <a:effectRef idx="3">
            <a:schemeClr val="accent3"/>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R</a:t>
            </a:r>
            <a:r>
              <a:rPr lang="es-AR" b="1" kern="1200" dirty="0">
                <a:solidFill>
                  <a:schemeClr val="tx1"/>
                </a:solidFill>
                <a:latin typeface="Poppins" panose="00000500000000000000" pitchFamily="2" charset="0"/>
                <a:cs typeface="Poppins" panose="00000500000000000000" pitchFamily="2" charset="0"/>
              </a:rPr>
              <a:t>egresión logística</a:t>
            </a:r>
          </a:p>
        </p:txBody>
      </p:sp>
      <p:sp>
        <p:nvSpPr>
          <p:cNvPr id="3" name="CuadroTexto 2">
            <a:extLst>
              <a:ext uri="{FF2B5EF4-FFF2-40B4-BE49-F238E27FC236}">
                <a16:creationId xmlns:a16="http://schemas.microsoft.com/office/drawing/2014/main" id="{7EB3E0F7-BA64-C349-9689-4F5711FED9B9}"/>
              </a:ext>
            </a:extLst>
          </p:cNvPr>
          <p:cNvSpPr txBox="1"/>
          <p:nvPr/>
        </p:nvSpPr>
        <p:spPr>
          <a:xfrm>
            <a:off x="431679" y="2022638"/>
            <a:ext cx="8029933" cy="954107"/>
          </a:xfrm>
          <a:prstGeom prst="rect">
            <a:avLst/>
          </a:prstGeom>
          <a:noFill/>
        </p:spPr>
        <p:txBody>
          <a:bodyPr wrap="square" rtlCol="0">
            <a:spAutoFit/>
          </a:bodyPr>
          <a:lstStyle/>
          <a:p>
            <a:r>
              <a:rPr lang="es-ES" dirty="0">
                <a:latin typeface="Poppins" panose="00000500000000000000" pitchFamily="2" charset="0"/>
                <a:cs typeface="Poppins" panose="00000500000000000000" pitchFamily="2" charset="0"/>
              </a:rPr>
              <a:t>No puede utilizar la misma función que la regresión lineal porque no clasificaría bien. Mas bien se usa una función “sigmoide”, representada por la siguiente grafica con una curva con un punto de corte o </a:t>
            </a:r>
            <a:r>
              <a:rPr lang="es-ES" dirty="0" err="1">
                <a:latin typeface="Poppins" panose="00000500000000000000" pitchFamily="2" charset="0"/>
                <a:cs typeface="Poppins" panose="00000500000000000000" pitchFamily="2" charset="0"/>
              </a:rPr>
              <a:t>thereshold</a:t>
            </a:r>
            <a:r>
              <a:rPr lang="es-ES" dirty="0">
                <a:latin typeface="Poppins" panose="00000500000000000000" pitchFamily="2" charset="0"/>
                <a:cs typeface="Poppins" panose="00000500000000000000" pitchFamily="2" charset="0"/>
              </a:rPr>
              <a:t>:</a:t>
            </a:r>
          </a:p>
          <a:p>
            <a:endParaRPr lang="es-AR" dirty="0">
              <a:latin typeface="Poppins" panose="00000500000000000000" pitchFamily="2" charset="0"/>
              <a:cs typeface="Poppins" panose="00000500000000000000" pitchFamily="2" charset="0"/>
            </a:endParaRPr>
          </a:p>
        </p:txBody>
      </p:sp>
      <p:pic>
        <p:nvPicPr>
          <p:cNvPr id="8194" name="Picture 2" descr="A Little Math on Logistic Regression – Dorian Brown – Finding signal and  escaping the noise">
            <a:extLst>
              <a:ext uri="{FF2B5EF4-FFF2-40B4-BE49-F238E27FC236}">
                <a16:creationId xmlns:a16="http://schemas.microsoft.com/office/drawing/2014/main" id="{54FEEEEF-3B71-49BA-D23A-2A8DA9D12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209" y="2808145"/>
            <a:ext cx="5331606" cy="233535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BAE92549-52E6-5225-9610-31B5B5D82BBB}"/>
              </a:ext>
            </a:extLst>
          </p:cNvPr>
          <p:cNvPicPr>
            <a:picLocks noChangeAspect="1"/>
          </p:cNvPicPr>
          <p:nvPr/>
        </p:nvPicPr>
        <p:blipFill>
          <a:blip r:embed="rId4"/>
          <a:stretch>
            <a:fillRect/>
          </a:stretch>
        </p:blipFill>
        <p:spPr>
          <a:xfrm>
            <a:off x="5245005" y="2571750"/>
            <a:ext cx="2038635" cy="8478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7341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5395026-D666-35BF-95FD-45CB0063F6A4}"/>
              </a:ext>
            </a:extLst>
          </p:cNvPr>
          <p:cNvSpPr/>
          <p:nvPr/>
        </p:nvSpPr>
        <p:spPr>
          <a:xfrm>
            <a:off x="431679" y="502432"/>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10" name="Rectángulo: esquinas redondeadas 4">
            <a:extLst>
              <a:ext uri="{FF2B5EF4-FFF2-40B4-BE49-F238E27FC236}">
                <a16:creationId xmlns:a16="http://schemas.microsoft.com/office/drawing/2014/main" id="{A526B181-7049-EC25-6F59-9F77405F8746}"/>
              </a:ext>
            </a:extLst>
          </p:cNvPr>
          <p:cNvSpPr txBox="1"/>
          <p:nvPr/>
        </p:nvSpPr>
        <p:spPr>
          <a:xfrm>
            <a:off x="431679" y="1542197"/>
            <a:ext cx="2069061" cy="395785"/>
          </a:xfrm>
          <a:custGeom>
            <a:avLst/>
            <a:gdLst>
              <a:gd name="connsiteX0" fmla="*/ 0 w 2069061"/>
              <a:gd name="connsiteY0" fmla="*/ 0 h 395785"/>
              <a:gd name="connsiteX1" fmla="*/ 648306 w 2069061"/>
              <a:gd name="connsiteY1" fmla="*/ 0 h 395785"/>
              <a:gd name="connsiteX2" fmla="*/ 1296612 w 2069061"/>
              <a:gd name="connsiteY2" fmla="*/ 0 h 395785"/>
              <a:gd name="connsiteX3" fmla="*/ 2069061 w 2069061"/>
              <a:gd name="connsiteY3" fmla="*/ 0 h 395785"/>
              <a:gd name="connsiteX4" fmla="*/ 2069061 w 2069061"/>
              <a:gd name="connsiteY4" fmla="*/ 395785 h 395785"/>
              <a:gd name="connsiteX5" fmla="*/ 1337993 w 2069061"/>
              <a:gd name="connsiteY5" fmla="*/ 395785 h 395785"/>
              <a:gd name="connsiteX6" fmla="*/ 648306 w 2069061"/>
              <a:gd name="connsiteY6" fmla="*/ 395785 h 395785"/>
              <a:gd name="connsiteX7" fmla="*/ 0 w 2069061"/>
              <a:gd name="connsiteY7" fmla="*/ 395785 h 395785"/>
              <a:gd name="connsiteX8" fmla="*/ 0 w 2069061"/>
              <a:gd name="connsiteY8" fmla="*/ 0 h 39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9061" h="395785" fill="none" extrusionOk="0">
                <a:moveTo>
                  <a:pt x="0" y="0"/>
                </a:moveTo>
                <a:cubicBezTo>
                  <a:pt x="165632" y="-13166"/>
                  <a:pt x="378679" y="-24112"/>
                  <a:pt x="648306" y="0"/>
                </a:cubicBezTo>
                <a:cubicBezTo>
                  <a:pt x="917933" y="24112"/>
                  <a:pt x="993570" y="-13016"/>
                  <a:pt x="1296612" y="0"/>
                </a:cubicBezTo>
                <a:cubicBezTo>
                  <a:pt x="1599654" y="13016"/>
                  <a:pt x="1839390" y="-21795"/>
                  <a:pt x="2069061" y="0"/>
                </a:cubicBezTo>
                <a:cubicBezTo>
                  <a:pt x="2085645" y="181970"/>
                  <a:pt x="2069532" y="285168"/>
                  <a:pt x="2069061" y="395785"/>
                </a:cubicBezTo>
                <a:cubicBezTo>
                  <a:pt x="1847836" y="388692"/>
                  <a:pt x="1601331" y="415091"/>
                  <a:pt x="1337993" y="395785"/>
                </a:cubicBezTo>
                <a:cubicBezTo>
                  <a:pt x="1074655" y="376479"/>
                  <a:pt x="937867" y="377049"/>
                  <a:pt x="648306" y="395785"/>
                </a:cubicBezTo>
                <a:cubicBezTo>
                  <a:pt x="358745" y="414521"/>
                  <a:pt x="221001" y="425553"/>
                  <a:pt x="0" y="395785"/>
                </a:cubicBezTo>
                <a:cubicBezTo>
                  <a:pt x="5784" y="267660"/>
                  <a:pt x="6202" y="133715"/>
                  <a:pt x="0" y="0"/>
                </a:cubicBezTo>
                <a:close/>
              </a:path>
              <a:path w="2069061" h="395785" stroke="0" extrusionOk="0">
                <a:moveTo>
                  <a:pt x="0" y="0"/>
                </a:moveTo>
                <a:cubicBezTo>
                  <a:pt x="197724" y="-33250"/>
                  <a:pt x="491974" y="-36103"/>
                  <a:pt x="731068" y="0"/>
                </a:cubicBezTo>
                <a:cubicBezTo>
                  <a:pt x="970162" y="36103"/>
                  <a:pt x="1262744" y="-24295"/>
                  <a:pt x="1400065" y="0"/>
                </a:cubicBezTo>
                <a:cubicBezTo>
                  <a:pt x="1537386" y="24295"/>
                  <a:pt x="1772322" y="18150"/>
                  <a:pt x="2069061" y="0"/>
                </a:cubicBezTo>
                <a:cubicBezTo>
                  <a:pt x="2072624" y="120712"/>
                  <a:pt x="2067473" y="251221"/>
                  <a:pt x="2069061" y="395785"/>
                </a:cubicBezTo>
                <a:cubicBezTo>
                  <a:pt x="1915288" y="384864"/>
                  <a:pt x="1639668" y="420699"/>
                  <a:pt x="1441446" y="395785"/>
                </a:cubicBezTo>
                <a:cubicBezTo>
                  <a:pt x="1243225" y="370871"/>
                  <a:pt x="1087830" y="375236"/>
                  <a:pt x="813831" y="395785"/>
                </a:cubicBezTo>
                <a:cubicBezTo>
                  <a:pt x="539833" y="416334"/>
                  <a:pt x="336482" y="426056"/>
                  <a:pt x="0" y="395785"/>
                </a:cubicBezTo>
                <a:cubicBezTo>
                  <a:pt x="12083" y="211626"/>
                  <a:pt x="1284" y="102907"/>
                  <a:pt x="0" y="0"/>
                </a:cubicBezTo>
                <a:close/>
              </a:path>
            </a:pathLst>
          </a:custGeom>
          <a:ln>
            <a:extLst>
              <a:ext uri="{C807C97D-BFC1-408E-A445-0C87EB9F89A2}">
                <ask:lineSketchStyleProps xmlns:ask="http://schemas.microsoft.com/office/drawing/2018/sketchyshapes" sd="3989574929">
                  <a:prstGeom prst="rect">
                    <a:avLst/>
                  </a:prstGeom>
                  <ask:type>
                    <ask:lineSketchFreehand/>
                  </ask:type>
                </ask:lineSketchStyleProps>
              </a:ext>
            </a:extLst>
          </a:ln>
        </p:spPr>
        <p:style>
          <a:lnRef idx="0">
            <a:schemeClr val="accent3"/>
          </a:lnRef>
          <a:fillRef idx="3">
            <a:schemeClr val="accent3"/>
          </a:fillRef>
          <a:effectRef idx="3">
            <a:schemeClr val="accent3"/>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R</a:t>
            </a:r>
            <a:r>
              <a:rPr lang="es-AR" b="1" kern="1200" dirty="0">
                <a:solidFill>
                  <a:schemeClr val="tx1"/>
                </a:solidFill>
                <a:latin typeface="Poppins" panose="00000500000000000000" pitchFamily="2" charset="0"/>
                <a:cs typeface="Poppins" panose="00000500000000000000" pitchFamily="2" charset="0"/>
              </a:rPr>
              <a:t>egresión logística</a:t>
            </a:r>
          </a:p>
        </p:txBody>
      </p:sp>
      <p:sp>
        <p:nvSpPr>
          <p:cNvPr id="3" name="CuadroTexto 2">
            <a:extLst>
              <a:ext uri="{FF2B5EF4-FFF2-40B4-BE49-F238E27FC236}">
                <a16:creationId xmlns:a16="http://schemas.microsoft.com/office/drawing/2014/main" id="{7EB3E0F7-BA64-C349-9689-4F5711FED9B9}"/>
              </a:ext>
            </a:extLst>
          </p:cNvPr>
          <p:cNvSpPr txBox="1"/>
          <p:nvPr/>
        </p:nvSpPr>
        <p:spPr>
          <a:xfrm>
            <a:off x="431679" y="2022638"/>
            <a:ext cx="8029933" cy="1169551"/>
          </a:xfrm>
          <a:prstGeom prst="rect">
            <a:avLst/>
          </a:prstGeom>
          <a:noFill/>
        </p:spPr>
        <p:txBody>
          <a:bodyPr wrap="square" rtlCol="0">
            <a:spAutoFit/>
          </a:bodyPr>
          <a:lstStyle/>
          <a:p>
            <a:r>
              <a:rPr lang="es-ES" dirty="0">
                <a:latin typeface="Poppins" panose="00000500000000000000" pitchFamily="2" charset="0"/>
                <a:cs typeface="Poppins" panose="00000500000000000000" pitchFamily="2" charset="0"/>
              </a:rPr>
              <a:t>Se puede interpretar cuando se alimenta la función con las variables de entrada como la probabilidad que de un valor u otro. Para que la </a:t>
            </a:r>
            <a:r>
              <a:rPr lang="es-ES" dirty="0" err="1">
                <a:latin typeface="Poppins" panose="00000500000000000000" pitchFamily="2" charset="0"/>
                <a:cs typeface="Poppins" panose="00000500000000000000" pitchFamily="2" charset="0"/>
              </a:rPr>
              <a:t>probabildiad</a:t>
            </a:r>
            <a:r>
              <a:rPr lang="es-ES" dirty="0">
                <a:latin typeface="Poppins" panose="00000500000000000000" pitchFamily="2" charset="0"/>
                <a:cs typeface="Poppins" panose="00000500000000000000" pitchFamily="2" charset="0"/>
              </a:rPr>
              <a:t> se transforme en un valor discreto como Si o No, se usa el </a:t>
            </a:r>
            <a:r>
              <a:rPr lang="es-ES" dirty="0" err="1">
                <a:latin typeface="Poppins" panose="00000500000000000000" pitchFamily="2" charset="0"/>
                <a:cs typeface="Poppins" panose="00000500000000000000" pitchFamily="2" charset="0"/>
              </a:rPr>
              <a:t>thereshold</a:t>
            </a:r>
            <a:r>
              <a:rPr lang="es-ES" dirty="0">
                <a:latin typeface="Poppins" panose="00000500000000000000" pitchFamily="2" charset="0"/>
                <a:cs typeface="Poppins" panose="00000500000000000000" pitchFamily="2" charset="0"/>
              </a:rPr>
              <a:t>. Si la predicción es mayor a 0.5 entonces Si y si es menor a 0.5 entonces No. </a:t>
            </a:r>
          </a:p>
          <a:p>
            <a:endParaRPr lang="es-AR" dirty="0">
              <a:latin typeface="Poppins" panose="00000500000000000000" pitchFamily="2" charset="0"/>
              <a:cs typeface="Poppins" panose="00000500000000000000" pitchFamily="2" charset="0"/>
            </a:endParaRPr>
          </a:p>
        </p:txBody>
      </p:sp>
      <p:pic>
        <p:nvPicPr>
          <p:cNvPr id="8194" name="Picture 2" descr="A Little Math on Logistic Regression – Dorian Brown – Finding signal and  escaping the noise">
            <a:extLst>
              <a:ext uri="{FF2B5EF4-FFF2-40B4-BE49-F238E27FC236}">
                <a16:creationId xmlns:a16="http://schemas.microsoft.com/office/drawing/2014/main" id="{54FEEEEF-3B71-49BA-D23A-2A8DA9D12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812" y="3192189"/>
            <a:ext cx="3781660" cy="1656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940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5395026-D666-35BF-95FD-45CB0063F6A4}"/>
              </a:ext>
            </a:extLst>
          </p:cNvPr>
          <p:cNvSpPr/>
          <p:nvPr/>
        </p:nvSpPr>
        <p:spPr>
          <a:xfrm>
            <a:off x="431679" y="502432"/>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10" name="Rectángulo: esquinas redondeadas 4">
            <a:extLst>
              <a:ext uri="{FF2B5EF4-FFF2-40B4-BE49-F238E27FC236}">
                <a16:creationId xmlns:a16="http://schemas.microsoft.com/office/drawing/2014/main" id="{A526B181-7049-EC25-6F59-9F77405F8746}"/>
              </a:ext>
            </a:extLst>
          </p:cNvPr>
          <p:cNvSpPr txBox="1"/>
          <p:nvPr/>
        </p:nvSpPr>
        <p:spPr>
          <a:xfrm>
            <a:off x="431679" y="1542197"/>
            <a:ext cx="2069061" cy="395785"/>
          </a:xfrm>
          <a:custGeom>
            <a:avLst/>
            <a:gdLst>
              <a:gd name="connsiteX0" fmla="*/ 0 w 2069061"/>
              <a:gd name="connsiteY0" fmla="*/ 0 h 395785"/>
              <a:gd name="connsiteX1" fmla="*/ 648306 w 2069061"/>
              <a:gd name="connsiteY1" fmla="*/ 0 h 395785"/>
              <a:gd name="connsiteX2" fmla="*/ 1296612 w 2069061"/>
              <a:gd name="connsiteY2" fmla="*/ 0 h 395785"/>
              <a:gd name="connsiteX3" fmla="*/ 2069061 w 2069061"/>
              <a:gd name="connsiteY3" fmla="*/ 0 h 395785"/>
              <a:gd name="connsiteX4" fmla="*/ 2069061 w 2069061"/>
              <a:gd name="connsiteY4" fmla="*/ 395785 h 395785"/>
              <a:gd name="connsiteX5" fmla="*/ 1337993 w 2069061"/>
              <a:gd name="connsiteY5" fmla="*/ 395785 h 395785"/>
              <a:gd name="connsiteX6" fmla="*/ 648306 w 2069061"/>
              <a:gd name="connsiteY6" fmla="*/ 395785 h 395785"/>
              <a:gd name="connsiteX7" fmla="*/ 0 w 2069061"/>
              <a:gd name="connsiteY7" fmla="*/ 395785 h 395785"/>
              <a:gd name="connsiteX8" fmla="*/ 0 w 2069061"/>
              <a:gd name="connsiteY8" fmla="*/ 0 h 39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9061" h="395785" fill="none" extrusionOk="0">
                <a:moveTo>
                  <a:pt x="0" y="0"/>
                </a:moveTo>
                <a:cubicBezTo>
                  <a:pt x="165632" y="-13166"/>
                  <a:pt x="378679" y="-24112"/>
                  <a:pt x="648306" y="0"/>
                </a:cubicBezTo>
                <a:cubicBezTo>
                  <a:pt x="917933" y="24112"/>
                  <a:pt x="993570" y="-13016"/>
                  <a:pt x="1296612" y="0"/>
                </a:cubicBezTo>
                <a:cubicBezTo>
                  <a:pt x="1599654" y="13016"/>
                  <a:pt x="1839390" y="-21795"/>
                  <a:pt x="2069061" y="0"/>
                </a:cubicBezTo>
                <a:cubicBezTo>
                  <a:pt x="2085645" y="181970"/>
                  <a:pt x="2069532" y="285168"/>
                  <a:pt x="2069061" y="395785"/>
                </a:cubicBezTo>
                <a:cubicBezTo>
                  <a:pt x="1847836" y="388692"/>
                  <a:pt x="1601331" y="415091"/>
                  <a:pt x="1337993" y="395785"/>
                </a:cubicBezTo>
                <a:cubicBezTo>
                  <a:pt x="1074655" y="376479"/>
                  <a:pt x="937867" y="377049"/>
                  <a:pt x="648306" y="395785"/>
                </a:cubicBezTo>
                <a:cubicBezTo>
                  <a:pt x="358745" y="414521"/>
                  <a:pt x="221001" y="425553"/>
                  <a:pt x="0" y="395785"/>
                </a:cubicBezTo>
                <a:cubicBezTo>
                  <a:pt x="5784" y="267660"/>
                  <a:pt x="6202" y="133715"/>
                  <a:pt x="0" y="0"/>
                </a:cubicBezTo>
                <a:close/>
              </a:path>
              <a:path w="2069061" h="395785" stroke="0" extrusionOk="0">
                <a:moveTo>
                  <a:pt x="0" y="0"/>
                </a:moveTo>
                <a:cubicBezTo>
                  <a:pt x="197724" y="-33250"/>
                  <a:pt x="491974" y="-36103"/>
                  <a:pt x="731068" y="0"/>
                </a:cubicBezTo>
                <a:cubicBezTo>
                  <a:pt x="970162" y="36103"/>
                  <a:pt x="1262744" y="-24295"/>
                  <a:pt x="1400065" y="0"/>
                </a:cubicBezTo>
                <a:cubicBezTo>
                  <a:pt x="1537386" y="24295"/>
                  <a:pt x="1772322" y="18150"/>
                  <a:pt x="2069061" y="0"/>
                </a:cubicBezTo>
                <a:cubicBezTo>
                  <a:pt x="2072624" y="120712"/>
                  <a:pt x="2067473" y="251221"/>
                  <a:pt x="2069061" y="395785"/>
                </a:cubicBezTo>
                <a:cubicBezTo>
                  <a:pt x="1915288" y="384864"/>
                  <a:pt x="1639668" y="420699"/>
                  <a:pt x="1441446" y="395785"/>
                </a:cubicBezTo>
                <a:cubicBezTo>
                  <a:pt x="1243225" y="370871"/>
                  <a:pt x="1087830" y="375236"/>
                  <a:pt x="813831" y="395785"/>
                </a:cubicBezTo>
                <a:cubicBezTo>
                  <a:pt x="539833" y="416334"/>
                  <a:pt x="336482" y="426056"/>
                  <a:pt x="0" y="395785"/>
                </a:cubicBezTo>
                <a:cubicBezTo>
                  <a:pt x="12083" y="211626"/>
                  <a:pt x="1284" y="102907"/>
                  <a:pt x="0" y="0"/>
                </a:cubicBezTo>
                <a:close/>
              </a:path>
            </a:pathLst>
          </a:custGeom>
          <a:ln>
            <a:extLst>
              <a:ext uri="{C807C97D-BFC1-408E-A445-0C87EB9F89A2}">
                <ask:lineSketchStyleProps xmlns:ask="http://schemas.microsoft.com/office/drawing/2018/sketchyshapes" sd="3989574929">
                  <a:prstGeom prst="rect">
                    <a:avLst/>
                  </a:prstGeom>
                  <ask:type>
                    <ask:lineSketchFreehand/>
                  </ask:type>
                </ask:lineSketchStyleProps>
              </a:ext>
            </a:extLst>
          </a:ln>
        </p:spPr>
        <p:style>
          <a:lnRef idx="0">
            <a:schemeClr val="accent3"/>
          </a:lnRef>
          <a:fillRef idx="3">
            <a:schemeClr val="accent3"/>
          </a:fillRef>
          <a:effectRef idx="3">
            <a:schemeClr val="accent3"/>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R</a:t>
            </a:r>
            <a:r>
              <a:rPr lang="es-AR" b="1" kern="1200" dirty="0">
                <a:solidFill>
                  <a:schemeClr val="tx1"/>
                </a:solidFill>
                <a:latin typeface="Poppins" panose="00000500000000000000" pitchFamily="2" charset="0"/>
                <a:cs typeface="Poppins" panose="00000500000000000000" pitchFamily="2" charset="0"/>
              </a:rPr>
              <a:t>egresión logística</a:t>
            </a:r>
          </a:p>
        </p:txBody>
      </p:sp>
      <p:sp>
        <p:nvSpPr>
          <p:cNvPr id="3" name="CuadroTexto 2">
            <a:extLst>
              <a:ext uri="{FF2B5EF4-FFF2-40B4-BE49-F238E27FC236}">
                <a16:creationId xmlns:a16="http://schemas.microsoft.com/office/drawing/2014/main" id="{7EB3E0F7-BA64-C349-9689-4F5711FED9B9}"/>
              </a:ext>
            </a:extLst>
          </p:cNvPr>
          <p:cNvSpPr txBox="1"/>
          <p:nvPr/>
        </p:nvSpPr>
        <p:spPr>
          <a:xfrm>
            <a:off x="431679" y="2022638"/>
            <a:ext cx="8029933" cy="738664"/>
          </a:xfrm>
          <a:prstGeom prst="rect">
            <a:avLst/>
          </a:prstGeom>
          <a:noFill/>
        </p:spPr>
        <p:txBody>
          <a:bodyPr wrap="square" rtlCol="0">
            <a:spAutoFit/>
          </a:bodyPr>
          <a:lstStyle/>
          <a:p>
            <a:r>
              <a:rPr lang="es-ES" dirty="0">
                <a:latin typeface="Poppins" panose="00000500000000000000" pitchFamily="2" charset="0"/>
                <a:cs typeface="Poppins" panose="00000500000000000000" pitchFamily="2" charset="0"/>
              </a:rPr>
              <a:t>Cuando tengo mas de una variable se transforma en una función de regresión generalizada por ejemplo x1+x2≥b  si esto se cumple entonces SI y si no se </a:t>
            </a:r>
            <a:r>
              <a:rPr lang="es-ES" dirty="0" err="1">
                <a:latin typeface="Poppins" panose="00000500000000000000" pitchFamily="2" charset="0"/>
                <a:cs typeface="Poppins" panose="00000500000000000000" pitchFamily="2" charset="0"/>
              </a:rPr>
              <a:t>comple</a:t>
            </a:r>
            <a:r>
              <a:rPr lang="es-ES" dirty="0">
                <a:latin typeface="Poppins" panose="00000500000000000000" pitchFamily="2" charset="0"/>
                <a:cs typeface="Poppins" panose="00000500000000000000" pitchFamily="2" charset="0"/>
              </a:rPr>
              <a:t> entonces No.</a:t>
            </a:r>
            <a:endParaRPr lang="es-AR" dirty="0">
              <a:latin typeface="Poppins" panose="00000500000000000000" pitchFamily="2" charset="0"/>
              <a:cs typeface="Poppins" panose="00000500000000000000" pitchFamily="2" charset="0"/>
            </a:endParaRPr>
          </a:p>
        </p:txBody>
      </p:sp>
      <p:pic>
        <p:nvPicPr>
          <p:cNvPr id="2" name="Picture 2">
            <a:extLst>
              <a:ext uri="{FF2B5EF4-FFF2-40B4-BE49-F238E27FC236}">
                <a16:creationId xmlns:a16="http://schemas.microsoft.com/office/drawing/2014/main" id="{C6C0C309-9FF5-B4DD-57B1-3A76CDACD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632" y="2737261"/>
            <a:ext cx="3192026" cy="239665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hlinkClick r:id="rId4"/>
            <a:extLst>
              <a:ext uri="{FF2B5EF4-FFF2-40B4-BE49-F238E27FC236}">
                <a16:creationId xmlns:a16="http://schemas.microsoft.com/office/drawing/2014/main" id="{F89F2157-0A37-74E9-04E0-6C7D7D9CACC9}"/>
              </a:ext>
            </a:extLst>
          </p:cNvPr>
          <p:cNvSpPr txBox="1"/>
          <p:nvPr/>
        </p:nvSpPr>
        <p:spPr>
          <a:xfrm>
            <a:off x="6591869" y="4612943"/>
            <a:ext cx="1651379" cy="307777"/>
          </a:xfrm>
          <a:prstGeom prst="rect">
            <a:avLst/>
          </a:prstGeom>
          <a:noFill/>
        </p:spPr>
        <p:txBody>
          <a:bodyPr wrap="square" rtlCol="0">
            <a:spAutoFit/>
          </a:bodyPr>
          <a:lstStyle/>
          <a:p>
            <a:r>
              <a:rPr lang="es-ES" dirty="0">
                <a:hlinkClick r:id="rId4"/>
              </a:rPr>
              <a:t>Notebook</a:t>
            </a:r>
            <a:endParaRPr lang="es-AR" dirty="0"/>
          </a:p>
        </p:txBody>
      </p:sp>
    </p:spTree>
    <p:extLst>
      <p:ext uri="{BB962C8B-B14F-4D97-AF65-F5344CB8AC3E}">
        <p14:creationId xmlns:p14="http://schemas.microsoft.com/office/powerpoint/2010/main" val="497505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5395026-D666-35BF-95FD-45CB0063F6A4}"/>
              </a:ext>
            </a:extLst>
          </p:cNvPr>
          <p:cNvSpPr/>
          <p:nvPr/>
        </p:nvSpPr>
        <p:spPr>
          <a:xfrm>
            <a:off x="431679" y="502432"/>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10" name="Rectángulo: esquinas redondeadas 4">
            <a:extLst>
              <a:ext uri="{FF2B5EF4-FFF2-40B4-BE49-F238E27FC236}">
                <a16:creationId xmlns:a16="http://schemas.microsoft.com/office/drawing/2014/main" id="{A526B181-7049-EC25-6F59-9F77405F8746}"/>
              </a:ext>
            </a:extLst>
          </p:cNvPr>
          <p:cNvSpPr txBox="1"/>
          <p:nvPr/>
        </p:nvSpPr>
        <p:spPr>
          <a:xfrm>
            <a:off x="431679" y="1542197"/>
            <a:ext cx="2069061" cy="395785"/>
          </a:xfrm>
          <a:custGeom>
            <a:avLst/>
            <a:gdLst>
              <a:gd name="connsiteX0" fmla="*/ 0 w 2069061"/>
              <a:gd name="connsiteY0" fmla="*/ 0 h 395785"/>
              <a:gd name="connsiteX1" fmla="*/ 648306 w 2069061"/>
              <a:gd name="connsiteY1" fmla="*/ 0 h 395785"/>
              <a:gd name="connsiteX2" fmla="*/ 1296612 w 2069061"/>
              <a:gd name="connsiteY2" fmla="*/ 0 h 395785"/>
              <a:gd name="connsiteX3" fmla="*/ 2069061 w 2069061"/>
              <a:gd name="connsiteY3" fmla="*/ 0 h 395785"/>
              <a:gd name="connsiteX4" fmla="*/ 2069061 w 2069061"/>
              <a:gd name="connsiteY4" fmla="*/ 395785 h 395785"/>
              <a:gd name="connsiteX5" fmla="*/ 1337993 w 2069061"/>
              <a:gd name="connsiteY5" fmla="*/ 395785 h 395785"/>
              <a:gd name="connsiteX6" fmla="*/ 648306 w 2069061"/>
              <a:gd name="connsiteY6" fmla="*/ 395785 h 395785"/>
              <a:gd name="connsiteX7" fmla="*/ 0 w 2069061"/>
              <a:gd name="connsiteY7" fmla="*/ 395785 h 395785"/>
              <a:gd name="connsiteX8" fmla="*/ 0 w 2069061"/>
              <a:gd name="connsiteY8" fmla="*/ 0 h 39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9061" h="395785" fill="none" extrusionOk="0">
                <a:moveTo>
                  <a:pt x="0" y="0"/>
                </a:moveTo>
                <a:cubicBezTo>
                  <a:pt x="165632" y="-13166"/>
                  <a:pt x="378679" y="-24112"/>
                  <a:pt x="648306" y="0"/>
                </a:cubicBezTo>
                <a:cubicBezTo>
                  <a:pt x="917933" y="24112"/>
                  <a:pt x="993570" y="-13016"/>
                  <a:pt x="1296612" y="0"/>
                </a:cubicBezTo>
                <a:cubicBezTo>
                  <a:pt x="1599654" y="13016"/>
                  <a:pt x="1839390" y="-21795"/>
                  <a:pt x="2069061" y="0"/>
                </a:cubicBezTo>
                <a:cubicBezTo>
                  <a:pt x="2085645" y="181970"/>
                  <a:pt x="2069532" y="285168"/>
                  <a:pt x="2069061" y="395785"/>
                </a:cubicBezTo>
                <a:cubicBezTo>
                  <a:pt x="1847836" y="388692"/>
                  <a:pt x="1601331" y="415091"/>
                  <a:pt x="1337993" y="395785"/>
                </a:cubicBezTo>
                <a:cubicBezTo>
                  <a:pt x="1074655" y="376479"/>
                  <a:pt x="937867" y="377049"/>
                  <a:pt x="648306" y="395785"/>
                </a:cubicBezTo>
                <a:cubicBezTo>
                  <a:pt x="358745" y="414521"/>
                  <a:pt x="221001" y="425553"/>
                  <a:pt x="0" y="395785"/>
                </a:cubicBezTo>
                <a:cubicBezTo>
                  <a:pt x="5784" y="267660"/>
                  <a:pt x="6202" y="133715"/>
                  <a:pt x="0" y="0"/>
                </a:cubicBezTo>
                <a:close/>
              </a:path>
              <a:path w="2069061" h="395785" stroke="0" extrusionOk="0">
                <a:moveTo>
                  <a:pt x="0" y="0"/>
                </a:moveTo>
                <a:cubicBezTo>
                  <a:pt x="197724" y="-33250"/>
                  <a:pt x="491974" y="-36103"/>
                  <a:pt x="731068" y="0"/>
                </a:cubicBezTo>
                <a:cubicBezTo>
                  <a:pt x="970162" y="36103"/>
                  <a:pt x="1262744" y="-24295"/>
                  <a:pt x="1400065" y="0"/>
                </a:cubicBezTo>
                <a:cubicBezTo>
                  <a:pt x="1537386" y="24295"/>
                  <a:pt x="1772322" y="18150"/>
                  <a:pt x="2069061" y="0"/>
                </a:cubicBezTo>
                <a:cubicBezTo>
                  <a:pt x="2072624" y="120712"/>
                  <a:pt x="2067473" y="251221"/>
                  <a:pt x="2069061" y="395785"/>
                </a:cubicBezTo>
                <a:cubicBezTo>
                  <a:pt x="1915288" y="384864"/>
                  <a:pt x="1639668" y="420699"/>
                  <a:pt x="1441446" y="395785"/>
                </a:cubicBezTo>
                <a:cubicBezTo>
                  <a:pt x="1243225" y="370871"/>
                  <a:pt x="1087830" y="375236"/>
                  <a:pt x="813831" y="395785"/>
                </a:cubicBezTo>
                <a:cubicBezTo>
                  <a:pt x="539833" y="416334"/>
                  <a:pt x="336482" y="426056"/>
                  <a:pt x="0" y="395785"/>
                </a:cubicBezTo>
                <a:cubicBezTo>
                  <a:pt x="12083" y="211626"/>
                  <a:pt x="1284" y="102907"/>
                  <a:pt x="0" y="0"/>
                </a:cubicBezTo>
                <a:close/>
              </a:path>
            </a:pathLst>
          </a:custGeom>
          <a:ln>
            <a:extLst>
              <a:ext uri="{C807C97D-BFC1-408E-A445-0C87EB9F89A2}">
                <ask:lineSketchStyleProps xmlns:ask="http://schemas.microsoft.com/office/drawing/2018/sketchyshapes" sd="3989574929">
                  <a:prstGeom prst="rect">
                    <a:avLst/>
                  </a:prstGeom>
                  <ask:type>
                    <ask:lineSketchFreehand/>
                  </ask:type>
                </ask:lineSketchStyleProps>
              </a:ext>
            </a:extLst>
          </a:ln>
        </p:spPr>
        <p:style>
          <a:lnRef idx="0">
            <a:schemeClr val="accent5"/>
          </a:lnRef>
          <a:fillRef idx="3">
            <a:schemeClr val="accent5"/>
          </a:fillRef>
          <a:effectRef idx="3">
            <a:schemeClr val="accent5"/>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Árbol de decisión</a:t>
            </a:r>
            <a:endParaRPr lang="es-AR" b="1" kern="1200" dirty="0">
              <a:solidFill>
                <a:schemeClr val="tx1"/>
              </a:solidFill>
              <a:latin typeface="Poppins" panose="00000500000000000000" pitchFamily="2" charset="0"/>
              <a:cs typeface="Poppins" panose="00000500000000000000" pitchFamily="2" charset="0"/>
            </a:endParaRPr>
          </a:p>
        </p:txBody>
      </p:sp>
      <p:sp>
        <p:nvSpPr>
          <p:cNvPr id="5" name="CuadroTexto 4">
            <a:extLst>
              <a:ext uri="{FF2B5EF4-FFF2-40B4-BE49-F238E27FC236}">
                <a16:creationId xmlns:a16="http://schemas.microsoft.com/office/drawing/2014/main" id="{F164C04D-E4A9-A347-1C14-F538D301F212}"/>
              </a:ext>
            </a:extLst>
          </p:cNvPr>
          <p:cNvSpPr txBox="1"/>
          <p:nvPr/>
        </p:nvSpPr>
        <p:spPr>
          <a:xfrm>
            <a:off x="431679" y="2169994"/>
            <a:ext cx="4140321" cy="2677656"/>
          </a:xfrm>
          <a:prstGeom prst="rect">
            <a:avLst/>
          </a:prstGeom>
          <a:noFill/>
        </p:spPr>
        <p:txBody>
          <a:bodyPr wrap="square" rtlCol="0">
            <a:spAutoFit/>
          </a:bodyPr>
          <a:lstStyle/>
          <a:p>
            <a:pPr marL="285750" indent="-285750">
              <a:buFont typeface="Arial" panose="020B0604020202020204" pitchFamily="34" charset="0"/>
              <a:buChar char="•"/>
            </a:pPr>
            <a:r>
              <a:rPr lang="es-E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Algoritmo de aprendizaje supervisado: va a recibir un conjunto de datos etiquetados</a:t>
            </a:r>
            <a:r>
              <a:rPr lang="es-ES" dirty="0">
                <a:latin typeface="Poppins" panose="00000500000000000000" pitchFamily="2" charset="0"/>
                <a:cs typeface="Poppins" panose="00000500000000000000" pitchFamily="2" charset="0"/>
              </a:rPr>
              <a:t>. </a:t>
            </a:r>
          </a:p>
          <a:p>
            <a:pPr marL="285750" indent="-285750">
              <a:buFont typeface="Arial" panose="020B0604020202020204" pitchFamily="34" charset="0"/>
              <a:buChar char="•"/>
            </a:pPr>
            <a:endParaRPr lang="es-ES"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dirty="0">
                <a:latin typeface="Poppins" panose="00000500000000000000" pitchFamily="2" charset="0"/>
                <a:cs typeface="Poppins" panose="00000500000000000000" pitchFamily="2" charset="0"/>
              </a:rPr>
              <a:t>No clasifican linealmente, ósea no construyen la clasificación como la regresión a través de una línea o un </a:t>
            </a:r>
            <a:r>
              <a:rPr lang="es-ES" dirty="0" err="1">
                <a:latin typeface="Poppins" panose="00000500000000000000" pitchFamily="2" charset="0"/>
                <a:cs typeface="Poppins" panose="00000500000000000000" pitchFamily="2" charset="0"/>
              </a:rPr>
              <a:t>thereshold</a:t>
            </a:r>
            <a:r>
              <a:rPr lang="es-ES" dirty="0">
                <a:latin typeface="Poppins" panose="00000500000000000000" pitchFamily="2" charset="0"/>
                <a:cs typeface="Poppins" panose="00000500000000000000" pitchFamily="2" charset="0"/>
              </a:rPr>
              <a:t>.</a:t>
            </a:r>
            <a:endParaRPr lang="es-ES"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s-ES"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Permite predecir valores continuos (regresión) y valores discretos (clasificación)</a:t>
            </a:r>
            <a:endParaRPr lang="es-ES" dirty="0">
              <a:latin typeface="Poppins" panose="00000500000000000000" pitchFamily="2" charset="0"/>
              <a:cs typeface="Poppins" panose="00000500000000000000" pitchFamily="2" charset="0"/>
            </a:endParaRPr>
          </a:p>
        </p:txBody>
      </p:sp>
      <p:pic>
        <p:nvPicPr>
          <p:cNvPr id="9218" name="Picture 2" descr="Classification Tree Example">
            <a:extLst>
              <a:ext uri="{FF2B5EF4-FFF2-40B4-BE49-F238E27FC236}">
                <a16:creationId xmlns:a16="http://schemas.microsoft.com/office/drawing/2014/main" id="{A79D1AAB-0B30-6291-7538-CBB84AD1A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96742"/>
            <a:ext cx="4457986" cy="31500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955778EA-39B5-BA2F-31DF-020527E8E03D}"/>
              </a:ext>
            </a:extLst>
          </p:cNvPr>
          <p:cNvSpPr txBox="1"/>
          <p:nvPr/>
        </p:nvSpPr>
        <p:spPr>
          <a:xfrm>
            <a:off x="4572000" y="4367284"/>
            <a:ext cx="2784143" cy="307777"/>
          </a:xfrm>
          <a:prstGeom prst="rect">
            <a:avLst/>
          </a:prstGeom>
          <a:noFill/>
        </p:spPr>
        <p:txBody>
          <a:bodyPr wrap="square" rtlCol="0">
            <a:spAutoFit/>
          </a:bodyPr>
          <a:lstStyle/>
          <a:p>
            <a:r>
              <a:rPr lang="es-ES" b="1" dirty="0">
                <a:effectLst>
                  <a:outerShdw blurRad="38100" dist="38100" dir="2700000" algn="tl">
                    <a:srgbClr val="000000">
                      <a:alpha val="43137"/>
                    </a:srgbClr>
                  </a:outerShdw>
                </a:effectLst>
              </a:rPr>
              <a:t>Clasificación multiclase</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9702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5395026-D666-35BF-95FD-45CB0063F6A4}"/>
              </a:ext>
            </a:extLst>
          </p:cNvPr>
          <p:cNvSpPr/>
          <p:nvPr/>
        </p:nvSpPr>
        <p:spPr>
          <a:xfrm>
            <a:off x="431679" y="502432"/>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10" name="Rectángulo: esquinas redondeadas 4">
            <a:extLst>
              <a:ext uri="{FF2B5EF4-FFF2-40B4-BE49-F238E27FC236}">
                <a16:creationId xmlns:a16="http://schemas.microsoft.com/office/drawing/2014/main" id="{A526B181-7049-EC25-6F59-9F77405F8746}"/>
              </a:ext>
            </a:extLst>
          </p:cNvPr>
          <p:cNvSpPr txBox="1"/>
          <p:nvPr/>
        </p:nvSpPr>
        <p:spPr>
          <a:xfrm>
            <a:off x="431679" y="1542197"/>
            <a:ext cx="2069061" cy="395785"/>
          </a:xfrm>
          <a:custGeom>
            <a:avLst/>
            <a:gdLst>
              <a:gd name="connsiteX0" fmla="*/ 0 w 2069061"/>
              <a:gd name="connsiteY0" fmla="*/ 0 h 395785"/>
              <a:gd name="connsiteX1" fmla="*/ 648306 w 2069061"/>
              <a:gd name="connsiteY1" fmla="*/ 0 h 395785"/>
              <a:gd name="connsiteX2" fmla="*/ 1296612 w 2069061"/>
              <a:gd name="connsiteY2" fmla="*/ 0 h 395785"/>
              <a:gd name="connsiteX3" fmla="*/ 2069061 w 2069061"/>
              <a:gd name="connsiteY3" fmla="*/ 0 h 395785"/>
              <a:gd name="connsiteX4" fmla="*/ 2069061 w 2069061"/>
              <a:gd name="connsiteY4" fmla="*/ 395785 h 395785"/>
              <a:gd name="connsiteX5" fmla="*/ 1337993 w 2069061"/>
              <a:gd name="connsiteY5" fmla="*/ 395785 h 395785"/>
              <a:gd name="connsiteX6" fmla="*/ 648306 w 2069061"/>
              <a:gd name="connsiteY6" fmla="*/ 395785 h 395785"/>
              <a:gd name="connsiteX7" fmla="*/ 0 w 2069061"/>
              <a:gd name="connsiteY7" fmla="*/ 395785 h 395785"/>
              <a:gd name="connsiteX8" fmla="*/ 0 w 2069061"/>
              <a:gd name="connsiteY8" fmla="*/ 0 h 39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9061" h="395785" fill="none" extrusionOk="0">
                <a:moveTo>
                  <a:pt x="0" y="0"/>
                </a:moveTo>
                <a:cubicBezTo>
                  <a:pt x="165632" y="-13166"/>
                  <a:pt x="378679" y="-24112"/>
                  <a:pt x="648306" y="0"/>
                </a:cubicBezTo>
                <a:cubicBezTo>
                  <a:pt x="917933" y="24112"/>
                  <a:pt x="993570" y="-13016"/>
                  <a:pt x="1296612" y="0"/>
                </a:cubicBezTo>
                <a:cubicBezTo>
                  <a:pt x="1599654" y="13016"/>
                  <a:pt x="1839390" y="-21795"/>
                  <a:pt x="2069061" y="0"/>
                </a:cubicBezTo>
                <a:cubicBezTo>
                  <a:pt x="2085645" y="181970"/>
                  <a:pt x="2069532" y="285168"/>
                  <a:pt x="2069061" y="395785"/>
                </a:cubicBezTo>
                <a:cubicBezTo>
                  <a:pt x="1847836" y="388692"/>
                  <a:pt x="1601331" y="415091"/>
                  <a:pt x="1337993" y="395785"/>
                </a:cubicBezTo>
                <a:cubicBezTo>
                  <a:pt x="1074655" y="376479"/>
                  <a:pt x="937867" y="377049"/>
                  <a:pt x="648306" y="395785"/>
                </a:cubicBezTo>
                <a:cubicBezTo>
                  <a:pt x="358745" y="414521"/>
                  <a:pt x="221001" y="425553"/>
                  <a:pt x="0" y="395785"/>
                </a:cubicBezTo>
                <a:cubicBezTo>
                  <a:pt x="5784" y="267660"/>
                  <a:pt x="6202" y="133715"/>
                  <a:pt x="0" y="0"/>
                </a:cubicBezTo>
                <a:close/>
              </a:path>
              <a:path w="2069061" h="395785" stroke="0" extrusionOk="0">
                <a:moveTo>
                  <a:pt x="0" y="0"/>
                </a:moveTo>
                <a:cubicBezTo>
                  <a:pt x="197724" y="-33250"/>
                  <a:pt x="491974" y="-36103"/>
                  <a:pt x="731068" y="0"/>
                </a:cubicBezTo>
                <a:cubicBezTo>
                  <a:pt x="970162" y="36103"/>
                  <a:pt x="1262744" y="-24295"/>
                  <a:pt x="1400065" y="0"/>
                </a:cubicBezTo>
                <a:cubicBezTo>
                  <a:pt x="1537386" y="24295"/>
                  <a:pt x="1772322" y="18150"/>
                  <a:pt x="2069061" y="0"/>
                </a:cubicBezTo>
                <a:cubicBezTo>
                  <a:pt x="2072624" y="120712"/>
                  <a:pt x="2067473" y="251221"/>
                  <a:pt x="2069061" y="395785"/>
                </a:cubicBezTo>
                <a:cubicBezTo>
                  <a:pt x="1915288" y="384864"/>
                  <a:pt x="1639668" y="420699"/>
                  <a:pt x="1441446" y="395785"/>
                </a:cubicBezTo>
                <a:cubicBezTo>
                  <a:pt x="1243225" y="370871"/>
                  <a:pt x="1087830" y="375236"/>
                  <a:pt x="813831" y="395785"/>
                </a:cubicBezTo>
                <a:cubicBezTo>
                  <a:pt x="539833" y="416334"/>
                  <a:pt x="336482" y="426056"/>
                  <a:pt x="0" y="395785"/>
                </a:cubicBezTo>
                <a:cubicBezTo>
                  <a:pt x="12083" y="211626"/>
                  <a:pt x="1284" y="102907"/>
                  <a:pt x="0" y="0"/>
                </a:cubicBezTo>
                <a:close/>
              </a:path>
            </a:pathLst>
          </a:custGeom>
          <a:ln>
            <a:extLst>
              <a:ext uri="{C807C97D-BFC1-408E-A445-0C87EB9F89A2}">
                <ask:lineSketchStyleProps xmlns:ask="http://schemas.microsoft.com/office/drawing/2018/sketchyshapes" sd="3989574929">
                  <a:prstGeom prst="rect">
                    <a:avLst/>
                  </a:prstGeom>
                  <ask:type>
                    <ask:lineSketchFreehand/>
                  </ask:type>
                </ask:lineSketchStyleProps>
              </a:ext>
            </a:extLst>
          </a:ln>
        </p:spPr>
        <p:style>
          <a:lnRef idx="0">
            <a:schemeClr val="accent5"/>
          </a:lnRef>
          <a:fillRef idx="3">
            <a:schemeClr val="accent5"/>
          </a:fillRef>
          <a:effectRef idx="3">
            <a:schemeClr val="accent5"/>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Árbol de decisión</a:t>
            </a:r>
            <a:endParaRPr lang="es-AR" b="1" kern="1200" dirty="0">
              <a:solidFill>
                <a:schemeClr val="tx1"/>
              </a:solidFill>
              <a:latin typeface="Poppins" panose="00000500000000000000" pitchFamily="2" charset="0"/>
              <a:cs typeface="Poppins" panose="00000500000000000000" pitchFamily="2" charset="0"/>
            </a:endParaRPr>
          </a:p>
        </p:txBody>
      </p:sp>
      <p:pic>
        <p:nvPicPr>
          <p:cNvPr id="3" name="Imagen 2">
            <a:extLst>
              <a:ext uri="{FF2B5EF4-FFF2-40B4-BE49-F238E27FC236}">
                <a16:creationId xmlns:a16="http://schemas.microsoft.com/office/drawing/2014/main" id="{2ABD08D4-E934-A8A5-9FA3-28DD3B68DEDD}"/>
              </a:ext>
            </a:extLst>
          </p:cNvPr>
          <p:cNvPicPr>
            <a:picLocks noChangeAspect="1"/>
          </p:cNvPicPr>
          <p:nvPr/>
        </p:nvPicPr>
        <p:blipFill>
          <a:blip r:embed="rId3"/>
          <a:stretch>
            <a:fillRect/>
          </a:stretch>
        </p:blipFill>
        <p:spPr>
          <a:xfrm>
            <a:off x="4571992" y="2571743"/>
            <a:ext cx="16" cy="13"/>
          </a:xfrm>
          <a:prstGeom prst="rect">
            <a:avLst/>
          </a:prstGeom>
        </p:spPr>
      </p:pic>
      <p:pic>
        <p:nvPicPr>
          <p:cNvPr id="7" name="Imagen 6">
            <a:extLst>
              <a:ext uri="{FF2B5EF4-FFF2-40B4-BE49-F238E27FC236}">
                <a16:creationId xmlns:a16="http://schemas.microsoft.com/office/drawing/2014/main" id="{FCC053C1-8296-BD27-868A-CF799CCBEFD3}"/>
              </a:ext>
            </a:extLst>
          </p:cNvPr>
          <p:cNvPicPr>
            <a:picLocks noChangeAspect="1"/>
          </p:cNvPicPr>
          <p:nvPr/>
        </p:nvPicPr>
        <p:blipFill>
          <a:blip r:embed="rId4"/>
          <a:stretch>
            <a:fillRect/>
          </a:stretch>
        </p:blipFill>
        <p:spPr>
          <a:xfrm>
            <a:off x="4571992" y="1542197"/>
            <a:ext cx="3569158" cy="2948435"/>
          </a:xfrm>
          <a:prstGeom prst="rect">
            <a:avLst/>
          </a:prstGeom>
        </p:spPr>
      </p:pic>
      <p:cxnSp>
        <p:nvCxnSpPr>
          <p:cNvPr id="9" name="Conector recto 8">
            <a:extLst>
              <a:ext uri="{FF2B5EF4-FFF2-40B4-BE49-F238E27FC236}">
                <a16:creationId xmlns:a16="http://schemas.microsoft.com/office/drawing/2014/main" id="{D31389FF-609A-E1B2-7F9E-236967912FD4}"/>
              </a:ext>
            </a:extLst>
          </p:cNvPr>
          <p:cNvCxnSpPr/>
          <p:nvPr/>
        </p:nvCxnSpPr>
        <p:spPr>
          <a:xfrm>
            <a:off x="6356571" y="1937982"/>
            <a:ext cx="0" cy="221093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74A26FBB-6171-270C-0176-0B767C7ACE2E}"/>
              </a:ext>
            </a:extLst>
          </p:cNvPr>
          <p:cNvSpPr/>
          <p:nvPr/>
        </p:nvSpPr>
        <p:spPr>
          <a:xfrm>
            <a:off x="1236944" y="2131888"/>
            <a:ext cx="1550455" cy="65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Sample</a:t>
            </a:r>
            <a:r>
              <a:rPr lang="es-ES" sz="1200" dirty="0"/>
              <a:t>=23</a:t>
            </a:r>
          </a:p>
          <a:p>
            <a:pPr algn="ctr"/>
            <a:r>
              <a:rPr lang="es-ES" sz="1200" dirty="0"/>
              <a:t>(9,8,6)</a:t>
            </a:r>
          </a:p>
          <a:p>
            <a:pPr algn="ctr"/>
            <a:r>
              <a:rPr lang="es-ES" sz="1200" dirty="0"/>
              <a:t>x1≤4</a:t>
            </a:r>
          </a:p>
        </p:txBody>
      </p:sp>
      <p:sp>
        <p:nvSpPr>
          <p:cNvPr id="13" name="Rectángulo 12">
            <a:extLst>
              <a:ext uri="{FF2B5EF4-FFF2-40B4-BE49-F238E27FC236}">
                <a16:creationId xmlns:a16="http://schemas.microsoft.com/office/drawing/2014/main" id="{16CBE69E-2D46-0CF2-5D2A-C9675C51FA61}"/>
              </a:ext>
            </a:extLst>
          </p:cNvPr>
          <p:cNvSpPr/>
          <p:nvPr/>
        </p:nvSpPr>
        <p:spPr>
          <a:xfrm>
            <a:off x="326558" y="3084289"/>
            <a:ext cx="1385469" cy="65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Sample</a:t>
            </a:r>
            <a:r>
              <a:rPr lang="es-ES" sz="1200" dirty="0"/>
              <a:t>=17 </a:t>
            </a:r>
          </a:p>
          <a:p>
            <a:pPr algn="ctr"/>
            <a:r>
              <a:rPr lang="es-ES" sz="1200" dirty="0"/>
              <a:t>(9,8,0)</a:t>
            </a:r>
          </a:p>
          <a:p>
            <a:pPr algn="ctr"/>
            <a:r>
              <a:rPr lang="es-ES" sz="1200" dirty="0"/>
              <a:t>x2 ≤3</a:t>
            </a:r>
          </a:p>
        </p:txBody>
      </p:sp>
      <p:sp>
        <p:nvSpPr>
          <p:cNvPr id="14" name="Rectángulo 13">
            <a:extLst>
              <a:ext uri="{FF2B5EF4-FFF2-40B4-BE49-F238E27FC236}">
                <a16:creationId xmlns:a16="http://schemas.microsoft.com/office/drawing/2014/main" id="{14395108-315E-6F7F-7F5A-9E764FD7A7B3}"/>
              </a:ext>
            </a:extLst>
          </p:cNvPr>
          <p:cNvSpPr/>
          <p:nvPr/>
        </p:nvSpPr>
        <p:spPr>
          <a:xfrm>
            <a:off x="2133066" y="3084289"/>
            <a:ext cx="1550454" cy="677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Sample</a:t>
            </a:r>
            <a:r>
              <a:rPr lang="es-ES" sz="1200" dirty="0"/>
              <a:t>= 6</a:t>
            </a:r>
          </a:p>
          <a:p>
            <a:pPr algn="ctr"/>
            <a:r>
              <a:rPr lang="es-ES" sz="1200" dirty="0"/>
              <a:t>(0,0,6)</a:t>
            </a:r>
          </a:p>
          <a:p>
            <a:pPr algn="ctr"/>
            <a:r>
              <a:rPr lang="es-ES" sz="1200" dirty="0" err="1"/>
              <a:t>Class</a:t>
            </a:r>
            <a:r>
              <a:rPr lang="es-ES" sz="1200" dirty="0"/>
              <a:t> 3</a:t>
            </a:r>
          </a:p>
        </p:txBody>
      </p:sp>
      <p:sp>
        <p:nvSpPr>
          <p:cNvPr id="15" name="CuadroTexto 14">
            <a:extLst>
              <a:ext uri="{FF2B5EF4-FFF2-40B4-BE49-F238E27FC236}">
                <a16:creationId xmlns:a16="http://schemas.microsoft.com/office/drawing/2014/main" id="{108010C3-3C76-81FC-09D6-FD462F2B1CA5}"/>
              </a:ext>
            </a:extLst>
          </p:cNvPr>
          <p:cNvSpPr txBox="1"/>
          <p:nvPr/>
        </p:nvSpPr>
        <p:spPr>
          <a:xfrm>
            <a:off x="6223379" y="4332462"/>
            <a:ext cx="764274" cy="307777"/>
          </a:xfrm>
          <a:prstGeom prst="rect">
            <a:avLst/>
          </a:prstGeom>
          <a:noFill/>
        </p:spPr>
        <p:txBody>
          <a:bodyPr wrap="square" rtlCol="0">
            <a:spAutoFit/>
          </a:bodyPr>
          <a:lstStyle/>
          <a:p>
            <a:r>
              <a:rPr lang="es-ES" dirty="0"/>
              <a:t>X1</a:t>
            </a:r>
            <a:endParaRPr lang="es-AR" dirty="0"/>
          </a:p>
        </p:txBody>
      </p:sp>
      <p:sp>
        <p:nvSpPr>
          <p:cNvPr id="16" name="CuadroTexto 15">
            <a:extLst>
              <a:ext uri="{FF2B5EF4-FFF2-40B4-BE49-F238E27FC236}">
                <a16:creationId xmlns:a16="http://schemas.microsoft.com/office/drawing/2014/main" id="{BFA51CC4-9D6C-141C-ADD0-5863F643BC36}"/>
              </a:ext>
            </a:extLst>
          </p:cNvPr>
          <p:cNvSpPr txBox="1"/>
          <p:nvPr/>
        </p:nvSpPr>
        <p:spPr>
          <a:xfrm>
            <a:off x="4331511" y="2889561"/>
            <a:ext cx="764274" cy="307777"/>
          </a:xfrm>
          <a:prstGeom prst="rect">
            <a:avLst/>
          </a:prstGeom>
          <a:noFill/>
        </p:spPr>
        <p:txBody>
          <a:bodyPr wrap="square" rtlCol="0">
            <a:spAutoFit/>
          </a:bodyPr>
          <a:lstStyle/>
          <a:p>
            <a:r>
              <a:rPr lang="es-ES" dirty="0"/>
              <a:t>X2</a:t>
            </a:r>
            <a:endParaRPr lang="es-AR" dirty="0"/>
          </a:p>
        </p:txBody>
      </p:sp>
      <p:cxnSp>
        <p:nvCxnSpPr>
          <p:cNvPr id="18" name="Conector recto de flecha 17">
            <a:extLst>
              <a:ext uri="{FF2B5EF4-FFF2-40B4-BE49-F238E27FC236}">
                <a16:creationId xmlns:a16="http://schemas.microsoft.com/office/drawing/2014/main" id="{AB209494-0045-4C2E-FF69-EFE85F862B30}"/>
              </a:ext>
            </a:extLst>
          </p:cNvPr>
          <p:cNvCxnSpPr>
            <a:cxnSpLocks/>
          </p:cNvCxnSpPr>
          <p:nvPr/>
        </p:nvCxnSpPr>
        <p:spPr>
          <a:xfrm flipH="1">
            <a:off x="1347251" y="2781908"/>
            <a:ext cx="302434" cy="234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646C760D-B7C6-CCAF-02D5-1F4C09E8E652}"/>
              </a:ext>
            </a:extLst>
          </p:cNvPr>
          <p:cNvCxnSpPr/>
          <p:nvPr/>
        </p:nvCxnSpPr>
        <p:spPr>
          <a:xfrm>
            <a:off x="2402006" y="2781908"/>
            <a:ext cx="357068" cy="302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E2219899-9C8D-3408-293C-A57E55263CD8}"/>
              </a:ext>
            </a:extLst>
          </p:cNvPr>
          <p:cNvSpPr txBox="1"/>
          <p:nvPr/>
        </p:nvSpPr>
        <p:spPr>
          <a:xfrm>
            <a:off x="763656" y="2779210"/>
            <a:ext cx="431536" cy="307777"/>
          </a:xfrm>
          <a:prstGeom prst="rect">
            <a:avLst/>
          </a:prstGeom>
          <a:noFill/>
        </p:spPr>
        <p:txBody>
          <a:bodyPr wrap="square" rtlCol="0">
            <a:spAutoFit/>
          </a:bodyPr>
          <a:lstStyle/>
          <a:p>
            <a:r>
              <a:rPr lang="es-ES" dirty="0"/>
              <a:t>si</a:t>
            </a:r>
            <a:endParaRPr lang="es-AR" dirty="0"/>
          </a:p>
        </p:txBody>
      </p:sp>
      <p:sp>
        <p:nvSpPr>
          <p:cNvPr id="24" name="CuadroTexto 23">
            <a:extLst>
              <a:ext uri="{FF2B5EF4-FFF2-40B4-BE49-F238E27FC236}">
                <a16:creationId xmlns:a16="http://schemas.microsoft.com/office/drawing/2014/main" id="{1E4FBBDE-2B68-CE21-5F43-9B12E0545B90}"/>
              </a:ext>
            </a:extLst>
          </p:cNvPr>
          <p:cNvSpPr txBox="1"/>
          <p:nvPr/>
        </p:nvSpPr>
        <p:spPr>
          <a:xfrm>
            <a:off x="2870903" y="2708637"/>
            <a:ext cx="780460" cy="307777"/>
          </a:xfrm>
          <a:prstGeom prst="rect">
            <a:avLst/>
          </a:prstGeom>
          <a:noFill/>
        </p:spPr>
        <p:txBody>
          <a:bodyPr wrap="square" rtlCol="0">
            <a:spAutoFit/>
          </a:bodyPr>
          <a:lstStyle/>
          <a:p>
            <a:r>
              <a:rPr lang="es-ES" dirty="0"/>
              <a:t>no</a:t>
            </a:r>
            <a:endParaRPr lang="es-AR" dirty="0"/>
          </a:p>
        </p:txBody>
      </p:sp>
      <p:cxnSp>
        <p:nvCxnSpPr>
          <p:cNvPr id="25" name="Conector recto de flecha 24">
            <a:extLst>
              <a:ext uri="{FF2B5EF4-FFF2-40B4-BE49-F238E27FC236}">
                <a16:creationId xmlns:a16="http://schemas.microsoft.com/office/drawing/2014/main" id="{24005586-3BA3-DD32-63C5-5C8486C18382}"/>
              </a:ext>
            </a:extLst>
          </p:cNvPr>
          <p:cNvCxnSpPr>
            <a:cxnSpLocks/>
          </p:cNvCxnSpPr>
          <p:nvPr/>
        </p:nvCxnSpPr>
        <p:spPr>
          <a:xfrm flipH="1">
            <a:off x="431679" y="3761321"/>
            <a:ext cx="302434" cy="23450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7" name="Conector recto 26">
            <a:extLst>
              <a:ext uri="{FF2B5EF4-FFF2-40B4-BE49-F238E27FC236}">
                <a16:creationId xmlns:a16="http://schemas.microsoft.com/office/drawing/2014/main" id="{3ABD8CF9-46F0-810F-CD32-EBCE5E5CB1FB}"/>
              </a:ext>
            </a:extLst>
          </p:cNvPr>
          <p:cNvCxnSpPr>
            <a:cxnSpLocks/>
          </p:cNvCxnSpPr>
          <p:nvPr/>
        </p:nvCxnSpPr>
        <p:spPr>
          <a:xfrm>
            <a:off x="4817660" y="3016414"/>
            <a:ext cx="1538911" cy="0"/>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29" name="Rectángulo 28">
            <a:extLst>
              <a:ext uri="{FF2B5EF4-FFF2-40B4-BE49-F238E27FC236}">
                <a16:creationId xmlns:a16="http://schemas.microsoft.com/office/drawing/2014/main" id="{E05E637E-59CB-5A18-5091-7CA4C99A7E00}"/>
              </a:ext>
            </a:extLst>
          </p:cNvPr>
          <p:cNvSpPr/>
          <p:nvPr/>
        </p:nvSpPr>
        <p:spPr>
          <a:xfrm>
            <a:off x="61437" y="4089021"/>
            <a:ext cx="1079783" cy="55121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t>Sample</a:t>
            </a:r>
            <a:r>
              <a:rPr lang="es-ES" sz="1200" dirty="0"/>
              <a:t>=8 </a:t>
            </a:r>
          </a:p>
          <a:p>
            <a:pPr algn="ctr"/>
            <a:r>
              <a:rPr lang="es-ES" sz="1200" dirty="0"/>
              <a:t>(0,8,0)</a:t>
            </a:r>
          </a:p>
          <a:p>
            <a:pPr algn="ctr"/>
            <a:r>
              <a:rPr lang="es-ES" sz="1200" dirty="0" err="1"/>
              <a:t>Class</a:t>
            </a:r>
            <a:r>
              <a:rPr lang="es-ES" sz="1200" dirty="0"/>
              <a:t> 2</a:t>
            </a:r>
          </a:p>
        </p:txBody>
      </p:sp>
      <p:cxnSp>
        <p:nvCxnSpPr>
          <p:cNvPr id="31" name="Conector recto de flecha 30">
            <a:extLst>
              <a:ext uri="{FF2B5EF4-FFF2-40B4-BE49-F238E27FC236}">
                <a16:creationId xmlns:a16="http://schemas.microsoft.com/office/drawing/2014/main" id="{78172F1D-D9D0-231E-7959-30D5314A5079}"/>
              </a:ext>
            </a:extLst>
          </p:cNvPr>
          <p:cNvCxnSpPr/>
          <p:nvPr/>
        </p:nvCxnSpPr>
        <p:spPr>
          <a:xfrm>
            <a:off x="1244594" y="3794412"/>
            <a:ext cx="293019" cy="24227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2" name="Rectángulo 31">
            <a:extLst>
              <a:ext uri="{FF2B5EF4-FFF2-40B4-BE49-F238E27FC236}">
                <a16:creationId xmlns:a16="http://schemas.microsoft.com/office/drawing/2014/main" id="{612E024E-C1BC-1DF5-FD00-63ED02303C28}"/>
              </a:ext>
            </a:extLst>
          </p:cNvPr>
          <p:cNvSpPr/>
          <p:nvPr/>
        </p:nvSpPr>
        <p:spPr>
          <a:xfrm>
            <a:off x="1317031" y="4068888"/>
            <a:ext cx="1079783" cy="55121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t>Sample</a:t>
            </a:r>
            <a:r>
              <a:rPr lang="es-ES" sz="1200" dirty="0"/>
              <a:t>=9 </a:t>
            </a:r>
          </a:p>
          <a:p>
            <a:pPr algn="ctr"/>
            <a:r>
              <a:rPr lang="es-ES" sz="1200" dirty="0"/>
              <a:t>(9,0,0)</a:t>
            </a:r>
          </a:p>
          <a:p>
            <a:pPr algn="ctr"/>
            <a:r>
              <a:rPr lang="es-ES" sz="1200" dirty="0" err="1"/>
              <a:t>Class</a:t>
            </a:r>
            <a:r>
              <a:rPr lang="es-ES" sz="1200" dirty="0"/>
              <a:t> 1</a:t>
            </a:r>
          </a:p>
        </p:txBody>
      </p:sp>
      <p:sp>
        <p:nvSpPr>
          <p:cNvPr id="33" name="CuadroTexto 32">
            <a:extLst>
              <a:ext uri="{FF2B5EF4-FFF2-40B4-BE49-F238E27FC236}">
                <a16:creationId xmlns:a16="http://schemas.microsoft.com/office/drawing/2014/main" id="{0C780A3B-0F9B-EA40-314A-B27186B8CC89}"/>
              </a:ext>
            </a:extLst>
          </p:cNvPr>
          <p:cNvSpPr txBox="1"/>
          <p:nvPr/>
        </p:nvSpPr>
        <p:spPr>
          <a:xfrm>
            <a:off x="64085" y="3688050"/>
            <a:ext cx="431536" cy="307777"/>
          </a:xfrm>
          <a:prstGeom prst="rect">
            <a:avLst/>
          </a:prstGeom>
          <a:noFill/>
        </p:spPr>
        <p:txBody>
          <a:bodyPr wrap="square" rtlCol="0">
            <a:spAutoFit/>
          </a:bodyPr>
          <a:lstStyle/>
          <a:p>
            <a:r>
              <a:rPr lang="es-ES" dirty="0"/>
              <a:t>si</a:t>
            </a:r>
            <a:endParaRPr lang="es-AR" dirty="0"/>
          </a:p>
        </p:txBody>
      </p:sp>
      <p:sp>
        <p:nvSpPr>
          <p:cNvPr id="34" name="CuadroTexto 33">
            <a:extLst>
              <a:ext uri="{FF2B5EF4-FFF2-40B4-BE49-F238E27FC236}">
                <a16:creationId xmlns:a16="http://schemas.microsoft.com/office/drawing/2014/main" id="{78611EDA-399B-B802-E9A3-2F39A68EF2ED}"/>
              </a:ext>
            </a:extLst>
          </p:cNvPr>
          <p:cNvSpPr txBox="1"/>
          <p:nvPr/>
        </p:nvSpPr>
        <p:spPr>
          <a:xfrm>
            <a:off x="1562278" y="3666434"/>
            <a:ext cx="780460" cy="307777"/>
          </a:xfrm>
          <a:prstGeom prst="rect">
            <a:avLst/>
          </a:prstGeom>
          <a:noFill/>
        </p:spPr>
        <p:txBody>
          <a:bodyPr wrap="square" rtlCol="0">
            <a:spAutoFit/>
          </a:bodyPr>
          <a:lstStyle/>
          <a:p>
            <a:r>
              <a:rPr lang="es-ES" dirty="0"/>
              <a:t>no</a:t>
            </a:r>
            <a:endParaRPr lang="es-AR" dirty="0"/>
          </a:p>
        </p:txBody>
      </p:sp>
      <p:sp>
        <p:nvSpPr>
          <p:cNvPr id="35" name="Elipse 34">
            <a:extLst>
              <a:ext uri="{FF2B5EF4-FFF2-40B4-BE49-F238E27FC236}">
                <a16:creationId xmlns:a16="http://schemas.microsoft.com/office/drawing/2014/main" id="{BCD35496-404D-7004-D566-865E929C55DF}"/>
              </a:ext>
            </a:extLst>
          </p:cNvPr>
          <p:cNvSpPr/>
          <p:nvPr/>
        </p:nvSpPr>
        <p:spPr>
          <a:xfrm>
            <a:off x="4926842" y="502432"/>
            <a:ext cx="286603" cy="24819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CuadroTexto 35">
            <a:extLst>
              <a:ext uri="{FF2B5EF4-FFF2-40B4-BE49-F238E27FC236}">
                <a16:creationId xmlns:a16="http://schemas.microsoft.com/office/drawing/2014/main" id="{E8BB12A8-637C-23F4-E60E-62C927484915}"/>
              </a:ext>
            </a:extLst>
          </p:cNvPr>
          <p:cNvSpPr txBox="1"/>
          <p:nvPr/>
        </p:nvSpPr>
        <p:spPr>
          <a:xfrm>
            <a:off x="5513696" y="502432"/>
            <a:ext cx="709683" cy="307777"/>
          </a:xfrm>
          <a:prstGeom prst="rect">
            <a:avLst/>
          </a:prstGeom>
          <a:noFill/>
        </p:spPr>
        <p:txBody>
          <a:bodyPr wrap="square" rtlCol="0">
            <a:spAutoFit/>
          </a:bodyPr>
          <a:lstStyle/>
          <a:p>
            <a:r>
              <a:rPr lang="es-ES" dirty="0"/>
              <a:t>Y=1</a:t>
            </a:r>
            <a:endParaRPr lang="es-AR" dirty="0"/>
          </a:p>
        </p:txBody>
      </p:sp>
      <p:sp>
        <p:nvSpPr>
          <p:cNvPr id="37" name="Globo: flecha cuádruple 36">
            <a:extLst>
              <a:ext uri="{FF2B5EF4-FFF2-40B4-BE49-F238E27FC236}">
                <a16:creationId xmlns:a16="http://schemas.microsoft.com/office/drawing/2014/main" id="{38AB9096-4641-409E-B14B-4C013C2A0400}"/>
              </a:ext>
            </a:extLst>
          </p:cNvPr>
          <p:cNvSpPr/>
          <p:nvPr/>
        </p:nvSpPr>
        <p:spPr>
          <a:xfrm>
            <a:off x="4926842" y="992523"/>
            <a:ext cx="313898" cy="307777"/>
          </a:xfrm>
          <a:prstGeom prst="quad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
        <p:nvSpPr>
          <p:cNvPr id="38" name="CuadroTexto 37">
            <a:extLst>
              <a:ext uri="{FF2B5EF4-FFF2-40B4-BE49-F238E27FC236}">
                <a16:creationId xmlns:a16="http://schemas.microsoft.com/office/drawing/2014/main" id="{7BE9ED40-1D18-747B-BB4A-8C95710E4760}"/>
              </a:ext>
            </a:extLst>
          </p:cNvPr>
          <p:cNvSpPr txBox="1"/>
          <p:nvPr/>
        </p:nvSpPr>
        <p:spPr>
          <a:xfrm>
            <a:off x="5513695" y="995455"/>
            <a:ext cx="709683" cy="307777"/>
          </a:xfrm>
          <a:prstGeom prst="rect">
            <a:avLst/>
          </a:prstGeom>
          <a:noFill/>
        </p:spPr>
        <p:txBody>
          <a:bodyPr wrap="square" rtlCol="0">
            <a:spAutoFit/>
          </a:bodyPr>
          <a:lstStyle/>
          <a:p>
            <a:r>
              <a:rPr lang="es-ES" dirty="0"/>
              <a:t>Y=3</a:t>
            </a:r>
            <a:endParaRPr lang="es-AR" dirty="0"/>
          </a:p>
        </p:txBody>
      </p:sp>
      <p:sp>
        <p:nvSpPr>
          <p:cNvPr id="39" name="Rectángulo 38">
            <a:extLst>
              <a:ext uri="{FF2B5EF4-FFF2-40B4-BE49-F238E27FC236}">
                <a16:creationId xmlns:a16="http://schemas.microsoft.com/office/drawing/2014/main" id="{5F6DA927-10AD-6B8D-03E0-E55EA4D71B70}"/>
              </a:ext>
            </a:extLst>
          </p:cNvPr>
          <p:cNvSpPr/>
          <p:nvPr/>
        </p:nvSpPr>
        <p:spPr>
          <a:xfrm>
            <a:off x="6356571" y="750627"/>
            <a:ext cx="167058" cy="24189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CuadroTexto 39">
            <a:extLst>
              <a:ext uri="{FF2B5EF4-FFF2-40B4-BE49-F238E27FC236}">
                <a16:creationId xmlns:a16="http://schemas.microsoft.com/office/drawing/2014/main" id="{A4EFF33F-93C4-63EA-0F86-8B78DCAB740E}"/>
              </a:ext>
            </a:extLst>
          </p:cNvPr>
          <p:cNvSpPr txBox="1"/>
          <p:nvPr/>
        </p:nvSpPr>
        <p:spPr>
          <a:xfrm>
            <a:off x="6632811" y="750627"/>
            <a:ext cx="709683" cy="307777"/>
          </a:xfrm>
          <a:prstGeom prst="rect">
            <a:avLst/>
          </a:prstGeom>
          <a:noFill/>
        </p:spPr>
        <p:txBody>
          <a:bodyPr wrap="square" rtlCol="0">
            <a:spAutoFit/>
          </a:bodyPr>
          <a:lstStyle/>
          <a:p>
            <a:r>
              <a:rPr lang="es-ES" dirty="0"/>
              <a:t>Y=2</a:t>
            </a:r>
            <a:endParaRPr lang="es-AR" dirty="0"/>
          </a:p>
        </p:txBody>
      </p:sp>
      <p:sp>
        <p:nvSpPr>
          <p:cNvPr id="41" name="CuadroTexto 40">
            <a:extLst>
              <a:ext uri="{FF2B5EF4-FFF2-40B4-BE49-F238E27FC236}">
                <a16:creationId xmlns:a16="http://schemas.microsoft.com/office/drawing/2014/main" id="{E3A68647-8D32-1D5F-87B3-CBD5EF2A080E}"/>
              </a:ext>
            </a:extLst>
          </p:cNvPr>
          <p:cNvSpPr txBox="1"/>
          <p:nvPr/>
        </p:nvSpPr>
        <p:spPr>
          <a:xfrm>
            <a:off x="2476700" y="4270907"/>
            <a:ext cx="1252027" cy="7386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ES" sz="1050" b="1" dirty="0"/>
              <a:t>Mejor división para </a:t>
            </a:r>
            <a:r>
              <a:rPr lang="es-ES" sz="1050" b="1" dirty="0" err="1"/>
              <a:t>clasificacion</a:t>
            </a:r>
            <a:r>
              <a:rPr lang="es-ES" sz="1050" b="1" dirty="0"/>
              <a:t>: Gini </a:t>
            </a:r>
            <a:r>
              <a:rPr lang="es-ES" sz="1050" b="1" dirty="0" err="1"/>
              <a:t>impurity</a:t>
            </a:r>
            <a:r>
              <a:rPr lang="es-AR" sz="1050" b="1" dirty="0"/>
              <a:t>=0</a:t>
            </a:r>
          </a:p>
        </p:txBody>
      </p:sp>
      <p:sp>
        <p:nvSpPr>
          <p:cNvPr id="42" name="CuadroTexto 41">
            <a:extLst>
              <a:ext uri="{FF2B5EF4-FFF2-40B4-BE49-F238E27FC236}">
                <a16:creationId xmlns:a16="http://schemas.microsoft.com/office/drawing/2014/main" id="{E90E97C1-39AB-94EA-55F0-80F79D4F9725}"/>
              </a:ext>
            </a:extLst>
          </p:cNvPr>
          <p:cNvSpPr txBox="1"/>
          <p:nvPr/>
        </p:nvSpPr>
        <p:spPr>
          <a:xfrm>
            <a:off x="3803853" y="4441056"/>
            <a:ext cx="1252027" cy="57708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ES" sz="1050" b="1" dirty="0"/>
              <a:t>Mejor división para regresión: mínimo MSE</a:t>
            </a:r>
            <a:endParaRPr lang="es-AR" sz="1050" b="1" dirty="0"/>
          </a:p>
        </p:txBody>
      </p:sp>
    </p:spTree>
    <p:extLst>
      <p:ext uri="{BB962C8B-B14F-4D97-AF65-F5344CB8AC3E}">
        <p14:creationId xmlns:p14="http://schemas.microsoft.com/office/powerpoint/2010/main" val="167085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3" grpId="0"/>
      <p:bldP spid="24" grpId="0"/>
      <p:bldP spid="29" grpId="0" animBg="1"/>
      <p:bldP spid="32" grpId="0" animBg="1"/>
      <p:bldP spid="33" grpId="0"/>
      <p:bldP spid="3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5395026-D666-35BF-95FD-45CB0063F6A4}"/>
              </a:ext>
            </a:extLst>
          </p:cNvPr>
          <p:cNvSpPr/>
          <p:nvPr/>
        </p:nvSpPr>
        <p:spPr>
          <a:xfrm>
            <a:off x="431679" y="502432"/>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10" name="Rectángulo: esquinas redondeadas 4">
            <a:extLst>
              <a:ext uri="{FF2B5EF4-FFF2-40B4-BE49-F238E27FC236}">
                <a16:creationId xmlns:a16="http://schemas.microsoft.com/office/drawing/2014/main" id="{A526B181-7049-EC25-6F59-9F77405F8746}"/>
              </a:ext>
            </a:extLst>
          </p:cNvPr>
          <p:cNvSpPr txBox="1"/>
          <p:nvPr/>
        </p:nvSpPr>
        <p:spPr>
          <a:xfrm>
            <a:off x="431679" y="1542197"/>
            <a:ext cx="2069061" cy="395785"/>
          </a:xfrm>
          <a:custGeom>
            <a:avLst/>
            <a:gdLst>
              <a:gd name="connsiteX0" fmla="*/ 0 w 2069061"/>
              <a:gd name="connsiteY0" fmla="*/ 0 h 395785"/>
              <a:gd name="connsiteX1" fmla="*/ 648306 w 2069061"/>
              <a:gd name="connsiteY1" fmla="*/ 0 h 395785"/>
              <a:gd name="connsiteX2" fmla="*/ 1296612 w 2069061"/>
              <a:gd name="connsiteY2" fmla="*/ 0 h 395785"/>
              <a:gd name="connsiteX3" fmla="*/ 2069061 w 2069061"/>
              <a:gd name="connsiteY3" fmla="*/ 0 h 395785"/>
              <a:gd name="connsiteX4" fmla="*/ 2069061 w 2069061"/>
              <a:gd name="connsiteY4" fmla="*/ 395785 h 395785"/>
              <a:gd name="connsiteX5" fmla="*/ 1337993 w 2069061"/>
              <a:gd name="connsiteY5" fmla="*/ 395785 h 395785"/>
              <a:gd name="connsiteX6" fmla="*/ 648306 w 2069061"/>
              <a:gd name="connsiteY6" fmla="*/ 395785 h 395785"/>
              <a:gd name="connsiteX7" fmla="*/ 0 w 2069061"/>
              <a:gd name="connsiteY7" fmla="*/ 395785 h 395785"/>
              <a:gd name="connsiteX8" fmla="*/ 0 w 2069061"/>
              <a:gd name="connsiteY8" fmla="*/ 0 h 39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9061" h="395785" fill="none" extrusionOk="0">
                <a:moveTo>
                  <a:pt x="0" y="0"/>
                </a:moveTo>
                <a:cubicBezTo>
                  <a:pt x="165632" y="-13166"/>
                  <a:pt x="378679" y="-24112"/>
                  <a:pt x="648306" y="0"/>
                </a:cubicBezTo>
                <a:cubicBezTo>
                  <a:pt x="917933" y="24112"/>
                  <a:pt x="993570" y="-13016"/>
                  <a:pt x="1296612" y="0"/>
                </a:cubicBezTo>
                <a:cubicBezTo>
                  <a:pt x="1599654" y="13016"/>
                  <a:pt x="1839390" y="-21795"/>
                  <a:pt x="2069061" y="0"/>
                </a:cubicBezTo>
                <a:cubicBezTo>
                  <a:pt x="2085645" y="181970"/>
                  <a:pt x="2069532" y="285168"/>
                  <a:pt x="2069061" y="395785"/>
                </a:cubicBezTo>
                <a:cubicBezTo>
                  <a:pt x="1847836" y="388692"/>
                  <a:pt x="1601331" y="415091"/>
                  <a:pt x="1337993" y="395785"/>
                </a:cubicBezTo>
                <a:cubicBezTo>
                  <a:pt x="1074655" y="376479"/>
                  <a:pt x="937867" y="377049"/>
                  <a:pt x="648306" y="395785"/>
                </a:cubicBezTo>
                <a:cubicBezTo>
                  <a:pt x="358745" y="414521"/>
                  <a:pt x="221001" y="425553"/>
                  <a:pt x="0" y="395785"/>
                </a:cubicBezTo>
                <a:cubicBezTo>
                  <a:pt x="5784" y="267660"/>
                  <a:pt x="6202" y="133715"/>
                  <a:pt x="0" y="0"/>
                </a:cubicBezTo>
                <a:close/>
              </a:path>
              <a:path w="2069061" h="395785" stroke="0" extrusionOk="0">
                <a:moveTo>
                  <a:pt x="0" y="0"/>
                </a:moveTo>
                <a:cubicBezTo>
                  <a:pt x="197724" y="-33250"/>
                  <a:pt x="491974" y="-36103"/>
                  <a:pt x="731068" y="0"/>
                </a:cubicBezTo>
                <a:cubicBezTo>
                  <a:pt x="970162" y="36103"/>
                  <a:pt x="1262744" y="-24295"/>
                  <a:pt x="1400065" y="0"/>
                </a:cubicBezTo>
                <a:cubicBezTo>
                  <a:pt x="1537386" y="24295"/>
                  <a:pt x="1772322" y="18150"/>
                  <a:pt x="2069061" y="0"/>
                </a:cubicBezTo>
                <a:cubicBezTo>
                  <a:pt x="2072624" y="120712"/>
                  <a:pt x="2067473" y="251221"/>
                  <a:pt x="2069061" y="395785"/>
                </a:cubicBezTo>
                <a:cubicBezTo>
                  <a:pt x="1915288" y="384864"/>
                  <a:pt x="1639668" y="420699"/>
                  <a:pt x="1441446" y="395785"/>
                </a:cubicBezTo>
                <a:cubicBezTo>
                  <a:pt x="1243225" y="370871"/>
                  <a:pt x="1087830" y="375236"/>
                  <a:pt x="813831" y="395785"/>
                </a:cubicBezTo>
                <a:cubicBezTo>
                  <a:pt x="539833" y="416334"/>
                  <a:pt x="336482" y="426056"/>
                  <a:pt x="0" y="395785"/>
                </a:cubicBezTo>
                <a:cubicBezTo>
                  <a:pt x="12083" y="211626"/>
                  <a:pt x="1284" y="102907"/>
                  <a:pt x="0" y="0"/>
                </a:cubicBezTo>
                <a:close/>
              </a:path>
            </a:pathLst>
          </a:custGeom>
          <a:ln>
            <a:extLst>
              <a:ext uri="{C807C97D-BFC1-408E-A445-0C87EB9F89A2}">
                <ask:lineSketchStyleProps xmlns:ask="http://schemas.microsoft.com/office/drawing/2018/sketchyshapes" sd="3989574929">
                  <a:prstGeom prst="rect">
                    <a:avLst/>
                  </a:prstGeom>
                  <ask:type>
                    <ask:lineSketchFreehand/>
                  </ask:type>
                </ask:lineSketchStyleProps>
              </a:ext>
            </a:extLst>
          </a:ln>
        </p:spPr>
        <p:style>
          <a:lnRef idx="0">
            <a:schemeClr val="accent5"/>
          </a:lnRef>
          <a:fillRef idx="3">
            <a:schemeClr val="accent5"/>
          </a:fillRef>
          <a:effectRef idx="3">
            <a:schemeClr val="accent5"/>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Árbol de decisión</a:t>
            </a:r>
            <a:endParaRPr lang="es-AR" b="1" kern="1200" dirty="0">
              <a:solidFill>
                <a:schemeClr val="tx1"/>
              </a:solidFill>
              <a:latin typeface="Poppins" panose="00000500000000000000" pitchFamily="2" charset="0"/>
              <a:cs typeface="Poppins" panose="00000500000000000000" pitchFamily="2" charset="0"/>
            </a:endParaRPr>
          </a:p>
        </p:txBody>
      </p:sp>
      <p:sp>
        <p:nvSpPr>
          <p:cNvPr id="2" name="CuadroTexto 1">
            <a:extLst>
              <a:ext uri="{FF2B5EF4-FFF2-40B4-BE49-F238E27FC236}">
                <a16:creationId xmlns:a16="http://schemas.microsoft.com/office/drawing/2014/main" id="{3E1BBDCD-212A-AE5B-024F-D87FD15741B5}"/>
              </a:ext>
            </a:extLst>
          </p:cNvPr>
          <p:cNvSpPr txBox="1"/>
          <p:nvPr/>
        </p:nvSpPr>
        <p:spPr>
          <a:xfrm>
            <a:off x="4363331" y="1126462"/>
            <a:ext cx="3725182" cy="332398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AR" dirty="0">
                <a:latin typeface="Poppins" panose="00000500000000000000" pitchFamily="2" charset="0"/>
                <a:cs typeface="Poppins" panose="00000500000000000000" pitchFamily="2" charset="0"/>
              </a:rPr>
              <a:t>LIMITACIONES:</a:t>
            </a:r>
          </a:p>
          <a:p>
            <a:endParaRPr lang="es-AR"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AR" dirty="0" err="1">
                <a:latin typeface="Poppins" panose="00000500000000000000" pitchFamily="2" charset="0"/>
                <a:cs typeface="Poppins" panose="00000500000000000000" pitchFamily="2" charset="0"/>
              </a:rPr>
              <a:t>Overfitting</a:t>
            </a:r>
            <a:endParaRPr lang="es-AR"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AR" dirty="0">
                <a:latin typeface="Poppins" panose="00000500000000000000" pitchFamily="2" charset="0"/>
                <a:cs typeface="Poppins" panose="00000500000000000000" pitchFamily="2" charset="0"/>
              </a:rPr>
              <a:t>Inestabilidad</a:t>
            </a:r>
          </a:p>
          <a:p>
            <a:endParaRPr lang="es-AR" dirty="0">
              <a:latin typeface="Poppins" panose="00000500000000000000" pitchFamily="2" charset="0"/>
              <a:cs typeface="Poppins" panose="00000500000000000000" pitchFamily="2" charset="0"/>
            </a:endParaRPr>
          </a:p>
          <a:p>
            <a:r>
              <a:rPr lang="es-AR" dirty="0">
                <a:latin typeface="Poppins" panose="00000500000000000000" pitchFamily="2" charset="0"/>
                <a:cs typeface="Poppins" panose="00000500000000000000" pitchFamily="2" charset="0"/>
              </a:rPr>
              <a:t>Para esto se aplican criterios dentro del modelo que son:</a:t>
            </a:r>
          </a:p>
          <a:p>
            <a:pPr marL="285750" indent="-285750">
              <a:buFontTx/>
              <a:buChar char="-"/>
            </a:pPr>
            <a:r>
              <a:rPr lang="es-AR" b="1" dirty="0" err="1">
                <a:latin typeface="Poppins" panose="00000500000000000000" pitchFamily="2" charset="0"/>
                <a:cs typeface="Poppins" panose="00000500000000000000" pitchFamily="2" charset="0"/>
              </a:rPr>
              <a:t>Max_Depth</a:t>
            </a:r>
            <a:r>
              <a:rPr lang="es-AR" b="1" dirty="0">
                <a:latin typeface="Poppins" panose="00000500000000000000" pitchFamily="2" charset="0"/>
                <a:cs typeface="Poppins" panose="00000500000000000000" pitchFamily="2" charset="0"/>
              </a:rPr>
              <a:t>: </a:t>
            </a:r>
            <a:r>
              <a:rPr lang="es-AR" dirty="0">
                <a:latin typeface="Poppins" panose="00000500000000000000" pitchFamily="2" charset="0"/>
                <a:cs typeface="Poppins" panose="00000500000000000000" pitchFamily="2" charset="0"/>
              </a:rPr>
              <a:t>Profundidad del árbol cantidad de nodos y ramas permitidas</a:t>
            </a:r>
          </a:p>
          <a:p>
            <a:pPr marL="285750" indent="-285750">
              <a:buFontTx/>
              <a:buChar char="-"/>
            </a:pPr>
            <a:r>
              <a:rPr lang="es-AR" b="1" dirty="0" err="1">
                <a:latin typeface="Poppins" panose="00000500000000000000" pitchFamily="2" charset="0"/>
                <a:cs typeface="Poppins" panose="00000500000000000000" pitchFamily="2" charset="0"/>
              </a:rPr>
              <a:t>Min_simples_Split</a:t>
            </a:r>
            <a:r>
              <a:rPr lang="es-AR" b="1" dirty="0">
                <a:latin typeface="Poppins" panose="00000500000000000000" pitchFamily="2" charset="0"/>
                <a:cs typeface="Poppins" panose="00000500000000000000" pitchFamily="2" charset="0"/>
              </a:rPr>
              <a:t>: </a:t>
            </a:r>
            <a:r>
              <a:rPr lang="es-AR" dirty="0">
                <a:latin typeface="Poppins" panose="00000500000000000000" pitchFamily="2" charset="0"/>
                <a:cs typeface="Poppins" panose="00000500000000000000" pitchFamily="2" charset="0"/>
              </a:rPr>
              <a:t>Numero mínimo de muestras que un nodo debe poseer para ser elegible para una división (para evitar también </a:t>
            </a:r>
            <a:r>
              <a:rPr lang="es-AR" dirty="0" err="1">
                <a:latin typeface="Poppins" panose="00000500000000000000" pitchFamily="2" charset="0"/>
                <a:cs typeface="Poppins" panose="00000500000000000000" pitchFamily="2" charset="0"/>
              </a:rPr>
              <a:t>overfitting</a:t>
            </a:r>
            <a:r>
              <a:rPr lang="es-AR" dirty="0">
                <a:latin typeface="Poppins" panose="00000500000000000000" pitchFamily="2" charset="0"/>
                <a:cs typeface="Poppins" panose="00000500000000000000" pitchFamily="2" charset="0"/>
              </a:rPr>
              <a:t>)</a:t>
            </a:r>
          </a:p>
        </p:txBody>
      </p:sp>
      <p:pic>
        <p:nvPicPr>
          <p:cNvPr id="28" name="Imagen 27">
            <a:extLst>
              <a:ext uri="{FF2B5EF4-FFF2-40B4-BE49-F238E27FC236}">
                <a16:creationId xmlns:a16="http://schemas.microsoft.com/office/drawing/2014/main" id="{56FCE33B-AF87-5ECD-3EBA-C1C6C8A45AA5}"/>
              </a:ext>
            </a:extLst>
          </p:cNvPr>
          <p:cNvPicPr>
            <a:picLocks noChangeAspect="1"/>
          </p:cNvPicPr>
          <p:nvPr/>
        </p:nvPicPr>
        <p:blipFill>
          <a:blip r:embed="rId3"/>
          <a:stretch>
            <a:fillRect/>
          </a:stretch>
        </p:blipFill>
        <p:spPr>
          <a:xfrm>
            <a:off x="258915" y="2788456"/>
            <a:ext cx="2414587" cy="1852612"/>
          </a:xfrm>
          <a:prstGeom prst="rect">
            <a:avLst/>
          </a:prstGeom>
        </p:spPr>
      </p:pic>
      <p:cxnSp>
        <p:nvCxnSpPr>
          <p:cNvPr id="42" name="Conector recto 41">
            <a:extLst>
              <a:ext uri="{FF2B5EF4-FFF2-40B4-BE49-F238E27FC236}">
                <a16:creationId xmlns:a16="http://schemas.microsoft.com/office/drawing/2014/main" id="{C1B5D81E-F8FC-77E4-C06E-46D0A98281C3}"/>
              </a:ext>
            </a:extLst>
          </p:cNvPr>
          <p:cNvCxnSpPr/>
          <p:nvPr/>
        </p:nvCxnSpPr>
        <p:spPr>
          <a:xfrm>
            <a:off x="545910" y="3714762"/>
            <a:ext cx="1815153" cy="0"/>
          </a:xfrm>
          <a:prstGeom prst="line">
            <a:avLst/>
          </a:prstGeom>
        </p:spPr>
        <p:style>
          <a:lnRef idx="3">
            <a:schemeClr val="dk1"/>
          </a:lnRef>
          <a:fillRef idx="0">
            <a:schemeClr val="dk1"/>
          </a:fillRef>
          <a:effectRef idx="2">
            <a:schemeClr val="dk1"/>
          </a:effectRef>
          <a:fontRef idx="minor">
            <a:schemeClr val="tx1"/>
          </a:fontRef>
        </p:style>
      </p:cxnSp>
      <p:sp>
        <p:nvSpPr>
          <p:cNvPr id="3" name="CuadroTexto 2">
            <a:extLst>
              <a:ext uri="{FF2B5EF4-FFF2-40B4-BE49-F238E27FC236}">
                <a16:creationId xmlns:a16="http://schemas.microsoft.com/office/drawing/2014/main" id="{855ED1B0-B157-2F24-D3C1-AB6C1A788D60}"/>
              </a:ext>
            </a:extLst>
          </p:cNvPr>
          <p:cNvSpPr txBox="1"/>
          <p:nvPr/>
        </p:nvSpPr>
        <p:spPr>
          <a:xfrm>
            <a:off x="4363331" y="4641068"/>
            <a:ext cx="1722509" cy="307777"/>
          </a:xfrm>
          <a:prstGeom prst="rect">
            <a:avLst/>
          </a:prstGeom>
          <a:noFill/>
        </p:spPr>
        <p:txBody>
          <a:bodyPr wrap="square" rtlCol="0">
            <a:spAutoFit/>
          </a:bodyPr>
          <a:lstStyle/>
          <a:p>
            <a:r>
              <a:rPr lang="es-ES" dirty="0">
                <a:hlinkClick r:id="rId4"/>
              </a:rPr>
              <a:t>Notebook</a:t>
            </a:r>
            <a:endParaRPr lang="es-AR" dirty="0"/>
          </a:p>
        </p:txBody>
      </p:sp>
    </p:spTree>
    <p:extLst>
      <p:ext uri="{BB962C8B-B14F-4D97-AF65-F5344CB8AC3E}">
        <p14:creationId xmlns:p14="http://schemas.microsoft.com/office/powerpoint/2010/main" val="180511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Fundamentos de la fase de modelado</a:t>
            </a:r>
            <a:endParaRPr lang="es-AR" dirty="0">
              <a:sym typeface="Raleway SemiBold"/>
            </a:endParaRPr>
          </a:p>
        </p:txBody>
      </p:sp>
      <p:sp>
        <p:nvSpPr>
          <p:cNvPr id="5" name="Rectángulo 4">
            <a:extLst>
              <a:ext uri="{FF2B5EF4-FFF2-40B4-BE49-F238E27FC236}">
                <a16:creationId xmlns:a16="http://schemas.microsoft.com/office/drawing/2014/main" id="{75FD7935-C7F1-2985-1C53-044BCEB4A3DE}"/>
              </a:ext>
            </a:extLst>
          </p:cNvPr>
          <p:cNvSpPr/>
          <p:nvPr/>
        </p:nvSpPr>
        <p:spPr>
          <a:xfrm>
            <a:off x="779342" y="2014812"/>
            <a:ext cx="2649658" cy="400110"/>
          </a:xfrm>
          <a:custGeom>
            <a:avLst/>
            <a:gdLst>
              <a:gd name="connsiteX0" fmla="*/ 0 w 2649658"/>
              <a:gd name="connsiteY0" fmla="*/ 0 h 400110"/>
              <a:gd name="connsiteX1" fmla="*/ 715408 w 2649658"/>
              <a:gd name="connsiteY1" fmla="*/ 0 h 400110"/>
              <a:gd name="connsiteX2" fmla="*/ 1430815 w 2649658"/>
              <a:gd name="connsiteY2" fmla="*/ 0 h 400110"/>
              <a:gd name="connsiteX3" fmla="*/ 2013740 w 2649658"/>
              <a:gd name="connsiteY3" fmla="*/ 0 h 400110"/>
              <a:gd name="connsiteX4" fmla="*/ 2649658 w 2649658"/>
              <a:gd name="connsiteY4" fmla="*/ 0 h 400110"/>
              <a:gd name="connsiteX5" fmla="*/ 2649658 w 2649658"/>
              <a:gd name="connsiteY5" fmla="*/ 400110 h 400110"/>
              <a:gd name="connsiteX6" fmla="*/ 2040237 w 2649658"/>
              <a:gd name="connsiteY6" fmla="*/ 400110 h 400110"/>
              <a:gd name="connsiteX7" fmla="*/ 1430815 w 2649658"/>
              <a:gd name="connsiteY7" fmla="*/ 400110 h 400110"/>
              <a:gd name="connsiteX8" fmla="*/ 794897 w 2649658"/>
              <a:gd name="connsiteY8" fmla="*/ 400110 h 400110"/>
              <a:gd name="connsiteX9" fmla="*/ 0 w 2649658"/>
              <a:gd name="connsiteY9" fmla="*/ 400110 h 400110"/>
              <a:gd name="connsiteX10" fmla="*/ 0 w 2649658"/>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9658" h="400110" fill="none" extrusionOk="0">
                <a:moveTo>
                  <a:pt x="0" y="0"/>
                </a:moveTo>
                <a:cubicBezTo>
                  <a:pt x="166991" y="-29252"/>
                  <a:pt x="365780" y="-7858"/>
                  <a:pt x="715408" y="0"/>
                </a:cubicBezTo>
                <a:cubicBezTo>
                  <a:pt x="1065036" y="7858"/>
                  <a:pt x="1202470" y="18431"/>
                  <a:pt x="1430815" y="0"/>
                </a:cubicBezTo>
                <a:cubicBezTo>
                  <a:pt x="1659160" y="-18431"/>
                  <a:pt x="1868115" y="-20664"/>
                  <a:pt x="2013740" y="0"/>
                </a:cubicBezTo>
                <a:cubicBezTo>
                  <a:pt x="2159365" y="20664"/>
                  <a:pt x="2473063" y="-16421"/>
                  <a:pt x="2649658" y="0"/>
                </a:cubicBezTo>
                <a:cubicBezTo>
                  <a:pt x="2657730" y="83151"/>
                  <a:pt x="2665105" y="280469"/>
                  <a:pt x="2649658" y="400110"/>
                </a:cubicBezTo>
                <a:cubicBezTo>
                  <a:pt x="2508673" y="424308"/>
                  <a:pt x="2301206" y="417324"/>
                  <a:pt x="2040237" y="400110"/>
                </a:cubicBezTo>
                <a:cubicBezTo>
                  <a:pt x="1779268" y="382896"/>
                  <a:pt x="1558834" y="398678"/>
                  <a:pt x="1430815" y="400110"/>
                </a:cubicBezTo>
                <a:cubicBezTo>
                  <a:pt x="1302796" y="401542"/>
                  <a:pt x="1048290" y="429094"/>
                  <a:pt x="794897" y="400110"/>
                </a:cubicBezTo>
                <a:cubicBezTo>
                  <a:pt x="541504" y="371126"/>
                  <a:pt x="322672" y="390768"/>
                  <a:pt x="0" y="400110"/>
                </a:cubicBezTo>
                <a:cubicBezTo>
                  <a:pt x="-12487" y="258900"/>
                  <a:pt x="17436" y="183237"/>
                  <a:pt x="0" y="0"/>
                </a:cubicBezTo>
                <a:close/>
              </a:path>
              <a:path w="2649658" h="400110" stroke="0" extrusionOk="0">
                <a:moveTo>
                  <a:pt x="0" y="0"/>
                </a:moveTo>
                <a:cubicBezTo>
                  <a:pt x="176799" y="-11111"/>
                  <a:pt x="436383" y="12871"/>
                  <a:pt x="635918" y="0"/>
                </a:cubicBezTo>
                <a:cubicBezTo>
                  <a:pt x="835453" y="-12871"/>
                  <a:pt x="1055545" y="-31528"/>
                  <a:pt x="1271836" y="0"/>
                </a:cubicBezTo>
                <a:cubicBezTo>
                  <a:pt x="1488127" y="31528"/>
                  <a:pt x="1682433" y="-3560"/>
                  <a:pt x="1881257" y="0"/>
                </a:cubicBezTo>
                <a:cubicBezTo>
                  <a:pt x="2080081" y="3560"/>
                  <a:pt x="2343634" y="-27287"/>
                  <a:pt x="2649658" y="0"/>
                </a:cubicBezTo>
                <a:cubicBezTo>
                  <a:pt x="2657382" y="172330"/>
                  <a:pt x="2637403" y="293231"/>
                  <a:pt x="2649658" y="400110"/>
                </a:cubicBezTo>
                <a:cubicBezTo>
                  <a:pt x="2440528" y="411712"/>
                  <a:pt x="2311964" y="384522"/>
                  <a:pt x="2013740" y="400110"/>
                </a:cubicBezTo>
                <a:cubicBezTo>
                  <a:pt x="1715516" y="415698"/>
                  <a:pt x="1610944" y="423574"/>
                  <a:pt x="1351326" y="400110"/>
                </a:cubicBezTo>
                <a:cubicBezTo>
                  <a:pt x="1091708" y="376646"/>
                  <a:pt x="875596" y="394973"/>
                  <a:pt x="741904" y="400110"/>
                </a:cubicBezTo>
                <a:cubicBezTo>
                  <a:pt x="608212" y="405247"/>
                  <a:pt x="150215" y="436092"/>
                  <a:pt x="0" y="400110"/>
                </a:cubicBezTo>
                <a:cubicBezTo>
                  <a:pt x="8352" y="237738"/>
                  <a:pt x="-19636" y="135036"/>
                  <a:pt x="0" y="0"/>
                </a:cubicBezTo>
                <a:close/>
              </a:path>
            </a:pathLst>
          </a:custGeom>
          <a:ln>
            <a:extLst>
              <a:ext uri="{C807C97D-BFC1-408E-A445-0C87EB9F89A2}">
                <ask:lineSketchStyleProps xmlns:ask="http://schemas.microsoft.com/office/drawing/2018/sketchyshapes" sd="1441751165">
                  <a:prstGeom prst="rect">
                    <a:avLst/>
                  </a:prstGeom>
                  <ask:type>
                    <ask:lineSketchFreehand/>
                  </ask:type>
                </ask:lineSketchStyleProps>
              </a:ext>
            </a:extLst>
          </a:ln>
        </p:spPr>
        <p:style>
          <a:lnRef idx="2">
            <a:schemeClr val="accent6">
              <a:shade val="15000"/>
            </a:schemeClr>
          </a:lnRef>
          <a:fillRef idx="1">
            <a:schemeClr val="accent6"/>
          </a:fillRef>
          <a:effectRef idx="0">
            <a:schemeClr val="accent6"/>
          </a:effectRef>
          <a:fontRef idx="minor">
            <a:schemeClr val="lt1"/>
          </a:fontRef>
        </p:style>
        <p:txBody>
          <a:bodyPr wrap="square" lIns="91440" tIns="45720" rIns="91440" bIns="45720">
            <a:spAutoFit/>
          </a:bodyPr>
          <a:lstStyle/>
          <a:p>
            <a:pPr algn="ctr"/>
            <a:r>
              <a:rPr lang="es-ES" sz="2000" b="1" cap="none" spc="0" dirty="0">
                <a:ln w="0"/>
                <a:solidFill>
                  <a:srgbClr val="FF0000"/>
                </a:solidFill>
                <a:effectLst>
                  <a:outerShdw blurRad="38100" dist="19050" dir="2700000" algn="tl" rotWithShape="0">
                    <a:schemeClr val="dk1">
                      <a:alpha val="40000"/>
                    </a:schemeClr>
                  </a:outerShdw>
                </a:effectLst>
              </a:rPr>
              <a:t>MODELO</a:t>
            </a:r>
          </a:p>
        </p:txBody>
      </p:sp>
      <p:cxnSp>
        <p:nvCxnSpPr>
          <p:cNvPr id="8" name="Conector: curvado 7">
            <a:extLst>
              <a:ext uri="{FF2B5EF4-FFF2-40B4-BE49-F238E27FC236}">
                <a16:creationId xmlns:a16="http://schemas.microsoft.com/office/drawing/2014/main" id="{66B8423B-573A-85AA-1D3E-83DAF4383BAA}"/>
              </a:ext>
            </a:extLst>
          </p:cNvPr>
          <p:cNvCxnSpPr>
            <a:stCxn id="5" idx="2"/>
          </p:cNvCxnSpPr>
          <p:nvPr/>
        </p:nvCxnSpPr>
        <p:spPr>
          <a:xfrm rot="16200000" flipH="1">
            <a:off x="2758033" y="1761059"/>
            <a:ext cx="639405" cy="1947129"/>
          </a:xfrm>
          <a:prstGeom prst="curvedConnector2">
            <a:avLst/>
          </a:prstGeom>
          <a:ln>
            <a:tailEnd type="triangle"/>
          </a:ln>
        </p:spPr>
        <p:style>
          <a:lnRef idx="2">
            <a:schemeClr val="accent6">
              <a:shade val="15000"/>
            </a:schemeClr>
          </a:lnRef>
          <a:fillRef idx="1">
            <a:schemeClr val="accent6"/>
          </a:fillRef>
          <a:effectRef idx="0">
            <a:schemeClr val="accent6"/>
          </a:effectRef>
          <a:fontRef idx="minor">
            <a:schemeClr val="lt1"/>
          </a:fontRef>
        </p:style>
      </p:cxnSp>
      <p:cxnSp>
        <p:nvCxnSpPr>
          <p:cNvPr id="10" name="Conector: curvado 9">
            <a:extLst>
              <a:ext uri="{FF2B5EF4-FFF2-40B4-BE49-F238E27FC236}">
                <a16:creationId xmlns:a16="http://schemas.microsoft.com/office/drawing/2014/main" id="{80904210-865B-B173-09BD-14EB62CAEBE3}"/>
              </a:ext>
            </a:extLst>
          </p:cNvPr>
          <p:cNvCxnSpPr>
            <a:stCxn id="5" idx="0"/>
          </p:cNvCxnSpPr>
          <p:nvPr/>
        </p:nvCxnSpPr>
        <p:spPr>
          <a:xfrm rot="5400000" flipH="1" flipV="1">
            <a:off x="2975193" y="799006"/>
            <a:ext cx="344785" cy="2086829"/>
          </a:xfrm>
          <a:prstGeom prst="curvedConnector2">
            <a:avLst/>
          </a:prstGeom>
          <a:ln>
            <a:tailEnd type="triangle"/>
          </a:ln>
        </p:spPr>
        <p:style>
          <a:lnRef idx="2">
            <a:schemeClr val="accent6">
              <a:shade val="15000"/>
            </a:schemeClr>
          </a:lnRef>
          <a:fillRef idx="1">
            <a:schemeClr val="accent6"/>
          </a:fillRef>
          <a:effectRef idx="0">
            <a:schemeClr val="accent6"/>
          </a:effectRef>
          <a:fontRef idx="minor">
            <a:schemeClr val="lt1"/>
          </a:fontRef>
        </p:style>
      </p:cxnSp>
      <p:sp>
        <p:nvSpPr>
          <p:cNvPr id="11" name="Rectángulo 10">
            <a:extLst>
              <a:ext uri="{FF2B5EF4-FFF2-40B4-BE49-F238E27FC236}">
                <a16:creationId xmlns:a16="http://schemas.microsoft.com/office/drawing/2014/main" id="{C883EE88-6657-6884-5376-5DF8D1870225}"/>
              </a:ext>
            </a:extLst>
          </p:cNvPr>
          <p:cNvSpPr/>
          <p:nvPr/>
        </p:nvSpPr>
        <p:spPr>
          <a:xfrm>
            <a:off x="4231336" y="1527207"/>
            <a:ext cx="2086829" cy="523220"/>
          </a:xfrm>
          <a:custGeom>
            <a:avLst/>
            <a:gdLst>
              <a:gd name="connsiteX0" fmla="*/ 0 w 2086829"/>
              <a:gd name="connsiteY0" fmla="*/ 0 h 523220"/>
              <a:gd name="connsiteX1" fmla="*/ 695610 w 2086829"/>
              <a:gd name="connsiteY1" fmla="*/ 0 h 523220"/>
              <a:gd name="connsiteX2" fmla="*/ 1349483 w 2086829"/>
              <a:gd name="connsiteY2" fmla="*/ 0 h 523220"/>
              <a:gd name="connsiteX3" fmla="*/ 2086829 w 2086829"/>
              <a:gd name="connsiteY3" fmla="*/ 0 h 523220"/>
              <a:gd name="connsiteX4" fmla="*/ 2086829 w 2086829"/>
              <a:gd name="connsiteY4" fmla="*/ 523220 h 523220"/>
              <a:gd name="connsiteX5" fmla="*/ 1370351 w 2086829"/>
              <a:gd name="connsiteY5" fmla="*/ 523220 h 523220"/>
              <a:gd name="connsiteX6" fmla="*/ 653873 w 2086829"/>
              <a:gd name="connsiteY6" fmla="*/ 523220 h 523220"/>
              <a:gd name="connsiteX7" fmla="*/ 0 w 2086829"/>
              <a:gd name="connsiteY7" fmla="*/ 523220 h 523220"/>
              <a:gd name="connsiteX8" fmla="*/ 0 w 2086829"/>
              <a:gd name="connsiteY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6829" h="523220" fill="none" extrusionOk="0">
                <a:moveTo>
                  <a:pt x="0" y="0"/>
                </a:moveTo>
                <a:cubicBezTo>
                  <a:pt x="195140" y="289"/>
                  <a:pt x="348811" y="29875"/>
                  <a:pt x="695610" y="0"/>
                </a:cubicBezTo>
                <a:cubicBezTo>
                  <a:pt x="1042409" y="-29875"/>
                  <a:pt x="1024280" y="10509"/>
                  <a:pt x="1349483" y="0"/>
                </a:cubicBezTo>
                <a:cubicBezTo>
                  <a:pt x="1674686" y="-10509"/>
                  <a:pt x="1879856" y="33506"/>
                  <a:pt x="2086829" y="0"/>
                </a:cubicBezTo>
                <a:cubicBezTo>
                  <a:pt x="2086631" y="195114"/>
                  <a:pt x="2063674" y="266116"/>
                  <a:pt x="2086829" y="523220"/>
                </a:cubicBezTo>
                <a:cubicBezTo>
                  <a:pt x="1891392" y="545994"/>
                  <a:pt x="1589425" y="546649"/>
                  <a:pt x="1370351" y="523220"/>
                </a:cubicBezTo>
                <a:cubicBezTo>
                  <a:pt x="1151277" y="499791"/>
                  <a:pt x="838097" y="557480"/>
                  <a:pt x="653873" y="523220"/>
                </a:cubicBezTo>
                <a:cubicBezTo>
                  <a:pt x="469649" y="488960"/>
                  <a:pt x="189538" y="497240"/>
                  <a:pt x="0" y="523220"/>
                </a:cubicBezTo>
                <a:cubicBezTo>
                  <a:pt x="-26132" y="262067"/>
                  <a:pt x="25152" y="245615"/>
                  <a:pt x="0" y="0"/>
                </a:cubicBezTo>
                <a:close/>
              </a:path>
              <a:path w="2086829" h="523220" stroke="0" extrusionOk="0">
                <a:moveTo>
                  <a:pt x="0" y="0"/>
                </a:moveTo>
                <a:cubicBezTo>
                  <a:pt x="256908" y="-3893"/>
                  <a:pt x="428562" y="85"/>
                  <a:pt x="716478" y="0"/>
                </a:cubicBezTo>
                <a:cubicBezTo>
                  <a:pt x="1004394" y="-85"/>
                  <a:pt x="1157337" y="-11477"/>
                  <a:pt x="1432956" y="0"/>
                </a:cubicBezTo>
                <a:cubicBezTo>
                  <a:pt x="1708575" y="11477"/>
                  <a:pt x="1918636" y="-398"/>
                  <a:pt x="2086829" y="0"/>
                </a:cubicBezTo>
                <a:cubicBezTo>
                  <a:pt x="2080311" y="181551"/>
                  <a:pt x="2105579" y="285048"/>
                  <a:pt x="2086829" y="523220"/>
                </a:cubicBezTo>
                <a:cubicBezTo>
                  <a:pt x="1920177" y="500908"/>
                  <a:pt x="1580905" y="529259"/>
                  <a:pt x="1370351" y="523220"/>
                </a:cubicBezTo>
                <a:cubicBezTo>
                  <a:pt x="1159797" y="517181"/>
                  <a:pt x="941103" y="552308"/>
                  <a:pt x="653873" y="523220"/>
                </a:cubicBezTo>
                <a:cubicBezTo>
                  <a:pt x="366643" y="494132"/>
                  <a:pt x="266325" y="520990"/>
                  <a:pt x="0" y="523220"/>
                </a:cubicBezTo>
                <a:cubicBezTo>
                  <a:pt x="-5446" y="298666"/>
                  <a:pt x="-3405" y="117049"/>
                  <a:pt x="0" y="0"/>
                </a:cubicBezTo>
                <a:close/>
              </a:path>
            </a:pathLst>
          </a:custGeom>
          <a:ln>
            <a:extLst>
              <a:ext uri="{C807C97D-BFC1-408E-A445-0C87EB9F89A2}">
                <ask:lineSketchStyleProps xmlns:ask="http://schemas.microsoft.com/office/drawing/2018/sketchyshapes" sd="2241644517">
                  <a:prstGeom prst="rect">
                    <a:avLst/>
                  </a:prstGeom>
                  <ask:type>
                    <ask:lineSketchFreehand/>
                  </ask:type>
                </ask:lineSketchStyleProps>
              </a:ext>
            </a:extLst>
          </a:ln>
        </p:spPr>
        <p:style>
          <a:lnRef idx="2">
            <a:schemeClr val="accent6">
              <a:shade val="15000"/>
            </a:schemeClr>
          </a:lnRef>
          <a:fillRef idx="1">
            <a:schemeClr val="accent6"/>
          </a:fillRef>
          <a:effectRef idx="0">
            <a:schemeClr val="accent6"/>
          </a:effectRef>
          <a:fontRef idx="minor">
            <a:schemeClr val="lt1"/>
          </a:fontRef>
        </p:style>
        <p:txBody>
          <a:bodyPr wrap="square" lIns="91440" tIns="45720" rIns="91440" bIns="45720">
            <a:spAutoFit/>
          </a:bodyPr>
          <a:lstStyle/>
          <a:p>
            <a:pPr algn="ctr"/>
            <a:r>
              <a:rPr lang="es-ES" b="1" dirty="0">
                <a:ln w="0"/>
                <a:solidFill>
                  <a:srgbClr val="FF0000"/>
                </a:solidFill>
                <a:effectLst>
                  <a:outerShdw blurRad="38100" dist="19050" dir="2700000" algn="tl" rotWithShape="0">
                    <a:schemeClr val="dk1">
                      <a:alpha val="40000"/>
                    </a:schemeClr>
                  </a:outerShdw>
                </a:effectLst>
              </a:rPr>
              <a:t>APRENDIZAJE ESTADISTICO</a:t>
            </a:r>
            <a:endParaRPr lang="es-ES" b="1" cap="none" spc="0" dirty="0">
              <a:ln w="0"/>
              <a:solidFill>
                <a:srgbClr val="FF0000"/>
              </a:solidFill>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53FF4CB1-1F15-A08E-3B15-CB5705618397}"/>
              </a:ext>
            </a:extLst>
          </p:cNvPr>
          <p:cNvSpPr/>
          <p:nvPr/>
        </p:nvSpPr>
        <p:spPr>
          <a:xfrm>
            <a:off x="4090897" y="2792716"/>
            <a:ext cx="2086829" cy="307777"/>
          </a:xfrm>
          <a:custGeom>
            <a:avLst/>
            <a:gdLst>
              <a:gd name="connsiteX0" fmla="*/ 0 w 2086829"/>
              <a:gd name="connsiteY0" fmla="*/ 0 h 307777"/>
              <a:gd name="connsiteX1" fmla="*/ 695610 w 2086829"/>
              <a:gd name="connsiteY1" fmla="*/ 0 h 307777"/>
              <a:gd name="connsiteX2" fmla="*/ 1370351 w 2086829"/>
              <a:gd name="connsiteY2" fmla="*/ 0 h 307777"/>
              <a:gd name="connsiteX3" fmla="*/ 2086829 w 2086829"/>
              <a:gd name="connsiteY3" fmla="*/ 0 h 307777"/>
              <a:gd name="connsiteX4" fmla="*/ 2086829 w 2086829"/>
              <a:gd name="connsiteY4" fmla="*/ 307777 h 307777"/>
              <a:gd name="connsiteX5" fmla="*/ 1370351 w 2086829"/>
              <a:gd name="connsiteY5" fmla="*/ 307777 h 307777"/>
              <a:gd name="connsiteX6" fmla="*/ 695610 w 2086829"/>
              <a:gd name="connsiteY6" fmla="*/ 307777 h 307777"/>
              <a:gd name="connsiteX7" fmla="*/ 0 w 2086829"/>
              <a:gd name="connsiteY7" fmla="*/ 307777 h 307777"/>
              <a:gd name="connsiteX8" fmla="*/ 0 w 2086829"/>
              <a:gd name="connsiteY8"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6829" h="307777" fill="none" extrusionOk="0">
                <a:moveTo>
                  <a:pt x="0" y="0"/>
                </a:moveTo>
                <a:cubicBezTo>
                  <a:pt x="171222" y="31317"/>
                  <a:pt x="529412" y="27699"/>
                  <a:pt x="695610" y="0"/>
                </a:cubicBezTo>
                <a:cubicBezTo>
                  <a:pt x="861808" y="-27699"/>
                  <a:pt x="1057401" y="-23772"/>
                  <a:pt x="1370351" y="0"/>
                </a:cubicBezTo>
                <a:cubicBezTo>
                  <a:pt x="1683301" y="23772"/>
                  <a:pt x="1862311" y="15134"/>
                  <a:pt x="2086829" y="0"/>
                </a:cubicBezTo>
                <a:cubicBezTo>
                  <a:pt x="2090991" y="133163"/>
                  <a:pt x="2092476" y="215232"/>
                  <a:pt x="2086829" y="307777"/>
                </a:cubicBezTo>
                <a:cubicBezTo>
                  <a:pt x="1902916" y="339762"/>
                  <a:pt x="1647599" y="299480"/>
                  <a:pt x="1370351" y="307777"/>
                </a:cubicBezTo>
                <a:cubicBezTo>
                  <a:pt x="1093103" y="316074"/>
                  <a:pt x="1011274" y="338116"/>
                  <a:pt x="695610" y="307777"/>
                </a:cubicBezTo>
                <a:cubicBezTo>
                  <a:pt x="379946" y="277438"/>
                  <a:pt x="227259" y="275198"/>
                  <a:pt x="0" y="307777"/>
                </a:cubicBezTo>
                <a:cubicBezTo>
                  <a:pt x="1948" y="172852"/>
                  <a:pt x="-10070" y="119969"/>
                  <a:pt x="0" y="0"/>
                </a:cubicBezTo>
                <a:close/>
              </a:path>
              <a:path w="2086829" h="307777" stroke="0" extrusionOk="0">
                <a:moveTo>
                  <a:pt x="0" y="0"/>
                </a:moveTo>
                <a:cubicBezTo>
                  <a:pt x="259812" y="-15800"/>
                  <a:pt x="372954" y="-2201"/>
                  <a:pt x="716478" y="0"/>
                </a:cubicBezTo>
                <a:cubicBezTo>
                  <a:pt x="1060002" y="2201"/>
                  <a:pt x="1265563" y="32860"/>
                  <a:pt x="1432956" y="0"/>
                </a:cubicBezTo>
                <a:cubicBezTo>
                  <a:pt x="1600349" y="-32860"/>
                  <a:pt x="1952205" y="11266"/>
                  <a:pt x="2086829" y="0"/>
                </a:cubicBezTo>
                <a:cubicBezTo>
                  <a:pt x="2088535" y="143951"/>
                  <a:pt x="2078299" y="197460"/>
                  <a:pt x="2086829" y="307777"/>
                </a:cubicBezTo>
                <a:cubicBezTo>
                  <a:pt x="1889776" y="285505"/>
                  <a:pt x="1714066" y="338210"/>
                  <a:pt x="1370351" y="307777"/>
                </a:cubicBezTo>
                <a:cubicBezTo>
                  <a:pt x="1026636" y="277344"/>
                  <a:pt x="942312" y="329423"/>
                  <a:pt x="737346" y="307777"/>
                </a:cubicBezTo>
                <a:cubicBezTo>
                  <a:pt x="532380" y="286131"/>
                  <a:pt x="342147" y="293493"/>
                  <a:pt x="0" y="307777"/>
                </a:cubicBezTo>
                <a:cubicBezTo>
                  <a:pt x="-15320" y="228892"/>
                  <a:pt x="281" y="75817"/>
                  <a:pt x="0" y="0"/>
                </a:cubicBezTo>
                <a:close/>
              </a:path>
            </a:pathLst>
          </a:custGeom>
          <a:ln>
            <a:extLst>
              <a:ext uri="{C807C97D-BFC1-408E-A445-0C87EB9F89A2}">
                <ask:lineSketchStyleProps xmlns:ask="http://schemas.microsoft.com/office/drawing/2018/sketchyshapes" sd="2037548368">
                  <a:prstGeom prst="rect">
                    <a:avLst/>
                  </a:prstGeom>
                  <ask:type>
                    <ask:lineSketchFreehand/>
                  </ask:type>
                </ask:lineSketchStyleProps>
              </a:ext>
            </a:extLst>
          </a:ln>
        </p:spPr>
        <p:style>
          <a:lnRef idx="2">
            <a:schemeClr val="accent6">
              <a:shade val="15000"/>
            </a:schemeClr>
          </a:lnRef>
          <a:fillRef idx="1">
            <a:schemeClr val="accent6"/>
          </a:fillRef>
          <a:effectRef idx="0">
            <a:schemeClr val="accent6"/>
          </a:effectRef>
          <a:fontRef idx="minor">
            <a:schemeClr val="lt1"/>
          </a:fontRef>
        </p:style>
        <p:txBody>
          <a:bodyPr wrap="square" lIns="91440" tIns="45720" rIns="91440" bIns="45720">
            <a:spAutoFit/>
          </a:bodyPr>
          <a:lstStyle/>
          <a:p>
            <a:pPr algn="ctr"/>
            <a:r>
              <a:rPr lang="es-ES" b="1" dirty="0">
                <a:ln w="0"/>
                <a:solidFill>
                  <a:srgbClr val="FF0000"/>
                </a:solidFill>
                <a:effectLst>
                  <a:outerShdw blurRad="38100" dist="19050" dir="2700000" algn="tl" rotWithShape="0">
                    <a:schemeClr val="dk1">
                      <a:alpha val="40000"/>
                    </a:schemeClr>
                  </a:outerShdw>
                </a:effectLst>
              </a:rPr>
              <a:t>MACHINE LEARNING </a:t>
            </a:r>
            <a:endParaRPr lang="es-ES" b="1" cap="none" spc="0" dirty="0">
              <a:ln w="0"/>
              <a:solidFill>
                <a:srgbClr val="FF0000"/>
              </a:solidFill>
              <a:effectLst>
                <a:outerShdw blurRad="38100" dist="19050" dir="2700000" algn="tl" rotWithShape="0">
                  <a:schemeClr val="dk1">
                    <a:alpha val="40000"/>
                  </a:schemeClr>
                </a:outerShdw>
              </a:effectLst>
            </a:endParaRPr>
          </a:p>
        </p:txBody>
      </p:sp>
      <p:sp>
        <p:nvSpPr>
          <p:cNvPr id="13" name="Rectángulo 12">
            <a:extLst>
              <a:ext uri="{FF2B5EF4-FFF2-40B4-BE49-F238E27FC236}">
                <a16:creationId xmlns:a16="http://schemas.microsoft.com/office/drawing/2014/main" id="{2CCDE89E-7A05-978D-1AF9-39048560FFB9}"/>
              </a:ext>
            </a:extLst>
          </p:cNvPr>
          <p:cNvSpPr/>
          <p:nvPr/>
        </p:nvSpPr>
        <p:spPr>
          <a:xfrm>
            <a:off x="6716285" y="2792715"/>
            <a:ext cx="2086829" cy="307777"/>
          </a:xfrm>
          <a:custGeom>
            <a:avLst/>
            <a:gdLst>
              <a:gd name="connsiteX0" fmla="*/ 0 w 2086829"/>
              <a:gd name="connsiteY0" fmla="*/ 0 h 307777"/>
              <a:gd name="connsiteX1" fmla="*/ 633005 w 2086829"/>
              <a:gd name="connsiteY1" fmla="*/ 0 h 307777"/>
              <a:gd name="connsiteX2" fmla="*/ 1370351 w 2086829"/>
              <a:gd name="connsiteY2" fmla="*/ 0 h 307777"/>
              <a:gd name="connsiteX3" fmla="*/ 2086829 w 2086829"/>
              <a:gd name="connsiteY3" fmla="*/ 0 h 307777"/>
              <a:gd name="connsiteX4" fmla="*/ 2086829 w 2086829"/>
              <a:gd name="connsiteY4" fmla="*/ 307777 h 307777"/>
              <a:gd name="connsiteX5" fmla="*/ 1453824 w 2086829"/>
              <a:gd name="connsiteY5" fmla="*/ 307777 h 307777"/>
              <a:gd name="connsiteX6" fmla="*/ 737346 w 2086829"/>
              <a:gd name="connsiteY6" fmla="*/ 307777 h 307777"/>
              <a:gd name="connsiteX7" fmla="*/ 0 w 2086829"/>
              <a:gd name="connsiteY7" fmla="*/ 307777 h 307777"/>
              <a:gd name="connsiteX8" fmla="*/ 0 w 2086829"/>
              <a:gd name="connsiteY8"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6829" h="307777" fill="none" extrusionOk="0">
                <a:moveTo>
                  <a:pt x="0" y="0"/>
                </a:moveTo>
                <a:cubicBezTo>
                  <a:pt x="148754" y="16094"/>
                  <a:pt x="484808" y="-24973"/>
                  <a:pt x="633005" y="0"/>
                </a:cubicBezTo>
                <a:cubicBezTo>
                  <a:pt x="781203" y="24973"/>
                  <a:pt x="1214408" y="-12775"/>
                  <a:pt x="1370351" y="0"/>
                </a:cubicBezTo>
                <a:cubicBezTo>
                  <a:pt x="1526294" y="12775"/>
                  <a:pt x="1790843" y="-30568"/>
                  <a:pt x="2086829" y="0"/>
                </a:cubicBezTo>
                <a:cubicBezTo>
                  <a:pt x="2094348" y="96966"/>
                  <a:pt x="2078193" y="230304"/>
                  <a:pt x="2086829" y="307777"/>
                </a:cubicBezTo>
                <a:cubicBezTo>
                  <a:pt x="1929921" y="276716"/>
                  <a:pt x="1713859" y="319343"/>
                  <a:pt x="1453824" y="307777"/>
                </a:cubicBezTo>
                <a:cubicBezTo>
                  <a:pt x="1193789" y="296211"/>
                  <a:pt x="1021417" y="289934"/>
                  <a:pt x="737346" y="307777"/>
                </a:cubicBezTo>
                <a:cubicBezTo>
                  <a:pt x="453275" y="325620"/>
                  <a:pt x="262260" y="297540"/>
                  <a:pt x="0" y="307777"/>
                </a:cubicBezTo>
                <a:cubicBezTo>
                  <a:pt x="11598" y="195868"/>
                  <a:pt x="-7826" y="101405"/>
                  <a:pt x="0" y="0"/>
                </a:cubicBezTo>
                <a:close/>
              </a:path>
              <a:path w="2086829" h="307777" stroke="0" extrusionOk="0">
                <a:moveTo>
                  <a:pt x="0" y="0"/>
                </a:moveTo>
                <a:cubicBezTo>
                  <a:pt x="189902" y="-12859"/>
                  <a:pt x="500695" y="-19641"/>
                  <a:pt x="653873" y="0"/>
                </a:cubicBezTo>
                <a:cubicBezTo>
                  <a:pt x="807051" y="19641"/>
                  <a:pt x="1013936" y="-20267"/>
                  <a:pt x="1307746" y="0"/>
                </a:cubicBezTo>
                <a:cubicBezTo>
                  <a:pt x="1601556" y="20267"/>
                  <a:pt x="1765884" y="-25819"/>
                  <a:pt x="2086829" y="0"/>
                </a:cubicBezTo>
                <a:cubicBezTo>
                  <a:pt x="2074312" y="76826"/>
                  <a:pt x="2084521" y="188242"/>
                  <a:pt x="2086829" y="307777"/>
                </a:cubicBezTo>
                <a:cubicBezTo>
                  <a:pt x="1884488" y="335056"/>
                  <a:pt x="1585761" y="302066"/>
                  <a:pt x="1349483" y="307777"/>
                </a:cubicBezTo>
                <a:cubicBezTo>
                  <a:pt x="1113205" y="313488"/>
                  <a:pt x="997405" y="283850"/>
                  <a:pt x="653873" y="307777"/>
                </a:cubicBezTo>
                <a:cubicBezTo>
                  <a:pt x="310341" y="331705"/>
                  <a:pt x="269450" y="327534"/>
                  <a:pt x="0" y="307777"/>
                </a:cubicBezTo>
                <a:cubicBezTo>
                  <a:pt x="2717" y="217955"/>
                  <a:pt x="-6774" y="143184"/>
                  <a:pt x="0" y="0"/>
                </a:cubicBezTo>
                <a:close/>
              </a:path>
            </a:pathLst>
          </a:custGeom>
          <a:ln>
            <a:extLst>
              <a:ext uri="{C807C97D-BFC1-408E-A445-0C87EB9F89A2}">
                <ask:lineSketchStyleProps xmlns:ask="http://schemas.microsoft.com/office/drawing/2018/sketchyshapes" sd="3181591448">
                  <a:prstGeom prst="rect">
                    <a:avLst/>
                  </a:prstGeom>
                  <ask:type>
                    <ask:lineSketchFreehand/>
                  </ask:type>
                </ask:lineSketchStyleProps>
              </a:ext>
            </a:extLst>
          </a:ln>
        </p:spPr>
        <p:style>
          <a:lnRef idx="2">
            <a:schemeClr val="accent6">
              <a:shade val="15000"/>
            </a:schemeClr>
          </a:lnRef>
          <a:fillRef idx="1">
            <a:schemeClr val="accent6"/>
          </a:fillRef>
          <a:effectRef idx="0">
            <a:schemeClr val="accent6"/>
          </a:effectRef>
          <a:fontRef idx="minor">
            <a:schemeClr val="lt1"/>
          </a:fontRef>
        </p:style>
        <p:txBody>
          <a:bodyPr wrap="square" lIns="91440" tIns="45720" rIns="91440" bIns="45720">
            <a:spAutoFit/>
          </a:bodyPr>
          <a:lstStyle/>
          <a:p>
            <a:pPr algn="ctr"/>
            <a:r>
              <a:rPr lang="es-ES" b="1" dirty="0">
                <a:ln w="0"/>
                <a:solidFill>
                  <a:srgbClr val="FF0000"/>
                </a:solidFill>
                <a:effectLst>
                  <a:outerShdw blurRad="38100" dist="19050" dir="2700000" algn="tl" rotWithShape="0">
                    <a:schemeClr val="dk1">
                      <a:alpha val="40000"/>
                    </a:schemeClr>
                  </a:outerShdw>
                </a:effectLst>
              </a:rPr>
              <a:t>PROGRAMACIÓN</a:t>
            </a:r>
            <a:endParaRPr lang="es-ES" b="1" cap="none" spc="0" dirty="0">
              <a:ln w="0"/>
              <a:solidFill>
                <a:srgbClr val="FF0000"/>
              </a:solidFill>
              <a:effectLst>
                <a:outerShdw blurRad="38100" dist="19050" dir="2700000" algn="tl" rotWithShape="0">
                  <a:schemeClr val="dk1">
                    <a:alpha val="40000"/>
                  </a:schemeClr>
                </a:outerShdw>
              </a:effectLst>
            </a:endParaRPr>
          </a:p>
        </p:txBody>
      </p:sp>
      <p:cxnSp>
        <p:nvCxnSpPr>
          <p:cNvPr id="15" name="Conector recto de flecha 14">
            <a:extLst>
              <a:ext uri="{FF2B5EF4-FFF2-40B4-BE49-F238E27FC236}">
                <a16:creationId xmlns:a16="http://schemas.microsoft.com/office/drawing/2014/main" id="{D7882A2D-3386-AAA3-64BC-C171C4E66662}"/>
              </a:ext>
            </a:extLst>
          </p:cNvPr>
          <p:cNvCxnSpPr>
            <a:cxnSpLocks/>
            <a:stCxn id="12" idx="3"/>
            <a:endCxn id="13" idx="1"/>
          </p:cNvCxnSpPr>
          <p:nvPr/>
        </p:nvCxnSpPr>
        <p:spPr>
          <a:xfrm flipV="1">
            <a:off x="6177726" y="2946604"/>
            <a:ext cx="538559" cy="1"/>
          </a:xfrm>
          <a:prstGeom prst="straightConnector1">
            <a:avLst/>
          </a:prstGeom>
          <a:ln>
            <a:tailEnd type="triangle"/>
          </a:ln>
        </p:spPr>
        <p:style>
          <a:lnRef idx="2">
            <a:schemeClr val="accent6">
              <a:shade val="15000"/>
            </a:schemeClr>
          </a:lnRef>
          <a:fillRef idx="1">
            <a:schemeClr val="accent6"/>
          </a:fillRef>
          <a:effectRef idx="0">
            <a:schemeClr val="accent6"/>
          </a:effectRef>
          <a:fontRef idx="minor">
            <a:schemeClr val="lt1"/>
          </a:fontRef>
        </p:style>
      </p:cxnSp>
      <p:sp>
        <p:nvSpPr>
          <p:cNvPr id="2" name="CuadroTexto 1">
            <a:extLst>
              <a:ext uri="{FF2B5EF4-FFF2-40B4-BE49-F238E27FC236}">
                <a16:creationId xmlns:a16="http://schemas.microsoft.com/office/drawing/2014/main" id="{1077D089-7C53-52A5-FF2A-1C28A8D6B319}"/>
              </a:ext>
            </a:extLst>
          </p:cNvPr>
          <p:cNvSpPr txBox="1"/>
          <p:nvPr/>
        </p:nvSpPr>
        <p:spPr>
          <a:xfrm>
            <a:off x="758498" y="2655895"/>
            <a:ext cx="274020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AR" b="0" i="0" dirty="0">
                <a:solidFill>
                  <a:schemeClr val="tx1"/>
                </a:solidFill>
                <a:effectLst/>
                <a:latin typeface="Posterama" panose="020B0504020200020000" pitchFamily="34" charset="0"/>
                <a:cs typeface="Posterama" panose="020B0504020200020000" pitchFamily="34" charset="0"/>
              </a:rPr>
              <a:t>Un modelo es una </a:t>
            </a:r>
            <a:r>
              <a:rPr lang="es-AR" b="1" i="0" dirty="0">
                <a:solidFill>
                  <a:schemeClr val="tx1"/>
                </a:solidFill>
                <a:effectLst/>
                <a:latin typeface="Posterama" panose="020B0504020200020000" pitchFamily="34" charset="0"/>
                <a:cs typeface="Posterama" panose="020B0504020200020000" pitchFamily="34" charset="0"/>
              </a:rPr>
              <a:t>representación matemática</a:t>
            </a:r>
            <a:r>
              <a:rPr lang="es-AR" b="0" i="0" dirty="0">
                <a:solidFill>
                  <a:schemeClr val="tx1"/>
                </a:solidFill>
                <a:effectLst/>
                <a:latin typeface="Posterama" panose="020B0504020200020000" pitchFamily="34" charset="0"/>
                <a:cs typeface="Posterama" panose="020B0504020200020000" pitchFamily="34" charset="0"/>
              </a:rPr>
              <a:t> de un conjunto de datos. </a:t>
            </a:r>
          </a:p>
          <a:p>
            <a:endParaRPr lang="es-AR" b="0" i="0" dirty="0">
              <a:solidFill>
                <a:schemeClr val="tx1"/>
              </a:solidFill>
              <a:effectLst/>
              <a:latin typeface="Posterama" panose="020B0504020200020000" pitchFamily="34" charset="0"/>
              <a:cs typeface="Posterama" panose="020B0504020200020000" pitchFamily="34" charset="0"/>
            </a:endParaRPr>
          </a:p>
          <a:p>
            <a:r>
              <a:rPr lang="es-AR" b="0" i="0" dirty="0">
                <a:solidFill>
                  <a:schemeClr val="tx1"/>
                </a:solidFill>
                <a:effectLst/>
                <a:latin typeface="Posterama" panose="020B0504020200020000" pitchFamily="34" charset="0"/>
                <a:cs typeface="Posterama" panose="020B0504020200020000" pitchFamily="34" charset="0"/>
              </a:rPr>
              <a:t>Puede usarse para ver cómo se relacionan las variables que forman parte del conjunto de datos o para hacer predicciones.</a:t>
            </a:r>
            <a:endParaRPr lang="es-AR" dirty="0">
              <a:solidFill>
                <a:schemeClr val="tx1"/>
              </a:solidFill>
              <a:latin typeface="Posterama" panose="020B0504020200020000" pitchFamily="34" charset="0"/>
              <a:cs typeface="Posterama" panose="020B0504020200020000" pitchFamily="34" charset="0"/>
            </a:endParaRPr>
          </a:p>
        </p:txBody>
      </p:sp>
      <p:sp>
        <p:nvSpPr>
          <p:cNvPr id="3" name="CuadroTexto 2">
            <a:extLst>
              <a:ext uri="{FF2B5EF4-FFF2-40B4-BE49-F238E27FC236}">
                <a16:creationId xmlns:a16="http://schemas.microsoft.com/office/drawing/2014/main" id="{59507783-3911-AC35-9B80-9B59C0B0CF62}"/>
              </a:ext>
            </a:extLst>
          </p:cNvPr>
          <p:cNvSpPr txBox="1"/>
          <p:nvPr/>
        </p:nvSpPr>
        <p:spPr>
          <a:xfrm>
            <a:off x="4090897" y="3406877"/>
            <a:ext cx="2086829"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s-ES" dirty="0">
                <a:latin typeface="Posterama" panose="020B0504020200020000" pitchFamily="34" charset="0"/>
                <a:cs typeface="Posterama" panose="020B0504020200020000" pitchFamily="34" charset="0"/>
              </a:rPr>
              <a:t>Usan gran cantidad de datos</a:t>
            </a:r>
          </a:p>
          <a:p>
            <a:pPr marL="285750" indent="-285750">
              <a:buFont typeface="Arial" panose="020B0604020202020204" pitchFamily="34" charset="0"/>
              <a:buChar char="•"/>
            </a:pPr>
            <a:r>
              <a:rPr lang="es-ES" dirty="0">
                <a:latin typeface="Posterama" panose="020B0504020200020000" pitchFamily="34" charset="0"/>
                <a:cs typeface="Posterama" panose="020B0504020200020000" pitchFamily="34" charset="0"/>
              </a:rPr>
              <a:t>Complejos</a:t>
            </a:r>
          </a:p>
          <a:p>
            <a:pPr marL="285750" indent="-285750">
              <a:buFont typeface="Arial" panose="020B0604020202020204" pitchFamily="34" charset="0"/>
              <a:buChar char="•"/>
            </a:pPr>
            <a:r>
              <a:rPr lang="es-ES" dirty="0">
                <a:latin typeface="Posterama" panose="020B0504020200020000" pitchFamily="34" charset="0"/>
                <a:cs typeface="Posterama" panose="020B0504020200020000" pitchFamily="34" charset="0"/>
              </a:rPr>
              <a:t>Iterativos</a:t>
            </a:r>
            <a:endParaRPr lang="es-AR" dirty="0">
              <a:latin typeface="Posterama" panose="020B0504020200020000" pitchFamily="34" charset="0"/>
              <a:cs typeface="Posterama" panose="020B0504020200020000" pitchFamily="34" charset="0"/>
            </a:endParaRPr>
          </a:p>
        </p:txBody>
      </p:sp>
    </p:spTree>
    <p:extLst>
      <p:ext uri="{BB962C8B-B14F-4D97-AF65-F5344CB8AC3E}">
        <p14:creationId xmlns:p14="http://schemas.microsoft.com/office/powerpoint/2010/main" val="246018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5395026-D666-35BF-95FD-45CB0063F6A4}"/>
              </a:ext>
            </a:extLst>
          </p:cNvPr>
          <p:cNvSpPr/>
          <p:nvPr/>
        </p:nvSpPr>
        <p:spPr>
          <a:xfrm>
            <a:off x="431679" y="502432"/>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10" name="Rectángulo: esquinas redondeadas 4">
            <a:extLst>
              <a:ext uri="{FF2B5EF4-FFF2-40B4-BE49-F238E27FC236}">
                <a16:creationId xmlns:a16="http://schemas.microsoft.com/office/drawing/2014/main" id="{A526B181-7049-EC25-6F59-9F77405F8746}"/>
              </a:ext>
            </a:extLst>
          </p:cNvPr>
          <p:cNvSpPr txBox="1"/>
          <p:nvPr/>
        </p:nvSpPr>
        <p:spPr>
          <a:xfrm>
            <a:off x="431679" y="1542197"/>
            <a:ext cx="2069061" cy="395785"/>
          </a:xfrm>
          <a:custGeom>
            <a:avLst/>
            <a:gdLst>
              <a:gd name="connsiteX0" fmla="*/ 0 w 2069061"/>
              <a:gd name="connsiteY0" fmla="*/ 0 h 395785"/>
              <a:gd name="connsiteX1" fmla="*/ 648306 w 2069061"/>
              <a:gd name="connsiteY1" fmla="*/ 0 h 395785"/>
              <a:gd name="connsiteX2" fmla="*/ 1296612 w 2069061"/>
              <a:gd name="connsiteY2" fmla="*/ 0 h 395785"/>
              <a:gd name="connsiteX3" fmla="*/ 2069061 w 2069061"/>
              <a:gd name="connsiteY3" fmla="*/ 0 h 395785"/>
              <a:gd name="connsiteX4" fmla="*/ 2069061 w 2069061"/>
              <a:gd name="connsiteY4" fmla="*/ 395785 h 395785"/>
              <a:gd name="connsiteX5" fmla="*/ 1337993 w 2069061"/>
              <a:gd name="connsiteY5" fmla="*/ 395785 h 395785"/>
              <a:gd name="connsiteX6" fmla="*/ 648306 w 2069061"/>
              <a:gd name="connsiteY6" fmla="*/ 395785 h 395785"/>
              <a:gd name="connsiteX7" fmla="*/ 0 w 2069061"/>
              <a:gd name="connsiteY7" fmla="*/ 395785 h 395785"/>
              <a:gd name="connsiteX8" fmla="*/ 0 w 2069061"/>
              <a:gd name="connsiteY8" fmla="*/ 0 h 39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9061" h="395785" fill="none" extrusionOk="0">
                <a:moveTo>
                  <a:pt x="0" y="0"/>
                </a:moveTo>
                <a:cubicBezTo>
                  <a:pt x="165632" y="-13166"/>
                  <a:pt x="378679" y="-24112"/>
                  <a:pt x="648306" y="0"/>
                </a:cubicBezTo>
                <a:cubicBezTo>
                  <a:pt x="917933" y="24112"/>
                  <a:pt x="993570" y="-13016"/>
                  <a:pt x="1296612" y="0"/>
                </a:cubicBezTo>
                <a:cubicBezTo>
                  <a:pt x="1599654" y="13016"/>
                  <a:pt x="1839390" y="-21795"/>
                  <a:pt x="2069061" y="0"/>
                </a:cubicBezTo>
                <a:cubicBezTo>
                  <a:pt x="2085645" y="181970"/>
                  <a:pt x="2069532" y="285168"/>
                  <a:pt x="2069061" y="395785"/>
                </a:cubicBezTo>
                <a:cubicBezTo>
                  <a:pt x="1847836" y="388692"/>
                  <a:pt x="1601331" y="415091"/>
                  <a:pt x="1337993" y="395785"/>
                </a:cubicBezTo>
                <a:cubicBezTo>
                  <a:pt x="1074655" y="376479"/>
                  <a:pt x="937867" y="377049"/>
                  <a:pt x="648306" y="395785"/>
                </a:cubicBezTo>
                <a:cubicBezTo>
                  <a:pt x="358745" y="414521"/>
                  <a:pt x="221001" y="425553"/>
                  <a:pt x="0" y="395785"/>
                </a:cubicBezTo>
                <a:cubicBezTo>
                  <a:pt x="5784" y="267660"/>
                  <a:pt x="6202" y="133715"/>
                  <a:pt x="0" y="0"/>
                </a:cubicBezTo>
                <a:close/>
              </a:path>
              <a:path w="2069061" h="395785" stroke="0" extrusionOk="0">
                <a:moveTo>
                  <a:pt x="0" y="0"/>
                </a:moveTo>
                <a:cubicBezTo>
                  <a:pt x="197724" y="-33250"/>
                  <a:pt x="491974" y="-36103"/>
                  <a:pt x="731068" y="0"/>
                </a:cubicBezTo>
                <a:cubicBezTo>
                  <a:pt x="970162" y="36103"/>
                  <a:pt x="1262744" y="-24295"/>
                  <a:pt x="1400065" y="0"/>
                </a:cubicBezTo>
                <a:cubicBezTo>
                  <a:pt x="1537386" y="24295"/>
                  <a:pt x="1772322" y="18150"/>
                  <a:pt x="2069061" y="0"/>
                </a:cubicBezTo>
                <a:cubicBezTo>
                  <a:pt x="2072624" y="120712"/>
                  <a:pt x="2067473" y="251221"/>
                  <a:pt x="2069061" y="395785"/>
                </a:cubicBezTo>
                <a:cubicBezTo>
                  <a:pt x="1915288" y="384864"/>
                  <a:pt x="1639668" y="420699"/>
                  <a:pt x="1441446" y="395785"/>
                </a:cubicBezTo>
                <a:cubicBezTo>
                  <a:pt x="1243225" y="370871"/>
                  <a:pt x="1087830" y="375236"/>
                  <a:pt x="813831" y="395785"/>
                </a:cubicBezTo>
                <a:cubicBezTo>
                  <a:pt x="539833" y="416334"/>
                  <a:pt x="336482" y="426056"/>
                  <a:pt x="0" y="395785"/>
                </a:cubicBezTo>
                <a:cubicBezTo>
                  <a:pt x="12083" y="211626"/>
                  <a:pt x="1284" y="102907"/>
                  <a:pt x="0" y="0"/>
                </a:cubicBezTo>
                <a:close/>
              </a:path>
            </a:pathLst>
          </a:custGeom>
          <a:ln>
            <a:extLst>
              <a:ext uri="{C807C97D-BFC1-408E-A445-0C87EB9F89A2}">
                <ask:lineSketchStyleProps xmlns:ask="http://schemas.microsoft.com/office/drawing/2018/sketchyshapes" sd="3989574929">
                  <a:prstGeom prst="rect">
                    <a:avLst/>
                  </a:prstGeom>
                  <ask:type>
                    <ask:lineSketchFreehand/>
                  </ask:type>
                </ask:lineSketchStyleProps>
              </a:ext>
            </a:extLst>
          </a:ln>
        </p:spPr>
        <p:style>
          <a:lnRef idx="0">
            <a:schemeClr val="accent6"/>
          </a:lnRef>
          <a:fillRef idx="3">
            <a:schemeClr val="accent6"/>
          </a:fillRef>
          <a:effectRef idx="3">
            <a:schemeClr val="accent6"/>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err="1">
                <a:solidFill>
                  <a:schemeClr val="tx1"/>
                </a:solidFill>
                <a:latin typeface="Poppins" panose="00000500000000000000" pitchFamily="2" charset="0"/>
                <a:cs typeface="Poppins" panose="00000500000000000000" pitchFamily="2" charset="0"/>
              </a:rPr>
              <a:t>Random</a:t>
            </a:r>
            <a:r>
              <a:rPr lang="es-ES" b="1" kern="1200" dirty="0">
                <a:solidFill>
                  <a:schemeClr val="tx1"/>
                </a:solidFill>
                <a:latin typeface="Poppins" panose="00000500000000000000" pitchFamily="2" charset="0"/>
                <a:cs typeface="Poppins" panose="00000500000000000000" pitchFamily="2" charset="0"/>
              </a:rPr>
              <a:t> Forest</a:t>
            </a:r>
          </a:p>
        </p:txBody>
      </p:sp>
      <p:sp>
        <p:nvSpPr>
          <p:cNvPr id="2" name="CuadroTexto 1">
            <a:extLst>
              <a:ext uri="{FF2B5EF4-FFF2-40B4-BE49-F238E27FC236}">
                <a16:creationId xmlns:a16="http://schemas.microsoft.com/office/drawing/2014/main" id="{DE61598E-4941-13C0-668F-48EFE0B8157B}"/>
              </a:ext>
            </a:extLst>
          </p:cNvPr>
          <p:cNvSpPr txBox="1"/>
          <p:nvPr/>
        </p:nvSpPr>
        <p:spPr>
          <a:xfrm>
            <a:off x="431679" y="2169994"/>
            <a:ext cx="4140321" cy="2893100"/>
          </a:xfrm>
          <a:prstGeom prst="rect">
            <a:avLst/>
          </a:prstGeom>
          <a:noFill/>
        </p:spPr>
        <p:txBody>
          <a:bodyPr wrap="square" rtlCol="0">
            <a:spAutoFit/>
          </a:bodyPr>
          <a:lstStyle/>
          <a:p>
            <a:pPr marL="285750" indent="-285750">
              <a:buFont typeface="Arial" panose="020B0604020202020204" pitchFamily="34" charset="0"/>
              <a:buChar char="•"/>
            </a:pPr>
            <a:r>
              <a:rPr lang="es-E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Algoritmo que agrupa varios árboles de decisión entrenado con un conjunto </a:t>
            </a:r>
            <a:r>
              <a:rPr lang="es-ES" dirty="0" err="1">
                <a:effectLst>
                  <a:outerShdw blurRad="38100" dist="38100" dir="2700000" algn="tl">
                    <a:srgbClr val="000000">
                      <a:alpha val="43137"/>
                    </a:srgbClr>
                  </a:outerShdw>
                </a:effectLst>
                <a:latin typeface="Poppins" panose="00000500000000000000" pitchFamily="2" charset="0"/>
                <a:cs typeface="Poppins" panose="00000500000000000000" pitchFamily="2" charset="0"/>
              </a:rPr>
              <a:t>random</a:t>
            </a:r>
            <a:r>
              <a:rPr lang="es-E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 para mejorar la predicción</a:t>
            </a:r>
          </a:p>
          <a:p>
            <a:pPr marL="285750" indent="-285750">
              <a:buFont typeface="Arial" panose="020B0604020202020204" pitchFamily="34" charset="0"/>
              <a:buChar char="•"/>
            </a:pPr>
            <a:r>
              <a:rPr lang="es-E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Agrupo las predicciones y me quedo con la predicción que mas se repita de todos los conjuntos de arboles que se hayan entrenado.</a:t>
            </a:r>
          </a:p>
          <a:p>
            <a:pPr marL="285750" indent="-285750">
              <a:buFont typeface="Arial" panose="020B0604020202020204" pitchFamily="34" charset="0"/>
              <a:buChar char="•"/>
            </a:pPr>
            <a:r>
              <a:rPr lang="es-E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Se suelen usar al final de proyecto cuando ya se han entrenado otros modelos para optimizar el modelado. </a:t>
            </a:r>
          </a:p>
          <a:p>
            <a:pPr marL="285750" indent="-285750">
              <a:buFont typeface="Arial" panose="020B0604020202020204" pitchFamily="34" charset="0"/>
              <a:buChar char="•"/>
            </a:pPr>
            <a:r>
              <a:rPr lang="es-E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La técnica general no solo para arboles se denomina “ensemble </a:t>
            </a:r>
            <a:r>
              <a:rPr lang="es-ES" dirty="0" err="1">
                <a:effectLst>
                  <a:outerShdw blurRad="38100" dist="38100" dir="2700000" algn="tl">
                    <a:srgbClr val="000000">
                      <a:alpha val="43137"/>
                    </a:srgbClr>
                  </a:outerShdw>
                </a:effectLst>
                <a:latin typeface="Poppins" panose="00000500000000000000" pitchFamily="2" charset="0"/>
                <a:cs typeface="Poppins" panose="00000500000000000000" pitchFamily="2" charset="0"/>
              </a:rPr>
              <a:t>learning</a:t>
            </a:r>
            <a:r>
              <a:rPr lang="es-E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a:t>
            </a:r>
          </a:p>
          <a:p>
            <a:pPr marL="285750" indent="-285750">
              <a:buFont typeface="Arial" panose="020B0604020202020204" pitchFamily="34" charset="0"/>
              <a:buChar char="•"/>
            </a:pPr>
            <a:endParaRPr lang="es-ES" dirty="0">
              <a:latin typeface="Poppins" panose="00000500000000000000" pitchFamily="2" charset="0"/>
              <a:cs typeface="Poppins" panose="00000500000000000000" pitchFamily="2" charset="0"/>
            </a:endParaRPr>
          </a:p>
        </p:txBody>
      </p:sp>
      <p:cxnSp>
        <p:nvCxnSpPr>
          <p:cNvPr id="4" name="Conector recto de flecha 3">
            <a:extLst>
              <a:ext uri="{FF2B5EF4-FFF2-40B4-BE49-F238E27FC236}">
                <a16:creationId xmlns:a16="http://schemas.microsoft.com/office/drawing/2014/main" id="{2A4F48F3-BDB3-EB11-26A2-B0E868942556}"/>
              </a:ext>
            </a:extLst>
          </p:cNvPr>
          <p:cNvCxnSpPr/>
          <p:nvPr/>
        </p:nvCxnSpPr>
        <p:spPr>
          <a:xfrm>
            <a:off x="2918080" y="1719618"/>
            <a:ext cx="125813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CuadroTexto 4">
            <a:extLst>
              <a:ext uri="{FF2B5EF4-FFF2-40B4-BE49-F238E27FC236}">
                <a16:creationId xmlns:a16="http://schemas.microsoft.com/office/drawing/2014/main" id="{C0B38F9C-368A-74AD-5E72-D9110258A432}"/>
              </a:ext>
            </a:extLst>
          </p:cNvPr>
          <p:cNvSpPr txBox="1"/>
          <p:nvPr/>
        </p:nvSpPr>
        <p:spPr>
          <a:xfrm>
            <a:off x="4486915" y="1341638"/>
            <a:ext cx="4312694"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dirty="0" err="1">
                <a:latin typeface="Poppins" panose="00000500000000000000" pitchFamily="2" charset="0"/>
                <a:cs typeface="Poppins" panose="00000500000000000000" pitchFamily="2" charset="0"/>
              </a:rPr>
              <a:t>Bagging</a:t>
            </a:r>
            <a:r>
              <a:rPr lang="es-AR" dirty="0">
                <a:latin typeface="Poppins" panose="00000500000000000000" pitchFamily="2" charset="0"/>
                <a:cs typeface="Poppins" panose="00000500000000000000" pitchFamily="2" charset="0"/>
              </a:rPr>
              <a:t>: un mismo ejemplo de entrenamiento puede ser seleccionado varias veces para la misma instancia del algoritmo de predicción o para distintas, no tiene memoria al elegir el conjunto de datos, no tengo limitaciones. </a:t>
            </a:r>
          </a:p>
        </p:txBody>
      </p:sp>
      <p:sp>
        <p:nvSpPr>
          <p:cNvPr id="7" name="CuadroTexto 6">
            <a:extLst>
              <a:ext uri="{FF2B5EF4-FFF2-40B4-BE49-F238E27FC236}">
                <a16:creationId xmlns:a16="http://schemas.microsoft.com/office/drawing/2014/main" id="{558D6BBF-8A07-A115-8F13-EB8BBA3FEA6F}"/>
              </a:ext>
            </a:extLst>
          </p:cNvPr>
          <p:cNvSpPr txBox="1"/>
          <p:nvPr/>
        </p:nvSpPr>
        <p:spPr>
          <a:xfrm>
            <a:off x="4872250" y="3525531"/>
            <a:ext cx="4077484" cy="1169551"/>
          </a:xfrm>
          <a:prstGeom prst="rect">
            <a:avLst/>
          </a:prstGeom>
          <a:noFill/>
        </p:spPr>
        <p:txBody>
          <a:bodyPr wrap="square" rtlCol="0">
            <a:spAutoFit/>
          </a:bodyPr>
          <a:lstStyle/>
          <a:p>
            <a:pPr marL="285750" indent="-285750">
              <a:buFont typeface="Arial" panose="020B0604020202020204" pitchFamily="34" charset="0"/>
              <a:buChar char="•"/>
            </a:pPr>
            <a:r>
              <a:rPr lang="es-AR" dirty="0"/>
              <a:t>Clasificación: se queda con la clase más repetida en cada instancia del modelo</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r>
              <a:rPr lang="es-AR" dirty="0"/>
              <a:t>Regresión: media de las predicciones para cada instancia del modelo</a:t>
            </a:r>
          </a:p>
        </p:txBody>
      </p:sp>
      <p:sp>
        <p:nvSpPr>
          <p:cNvPr id="8" name="CuadroTexto 7">
            <a:extLst>
              <a:ext uri="{FF2B5EF4-FFF2-40B4-BE49-F238E27FC236}">
                <a16:creationId xmlns:a16="http://schemas.microsoft.com/office/drawing/2014/main" id="{4C5A1B7F-B482-C058-DCDA-01F049FE3080}"/>
              </a:ext>
            </a:extLst>
          </p:cNvPr>
          <p:cNvSpPr txBox="1"/>
          <p:nvPr/>
        </p:nvSpPr>
        <p:spPr>
          <a:xfrm>
            <a:off x="4884299" y="2972193"/>
            <a:ext cx="1637731" cy="307777"/>
          </a:xfrm>
          <a:prstGeom prst="rect">
            <a:avLst/>
          </a:prstGeom>
          <a:noFill/>
        </p:spPr>
        <p:txBody>
          <a:bodyPr wrap="square" rtlCol="0">
            <a:spAutoFit/>
          </a:bodyPr>
          <a:lstStyle/>
          <a:p>
            <a:r>
              <a:rPr lang="es-AR" b="1" dirty="0"/>
              <a:t>Predicción</a:t>
            </a:r>
          </a:p>
        </p:txBody>
      </p:sp>
    </p:spTree>
    <p:extLst>
      <p:ext uri="{BB962C8B-B14F-4D97-AF65-F5344CB8AC3E}">
        <p14:creationId xmlns:p14="http://schemas.microsoft.com/office/powerpoint/2010/main" val="2714374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5395026-D666-35BF-95FD-45CB0063F6A4}"/>
              </a:ext>
            </a:extLst>
          </p:cNvPr>
          <p:cNvSpPr/>
          <p:nvPr/>
        </p:nvSpPr>
        <p:spPr>
          <a:xfrm>
            <a:off x="431679" y="502432"/>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10" name="Rectángulo: esquinas redondeadas 4">
            <a:extLst>
              <a:ext uri="{FF2B5EF4-FFF2-40B4-BE49-F238E27FC236}">
                <a16:creationId xmlns:a16="http://schemas.microsoft.com/office/drawing/2014/main" id="{A526B181-7049-EC25-6F59-9F77405F8746}"/>
              </a:ext>
            </a:extLst>
          </p:cNvPr>
          <p:cNvSpPr txBox="1"/>
          <p:nvPr/>
        </p:nvSpPr>
        <p:spPr>
          <a:xfrm>
            <a:off x="431679" y="1542197"/>
            <a:ext cx="2069061" cy="395785"/>
          </a:xfrm>
          <a:custGeom>
            <a:avLst/>
            <a:gdLst>
              <a:gd name="connsiteX0" fmla="*/ 0 w 2069061"/>
              <a:gd name="connsiteY0" fmla="*/ 0 h 395785"/>
              <a:gd name="connsiteX1" fmla="*/ 648306 w 2069061"/>
              <a:gd name="connsiteY1" fmla="*/ 0 h 395785"/>
              <a:gd name="connsiteX2" fmla="*/ 1296612 w 2069061"/>
              <a:gd name="connsiteY2" fmla="*/ 0 h 395785"/>
              <a:gd name="connsiteX3" fmla="*/ 2069061 w 2069061"/>
              <a:gd name="connsiteY3" fmla="*/ 0 h 395785"/>
              <a:gd name="connsiteX4" fmla="*/ 2069061 w 2069061"/>
              <a:gd name="connsiteY4" fmla="*/ 395785 h 395785"/>
              <a:gd name="connsiteX5" fmla="*/ 1337993 w 2069061"/>
              <a:gd name="connsiteY5" fmla="*/ 395785 h 395785"/>
              <a:gd name="connsiteX6" fmla="*/ 648306 w 2069061"/>
              <a:gd name="connsiteY6" fmla="*/ 395785 h 395785"/>
              <a:gd name="connsiteX7" fmla="*/ 0 w 2069061"/>
              <a:gd name="connsiteY7" fmla="*/ 395785 h 395785"/>
              <a:gd name="connsiteX8" fmla="*/ 0 w 2069061"/>
              <a:gd name="connsiteY8" fmla="*/ 0 h 39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9061" h="395785" fill="none" extrusionOk="0">
                <a:moveTo>
                  <a:pt x="0" y="0"/>
                </a:moveTo>
                <a:cubicBezTo>
                  <a:pt x="165632" y="-13166"/>
                  <a:pt x="378679" y="-24112"/>
                  <a:pt x="648306" y="0"/>
                </a:cubicBezTo>
                <a:cubicBezTo>
                  <a:pt x="917933" y="24112"/>
                  <a:pt x="993570" y="-13016"/>
                  <a:pt x="1296612" y="0"/>
                </a:cubicBezTo>
                <a:cubicBezTo>
                  <a:pt x="1599654" y="13016"/>
                  <a:pt x="1839390" y="-21795"/>
                  <a:pt x="2069061" y="0"/>
                </a:cubicBezTo>
                <a:cubicBezTo>
                  <a:pt x="2085645" y="181970"/>
                  <a:pt x="2069532" y="285168"/>
                  <a:pt x="2069061" y="395785"/>
                </a:cubicBezTo>
                <a:cubicBezTo>
                  <a:pt x="1847836" y="388692"/>
                  <a:pt x="1601331" y="415091"/>
                  <a:pt x="1337993" y="395785"/>
                </a:cubicBezTo>
                <a:cubicBezTo>
                  <a:pt x="1074655" y="376479"/>
                  <a:pt x="937867" y="377049"/>
                  <a:pt x="648306" y="395785"/>
                </a:cubicBezTo>
                <a:cubicBezTo>
                  <a:pt x="358745" y="414521"/>
                  <a:pt x="221001" y="425553"/>
                  <a:pt x="0" y="395785"/>
                </a:cubicBezTo>
                <a:cubicBezTo>
                  <a:pt x="5784" y="267660"/>
                  <a:pt x="6202" y="133715"/>
                  <a:pt x="0" y="0"/>
                </a:cubicBezTo>
                <a:close/>
              </a:path>
              <a:path w="2069061" h="395785" stroke="0" extrusionOk="0">
                <a:moveTo>
                  <a:pt x="0" y="0"/>
                </a:moveTo>
                <a:cubicBezTo>
                  <a:pt x="197724" y="-33250"/>
                  <a:pt x="491974" y="-36103"/>
                  <a:pt x="731068" y="0"/>
                </a:cubicBezTo>
                <a:cubicBezTo>
                  <a:pt x="970162" y="36103"/>
                  <a:pt x="1262744" y="-24295"/>
                  <a:pt x="1400065" y="0"/>
                </a:cubicBezTo>
                <a:cubicBezTo>
                  <a:pt x="1537386" y="24295"/>
                  <a:pt x="1772322" y="18150"/>
                  <a:pt x="2069061" y="0"/>
                </a:cubicBezTo>
                <a:cubicBezTo>
                  <a:pt x="2072624" y="120712"/>
                  <a:pt x="2067473" y="251221"/>
                  <a:pt x="2069061" y="395785"/>
                </a:cubicBezTo>
                <a:cubicBezTo>
                  <a:pt x="1915288" y="384864"/>
                  <a:pt x="1639668" y="420699"/>
                  <a:pt x="1441446" y="395785"/>
                </a:cubicBezTo>
                <a:cubicBezTo>
                  <a:pt x="1243225" y="370871"/>
                  <a:pt x="1087830" y="375236"/>
                  <a:pt x="813831" y="395785"/>
                </a:cubicBezTo>
                <a:cubicBezTo>
                  <a:pt x="539833" y="416334"/>
                  <a:pt x="336482" y="426056"/>
                  <a:pt x="0" y="395785"/>
                </a:cubicBezTo>
                <a:cubicBezTo>
                  <a:pt x="12083" y="211626"/>
                  <a:pt x="1284" y="102907"/>
                  <a:pt x="0" y="0"/>
                </a:cubicBezTo>
                <a:close/>
              </a:path>
            </a:pathLst>
          </a:custGeom>
          <a:ln>
            <a:extLst>
              <a:ext uri="{C807C97D-BFC1-408E-A445-0C87EB9F89A2}">
                <ask:lineSketchStyleProps xmlns:ask="http://schemas.microsoft.com/office/drawing/2018/sketchyshapes" sd="3989574929">
                  <a:prstGeom prst="rect">
                    <a:avLst/>
                  </a:prstGeom>
                  <ask:type>
                    <ask:lineSketchFreehand/>
                  </ask:type>
                </ask:lineSketchStyleProps>
              </a:ext>
            </a:extLst>
          </a:ln>
        </p:spPr>
        <p:style>
          <a:lnRef idx="0">
            <a:schemeClr val="accent6"/>
          </a:lnRef>
          <a:fillRef idx="3">
            <a:schemeClr val="accent6"/>
          </a:fillRef>
          <a:effectRef idx="3">
            <a:schemeClr val="accent6"/>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err="1">
                <a:solidFill>
                  <a:schemeClr val="tx1"/>
                </a:solidFill>
                <a:latin typeface="Poppins" panose="00000500000000000000" pitchFamily="2" charset="0"/>
                <a:cs typeface="Poppins" panose="00000500000000000000" pitchFamily="2" charset="0"/>
              </a:rPr>
              <a:t>Random</a:t>
            </a:r>
            <a:r>
              <a:rPr lang="es-ES" b="1" kern="1200" dirty="0">
                <a:solidFill>
                  <a:schemeClr val="tx1"/>
                </a:solidFill>
                <a:latin typeface="Poppins" panose="00000500000000000000" pitchFamily="2" charset="0"/>
                <a:cs typeface="Poppins" panose="00000500000000000000" pitchFamily="2" charset="0"/>
              </a:rPr>
              <a:t> Forest</a:t>
            </a:r>
          </a:p>
        </p:txBody>
      </p:sp>
      <p:sp>
        <p:nvSpPr>
          <p:cNvPr id="2" name="CuadroTexto 1">
            <a:extLst>
              <a:ext uri="{FF2B5EF4-FFF2-40B4-BE49-F238E27FC236}">
                <a16:creationId xmlns:a16="http://schemas.microsoft.com/office/drawing/2014/main" id="{DE61598E-4941-13C0-668F-48EFE0B8157B}"/>
              </a:ext>
            </a:extLst>
          </p:cNvPr>
          <p:cNvSpPr txBox="1"/>
          <p:nvPr/>
        </p:nvSpPr>
        <p:spPr>
          <a:xfrm>
            <a:off x="163773" y="2169994"/>
            <a:ext cx="4408227" cy="138499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dirty="0" err="1">
                <a:latin typeface="Poppins" panose="00000500000000000000" pitchFamily="2" charset="0"/>
                <a:cs typeface="Poppins" panose="00000500000000000000" pitchFamily="2" charset="0"/>
              </a:rPr>
              <a:t>Hiperparametros</a:t>
            </a:r>
            <a:r>
              <a:rPr lang="es-ES" dirty="0">
                <a:latin typeface="Poppins" panose="00000500000000000000" pitchFamily="2" charset="0"/>
                <a:cs typeface="Poppins" panose="00000500000000000000" pitchFamily="2" charset="0"/>
              </a:rPr>
              <a:t> para el modelo:</a:t>
            </a:r>
          </a:p>
          <a:p>
            <a:pPr marL="285750" indent="-285750">
              <a:buFont typeface="Arial" panose="020B0604020202020204" pitchFamily="34" charset="0"/>
              <a:buChar char="•"/>
            </a:pPr>
            <a:endParaRPr lang="es-ES" dirty="0">
              <a:latin typeface="Poppins" panose="00000500000000000000" pitchFamily="2" charset="0"/>
              <a:cs typeface="Poppins" panose="00000500000000000000" pitchFamily="2" charset="0"/>
            </a:endParaRPr>
          </a:p>
          <a:p>
            <a:pPr marL="285750" lvl="1" indent="-285750">
              <a:buFont typeface="Arial" panose="020B0604020202020204" pitchFamily="34" charset="0"/>
              <a:buChar char="•"/>
            </a:pPr>
            <a:r>
              <a:rPr lang="es-ES" dirty="0" err="1">
                <a:latin typeface="Poppins" panose="00000500000000000000" pitchFamily="2" charset="0"/>
                <a:cs typeface="Poppins" panose="00000500000000000000" pitchFamily="2" charset="0"/>
              </a:rPr>
              <a:t>N_estimators</a:t>
            </a:r>
            <a:r>
              <a:rPr lang="es-ES" dirty="0">
                <a:latin typeface="Poppins" panose="00000500000000000000" pitchFamily="2" charset="0"/>
                <a:cs typeface="Poppins" panose="00000500000000000000" pitchFamily="2" charset="0"/>
              </a:rPr>
              <a:t>: número de arboles de decisión (recursos computacionales)</a:t>
            </a:r>
          </a:p>
          <a:p>
            <a:pPr marL="285750" lvl="1" indent="-285750">
              <a:buFont typeface="Arial" panose="020B0604020202020204" pitchFamily="34" charset="0"/>
              <a:buChar char="•"/>
            </a:pPr>
            <a:r>
              <a:rPr lang="es-ES" dirty="0" err="1">
                <a:latin typeface="Poppins" panose="00000500000000000000" pitchFamily="2" charset="0"/>
                <a:cs typeface="Poppins" panose="00000500000000000000" pitchFamily="2" charset="0"/>
              </a:rPr>
              <a:t>Max_Depth</a:t>
            </a:r>
            <a:r>
              <a:rPr lang="es-ES" dirty="0">
                <a:latin typeface="Poppins" panose="00000500000000000000" pitchFamily="2" charset="0"/>
                <a:cs typeface="Poppins" panose="00000500000000000000" pitchFamily="2" charset="0"/>
              </a:rPr>
              <a:t>: la profundidad de cada árbol (</a:t>
            </a:r>
            <a:r>
              <a:rPr lang="es-ES" dirty="0" err="1">
                <a:latin typeface="Poppins" panose="00000500000000000000" pitchFamily="2" charset="0"/>
                <a:cs typeface="Poppins" panose="00000500000000000000" pitchFamily="2" charset="0"/>
              </a:rPr>
              <a:t>overfitting</a:t>
            </a:r>
            <a:r>
              <a:rPr lang="es-ES" dirty="0">
                <a:latin typeface="Poppins" panose="00000500000000000000" pitchFamily="2" charset="0"/>
                <a:cs typeface="Poppins" panose="00000500000000000000" pitchFamily="2" charset="0"/>
              </a:rPr>
              <a:t>)</a:t>
            </a:r>
          </a:p>
        </p:txBody>
      </p:sp>
      <p:pic>
        <p:nvPicPr>
          <p:cNvPr id="11266" name="Picture 2" descr="Random Forest Algorithms - Comprehensive Guide With Examples">
            <a:extLst>
              <a:ext uri="{FF2B5EF4-FFF2-40B4-BE49-F238E27FC236}">
                <a16:creationId xmlns:a16="http://schemas.microsoft.com/office/drawing/2014/main" id="{7D24C097-8A74-5BA9-15A7-1A9FC2F51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41019"/>
            <a:ext cx="3121414" cy="2601178"/>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6BA09902-93F5-F316-8345-848C7623F705}"/>
              </a:ext>
            </a:extLst>
          </p:cNvPr>
          <p:cNvSpPr txBox="1"/>
          <p:nvPr/>
        </p:nvSpPr>
        <p:spPr>
          <a:xfrm>
            <a:off x="4363331" y="4641068"/>
            <a:ext cx="1722509" cy="307777"/>
          </a:xfrm>
          <a:prstGeom prst="rect">
            <a:avLst/>
          </a:prstGeom>
          <a:noFill/>
        </p:spPr>
        <p:txBody>
          <a:bodyPr wrap="square" rtlCol="0">
            <a:spAutoFit/>
          </a:bodyPr>
          <a:lstStyle/>
          <a:p>
            <a:r>
              <a:rPr lang="es-ES" dirty="0">
                <a:hlinkClick r:id="rId4"/>
              </a:rPr>
              <a:t>Notebook</a:t>
            </a:r>
            <a:endParaRPr lang="es-AR" dirty="0"/>
          </a:p>
        </p:txBody>
      </p:sp>
    </p:spTree>
    <p:extLst>
      <p:ext uri="{BB962C8B-B14F-4D97-AF65-F5344CB8AC3E}">
        <p14:creationId xmlns:p14="http://schemas.microsoft.com/office/powerpoint/2010/main" val="24751402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85395026-D666-35BF-95FD-45CB0063F6A4}"/>
              </a:ext>
            </a:extLst>
          </p:cNvPr>
          <p:cNvSpPr/>
          <p:nvPr/>
        </p:nvSpPr>
        <p:spPr>
          <a:xfrm>
            <a:off x="431679" y="502432"/>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10" name="Rectángulo: esquinas redondeadas 4">
            <a:extLst>
              <a:ext uri="{FF2B5EF4-FFF2-40B4-BE49-F238E27FC236}">
                <a16:creationId xmlns:a16="http://schemas.microsoft.com/office/drawing/2014/main" id="{A526B181-7049-EC25-6F59-9F77405F8746}"/>
              </a:ext>
            </a:extLst>
          </p:cNvPr>
          <p:cNvSpPr txBox="1"/>
          <p:nvPr/>
        </p:nvSpPr>
        <p:spPr>
          <a:xfrm>
            <a:off x="431679" y="1542197"/>
            <a:ext cx="2069061" cy="395785"/>
          </a:xfrm>
          <a:prstGeom prst="rect">
            <a:avLst/>
          </a:prstGeom>
          <a:ln/>
        </p:spPr>
        <p:style>
          <a:lnRef idx="0">
            <a:schemeClr val="accent2"/>
          </a:lnRef>
          <a:fillRef idx="3">
            <a:schemeClr val="accent2"/>
          </a:fillRef>
          <a:effectRef idx="3">
            <a:schemeClr val="accent2"/>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Series de tiempo</a:t>
            </a:r>
          </a:p>
        </p:txBody>
      </p:sp>
      <p:sp>
        <p:nvSpPr>
          <p:cNvPr id="2" name="CuadroTexto 1">
            <a:extLst>
              <a:ext uri="{FF2B5EF4-FFF2-40B4-BE49-F238E27FC236}">
                <a16:creationId xmlns:a16="http://schemas.microsoft.com/office/drawing/2014/main" id="{D345AA1E-6864-D17B-9A14-C8FB452136C9}"/>
              </a:ext>
            </a:extLst>
          </p:cNvPr>
          <p:cNvSpPr txBox="1"/>
          <p:nvPr/>
        </p:nvSpPr>
        <p:spPr>
          <a:xfrm>
            <a:off x="532262" y="2327704"/>
            <a:ext cx="5354971" cy="212365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AR" sz="1100" dirty="0">
                <a:latin typeface="Poppins" panose="00000500000000000000" pitchFamily="2" charset="0"/>
                <a:cs typeface="Poppins" panose="00000500000000000000" pitchFamily="2" charset="0"/>
              </a:rPr>
              <a:t>Una serie temporal es un conjunto de datos medidos </a:t>
            </a:r>
            <a:r>
              <a:rPr lang="es-AR" sz="1100" b="1" u="sng" dirty="0">
                <a:latin typeface="Poppins" panose="00000500000000000000" pitchFamily="2" charset="0"/>
                <a:cs typeface="Poppins" panose="00000500000000000000" pitchFamily="2" charset="0"/>
              </a:rPr>
              <a:t>en intervalos de tiempo regulares</a:t>
            </a:r>
            <a:r>
              <a:rPr lang="es-AR" sz="1100" dirty="0">
                <a:latin typeface="Poppins" panose="00000500000000000000" pitchFamily="2" charset="0"/>
                <a:cs typeface="Poppins" panose="00000500000000000000" pitchFamily="2" charset="0"/>
              </a:rPr>
              <a:t> y ordenados de forma cronológica.</a:t>
            </a:r>
          </a:p>
          <a:p>
            <a:pPr algn="l"/>
            <a:endParaRPr lang="es-AR" sz="1100" dirty="0">
              <a:latin typeface="Poppins" panose="00000500000000000000" pitchFamily="2" charset="0"/>
              <a:cs typeface="Poppins" panose="00000500000000000000" pitchFamily="2" charset="0"/>
            </a:endParaRPr>
          </a:p>
          <a:p>
            <a:pPr algn="l"/>
            <a:r>
              <a:rPr lang="es-AR" sz="1100" b="0" i="0" u="none" strike="noStrike" dirty="0">
                <a:solidFill>
                  <a:srgbClr val="414447"/>
                </a:solidFill>
                <a:effectLst/>
                <a:latin typeface="Poppins" panose="00000500000000000000" pitchFamily="2" charset="0"/>
                <a:cs typeface="Poppins" panose="00000500000000000000" pitchFamily="2" charset="0"/>
              </a:rPr>
              <a:t>Lo que hace especial a las series temporales son dos aspectos:</a:t>
            </a:r>
          </a:p>
          <a:p>
            <a:pPr algn="l"/>
            <a:endParaRPr lang="es-AR" sz="1100" b="0" i="0" u="none" strike="noStrike" dirty="0">
              <a:solidFill>
                <a:srgbClr val="414447"/>
              </a:solidFill>
              <a:effectLst/>
              <a:latin typeface="Poppins" panose="00000500000000000000" pitchFamily="2" charset="0"/>
              <a:cs typeface="Poppins" panose="00000500000000000000" pitchFamily="2" charset="0"/>
            </a:endParaRPr>
          </a:p>
          <a:p>
            <a:pPr algn="l">
              <a:buFont typeface="Arial" panose="020B0604020202020204" pitchFamily="34" charset="0"/>
              <a:buChar char="•"/>
            </a:pPr>
            <a:r>
              <a:rPr lang="es-AR" sz="1100" b="1" i="0" u="none" strike="noStrike" dirty="0">
                <a:solidFill>
                  <a:srgbClr val="414447"/>
                </a:solidFill>
                <a:effectLst/>
                <a:latin typeface="Poppins" panose="00000500000000000000" pitchFamily="2" charset="0"/>
                <a:cs typeface="Poppins" panose="00000500000000000000" pitchFamily="2" charset="0"/>
              </a:rPr>
              <a:t>Su estacionalidad</a:t>
            </a:r>
            <a:r>
              <a:rPr lang="es-AR" sz="1100" b="0" i="0" u="none" strike="noStrike" dirty="0">
                <a:solidFill>
                  <a:srgbClr val="414447"/>
                </a:solidFill>
                <a:effectLst/>
                <a:latin typeface="Poppins" panose="00000500000000000000" pitchFamily="2" charset="0"/>
                <a:cs typeface="Poppins" panose="00000500000000000000" pitchFamily="2" charset="0"/>
              </a:rPr>
              <a:t>: suelen tener algún tipo de tendencia a crecer o decrecer en un determinado espacio de tiempo. Imaginemos una tienda de bañadores, la cual vende mucho más en los tres meses de verano que el resto del año.</a:t>
            </a:r>
          </a:p>
          <a:p>
            <a:pPr algn="l">
              <a:buFont typeface="Arial" panose="020B0604020202020204" pitchFamily="34" charset="0"/>
              <a:buChar char="•"/>
            </a:pPr>
            <a:r>
              <a:rPr lang="es-AR" sz="1100" b="1" i="0" u="none" strike="noStrike" dirty="0">
                <a:solidFill>
                  <a:srgbClr val="414447"/>
                </a:solidFill>
                <a:effectLst/>
                <a:latin typeface="Poppins" panose="00000500000000000000" pitchFamily="2" charset="0"/>
                <a:cs typeface="Poppins" panose="00000500000000000000" pitchFamily="2" charset="0"/>
              </a:rPr>
              <a:t>Su dependencia del tiempo</a:t>
            </a:r>
            <a:r>
              <a:rPr lang="es-AR" sz="1100" b="0" i="0" u="none" strike="noStrike" dirty="0">
                <a:solidFill>
                  <a:srgbClr val="414447"/>
                </a:solidFill>
                <a:effectLst/>
                <a:latin typeface="Poppins" panose="00000500000000000000" pitchFamily="2" charset="0"/>
                <a:cs typeface="Poppins" panose="00000500000000000000" pitchFamily="2" charset="0"/>
              </a:rPr>
              <a:t>: son totalmente contrarias a la regresión lineal, las cuales son independientes.</a:t>
            </a:r>
          </a:p>
          <a:p>
            <a:endParaRPr lang="es-AR" sz="1100" dirty="0"/>
          </a:p>
        </p:txBody>
      </p:sp>
      <p:pic>
        <p:nvPicPr>
          <p:cNvPr id="13314" name="Picture 2" descr="Series temporales: Tipos de estacionalidad | Alura Cursos Online">
            <a:extLst>
              <a:ext uri="{FF2B5EF4-FFF2-40B4-BE49-F238E27FC236}">
                <a16:creationId xmlns:a16="http://schemas.microsoft.com/office/drawing/2014/main" id="{7CE93F38-27BF-2DBF-7DF4-AF91F1692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233" y="794094"/>
            <a:ext cx="3122068" cy="197690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3316" name="Picture 4" descr="Modelos de series de tiempo aplicados a los expedientes de la Comisión de  Derechos Humanos del Distrito Federal - ScienceDirect">
            <a:extLst>
              <a:ext uri="{FF2B5EF4-FFF2-40B4-BE49-F238E27FC236}">
                <a16:creationId xmlns:a16="http://schemas.microsoft.com/office/drawing/2014/main" id="{C16E5B2F-F2CE-A4B1-0A31-5260B8C4B7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7451" y="2947257"/>
            <a:ext cx="2961850" cy="150410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94ADBEF-DE03-D17D-09D3-B6A564EA16C2}"/>
              </a:ext>
            </a:extLst>
          </p:cNvPr>
          <p:cNvSpPr txBox="1"/>
          <p:nvPr/>
        </p:nvSpPr>
        <p:spPr>
          <a:xfrm>
            <a:off x="4324942" y="4451362"/>
            <a:ext cx="1722509" cy="307777"/>
          </a:xfrm>
          <a:prstGeom prst="rect">
            <a:avLst/>
          </a:prstGeom>
          <a:noFill/>
        </p:spPr>
        <p:txBody>
          <a:bodyPr wrap="square" rtlCol="0">
            <a:spAutoFit/>
          </a:bodyPr>
          <a:lstStyle/>
          <a:p>
            <a:r>
              <a:rPr lang="es-ES" dirty="0">
                <a:hlinkClick r:id="rId5"/>
              </a:rPr>
              <a:t>Notebook</a:t>
            </a:r>
            <a:endParaRPr lang="es-AR" dirty="0"/>
          </a:p>
        </p:txBody>
      </p:sp>
      <p:sp>
        <p:nvSpPr>
          <p:cNvPr id="4" name="CuadroTexto 3">
            <a:extLst>
              <a:ext uri="{FF2B5EF4-FFF2-40B4-BE49-F238E27FC236}">
                <a16:creationId xmlns:a16="http://schemas.microsoft.com/office/drawing/2014/main" id="{A3120DE7-204C-1207-70DC-57CFB12AC354}"/>
              </a:ext>
            </a:extLst>
          </p:cNvPr>
          <p:cNvSpPr txBox="1"/>
          <p:nvPr/>
        </p:nvSpPr>
        <p:spPr>
          <a:xfrm>
            <a:off x="4324941" y="4759139"/>
            <a:ext cx="1722509" cy="307777"/>
          </a:xfrm>
          <a:prstGeom prst="rect">
            <a:avLst/>
          </a:prstGeom>
          <a:noFill/>
        </p:spPr>
        <p:txBody>
          <a:bodyPr wrap="square" rtlCol="0">
            <a:spAutoFit/>
          </a:bodyPr>
          <a:lstStyle/>
          <a:p>
            <a:r>
              <a:rPr lang="es-ES" dirty="0">
                <a:hlinkClick r:id="rId6"/>
              </a:rPr>
              <a:t>Notebook</a:t>
            </a:r>
            <a:endParaRPr lang="es-AR" dirty="0"/>
          </a:p>
        </p:txBody>
      </p:sp>
    </p:spTree>
    <p:extLst>
      <p:ext uri="{BB962C8B-B14F-4D97-AF65-F5344CB8AC3E}">
        <p14:creationId xmlns:p14="http://schemas.microsoft.com/office/powerpoint/2010/main" val="25587789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l="10253" t="7588" r="2188" b="1633"/>
          <a:stretch/>
        </p:blipFill>
        <p:spPr>
          <a:xfrm>
            <a:off x="4572000" y="1445824"/>
            <a:ext cx="3859950" cy="2667550"/>
          </a:xfrm>
          <a:prstGeom prst="rect">
            <a:avLst/>
          </a:prstGeom>
          <a:ln>
            <a:noFill/>
          </a:ln>
          <a:effectLst>
            <a:outerShdw blurRad="292100" dist="139700" dir="2700000" algn="tl" rotWithShape="0">
              <a:srgbClr val="333333">
                <a:alpha val="65000"/>
              </a:srgbClr>
            </a:outerShdw>
          </a:effectLst>
        </p:spPr>
      </p:pic>
      <p:sp>
        <p:nvSpPr>
          <p:cNvPr id="61" name="Google Shape;61;p14"/>
          <p:cNvSpPr txBox="1"/>
          <p:nvPr/>
        </p:nvSpPr>
        <p:spPr>
          <a:xfrm>
            <a:off x="684213" y="593316"/>
            <a:ext cx="4782600" cy="344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None/>
              <a:defRPr sz="2400" b="1">
                <a:solidFill>
                  <a:srgbClr val="353744"/>
                </a:solidFill>
                <a:latin typeface="Poppins"/>
                <a:ea typeface="Poppins"/>
                <a:cs typeface="Poppins"/>
              </a:defRPr>
            </a:lvl1pPr>
          </a:lstStyle>
          <a:p>
            <a:r>
              <a:rPr lang="es" dirty="0">
                <a:sym typeface="Poppins SemiBold"/>
              </a:rPr>
              <a:t>Temario</a:t>
            </a:r>
            <a:endParaRPr dirty="0">
              <a:sym typeface="Poppins SemiBold"/>
            </a:endParaRPr>
          </a:p>
        </p:txBody>
      </p:sp>
      <p:sp>
        <p:nvSpPr>
          <p:cNvPr id="62" name="Google Shape;62;p14"/>
          <p:cNvSpPr txBox="1"/>
          <p:nvPr/>
        </p:nvSpPr>
        <p:spPr>
          <a:xfrm>
            <a:off x="684213" y="1607820"/>
            <a:ext cx="3347871" cy="1634283"/>
          </a:xfrm>
          <a:prstGeom prst="rect">
            <a:avLst/>
          </a:prstGeom>
          <a:noFill/>
          <a:ln>
            <a:noFill/>
          </a:ln>
        </p:spPr>
        <p:txBody>
          <a:bodyPr spcFirstLastPara="1" wrap="square" lIns="0" tIns="0" rIns="0" bIns="0" anchor="t" anchorCtr="0">
            <a:noAutofit/>
          </a:bodyPr>
          <a:lstStyle/>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Fundamentos de la fase de modelado</a:t>
            </a:r>
          </a:p>
          <a:p>
            <a:pPr marL="457200" indent="-317500">
              <a:lnSpc>
                <a:spcPct val="150000"/>
              </a:lnSpc>
              <a:buClr>
                <a:srgbClr val="666666"/>
              </a:buClr>
              <a:buSzPts val="1400"/>
              <a:buFont typeface="Raleway"/>
              <a:buAutoNum type="arabicPeriod"/>
            </a:pPr>
            <a:r>
              <a:rPr lang="es-ES" b="1" dirty="0">
                <a:solidFill>
                  <a:srgbClr val="666666"/>
                </a:solidFill>
                <a:latin typeface="Poppins" panose="00000500000000000000" pitchFamily="2" charset="0"/>
                <a:cs typeface="Poppins" panose="00000500000000000000" pitchFamily="2" charset="0"/>
                <a:sym typeface="Raleway"/>
              </a:rPr>
              <a:t>Modelos de aprendizaje supervisado</a:t>
            </a:r>
          </a:p>
          <a:p>
            <a:pPr marL="457200" indent="-317500">
              <a:lnSpc>
                <a:spcPct val="150000"/>
              </a:lnSpc>
              <a:buClr>
                <a:srgbClr val="666666"/>
              </a:buClr>
              <a:buSzPts val="1400"/>
              <a:buFont typeface="Raleway"/>
              <a:buAutoNum type="arabicPeriod"/>
            </a:pPr>
            <a:r>
              <a:rPr lang="es-ES" dirty="0">
                <a:solidFill>
                  <a:srgbClr val="666666"/>
                </a:solidFill>
                <a:latin typeface="Poppins" panose="00000500000000000000" pitchFamily="2" charset="0"/>
                <a:cs typeface="Poppins" panose="00000500000000000000" pitchFamily="2" charset="0"/>
                <a:sym typeface="Raleway"/>
              </a:rPr>
              <a:t>Modelos de aprendizaje no supervisado</a:t>
            </a:r>
          </a:p>
          <a:p>
            <a:pPr marL="139700">
              <a:lnSpc>
                <a:spcPct val="150000"/>
              </a:lnSpc>
              <a:buClr>
                <a:srgbClr val="666666"/>
              </a:buClr>
              <a:buSzPts val="1400"/>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ES"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dirty="0">
              <a:solidFill>
                <a:srgbClr val="666666"/>
              </a:solidFill>
              <a:latin typeface="Poppins" panose="00000500000000000000" pitchFamily="2" charset="0"/>
              <a:cs typeface="Poppins" panose="00000500000000000000" pitchFamily="2" charset="0"/>
            </a:endParaRPr>
          </a:p>
          <a:p>
            <a:pPr marL="139700">
              <a:lnSpc>
                <a:spcPct val="150000"/>
              </a:lnSpc>
              <a:buClr>
                <a:srgbClr val="666666"/>
              </a:buClr>
              <a:buSzPts val="1400"/>
            </a:pPr>
            <a:endParaRPr lang="es-AR" b="1" dirty="0">
              <a:solidFill>
                <a:srgbClr val="666666"/>
              </a:solidFill>
              <a:latin typeface="Poppins" panose="00000500000000000000" pitchFamily="2" charset="0"/>
              <a:cs typeface="Poppins" panose="00000500000000000000" pitchFamily="2" charset="0"/>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cs typeface="Poppins" panose="00000500000000000000" pitchFamily="2" charset="0"/>
              <a:sym typeface="Raleway"/>
            </a:endParaRPr>
          </a:p>
          <a:p>
            <a:pPr marL="457200" indent="-317500">
              <a:lnSpc>
                <a:spcPct val="150000"/>
              </a:lnSpc>
              <a:buClr>
                <a:srgbClr val="666666"/>
              </a:buClr>
              <a:buSzPts val="1400"/>
              <a:buFont typeface="Raleway"/>
              <a:buAutoNum type="arabicPeriod"/>
            </a:pPr>
            <a:endParaRPr lang="es-AR" b="1" dirty="0">
              <a:solidFill>
                <a:srgbClr val="666666"/>
              </a:solidFill>
              <a:latin typeface="Poppins" panose="00000500000000000000" pitchFamily="2" charset="0"/>
              <a:ea typeface="Raleway"/>
              <a:cs typeface="Poppins" panose="00000500000000000000" pitchFamily="2" charset="0"/>
              <a:sym typeface="Raleway"/>
            </a:endParaRPr>
          </a:p>
        </p:txBody>
      </p:sp>
    </p:spTree>
    <p:extLst>
      <p:ext uri="{BB962C8B-B14F-4D97-AF65-F5344CB8AC3E}">
        <p14:creationId xmlns:p14="http://schemas.microsoft.com/office/powerpoint/2010/main" val="1340053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Rectángulo 4">
            <a:extLst>
              <a:ext uri="{FF2B5EF4-FFF2-40B4-BE49-F238E27FC236}">
                <a16:creationId xmlns:a16="http://schemas.microsoft.com/office/drawing/2014/main" id="{B0B32E59-C5BB-24D6-AD24-426CC111330E}"/>
              </a:ext>
            </a:extLst>
          </p:cNvPr>
          <p:cNvSpPr/>
          <p:nvPr/>
        </p:nvSpPr>
        <p:spPr>
          <a:xfrm>
            <a:off x="554509" y="1704753"/>
            <a:ext cx="2486401" cy="6500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supervisado</a:t>
            </a:r>
            <a:endParaRPr lang="es-AR" dirty="0">
              <a:latin typeface="Poppins" panose="00000500000000000000" pitchFamily="2" charset="0"/>
              <a:cs typeface="Poppins" panose="00000500000000000000" pitchFamily="2" charset="0"/>
            </a:endParaRPr>
          </a:p>
        </p:txBody>
      </p:sp>
      <p:sp>
        <p:nvSpPr>
          <p:cNvPr id="3" name="Rectángulo 2">
            <a:extLst>
              <a:ext uri="{FF2B5EF4-FFF2-40B4-BE49-F238E27FC236}">
                <a16:creationId xmlns:a16="http://schemas.microsoft.com/office/drawing/2014/main" id="{ED9FC34D-C2D4-132C-FEFD-423AB2164620}"/>
              </a:ext>
            </a:extLst>
          </p:cNvPr>
          <p:cNvSpPr/>
          <p:nvPr/>
        </p:nvSpPr>
        <p:spPr>
          <a:xfrm>
            <a:off x="554509" y="2964907"/>
            <a:ext cx="2486401" cy="65004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no supervisado</a:t>
            </a:r>
            <a:endParaRPr lang="es-AR" dirty="0">
              <a:latin typeface="Poppins" panose="00000500000000000000" pitchFamily="2" charset="0"/>
              <a:cs typeface="Poppins" panose="00000500000000000000" pitchFamily="2" charset="0"/>
            </a:endParaRPr>
          </a:p>
        </p:txBody>
      </p:sp>
      <p:sp>
        <p:nvSpPr>
          <p:cNvPr id="7" name="Elipse 6">
            <a:extLst>
              <a:ext uri="{FF2B5EF4-FFF2-40B4-BE49-F238E27FC236}">
                <a16:creationId xmlns:a16="http://schemas.microsoft.com/office/drawing/2014/main" id="{EDD6DC33-F196-517B-6CD9-5FD535C73E52}"/>
              </a:ext>
            </a:extLst>
          </p:cNvPr>
          <p:cNvSpPr/>
          <p:nvPr/>
        </p:nvSpPr>
        <p:spPr>
          <a:xfrm>
            <a:off x="3657601" y="859809"/>
            <a:ext cx="1255593" cy="10582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a:latin typeface="Poppins" panose="00000500000000000000" pitchFamily="2" charset="0"/>
                <a:cs typeface="Poppins" panose="00000500000000000000" pitchFamily="2" charset="0"/>
              </a:rPr>
              <a:t>Regresión lineal</a:t>
            </a:r>
          </a:p>
        </p:txBody>
      </p:sp>
      <p:sp>
        <p:nvSpPr>
          <p:cNvPr id="9" name="Elipse 8">
            <a:extLst>
              <a:ext uri="{FF2B5EF4-FFF2-40B4-BE49-F238E27FC236}">
                <a16:creationId xmlns:a16="http://schemas.microsoft.com/office/drawing/2014/main" id="{0B2EBA68-0FC5-5BC5-8FF3-398C2CEDFA25}"/>
              </a:ext>
            </a:extLst>
          </p:cNvPr>
          <p:cNvSpPr/>
          <p:nvPr/>
        </p:nvSpPr>
        <p:spPr>
          <a:xfrm>
            <a:off x="4453719" y="1311299"/>
            <a:ext cx="1255593" cy="10434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050" dirty="0">
                <a:latin typeface="Poppins" panose="00000500000000000000" pitchFamily="2" charset="0"/>
                <a:cs typeface="Poppins" panose="00000500000000000000" pitchFamily="2" charset="0"/>
              </a:rPr>
              <a:t>Regresión logística</a:t>
            </a:r>
          </a:p>
        </p:txBody>
      </p:sp>
      <p:sp>
        <p:nvSpPr>
          <p:cNvPr id="10" name="Elipse 9">
            <a:extLst>
              <a:ext uri="{FF2B5EF4-FFF2-40B4-BE49-F238E27FC236}">
                <a16:creationId xmlns:a16="http://schemas.microsoft.com/office/drawing/2014/main" id="{17DF3891-8F60-9094-D357-0F51F7637900}"/>
              </a:ext>
            </a:extLst>
          </p:cNvPr>
          <p:cNvSpPr/>
          <p:nvPr/>
        </p:nvSpPr>
        <p:spPr>
          <a:xfrm>
            <a:off x="5372669" y="859809"/>
            <a:ext cx="1146412" cy="10235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a:latin typeface="Poppins" panose="00000500000000000000" pitchFamily="2" charset="0"/>
                <a:cs typeface="Poppins" panose="00000500000000000000" pitchFamily="2" charset="0"/>
              </a:rPr>
              <a:t>Arboles de decisión</a:t>
            </a:r>
          </a:p>
        </p:txBody>
      </p:sp>
      <p:sp>
        <p:nvSpPr>
          <p:cNvPr id="11" name="Elipse 10">
            <a:extLst>
              <a:ext uri="{FF2B5EF4-FFF2-40B4-BE49-F238E27FC236}">
                <a16:creationId xmlns:a16="http://schemas.microsoft.com/office/drawing/2014/main" id="{0165048C-51B7-74C4-8531-D667D9AA1822}"/>
              </a:ext>
            </a:extLst>
          </p:cNvPr>
          <p:cNvSpPr/>
          <p:nvPr/>
        </p:nvSpPr>
        <p:spPr>
          <a:xfrm>
            <a:off x="6250675" y="1311298"/>
            <a:ext cx="1146412" cy="10235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err="1">
                <a:latin typeface="Poppins" panose="00000500000000000000" pitchFamily="2" charset="0"/>
                <a:cs typeface="Poppins" panose="00000500000000000000" pitchFamily="2" charset="0"/>
              </a:rPr>
              <a:t>Random</a:t>
            </a:r>
            <a:r>
              <a:rPr lang="es-AR" sz="1100" dirty="0">
                <a:latin typeface="Poppins" panose="00000500000000000000" pitchFamily="2" charset="0"/>
                <a:cs typeface="Poppins" panose="00000500000000000000" pitchFamily="2" charset="0"/>
              </a:rPr>
              <a:t> Forest</a:t>
            </a:r>
          </a:p>
        </p:txBody>
      </p:sp>
      <p:sp>
        <p:nvSpPr>
          <p:cNvPr id="14" name="Elipse 13">
            <a:extLst>
              <a:ext uri="{FF2B5EF4-FFF2-40B4-BE49-F238E27FC236}">
                <a16:creationId xmlns:a16="http://schemas.microsoft.com/office/drawing/2014/main" id="{E3696645-8F71-41CC-0CEB-13818469F87D}"/>
              </a:ext>
            </a:extLst>
          </p:cNvPr>
          <p:cNvSpPr/>
          <p:nvPr/>
        </p:nvSpPr>
        <p:spPr>
          <a:xfrm>
            <a:off x="4453719" y="2730980"/>
            <a:ext cx="1255593" cy="105825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AR" sz="1100" dirty="0">
                <a:latin typeface="Poppins" panose="00000500000000000000" pitchFamily="2" charset="0"/>
                <a:cs typeface="Poppins" panose="00000500000000000000" pitchFamily="2" charset="0"/>
              </a:rPr>
              <a:t>K-</a:t>
            </a:r>
            <a:r>
              <a:rPr lang="es-AR" sz="1100" dirty="0" err="1">
                <a:latin typeface="Poppins" panose="00000500000000000000" pitchFamily="2" charset="0"/>
                <a:cs typeface="Poppins" panose="00000500000000000000" pitchFamily="2" charset="0"/>
              </a:rPr>
              <a:t>means</a:t>
            </a:r>
            <a:endParaRPr lang="es-AR" sz="1100" dirty="0">
              <a:latin typeface="Poppins" panose="00000500000000000000" pitchFamily="2" charset="0"/>
              <a:cs typeface="Poppins" panose="00000500000000000000" pitchFamily="2" charset="0"/>
            </a:endParaRPr>
          </a:p>
        </p:txBody>
      </p:sp>
      <p:sp>
        <p:nvSpPr>
          <p:cNvPr id="15" name="Elipse 14">
            <a:extLst>
              <a:ext uri="{FF2B5EF4-FFF2-40B4-BE49-F238E27FC236}">
                <a16:creationId xmlns:a16="http://schemas.microsoft.com/office/drawing/2014/main" id="{C83EEB15-5173-6EAF-A219-047FDDC80862}"/>
              </a:ext>
            </a:extLst>
          </p:cNvPr>
          <p:cNvSpPr/>
          <p:nvPr/>
        </p:nvSpPr>
        <p:spPr>
          <a:xfrm>
            <a:off x="5249837" y="3182470"/>
            <a:ext cx="1255593" cy="104349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AR" sz="1050" dirty="0">
                <a:latin typeface="Poppins" panose="00000500000000000000" pitchFamily="2" charset="0"/>
                <a:cs typeface="Poppins" panose="00000500000000000000" pitchFamily="2" charset="0"/>
              </a:rPr>
              <a:t>PCA</a:t>
            </a:r>
          </a:p>
        </p:txBody>
      </p:sp>
      <p:sp>
        <p:nvSpPr>
          <p:cNvPr id="16" name="Elipse 15">
            <a:extLst>
              <a:ext uri="{FF2B5EF4-FFF2-40B4-BE49-F238E27FC236}">
                <a16:creationId xmlns:a16="http://schemas.microsoft.com/office/drawing/2014/main" id="{09671BED-D964-172B-75D1-F9013A48A43A}"/>
              </a:ext>
            </a:extLst>
          </p:cNvPr>
          <p:cNvSpPr/>
          <p:nvPr/>
        </p:nvSpPr>
        <p:spPr>
          <a:xfrm>
            <a:off x="6168787" y="2730980"/>
            <a:ext cx="1146412" cy="102358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AR" sz="1100" dirty="0">
                <a:latin typeface="Poppins" panose="00000500000000000000" pitchFamily="2" charset="0"/>
                <a:cs typeface="Poppins" panose="00000500000000000000" pitchFamily="2" charset="0"/>
              </a:rPr>
              <a:t>DB-SCAN</a:t>
            </a:r>
          </a:p>
        </p:txBody>
      </p:sp>
      <p:sp>
        <p:nvSpPr>
          <p:cNvPr id="17" name="Elipse 16">
            <a:extLst>
              <a:ext uri="{FF2B5EF4-FFF2-40B4-BE49-F238E27FC236}">
                <a16:creationId xmlns:a16="http://schemas.microsoft.com/office/drawing/2014/main" id="{BED3FF7E-8492-15C1-F9DF-ACA0F44935BF}"/>
              </a:ext>
            </a:extLst>
          </p:cNvPr>
          <p:cNvSpPr/>
          <p:nvPr/>
        </p:nvSpPr>
        <p:spPr>
          <a:xfrm>
            <a:off x="7019500" y="799506"/>
            <a:ext cx="1146412" cy="10235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a:latin typeface="Poppins" panose="00000500000000000000" pitchFamily="2" charset="0"/>
                <a:cs typeface="Poppins" panose="00000500000000000000" pitchFamily="2" charset="0"/>
              </a:rPr>
              <a:t>Análisis de series de tiempo</a:t>
            </a:r>
          </a:p>
        </p:txBody>
      </p:sp>
    </p:spTree>
    <p:extLst>
      <p:ext uri="{BB962C8B-B14F-4D97-AF65-F5344CB8AC3E}">
        <p14:creationId xmlns:p14="http://schemas.microsoft.com/office/powerpoint/2010/main" val="16885627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83EFDA0-6521-4069-5C2B-25549FFA85F2}"/>
              </a:ext>
            </a:extLst>
          </p:cNvPr>
          <p:cNvSpPr/>
          <p:nvPr/>
        </p:nvSpPr>
        <p:spPr>
          <a:xfrm>
            <a:off x="458974" y="508310"/>
            <a:ext cx="2486401" cy="65004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no supervisado</a:t>
            </a:r>
            <a:endParaRPr lang="es-AR" dirty="0">
              <a:latin typeface="Poppins" panose="00000500000000000000" pitchFamily="2" charset="0"/>
              <a:cs typeface="Poppins" panose="00000500000000000000" pitchFamily="2" charset="0"/>
            </a:endParaRPr>
          </a:p>
        </p:txBody>
      </p:sp>
      <p:sp>
        <p:nvSpPr>
          <p:cNvPr id="3" name="Rectángulo: esquinas redondeadas 4">
            <a:extLst>
              <a:ext uri="{FF2B5EF4-FFF2-40B4-BE49-F238E27FC236}">
                <a16:creationId xmlns:a16="http://schemas.microsoft.com/office/drawing/2014/main" id="{745066AC-7F91-F7E2-5096-09918E14C94E}"/>
              </a:ext>
            </a:extLst>
          </p:cNvPr>
          <p:cNvSpPr txBox="1"/>
          <p:nvPr/>
        </p:nvSpPr>
        <p:spPr>
          <a:xfrm>
            <a:off x="458974" y="1514901"/>
            <a:ext cx="2069061" cy="395785"/>
          </a:xfrm>
          <a:prstGeom prst="rect">
            <a:avLst/>
          </a:prstGeom>
          <a:ln/>
        </p:spPr>
        <p:style>
          <a:lnRef idx="0">
            <a:schemeClr val="accent3"/>
          </a:lnRef>
          <a:fillRef idx="3">
            <a:schemeClr val="accent3"/>
          </a:fillRef>
          <a:effectRef idx="3">
            <a:schemeClr val="accent3"/>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err="1">
                <a:solidFill>
                  <a:schemeClr val="tx1"/>
                </a:solidFill>
                <a:latin typeface="Poppins" panose="00000500000000000000" pitchFamily="2" charset="0"/>
                <a:cs typeface="Poppins" panose="00000500000000000000" pitchFamily="2" charset="0"/>
              </a:rPr>
              <a:t>Clustering</a:t>
            </a:r>
            <a:endParaRPr lang="es-ES" b="1" kern="1200" dirty="0">
              <a:solidFill>
                <a:schemeClr val="tx1"/>
              </a:solidFill>
              <a:latin typeface="Poppins" panose="00000500000000000000" pitchFamily="2" charset="0"/>
              <a:cs typeface="Poppins" panose="00000500000000000000" pitchFamily="2" charset="0"/>
            </a:endParaRPr>
          </a:p>
        </p:txBody>
      </p:sp>
      <p:sp>
        <p:nvSpPr>
          <p:cNvPr id="4" name="CuadroTexto 3">
            <a:extLst>
              <a:ext uri="{FF2B5EF4-FFF2-40B4-BE49-F238E27FC236}">
                <a16:creationId xmlns:a16="http://schemas.microsoft.com/office/drawing/2014/main" id="{2F30D33D-C429-6D1D-684B-D84429FD515B}"/>
              </a:ext>
            </a:extLst>
          </p:cNvPr>
          <p:cNvSpPr txBox="1"/>
          <p:nvPr/>
        </p:nvSpPr>
        <p:spPr>
          <a:xfrm>
            <a:off x="458973" y="2101755"/>
            <a:ext cx="7361193" cy="1600438"/>
          </a:xfrm>
          <a:prstGeom prst="rect">
            <a:avLst/>
          </a:prstGeom>
          <a:noFill/>
        </p:spPr>
        <p:txBody>
          <a:bodyPr wrap="square" rtlCol="0">
            <a:spAutoFit/>
          </a:bodyPr>
          <a:lstStyle/>
          <a:p>
            <a:pPr marL="285750" indent="-285750">
              <a:buFont typeface="Arial" panose="020B0604020202020204" pitchFamily="34" charset="0"/>
              <a:buChar char="•"/>
            </a:pPr>
            <a:r>
              <a:rPr lang="es-AR" dirty="0"/>
              <a:t>Aprendizaje no supervisado – se alimenta de conjunto de datos no etiquetados</a:t>
            </a:r>
          </a:p>
          <a:p>
            <a:pPr marL="285750" indent="-285750">
              <a:buFont typeface="Arial" panose="020B0604020202020204" pitchFamily="34" charset="0"/>
              <a:buChar char="•"/>
            </a:pPr>
            <a:r>
              <a:rPr lang="es-AR" dirty="0"/>
              <a:t>Objetivo: agrupar de manera coherente un conjunto de datos sin etiquetar en subconjuntos o </a:t>
            </a:r>
            <a:r>
              <a:rPr lang="es-AR" dirty="0" err="1"/>
              <a:t>clusters</a:t>
            </a:r>
            <a:endParaRPr lang="es-AR" dirty="0"/>
          </a:p>
          <a:p>
            <a:pPr marL="285750" indent="-285750">
              <a:buFont typeface="Arial" panose="020B0604020202020204" pitchFamily="34" charset="0"/>
              <a:buChar char="•"/>
            </a:pPr>
            <a:r>
              <a:rPr lang="es-AR" dirty="0"/>
              <a:t>Agrupación de los datos mediante el concepto de proximidad entre ellos</a:t>
            </a:r>
          </a:p>
          <a:p>
            <a:pPr marL="285750" indent="-285750">
              <a:buFont typeface="Arial" panose="020B0604020202020204" pitchFamily="34" charset="0"/>
              <a:buChar char="•"/>
            </a:pPr>
            <a:r>
              <a:rPr lang="es-AR" dirty="0"/>
              <a:t>Según la métrica usada para evaluar la distancia entre los ejemplos del conjunto de entrenamiento es el modelo. </a:t>
            </a:r>
          </a:p>
          <a:p>
            <a:pPr marL="285750" indent="-285750">
              <a:buFont typeface="Arial" panose="020B0604020202020204" pitchFamily="34" charset="0"/>
              <a:buChar char="•"/>
            </a:pPr>
            <a:endParaRPr lang="es-AR" dirty="0"/>
          </a:p>
        </p:txBody>
      </p:sp>
      <p:sp>
        <p:nvSpPr>
          <p:cNvPr id="5" name="Rectángulo: esquinas redondeadas 4">
            <a:extLst>
              <a:ext uri="{FF2B5EF4-FFF2-40B4-BE49-F238E27FC236}">
                <a16:creationId xmlns:a16="http://schemas.microsoft.com/office/drawing/2014/main" id="{B5C3F695-93D5-064D-D6D3-A61D9B1D6478}"/>
              </a:ext>
            </a:extLst>
          </p:cNvPr>
          <p:cNvSpPr txBox="1"/>
          <p:nvPr/>
        </p:nvSpPr>
        <p:spPr>
          <a:xfrm>
            <a:off x="1493504" y="3702193"/>
            <a:ext cx="2069061" cy="395785"/>
          </a:xfrm>
          <a:prstGeom prst="rect">
            <a:avLst/>
          </a:prstGeom>
          <a:ln/>
        </p:spPr>
        <p:style>
          <a:lnRef idx="0">
            <a:schemeClr val="accent3"/>
          </a:lnRef>
          <a:fillRef idx="3">
            <a:schemeClr val="accent3"/>
          </a:fillRef>
          <a:effectRef idx="3">
            <a:schemeClr val="accent3"/>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K-</a:t>
            </a:r>
            <a:r>
              <a:rPr lang="es-ES" b="1" kern="1200" dirty="0" err="1">
                <a:solidFill>
                  <a:schemeClr val="tx1"/>
                </a:solidFill>
                <a:latin typeface="Poppins" panose="00000500000000000000" pitchFamily="2" charset="0"/>
                <a:cs typeface="Poppins" panose="00000500000000000000" pitchFamily="2" charset="0"/>
              </a:rPr>
              <a:t>means</a:t>
            </a:r>
            <a:endParaRPr lang="es-ES" b="1" kern="1200" dirty="0">
              <a:solidFill>
                <a:schemeClr val="tx1"/>
              </a:solidFill>
              <a:latin typeface="Poppins" panose="00000500000000000000" pitchFamily="2" charset="0"/>
              <a:cs typeface="Poppins" panose="00000500000000000000" pitchFamily="2" charset="0"/>
            </a:endParaRPr>
          </a:p>
        </p:txBody>
      </p:sp>
      <p:sp>
        <p:nvSpPr>
          <p:cNvPr id="7" name="Rectángulo: esquinas redondeadas 4">
            <a:extLst>
              <a:ext uri="{FF2B5EF4-FFF2-40B4-BE49-F238E27FC236}">
                <a16:creationId xmlns:a16="http://schemas.microsoft.com/office/drawing/2014/main" id="{3F7B2FE9-6E53-6975-E280-D5F5C6DBDC3C}"/>
              </a:ext>
            </a:extLst>
          </p:cNvPr>
          <p:cNvSpPr txBox="1"/>
          <p:nvPr/>
        </p:nvSpPr>
        <p:spPr>
          <a:xfrm>
            <a:off x="4139569" y="3702193"/>
            <a:ext cx="2069061" cy="395785"/>
          </a:xfrm>
          <a:prstGeom prst="rect">
            <a:avLst/>
          </a:prstGeom>
          <a:ln/>
        </p:spPr>
        <p:style>
          <a:lnRef idx="0">
            <a:schemeClr val="accent3"/>
          </a:lnRef>
          <a:fillRef idx="3">
            <a:schemeClr val="accent3"/>
          </a:fillRef>
          <a:effectRef idx="3">
            <a:schemeClr val="accent3"/>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err="1">
                <a:solidFill>
                  <a:schemeClr val="tx1"/>
                </a:solidFill>
                <a:latin typeface="Poppins" panose="00000500000000000000" pitchFamily="2" charset="0"/>
                <a:cs typeface="Poppins" panose="00000500000000000000" pitchFamily="2" charset="0"/>
              </a:rPr>
              <a:t>DBScan</a:t>
            </a:r>
            <a:endParaRPr lang="es-ES" b="1" kern="1200" dirty="0">
              <a:solidFill>
                <a:schemeClr val="tx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8342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83EFDA0-6521-4069-5C2B-25549FFA85F2}"/>
              </a:ext>
            </a:extLst>
          </p:cNvPr>
          <p:cNvSpPr/>
          <p:nvPr/>
        </p:nvSpPr>
        <p:spPr>
          <a:xfrm>
            <a:off x="458974" y="508310"/>
            <a:ext cx="2486401" cy="65004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no supervisado</a:t>
            </a:r>
            <a:endParaRPr lang="es-AR" dirty="0">
              <a:latin typeface="Poppins" panose="00000500000000000000" pitchFamily="2" charset="0"/>
              <a:cs typeface="Poppins" panose="00000500000000000000" pitchFamily="2" charset="0"/>
            </a:endParaRPr>
          </a:p>
        </p:txBody>
      </p:sp>
      <p:sp>
        <p:nvSpPr>
          <p:cNvPr id="5" name="Rectángulo: esquinas redondeadas 4">
            <a:extLst>
              <a:ext uri="{FF2B5EF4-FFF2-40B4-BE49-F238E27FC236}">
                <a16:creationId xmlns:a16="http://schemas.microsoft.com/office/drawing/2014/main" id="{B5C3F695-93D5-064D-D6D3-A61D9B1D6478}"/>
              </a:ext>
            </a:extLst>
          </p:cNvPr>
          <p:cNvSpPr txBox="1"/>
          <p:nvPr/>
        </p:nvSpPr>
        <p:spPr>
          <a:xfrm>
            <a:off x="458974" y="1534217"/>
            <a:ext cx="2069061" cy="395785"/>
          </a:xfrm>
          <a:prstGeom prst="rect">
            <a:avLst/>
          </a:prstGeom>
          <a:ln/>
        </p:spPr>
        <p:style>
          <a:lnRef idx="0">
            <a:schemeClr val="accent3"/>
          </a:lnRef>
          <a:fillRef idx="3">
            <a:schemeClr val="accent3"/>
          </a:fillRef>
          <a:effectRef idx="3">
            <a:schemeClr val="accent3"/>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K-</a:t>
            </a:r>
            <a:r>
              <a:rPr lang="es-ES" b="1" kern="1200" dirty="0" err="1">
                <a:solidFill>
                  <a:schemeClr val="tx1"/>
                </a:solidFill>
                <a:latin typeface="Poppins" panose="00000500000000000000" pitchFamily="2" charset="0"/>
                <a:cs typeface="Poppins" panose="00000500000000000000" pitchFamily="2" charset="0"/>
              </a:rPr>
              <a:t>means</a:t>
            </a:r>
            <a:endParaRPr lang="es-ES" b="1" kern="1200" dirty="0">
              <a:solidFill>
                <a:schemeClr val="tx1"/>
              </a:solidFill>
              <a:latin typeface="Poppins" panose="00000500000000000000" pitchFamily="2" charset="0"/>
              <a:cs typeface="Poppins" panose="00000500000000000000" pitchFamily="2" charset="0"/>
            </a:endParaRPr>
          </a:p>
        </p:txBody>
      </p:sp>
      <p:pic>
        <p:nvPicPr>
          <p:cNvPr id="8" name="Imagen 7">
            <a:extLst>
              <a:ext uri="{FF2B5EF4-FFF2-40B4-BE49-F238E27FC236}">
                <a16:creationId xmlns:a16="http://schemas.microsoft.com/office/drawing/2014/main" id="{549CE1E6-063D-E457-5F64-B94327AA97C0}"/>
              </a:ext>
            </a:extLst>
          </p:cNvPr>
          <p:cNvPicPr>
            <a:picLocks noChangeAspect="1"/>
          </p:cNvPicPr>
          <p:nvPr/>
        </p:nvPicPr>
        <p:blipFill>
          <a:blip r:embed="rId3"/>
          <a:stretch>
            <a:fillRect/>
          </a:stretch>
        </p:blipFill>
        <p:spPr>
          <a:xfrm>
            <a:off x="543560" y="2439987"/>
            <a:ext cx="3200400" cy="2295525"/>
          </a:xfrm>
          <a:prstGeom prst="rect">
            <a:avLst/>
          </a:prstGeom>
        </p:spPr>
      </p:pic>
      <p:sp>
        <p:nvSpPr>
          <p:cNvPr id="9" name="Elipse 8">
            <a:extLst>
              <a:ext uri="{FF2B5EF4-FFF2-40B4-BE49-F238E27FC236}">
                <a16:creationId xmlns:a16="http://schemas.microsoft.com/office/drawing/2014/main" id="{4CEBF4D1-886F-E4AE-282C-785800974740}"/>
              </a:ext>
            </a:extLst>
          </p:cNvPr>
          <p:cNvSpPr/>
          <p:nvPr/>
        </p:nvSpPr>
        <p:spPr>
          <a:xfrm>
            <a:off x="1910080" y="2640524"/>
            <a:ext cx="233680" cy="28555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0" name="Elipse 9">
            <a:extLst>
              <a:ext uri="{FF2B5EF4-FFF2-40B4-BE49-F238E27FC236}">
                <a16:creationId xmlns:a16="http://schemas.microsoft.com/office/drawing/2014/main" id="{E899571D-373F-CC1F-F4A0-082561DBE35E}"/>
              </a:ext>
            </a:extLst>
          </p:cNvPr>
          <p:cNvSpPr/>
          <p:nvPr/>
        </p:nvSpPr>
        <p:spPr>
          <a:xfrm>
            <a:off x="2294355" y="4001964"/>
            <a:ext cx="233680" cy="2855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2" name="Imagen 11">
            <a:extLst>
              <a:ext uri="{FF2B5EF4-FFF2-40B4-BE49-F238E27FC236}">
                <a16:creationId xmlns:a16="http://schemas.microsoft.com/office/drawing/2014/main" id="{6641C555-07A6-DF46-3552-0418C737CC20}"/>
              </a:ext>
            </a:extLst>
          </p:cNvPr>
          <p:cNvPicPr>
            <a:picLocks noChangeAspect="1"/>
          </p:cNvPicPr>
          <p:nvPr/>
        </p:nvPicPr>
        <p:blipFill>
          <a:blip r:embed="rId4"/>
          <a:stretch>
            <a:fillRect/>
          </a:stretch>
        </p:blipFill>
        <p:spPr>
          <a:xfrm>
            <a:off x="5077423" y="2432609"/>
            <a:ext cx="3105150" cy="2228850"/>
          </a:xfrm>
          <a:prstGeom prst="rect">
            <a:avLst/>
          </a:prstGeom>
        </p:spPr>
      </p:pic>
      <p:sp>
        <p:nvSpPr>
          <p:cNvPr id="13" name="Elipse 12">
            <a:extLst>
              <a:ext uri="{FF2B5EF4-FFF2-40B4-BE49-F238E27FC236}">
                <a16:creationId xmlns:a16="http://schemas.microsoft.com/office/drawing/2014/main" id="{B48463C6-CD97-F2E5-5C17-B77020C31578}"/>
              </a:ext>
            </a:extLst>
          </p:cNvPr>
          <p:cNvSpPr/>
          <p:nvPr/>
        </p:nvSpPr>
        <p:spPr>
          <a:xfrm>
            <a:off x="6378986" y="2583105"/>
            <a:ext cx="233680" cy="28555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4" name="Elipse 13">
            <a:extLst>
              <a:ext uri="{FF2B5EF4-FFF2-40B4-BE49-F238E27FC236}">
                <a16:creationId xmlns:a16="http://schemas.microsoft.com/office/drawing/2014/main" id="{150CBB29-DBD8-C0F1-F6FA-443B9457D025}"/>
              </a:ext>
            </a:extLst>
          </p:cNvPr>
          <p:cNvSpPr/>
          <p:nvPr/>
        </p:nvSpPr>
        <p:spPr>
          <a:xfrm>
            <a:off x="6763261" y="3944545"/>
            <a:ext cx="233680" cy="2855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86086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83EFDA0-6521-4069-5C2B-25549FFA85F2}"/>
              </a:ext>
            </a:extLst>
          </p:cNvPr>
          <p:cNvSpPr/>
          <p:nvPr/>
        </p:nvSpPr>
        <p:spPr>
          <a:xfrm>
            <a:off x="458974" y="508310"/>
            <a:ext cx="2486401" cy="65004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no supervisado</a:t>
            </a:r>
            <a:endParaRPr lang="es-AR" dirty="0">
              <a:latin typeface="Poppins" panose="00000500000000000000" pitchFamily="2" charset="0"/>
              <a:cs typeface="Poppins" panose="00000500000000000000" pitchFamily="2" charset="0"/>
            </a:endParaRPr>
          </a:p>
        </p:txBody>
      </p:sp>
      <p:sp>
        <p:nvSpPr>
          <p:cNvPr id="5" name="Rectángulo: esquinas redondeadas 4">
            <a:extLst>
              <a:ext uri="{FF2B5EF4-FFF2-40B4-BE49-F238E27FC236}">
                <a16:creationId xmlns:a16="http://schemas.microsoft.com/office/drawing/2014/main" id="{B5C3F695-93D5-064D-D6D3-A61D9B1D6478}"/>
              </a:ext>
            </a:extLst>
          </p:cNvPr>
          <p:cNvSpPr txBox="1"/>
          <p:nvPr/>
        </p:nvSpPr>
        <p:spPr>
          <a:xfrm>
            <a:off x="458974" y="1534217"/>
            <a:ext cx="2069061" cy="395785"/>
          </a:xfrm>
          <a:prstGeom prst="rect">
            <a:avLst/>
          </a:prstGeom>
          <a:ln/>
        </p:spPr>
        <p:style>
          <a:lnRef idx="0">
            <a:schemeClr val="accent3"/>
          </a:lnRef>
          <a:fillRef idx="3">
            <a:schemeClr val="accent3"/>
          </a:fillRef>
          <a:effectRef idx="3">
            <a:schemeClr val="accent3"/>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K-</a:t>
            </a:r>
            <a:r>
              <a:rPr lang="es-ES" b="1" kern="1200" dirty="0" err="1">
                <a:solidFill>
                  <a:schemeClr val="tx1"/>
                </a:solidFill>
                <a:latin typeface="Poppins" panose="00000500000000000000" pitchFamily="2" charset="0"/>
                <a:cs typeface="Poppins" panose="00000500000000000000" pitchFamily="2" charset="0"/>
              </a:rPr>
              <a:t>means</a:t>
            </a:r>
            <a:endParaRPr lang="es-ES" b="1" kern="1200" dirty="0">
              <a:solidFill>
                <a:schemeClr val="tx1"/>
              </a:solidFill>
              <a:latin typeface="Poppins" panose="00000500000000000000" pitchFamily="2" charset="0"/>
              <a:cs typeface="Poppins" panose="00000500000000000000" pitchFamily="2" charset="0"/>
            </a:endParaRPr>
          </a:p>
        </p:txBody>
      </p:sp>
      <p:pic>
        <p:nvPicPr>
          <p:cNvPr id="12" name="Imagen 11">
            <a:extLst>
              <a:ext uri="{FF2B5EF4-FFF2-40B4-BE49-F238E27FC236}">
                <a16:creationId xmlns:a16="http://schemas.microsoft.com/office/drawing/2014/main" id="{6641C555-07A6-DF46-3552-0418C737CC20}"/>
              </a:ext>
            </a:extLst>
          </p:cNvPr>
          <p:cNvPicPr>
            <a:picLocks noChangeAspect="1"/>
          </p:cNvPicPr>
          <p:nvPr/>
        </p:nvPicPr>
        <p:blipFill>
          <a:blip r:embed="rId3"/>
          <a:stretch>
            <a:fillRect/>
          </a:stretch>
        </p:blipFill>
        <p:spPr>
          <a:xfrm>
            <a:off x="458974" y="2406340"/>
            <a:ext cx="3105150" cy="2228850"/>
          </a:xfrm>
          <a:prstGeom prst="rect">
            <a:avLst/>
          </a:prstGeom>
        </p:spPr>
      </p:pic>
      <p:sp>
        <p:nvSpPr>
          <p:cNvPr id="13" name="Elipse 12">
            <a:extLst>
              <a:ext uri="{FF2B5EF4-FFF2-40B4-BE49-F238E27FC236}">
                <a16:creationId xmlns:a16="http://schemas.microsoft.com/office/drawing/2014/main" id="{B48463C6-CD97-F2E5-5C17-B77020C31578}"/>
              </a:ext>
            </a:extLst>
          </p:cNvPr>
          <p:cNvSpPr/>
          <p:nvPr/>
        </p:nvSpPr>
        <p:spPr>
          <a:xfrm>
            <a:off x="1745372" y="3035211"/>
            <a:ext cx="233680" cy="28555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4" name="Elipse 13">
            <a:extLst>
              <a:ext uri="{FF2B5EF4-FFF2-40B4-BE49-F238E27FC236}">
                <a16:creationId xmlns:a16="http://schemas.microsoft.com/office/drawing/2014/main" id="{150CBB29-DBD8-C0F1-F6FA-443B9457D025}"/>
              </a:ext>
            </a:extLst>
          </p:cNvPr>
          <p:cNvSpPr/>
          <p:nvPr/>
        </p:nvSpPr>
        <p:spPr>
          <a:xfrm>
            <a:off x="1797616" y="3654327"/>
            <a:ext cx="233680" cy="2855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7" name="Imagen 6">
            <a:extLst>
              <a:ext uri="{FF2B5EF4-FFF2-40B4-BE49-F238E27FC236}">
                <a16:creationId xmlns:a16="http://schemas.microsoft.com/office/drawing/2014/main" id="{BDB1C155-F0A2-C28D-F362-904765981A54}"/>
              </a:ext>
            </a:extLst>
          </p:cNvPr>
          <p:cNvPicPr>
            <a:picLocks noChangeAspect="1"/>
          </p:cNvPicPr>
          <p:nvPr/>
        </p:nvPicPr>
        <p:blipFill>
          <a:blip r:embed="rId4"/>
          <a:stretch>
            <a:fillRect/>
          </a:stretch>
        </p:blipFill>
        <p:spPr>
          <a:xfrm>
            <a:off x="5055534" y="2406340"/>
            <a:ext cx="3338092" cy="2228850"/>
          </a:xfrm>
          <a:prstGeom prst="rect">
            <a:avLst/>
          </a:prstGeom>
        </p:spPr>
      </p:pic>
      <p:sp>
        <p:nvSpPr>
          <p:cNvPr id="11" name="Elipse 10">
            <a:extLst>
              <a:ext uri="{FF2B5EF4-FFF2-40B4-BE49-F238E27FC236}">
                <a16:creationId xmlns:a16="http://schemas.microsoft.com/office/drawing/2014/main" id="{2DC4CD2F-594F-24E4-37B0-A40C30D15C68}"/>
              </a:ext>
            </a:extLst>
          </p:cNvPr>
          <p:cNvSpPr/>
          <p:nvPr/>
        </p:nvSpPr>
        <p:spPr>
          <a:xfrm>
            <a:off x="6490900" y="2892433"/>
            <a:ext cx="233680" cy="28555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5" name="Elipse 14">
            <a:extLst>
              <a:ext uri="{FF2B5EF4-FFF2-40B4-BE49-F238E27FC236}">
                <a16:creationId xmlns:a16="http://schemas.microsoft.com/office/drawing/2014/main" id="{C4C022D0-0C6B-FEF7-64CD-491EFEB8A60D}"/>
              </a:ext>
            </a:extLst>
          </p:cNvPr>
          <p:cNvSpPr/>
          <p:nvPr/>
        </p:nvSpPr>
        <p:spPr>
          <a:xfrm>
            <a:off x="6724580" y="3610189"/>
            <a:ext cx="233680" cy="2855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041651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05A72A1-E87D-3762-2851-0850D5AD78E0}"/>
              </a:ext>
            </a:extLst>
          </p:cNvPr>
          <p:cNvPicPr>
            <a:picLocks noChangeAspect="1"/>
          </p:cNvPicPr>
          <p:nvPr/>
        </p:nvPicPr>
        <p:blipFill>
          <a:blip r:embed="rId3"/>
          <a:stretch>
            <a:fillRect/>
          </a:stretch>
        </p:blipFill>
        <p:spPr>
          <a:xfrm>
            <a:off x="2419421" y="2268254"/>
            <a:ext cx="3400425" cy="2105025"/>
          </a:xfrm>
          <a:prstGeom prst="rect">
            <a:avLst/>
          </a:prstGeom>
        </p:spPr>
      </p:pic>
      <p:sp>
        <p:nvSpPr>
          <p:cNvPr id="2" name="Rectángulo 1">
            <a:extLst>
              <a:ext uri="{FF2B5EF4-FFF2-40B4-BE49-F238E27FC236}">
                <a16:creationId xmlns:a16="http://schemas.microsoft.com/office/drawing/2014/main" id="{083EFDA0-6521-4069-5C2B-25549FFA85F2}"/>
              </a:ext>
            </a:extLst>
          </p:cNvPr>
          <p:cNvSpPr/>
          <p:nvPr/>
        </p:nvSpPr>
        <p:spPr>
          <a:xfrm>
            <a:off x="458974" y="508310"/>
            <a:ext cx="2486401" cy="65004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no supervisado</a:t>
            </a:r>
            <a:endParaRPr lang="es-AR" dirty="0">
              <a:latin typeface="Poppins" panose="00000500000000000000" pitchFamily="2" charset="0"/>
              <a:cs typeface="Poppins" panose="00000500000000000000" pitchFamily="2" charset="0"/>
            </a:endParaRPr>
          </a:p>
        </p:txBody>
      </p:sp>
      <p:sp>
        <p:nvSpPr>
          <p:cNvPr id="5" name="Rectángulo: esquinas redondeadas 4">
            <a:extLst>
              <a:ext uri="{FF2B5EF4-FFF2-40B4-BE49-F238E27FC236}">
                <a16:creationId xmlns:a16="http://schemas.microsoft.com/office/drawing/2014/main" id="{B5C3F695-93D5-064D-D6D3-A61D9B1D6478}"/>
              </a:ext>
            </a:extLst>
          </p:cNvPr>
          <p:cNvSpPr txBox="1"/>
          <p:nvPr/>
        </p:nvSpPr>
        <p:spPr>
          <a:xfrm>
            <a:off x="458974" y="1534217"/>
            <a:ext cx="2069061" cy="395785"/>
          </a:xfrm>
          <a:prstGeom prst="rect">
            <a:avLst/>
          </a:prstGeom>
          <a:ln/>
        </p:spPr>
        <p:style>
          <a:lnRef idx="0">
            <a:schemeClr val="accent3"/>
          </a:lnRef>
          <a:fillRef idx="3">
            <a:schemeClr val="accent3"/>
          </a:fillRef>
          <a:effectRef idx="3">
            <a:schemeClr val="accent3"/>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K-</a:t>
            </a:r>
            <a:r>
              <a:rPr lang="es-ES" b="1" kern="1200" dirty="0" err="1">
                <a:solidFill>
                  <a:schemeClr val="tx1"/>
                </a:solidFill>
                <a:latin typeface="Poppins" panose="00000500000000000000" pitchFamily="2" charset="0"/>
                <a:cs typeface="Poppins" panose="00000500000000000000" pitchFamily="2" charset="0"/>
              </a:rPr>
              <a:t>means</a:t>
            </a:r>
            <a:endParaRPr lang="es-ES" b="1" kern="1200" dirty="0">
              <a:solidFill>
                <a:schemeClr val="tx1"/>
              </a:solidFill>
              <a:latin typeface="Poppins" panose="00000500000000000000" pitchFamily="2" charset="0"/>
              <a:cs typeface="Poppins" panose="00000500000000000000" pitchFamily="2" charset="0"/>
            </a:endParaRPr>
          </a:p>
        </p:txBody>
      </p:sp>
      <p:sp>
        <p:nvSpPr>
          <p:cNvPr id="13" name="Elipse 12">
            <a:extLst>
              <a:ext uri="{FF2B5EF4-FFF2-40B4-BE49-F238E27FC236}">
                <a16:creationId xmlns:a16="http://schemas.microsoft.com/office/drawing/2014/main" id="{B48463C6-CD97-F2E5-5C17-B77020C31578}"/>
              </a:ext>
            </a:extLst>
          </p:cNvPr>
          <p:cNvSpPr/>
          <p:nvPr/>
        </p:nvSpPr>
        <p:spPr>
          <a:xfrm>
            <a:off x="4591965" y="2722777"/>
            <a:ext cx="233680" cy="28555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4" name="Elipse 13">
            <a:extLst>
              <a:ext uri="{FF2B5EF4-FFF2-40B4-BE49-F238E27FC236}">
                <a16:creationId xmlns:a16="http://schemas.microsoft.com/office/drawing/2014/main" id="{150CBB29-DBD8-C0F1-F6FA-443B9457D025}"/>
              </a:ext>
            </a:extLst>
          </p:cNvPr>
          <p:cNvSpPr/>
          <p:nvPr/>
        </p:nvSpPr>
        <p:spPr>
          <a:xfrm>
            <a:off x="3478499" y="3467411"/>
            <a:ext cx="233680" cy="2855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9609375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83EFDA0-6521-4069-5C2B-25549FFA85F2}"/>
              </a:ext>
            </a:extLst>
          </p:cNvPr>
          <p:cNvSpPr/>
          <p:nvPr/>
        </p:nvSpPr>
        <p:spPr>
          <a:xfrm>
            <a:off x="458974" y="508310"/>
            <a:ext cx="2486401" cy="65004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lvl="1" algn="ctr"/>
            <a:r>
              <a:rPr lang="es-ES" dirty="0">
                <a:latin typeface="Poppins" panose="00000500000000000000" pitchFamily="2" charset="0"/>
                <a:cs typeface="Poppins" panose="00000500000000000000" pitchFamily="2" charset="0"/>
              </a:rPr>
              <a:t>Aprendizaje no supervisado</a:t>
            </a:r>
            <a:endParaRPr lang="es-AR" dirty="0">
              <a:latin typeface="Poppins" panose="00000500000000000000" pitchFamily="2" charset="0"/>
              <a:cs typeface="Poppins" panose="00000500000000000000" pitchFamily="2" charset="0"/>
            </a:endParaRPr>
          </a:p>
        </p:txBody>
      </p:sp>
      <p:sp>
        <p:nvSpPr>
          <p:cNvPr id="5" name="Rectángulo: esquinas redondeadas 4">
            <a:extLst>
              <a:ext uri="{FF2B5EF4-FFF2-40B4-BE49-F238E27FC236}">
                <a16:creationId xmlns:a16="http://schemas.microsoft.com/office/drawing/2014/main" id="{B5C3F695-93D5-064D-D6D3-A61D9B1D6478}"/>
              </a:ext>
            </a:extLst>
          </p:cNvPr>
          <p:cNvSpPr txBox="1"/>
          <p:nvPr/>
        </p:nvSpPr>
        <p:spPr>
          <a:xfrm>
            <a:off x="458974" y="1534217"/>
            <a:ext cx="2069061" cy="395785"/>
          </a:xfrm>
          <a:prstGeom prst="rect">
            <a:avLst/>
          </a:prstGeom>
          <a:ln/>
        </p:spPr>
        <p:style>
          <a:lnRef idx="0">
            <a:schemeClr val="accent3"/>
          </a:lnRef>
          <a:fillRef idx="3">
            <a:schemeClr val="accent3"/>
          </a:fillRef>
          <a:effectRef idx="3">
            <a:schemeClr val="accent3"/>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b="1" kern="1200" dirty="0">
                <a:solidFill>
                  <a:schemeClr val="tx1"/>
                </a:solidFill>
                <a:latin typeface="Poppins" panose="00000500000000000000" pitchFamily="2" charset="0"/>
                <a:cs typeface="Poppins" panose="00000500000000000000" pitchFamily="2" charset="0"/>
              </a:rPr>
              <a:t>K-</a:t>
            </a:r>
            <a:r>
              <a:rPr lang="es-ES" b="1" kern="1200" dirty="0" err="1">
                <a:solidFill>
                  <a:schemeClr val="tx1"/>
                </a:solidFill>
                <a:latin typeface="Poppins" panose="00000500000000000000" pitchFamily="2" charset="0"/>
                <a:cs typeface="Poppins" panose="00000500000000000000" pitchFamily="2" charset="0"/>
              </a:rPr>
              <a:t>means</a:t>
            </a:r>
            <a:endParaRPr lang="es-ES" b="1" kern="1200" dirty="0">
              <a:solidFill>
                <a:schemeClr val="tx1"/>
              </a:solidFill>
              <a:latin typeface="Poppins" panose="00000500000000000000" pitchFamily="2" charset="0"/>
              <a:cs typeface="Poppins" panose="00000500000000000000" pitchFamily="2" charset="0"/>
            </a:endParaRPr>
          </a:p>
        </p:txBody>
      </p:sp>
      <p:sp>
        <p:nvSpPr>
          <p:cNvPr id="7" name="CuadroTexto 6">
            <a:extLst>
              <a:ext uri="{FF2B5EF4-FFF2-40B4-BE49-F238E27FC236}">
                <a16:creationId xmlns:a16="http://schemas.microsoft.com/office/drawing/2014/main" id="{226B1228-2931-1348-95EE-D21EE49D2199}"/>
              </a:ext>
            </a:extLst>
          </p:cNvPr>
          <p:cNvSpPr txBox="1"/>
          <p:nvPr/>
        </p:nvSpPr>
        <p:spPr>
          <a:xfrm>
            <a:off x="2770094" y="2111188"/>
            <a:ext cx="3536577" cy="11695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s-ES" dirty="0"/>
              <a:t>Hay que normalizar los datos</a:t>
            </a:r>
          </a:p>
          <a:p>
            <a:pPr marL="285750" indent="-285750">
              <a:buFont typeface="Arial" panose="020B0604020202020204" pitchFamily="34" charset="0"/>
              <a:buChar char="•"/>
            </a:pPr>
            <a:r>
              <a:rPr lang="es-ES" dirty="0"/>
              <a:t>Susceptible a muchas dimensiones, se sugiere aplicar PCA y luego </a:t>
            </a:r>
            <a:r>
              <a:rPr lang="es-ES" dirty="0" err="1"/>
              <a:t>clusterizar</a:t>
            </a:r>
            <a:endParaRPr lang="es-ES" dirty="0"/>
          </a:p>
          <a:p>
            <a:pPr marL="285750" indent="-285750">
              <a:buFont typeface="Arial" panose="020B0604020202020204" pitchFamily="34" charset="0"/>
              <a:buChar char="•"/>
            </a:pPr>
            <a:r>
              <a:rPr lang="es-ES" dirty="0"/>
              <a:t>Se debe intuir al principio el numero de </a:t>
            </a:r>
            <a:r>
              <a:rPr lang="es-ES" dirty="0" err="1"/>
              <a:t>clusteres</a:t>
            </a:r>
            <a:endParaRPr lang="es-AR" dirty="0"/>
          </a:p>
        </p:txBody>
      </p:sp>
      <p:sp>
        <p:nvSpPr>
          <p:cNvPr id="8" name="CuadroTexto 7">
            <a:extLst>
              <a:ext uri="{FF2B5EF4-FFF2-40B4-BE49-F238E27FC236}">
                <a16:creationId xmlns:a16="http://schemas.microsoft.com/office/drawing/2014/main" id="{3815B640-CAAC-4EF7-7C8B-012C25F8C651}"/>
              </a:ext>
            </a:extLst>
          </p:cNvPr>
          <p:cNvSpPr txBox="1"/>
          <p:nvPr/>
        </p:nvSpPr>
        <p:spPr>
          <a:xfrm>
            <a:off x="458974" y="4262718"/>
            <a:ext cx="7205850" cy="307777"/>
          </a:xfrm>
          <a:prstGeom prst="rect">
            <a:avLst/>
          </a:prstGeom>
          <a:noFill/>
        </p:spPr>
        <p:txBody>
          <a:bodyPr wrap="square" rtlCol="0">
            <a:spAutoFit/>
          </a:bodyPr>
          <a:lstStyle/>
          <a:p>
            <a:r>
              <a:rPr lang="es-ES" dirty="0">
                <a:hlinkClick r:id="rId3"/>
              </a:rPr>
              <a:t>D</a:t>
            </a:r>
            <a:r>
              <a:rPr lang="es-AR" dirty="0">
                <a:hlinkClick r:id="rId3"/>
              </a:rPr>
              <a:t>BSCAN</a:t>
            </a:r>
            <a:endParaRPr lang="es-AR" dirty="0"/>
          </a:p>
        </p:txBody>
      </p:sp>
      <p:sp>
        <p:nvSpPr>
          <p:cNvPr id="9" name="CuadroTexto 8">
            <a:extLst>
              <a:ext uri="{FF2B5EF4-FFF2-40B4-BE49-F238E27FC236}">
                <a16:creationId xmlns:a16="http://schemas.microsoft.com/office/drawing/2014/main" id="{B33E5588-E570-6B0A-2A22-A76120CEA2F9}"/>
              </a:ext>
            </a:extLst>
          </p:cNvPr>
          <p:cNvSpPr txBox="1"/>
          <p:nvPr/>
        </p:nvSpPr>
        <p:spPr>
          <a:xfrm>
            <a:off x="458974" y="3925797"/>
            <a:ext cx="7205850" cy="307777"/>
          </a:xfrm>
          <a:prstGeom prst="rect">
            <a:avLst/>
          </a:prstGeom>
          <a:noFill/>
        </p:spPr>
        <p:txBody>
          <a:bodyPr wrap="square" rtlCol="0">
            <a:spAutoFit/>
          </a:bodyPr>
          <a:lstStyle/>
          <a:p>
            <a:r>
              <a:rPr lang="es-ES" dirty="0">
                <a:hlinkClick r:id="rId4"/>
              </a:rPr>
              <a:t>Notebook</a:t>
            </a:r>
            <a:endParaRPr lang="es-AR" dirty="0"/>
          </a:p>
        </p:txBody>
      </p:sp>
    </p:spTree>
    <p:extLst>
      <p:ext uri="{BB962C8B-B14F-4D97-AF65-F5344CB8AC3E}">
        <p14:creationId xmlns:p14="http://schemas.microsoft.com/office/powerpoint/2010/main" val="238711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Fundamentos de la fase de modelado</a:t>
            </a:r>
            <a:endParaRPr lang="es-AR" dirty="0">
              <a:sym typeface="Raleway SemiBold"/>
            </a:endParaRPr>
          </a:p>
        </p:txBody>
      </p:sp>
      <p:sp>
        <p:nvSpPr>
          <p:cNvPr id="5" name="Rectángulo 4">
            <a:extLst>
              <a:ext uri="{FF2B5EF4-FFF2-40B4-BE49-F238E27FC236}">
                <a16:creationId xmlns:a16="http://schemas.microsoft.com/office/drawing/2014/main" id="{75FD7935-C7F1-2985-1C53-044BCEB4A3DE}"/>
              </a:ext>
            </a:extLst>
          </p:cNvPr>
          <p:cNvSpPr/>
          <p:nvPr/>
        </p:nvSpPr>
        <p:spPr>
          <a:xfrm>
            <a:off x="779342" y="2014812"/>
            <a:ext cx="2649658" cy="400110"/>
          </a:xfrm>
          <a:custGeom>
            <a:avLst/>
            <a:gdLst>
              <a:gd name="connsiteX0" fmla="*/ 0 w 2649658"/>
              <a:gd name="connsiteY0" fmla="*/ 0 h 400110"/>
              <a:gd name="connsiteX1" fmla="*/ 715408 w 2649658"/>
              <a:gd name="connsiteY1" fmla="*/ 0 h 400110"/>
              <a:gd name="connsiteX2" fmla="*/ 1430815 w 2649658"/>
              <a:gd name="connsiteY2" fmla="*/ 0 h 400110"/>
              <a:gd name="connsiteX3" fmla="*/ 2013740 w 2649658"/>
              <a:gd name="connsiteY3" fmla="*/ 0 h 400110"/>
              <a:gd name="connsiteX4" fmla="*/ 2649658 w 2649658"/>
              <a:gd name="connsiteY4" fmla="*/ 0 h 400110"/>
              <a:gd name="connsiteX5" fmla="*/ 2649658 w 2649658"/>
              <a:gd name="connsiteY5" fmla="*/ 400110 h 400110"/>
              <a:gd name="connsiteX6" fmla="*/ 2040237 w 2649658"/>
              <a:gd name="connsiteY6" fmla="*/ 400110 h 400110"/>
              <a:gd name="connsiteX7" fmla="*/ 1430815 w 2649658"/>
              <a:gd name="connsiteY7" fmla="*/ 400110 h 400110"/>
              <a:gd name="connsiteX8" fmla="*/ 794897 w 2649658"/>
              <a:gd name="connsiteY8" fmla="*/ 400110 h 400110"/>
              <a:gd name="connsiteX9" fmla="*/ 0 w 2649658"/>
              <a:gd name="connsiteY9" fmla="*/ 400110 h 400110"/>
              <a:gd name="connsiteX10" fmla="*/ 0 w 2649658"/>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9658" h="400110" fill="none" extrusionOk="0">
                <a:moveTo>
                  <a:pt x="0" y="0"/>
                </a:moveTo>
                <a:cubicBezTo>
                  <a:pt x="166991" y="-29252"/>
                  <a:pt x="365780" y="-7858"/>
                  <a:pt x="715408" y="0"/>
                </a:cubicBezTo>
                <a:cubicBezTo>
                  <a:pt x="1065036" y="7858"/>
                  <a:pt x="1202470" y="18431"/>
                  <a:pt x="1430815" y="0"/>
                </a:cubicBezTo>
                <a:cubicBezTo>
                  <a:pt x="1659160" y="-18431"/>
                  <a:pt x="1868115" y="-20664"/>
                  <a:pt x="2013740" y="0"/>
                </a:cubicBezTo>
                <a:cubicBezTo>
                  <a:pt x="2159365" y="20664"/>
                  <a:pt x="2473063" y="-16421"/>
                  <a:pt x="2649658" y="0"/>
                </a:cubicBezTo>
                <a:cubicBezTo>
                  <a:pt x="2657730" y="83151"/>
                  <a:pt x="2665105" y="280469"/>
                  <a:pt x="2649658" y="400110"/>
                </a:cubicBezTo>
                <a:cubicBezTo>
                  <a:pt x="2508673" y="424308"/>
                  <a:pt x="2301206" y="417324"/>
                  <a:pt x="2040237" y="400110"/>
                </a:cubicBezTo>
                <a:cubicBezTo>
                  <a:pt x="1779268" y="382896"/>
                  <a:pt x="1558834" y="398678"/>
                  <a:pt x="1430815" y="400110"/>
                </a:cubicBezTo>
                <a:cubicBezTo>
                  <a:pt x="1302796" y="401542"/>
                  <a:pt x="1048290" y="429094"/>
                  <a:pt x="794897" y="400110"/>
                </a:cubicBezTo>
                <a:cubicBezTo>
                  <a:pt x="541504" y="371126"/>
                  <a:pt x="322672" y="390768"/>
                  <a:pt x="0" y="400110"/>
                </a:cubicBezTo>
                <a:cubicBezTo>
                  <a:pt x="-12487" y="258900"/>
                  <a:pt x="17436" y="183237"/>
                  <a:pt x="0" y="0"/>
                </a:cubicBezTo>
                <a:close/>
              </a:path>
              <a:path w="2649658" h="400110" stroke="0" extrusionOk="0">
                <a:moveTo>
                  <a:pt x="0" y="0"/>
                </a:moveTo>
                <a:cubicBezTo>
                  <a:pt x="176799" y="-11111"/>
                  <a:pt x="436383" y="12871"/>
                  <a:pt x="635918" y="0"/>
                </a:cubicBezTo>
                <a:cubicBezTo>
                  <a:pt x="835453" y="-12871"/>
                  <a:pt x="1055545" y="-31528"/>
                  <a:pt x="1271836" y="0"/>
                </a:cubicBezTo>
                <a:cubicBezTo>
                  <a:pt x="1488127" y="31528"/>
                  <a:pt x="1682433" y="-3560"/>
                  <a:pt x="1881257" y="0"/>
                </a:cubicBezTo>
                <a:cubicBezTo>
                  <a:pt x="2080081" y="3560"/>
                  <a:pt x="2343634" y="-27287"/>
                  <a:pt x="2649658" y="0"/>
                </a:cubicBezTo>
                <a:cubicBezTo>
                  <a:pt x="2657382" y="172330"/>
                  <a:pt x="2637403" y="293231"/>
                  <a:pt x="2649658" y="400110"/>
                </a:cubicBezTo>
                <a:cubicBezTo>
                  <a:pt x="2440528" y="411712"/>
                  <a:pt x="2311964" y="384522"/>
                  <a:pt x="2013740" y="400110"/>
                </a:cubicBezTo>
                <a:cubicBezTo>
                  <a:pt x="1715516" y="415698"/>
                  <a:pt x="1610944" y="423574"/>
                  <a:pt x="1351326" y="400110"/>
                </a:cubicBezTo>
                <a:cubicBezTo>
                  <a:pt x="1091708" y="376646"/>
                  <a:pt x="875596" y="394973"/>
                  <a:pt x="741904" y="400110"/>
                </a:cubicBezTo>
                <a:cubicBezTo>
                  <a:pt x="608212" y="405247"/>
                  <a:pt x="150215" y="436092"/>
                  <a:pt x="0" y="400110"/>
                </a:cubicBezTo>
                <a:cubicBezTo>
                  <a:pt x="8352" y="237738"/>
                  <a:pt x="-19636" y="135036"/>
                  <a:pt x="0" y="0"/>
                </a:cubicBezTo>
                <a:close/>
              </a:path>
            </a:pathLst>
          </a:custGeom>
          <a:ln>
            <a:extLst>
              <a:ext uri="{C807C97D-BFC1-408E-A445-0C87EB9F89A2}">
                <ask:lineSketchStyleProps xmlns:ask="http://schemas.microsoft.com/office/drawing/2018/sketchyshapes" sd="1441751165">
                  <a:prstGeom prst="rect">
                    <a:avLst/>
                  </a:prstGeom>
                  <ask:type>
                    <ask:lineSketchFreehand/>
                  </ask:type>
                </ask:lineSketchStyleProps>
              </a:ext>
            </a:extLst>
          </a:ln>
        </p:spPr>
        <p:style>
          <a:lnRef idx="2">
            <a:schemeClr val="accent6">
              <a:shade val="15000"/>
            </a:schemeClr>
          </a:lnRef>
          <a:fillRef idx="1">
            <a:schemeClr val="accent6"/>
          </a:fillRef>
          <a:effectRef idx="0">
            <a:schemeClr val="accent6"/>
          </a:effectRef>
          <a:fontRef idx="minor">
            <a:schemeClr val="lt1"/>
          </a:fontRef>
        </p:style>
        <p:txBody>
          <a:bodyPr wrap="square" lIns="91440" tIns="45720" rIns="91440" bIns="45720">
            <a:spAutoFit/>
          </a:bodyPr>
          <a:lstStyle/>
          <a:p>
            <a:pPr algn="ctr"/>
            <a:r>
              <a:rPr lang="es-ES" sz="2000" b="1" cap="none" spc="0" dirty="0">
                <a:ln w="0"/>
                <a:solidFill>
                  <a:srgbClr val="FF0000"/>
                </a:solidFill>
                <a:effectLst>
                  <a:outerShdw blurRad="38100" dist="19050" dir="2700000" algn="tl" rotWithShape="0">
                    <a:schemeClr val="dk1">
                      <a:alpha val="40000"/>
                    </a:schemeClr>
                  </a:outerShdw>
                </a:effectLst>
              </a:rPr>
              <a:t>MODELO</a:t>
            </a:r>
          </a:p>
        </p:txBody>
      </p:sp>
      <p:cxnSp>
        <p:nvCxnSpPr>
          <p:cNvPr id="8" name="Conector: curvado 7">
            <a:extLst>
              <a:ext uri="{FF2B5EF4-FFF2-40B4-BE49-F238E27FC236}">
                <a16:creationId xmlns:a16="http://schemas.microsoft.com/office/drawing/2014/main" id="{66B8423B-573A-85AA-1D3E-83DAF4383BAA}"/>
              </a:ext>
            </a:extLst>
          </p:cNvPr>
          <p:cNvCxnSpPr>
            <a:stCxn id="5" idx="2"/>
          </p:cNvCxnSpPr>
          <p:nvPr/>
        </p:nvCxnSpPr>
        <p:spPr>
          <a:xfrm rot="16200000" flipH="1">
            <a:off x="2758033" y="1761059"/>
            <a:ext cx="639405" cy="1947129"/>
          </a:xfrm>
          <a:prstGeom prst="curvedConnector2">
            <a:avLst/>
          </a:prstGeom>
          <a:ln>
            <a:tailEnd type="triangle"/>
          </a:ln>
        </p:spPr>
        <p:style>
          <a:lnRef idx="2">
            <a:schemeClr val="accent6">
              <a:shade val="15000"/>
            </a:schemeClr>
          </a:lnRef>
          <a:fillRef idx="1">
            <a:schemeClr val="accent6"/>
          </a:fillRef>
          <a:effectRef idx="0">
            <a:schemeClr val="accent6"/>
          </a:effectRef>
          <a:fontRef idx="minor">
            <a:schemeClr val="lt1"/>
          </a:fontRef>
        </p:style>
      </p:cxnSp>
      <p:cxnSp>
        <p:nvCxnSpPr>
          <p:cNvPr id="10" name="Conector: curvado 9">
            <a:extLst>
              <a:ext uri="{FF2B5EF4-FFF2-40B4-BE49-F238E27FC236}">
                <a16:creationId xmlns:a16="http://schemas.microsoft.com/office/drawing/2014/main" id="{80904210-865B-B173-09BD-14EB62CAEBE3}"/>
              </a:ext>
            </a:extLst>
          </p:cNvPr>
          <p:cNvCxnSpPr>
            <a:stCxn id="5" idx="0"/>
          </p:cNvCxnSpPr>
          <p:nvPr/>
        </p:nvCxnSpPr>
        <p:spPr>
          <a:xfrm rot="5400000" flipH="1" flipV="1">
            <a:off x="2975193" y="799006"/>
            <a:ext cx="344785" cy="2086829"/>
          </a:xfrm>
          <a:prstGeom prst="curvedConnector2">
            <a:avLst/>
          </a:prstGeom>
          <a:ln>
            <a:tailEnd type="triangle"/>
          </a:ln>
        </p:spPr>
        <p:style>
          <a:lnRef idx="2">
            <a:schemeClr val="accent6">
              <a:shade val="15000"/>
            </a:schemeClr>
          </a:lnRef>
          <a:fillRef idx="1">
            <a:schemeClr val="accent6"/>
          </a:fillRef>
          <a:effectRef idx="0">
            <a:schemeClr val="accent6"/>
          </a:effectRef>
          <a:fontRef idx="minor">
            <a:schemeClr val="lt1"/>
          </a:fontRef>
        </p:style>
      </p:cxnSp>
      <p:sp>
        <p:nvSpPr>
          <p:cNvPr id="11" name="Rectángulo 10">
            <a:extLst>
              <a:ext uri="{FF2B5EF4-FFF2-40B4-BE49-F238E27FC236}">
                <a16:creationId xmlns:a16="http://schemas.microsoft.com/office/drawing/2014/main" id="{C883EE88-6657-6884-5376-5DF8D1870225}"/>
              </a:ext>
            </a:extLst>
          </p:cNvPr>
          <p:cNvSpPr/>
          <p:nvPr/>
        </p:nvSpPr>
        <p:spPr>
          <a:xfrm>
            <a:off x="4231336" y="1527207"/>
            <a:ext cx="2086829" cy="523220"/>
          </a:xfrm>
          <a:custGeom>
            <a:avLst/>
            <a:gdLst>
              <a:gd name="connsiteX0" fmla="*/ 0 w 2086829"/>
              <a:gd name="connsiteY0" fmla="*/ 0 h 523220"/>
              <a:gd name="connsiteX1" fmla="*/ 695610 w 2086829"/>
              <a:gd name="connsiteY1" fmla="*/ 0 h 523220"/>
              <a:gd name="connsiteX2" fmla="*/ 1349483 w 2086829"/>
              <a:gd name="connsiteY2" fmla="*/ 0 h 523220"/>
              <a:gd name="connsiteX3" fmla="*/ 2086829 w 2086829"/>
              <a:gd name="connsiteY3" fmla="*/ 0 h 523220"/>
              <a:gd name="connsiteX4" fmla="*/ 2086829 w 2086829"/>
              <a:gd name="connsiteY4" fmla="*/ 523220 h 523220"/>
              <a:gd name="connsiteX5" fmla="*/ 1370351 w 2086829"/>
              <a:gd name="connsiteY5" fmla="*/ 523220 h 523220"/>
              <a:gd name="connsiteX6" fmla="*/ 653873 w 2086829"/>
              <a:gd name="connsiteY6" fmla="*/ 523220 h 523220"/>
              <a:gd name="connsiteX7" fmla="*/ 0 w 2086829"/>
              <a:gd name="connsiteY7" fmla="*/ 523220 h 523220"/>
              <a:gd name="connsiteX8" fmla="*/ 0 w 2086829"/>
              <a:gd name="connsiteY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6829" h="523220" fill="none" extrusionOk="0">
                <a:moveTo>
                  <a:pt x="0" y="0"/>
                </a:moveTo>
                <a:cubicBezTo>
                  <a:pt x="195140" y="289"/>
                  <a:pt x="348811" y="29875"/>
                  <a:pt x="695610" y="0"/>
                </a:cubicBezTo>
                <a:cubicBezTo>
                  <a:pt x="1042409" y="-29875"/>
                  <a:pt x="1024280" y="10509"/>
                  <a:pt x="1349483" y="0"/>
                </a:cubicBezTo>
                <a:cubicBezTo>
                  <a:pt x="1674686" y="-10509"/>
                  <a:pt x="1879856" y="33506"/>
                  <a:pt x="2086829" y="0"/>
                </a:cubicBezTo>
                <a:cubicBezTo>
                  <a:pt x="2086631" y="195114"/>
                  <a:pt x="2063674" y="266116"/>
                  <a:pt x="2086829" y="523220"/>
                </a:cubicBezTo>
                <a:cubicBezTo>
                  <a:pt x="1891392" y="545994"/>
                  <a:pt x="1589425" y="546649"/>
                  <a:pt x="1370351" y="523220"/>
                </a:cubicBezTo>
                <a:cubicBezTo>
                  <a:pt x="1151277" y="499791"/>
                  <a:pt x="838097" y="557480"/>
                  <a:pt x="653873" y="523220"/>
                </a:cubicBezTo>
                <a:cubicBezTo>
                  <a:pt x="469649" y="488960"/>
                  <a:pt x="189538" y="497240"/>
                  <a:pt x="0" y="523220"/>
                </a:cubicBezTo>
                <a:cubicBezTo>
                  <a:pt x="-26132" y="262067"/>
                  <a:pt x="25152" y="245615"/>
                  <a:pt x="0" y="0"/>
                </a:cubicBezTo>
                <a:close/>
              </a:path>
              <a:path w="2086829" h="523220" stroke="0" extrusionOk="0">
                <a:moveTo>
                  <a:pt x="0" y="0"/>
                </a:moveTo>
                <a:cubicBezTo>
                  <a:pt x="256908" y="-3893"/>
                  <a:pt x="428562" y="85"/>
                  <a:pt x="716478" y="0"/>
                </a:cubicBezTo>
                <a:cubicBezTo>
                  <a:pt x="1004394" y="-85"/>
                  <a:pt x="1157337" y="-11477"/>
                  <a:pt x="1432956" y="0"/>
                </a:cubicBezTo>
                <a:cubicBezTo>
                  <a:pt x="1708575" y="11477"/>
                  <a:pt x="1918636" y="-398"/>
                  <a:pt x="2086829" y="0"/>
                </a:cubicBezTo>
                <a:cubicBezTo>
                  <a:pt x="2080311" y="181551"/>
                  <a:pt x="2105579" y="285048"/>
                  <a:pt x="2086829" y="523220"/>
                </a:cubicBezTo>
                <a:cubicBezTo>
                  <a:pt x="1920177" y="500908"/>
                  <a:pt x="1580905" y="529259"/>
                  <a:pt x="1370351" y="523220"/>
                </a:cubicBezTo>
                <a:cubicBezTo>
                  <a:pt x="1159797" y="517181"/>
                  <a:pt x="941103" y="552308"/>
                  <a:pt x="653873" y="523220"/>
                </a:cubicBezTo>
                <a:cubicBezTo>
                  <a:pt x="366643" y="494132"/>
                  <a:pt x="266325" y="520990"/>
                  <a:pt x="0" y="523220"/>
                </a:cubicBezTo>
                <a:cubicBezTo>
                  <a:pt x="-5446" y="298666"/>
                  <a:pt x="-3405" y="117049"/>
                  <a:pt x="0" y="0"/>
                </a:cubicBezTo>
                <a:close/>
              </a:path>
            </a:pathLst>
          </a:custGeom>
          <a:ln>
            <a:extLst>
              <a:ext uri="{C807C97D-BFC1-408E-A445-0C87EB9F89A2}">
                <ask:lineSketchStyleProps xmlns:ask="http://schemas.microsoft.com/office/drawing/2018/sketchyshapes" sd="2241644517">
                  <a:prstGeom prst="rect">
                    <a:avLst/>
                  </a:prstGeom>
                  <ask:type>
                    <ask:lineSketchFreehand/>
                  </ask:type>
                </ask:lineSketchStyleProps>
              </a:ext>
            </a:extLst>
          </a:ln>
        </p:spPr>
        <p:style>
          <a:lnRef idx="2">
            <a:schemeClr val="accent6">
              <a:shade val="15000"/>
            </a:schemeClr>
          </a:lnRef>
          <a:fillRef idx="1">
            <a:schemeClr val="accent6"/>
          </a:fillRef>
          <a:effectRef idx="0">
            <a:schemeClr val="accent6"/>
          </a:effectRef>
          <a:fontRef idx="minor">
            <a:schemeClr val="lt1"/>
          </a:fontRef>
        </p:style>
        <p:txBody>
          <a:bodyPr wrap="square" lIns="91440" tIns="45720" rIns="91440" bIns="45720">
            <a:spAutoFit/>
          </a:bodyPr>
          <a:lstStyle/>
          <a:p>
            <a:pPr algn="ctr"/>
            <a:r>
              <a:rPr lang="es-ES" b="1" dirty="0">
                <a:ln w="0"/>
                <a:solidFill>
                  <a:srgbClr val="FF0000"/>
                </a:solidFill>
                <a:effectLst>
                  <a:outerShdw blurRad="38100" dist="19050" dir="2700000" algn="tl" rotWithShape="0">
                    <a:schemeClr val="dk1">
                      <a:alpha val="40000"/>
                    </a:schemeClr>
                  </a:outerShdw>
                </a:effectLst>
              </a:rPr>
              <a:t>APRENDIZAJE ESTADISTICO</a:t>
            </a:r>
            <a:endParaRPr lang="es-ES" b="1" cap="none" spc="0" dirty="0">
              <a:ln w="0"/>
              <a:solidFill>
                <a:srgbClr val="FF0000"/>
              </a:solidFill>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53FF4CB1-1F15-A08E-3B15-CB5705618397}"/>
              </a:ext>
            </a:extLst>
          </p:cNvPr>
          <p:cNvSpPr/>
          <p:nvPr/>
        </p:nvSpPr>
        <p:spPr>
          <a:xfrm>
            <a:off x="4090897" y="2792716"/>
            <a:ext cx="2086829" cy="307777"/>
          </a:xfrm>
          <a:custGeom>
            <a:avLst/>
            <a:gdLst>
              <a:gd name="connsiteX0" fmla="*/ 0 w 2086829"/>
              <a:gd name="connsiteY0" fmla="*/ 0 h 307777"/>
              <a:gd name="connsiteX1" fmla="*/ 695610 w 2086829"/>
              <a:gd name="connsiteY1" fmla="*/ 0 h 307777"/>
              <a:gd name="connsiteX2" fmla="*/ 1370351 w 2086829"/>
              <a:gd name="connsiteY2" fmla="*/ 0 h 307777"/>
              <a:gd name="connsiteX3" fmla="*/ 2086829 w 2086829"/>
              <a:gd name="connsiteY3" fmla="*/ 0 h 307777"/>
              <a:gd name="connsiteX4" fmla="*/ 2086829 w 2086829"/>
              <a:gd name="connsiteY4" fmla="*/ 307777 h 307777"/>
              <a:gd name="connsiteX5" fmla="*/ 1370351 w 2086829"/>
              <a:gd name="connsiteY5" fmla="*/ 307777 h 307777"/>
              <a:gd name="connsiteX6" fmla="*/ 695610 w 2086829"/>
              <a:gd name="connsiteY6" fmla="*/ 307777 h 307777"/>
              <a:gd name="connsiteX7" fmla="*/ 0 w 2086829"/>
              <a:gd name="connsiteY7" fmla="*/ 307777 h 307777"/>
              <a:gd name="connsiteX8" fmla="*/ 0 w 2086829"/>
              <a:gd name="connsiteY8"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6829" h="307777" fill="none" extrusionOk="0">
                <a:moveTo>
                  <a:pt x="0" y="0"/>
                </a:moveTo>
                <a:cubicBezTo>
                  <a:pt x="171222" y="31317"/>
                  <a:pt x="529412" y="27699"/>
                  <a:pt x="695610" y="0"/>
                </a:cubicBezTo>
                <a:cubicBezTo>
                  <a:pt x="861808" y="-27699"/>
                  <a:pt x="1057401" y="-23772"/>
                  <a:pt x="1370351" y="0"/>
                </a:cubicBezTo>
                <a:cubicBezTo>
                  <a:pt x="1683301" y="23772"/>
                  <a:pt x="1862311" y="15134"/>
                  <a:pt x="2086829" y="0"/>
                </a:cubicBezTo>
                <a:cubicBezTo>
                  <a:pt x="2090991" y="133163"/>
                  <a:pt x="2092476" y="215232"/>
                  <a:pt x="2086829" y="307777"/>
                </a:cubicBezTo>
                <a:cubicBezTo>
                  <a:pt x="1902916" y="339762"/>
                  <a:pt x="1647599" y="299480"/>
                  <a:pt x="1370351" y="307777"/>
                </a:cubicBezTo>
                <a:cubicBezTo>
                  <a:pt x="1093103" y="316074"/>
                  <a:pt x="1011274" y="338116"/>
                  <a:pt x="695610" y="307777"/>
                </a:cubicBezTo>
                <a:cubicBezTo>
                  <a:pt x="379946" y="277438"/>
                  <a:pt x="227259" y="275198"/>
                  <a:pt x="0" y="307777"/>
                </a:cubicBezTo>
                <a:cubicBezTo>
                  <a:pt x="1948" y="172852"/>
                  <a:pt x="-10070" y="119969"/>
                  <a:pt x="0" y="0"/>
                </a:cubicBezTo>
                <a:close/>
              </a:path>
              <a:path w="2086829" h="307777" stroke="0" extrusionOk="0">
                <a:moveTo>
                  <a:pt x="0" y="0"/>
                </a:moveTo>
                <a:cubicBezTo>
                  <a:pt x="259812" y="-15800"/>
                  <a:pt x="372954" y="-2201"/>
                  <a:pt x="716478" y="0"/>
                </a:cubicBezTo>
                <a:cubicBezTo>
                  <a:pt x="1060002" y="2201"/>
                  <a:pt x="1265563" y="32860"/>
                  <a:pt x="1432956" y="0"/>
                </a:cubicBezTo>
                <a:cubicBezTo>
                  <a:pt x="1600349" y="-32860"/>
                  <a:pt x="1952205" y="11266"/>
                  <a:pt x="2086829" y="0"/>
                </a:cubicBezTo>
                <a:cubicBezTo>
                  <a:pt x="2088535" y="143951"/>
                  <a:pt x="2078299" y="197460"/>
                  <a:pt x="2086829" y="307777"/>
                </a:cubicBezTo>
                <a:cubicBezTo>
                  <a:pt x="1889776" y="285505"/>
                  <a:pt x="1714066" y="338210"/>
                  <a:pt x="1370351" y="307777"/>
                </a:cubicBezTo>
                <a:cubicBezTo>
                  <a:pt x="1026636" y="277344"/>
                  <a:pt x="942312" y="329423"/>
                  <a:pt x="737346" y="307777"/>
                </a:cubicBezTo>
                <a:cubicBezTo>
                  <a:pt x="532380" y="286131"/>
                  <a:pt x="342147" y="293493"/>
                  <a:pt x="0" y="307777"/>
                </a:cubicBezTo>
                <a:cubicBezTo>
                  <a:pt x="-15320" y="228892"/>
                  <a:pt x="281" y="75817"/>
                  <a:pt x="0" y="0"/>
                </a:cubicBezTo>
                <a:close/>
              </a:path>
            </a:pathLst>
          </a:custGeom>
          <a:ln>
            <a:extLst>
              <a:ext uri="{C807C97D-BFC1-408E-A445-0C87EB9F89A2}">
                <ask:lineSketchStyleProps xmlns:ask="http://schemas.microsoft.com/office/drawing/2018/sketchyshapes" sd="2037548368">
                  <a:prstGeom prst="rect">
                    <a:avLst/>
                  </a:prstGeom>
                  <ask:type>
                    <ask:lineSketchFreehand/>
                  </ask:type>
                </ask:lineSketchStyleProps>
              </a:ext>
            </a:extLst>
          </a:ln>
        </p:spPr>
        <p:style>
          <a:lnRef idx="2">
            <a:schemeClr val="accent6">
              <a:shade val="15000"/>
            </a:schemeClr>
          </a:lnRef>
          <a:fillRef idx="1">
            <a:schemeClr val="accent6"/>
          </a:fillRef>
          <a:effectRef idx="0">
            <a:schemeClr val="accent6"/>
          </a:effectRef>
          <a:fontRef idx="minor">
            <a:schemeClr val="lt1"/>
          </a:fontRef>
        </p:style>
        <p:txBody>
          <a:bodyPr wrap="square" lIns="91440" tIns="45720" rIns="91440" bIns="45720">
            <a:spAutoFit/>
          </a:bodyPr>
          <a:lstStyle/>
          <a:p>
            <a:pPr algn="ctr"/>
            <a:r>
              <a:rPr lang="es-ES" b="1" dirty="0">
                <a:ln w="0"/>
                <a:solidFill>
                  <a:srgbClr val="FF0000"/>
                </a:solidFill>
                <a:effectLst>
                  <a:outerShdw blurRad="38100" dist="19050" dir="2700000" algn="tl" rotWithShape="0">
                    <a:schemeClr val="dk1">
                      <a:alpha val="40000"/>
                    </a:schemeClr>
                  </a:outerShdw>
                </a:effectLst>
              </a:rPr>
              <a:t>MACHINE LEARNING </a:t>
            </a:r>
            <a:endParaRPr lang="es-ES" b="1" cap="none" spc="0" dirty="0">
              <a:ln w="0"/>
              <a:solidFill>
                <a:srgbClr val="FF0000"/>
              </a:solidFill>
              <a:effectLst>
                <a:outerShdw blurRad="38100" dist="19050" dir="2700000" algn="tl" rotWithShape="0">
                  <a:schemeClr val="dk1">
                    <a:alpha val="40000"/>
                  </a:schemeClr>
                </a:outerShdw>
              </a:effectLst>
            </a:endParaRPr>
          </a:p>
        </p:txBody>
      </p:sp>
      <p:sp>
        <p:nvSpPr>
          <p:cNvPr id="13" name="Rectángulo 12">
            <a:extLst>
              <a:ext uri="{FF2B5EF4-FFF2-40B4-BE49-F238E27FC236}">
                <a16:creationId xmlns:a16="http://schemas.microsoft.com/office/drawing/2014/main" id="{2CCDE89E-7A05-978D-1AF9-39048560FFB9}"/>
              </a:ext>
            </a:extLst>
          </p:cNvPr>
          <p:cNvSpPr/>
          <p:nvPr/>
        </p:nvSpPr>
        <p:spPr>
          <a:xfrm>
            <a:off x="6716285" y="2792715"/>
            <a:ext cx="2086829" cy="307777"/>
          </a:xfrm>
          <a:custGeom>
            <a:avLst/>
            <a:gdLst>
              <a:gd name="connsiteX0" fmla="*/ 0 w 2086829"/>
              <a:gd name="connsiteY0" fmla="*/ 0 h 307777"/>
              <a:gd name="connsiteX1" fmla="*/ 633005 w 2086829"/>
              <a:gd name="connsiteY1" fmla="*/ 0 h 307777"/>
              <a:gd name="connsiteX2" fmla="*/ 1370351 w 2086829"/>
              <a:gd name="connsiteY2" fmla="*/ 0 h 307777"/>
              <a:gd name="connsiteX3" fmla="*/ 2086829 w 2086829"/>
              <a:gd name="connsiteY3" fmla="*/ 0 h 307777"/>
              <a:gd name="connsiteX4" fmla="*/ 2086829 w 2086829"/>
              <a:gd name="connsiteY4" fmla="*/ 307777 h 307777"/>
              <a:gd name="connsiteX5" fmla="*/ 1453824 w 2086829"/>
              <a:gd name="connsiteY5" fmla="*/ 307777 h 307777"/>
              <a:gd name="connsiteX6" fmla="*/ 737346 w 2086829"/>
              <a:gd name="connsiteY6" fmla="*/ 307777 h 307777"/>
              <a:gd name="connsiteX7" fmla="*/ 0 w 2086829"/>
              <a:gd name="connsiteY7" fmla="*/ 307777 h 307777"/>
              <a:gd name="connsiteX8" fmla="*/ 0 w 2086829"/>
              <a:gd name="connsiteY8"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6829" h="307777" fill="none" extrusionOk="0">
                <a:moveTo>
                  <a:pt x="0" y="0"/>
                </a:moveTo>
                <a:cubicBezTo>
                  <a:pt x="148754" y="16094"/>
                  <a:pt x="484808" y="-24973"/>
                  <a:pt x="633005" y="0"/>
                </a:cubicBezTo>
                <a:cubicBezTo>
                  <a:pt x="781203" y="24973"/>
                  <a:pt x="1214408" y="-12775"/>
                  <a:pt x="1370351" y="0"/>
                </a:cubicBezTo>
                <a:cubicBezTo>
                  <a:pt x="1526294" y="12775"/>
                  <a:pt x="1790843" y="-30568"/>
                  <a:pt x="2086829" y="0"/>
                </a:cubicBezTo>
                <a:cubicBezTo>
                  <a:pt x="2094348" y="96966"/>
                  <a:pt x="2078193" y="230304"/>
                  <a:pt x="2086829" y="307777"/>
                </a:cubicBezTo>
                <a:cubicBezTo>
                  <a:pt x="1929921" y="276716"/>
                  <a:pt x="1713859" y="319343"/>
                  <a:pt x="1453824" y="307777"/>
                </a:cubicBezTo>
                <a:cubicBezTo>
                  <a:pt x="1193789" y="296211"/>
                  <a:pt x="1021417" y="289934"/>
                  <a:pt x="737346" y="307777"/>
                </a:cubicBezTo>
                <a:cubicBezTo>
                  <a:pt x="453275" y="325620"/>
                  <a:pt x="262260" y="297540"/>
                  <a:pt x="0" y="307777"/>
                </a:cubicBezTo>
                <a:cubicBezTo>
                  <a:pt x="11598" y="195868"/>
                  <a:pt x="-7826" y="101405"/>
                  <a:pt x="0" y="0"/>
                </a:cubicBezTo>
                <a:close/>
              </a:path>
              <a:path w="2086829" h="307777" stroke="0" extrusionOk="0">
                <a:moveTo>
                  <a:pt x="0" y="0"/>
                </a:moveTo>
                <a:cubicBezTo>
                  <a:pt x="189902" y="-12859"/>
                  <a:pt x="500695" y="-19641"/>
                  <a:pt x="653873" y="0"/>
                </a:cubicBezTo>
                <a:cubicBezTo>
                  <a:pt x="807051" y="19641"/>
                  <a:pt x="1013936" y="-20267"/>
                  <a:pt x="1307746" y="0"/>
                </a:cubicBezTo>
                <a:cubicBezTo>
                  <a:pt x="1601556" y="20267"/>
                  <a:pt x="1765884" y="-25819"/>
                  <a:pt x="2086829" y="0"/>
                </a:cubicBezTo>
                <a:cubicBezTo>
                  <a:pt x="2074312" y="76826"/>
                  <a:pt x="2084521" y="188242"/>
                  <a:pt x="2086829" y="307777"/>
                </a:cubicBezTo>
                <a:cubicBezTo>
                  <a:pt x="1884488" y="335056"/>
                  <a:pt x="1585761" y="302066"/>
                  <a:pt x="1349483" y="307777"/>
                </a:cubicBezTo>
                <a:cubicBezTo>
                  <a:pt x="1113205" y="313488"/>
                  <a:pt x="997405" y="283850"/>
                  <a:pt x="653873" y="307777"/>
                </a:cubicBezTo>
                <a:cubicBezTo>
                  <a:pt x="310341" y="331705"/>
                  <a:pt x="269450" y="327534"/>
                  <a:pt x="0" y="307777"/>
                </a:cubicBezTo>
                <a:cubicBezTo>
                  <a:pt x="2717" y="217955"/>
                  <a:pt x="-6774" y="143184"/>
                  <a:pt x="0" y="0"/>
                </a:cubicBezTo>
                <a:close/>
              </a:path>
            </a:pathLst>
          </a:custGeom>
          <a:ln>
            <a:extLst>
              <a:ext uri="{C807C97D-BFC1-408E-A445-0C87EB9F89A2}">
                <ask:lineSketchStyleProps xmlns:ask="http://schemas.microsoft.com/office/drawing/2018/sketchyshapes" sd="3181591448">
                  <a:prstGeom prst="rect">
                    <a:avLst/>
                  </a:prstGeom>
                  <ask:type>
                    <ask:lineSketchFreehand/>
                  </ask:type>
                </ask:lineSketchStyleProps>
              </a:ext>
            </a:extLst>
          </a:ln>
        </p:spPr>
        <p:style>
          <a:lnRef idx="2">
            <a:schemeClr val="accent6">
              <a:shade val="15000"/>
            </a:schemeClr>
          </a:lnRef>
          <a:fillRef idx="1">
            <a:schemeClr val="accent6"/>
          </a:fillRef>
          <a:effectRef idx="0">
            <a:schemeClr val="accent6"/>
          </a:effectRef>
          <a:fontRef idx="minor">
            <a:schemeClr val="lt1"/>
          </a:fontRef>
        </p:style>
        <p:txBody>
          <a:bodyPr wrap="square" lIns="91440" tIns="45720" rIns="91440" bIns="45720">
            <a:spAutoFit/>
          </a:bodyPr>
          <a:lstStyle/>
          <a:p>
            <a:pPr algn="ctr"/>
            <a:r>
              <a:rPr lang="es-ES" b="1" dirty="0">
                <a:ln w="0"/>
                <a:solidFill>
                  <a:srgbClr val="FF0000"/>
                </a:solidFill>
                <a:effectLst>
                  <a:outerShdw blurRad="38100" dist="19050" dir="2700000" algn="tl" rotWithShape="0">
                    <a:schemeClr val="dk1">
                      <a:alpha val="40000"/>
                    </a:schemeClr>
                  </a:outerShdw>
                </a:effectLst>
              </a:rPr>
              <a:t>PROGRAMACIÓN</a:t>
            </a:r>
            <a:endParaRPr lang="es-ES" b="1" cap="none" spc="0" dirty="0">
              <a:ln w="0"/>
              <a:solidFill>
                <a:srgbClr val="FF0000"/>
              </a:solidFill>
              <a:effectLst>
                <a:outerShdw blurRad="38100" dist="19050" dir="2700000" algn="tl" rotWithShape="0">
                  <a:schemeClr val="dk1">
                    <a:alpha val="40000"/>
                  </a:schemeClr>
                </a:outerShdw>
              </a:effectLst>
            </a:endParaRPr>
          </a:p>
        </p:txBody>
      </p:sp>
      <p:cxnSp>
        <p:nvCxnSpPr>
          <p:cNvPr id="15" name="Conector recto de flecha 14">
            <a:extLst>
              <a:ext uri="{FF2B5EF4-FFF2-40B4-BE49-F238E27FC236}">
                <a16:creationId xmlns:a16="http://schemas.microsoft.com/office/drawing/2014/main" id="{D7882A2D-3386-AAA3-64BC-C171C4E66662}"/>
              </a:ext>
            </a:extLst>
          </p:cNvPr>
          <p:cNvCxnSpPr>
            <a:cxnSpLocks/>
            <a:stCxn id="12" idx="3"/>
            <a:endCxn id="13" idx="1"/>
          </p:cNvCxnSpPr>
          <p:nvPr/>
        </p:nvCxnSpPr>
        <p:spPr>
          <a:xfrm flipV="1">
            <a:off x="6177726" y="2946604"/>
            <a:ext cx="538559" cy="1"/>
          </a:xfrm>
          <a:prstGeom prst="straightConnector1">
            <a:avLst/>
          </a:prstGeom>
          <a:ln>
            <a:tailEnd type="triangle"/>
          </a:ln>
        </p:spPr>
        <p:style>
          <a:lnRef idx="2">
            <a:schemeClr val="accent6">
              <a:shade val="15000"/>
            </a:schemeClr>
          </a:lnRef>
          <a:fillRef idx="1">
            <a:schemeClr val="accent6"/>
          </a:fillRef>
          <a:effectRef idx="0">
            <a:schemeClr val="accent6"/>
          </a:effectRef>
          <a:fontRef idx="minor">
            <a:schemeClr val="lt1"/>
          </a:fontRef>
        </p:style>
      </p:cxnSp>
      <p:pic>
        <p:nvPicPr>
          <p:cNvPr id="3" name="Imagen 2">
            <a:extLst>
              <a:ext uri="{FF2B5EF4-FFF2-40B4-BE49-F238E27FC236}">
                <a16:creationId xmlns:a16="http://schemas.microsoft.com/office/drawing/2014/main" id="{569B1190-40B7-B79B-7122-305C14F0D1D9}"/>
              </a:ext>
            </a:extLst>
          </p:cNvPr>
          <p:cNvPicPr>
            <a:picLocks noChangeAspect="1"/>
          </p:cNvPicPr>
          <p:nvPr/>
        </p:nvPicPr>
        <p:blipFill>
          <a:blip r:embed="rId3"/>
          <a:stretch>
            <a:fillRect/>
          </a:stretch>
        </p:blipFill>
        <p:spPr>
          <a:xfrm>
            <a:off x="779342" y="958896"/>
            <a:ext cx="7487695" cy="3667637"/>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6" name="Conector recto 5">
            <a:extLst>
              <a:ext uri="{FF2B5EF4-FFF2-40B4-BE49-F238E27FC236}">
                <a16:creationId xmlns:a16="http://schemas.microsoft.com/office/drawing/2014/main" id="{00C7A123-79D3-3AE0-6FFD-77AFA5C8043D}"/>
              </a:ext>
            </a:extLst>
          </p:cNvPr>
          <p:cNvCxnSpPr/>
          <p:nvPr/>
        </p:nvCxnSpPr>
        <p:spPr>
          <a:xfrm>
            <a:off x="1727200" y="2778730"/>
            <a:ext cx="2463800"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9755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Google Shape;76;p17">
            <a:extLst>
              <a:ext uri="{FF2B5EF4-FFF2-40B4-BE49-F238E27FC236}">
                <a16:creationId xmlns:a16="http://schemas.microsoft.com/office/drawing/2014/main" id="{64395D84-004C-5D6E-65D4-66763E91786F}"/>
              </a:ext>
            </a:extLst>
          </p:cNvPr>
          <p:cNvSpPr txBox="1"/>
          <p:nvPr/>
        </p:nvSpPr>
        <p:spPr>
          <a:xfrm>
            <a:off x="688794" y="508444"/>
            <a:ext cx="6270806" cy="344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s-ES" sz="2400" b="1" dirty="0">
                <a:solidFill>
                  <a:srgbClr val="353744"/>
                </a:solidFill>
                <a:latin typeface="Poppins"/>
                <a:ea typeface="Poppins"/>
                <a:cs typeface="Poppins"/>
                <a:sym typeface="Poppins"/>
              </a:rPr>
              <a:t>Trabajo Práctico Final Integrador</a:t>
            </a:r>
          </a:p>
        </p:txBody>
      </p:sp>
      <p:pic>
        <p:nvPicPr>
          <p:cNvPr id="10" name="Imagen 9" descr="Icono&#10;&#10;Descripción generada automáticamente">
            <a:extLst>
              <a:ext uri="{FF2B5EF4-FFF2-40B4-BE49-F238E27FC236}">
                <a16:creationId xmlns:a16="http://schemas.microsoft.com/office/drawing/2014/main" id="{6997FDA6-2903-ADAB-EB9C-A3F511796C9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87375" y="1453600"/>
            <a:ext cx="2559321" cy="2236300"/>
          </a:xfrm>
          <a:prstGeom prst="rect">
            <a:avLst/>
          </a:prstGeom>
        </p:spPr>
      </p:pic>
      <p:sp>
        <p:nvSpPr>
          <p:cNvPr id="11" name="CuadroTexto 10">
            <a:extLst>
              <a:ext uri="{FF2B5EF4-FFF2-40B4-BE49-F238E27FC236}">
                <a16:creationId xmlns:a16="http://schemas.microsoft.com/office/drawing/2014/main" id="{FC0937BE-A470-A97A-3802-6CAB79D94276}"/>
              </a:ext>
            </a:extLst>
          </p:cNvPr>
          <p:cNvSpPr txBox="1"/>
          <p:nvPr/>
        </p:nvSpPr>
        <p:spPr>
          <a:xfrm>
            <a:off x="3277375" y="1815995"/>
            <a:ext cx="4680073" cy="1815882"/>
          </a:xfrm>
          <a:custGeom>
            <a:avLst/>
            <a:gdLst>
              <a:gd name="connsiteX0" fmla="*/ 0 w 4680073"/>
              <a:gd name="connsiteY0" fmla="*/ 0 h 1815882"/>
              <a:gd name="connsiteX1" fmla="*/ 585009 w 4680073"/>
              <a:gd name="connsiteY1" fmla="*/ 0 h 1815882"/>
              <a:gd name="connsiteX2" fmla="*/ 1029616 w 4680073"/>
              <a:gd name="connsiteY2" fmla="*/ 0 h 1815882"/>
              <a:gd name="connsiteX3" fmla="*/ 1661426 w 4680073"/>
              <a:gd name="connsiteY3" fmla="*/ 0 h 1815882"/>
              <a:gd name="connsiteX4" fmla="*/ 2106033 w 4680073"/>
              <a:gd name="connsiteY4" fmla="*/ 0 h 1815882"/>
              <a:gd name="connsiteX5" fmla="*/ 2597441 w 4680073"/>
              <a:gd name="connsiteY5" fmla="*/ 0 h 1815882"/>
              <a:gd name="connsiteX6" fmla="*/ 3135649 w 4680073"/>
              <a:gd name="connsiteY6" fmla="*/ 0 h 1815882"/>
              <a:gd name="connsiteX7" fmla="*/ 3627057 w 4680073"/>
              <a:gd name="connsiteY7" fmla="*/ 0 h 1815882"/>
              <a:gd name="connsiteX8" fmla="*/ 4165265 w 4680073"/>
              <a:gd name="connsiteY8" fmla="*/ 0 h 1815882"/>
              <a:gd name="connsiteX9" fmla="*/ 4680073 w 4680073"/>
              <a:gd name="connsiteY9" fmla="*/ 0 h 1815882"/>
              <a:gd name="connsiteX10" fmla="*/ 4680073 w 4680073"/>
              <a:gd name="connsiteY10" fmla="*/ 472129 h 1815882"/>
              <a:gd name="connsiteX11" fmla="*/ 4680073 w 4680073"/>
              <a:gd name="connsiteY11" fmla="*/ 871623 h 1815882"/>
              <a:gd name="connsiteX12" fmla="*/ 4680073 w 4680073"/>
              <a:gd name="connsiteY12" fmla="*/ 1343753 h 1815882"/>
              <a:gd name="connsiteX13" fmla="*/ 4680073 w 4680073"/>
              <a:gd name="connsiteY13" fmla="*/ 1815882 h 1815882"/>
              <a:gd name="connsiteX14" fmla="*/ 4095064 w 4680073"/>
              <a:gd name="connsiteY14" fmla="*/ 1815882 h 1815882"/>
              <a:gd name="connsiteX15" fmla="*/ 3416453 w 4680073"/>
              <a:gd name="connsiteY15" fmla="*/ 1815882 h 1815882"/>
              <a:gd name="connsiteX16" fmla="*/ 2831444 w 4680073"/>
              <a:gd name="connsiteY16" fmla="*/ 1815882 h 1815882"/>
              <a:gd name="connsiteX17" fmla="*/ 2152834 w 4680073"/>
              <a:gd name="connsiteY17" fmla="*/ 1815882 h 1815882"/>
              <a:gd name="connsiteX18" fmla="*/ 1661426 w 4680073"/>
              <a:gd name="connsiteY18" fmla="*/ 1815882 h 1815882"/>
              <a:gd name="connsiteX19" fmla="*/ 1123218 w 4680073"/>
              <a:gd name="connsiteY19" fmla="*/ 1815882 h 1815882"/>
              <a:gd name="connsiteX20" fmla="*/ 0 w 4680073"/>
              <a:gd name="connsiteY20" fmla="*/ 1815882 h 1815882"/>
              <a:gd name="connsiteX21" fmla="*/ 0 w 4680073"/>
              <a:gd name="connsiteY21" fmla="*/ 1380070 h 1815882"/>
              <a:gd name="connsiteX22" fmla="*/ 0 w 4680073"/>
              <a:gd name="connsiteY22" fmla="*/ 907941 h 1815882"/>
              <a:gd name="connsiteX23" fmla="*/ 0 w 4680073"/>
              <a:gd name="connsiteY23" fmla="*/ 453971 h 1815882"/>
              <a:gd name="connsiteX24" fmla="*/ 0 w 4680073"/>
              <a:gd name="connsiteY24"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80073" h="1815882" fill="none" extrusionOk="0">
                <a:moveTo>
                  <a:pt x="0" y="0"/>
                </a:moveTo>
                <a:cubicBezTo>
                  <a:pt x="124642" y="-20966"/>
                  <a:pt x="380317" y="45415"/>
                  <a:pt x="585009" y="0"/>
                </a:cubicBezTo>
                <a:cubicBezTo>
                  <a:pt x="789701" y="-45415"/>
                  <a:pt x="814626" y="4926"/>
                  <a:pt x="1029616" y="0"/>
                </a:cubicBezTo>
                <a:cubicBezTo>
                  <a:pt x="1244606" y="-4926"/>
                  <a:pt x="1408051" y="28005"/>
                  <a:pt x="1661426" y="0"/>
                </a:cubicBezTo>
                <a:cubicBezTo>
                  <a:pt x="1914801" y="-28005"/>
                  <a:pt x="2009063" y="25518"/>
                  <a:pt x="2106033" y="0"/>
                </a:cubicBezTo>
                <a:cubicBezTo>
                  <a:pt x="2203003" y="-25518"/>
                  <a:pt x="2399032" y="3537"/>
                  <a:pt x="2597441" y="0"/>
                </a:cubicBezTo>
                <a:cubicBezTo>
                  <a:pt x="2795850" y="-3537"/>
                  <a:pt x="3015913" y="52729"/>
                  <a:pt x="3135649" y="0"/>
                </a:cubicBezTo>
                <a:cubicBezTo>
                  <a:pt x="3255385" y="-52729"/>
                  <a:pt x="3458007" y="51404"/>
                  <a:pt x="3627057" y="0"/>
                </a:cubicBezTo>
                <a:cubicBezTo>
                  <a:pt x="3796107" y="-51404"/>
                  <a:pt x="4021138" y="37732"/>
                  <a:pt x="4165265" y="0"/>
                </a:cubicBezTo>
                <a:cubicBezTo>
                  <a:pt x="4309392" y="-37732"/>
                  <a:pt x="4550908" y="28754"/>
                  <a:pt x="4680073" y="0"/>
                </a:cubicBezTo>
                <a:cubicBezTo>
                  <a:pt x="4700880" y="155722"/>
                  <a:pt x="4642624" y="315965"/>
                  <a:pt x="4680073" y="472129"/>
                </a:cubicBezTo>
                <a:cubicBezTo>
                  <a:pt x="4717522" y="628293"/>
                  <a:pt x="4662336" y="748182"/>
                  <a:pt x="4680073" y="871623"/>
                </a:cubicBezTo>
                <a:cubicBezTo>
                  <a:pt x="4697810" y="995064"/>
                  <a:pt x="4647296" y="1239737"/>
                  <a:pt x="4680073" y="1343753"/>
                </a:cubicBezTo>
                <a:cubicBezTo>
                  <a:pt x="4712850" y="1447769"/>
                  <a:pt x="4680065" y="1689036"/>
                  <a:pt x="4680073" y="1815882"/>
                </a:cubicBezTo>
                <a:cubicBezTo>
                  <a:pt x="4406931" y="1833345"/>
                  <a:pt x="4314873" y="1800579"/>
                  <a:pt x="4095064" y="1815882"/>
                </a:cubicBezTo>
                <a:cubicBezTo>
                  <a:pt x="3875255" y="1831185"/>
                  <a:pt x="3701404" y="1797399"/>
                  <a:pt x="3416453" y="1815882"/>
                </a:cubicBezTo>
                <a:cubicBezTo>
                  <a:pt x="3131502" y="1834365"/>
                  <a:pt x="2961059" y="1797446"/>
                  <a:pt x="2831444" y="1815882"/>
                </a:cubicBezTo>
                <a:cubicBezTo>
                  <a:pt x="2701829" y="1834318"/>
                  <a:pt x="2423373" y="1789547"/>
                  <a:pt x="2152834" y="1815882"/>
                </a:cubicBezTo>
                <a:cubicBezTo>
                  <a:pt x="1882295" y="1842217"/>
                  <a:pt x="1904991" y="1809180"/>
                  <a:pt x="1661426" y="1815882"/>
                </a:cubicBezTo>
                <a:cubicBezTo>
                  <a:pt x="1417861" y="1822584"/>
                  <a:pt x="1293847" y="1803781"/>
                  <a:pt x="1123218" y="1815882"/>
                </a:cubicBezTo>
                <a:cubicBezTo>
                  <a:pt x="952589" y="1827983"/>
                  <a:pt x="482515" y="1700590"/>
                  <a:pt x="0" y="1815882"/>
                </a:cubicBezTo>
                <a:cubicBezTo>
                  <a:pt x="-11687" y="1617849"/>
                  <a:pt x="14443" y="1521259"/>
                  <a:pt x="0" y="1380070"/>
                </a:cubicBezTo>
                <a:cubicBezTo>
                  <a:pt x="-14443" y="1238881"/>
                  <a:pt x="36720" y="1103974"/>
                  <a:pt x="0" y="907941"/>
                </a:cubicBezTo>
                <a:cubicBezTo>
                  <a:pt x="-36720" y="711908"/>
                  <a:pt x="26896" y="674591"/>
                  <a:pt x="0" y="453971"/>
                </a:cubicBezTo>
                <a:cubicBezTo>
                  <a:pt x="-26896" y="233351"/>
                  <a:pt x="3044" y="134285"/>
                  <a:pt x="0" y="0"/>
                </a:cubicBezTo>
                <a:close/>
              </a:path>
              <a:path w="4680073" h="1815882" stroke="0" extrusionOk="0">
                <a:moveTo>
                  <a:pt x="0" y="0"/>
                </a:moveTo>
                <a:cubicBezTo>
                  <a:pt x="179149" y="-50085"/>
                  <a:pt x="417735" y="64100"/>
                  <a:pt x="585009" y="0"/>
                </a:cubicBezTo>
                <a:cubicBezTo>
                  <a:pt x="752283" y="-64100"/>
                  <a:pt x="852907" y="47309"/>
                  <a:pt x="1076417" y="0"/>
                </a:cubicBezTo>
                <a:cubicBezTo>
                  <a:pt x="1299927" y="-47309"/>
                  <a:pt x="1453173" y="59764"/>
                  <a:pt x="1755027" y="0"/>
                </a:cubicBezTo>
                <a:cubicBezTo>
                  <a:pt x="2056881" y="-59764"/>
                  <a:pt x="2085164" y="7399"/>
                  <a:pt x="2199634" y="0"/>
                </a:cubicBezTo>
                <a:cubicBezTo>
                  <a:pt x="2314104" y="-7399"/>
                  <a:pt x="2579338" y="65812"/>
                  <a:pt x="2878245" y="0"/>
                </a:cubicBezTo>
                <a:cubicBezTo>
                  <a:pt x="3177152" y="-65812"/>
                  <a:pt x="3237100" y="16583"/>
                  <a:pt x="3510055" y="0"/>
                </a:cubicBezTo>
                <a:cubicBezTo>
                  <a:pt x="3783010" y="-16583"/>
                  <a:pt x="4249502" y="16081"/>
                  <a:pt x="4680073" y="0"/>
                </a:cubicBezTo>
                <a:cubicBezTo>
                  <a:pt x="4706421" y="124896"/>
                  <a:pt x="4663973" y="333646"/>
                  <a:pt x="4680073" y="490288"/>
                </a:cubicBezTo>
                <a:cubicBezTo>
                  <a:pt x="4696173" y="646930"/>
                  <a:pt x="4635097" y="810984"/>
                  <a:pt x="4680073" y="907941"/>
                </a:cubicBezTo>
                <a:cubicBezTo>
                  <a:pt x="4725049" y="1004898"/>
                  <a:pt x="4650422" y="1262620"/>
                  <a:pt x="4680073" y="1380070"/>
                </a:cubicBezTo>
                <a:cubicBezTo>
                  <a:pt x="4709724" y="1497520"/>
                  <a:pt x="4645792" y="1647732"/>
                  <a:pt x="4680073" y="1815882"/>
                </a:cubicBezTo>
                <a:cubicBezTo>
                  <a:pt x="4490428" y="1830911"/>
                  <a:pt x="4270313" y="1763577"/>
                  <a:pt x="4095064" y="1815882"/>
                </a:cubicBezTo>
                <a:cubicBezTo>
                  <a:pt x="3919815" y="1868187"/>
                  <a:pt x="3630257" y="1752380"/>
                  <a:pt x="3510055" y="1815882"/>
                </a:cubicBezTo>
                <a:cubicBezTo>
                  <a:pt x="3389853" y="1879384"/>
                  <a:pt x="3215240" y="1806809"/>
                  <a:pt x="3018647" y="1815882"/>
                </a:cubicBezTo>
                <a:cubicBezTo>
                  <a:pt x="2822054" y="1824955"/>
                  <a:pt x="2655034" y="1753377"/>
                  <a:pt x="2480439" y="1815882"/>
                </a:cubicBezTo>
                <a:cubicBezTo>
                  <a:pt x="2305844" y="1878387"/>
                  <a:pt x="2161490" y="1764689"/>
                  <a:pt x="1848629" y="1815882"/>
                </a:cubicBezTo>
                <a:cubicBezTo>
                  <a:pt x="1535768" y="1867075"/>
                  <a:pt x="1394728" y="1801990"/>
                  <a:pt x="1263620" y="1815882"/>
                </a:cubicBezTo>
                <a:cubicBezTo>
                  <a:pt x="1132512" y="1829774"/>
                  <a:pt x="980219" y="1814191"/>
                  <a:pt x="725411" y="1815882"/>
                </a:cubicBezTo>
                <a:cubicBezTo>
                  <a:pt x="470603" y="1817573"/>
                  <a:pt x="320110" y="1758128"/>
                  <a:pt x="0" y="1815882"/>
                </a:cubicBezTo>
                <a:cubicBezTo>
                  <a:pt x="-57880" y="1616545"/>
                  <a:pt x="58422" y="1539106"/>
                  <a:pt x="0" y="1325594"/>
                </a:cubicBezTo>
                <a:cubicBezTo>
                  <a:pt x="-58422" y="1112082"/>
                  <a:pt x="48914" y="1036049"/>
                  <a:pt x="0" y="871623"/>
                </a:cubicBezTo>
                <a:cubicBezTo>
                  <a:pt x="-48914" y="707197"/>
                  <a:pt x="22054" y="639685"/>
                  <a:pt x="0" y="472129"/>
                </a:cubicBezTo>
                <a:cubicBezTo>
                  <a:pt x="-22054" y="304573"/>
                  <a:pt x="32928" y="193505"/>
                  <a:pt x="0" y="0"/>
                </a:cubicBezTo>
                <a:close/>
              </a:path>
            </a:pathLst>
          </a:custGeom>
          <a:solidFill>
            <a:schemeClr val="accent6">
              <a:lumMod val="60000"/>
              <a:lumOff val="40000"/>
            </a:schemeClr>
          </a:solidFill>
          <a:ln>
            <a:extLst>
              <a:ext uri="{C807C97D-BFC1-408E-A445-0C87EB9F89A2}">
                <ask:lineSketchStyleProps xmlns:ask="http://schemas.microsoft.com/office/drawing/2018/sketchyshapes" sd="4253095943">
                  <a:prstGeom prst="rect">
                    <a:avLst/>
                  </a:prstGeom>
                  <ask:type>
                    <ask:lineSketchScribble/>
                  </ask:type>
                </ask:lineSketchStyleProps>
              </a:ext>
            </a:extLst>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s-ES" u="sng" dirty="0">
                <a:solidFill>
                  <a:srgbClr val="200C6A"/>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ACTIVIDAD </a:t>
            </a:r>
          </a:p>
          <a:p>
            <a:endParaRPr lang="es-ES" dirty="0">
              <a:solidFill>
                <a:srgbClr val="200C6A"/>
              </a:solidFill>
              <a:latin typeface="Poppins" panose="00000500000000000000" pitchFamily="2" charset="0"/>
              <a:cs typeface="Poppins" panose="00000500000000000000" pitchFamily="2" charset="0"/>
            </a:endParaRPr>
          </a:p>
          <a:p>
            <a:pPr marL="342900" indent="-342900">
              <a:buAutoNum type="arabicPeriod"/>
            </a:pPr>
            <a:r>
              <a:rPr lang="es-ES" dirty="0">
                <a:solidFill>
                  <a:srgbClr val="200C6A"/>
                </a:solidFill>
                <a:latin typeface="Poppins" panose="00000500000000000000" pitchFamily="2" charset="0"/>
                <a:cs typeface="Poppins" panose="00000500000000000000" pitchFamily="2" charset="0"/>
              </a:rPr>
              <a:t>Aplicar la etapa de modelado de datos</a:t>
            </a:r>
          </a:p>
          <a:p>
            <a:pPr marL="342900" indent="-342900">
              <a:buAutoNum type="arabicPeriod"/>
            </a:pPr>
            <a:r>
              <a:rPr lang="es-ES" dirty="0">
                <a:solidFill>
                  <a:srgbClr val="200C6A"/>
                </a:solidFill>
                <a:latin typeface="Poppins" panose="00000500000000000000" pitchFamily="2" charset="0"/>
                <a:cs typeface="Poppins" panose="00000500000000000000" pitchFamily="2" charset="0"/>
              </a:rPr>
              <a:t>Explicar la elección del modelo </a:t>
            </a:r>
          </a:p>
          <a:p>
            <a:pPr marL="342900" indent="-342900">
              <a:buAutoNum type="arabicPeriod"/>
            </a:pPr>
            <a:r>
              <a:rPr lang="es-ES" dirty="0">
                <a:solidFill>
                  <a:srgbClr val="200C6A"/>
                </a:solidFill>
                <a:latin typeface="Poppins" panose="00000500000000000000" pitchFamily="2" charset="0"/>
                <a:cs typeface="Poppins" panose="00000500000000000000" pitchFamily="2" charset="0"/>
              </a:rPr>
              <a:t>Aplicar métricas según el siguiente video: </a:t>
            </a:r>
            <a:r>
              <a:rPr lang="es-ES" dirty="0" err="1">
                <a:solidFill>
                  <a:srgbClr val="200C6A"/>
                </a:solidFill>
                <a:latin typeface="Poppins" panose="00000500000000000000" pitchFamily="2" charset="0"/>
                <a:cs typeface="Poppins" panose="00000500000000000000" pitchFamily="2" charset="0"/>
                <a:hlinkClick r:id="rId5" action="ppaction://hlinkfile"/>
              </a:rPr>
              <a:t>Metricas</a:t>
            </a:r>
            <a:r>
              <a:rPr lang="es-ES" dirty="0">
                <a:solidFill>
                  <a:srgbClr val="200C6A"/>
                </a:solidFill>
                <a:latin typeface="Poppins" panose="00000500000000000000" pitchFamily="2" charset="0"/>
                <a:cs typeface="Poppins" panose="00000500000000000000" pitchFamily="2" charset="0"/>
                <a:hlinkClick r:id="rId5" action="ppaction://hlinkfile"/>
              </a:rPr>
              <a:t> de evaluación de ML</a:t>
            </a:r>
            <a:endParaRPr lang="es-ES" dirty="0">
              <a:solidFill>
                <a:srgbClr val="200C6A"/>
              </a:solidFill>
              <a:latin typeface="Poppins" panose="00000500000000000000" pitchFamily="2" charset="0"/>
              <a:cs typeface="Poppins" panose="00000500000000000000" pitchFamily="2" charset="0"/>
            </a:endParaRPr>
          </a:p>
          <a:p>
            <a:pPr marL="342900" indent="-342900">
              <a:buAutoNum type="arabicPeriod"/>
            </a:pPr>
            <a:r>
              <a:rPr lang="es-ES" dirty="0">
                <a:solidFill>
                  <a:srgbClr val="200C6A"/>
                </a:solidFill>
                <a:latin typeface="Poppins" panose="00000500000000000000" pitchFamily="2" charset="0"/>
                <a:cs typeface="Poppins" panose="00000500000000000000" pitchFamily="2" charset="0"/>
              </a:rPr>
              <a:t>Obtener conclusiones</a:t>
            </a:r>
            <a:endParaRPr lang="es-AR" dirty="0">
              <a:solidFill>
                <a:srgbClr val="200C6A"/>
              </a:solidFill>
              <a:latin typeface="Poppins" panose="00000500000000000000" pitchFamily="2" charset="0"/>
              <a:cs typeface="Poppins" panose="00000500000000000000" pitchFamily="2" charset="0"/>
            </a:endParaRPr>
          </a:p>
          <a:p>
            <a:endParaRPr lang="es-AR" dirty="0">
              <a:solidFill>
                <a:srgbClr val="200C6A"/>
              </a:solidFill>
              <a:latin typeface="Poppins" panose="00000500000000000000" pitchFamily="2" charset="0"/>
              <a:cs typeface="Poppins" panose="00000500000000000000" pitchFamily="2" charset="0"/>
            </a:endParaRPr>
          </a:p>
        </p:txBody>
      </p:sp>
      <p:sp>
        <p:nvSpPr>
          <p:cNvPr id="12" name="CuadroTexto 11">
            <a:extLst>
              <a:ext uri="{FF2B5EF4-FFF2-40B4-BE49-F238E27FC236}">
                <a16:creationId xmlns:a16="http://schemas.microsoft.com/office/drawing/2014/main" id="{80856F9B-1500-D8FF-5771-B1A31AABD907}"/>
              </a:ext>
            </a:extLst>
          </p:cNvPr>
          <p:cNvSpPr txBox="1"/>
          <p:nvPr/>
        </p:nvSpPr>
        <p:spPr>
          <a:xfrm>
            <a:off x="587375" y="4366398"/>
            <a:ext cx="7579019" cy="307777"/>
          </a:xfrm>
          <a:prstGeom prst="rect">
            <a:avLst/>
          </a:prstGeom>
          <a:solidFill>
            <a:srgbClr val="FF0000"/>
          </a:solidFill>
        </p:spPr>
        <p:txBody>
          <a:bodyPr wrap="square" rtlCol="0">
            <a:spAutoFit/>
          </a:bodyPr>
          <a:lstStyle/>
          <a:p>
            <a:pPr algn="ctr"/>
            <a:r>
              <a:rPr lang="es-ES" b="1" dirty="0">
                <a:solidFill>
                  <a:schemeClr val="bg1"/>
                </a:solidFill>
              </a:rPr>
              <a:t>FECHA LIMITE: 22/11/2023</a:t>
            </a:r>
            <a:endParaRPr lang="es-AR" b="1" dirty="0">
              <a:solidFill>
                <a:schemeClr val="bg1"/>
              </a:solidFill>
            </a:endParaRPr>
          </a:p>
        </p:txBody>
      </p:sp>
    </p:spTree>
    <p:extLst>
      <p:ext uri="{BB962C8B-B14F-4D97-AF65-F5344CB8AC3E}">
        <p14:creationId xmlns:p14="http://schemas.microsoft.com/office/powerpoint/2010/main" val="4686209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ctrTitle" idx="4294967295"/>
          </p:nvPr>
        </p:nvSpPr>
        <p:spPr>
          <a:xfrm>
            <a:off x="1086150" y="2041425"/>
            <a:ext cx="6814500" cy="817200"/>
          </a:xfrm>
          <a:prstGeom prst="rect">
            <a:avLst/>
          </a:prstGeom>
          <a:noFill/>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s" sz="3600" b="1" dirty="0">
                <a:solidFill>
                  <a:srgbClr val="304269"/>
                </a:solidFill>
                <a:latin typeface="Raleway"/>
                <a:ea typeface="Raleway"/>
                <a:cs typeface="Raleway"/>
                <a:sym typeface="Raleway"/>
              </a:rPr>
              <a:t>¡Gracias!</a:t>
            </a:r>
            <a:endParaRPr sz="3600" b="1" dirty="0">
              <a:solidFill>
                <a:srgbClr val="304269"/>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Fundamentos de la fase de modelado</a:t>
            </a:r>
            <a:endParaRPr lang="es-AR" dirty="0">
              <a:sym typeface="Raleway SemiBold"/>
            </a:endParaRPr>
          </a:p>
        </p:txBody>
      </p:sp>
      <p:sp>
        <p:nvSpPr>
          <p:cNvPr id="5" name="Rectángulo 4">
            <a:extLst>
              <a:ext uri="{FF2B5EF4-FFF2-40B4-BE49-F238E27FC236}">
                <a16:creationId xmlns:a16="http://schemas.microsoft.com/office/drawing/2014/main" id="{75FD7935-C7F1-2985-1C53-044BCEB4A3DE}"/>
              </a:ext>
            </a:extLst>
          </p:cNvPr>
          <p:cNvSpPr/>
          <p:nvPr/>
        </p:nvSpPr>
        <p:spPr>
          <a:xfrm>
            <a:off x="779342" y="2014812"/>
            <a:ext cx="2649658" cy="400110"/>
          </a:xfrm>
          <a:custGeom>
            <a:avLst/>
            <a:gdLst>
              <a:gd name="connsiteX0" fmla="*/ 0 w 2649658"/>
              <a:gd name="connsiteY0" fmla="*/ 0 h 400110"/>
              <a:gd name="connsiteX1" fmla="*/ 715408 w 2649658"/>
              <a:gd name="connsiteY1" fmla="*/ 0 h 400110"/>
              <a:gd name="connsiteX2" fmla="*/ 1430815 w 2649658"/>
              <a:gd name="connsiteY2" fmla="*/ 0 h 400110"/>
              <a:gd name="connsiteX3" fmla="*/ 2013740 w 2649658"/>
              <a:gd name="connsiteY3" fmla="*/ 0 h 400110"/>
              <a:gd name="connsiteX4" fmla="*/ 2649658 w 2649658"/>
              <a:gd name="connsiteY4" fmla="*/ 0 h 400110"/>
              <a:gd name="connsiteX5" fmla="*/ 2649658 w 2649658"/>
              <a:gd name="connsiteY5" fmla="*/ 400110 h 400110"/>
              <a:gd name="connsiteX6" fmla="*/ 2040237 w 2649658"/>
              <a:gd name="connsiteY6" fmla="*/ 400110 h 400110"/>
              <a:gd name="connsiteX7" fmla="*/ 1430815 w 2649658"/>
              <a:gd name="connsiteY7" fmla="*/ 400110 h 400110"/>
              <a:gd name="connsiteX8" fmla="*/ 794897 w 2649658"/>
              <a:gd name="connsiteY8" fmla="*/ 400110 h 400110"/>
              <a:gd name="connsiteX9" fmla="*/ 0 w 2649658"/>
              <a:gd name="connsiteY9" fmla="*/ 400110 h 400110"/>
              <a:gd name="connsiteX10" fmla="*/ 0 w 2649658"/>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9658" h="400110" fill="none" extrusionOk="0">
                <a:moveTo>
                  <a:pt x="0" y="0"/>
                </a:moveTo>
                <a:cubicBezTo>
                  <a:pt x="166991" y="-29252"/>
                  <a:pt x="365780" y="-7858"/>
                  <a:pt x="715408" y="0"/>
                </a:cubicBezTo>
                <a:cubicBezTo>
                  <a:pt x="1065036" y="7858"/>
                  <a:pt x="1202470" y="18431"/>
                  <a:pt x="1430815" y="0"/>
                </a:cubicBezTo>
                <a:cubicBezTo>
                  <a:pt x="1659160" y="-18431"/>
                  <a:pt x="1868115" y="-20664"/>
                  <a:pt x="2013740" y="0"/>
                </a:cubicBezTo>
                <a:cubicBezTo>
                  <a:pt x="2159365" y="20664"/>
                  <a:pt x="2473063" y="-16421"/>
                  <a:pt x="2649658" y="0"/>
                </a:cubicBezTo>
                <a:cubicBezTo>
                  <a:pt x="2657730" y="83151"/>
                  <a:pt x="2665105" y="280469"/>
                  <a:pt x="2649658" y="400110"/>
                </a:cubicBezTo>
                <a:cubicBezTo>
                  <a:pt x="2508673" y="424308"/>
                  <a:pt x="2301206" y="417324"/>
                  <a:pt x="2040237" y="400110"/>
                </a:cubicBezTo>
                <a:cubicBezTo>
                  <a:pt x="1779268" y="382896"/>
                  <a:pt x="1558834" y="398678"/>
                  <a:pt x="1430815" y="400110"/>
                </a:cubicBezTo>
                <a:cubicBezTo>
                  <a:pt x="1302796" y="401542"/>
                  <a:pt x="1048290" y="429094"/>
                  <a:pt x="794897" y="400110"/>
                </a:cubicBezTo>
                <a:cubicBezTo>
                  <a:pt x="541504" y="371126"/>
                  <a:pt x="322672" y="390768"/>
                  <a:pt x="0" y="400110"/>
                </a:cubicBezTo>
                <a:cubicBezTo>
                  <a:pt x="-12487" y="258900"/>
                  <a:pt x="17436" y="183237"/>
                  <a:pt x="0" y="0"/>
                </a:cubicBezTo>
                <a:close/>
              </a:path>
              <a:path w="2649658" h="400110" stroke="0" extrusionOk="0">
                <a:moveTo>
                  <a:pt x="0" y="0"/>
                </a:moveTo>
                <a:cubicBezTo>
                  <a:pt x="176799" y="-11111"/>
                  <a:pt x="436383" y="12871"/>
                  <a:pt x="635918" y="0"/>
                </a:cubicBezTo>
                <a:cubicBezTo>
                  <a:pt x="835453" y="-12871"/>
                  <a:pt x="1055545" y="-31528"/>
                  <a:pt x="1271836" y="0"/>
                </a:cubicBezTo>
                <a:cubicBezTo>
                  <a:pt x="1488127" y="31528"/>
                  <a:pt x="1682433" y="-3560"/>
                  <a:pt x="1881257" y="0"/>
                </a:cubicBezTo>
                <a:cubicBezTo>
                  <a:pt x="2080081" y="3560"/>
                  <a:pt x="2343634" y="-27287"/>
                  <a:pt x="2649658" y="0"/>
                </a:cubicBezTo>
                <a:cubicBezTo>
                  <a:pt x="2657382" y="172330"/>
                  <a:pt x="2637403" y="293231"/>
                  <a:pt x="2649658" y="400110"/>
                </a:cubicBezTo>
                <a:cubicBezTo>
                  <a:pt x="2440528" y="411712"/>
                  <a:pt x="2311964" y="384522"/>
                  <a:pt x="2013740" y="400110"/>
                </a:cubicBezTo>
                <a:cubicBezTo>
                  <a:pt x="1715516" y="415698"/>
                  <a:pt x="1610944" y="423574"/>
                  <a:pt x="1351326" y="400110"/>
                </a:cubicBezTo>
                <a:cubicBezTo>
                  <a:pt x="1091708" y="376646"/>
                  <a:pt x="875596" y="394973"/>
                  <a:pt x="741904" y="400110"/>
                </a:cubicBezTo>
                <a:cubicBezTo>
                  <a:pt x="608212" y="405247"/>
                  <a:pt x="150215" y="436092"/>
                  <a:pt x="0" y="400110"/>
                </a:cubicBezTo>
                <a:cubicBezTo>
                  <a:pt x="8352" y="237738"/>
                  <a:pt x="-19636" y="135036"/>
                  <a:pt x="0" y="0"/>
                </a:cubicBezTo>
                <a:close/>
              </a:path>
            </a:pathLst>
          </a:custGeom>
          <a:ln>
            <a:extLst>
              <a:ext uri="{C807C97D-BFC1-408E-A445-0C87EB9F89A2}">
                <ask:lineSketchStyleProps xmlns:ask="http://schemas.microsoft.com/office/drawing/2018/sketchyshapes" sd="1441751165">
                  <a:prstGeom prst="rect">
                    <a:avLst/>
                  </a:prstGeom>
                  <ask:type>
                    <ask:lineSketchFreehand/>
                  </ask:type>
                </ask:lineSketchStyleProps>
              </a:ext>
            </a:extLst>
          </a:ln>
        </p:spPr>
        <p:style>
          <a:lnRef idx="2">
            <a:schemeClr val="accent6">
              <a:shade val="15000"/>
            </a:schemeClr>
          </a:lnRef>
          <a:fillRef idx="1">
            <a:schemeClr val="accent6"/>
          </a:fillRef>
          <a:effectRef idx="0">
            <a:schemeClr val="accent6"/>
          </a:effectRef>
          <a:fontRef idx="minor">
            <a:schemeClr val="lt1"/>
          </a:fontRef>
        </p:style>
        <p:txBody>
          <a:bodyPr wrap="square" lIns="91440" tIns="45720" rIns="91440" bIns="45720">
            <a:spAutoFit/>
          </a:bodyPr>
          <a:lstStyle/>
          <a:p>
            <a:pPr algn="ctr"/>
            <a:r>
              <a:rPr lang="es-ES" sz="2000" b="1" cap="none" spc="0" dirty="0">
                <a:ln w="0"/>
                <a:solidFill>
                  <a:srgbClr val="FF0000"/>
                </a:solidFill>
                <a:effectLst>
                  <a:outerShdw blurRad="38100" dist="19050" dir="2700000" algn="tl" rotWithShape="0">
                    <a:schemeClr val="dk1">
                      <a:alpha val="40000"/>
                    </a:schemeClr>
                  </a:outerShdw>
                </a:effectLst>
              </a:rPr>
              <a:t>MODELO</a:t>
            </a:r>
          </a:p>
        </p:txBody>
      </p:sp>
      <p:cxnSp>
        <p:nvCxnSpPr>
          <p:cNvPr id="8" name="Conector: curvado 7">
            <a:extLst>
              <a:ext uri="{FF2B5EF4-FFF2-40B4-BE49-F238E27FC236}">
                <a16:creationId xmlns:a16="http://schemas.microsoft.com/office/drawing/2014/main" id="{66B8423B-573A-85AA-1D3E-83DAF4383BAA}"/>
              </a:ext>
            </a:extLst>
          </p:cNvPr>
          <p:cNvCxnSpPr>
            <a:stCxn id="5" idx="2"/>
          </p:cNvCxnSpPr>
          <p:nvPr/>
        </p:nvCxnSpPr>
        <p:spPr>
          <a:xfrm rot="16200000" flipH="1">
            <a:off x="2758033" y="1761059"/>
            <a:ext cx="639405" cy="1947129"/>
          </a:xfrm>
          <a:prstGeom prst="curvedConnector2">
            <a:avLst/>
          </a:prstGeom>
          <a:ln>
            <a:tailEnd type="triangle"/>
          </a:ln>
        </p:spPr>
        <p:style>
          <a:lnRef idx="2">
            <a:schemeClr val="accent6">
              <a:shade val="15000"/>
            </a:schemeClr>
          </a:lnRef>
          <a:fillRef idx="1">
            <a:schemeClr val="accent6"/>
          </a:fillRef>
          <a:effectRef idx="0">
            <a:schemeClr val="accent6"/>
          </a:effectRef>
          <a:fontRef idx="minor">
            <a:schemeClr val="lt1"/>
          </a:fontRef>
        </p:style>
      </p:cxnSp>
      <p:cxnSp>
        <p:nvCxnSpPr>
          <p:cNvPr id="10" name="Conector: curvado 9">
            <a:extLst>
              <a:ext uri="{FF2B5EF4-FFF2-40B4-BE49-F238E27FC236}">
                <a16:creationId xmlns:a16="http://schemas.microsoft.com/office/drawing/2014/main" id="{80904210-865B-B173-09BD-14EB62CAEBE3}"/>
              </a:ext>
            </a:extLst>
          </p:cNvPr>
          <p:cNvCxnSpPr>
            <a:stCxn id="5" idx="0"/>
          </p:cNvCxnSpPr>
          <p:nvPr/>
        </p:nvCxnSpPr>
        <p:spPr>
          <a:xfrm rot="5400000" flipH="1" flipV="1">
            <a:off x="2975193" y="799006"/>
            <a:ext cx="344785" cy="2086829"/>
          </a:xfrm>
          <a:prstGeom prst="curvedConnector2">
            <a:avLst/>
          </a:prstGeom>
          <a:ln>
            <a:tailEnd type="triangle"/>
          </a:ln>
        </p:spPr>
        <p:style>
          <a:lnRef idx="2">
            <a:schemeClr val="accent6">
              <a:shade val="15000"/>
            </a:schemeClr>
          </a:lnRef>
          <a:fillRef idx="1">
            <a:schemeClr val="accent6"/>
          </a:fillRef>
          <a:effectRef idx="0">
            <a:schemeClr val="accent6"/>
          </a:effectRef>
          <a:fontRef idx="minor">
            <a:schemeClr val="lt1"/>
          </a:fontRef>
        </p:style>
      </p:cxnSp>
      <p:sp>
        <p:nvSpPr>
          <p:cNvPr id="11" name="Rectángulo 10">
            <a:extLst>
              <a:ext uri="{FF2B5EF4-FFF2-40B4-BE49-F238E27FC236}">
                <a16:creationId xmlns:a16="http://schemas.microsoft.com/office/drawing/2014/main" id="{C883EE88-6657-6884-5376-5DF8D1870225}"/>
              </a:ext>
            </a:extLst>
          </p:cNvPr>
          <p:cNvSpPr/>
          <p:nvPr/>
        </p:nvSpPr>
        <p:spPr>
          <a:xfrm>
            <a:off x="4231336" y="1527207"/>
            <a:ext cx="2086829" cy="523220"/>
          </a:xfrm>
          <a:custGeom>
            <a:avLst/>
            <a:gdLst>
              <a:gd name="connsiteX0" fmla="*/ 0 w 2086829"/>
              <a:gd name="connsiteY0" fmla="*/ 0 h 523220"/>
              <a:gd name="connsiteX1" fmla="*/ 695610 w 2086829"/>
              <a:gd name="connsiteY1" fmla="*/ 0 h 523220"/>
              <a:gd name="connsiteX2" fmla="*/ 1349483 w 2086829"/>
              <a:gd name="connsiteY2" fmla="*/ 0 h 523220"/>
              <a:gd name="connsiteX3" fmla="*/ 2086829 w 2086829"/>
              <a:gd name="connsiteY3" fmla="*/ 0 h 523220"/>
              <a:gd name="connsiteX4" fmla="*/ 2086829 w 2086829"/>
              <a:gd name="connsiteY4" fmla="*/ 523220 h 523220"/>
              <a:gd name="connsiteX5" fmla="*/ 1370351 w 2086829"/>
              <a:gd name="connsiteY5" fmla="*/ 523220 h 523220"/>
              <a:gd name="connsiteX6" fmla="*/ 653873 w 2086829"/>
              <a:gd name="connsiteY6" fmla="*/ 523220 h 523220"/>
              <a:gd name="connsiteX7" fmla="*/ 0 w 2086829"/>
              <a:gd name="connsiteY7" fmla="*/ 523220 h 523220"/>
              <a:gd name="connsiteX8" fmla="*/ 0 w 2086829"/>
              <a:gd name="connsiteY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6829" h="523220" fill="none" extrusionOk="0">
                <a:moveTo>
                  <a:pt x="0" y="0"/>
                </a:moveTo>
                <a:cubicBezTo>
                  <a:pt x="195140" y="289"/>
                  <a:pt x="348811" y="29875"/>
                  <a:pt x="695610" y="0"/>
                </a:cubicBezTo>
                <a:cubicBezTo>
                  <a:pt x="1042409" y="-29875"/>
                  <a:pt x="1024280" y="10509"/>
                  <a:pt x="1349483" y="0"/>
                </a:cubicBezTo>
                <a:cubicBezTo>
                  <a:pt x="1674686" y="-10509"/>
                  <a:pt x="1879856" y="33506"/>
                  <a:pt x="2086829" y="0"/>
                </a:cubicBezTo>
                <a:cubicBezTo>
                  <a:pt x="2086631" y="195114"/>
                  <a:pt x="2063674" y="266116"/>
                  <a:pt x="2086829" y="523220"/>
                </a:cubicBezTo>
                <a:cubicBezTo>
                  <a:pt x="1891392" y="545994"/>
                  <a:pt x="1589425" y="546649"/>
                  <a:pt x="1370351" y="523220"/>
                </a:cubicBezTo>
                <a:cubicBezTo>
                  <a:pt x="1151277" y="499791"/>
                  <a:pt x="838097" y="557480"/>
                  <a:pt x="653873" y="523220"/>
                </a:cubicBezTo>
                <a:cubicBezTo>
                  <a:pt x="469649" y="488960"/>
                  <a:pt x="189538" y="497240"/>
                  <a:pt x="0" y="523220"/>
                </a:cubicBezTo>
                <a:cubicBezTo>
                  <a:pt x="-26132" y="262067"/>
                  <a:pt x="25152" y="245615"/>
                  <a:pt x="0" y="0"/>
                </a:cubicBezTo>
                <a:close/>
              </a:path>
              <a:path w="2086829" h="523220" stroke="0" extrusionOk="0">
                <a:moveTo>
                  <a:pt x="0" y="0"/>
                </a:moveTo>
                <a:cubicBezTo>
                  <a:pt x="256908" y="-3893"/>
                  <a:pt x="428562" y="85"/>
                  <a:pt x="716478" y="0"/>
                </a:cubicBezTo>
                <a:cubicBezTo>
                  <a:pt x="1004394" y="-85"/>
                  <a:pt x="1157337" y="-11477"/>
                  <a:pt x="1432956" y="0"/>
                </a:cubicBezTo>
                <a:cubicBezTo>
                  <a:pt x="1708575" y="11477"/>
                  <a:pt x="1918636" y="-398"/>
                  <a:pt x="2086829" y="0"/>
                </a:cubicBezTo>
                <a:cubicBezTo>
                  <a:pt x="2080311" y="181551"/>
                  <a:pt x="2105579" y="285048"/>
                  <a:pt x="2086829" y="523220"/>
                </a:cubicBezTo>
                <a:cubicBezTo>
                  <a:pt x="1920177" y="500908"/>
                  <a:pt x="1580905" y="529259"/>
                  <a:pt x="1370351" y="523220"/>
                </a:cubicBezTo>
                <a:cubicBezTo>
                  <a:pt x="1159797" y="517181"/>
                  <a:pt x="941103" y="552308"/>
                  <a:pt x="653873" y="523220"/>
                </a:cubicBezTo>
                <a:cubicBezTo>
                  <a:pt x="366643" y="494132"/>
                  <a:pt x="266325" y="520990"/>
                  <a:pt x="0" y="523220"/>
                </a:cubicBezTo>
                <a:cubicBezTo>
                  <a:pt x="-5446" y="298666"/>
                  <a:pt x="-3405" y="117049"/>
                  <a:pt x="0" y="0"/>
                </a:cubicBezTo>
                <a:close/>
              </a:path>
            </a:pathLst>
          </a:custGeom>
          <a:ln>
            <a:extLst>
              <a:ext uri="{C807C97D-BFC1-408E-A445-0C87EB9F89A2}">
                <ask:lineSketchStyleProps xmlns:ask="http://schemas.microsoft.com/office/drawing/2018/sketchyshapes" sd="2241644517">
                  <a:prstGeom prst="rect">
                    <a:avLst/>
                  </a:prstGeom>
                  <ask:type>
                    <ask:lineSketchFreehand/>
                  </ask:type>
                </ask:lineSketchStyleProps>
              </a:ext>
            </a:extLst>
          </a:ln>
        </p:spPr>
        <p:style>
          <a:lnRef idx="2">
            <a:schemeClr val="accent6">
              <a:shade val="15000"/>
            </a:schemeClr>
          </a:lnRef>
          <a:fillRef idx="1">
            <a:schemeClr val="accent6"/>
          </a:fillRef>
          <a:effectRef idx="0">
            <a:schemeClr val="accent6"/>
          </a:effectRef>
          <a:fontRef idx="minor">
            <a:schemeClr val="lt1"/>
          </a:fontRef>
        </p:style>
        <p:txBody>
          <a:bodyPr wrap="square" lIns="91440" tIns="45720" rIns="91440" bIns="45720">
            <a:spAutoFit/>
          </a:bodyPr>
          <a:lstStyle/>
          <a:p>
            <a:pPr algn="ctr"/>
            <a:r>
              <a:rPr lang="es-ES" b="1" dirty="0">
                <a:ln w="0"/>
                <a:solidFill>
                  <a:srgbClr val="FF0000"/>
                </a:solidFill>
                <a:effectLst>
                  <a:outerShdw blurRad="38100" dist="19050" dir="2700000" algn="tl" rotWithShape="0">
                    <a:schemeClr val="dk1">
                      <a:alpha val="40000"/>
                    </a:schemeClr>
                  </a:outerShdw>
                </a:effectLst>
              </a:rPr>
              <a:t>APRENDIZAJE ESTADISTICO</a:t>
            </a:r>
            <a:endParaRPr lang="es-ES" b="1" cap="none" spc="0" dirty="0">
              <a:ln w="0"/>
              <a:solidFill>
                <a:srgbClr val="FF0000"/>
              </a:solidFill>
              <a:effectLst>
                <a:outerShdw blurRad="38100" dist="19050" dir="2700000" algn="tl" rotWithShape="0">
                  <a:schemeClr val="dk1">
                    <a:alpha val="40000"/>
                  </a:schemeClr>
                </a:outerShdw>
              </a:effectLst>
            </a:endParaRPr>
          </a:p>
        </p:txBody>
      </p:sp>
      <p:sp>
        <p:nvSpPr>
          <p:cNvPr id="12" name="Rectángulo 11">
            <a:extLst>
              <a:ext uri="{FF2B5EF4-FFF2-40B4-BE49-F238E27FC236}">
                <a16:creationId xmlns:a16="http://schemas.microsoft.com/office/drawing/2014/main" id="{53FF4CB1-1F15-A08E-3B15-CB5705618397}"/>
              </a:ext>
            </a:extLst>
          </p:cNvPr>
          <p:cNvSpPr/>
          <p:nvPr/>
        </p:nvSpPr>
        <p:spPr>
          <a:xfrm>
            <a:off x="4090897" y="2792716"/>
            <a:ext cx="2086829" cy="307777"/>
          </a:xfrm>
          <a:custGeom>
            <a:avLst/>
            <a:gdLst>
              <a:gd name="connsiteX0" fmla="*/ 0 w 2086829"/>
              <a:gd name="connsiteY0" fmla="*/ 0 h 307777"/>
              <a:gd name="connsiteX1" fmla="*/ 695610 w 2086829"/>
              <a:gd name="connsiteY1" fmla="*/ 0 h 307777"/>
              <a:gd name="connsiteX2" fmla="*/ 1370351 w 2086829"/>
              <a:gd name="connsiteY2" fmla="*/ 0 h 307777"/>
              <a:gd name="connsiteX3" fmla="*/ 2086829 w 2086829"/>
              <a:gd name="connsiteY3" fmla="*/ 0 h 307777"/>
              <a:gd name="connsiteX4" fmla="*/ 2086829 w 2086829"/>
              <a:gd name="connsiteY4" fmla="*/ 307777 h 307777"/>
              <a:gd name="connsiteX5" fmla="*/ 1370351 w 2086829"/>
              <a:gd name="connsiteY5" fmla="*/ 307777 h 307777"/>
              <a:gd name="connsiteX6" fmla="*/ 695610 w 2086829"/>
              <a:gd name="connsiteY6" fmla="*/ 307777 h 307777"/>
              <a:gd name="connsiteX7" fmla="*/ 0 w 2086829"/>
              <a:gd name="connsiteY7" fmla="*/ 307777 h 307777"/>
              <a:gd name="connsiteX8" fmla="*/ 0 w 2086829"/>
              <a:gd name="connsiteY8"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6829" h="307777" fill="none" extrusionOk="0">
                <a:moveTo>
                  <a:pt x="0" y="0"/>
                </a:moveTo>
                <a:cubicBezTo>
                  <a:pt x="171222" y="31317"/>
                  <a:pt x="529412" y="27699"/>
                  <a:pt x="695610" y="0"/>
                </a:cubicBezTo>
                <a:cubicBezTo>
                  <a:pt x="861808" y="-27699"/>
                  <a:pt x="1057401" y="-23772"/>
                  <a:pt x="1370351" y="0"/>
                </a:cubicBezTo>
                <a:cubicBezTo>
                  <a:pt x="1683301" y="23772"/>
                  <a:pt x="1862311" y="15134"/>
                  <a:pt x="2086829" y="0"/>
                </a:cubicBezTo>
                <a:cubicBezTo>
                  <a:pt x="2090991" y="133163"/>
                  <a:pt x="2092476" y="215232"/>
                  <a:pt x="2086829" y="307777"/>
                </a:cubicBezTo>
                <a:cubicBezTo>
                  <a:pt x="1902916" y="339762"/>
                  <a:pt x="1647599" y="299480"/>
                  <a:pt x="1370351" y="307777"/>
                </a:cubicBezTo>
                <a:cubicBezTo>
                  <a:pt x="1093103" y="316074"/>
                  <a:pt x="1011274" y="338116"/>
                  <a:pt x="695610" y="307777"/>
                </a:cubicBezTo>
                <a:cubicBezTo>
                  <a:pt x="379946" y="277438"/>
                  <a:pt x="227259" y="275198"/>
                  <a:pt x="0" y="307777"/>
                </a:cubicBezTo>
                <a:cubicBezTo>
                  <a:pt x="1948" y="172852"/>
                  <a:pt x="-10070" y="119969"/>
                  <a:pt x="0" y="0"/>
                </a:cubicBezTo>
                <a:close/>
              </a:path>
              <a:path w="2086829" h="307777" stroke="0" extrusionOk="0">
                <a:moveTo>
                  <a:pt x="0" y="0"/>
                </a:moveTo>
                <a:cubicBezTo>
                  <a:pt x="259812" y="-15800"/>
                  <a:pt x="372954" y="-2201"/>
                  <a:pt x="716478" y="0"/>
                </a:cubicBezTo>
                <a:cubicBezTo>
                  <a:pt x="1060002" y="2201"/>
                  <a:pt x="1265563" y="32860"/>
                  <a:pt x="1432956" y="0"/>
                </a:cubicBezTo>
                <a:cubicBezTo>
                  <a:pt x="1600349" y="-32860"/>
                  <a:pt x="1952205" y="11266"/>
                  <a:pt x="2086829" y="0"/>
                </a:cubicBezTo>
                <a:cubicBezTo>
                  <a:pt x="2088535" y="143951"/>
                  <a:pt x="2078299" y="197460"/>
                  <a:pt x="2086829" y="307777"/>
                </a:cubicBezTo>
                <a:cubicBezTo>
                  <a:pt x="1889776" y="285505"/>
                  <a:pt x="1714066" y="338210"/>
                  <a:pt x="1370351" y="307777"/>
                </a:cubicBezTo>
                <a:cubicBezTo>
                  <a:pt x="1026636" y="277344"/>
                  <a:pt x="942312" y="329423"/>
                  <a:pt x="737346" y="307777"/>
                </a:cubicBezTo>
                <a:cubicBezTo>
                  <a:pt x="532380" y="286131"/>
                  <a:pt x="342147" y="293493"/>
                  <a:pt x="0" y="307777"/>
                </a:cubicBezTo>
                <a:cubicBezTo>
                  <a:pt x="-15320" y="228892"/>
                  <a:pt x="281" y="75817"/>
                  <a:pt x="0" y="0"/>
                </a:cubicBezTo>
                <a:close/>
              </a:path>
            </a:pathLst>
          </a:custGeom>
          <a:ln>
            <a:extLst>
              <a:ext uri="{C807C97D-BFC1-408E-A445-0C87EB9F89A2}">
                <ask:lineSketchStyleProps xmlns:ask="http://schemas.microsoft.com/office/drawing/2018/sketchyshapes" sd="2037548368">
                  <a:prstGeom prst="rect">
                    <a:avLst/>
                  </a:prstGeom>
                  <ask:type>
                    <ask:lineSketchFreehand/>
                  </ask:type>
                </ask:lineSketchStyleProps>
              </a:ext>
            </a:extLst>
          </a:ln>
        </p:spPr>
        <p:style>
          <a:lnRef idx="2">
            <a:schemeClr val="accent6">
              <a:shade val="15000"/>
            </a:schemeClr>
          </a:lnRef>
          <a:fillRef idx="1">
            <a:schemeClr val="accent6"/>
          </a:fillRef>
          <a:effectRef idx="0">
            <a:schemeClr val="accent6"/>
          </a:effectRef>
          <a:fontRef idx="minor">
            <a:schemeClr val="lt1"/>
          </a:fontRef>
        </p:style>
        <p:txBody>
          <a:bodyPr wrap="square" lIns="91440" tIns="45720" rIns="91440" bIns="45720">
            <a:spAutoFit/>
          </a:bodyPr>
          <a:lstStyle/>
          <a:p>
            <a:pPr algn="ctr"/>
            <a:r>
              <a:rPr lang="es-ES" b="1" dirty="0">
                <a:ln w="0"/>
                <a:solidFill>
                  <a:srgbClr val="FF0000"/>
                </a:solidFill>
                <a:effectLst>
                  <a:outerShdw blurRad="38100" dist="19050" dir="2700000" algn="tl" rotWithShape="0">
                    <a:schemeClr val="dk1">
                      <a:alpha val="40000"/>
                    </a:schemeClr>
                  </a:outerShdw>
                </a:effectLst>
              </a:rPr>
              <a:t>MACHINE LEARNING </a:t>
            </a:r>
            <a:endParaRPr lang="es-ES" b="1" cap="none" spc="0" dirty="0">
              <a:ln w="0"/>
              <a:solidFill>
                <a:srgbClr val="FF0000"/>
              </a:solidFill>
              <a:effectLst>
                <a:outerShdw blurRad="38100" dist="19050" dir="2700000" algn="tl" rotWithShape="0">
                  <a:schemeClr val="dk1">
                    <a:alpha val="40000"/>
                  </a:schemeClr>
                </a:outerShdw>
              </a:effectLst>
            </a:endParaRPr>
          </a:p>
        </p:txBody>
      </p:sp>
      <p:sp>
        <p:nvSpPr>
          <p:cNvPr id="13" name="Rectángulo 12">
            <a:extLst>
              <a:ext uri="{FF2B5EF4-FFF2-40B4-BE49-F238E27FC236}">
                <a16:creationId xmlns:a16="http://schemas.microsoft.com/office/drawing/2014/main" id="{2CCDE89E-7A05-978D-1AF9-39048560FFB9}"/>
              </a:ext>
            </a:extLst>
          </p:cNvPr>
          <p:cNvSpPr/>
          <p:nvPr/>
        </p:nvSpPr>
        <p:spPr>
          <a:xfrm>
            <a:off x="6716285" y="2792715"/>
            <a:ext cx="2086829" cy="307777"/>
          </a:xfrm>
          <a:custGeom>
            <a:avLst/>
            <a:gdLst>
              <a:gd name="connsiteX0" fmla="*/ 0 w 2086829"/>
              <a:gd name="connsiteY0" fmla="*/ 0 h 307777"/>
              <a:gd name="connsiteX1" fmla="*/ 633005 w 2086829"/>
              <a:gd name="connsiteY1" fmla="*/ 0 h 307777"/>
              <a:gd name="connsiteX2" fmla="*/ 1370351 w 2086829"/>
              <a:gd name="connsiteY2" fmla="*/ 0 h 307777"/>
              <a:gd name="connsiteX3" fmla="*/ 2086829 w 2086829"/>
              <a:gd name="connsiteY3" fmla="*/ 0 h 307777"/>
              <a:gd name="connsiteX4" fmla="*/ 2086829 w 2086829"/>
              <a:gd name="connsiteY4" fmla="*/ 307777 h 307777"/>
              <a:gd name="connsiteX5" fmla="*/ 1453824 w 2086829"/>
              <a:gd name="connsiteY5" fmla="*/ 307777 h 307777"/>
              <a:gd name="connsiteX6" fmla="*/ 737346 w 2086829"/>
              <a:gd name="connsiteY6" fmla="*/ 307777 h 307777"/>
              <a:gd name="connsiteX7" fmla="*/ 0 w 2086829"/>
              <a:gd name="connsiteY7" fmla="*/ 307777 h 307777"/>
              <a:gd name="connsiteX8" fmla="*/ 0 w 2086829"/>
              <a:gd name="connsiteY8"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6829" h="307777" fill="none" extrusionOk="0">
                <a:moveTo>
                  <a:pt x="0" y="0"/>
                </a:moveTo>
                <a:cubicBezTo>
                  <a:pt x="148754" y="16094"/>
                  <a:pt x="484808" y="-24973"/>
                  <a:pt x="633005" y="0"/>
                </a:cubicBezTo>
                <a:cubicBezTo>
                  <a:pt x="781203" y="24973"/>
                  <a:pt x="1214408" y="-12775"/>
                  <a:pt x="1370351" y="0"/>
                </a:cubicBezTo>
                <a:cubicBezTo>
                  <a:pt x="1526294" y="12775"/>
                  <a:pt x="1790843" y="-30568"/>
                  <a:pt x="2086829" y="0"/>
                </a:cubicBezTo>
                <a:cubicBezTo>
                  <a:pt x="2094348" y="96966"/>
                  <a:pt x="2078193" y="230304"/>
                  <a:pt x="2086829" y="307777"/>
                </a:cubicBezTo>
                <a:cubicBezTo>
                  <a:pt x="1929921" y="276716"/>
                  <a:pt x="1713859" y="319343"/>
                  <a:pt x="1453824" y="307777"/>
                </a:cubicBezTo>
                <a:cubicBezTo>
                  <a:pt x="1193789" y="296211"/>
                  <a:pt x="1021417" y="289934"/>
                  <a:pt x="737346" y="307777"/>
                </a:cubicBezTo>
                <a:cubicBezTo>
                  <a:pt x="453275" y="325620"/>
                  <a:pt x="262260" y="297540"/>
                  <a:pt x="0" y="307777"/>
                </a:cubicBezTo>
                <a:cubicBezTo>
                  <a:pt x="11598" y="195868"/>
                  <a:pt x="-7826" y="101405"/>
                  <a:pt x="0" y="0"/>
                </a:cubicBezTo>
                <a:close/>
              </a:path>
              <a:path w="2086829" h="307777" stroke="0" extrusionOk="0">
                <a:moveTo>
                  <a:pt x="0" y="0"/>
                </a:moveTo>
                <a:cubicBezTo>
                  <a:pt x="189902" y="-12859"/>
                  <a:pt x="500695" y="-19641"/>
                  <a:pt x="653873" y="0"/>
                </a:cubicBezTo>
                <a:cubicBezTo>
                  <a:pt x="807051" y="19641"/>
                  <a:pt x="1013936" y="-20267"/>
                  <a:pt x="1307746" y="0"/>
                </a:cubicBezTo>
                <a:cubicBezTo>
                  <a:pt x="1601556" y="20267"/>
                  <a:pt x="1765884" y="-25819"/>
                  <a:pt x="2086829" y="0"/>
                </a:cubicBezTo>
                <a:cubicBezTo>
                  <a:pt x="2074312" y="76826"/>
                  <a:pt x="2084521" y="188242"/>
                  <a:pt x="2086829" y="307777"/>
                </a:cubicBezTo>
                <a:cubicBezTo>
                  <a:pt x="1884488" y="335056"/>
                  <a:pt x="1585761" y="302066"/>
                  <a:pt x="1349483" y="307777"/>
                </a:cubicBezTo>
                <a:cubicBezTo>
                  <a:pt x="1113205" y="313488"/>
                  <a:pt x="997405" y="283850"/>
                  <a:pt x="653873" y="307777"/>
                </a:cubicBezTo>
                <a:cubicBezTo>
                  <a:pt x="310341" y="331705"/>
                  <a:pt x="269450" y="327534"/>
                  <a:pt x="0" y="307777"/>
                </a:cubicBezTo>
                <a:cubicBezTo>
                  <a:pt x="2717" y="217955"/>
                  <a:pt x="-6774" y="143184"/>
                  <a:pt x="0" y="0"/>
                </a:cubicBezTo>
                <a:close/>
              </a:path>
            </a:pathLst>
          </a:custGeom>
          <a:ln>
            <a:extLst>
              <a:ext uri="{C807C97D-BFC1-408E-A445-0C87EB9F89A2}">
                <ask:lineSketchStyleProps xmlns:ask="http://schemas.microsoft.com/office/drawing/2018/sketchyshapes" sd="3181591448">
                  <a:prstGeom prst="rect">
                    <a:avLst/>
                  </a:prstGeom>
                  <ask:type>
                    <ask:lineSketchFreehand/>
                  </ask:type>
                </ask:lineSketchStyleProps>
              </a:ext>
            </a:extLst>
          </a:ln>
        </p:spPr>
        <p:style>
          <a:lnRef idx="2">
            <a:schemeClr val="accent6">
              <a:shade val="15000"/>
            </a:schemeClr>
          </a:lnRef>
          <a:fillRef idx="1">
            <a:schemeClr val="accent6"/>
          </a:fillRef>
          <a:effectRef idx="0">
            <a:schemeClr val="accent6"/>
          </a:effectRef>
          <a:fontRef idx="minor">
            <a:schemeClr val="lt1"/>
          </a:fontRef>
        </p:style>
        <p:txBody>
          <a:bodyPr wrap="square" lIns="91440" tIns="45720" rIns="91440" bIns="45720">
            <a:spAutoFit/>
          </a:bodyPr>
          <a:lstStyle/>
          <a:p>
            <a:pPr algn="ctr"/>
            <a:r>
              <a:rPr lang="es-ES" b="1" dirty="0">
                <a:ln w="0"/>
                <a:solidFill>
                  <a:srgbClr val="FF0000"/>
                </a:solidFill>
                <a:effectLst>
                  <a:outerShdw blurRad="38100" dist="19050" dir="2700000" algn="tl" rotWithShape="0">
                    <a:schemeClr val="dk1">
                      <a:alpha val="40000"/>
                    </a:schemeClr>
                  </a:outerShdw>
                </a:effectLst>
              </a:rPr>
              <a:t>PROGRAMACIÓN</a:t>
            </a:r>
            <a:endParaRPr lang="es-ES" b="1" cap="none" spc="0" dirty="0">
              <a:ln w="0"/>
              <a:solidFill>
                <a:srgbClr val="FF0000"/>
              </a:solidFill>
              <a:effectLst>
                <a:outerShdw blurRad="38100" dist="19050" dir="2700000" algn="tl" rotWithShape="0">
                  <a:schemeClr val="dk1">
                    <a:alpha val="40000"/>
                  </a:schemeClr>
                </a:outerShdw>
              </a:effectLst>
            </a:endParaRPr>
          </a:p>
        </p:txBody>
      </p:sp>
      <p:cxnSp>
        <p:nvCxnSpPr>
          <p:cNvPr id="15" name="Conector recto de flecha 14">
            <a:extLst>
              <a:ext uri="{FF2B5EF4-FFF2-40B4-BE49-F238E27FC236}">
                <a16:creationId xmlns:a16="http://schemas.microsoft.com/office/drawing/2014/main" id="{D7882A2D-3386-AAA3-64BC-C171C4E66662}"/>
              </a:ext>
            </a:extLst>
          </p:cNvPr>
          <p:cNvCxnSpPr>
            <a:cxnSpLocks/>
            <a:stCxn id="12" idx="3"/>
            <a:endCxn id="13" idx="1"/>
          </p:cNvCxnSpPr>
          <p:nvPr/>
        </p:nvCxnSpPr>
        <p:spPr>
          <a:xfrm flipV="1">
            <a:off x="6177726" y="2946604"/>
            <a:ext cx="538559" cy="1"/>
          </a:xfrm>
          <a:prstGeom prst="straightConnector1">
            <a:avLst/>
          </a:prstGeom>
          <a:ln>
            <a:tailEnd type="triangle"/>
          </a:ln>
        </p:spPr>
        <p:style>
          <a:lnRef idx="2">
            <a:schemeClr val="accent6">
              <a:shade val="15000"/>
            </a:schemeClr>
          </a:lnRef>
          <a:fillRef idx="1">
            <a:schemeClr val="accent6"/>
          </a:fillRef>
          <a:effectRef idx="0">
            <a:schemeClr val="accent6"/>
          </a:effectRef>
          <a:fontRef idx="minor">
            <a:schemeClr val="lt1"/>
          </a:fontRef>
        </p:style>
      </p:cxnSp>
      <p:pic>
        <p:nvPicPr>
          <p:cNvPr id="4" name="Imagen 3">
            <a:extLst>
              <a:ext uri="{FF2B5EF4-FFF2-40B4-BE49-F238E27FC236}">
                <a16:creationId xmlns:a16="http://schemas.microsoft.com/office/drawing/2014/main" id="{41715E30-2A21-444D-E99C-8B26B0F25BA9}"/>
              </a:ext>
            </a:extLst>
          </p:cNvPr>
          <p:cNvPicPr>
            <a:picLocks noChangeAspect="1"/>
          </p:cNvPicPr>
          <p:nvPr/>
        </p:nvPicPr>
        <p:blipFill>
          <a:blip r:embed="rId3"/>
          <a:stretch>
            <a:fillRect/>
          </a:stretch>
        </p:blipFill>
        <p:spPr>
          <a:xfrm>
            <a:off x="1228258" y="3375346"/>
            <a:ext cx="6687483" cy="147658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6777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sp>
        <p:nvSpPr>
          <p:cNvPr id="12" name="Forma libre: forma 11">
            <a:extLst>
              <a:ext uri="{FF2B5EF4-FFF2-40B4-BE49-F238E27FC236}">
                <a16:creationId xmlns:a16="http://schemas.microsoft.com/office/drawing/2014/main" id="{81EA5C03-27CD-C558-0C78-910B9DFA649B}"/>
              </a:ext>
            </a:extLst>
          </p:cNvPr>
          <p:cNvSpPr/>
          <p:nvPr/>
        </p:nvSpPr>
        <p:spPr>
          <a:xfrm>
            <a:off x="2274798" y="1317236"/>
            <a:ext cx="443003" cy="1061231"/>
          </a:xfrm>
          <a:custGeom>
            <a:avLst/>
            <a:gdLst>
              <a:gd name="connsiteX0" fmla="*/ 221502 w 443003"/>
              <a:gd name="connsiteY0" fmla="*/ 0 h 1061231"/>
              <a:gd name="connsiteX1" fmla="*/ 287922 w 443003"/>
              <a:gd name="connsiteY1" fmla="*/ 72620 h 1061231"/>
              <a:gd name="connsiteX2" fmla="*/ 443003 w 443003"/>
              <a:gd name="connsiteY2" fmla="*/ 530615 h 1061231"/>
              <a:gd name="connsiteX3" fmla="*/ 287922 w 443003"/>
              <a:gd name="connsiteY3" fmla="*/ 988610 h 1061231"/>
              <a:gd name="connsiteX4" fmla="*/ 221502 w 443003"/>
              <a:gd name="connsiteY4" fmla="*/ 1061231 h 1061231"/>
              <a:gd name="connsiteX5" fmla="*/ 155081 w 443003"/>
              <a:gd name="connsiteY5" fmla="*/ 988610 h 1061231"/>
              <a:gd name="connsiteX6" fmla="*/ 0 w 443003"/>
              <a:gd name="connsiteY6" fmla="*/ 530615 h 1061231"/>
              <a:gd name="connsiteX7" fmla="*/ 155081 w 443003"/>
              <a:gd name="connsiteY7" fmla="*/ 72620 h 1061231"/>
              <a:gd name="connsiteX8" fmla="*/ 221502 w 443003"/>
              <a:gd name="connsiteY8" fmla="*/ 0 h 106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003" h="1061231">
                <a:moveTo>
                  <a:pt x="221502" y="0"/>
                </a:moveTo>
                <a:lnTo>
                  <a:pt x="287922" y="72620"/>
                </a:lnTo>
                <a:cubicBezTo>
                  <a:pt x="385832" y="203358"/>
                  <a:pt x="443003" y="360964"/>
                  <a:pt x="443003" y="530615"/>
                </a:cubicBezTo>
                <a:cubicBezTo>
                  <a:pt x="443003" y="700267"/>
                  <a:pt x="385832" y="857872"/>
                  <a:pt x="287922" y="988610"/>
                </a:cubicBezTo>
                <a:lnTo>
                  <a:pt x="221502" y="1061231"/>
                </a:lnTo>
                <a:lnTo>
                  <a:pt x="155081" y="988610"/>
                </a:lnTo>
                <a:cubicBezTo>
                  <a:pt x="57171" y="857872"/>
                  <a:pt x="0" y="700267"/>
                  <a:pt x="0" y="530615"/>
                </a:cubicBezTo>
                <a:cubicBezTo>
                  <a:pt x="0" y="360964"/>
                  <a:pt x="57171" y="203358"/>
                  <a:pt x="155081" y="72620"/>
                </a:cubicBezTo>
                <a:lnTo>
                  <a:pt x="221502"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s-ES" dirty="0"/>
              <a:t>ML</a:t>
            </a:r>
            <a:endParaRPr lang="es-AR" dirty="0"/>
          </a:p>
        </p:txBody>
      </p:sp>
      <p:sp>
        <p:nvSpPr>
          <p:cNvPr id="11" name="Forma libre: forma 10">
            <a:extLst>
              <a:ext uri="{FF2B5EF4-FFF2-40B4-BE49-F238E27FC236}">
                <a16:creationId xmlns:a16="http://schemas.microsoft.com/office/drawing/2014/main" id="{7F3ADE17-02B6-3102-77FF-452FD3FCA342}"/>
              </a:ext>
            </a:extLst>
          </p:cNvPr>
          <p:cNvSpPr/>
          <p:nvPr/>
        </p:nvSpPr>
        <p:spPr>
          <a:xfrm>
            <a:off x="901701" y="1028700"/>
            <a:ext cx="1594599" cy="1638300"/>
          </a:xfrm>
          <a:custGeom>
            <a:avLst/>
            <a:gdLst>
              <a:gd name="connsiteX0" fmla="*/ 908050 w 1594599"/>
              <a:gd name="connsiteY0" fmla="*/ 0 h 1638300"/>
              <a:gd name="connsiteX1" fmla="*/ 1550138 w 1594599"/>
              <a:gd name="connsiteY1" fmla="*/ 239924 h 1638300"/>
              <a:gd name="connsiteX2" fmla="*/ 1594599 w 1594599"/>
              <a:gd name="connsiteY2" fmla="*/ 288535 h 1638300"/>
              <a:gd name="connsiteX3" fmla="*/ 1528178 w 1594599"/>
              <a:gd name="connsiteY3" fmla="*/ 361155 h 1638300"/>
              <a:gd name="connsiteX4" fmla="*/ 1373097 w 1594599"/>
              <a:gd name="connsiteY4" fmla="*/ 819150 h 1638300"/>
              <a:gd name="connsiteX5" fmla="*/ 1528178 w 1594599"/>
              <a:gd name="connsiteY5" fmla="*/ 1277145 h 1638300"/>
              <a:gd name="connsiteX6" fmla="*/ 1594599 w 1594599"/>
              <a:gd name="connsiteY6" fmla="*/ 1349766 h 1638300"/>
              <a:gd name="connsiteX7" fmla="*/ 1550138 w 1594599"/>
              <a:gd name="connsiteY7" fmla="*/ 1398377 h 1638300"/>
              <a:gd name="connsiteX8" fmla="*/ 908050 w 1594599"/>
              <a:gd name="connsiteY8" fmla="*/ 1638300 h 1638300"/>
              <a:gd name="connsiteX9" fmla="*/ 0 w 1594599"/>
              <a:gd name="connsiteY9" fmla="*/ 819150 h 1638300"/>
              <a:gd name="connsiteX10" fmla="*/ 908050 w 1594599"/>
              <a:gd name="connsiteY10"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4599" h="1638300">
                <a:moveTo>
                  <a:pt x="908050" y="0"/>
                </a:moveTo>
                <a:cubicBezTo>
                  <a:pt x="1158801" y="0"/>
                  <a:pt x="1385814" y="91687"/>
                  <a:pt x="1550138" y="239924"/>
                </a:cubicBezTo>
                <a:lnTo>
                  <a:pt x="1594599" y="288535"/>
                </a:lnTo>
                <a:lnTo>
                  <a:pt x="1528178" y="361155"/>
                </a:lnTo>
                <a:cubicBezTo>
                  <a:pt x="1430268" y="491893"/>
                  <a:pt x="1373097" y="649499"/>
                  <a:pt x="1373097" y="819150"/>
                </a:cubicBezTo>
                <a:cubicBezTo>
                  <a:pt x="1373097" y="988802"/>
                  <a:pt x="1430268" y="1146407"/>
                  <a:pt x="1528178" y="1277145"/>
                </a:cubicBezTo>
                <a:lnTo>
                  <a:pt x="1594599" y="1349766"/>
                </a:lnTo>
                <a:lnTo>
                  <a:pt x="1550138" y="1398377"/>
                </a:lnTo>
                <a:cubicBezTo>
                  <a:pt x="1385814" y="1546614"/>
                  <a:pt x="1158801" y="1638300"/>
                  <a:pt x="908050" y="1638300"/>
                </a:cubicBezTo>
                <a:cubicBezTo>
                  <a:pt x="406548" y="1638300"/>
                  <a:pt x="0" y="1271554"/>
                  <a:pt x="0" y="819150"/>
                </a:cubicBezTo>
                <a:cubicBezTo>
                  <a:pt x="0" y="366746"/>
                  <a:pt x="406548" y="0"/>
                  <a:pt x="908050" y="0"/>
                </a:cubicBezTo>
                <a:close/>
              </a:path>
            </a:pathLst>
          </a:custGeom>
        </p:spPr>
        <p:style>
          <a:lnRef idx="2">
            <a:schemeClr val="accent6">
              <a:shade val="15000"/>
            </a:schemeClr>
          </a:lnRef>
          <a:fillRef idx="1">
            <a:schemeClr val="accent6"/>
          </a:fillRef>
          <a:effectRef idx="0">
            <a:schemeClr val="accent6"/>
          </a:effectRef>
          <a:fontRef idx="minor">
            <a:schemeClr val="lt1"/>
          </a:fontRef>
        </p:style>
        <p:txBody>
          <a:bodyPr wrap="square" rtlCol="0" anchor="ctr">
            <a:noAutofit/>
          </a:bodyPr>
          <a:lstStyle/>
          <a:p>
            <a:pPr algn="ctr"/>
            <a:r>
              <a:rPr lang="es-ES" dirty="0">
                <a:solidFill>
                  <a:srgbClr val="FF0000"/>
                </a:solidFill>
                <a:latin typeface="Poppins" panose="00000500000000000000" pitchFamily="2" charset="0"/>
                <a:cs typeface="Poppins" panose="00000500000000000000" pitchFamily="2" charset="0"/>
              </a:rPr>
              <a:t>Estadísticas</a:t>
            </a:r>
            <a:endParaRPr lang="es-AR" dirty="0">
              <a:solidFill>
                <a:srgbClr val="FF0000"/>
              </a:solidFill>
              <a:latin typeface="Poppins" panose="00000500000000000000" pitchFamily="2" charset="0"/>
              <a:cs typeface="Poppins" panose="00000500000000000000" pitchFamily="2" charset="0"/>
            </a:endParaRPr>
          </a:p>
        </p:txBody>
      </p:sp>
      <p:sp>
        <p:nvSpPr>
          <p:cNvPr id="6" name="Forma libre: forma 5">
            <a:extLst>
              <a:ext uri="{FF2B5EF4-FFF2-40B4-BE49-F238E27FC236}">
                <a16:creationId xmlns:a16="http://schemas.microsoft.com/office/drawing/2014/main" id="{FD00B136-4845-3AF7-B869-2433F3A71918}"/>
              </a:ext>
            </a:extLst>
          </p:cNvPr>
          <p:cNvSpPr/>
          <p:nvPr/>
        </p:nvSpPr>
        <p:spPr>
          <a:xfrm>
            <a:off x="2496299" y="1028700"/>
            <a:ext cx="1594598" cy="1638300"/>
          </a:xfrm>
          <a:custGeom>
            <a:avLst/>
            <a:gdLst>
              <a:gd name="connsiteX0" fmla="*/ 686548 w 1594598"/>
              <a:gd name="connsiteY0" fmla="*/ 0 h 1638300"/>
              <a:gd name="connsiteX1" fmla="*/ 1594598 w 1594598"/>
              <a:gd name="connsiteY1" fmla="*/ 819150 h 1638300"/>
              <a:gd name="connsiteX2" fmla="*/ 686548 w 1594598"/>
              <a:gd name="connsiteY2" fmla="*/ 1638300 h 1638300"/>
              <a:gd name="connsiteX3" fmla="*/ 44460 w 1594598"/>
              <a:gd name="connsiteY3" fmla="*/ 1398377 h 1638300"/>
              <a:gd name="connsiteX4" fmla="*/ 0 w 1594598"/>
              <a:gd name="connsiteY4" fmla="*/ 1349766 h 1638300"/>
              <a:gd name="connsiteX5" fmla="*/ 66420 w 1594598"/>
              <a:gd name="connsiteY5" fmla="*/ 1277145 h 1638300"/>
              <a:gd name="connsiteX6" fmla="*/ 221501 w 1594598"/>
              <a:gd name="connsiteY6" fmla="*/ 819150 h 1638300"/>
              <a:gd name="connsiteX7" fmla="*/ 66420 w 1594598"/>
              <a:gd name="connsiteY7" fmla="*/ 361155 h 1638300"/>
              <a:gd name="connsiteX8" fmla="*/ 0 w 1594598"/>
              <a:gd name="connsiteY8" fmla="*/ 288535 h 1638300"/>
              <a:gd name="connsiteX9" fmla="*/ 44460 w 1594598"/>
              <a:gd name="connsiteY9" fmla="*/ 239924 h 1638300"/>
              <a:gd name="connsiteX10" fmla="*/ 686548 w 1594598"/>
              <a:gd name="connsiteY10"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4598" h="1638300">
                <a:moveTo>
                  <a:pt x="686548" y="0"/>
                </a:moveTo>
                <a:cubicBezTo>
                  <a:pt x="1188050" y="0"/>
                  <a:pt x="1594598" y="366746"/>
                  <a:pt x="1594598" y="819150"/>
                </a:cubicBezTo>
                <a:cubicBezTo>
                  <a:pt x="1594598" y="1271554"/>
                  <a:pt x="1188050" y="1638300"/>
                  <a:pt x="686548" y="1638300"/>
                </a:cubicBezTo>
                <a:cubicBezTo>
                  <a:pt x="435797" y="1638300"/>
                  <a:pt x="208785" y="1546614"/>
                  <a:pt x="44460" y="1398377"/>
                </a:cubicBezTo>
                <a:lnTo>
                  <a:pt x="0" y="1349766"/>
                </a:lnTo>
                <a:lnTo>
                  <a:pt x="66420" y="1277145"/>
                </a:lnTo>
                <a:cubicBezTo>
                  <a:pt x="164330" y="1146407"/>
                  <a:pt x="221501" y="988802"/>
                  <a:pt x="221501" y="819150"/>
                </a:cubicBezTo>
                <a:cubicBezTo>
                  <a:pt x="221501" y="649499"/>
                  <a:pt x="164330" y="491893"/>
                  <a:pt x="66420" y="361155"/>
                </a:cubicBezTo>
                <a:lnTo>
                  <a:pt x="0" y="288535"/>
                </a:lnTo>
                <a:lnTo>
                  <a:pt x="44460" y="239924"/>
                </a:lnTo>
                <a:cubicBezTo>
                  <a:pt x="208785" y="91687"/>
                  <a:pt x="435797" y="0"/>
                  <a:pt x="686548" y="0"/>
                </a:cubicBezTo>
                <a:close/>
              </a:path>
            </a:pathLst>
          </a:custGeom>
        </p:spPr>
        <p:style>
          <a:lnRef idx="2">
            <a:schemeClr val="accent6">
              <a:shade val="15000"/>
            </a:schemeClr>
          </a:lnRef>
          <a:fillRef idx="1">
            <a:schemeClr val="accent6"/>
          </a:fillRef>
          <a:effectRef idx="0">
            <a:schemeClr val="accent6"/>
          </a:effectRef>
          <a:fontRef idx="minor">
            <a:schemeClr val="lt1"/>
          </a:fontRef>
        </p:style>
        <p:txBody>
          <a:bodyPr wrap="square" rtlCol="0" anchor="ctr">
            <a:noAutofit/>
          </a:bodyPr>
          <a:lstStyle/>
          <a:p>
            <a:pPr algn="r"/>
            <a:r>
              <a:rPr lang="es-ES" dirty="0">
                <a:solidFill>
                  <a:srgbClr val="FF0000"/>
                </a:solidFill>
                <a:latin typeface="Poppins" panose="00000500000000000000" pitchFamily="2" charset="0"/>
                <a:cs typeface="Poppins" panose="00000500000000000000" pitchFamily="2" charset="0"/>
              </a:rPr>
              <a:t>Programación</a:t>
            </a:r>
            <a:endParaRPr lang="es-AR" dirty="0">
              <a:solidFill>
                <a:srgbClr val="FF0000"/>
              </a:solidFill>
              <a:latin typeface="Poppins" panose="00000500000000000000" pitchFamily="2" charset="0"/>
              <a:cs typeface="Poppins" panose="00000500000000000000" pitchFamily="2" charset="0"/>
            </a:endParaRPr>
          </a:p>
        </p:txBody>
      </p:sp>
      <p:cxnSp>
        <p:nvCxnSpPr>
          <p:cNvPr id="14" name="Conector recto de flecha 13">
            <a:extLst>
              <a:ext uri="{FF2B5EF4-FFF2-40B4-BE49-F238E27FC236}">
                <a16:creationId xmlns:a16="http://schemas.microsoft.com/office/drawing/2014/main" id="{4B9907B4-8F82-AB6E-D5B7-82A0172D3AC0}"/>
              </a:ext>
            </a:extLst>
          </p:cNvPr>
          <p:cNvCxnSpPr/>
          <p:nvPr/>
        </p:nvCxnSpPr>
        <p:spPr>
          <a:xfrm>
            <a:off x="2496299" y="847780"/>
            <a:ext cx="0" cy="1809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6" name="Gráfico 15" descr="Tabla con relleno sólido">
            <a:extLst>
              <a:ext uri="{FF2B5EF4-FFF2-40B4-BE49-F238E27FC236}">
                <a16:creationId xmlns:a16="http://schemas.microsoft.com/office/drawing/2014/main" id="{3BCD5F41-D2BB-FA8F-B35C-6F1CD15D16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41800" y="3200400"/>
            <a:ext cx="914400" cy="914400"/>
          </a:xfrm>
          <a:prstGeom prst="rect">
            <a:avLst/>
          </a:prstGeom>
        </p:spPr>
      </p:pic>
      <p:pic>
        <p:nvPicPr>
          <p:cNvPr id="18" name="Gráfico 17" descr="Ordenador contorno">
            <a:extLst>
              <a:ext uri="{FF2B5EF4-FFF2-40B4-BE49-F238E27FC236}">
                <a16:creationId xmlns:a16="http://schemas.microsoft.com/office/drawing/2014/main" id="{2D3A7E74-7737-0B0E-A151-51819EB901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36398" y="3200400"/>
            <a:ext cx="914400" cy="914400"/>
          </a:xfrm>
          <a:prstGeom prst="rect">
            <a:avLst/>
          </a:prstGeom>
        </p:spPr>
      </p:pic>
      <p:cxnSp>
        <p:nvCxnSpPr>
          <p:cNvPr id="19" name="Conector recto de flecha 18">
            <a:extLst>
              <a:ext uri="{FF2B5EF4-FFF2-40B4-BE49-F238E27FC236}">
                <a16:creationId xmlns:a16="http://schemas.microsoft.com/office/drawing/2014/main" id="{C055EC2C-04AC-7196-CB2E-1CE719C93E9F}"/>
              </a:ext>
            </a:extLst>
          </p:cNvPr>
          <p:cNvCxnSpPr>
            <a:cxnSpLocks/>
          </p:cNvCxnSpPr>
          <p:nvPr/>
        </p:nvCxnSpPr>
        <p:spPr>
          <a:xfrm>
            <a:off x="2156200" y="3657600"/>
            <a:ext cx="56160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C79A6FC7-FED2-70A2-D58F-5C38BD447C99}"/>
              </a:ext>
            </a:extLst>
          </p:cNvPr>
          <p:cNvCxnSpPr>
            <a:cxnSpLocks/>
          </p:cNvCxnSpPr>
          <p:nvPr/>
        </p:nvCxnSpPr>
        <p:spPr>
          <a:xfrm>
            <a:off x="3908800" y="3683000"/>
            <a:ext cx="56160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259E0A5C-CBD1-0C4A-70BF-3E482CF8CA34}"/>
              </a:ext>
            </a:extLst>
          </p:cNvPr>
          <p:cNvSpPr/>
          <p:nvPr/>
        </p:nvSpPr>
        <p:spPr>
          <a:xfrm>
            <a:off x="4572000" y="3503711"/>
            <a:ext cx="1556497" cy="307777"/>
          </a:xfrm>
          <a:custGeom>
            <a:avLst/>
            <a:gdLst>
              <a:gd name="connsiteX0" fmla="*/ 0 w 1556497"/>
              <a:gd name="connsiteY0" fmla="*/ 0 h 307777"/>
              <a:gd name="connsiteX1" fmla="*/ 487702 w 1556497"/>
              <a:gd name="connsiteY1" fmla="*/ 0 h 307777"/>
              <a:gd name="connsiteX2" fmla="*/ 975405 w 1556497"/>
              <a:gd name="connsiteY2" fmla="*/ 0 h 307777"/>
              <a:gd name="connsiteX3" fmla="*/ 1556497 w 1556497"/>
              <a:gd name="connsiteY3" fmla="*/ 0 h 307777"/>
              <a:gd name="connsiteX4" fmla="*/ 1556497 w 1556497"/>
              <a:gd name="connsiteY4" fmla="*/ 307777 h 307777"/>
              <a:gd name="connsiteX5" fmla="*/ 1084360 w 1556497"/>
              <a:gd name="connsiteY5" fmla="*/ 307777 h 307777"/>
              <a:gd name="connsiteX6" fmla="*/ 565527 w 1556497"/>
              <a:gd name="connsiteY6" fmla="*/ 307777 h 307777"/>
              <a:gd name="connsiteX7" fmla="*/ 0 w 1556497"/>
              <a:gd name="connsiteY7" fmla="*/ 307777 h 307777"/>
              <a:gd name="connsiteX8" fmla="*/ 0 w 1556497"/>
              <a:gd name="connsiteY8"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6497" h="307777" fill="none" extrusionOk="0">
                <a:moveTo>
                  <a:pt x="0" y="0"/>
                </a:moveTo>
                <a:cubicBezTo>
                  <a:pt x="198106" y="5101"/>
                  <a:pt x="365960" y="11692"/>
                  <a:pt x="487702" y="0"/>
                </a:cubicBezTo>
                <a:cubicBezTo>
                  <a:pt x="609444" y="-11692"/>
                  <a:pt x="797015" y="9838"/>
                  <a:pt x="975405" y="0"/>
                </a:cubicBezTo>
                <a:cubicBezTo>
                  <a:pt x="1153795" y="-9838"/>
                  <a:pt x="1346943" y="9225"/>
                  <a:pt x="1556497" y="0"/>
                </a:cubicBezTo>
                <a:cubicBezTo>
                  <a:pt x="1549820" y="143567"/>
                  <a:pt x="1569100" y="189645"/>
                  <a:pt x="1556497" y="307777"/>
                </a:cubicBezTo>
                <a:cubicBezTo>
                  <a:pt x="1446986" y="308419"/>
                  <a:pt x="1279850" y="306626"/>
                  <a:pt x="1084360" y="307777"/>
                </a:cubicBezTo>
                <a:cubicBezTo>
                  <a:pt x="888870" y="308928"/>
                  <a:pt x="671816" y="321495"/>
                  <a:pt x="565527" y="307777"/>
                </a:cubicBezTo>
                <a:cubicBezTo>
                  <a:pt x="459238" y="294059"/>
                  <a:pt x="191884" y="290181"/>
                  <a:pt x="0" y="307777"/>
                </a:cubicBezTo>
                <a:cubicBezTo>
                  <a:pt x="-3530" y="242147"/>
                  <a:pt x="-14252" y="79886"/>
                  <a:pt x="0" y="0"/>
                </a:cubicBezTo>
                <a:close/>
              </a:path>
              <a:path w="1556497" h="307777" stroke="0" extrusionOk="0">
                <a:moveTo>
                  <a:pt x="0" y="0"/>
                </a:moveTo>
                <a:cubicBezTo>
                  <a:pt x="212985" y="-15771"/>
                  <a:pt x="352734" y="-11341"/>
                  <a:pt x="503267" y="0"/>
                </a:cubicBezTo>
                <a:cubicBezTo>
                  <a:pt x="653800" y="11341"/>
                  <a:pt x="790713" y="9210"/>
                  <a:pt x="1006535" y="0"/>
                </a:cubicBezTo>
                <a:cubicBezTo>
                  <a:pt x="1222357" y="-9210"/>
                  <a:pt x="1335863" y="-4641"/>
                  <a:pt x="1556497" y="0"/>
                </a:cubicBezTo>
                <a:cubicBezTo>
                  <a:pt x="1552808" y="79383"/>
                  <a:pt x="1553584" y="204219"/>
                  <a:pt x="1556497" y="307777"/>
                </a:cubicBezTo>
                <a:cubicBezTo>
                  <a:pt x="1349111" y="321046"/>
                  <a:pt x="1265804" y="286579"/>
                  <a:pt x="1084360" y="307777"/>
                </a:cubicBezTo>
                <a:cubicBezTo>
                  <a:pt x="902916" y="328975"/>
                  <a:pt x="774798" y="312949"/>
                  <a:pt x="549962" y="307777"/>
                </a:cubicBezTo>
                <a:cubicBezTo>
                  <a:pt x="325126" y="302605"/>
                  <a:pt x="156894" y="313645"/>
                  <a:pt x="0" y="307777"/>
                </a:cubicBezTo>
                <a:cubicBezTo>
                  <a:pt x="14799" y="241097"/>
                  <a:pt x="-7887" y="100675"/>
                  <a:pt x="0" y="0"/>
                </a:cubicBezTo>
                <a:close/>
              </a:path>
            </a:pathLst>
          </a:custGeom>
          <a:ln>
            <a:extLst>
              <a:ext uri="{C807C97D-BFC1-408E-A445-0C87EB9F89A2}">
                <ask:lineSketchStyleProps xmlns:ask="http://schemas.microsoft.com/office/drawing/2018/sketchyshapes" sd="1441751165">
                  <a:prstGeom prst="rect">
                    <a:avLst/>
                  </a:prstGeom>
                  <ask:type>
                    <ask:lineSketchFreehand/>
                  </ask:type>
                </ask:lineSketchStyleProps>
              </a:ext>
            </a:extLst>
          </a:ln>
        </p:spPr>
        <p:style>
          <a:lnRef idx="2">
            <a:schemeClr val="accent6">
              <a:shade val="15000"/>
            </a:schemeClr>
          </a:lnRef>
          <a:fillRef idx="1">
            <a:schemeClr val="accent6"/>
          </a:fillRef>
          <a:effectRef idx="0">
            <a:schemeClr val="accent6"/>
          </a:effectRef>
          <a:fontRef idx="minor">
            <a:schemeClr val="lt1"/>
          </a:fontRef>
        </p:style>
        <p:txBody>
          <a:bodyPr wrap="square" lIns="91440" tIns="45720" rIns="91440" bIns="45720">
            <a:spAutoFit/>
          </a:bodyPr>
          <a:lstStyle/>
          <a:p>
            <a:pPr algn="ctr"/>
            <a:r>
              <a:rPr lang="es-ES" b="1" cap="none" spc="0" dirty="0">
                <a:ln w="0"/>
                <a:solidFill>
                  <a:srgbClr val="FF0000"/>
                </a:solidFill>
                <a:effectLst>
                  <a:outerShdw blurRad="38100" dist="19050" dir="2700000" algn="tl" rotWithShape="0">
                    <a:schemeClr val="dk1">
                      <a:alpha val="40000"/>
                    </a:schemeClr>
                  </a:outerShdw>
                </a:effectLst>
              </a:rPr>
              <a:t>Algoritmo</a:t>
            </a:r>
          </a:p>
        </p:txBody>
      </p:sp>
      <p:pic>
        <p:nvPicPr>
          <p:cNvPr id="24" name="Gráfico 23" descr="Tabla con relleno sólido">
            <a:extLst>
              <a:ext uri="{FF2B5EF4-FFF2-40B4-BE49-F238E27FC236}">
                <a16:creationId xmlns:a16="http://schemas.microsoft.com/office/drawing/2014/main" id="{DF428A9D-53D4-9F2E-5BF5-6C3EB4FA26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4998" y="4040088"/>
            <a:ext cx="914400" cy="914400"/>
          </a:xfrm>
          <a:prstGeom prst="rect">
            <a:avLst/>
          </a:prstGeom>
        </p:spPr>
      </p:pic>
      <p:cxnSp>
        <p:nvCxnSpPr>
          <p:cNvPr id="25" name="Conector recto de flecha 24">
            <a:extLst>
              <a:ext uri="{FF2B5EF4-FFF2-40B4-BE49-F238E27FC236}">
                <a16:creationId xmlns:a16="http://schemas.microsoft.com/office/drawing/2014/main" id="{D0FACF06-6292-D4AA-2CA8-1103BDE23692}"/>
              </a:ext>
            </a:extLst>
          </p:cNvPr>
          <p:cNvCxnSpPr>
            <a:cxnSpLocks/>
          </p:cNvCxnSpPr>
          <p:nvPr/>
        </p:nvCxnSpPr>
        <p:spPr>
          <a:xfrm flipV="1">
            <a:off x="4765222" y="3989288"/>
            <a:ext cx="443002" cy="4713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7" name="Gráfico 26" descr="Tabla con relleno sólido">
            <a:extLst>
              <a:ext uri="{FF2B5EF4-FFF2-40B4-BE49-F238E27FC236}">
                <a16:creationId xmlns:a16="http://schemas.microsoft.com/office/drawing/2014/main" id="{1145DD25-38C5-F400-4609-63E8D7B197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27998" y="4054277"/>
            <a:ext cx="914400" cy="914400"/>
          </a:xfrm>
          <a:prstGeom prst="rect">
            <a:avLst/>
          </a:prstGeom>
        </p:spPr>
      </p:pic>
      <p:cxnSp>
        <p:nvCxnSpPr>
          <p:cNvPr id="28" name="Conector recto de flecha 27">
            <a:extLst>
              <a:ext uri="{FF2B5EF4-FFF2-40B4-BE49-F238E27FC236}">
                <a16:creationId xmlns:a16="http://schemas.microsoft.com/office/drawing/2014/main" id="{D8E5EC54-160D-9E2C-FD12-7677EF264377}"/>
              </a:ext>
            </a:extLst>
          </p:cNvPr>
          <p:cNvCxnSpPr>
            <a:cxnSpLocks/>
          </p:cNvCxnSpPr>
          <p:nvPr/>
        </p:nvCxnSpPr>
        <p:spPr>
          <a:xfrm flipH="1" flipV="1">
            <a:off x="5320744" y="4001243"/>
            <a:ext cx="560850" cy="44747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631A7114-ED7E-4356-2C5A-C3DEA8D40E73}"/>
              </a:ext>
            </a:extLst>
          </p:cNvPr>
          <p:cNvCxnSpPr>
            <a:cxnSpLocks/>
          </p:cNvCxnSpPr>
          <p:nvPr/>
        </p:nvCxnSpPr>
        <p:spPr>
          <a:xfrm>
            <a:off x="6409398" y="3632200"/>
            <a:ext cx="56160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32" name="Gráfico 31" descr="Cerebro con relleno sólido">
            <a:extLst>
              <a:ext uri="{FF2B5EF4-FFF2-40B4-BE49-F238E27FC236}">
                <a16:creationId xmlns:a16="http://schemas.microsoft.com/office/drawing/2014/main" id="{C3327320-FD19-F507-694A-3849E87B12E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79421" y="3139877"/>
            <a:ext cx="914400" cy="914400"/>
          </a:xfrm>
          <a:prstGeom prst="rect">
            <a:avLst/>
          </a:prstGeom>
        </p:spPr>
      </p:pic>
      <p:cxnSp>
        <p:nvCxnSpPr>
          <p:cNvPr id="33" name="Conector recto de flecha 32">
            <a:extLst>
              <a:ext uri="{FF2B5EF4-FFF2-40B4-BE49-F238E27FC236}">
                <a16:creationId xmlns:a16="http://schemas.microsoft.com/office/drawing/2014/main" id="{F285F588-ACF3-BEB3-6B94-086B2D9C2076}"/>
              </a:ext>
            </a:extLst>
          </p:cNvPr>
          <p:cNvCxnSpPr>
            <a:cxnSpLocks/>
          </p:cNvCxnSpPr>
          <p:nvPr/>
        </p:nvCxnSpPr>
        <p:spPr>
          <a:xfrm>
            <a:off x="4349943" y="1914580"/>
            <a:ext cx="11020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Rectángulo 34">
            <a:extLst>
              <a:ext uri="{FF2B5EF4-FFF2-40B4-BE49-F238E27FC236}">
                <a16:creationId xmlns:a16="http://schemas.microsoft.com/office/drawing/2014/main" id="{A06D5176-FF19-26FD-6A5E-B8C6D270AAC0}"/>
              </a:ext>
            </a:extLst>
          </p:cNvPr>
          <p:cNvSpPr/>
          <p:nvPr/>
        </p:nvSpPr>
        <p:spPr>
          <a:xfrm>
            <a:off x="5804092" y="1753668"/>
            <a:ext cx="1556497" cy="523220"/>
          </a:xfrm>
          <a:custGeom>
            <a:avLst/>
            <a:gdLst>
              <a:gd name="connsiteX0" fmla="*/ 0 w 1556497"/>
              <a:gd name="connsiteY0" fmla="*/ 0 h 523220"/>
              <a:gd name="connsiteX1" fmla="*/ 487702 w 1556497"/>
              <a:gd name="connsiteY1" fmla="*/ 0 h 523220"/>
              <a:gd name="connsiteX2" fmla="*/ 975405 w 1556497"/>
              <a:gd name="connsiteY2" fmla="*/ 0 h 523220"/>
              <a:gd name="connsiteX3" fmla="*/ 1556497 w 1556497"/>
              <a:gd name="connsiteY3" fmla="*/ 0 h 523220"/>
              <a:gd name="connsiteX4" fmla="*/ 1556497 w 1556497"/>
              <a:gd name="connsiteY4" fmla="*/ 523220 h 523220"/>
              <a:gd name="connsiteX5" fmla="*/ 1084360 w 1556497"/>
              <a:gd name="connsiteY5" fmla="*/ 523220 h 523220"/>
              <a:gd name="connsiteX6" fmla="*/ 565527 w 1556497"/>
              <a:gd name="connsiteY6" fmla="*/ 523220 h 523220"/>
              <a:gd name="connsiteX7" fmla="*/ 0 w 1556497"/>
              <a:gd name="connsiteY7" fmla="*/ 523220 h 523220"/>
              <a:gd name="connsiteX8" fmla="*/ 0 w 1556497"/>
              <a:gd name="connsiteY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6497" h="523220" fill="none" extrusionOk="0">
                <a:moveTo>
                  <a:pt x="0" y="0"/>
                </a:moveTo>
                <a:cubicBezTo>
                  <a:pt x="198106" y="5101"/>
                  <a:pt x="365960" y="11692"/>
                  <a:pt x="487702" y="0"/>
                </a:cubicBezTo>
                <a:cubicBezTo>
                  <a:pt x="609444" y="-11692"/>
                  <a:pt x="797015" y="9838"/>
                  <a:pt x="975405" y="0"/>
                </a:cubicBezTo>
                <a:cubicBezTo>
                  <a:pt x="1153795" y="-9838"/>
                  <a:pt x="1346943" y="9225"/>
                  <a:pt x="1556497" y="0"/>
                </a:cubicBezTo>
                <a:cubicBezTo>
                  <a:pt x="1558407" y="142292"/>
                  <a:pt x="1548387" y="405230"/>
                  <a:pt x="1556497" y="523220"/>
                </a:cubicBezTo>
                <a:cubicBezTo>
                  <a:pt x="1446986" y="523862"/>
                  <a:pt x="1279850" y="522069"/>
                  <a:pt x="1084360" y="523220"/>
                </a:cubicBezTo>
                <a:cubicBezTo>
                  <a:pt x="888870" y="524371"/>
                  <a:pt x="671816" y="536938"/>
                  <a:pt x="565527" y="523220"/>
                </a:cubicBezTo>
                <a:cubicBezTo>
                  <a:pt x="459238" y="509502"/>
                  <a:pt x="191884" y="505624"/>
                  <a:pt x="0" y="523220"/>
                </a:cubicBezTo>
                <a:cubicBezTo>
                  <a:pt x="-7668" y="293983"/>
                  <a:pt x="2447" y="147661"/>
                  <a:pt x="0" y="0"/>
                </a:cubicBezTo>
                <a:close/>
              </a:path>
              <a:path w="1556497" h="523220" stroke="0" extrusionOk="0">
                <a:moveTo>
                  <a:pt x="0" y="0"/>
                </a:moveTo>
                <a:cubicBezTo>
                  <a:pt x="212985" y="-15771"/>
                  <a:pt x="352734" y="-11341"/>
                  <a:pt x="503267" y="0"/>
                </a:cubicBezTo>
                <a:cubicBezTo>
                  <a:pt x="653800" y="11341"/>
                  <a:pt x="790713" y="9210"/>
                  <a:pt x="1006535" y="0"/>
                </a:cubicBezTo>
                <a:cubicBezTo>
                  <a:pt x="1222357" y="-9210"/>
                  <a:pt x="1335863" y="-4641"/>
                  <a:pt x="1556497" y="0"/>
                </a:cubicBezTo>
                <a:cubicBezTo>
                  <a:pt x="1533695" y="176035"/>
                  <a:pt x="1549454" y="345029"/>
                  <a:pt x="1556497" y="523220"/>
                </a:cubicBezTo>
                <a:cubicBezTo>
                  <a:pt x="1349111" y="536489"/>
                  <a:pt x="1265804" y="502022"/>
                  <a:pt x="1084360" y="523220"/>
                </a:cubicBezTo>
                <a:cubicBezTo>
                  <a:pt x="902916" y="544418"/>
                  <a:pt x="774798" y="528392"/>
                  <a:pt x="549962" y="523220"/>
                </a:cubicBezTo>
                <a:cubicBezTo>
                  <a:pt x="325126" y="518048"/>
                  <a:pt x="156894" y="529088"/>
                  <a:pt x="0" y="523220"/>
                </a:cubicBezTo>
                <a:cubicBezTo>
                  <a:pt x="-6168" y="383263"/>
                  <a:pt x="12539" y="194027"/>
                  <a:pt x="0" y="0"/>
                </a:cubicBezTo>
                <a:close/>
              </a:path>
            </a:pathLst>
          </a:custGeom>
          <a:ln>
            <a:extLst>
              <a:ext uri="{C807C97D-BFC1-408E-A445-0C87EB9F89A2}">
                <ask:lineSketchStyleProps xmlns:ask="http://schemas.microsoft.com/office/drawing/2018/sketchyshapes" sd="1441751165">
                  <a:prstGeom prst="rect">
                    <a:avLst/>
                  </a:prstGeom>
                  <ask:type>
                    <ask:lineSketchFreehand/>
                  </ask:type>
                </ask:lineSketchStyleProps>
              </a:ext>
            </a:extLst>
          </a:ln>
        </p:spPr>
        <p:style>
          <a:lnRef idx="2">
            <a:schemeClr val="accent4">
              <a:shade val="15000"/>
            </a:schemeClr>
          </a:lnRef>
          <a:fillRef idx="1">
            <a:schemeClr val="accent4"/>
          </a:fillRef>
          <a:effectRef idx="0">
            <a:schemeClr val="accent4"/>
          </a:effectRef>
          <a:fontRef idx="minor">
            <a:schemeClr val="lt1"/>
          </a:fontRef>
        </p:style>
        <p:txBody>
          <a:bodyPr wrap="square" lIns="91440" tIns="45720" rIns="91440" bIns="45720">
            <a:spAutoFit/>
          </a:bodyPr>
          <a:lstStyle/>
          <a:p>
            <a:pPr algn="ctr"/>
            <a:r>
              <a:rPr lang="es-ES" b="1" cap="none" spc="0" dirty="0">
                <a:ln w="0"/>
                <a:solidFill>
                  <a:schemeClr val="bg1"/>
                </a:solidFill>
                <a:effectLst>
                  <a:outerShdw blurRad="38100" dist="19050" dir="2700000" algn="tl" rotWithShape="0">
                    <a:schemeClr val="dk1">
                      <a:alpha val="40000"/>
                    </a:schemeClr>
                  </a:outerShdw>
                </a:effectLst>
              </a:rPr>
              <a:t>Inteligencia Artificial</a:t>
            </a:r>
          </a:p>
        </p:txBody>
      </p:sp>
      <p:sp>
        <p:nvSpPr>
          <p:cNvPr id="2" name="CuadroTexto 1">
            <a:extLst>
              <a:ext uri="{FF2B5EF4-FFF2-40B4-BE49-F238E27FC236}">
                <a16:creationId xmlns:a16="http://schemas.microsoft.com/office/drawing/2014/main" id="{C864ED8C-9F87-852F-4F91-848AF4D76298}"/>
              </a:ext>
            </a:extLst>
          </p:cNvPr>
          <p:cNvSpPr txBox="1"/>
          <p:nvPr/>
        </p:nvSpPr>
        <p:spPr>
          <a:xfrm>
            <a:off x="201189" y="3974264"/>
            <a:ext cx="3703229"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AR" b="0" i="0" dirty="0">
                <a:solidFill>
                  <a:srgbClr val="202124"/>
                </a:solidFill>
                <a:effectLst/>
                <a:latin typeface="Google Sans"/>
              </a:rPr>
              <a:t>“Aprendizaje automático” es un subdominio de la inteligencia artificial que proporciona a los sistemas la capacidad de aprender y mejorar a partir de la experiencia sin ser explícitamente programados para esto</a:t>
            </a:r>
            <a:endParaRPr lang="es-AR" dirty="0"/>
          </a:p>
        </p:txBody>
      </p:sp>
    </p:spTree>
    <p:extLst>
      <p:ext uri="{BB962C8B-B14F-4D97-AF65-F5344CB8AC3E}">
        <p14:creationId xmlns:p14="http://schemas.microsoft.com/office/powerpoint/2010/main" val="405004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8" name="Google Shape;118;p21"/>
          <p:cNvSpPr txBox="1"/>
          <p:nvPr/>
        </p:nvSpPr>
        <p:spPr>
          <a:xfrm>
            <a:off x="688794" y="456280"/>
            <a:ext cx="6804206" cy="391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lnSpc>
                <a:spcPct val="90000"/>
              </a:lnSpc>
              <a:buClr>
                <a:schemeClr val="dk1"/>
              </a:buClr>
              <a:buSzPts val="4200"/>
              <a:buNone/>
              <a:defRPr sz="2400" b="1">
                <a:solidFill>
                  <a:srgbClr val="353744"/>
                </a:solidFill>
                <a:latin typeface="Poppins"/>
                <a:ea typeface="Poppins"/>
                <a:cs typeface="Poppins"/>
              </a:defRPr>
            </a:lvl1pPr>
            <a:lvl2pPr algn="ctr">
              <a:buClr>
                <a:schemeClr val="dk1"/>
              </a:buClr>
              <a:buSzPts val="4200"/>
              <a:buNone/>
              <a:defRPr sz="4200">
                <a:solidFill>
                  <a:schemeClr val="dk1"/>
                </a:solidFill>
              </a:defRPr>
            </a:lvl2pPr>
            <a:lvl3pPr algn="ctr">
              <a:buClr>
                <a:schemeClr val="dk1"/>
              </a:buClr>
              <a:buSzPts val="4200"/>
              <a:buNone/>
              <a:defRPr sz="4200">
                <a:solidFill>
                  <a:schemeClr val="dk1"/>
                </a:solidFill>
              </a:defRPr>
            </a:lvl3pPr>
            <a:lvl4pPr algn="ctr">
              <a:buClr>
                <a:schemeClr val="dk1"/>
              </a:buClr>
              <a:buSzPts val="4200"/>
              <a:buNone/>
              <a:defRPr sz="4200">
                <a:solidFill>
                  <a:schemeClr val="dk1"/>
                </a:solidFill>
              </a:defRPr>
            </a:lvl4pPr>
            <a:lvl5pPr algn="ctr">
              <a:buClr>
                <a:schemeClr val="dk1"/>
              </a:buClr>
              <a:buSzPts val="4200"/>
              <a:buNone/>
              <a:defRPr sz="4200">
                <a:solidFill>
                  <a:schemeClr val="dk1"/>
                </a:solidFill>
              </a:defRPr>
            </a:lvl5pPr>
            <a:lvl6pPr algn="ctr">
              <a:buClr>
                <a:schemeClr val="dk1"/>
              </a:buClr>
              <a:buSzPts val="4200"/>
              <a:buNone/>
              <a:defRPr sz="4200">
                <a:solidFill>
                  <a:schemeClr val="dk1"/>
                </a:solidFill>
              </a:defRPr>
            </a:lvl6pPr>
            <a:lvl7pPr algn="ctr">
              <a:buClr>
                <a:schemeClr val="dk1"/>
              </a:buClr>
              <a:buSzPts val="4200"/>
              <a:buNone/>
              <a:defRPr sz="4200">
                <a:solidFill>
                  <a:schemeClr val="dk1"/>
                </a:solidFill>
              </a:defRPr>
            </a:lvl7pPr>
            <a:lvl8pPr algn="ctr">
              <a:buClr>
                <a:schemeClr val="dk1"/>
              </a:buClr>
              <a:buSzPts val="4200"/>
              <a:buNone/>
              <a:defRPr sz="4200">
                <a:solidFill>
                  <a:schemeClr val="dk1"/>
                </a:solidFill>
              </a:defRPr>
            </a:lvl8pPr>
            <a:lvl9pPr algn="ctr">
              <a:buClr>
                <a:schemeClr val="dk1"/>
              </a:buClr>
              <a:buSzPts val="4200"/>
              <a:buNone/>
              <a:defRPr sz="4200">
                <a:solidFill>
                  <a:schemeClr val="dk1"/>
                </a:solidFill>
              </a:defRPr>
            </a:lvl9pPr>
          </a:lstStyle>
          <a:p>
            <a:r>
              <a:rPr lang="es-ES" dirty="0">
                <a:sym typeface="Raleway SemiBold"/>
              </a:rPr>
              <a:t>Machine Learning</a:t>
            </a:r>
            <a:endParaRPr lang="es-AR" dirty="0">
              <a:sym typeface="Raleway SemiBold"/>
            </a:endParaRPr>
          </a:p>
        </p:txBody>
      </p:sp>
      <p:grpSp>
        <p:nvGrpSpPr>
          <p:cNvPr id="2" name="Grupo 1">
            <a:extLst>
              <a:ext uri="{FF2B5EF4-FFF2-40B4-BE49-F238E27FC236}">
                <a16:creationId xmlns:a16="http://schemas.microsoft.com/office/drawing/2014/main" id="{3220AF1A-40BC-AEF6-E33D-C0EAA8B3996F}"/>
              </a:ext>
            </a:extLst>
          </p:cNvPr>
          <p:cNvGrpSpPr/>
          <p:nvPr/>
        </p:nvGrpSpPr>
        <p:grpSpPr>
          <a:xfrm>
            <a:off x="688794" y="1526422"/>
            <a:ext cx="3927788" cy="2424854"/>
            <a:chOff x="4583870" y="1337106"/>
            <a:chExt cx="4585816" cy="3151965"/>
          </a:xfrm>
        </p:grpSpPr>
        <p:pic>
          <p:nvPicPr>
            <p:cNvPr id="3" name="Imagen 2" descr="Imagen que contiene Círculo&#10;&#10;Descripción generada automáticamente">
              <a:extLst>
                <a:ext uri="{FF2B5EF4-FFF2-40B4-BE49-F238E27FC236}">
                  <a16:creationId xmlns:a16="http://schemas.microsoft.com/office/drawing/2014/main" id="{1F19E99B-65B4-77E4-A893-C4A98FE077DC}"/>
                </a:ext>
              </a:extLst>
            </p:cNvPr>
            <p:cNvPicPr>
              <a:picLocks noChangeAspect="1"/>
            </p:cNvPicPr>
            <p:nvPr/>
          </p:nvPicPr>
          <p:blipFill>
            <a:blip r:embed="rId3"/>
            <a:stretch>
              <a:fillRect/>
            </a:stretch>
          </p:blipFill>
          <p:spPr>
            <a:xfrm>
              <a:off x="4583870" y="1337106"/>
              <a:ext cx="4202621" cy="3151965"/>
            </a:xfrm>
            <a:prstGeom prst="rect">
              <a:avLst/>
            </a:prstGeom>
            <a:ln>
              <a:noFill/>
            </a:ln>
            <a:effectLst>
              <a:outerShdw blurRad="190500" algn="tl" rotWithShape="0">
                <a:srgbClr val="000000">
                  <a:alpha val="70000"/>
                </a:srgbClr>
              </a:outerShdw>
            </a:effectLst>
          </p:spPr>
        </p:pic>
        <p:sp>
          <p:nvSpPr>
            <p:cNvPr id="4" name="CuadroTexto 3">
              <a:extLst>
                <a:ext uri="{FF2B5EF4-FFF2-40B4-BE49-F238E27FC236}">
                  <a16:creationId xmlns:a16="http://schemas.microsoft.com/office/drawing/2014/main" id="{683DA23A-317D-1482-4B15-B36971DF91F3}"/>
                </a:ext>
              </a:extLst>
            </p:cNvPr>
            <p:cNvSpPr txBox="1"/>
            <p:nvPr/>
          </p:nvSpPr>
          <p:spPr>
            <a:xfrm>
              <a:off x="5136280" y="3805703"/>
              <a:ext cx="1903502" cy="320052"/>
            </a:xfrm>
            <a:prstGeom prst="rect">
              <a:avLst/>
            </a:prstGeom>
            <a:noFill/>
          </p:spPr>
          <p:txBody>
            <a:bodyPr wrap="square" rtlCol="0">
              <a:spAutoFit/>
            </a:bodyPr>
            <a:lstStyle/>
            <a:p>
              <a:r>
                <a:rPr lang="es-ES" sz="1000" dirty="0">
                  <a:solidFill>
                    <a:schemeClr val="bg1"/>
                  </a:solidFill>
                  <a:latin typeface="Poppins" panose="00000500000000000000" pitchFamily="2" charset="0"/>
                  <a:cs typeface="Poppins" panose="00000500000000000000" pitchFamily="2" charset="0"/>
                </a:rPr>
                <a:t>Datos</a:t>
              </a:r>
              <a:endParaRPr lang="es-AR" sz="1000" dirty="0">
                <a:solidFill>
                  <a:schemeClr val="bg1"/>
                </a:solidFill>
                <a:latin typeface="Poppins" panose="00000500000000000000" pitchFamily="2" charset="0"/>
                <a:cs typeface="Poppins" panose="00000500000000000000" pitchFamily="2" charset="0"/>
              </a:endParaRPr>
            </a:p>
          </p:txBody>
        </p:sp>
        <p:sp>
          <p:nvSpPr>
            <p:cNvPr id="5" name="CuadroTexto 4">
              <a:extLst>
                <a:ext uri="{FF2B5EF4-FFF2-40B4-BE49-F238E27FC236}">
                  <a16:creationId xmlns:a16="http://schemas.microsoft.com/office/drawing/2014/main" id="{8E105C89-4034-CD02-D90B-8B65CD7245C1}"/>
                </a:ext>
              </a:extLst>
            </p:cNvPr>
            <p:cNvSpPr txBox="1"/>
            <p:nvPr/>
          </p:nvSpPr>
          <p:spPr>
            <a:xfrm>
              <a:off x="7351220" y="1836637"/>
              <a:ext cx="1818466" cy="320052"/>
            </a:xfrm>
            <a:prstGeom prst="rect">
              <a:avLst/>
            </a:prstGeom>
            <a:noFill/>
          </p:spPr>
          <p:txBody>
            <a:bodyPr wrap="square" rtlCol="0">
              <a:spAutoFit/>
            </a:bodyPr>
            <a:lstStyle/>
            <a:p>
              <a:r>
                <a:rPr lang="es-ES" sz="1000" dirty="0">
                  <a:solidFill>
                    <a:schemeClr val="bg1"/>
                  </a:solidFill>
                  <a:latin typeface="Poppins" panose="00000500000000000000" pitchFamily="2" charset="0"/>
                  <a:cs typeface="Poppins" panose="00000500000000000000" pitchFamily="2" charset="0"/>
                </a:rPr>
                <a:t>Predicciones</a:t>
              </a:r>
              <a:endParaRPr lang="es-AR" sz="1000" dirty="0">
                <a:solidFill>
                  <a:schemeClr val="bg1"/>
                </a:solidFill>
                <a:latin typeface="Poppins" panose="00000500000000000000" pitchFamily="2" charset="0"/>
                <a:cs typeface="Poppins" panose="00000500000000000000" pitchFamily="2" charset="0"/>
              </a:endParaRPr>
            </a:p>
          </p:txBody>
        </p:sp>
        <p:sp>
          <p:nvSpPr>
            <p:cNvPr id="7" name="CuadroTexto 6">
              <a:extLst>
                <a:ext uri="{FF2B5EF4-FFF2-40B4-BE49-F238E27FC236}">
                  <a16:creationId xmlns:a16="http://schemas.microsoft.com/office/drawing/2014/main" id="{E6D07B8F-A85E-E564-23D8-85860B35F2E0}"/>
                </a:ext>
              </a:extLst>
            </p:cNvPr>
            <p:cNvSpPr txBox="1"/>
            <p:nvPr/>
          </p:nvSpPr>
          <p:spPr>
            <a:xfrm>
              <a:off x="6088032" y="2602250"/>
              <a:ext cx="1088571" cy="840138"/>
            </a:xfrm>
            <a:prstGeom prst="rect">
              <a:avLst/>
            </a:prstGeom>
            <a:noFill/>
          </p:spPr>
          <p:txBody>
            <a:bodyPr wrap="square" rtlCol="0">
              <a:spAutoFit/>
            </a:bodyPr>
            <a:lstStyle/>
            <a:p>
              <a:pPr algn="ctr"/>
              <a:endParaRPr lang="es-ES" sz="1200" dirty="0">
                <a:latin typeface="Poppins" panose="00000500000000000000" pitchFamily="2" charset="0"/>
                <a:cs typeface="Poppins" panose="00000500000000000000" pitchFamily="2" charset="0"/>
              </a:endParaRPr>
            </a:p>
            <a:p>
              <a:pPr algn="ctr"/>
              <a:r>
                <a:rPr lang="es-ES" sz="1200" b="1" dirty="0">
                  <a:latin typeface="Poppins" panose="00000500000000000000" pitchFamily="2" charset="0"/>
                  <a:cs typeface="Poppins" panose="00000500000000000000" pitchFamily="2" charset="0"/>
                </a:rPr>
                <a:t>Modelos de ML</a:t>
              </a:r>
              <a:endParaRPr lang="es-AR" sz="1200" b="1" dirty="0">
                <a:latin typeface="Poppins" panose="00000500000000000000" pitchFamily="2" charset="0"/>
                <a:cs typeface="Poppins" panose="00000500000000000000" pitchFamily="2" charset="0"/>
              </a:endParaRPr>
            </a:p>
          </p:txBody>
        </p:sp>
      </p:grpSp>
      <p:sp>
        <p:nvSpPr>
          <p:cNvPr id="8" name="CuadroTexto 7">
            <a:extLst>
              <a:ext uri="{FF2B5EF4-FFF2-40B4-BE49-F238E27FC236}">
                <a16:creationId xmlns:a16="http://schemas.microsoft.com/office/drawing/2014/main" id="{9EF98D2E-815F-B50E-838A-A0D874FAB062}"/>
              </a:ext>
            </a:extLst>
          </p:cNvPr>
          <p:cNvSpPr txBox="1"/>
          <p:nvPr/>
        </p:nvSpPr>
        <p:spPr>
          <a:xfrm>
            <a:off x="5089248" y="1825113"/>
            <a:ext cx="3470552" cy="1600438"/>
          </a:xfrm>
          <a:prstGeom prst="rect">
            <a:avLst/>
          </a:prstGeom>
          <a:noFill/>
        </p:spPr>
        <p:txBody>
          <a:bodyPr wrap="square" rtlCol="0">
            <a:spAutoFit/>
          </a:bodyPr>
          <a:lstStyle/>
          <a:p>
            <a:r>
              <a:rPr lang="es-ES" b="1" dirty="0">
                <a:hlinkClick r:id="rId4"/>
              </a:rPr>
              <a:t>Notebook 1: Predicciones de admisión de un alumno en función de sus notas</a:t>
            </a:r>
            <a:endParaRPr lang="es-ES" b="1" dirty="0"/>
          </a:p>
          <a:p>
            <a:endParaRPr lang="es-ES" b="1" dirty="0"/>
          </a:p>
          <a:p>
            <a:r>
              <a:rPr lang="es-ES" b="1" dirty="0">
                <a:hlinkClick r:id="rId5"/>
              </a:rPr>
              <a:t>Notebook 2: Segmentación de clientes y customización de ofertas</a:t>
            </a:r>
            <a:endParaRPr lang="es-ES" b="1" dirty="0"/>
          </a:p>
          <a:p>
            <a:endParaRPr lang="es-ES" b="1" dirty="0"/>
          </a:p>
          <a:p>
            <a:r>
              <a:rPr lang="es-ES" b="1" dirty="0">
                <a:hlinkClick r:id="rId6"/>
              </a:rPr>
              <a:t>Notebook 3: Detección de fraudes</a:t>
            </a:r>
            <a:endParaRPr lang="es-AR" b="1" dirty="0"/>
          </a:p>
        </p:txBody>
      </p:sp>
    </p:spTree>
    <p:extLst>
      <p:ext uri="{BB962C8B-B14F-4D97-AF65-F5344CB8AC3E}">
        <p14:creationId xmlns:p14="http://schemas.microsoft.com/office/powerpoint/2010/main" val="2016269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2F9FFFA-C918-4DDE-96A7-5C2E3F06806B}">
  <we:reference id="wa200005107" version="1.1.0.0" store="es-ES" storeType="OMEX"/>
  <we:alternateReferences>
    <we:reference id="WA200005107" version="1.1.0.0" store="WA20000510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46718</TotalTime>
  <Words>2190</Words>
  <Application>Microsoft Office PowerPoint</Application>
  <PresentationFormat>Presentación en pantalla (16:9)</PresentationFormat>
  <Paragraphs>491</Paragraphs>
  <Slides>61</Slides>
  <Notes>61</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61</vt:i4>
      </vt:variant>
    </vt:vector>
  </HeadingPairs>
  <TitlesOfParts>
    <vt:vector size="72" baseType="lpstr">
      <vt:lpstr>Posterama</vt:lpstr>
      <vt:lpstr>sohne</vt:lpstr>
      <vt:lpstr>Poppins SemiBold</vt:lpstr>
      <vt:lpstr>Google Sans</vt:lpstr>
      <vt:lpstr>Abadi Extra Light</vt:lpstr>
      <vt:lpstr>Poppins</vt:lpstr>
      <vt:lpstr>Arial</vt:lpstr>
      <vt:lpstr>Wingdings</vt:lpstr>
      <vt:lpstr>Calibri</vt:lpstr>
      <vt:lpstr>Raleway</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Virginia Marich</dc:creator>
  <cp:lastModifiedBy>Virginia Marich</cp:lastModifiedBy>
  <cp:revision>45</cp:revision>
  <dcterms:modified xsi:type="dcterms:W3CDTF">2023-12-07T23:14:08Z</dcterms:modified>
</cp:coreProperties>
</file>