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7" r:id="rId2"/>
    <p:sldId id="256" r:id="rId3"/>
    <p:sldId id="322" r:id="rId4"/>
    <p:sldId id="271" r:id="rId5"/>
    <p:sldId id="304" r:id="rId6"/>
    <p:sldId id="313" r:id="rId7"/>
    <p:sldId id="314" r:id="rId8"/>
    <p:sldId id="315" r:id="rId9"/>
    <p:sldId id="318" r:id="rId10"/>
    <p:sldId id="317" r:id="rId11"/>
    <p:sldId id="320" r:id="rId12"/>
    <p:sldId id="321" r:id="rId13"/>
    <p:sldId id="329" r:id="rId14"/>
    <p:sldId id="324" r:id="rId15"/>
    <p:sldId id="330" r:id="rId16"/>
    <p:sldId id="393" r:id="rId17"/>
    <p:sldId id="396" r:id="rId18"/>
    <p:sldId id="335" r:id="rId19"/>
    <p:sldId id="337" r:id="rId20"/>
    <p:sldId id="338" r:id="rId21"/>
    <p:sldId id="397" r:id="rId22"/>
    <p:sldId id="399" r:id="rId23"/>
    <p:sldId id="400" r:id="rId24"/>
    <p:sldId id="398" r:id="rId25"/>
    <p:sldId id="341" r:id="rId26"/>
    <p:sldId id="345" r:id="rId27"/>
    <p:sldId id="343" r:id="rId28"/>
    <p:sldId id="346" r:id="rId29"/>
    <p:sldId id="395" r:id="rId30"/>
    <p:sldId id="347" r:id="rId31"/>
    <p:sldId id="348" r:id="rId32"/>
    <p:sldId id="351" r:id="rId33"/>
    <p:sldId id="352" r:id="rId34"/>
    <p:sldId id="353" r:id="rId35"/>
    <p:sldId id="355" r:id="rId36"/>
    <p:sldId id="356" r:id="rId37"/>
    <p:sldId id="357" r:id="rId38"/>
    <p:sldId id="358" r:id="rId39"/>
    <p:sldId id="354" r:id="rId40"/>
    <p:sldId id="360" r:id="rId41"/>
    <p:sldId id="410" r:id="rId42"/>
    <p:sldId id="403" r:id="rId43"/>
    <p:sldId id="391" r:id="rId44"/>
    <p:sldId id="392" r:id="rId45"/>
    <p:sldId id="290" r:id="rId46"/>
    <p:sldId id="411" r:id="rId47"/>
    <p:sldId id="412" r:id="rId48"/>
    <p:sldId id="413" r:id="rId49"/>
    <p:sldId id="390" r:id="rId50"/>
    <p:sldId id="269" r:id="rId51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53"/>
      <p:boldItalic r:id="rId54"/>
    </p:embeddedFont>
    <p:embeddedFont>
      <p:font typeface="Poppins" panose="00000500000000000000" pitchFamily="2" charset="0"/>
      <p:regular r:id="rId55"/>
      <p:bold r:id="rId56"/>
      <p:italic r:id="rId57"/>
      <p:boldItalic r:id="rId58"/>
    </p:embeddedFont>
    <p:embeddedFont>
      <p:font typeface="Poppins SemiBold" panose="00000700000000000000" pitchFamily="2" charset="0"/>
      <p:regular r:id="rId59"/>
      <p:bold r:id="rId60"/>
      <p:italic r:id="rId61"/>
      <p:boldItalic r:id="rId62"/>
    </p:embeddedFont>
    <p:embeddedFont>
      <p:font typeface="Raleway" panose="020B0503030101060003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6" userDrawn="1">
          <p15:clr>
            <a:srgbClr val="9AA0A6"/>
          </p15:clr>
        </p15:guide>
        <p15:guide id="2" pos="453" userDrawn="1">
          <p15:clr>
            <a:srgbClr val="9AA0A6"/>
          </p15:clr>
        </p15:guide>
        <p15:guide id="3" pos="5587">
          <p15:clr>
            <a:srgbClr val="9AA0A6"/>
          </p15:clr>
        </p15:guide>
        <p15:guide id="4" orient="horz" pos="3072" userDrawn="1">
          <p15:clr>
            <a:srgbClr val="9AA0A6"/>
          </p15:clr>
        </p15:guide>
        <p15:guide id="5" orient="horz" pos="531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9EAEC"/>
    <a:srgbClr val="9C0000"/>
    <a:srgbClr val="183000"/>
    <a:srgbClr val="9EABB3"/>
    <a:srgbClr val="D2DADD"/>
    <a:srgbClr val="D01317"/>
    <a:srgbClr val="F7F7F7"/>
    <a:srgbClr val="1246B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64407" autoAdjust="0"/>
  </p:normalViewPr>
  <p:slideViewPr>
    <p:cSldViewPr snapToGrid="0">
      <p:cViewPr>
        <p:scale>
          <a:sx n="70" d="100"/>
          <a:sy n="70" d="100"/>
        </p:scale>
        <p:origin x="1362" y="-114"/>
      </p:cViewPr>
      <p:guideLst>
        <p:guide orient="horz" pos="146"/>
        <p:guide pos="453"/>
        <p:guide pos="5587"/>
        <p:guide orient="horz" pos="3072"/>
        <p:guide orient="horz" pos="531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2DE78-33E8-4999-A466-3AB2CBE5AB15}" type="doc">
      <dgm:prSet loTypeId="urn:microsoft.com/office/officeart/2005/8/layout/hList7" loCatId="list" qsTypeId="urn:microsoft.com/office/officeart/2005/8/quickstyle/simple1" qsCatId="simple" csTypeId="urn:microsoft.com/office/officeart/2005/8/colors/accent3_4" csCatId="accent3" phldr="1"/>
      <dgm:spPr/>
    </dgm:pt>
    <dgm:pt modelId="{D5C3EC30-74C7-4FCE-B117-89717A9FC52C}">
      <dgm:prSet phldrT="[Texto]" custT="1"/>
      <dgm:spPr>
        <a:solidFill>
          <a:srgbClr val="9EABB3"/>
        </a:solidFill>
      </dgm:spPr>
      <dgm:t>
        <a:bodyPr/>
        <a:lstStyle/>
        <a:p>
          <a:r>
            <a:rPr lang="es-AR" sz="900" dirty="0">
              <a:latin typeface="Poppins" panose="00000500000000000000" pitchFamily="2" charset="0"/>
              <a:cs typeface="Poppins" panose="00000500000000000000" pitchFamily="2" charset="0"/>
            </a:rPr>
            <a:t>TEMA 1</a:t>
          </a:r>
        </a:p>
        <a:p>
          <a:r>
            <a:rPr lang="es-AR" sz="900" dirty="0">
              <a:latin typeface="Poppins" panose="00000500000000000000" pitchFamily="2" charset="0"/>
              <a:cs typeface="Poppins" panose="00000500000000000000" pitchFamily="2" charset="0"/>
            </a:rPr>
            <a:t>¿Qué son los datos? </a:t>
          </a:r>
        </a:p>
        <a:p>
          <a:r>
            <a:rPr lang="es-AR" sz="900" dirty="0">
              <a:latin typeface="Poppins" panose="00000500000000000000" pitchFamily="2" charset="0"/>
              <a:cs typeface="Poppins" panose="00000500000000000000" pitchFamily="2" charset="0"/>
            </a:rPr>
            <a:t>¿Qué tipos de datos hay y cómo los obtengo? </a:t>
          </a:r>
        </a:p>
        <a:p>
          <a:r>
            <a:rPr lang="es-AR" sz="900" dirty="0">
              <a:latin typeface="Poppins" panose="00000500000000000000" pitchFamily="2" charset="0"/>
              <a:cs typeface="Poppins" panose="00000500000000000000" pitchFamily="2" charset="0"/>
            </a:rPr>
            <a:t>Ciclo de vida de los datos</a:t>
          </a:r>
        </a:p>
      </dgm:t>
    </dgm:pt>
    <dgm:pt modelId="{AF59A73D-15B7-46F2-B314-4FE796646BC3}" type="parTrans" cxnId="{440CAB18-1111-4B8E-B0EB-692D3BF6A25E}">
      <dgm:prSet/>
      <dgm:spPr/>
      <dgm:t>
        <a:bodyPr/>
        <a:lstStyle/>
        <a:p>
          <a:endParaRPr lang="es-AR"/>
        </a:p>
      </dgm:t>
    </dgm:pt>
    <dgm:pt modelId="{42D57D43-6C37-4606-B850-B5DC5A0D83D3}" type="sibTrans" cxnId="{440CAB18-1111-4B8E-B0EB-692D3BF6A25E}">
      <dgm:prSet/>
      <dgm:spPr/>
      <dgm:t>
        <a:bodyPr/>
        <a:lstStyle/>
        <a:p>
          <a:endParaRPr lang="es-AR"/>
        </a:p>
      </dgm:t>
    </dgm:pt>
    <dgm:pt modelId="{A6B2BCF9-9F95-4E58-A332-F9BC1471C7C1}">
      <dgm:prSet phldrT="[Texto]" custT="1"/>
      <dgm:spPr>
        <a:solidFill>
          <a:schemeClr val="bg2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64008" bIns="64008" numCol="1" spcCol="1270" anchor="ctr" anchorCtr="0"/>
        <a:lstStyle/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  <a:t>TEMA 2</a:t>
          </a:r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  <a:t>¿Qué roles hay en el mundo de los datos?</a:t>
          </a:r>
        </a:p>
      </dgm:t>
    </dgm:pt>
    <dgm:pt modelId="{26723296-38A9-452F-A396-6F9015BB2012}" type="parTrans" cxnId="{43FE37FA-26A9-4A8B-B749-520AB3B7C12B}">
      <dgm:prSet/>
      <dgm:spPr/>
      <dgm:t>
        <a:bodyPr/>
        <a:lstStyle/>
        <a:p>
          <a:endParaRPr lang="es-AR"/>
        </a:p>
      </dgm:t>
    </dgm:pt>
    <dgm:pt modelId="{14843E5C-8567-4D84-904B-D11C90559585}" type="sibTrans" cxnId="{43FE37FA-26A9-4A8B-B749-520AB3B7C12B}">
      <dgm:prSet/>
      <dgm:spPr/>
      <dgm:t>
        <a:bodyPr/>
        <a:lstStyle/>
        <a:p>
          <a:endParaRPr lang="es-AR"/>
        </a:p>
      </dgm:t>
    </dgm:pt>
    <dgm:pt modelId="{22B1F806-ABB6-4EE7-8601-43C5F3FAFB10}">
      <dgm:prSet phldrT="[Texto]" custT="1"/>
      <dgm:spPr>
        <a:solidFill>
          <a:schemeClr val="bg2"/>
        </a:solidFill>
      </dgm:spPr>
      <dgm:t>
        <a:bodyPr/>
        <a:lstStyle/>
        <a:p>
          <a:r>
            <a:rPr lang="es-AR" sz="900" dirty="0">
              <a:latin typeface="Poppins" panose="00000500000000000000" pitchFamily="2" charset="0"/>
              <a:cs typeface="Poppins" panose="00000500000000000000" pitchFamily="2" charset="0"/>
            </a:rPr>
            <a:t>TEMA 3</a:t>
          </a:r>
        </a:p>
        <a:p>
          <a:r>
            <a:rPr lang="es-AR" sz="900" dirty="0">
              <a:latin typeface="Poppins" panose="00000500000000000000" pitchFamily="2" charset="0"/>
              <a:cs typeface="Poppins" panose="00000500000000000000" pitchFamily="2" charset="0"/>
            </a:rPr>
            <a:t>Enfoque en el rol del Data Scientist: habilidades y software que debes conocer para convertirte en un Data Scientist.</a:t>
          </a:r>
        </a:p>
      </dgm:t>
    </dgm:pt>
    <dgm:pt modelId="{2F7CFD4D-C9A8-4C78-90D9-9AF1BEA9CB98}" type="parTrans" cxnId="{692EAAE2-58A0-4A8C-9BE9-F695BC18AABD}">
      <dgm:prSet/>
      <dgm:spPr/>
      <dgm:t>
        <a:bodyPr/>
        <a:lstStyle/>
        <a:p>
          <a:endParaRPr lang="es-AR"/>
        </a:p>
      </dgm:t>
    </dgm:pt>
    <dgm:pt modelId="{D5DC092C-7778-4C24-A75E-76B58B5FB20C}" type="sibTrans" cxnId="{692EAAE2-58A0-4A8C-9BE9-F695BC18AABD}">
      <dgm:prSet/>
      <dgm:spPr/>
      <dgm:t>
        <a:bodyPr/>
        <a:lstStyle/>
        <a:p>
          <a:endParaRPr lang="es-AR"/>
        </a:p>
      </dgm:t>
    </dgm:pt>
    <dgm:pt modelId="{DD69AD0F-DA01-48BF-8DE5-7DE65417F49C}" type="pres">
      <dgm:prSet presAssocID="{E592DE78-33E8-4999-A466-3AB2CBE5AB15}" presName="Name0" presStyleCnt="0">
        <dgm:presLayoutVars>
          <dgm:dir/>
          <dgm:resizeHandles val="exact"/>
        </dgm:presLayoutVars>
      </dgm:prSet>
      <dgm:spPr/>
    </dgm:pt>
    <dgm:pt modelId="{F6C05D56-4808-4419-8AE4-4A0BAA41C34B}" type="pres">
      <dgm:prSet presAssocID="{E592DE78-33E8-4999-A466-3AB2CBE5AB15}" presName="fgShape" presStyleLbl="fgShp" presStyleIdx="0" presStyleCnt="1"/>
      <dgm:spPr/>
    </dgm:pt>
    <dgm:pt modelId="{BE97F63A-2C44-4BC3-BD2D-FA810DA17105}" type="pres">
      <dgm:prSet presAssocID="{E592DE78-33E8-4999-A466-3AB2CBE5AB15}" presName="linComp" presStyleCnt="0"/>
      <dgm:spPr/>
    </dgm:pt>
    <dgm:pt modelId="{27DA17C6-21A8-46C6-8DFB-4AEB4E7788EC}" type="pres">
      <dgm:prSet presAssocID="{D5C3EC30-74C7-4FCE-B117-89717A9FC52C}" presName="compNode" presStyleCnt="0"/>
      <dgm:spPr/>
    </dgm:pt>
    <dgm:pt modelId="{2AC30354-3EBE-47D2-A539-4DCB8A31383E}" type="pres">
      <dgm:prSet presAssocID="{D5C3EC30-74C7-4FCE-B117-89717A9FC52C}" presName="bkgdShape" presStyleLbl="node1" presStyleIdx="0" presStyleCnt="3"/>
      <dgm:spPr/>
    </dgm:pt>
    <dgm:pt modelId="{50865B7C-4E12-4329-982A-F211B3AFE52B}" type="pres">
      <dgm:prSet presAssocID="{D5C3EC30-74C7-4FCE-B117-89717A9FC52C}" presName="nodeTx" presStyleLbl="node1" presStyleIdx="0" presStyleCnt="3">
        <dgm:presLayoutVars>
          <dgm:bulletEnabled val="1"/>
        </dgm:presLayoutVars>
      </dgm:prSet>
      <dgm:spPr/>
    </dgm:pt>
    <dgm:pt modelId="{1B499613-7608-4B14-A572-A9583B3D6046}" type="pres">
      <dgm:prSet presAssocID="{D5C3EC30-74C7-4FCE-B117-89717A9FC52C}" presName="invisiNode" presStyleLbl="node1" presStyleIdx="0" presStyleCnt="3"/>
      <dgm:spPr/>
    </dgm:pt>
    <dgm:pt modelId="{0320A852-517E-4D5B-82ED-FD746029E4AF}" type="pres">
      <dgm:prSet presAssocID="{D5C3EC30-74C7-4FCE-B117-89717A9FC52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1 contorno"/>
        </a:ext>
      </dgm:extLst>
    </dgm:pt>
    <dgm:pt modelId="{501799F2-CB12-412D-9639-D6584A3EC6BB}" type="pres">
      <dgm:prSet presAssocID="{42D57D43-6C37-4606-B850-B5DC5A0D83D3}" presName="sibTrans" presStyleLbl="sibTrans2D1" presStyleIdx="0" presStyleCnt="0"/>
      <dgm:spPr/>
    </dgm:pt>
    <dgm:pt modelId="{DADCFF6F-655F-4F53-869C-04FA8D8D26EF}" type="pres">
      <dgm:prSet presAssocID="{A6B2BCF9-9F95-4E58-A332-F9BC1471C7C1}" presName="compNode" presStyleCnt="0"/>
      <dgm:spPr/>
    </dgm:pt>
    <dgm:pt modelId="{4C4C84FE-0EAB-43F2-A25B-3F58C25FE6F3}" type="pres">
      <dgm:prSet presAssocID="{A6B2BCF9-9F95-4E58-A332-F9BC1471C7C1}" presName="bkgdShape" presStyleLbl="node1" presStyleIdx="1" presStyleCnt="3"/>
      <dgm:spPr>
        <a:xfrm>
          <a:off x="2076176" y="0"/>
          <a:ext cx="2014448" cy="3163754"/>
        </a:xfrm>
        <a:prstGeom prst="roundRect">
          <a:avLst>
            <a:gd name="adj" fmla="val 10000"/>
          </a:avLst>
        </a:prstGeom>
      </dgm:spPr>
    </dgm:pt>
    <dgm:pt modelId="{8F9D5DDC-F0C2-4C3F-9B09-41E76CD277DB}" type="pres">
      <dgm:prSet presAssocID="{A6B2BCF9-9F95-4E58-A332-F9BC1471C7C1}" presName="nodeTx" presStyleLbl="node1" presStyleIdx="1" presStyleCnt="3">
        <dgm:presLayoutVars>
          <dgm:bulletEnabled val="1"/>
        </dgm:presLayoutVars>
      </dgm:prSet>
      <dgm:spPr/>
    </dgm:pt>
    <dgm:pt modelId="{A2922656-40F1-498C-AAC9-92D92FB32356}" type="pres">
      <dgm:prSet presAssocID="{A6B2BCF9-9F95-4E58-A332-F9BC1471C7C1}" presName="invisiNode" presStyleLbl="node1" presStyleIdx="1" presStyleCnt="3"/>
      <dgm:spPr/>
    </dgm:pt>
    <dgm:pt modelId="{EB96E6AD-D6F7-4F95-A035-502479228AE1}" type="pres">
      <dgm:prSet presAssocID="{A6B2BCF9-9F95-4E58-A332-F9BC1471C7C1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contorno"/>
        </a:ext>
      </dgm:extLst>
    </dgm:pt>
    <dgm:pt modelId="{643D4419-AA65-4C15-BF23-47BA25D03F42}" type="pres">
      <dgm:prSet presAssocID="{14843E5C-8567-4D84-904B-D11C90559585}" presName="sibTrans" presStyleLbl="sibTrans2D1" presStyleIdx="0" presStyleCnt="0"/>
      <dgm:spPr/>
    </dgm:pt>
    <dgm:pt modelId="{BEDEB07C-C030-4B78-B811-BE291FA6DDCD}" type="pres">
      <dgm:prSet presAssocID="{22B1F806-ABB6-4EE7-8601-43C5F3FAFB10}" presName="compNode" presStyleCnt="0"/>
      <dgm:spPr/>
    </dgm:pt>
    <dgm:pt modelId="{252D9649-6422-4FA2-9529-61648790A349}" type="pres">
      <dgm:prSet presAssocID="{22B1F806-ABB6-4EE7-8601-43C5F3FAFB10}" presName="bkgdShape" presStyleLbl="node1" presStyleIdx="2" presStyleCnt="3" custLinFactNeighborX="14724" custLinFactNeighborY="6841"/>
      <dgm:spPr/>
    </dgm:pt>
    <dgm:pt modelId="{0233BED9-F603-490A-8B07-E80BD5A2746E}" type="pres">
      <dgm:prSet presAssocID="{22B1F806-ABB6-4EE7-8601-43C5F3FAFB10}" presName="nodeTx" presStyleLbl="node1" presStyleIdx="2" presStyleCnt="3">
        <dgm:presLayoutVars>
          <dgm:bulletEnabled val="1"/>
        </dgm:presLayoutVars>
      </dgm:prSet>
      <dgm:spPr/>
    </dgm:pt>
    <dgm:pt modelId="{FC16D438-F98B-4B95-A3F1-CC9637BF1C3F}" type="pres">
      <dgm:prSet presAssocID="{22B1F806-ABB6-4EE7-8601-43C5F3FAFB10}" presName="invisiNode" presStyleLbl="node1" presStyleIdx="2" presStyleCnt="3"/>
      <dgm:spPr/>
    </dgm:pt>
    <dgm:pt modelId="{4FD5231B-4DCC-4775-B85C-129051D8E2E4}" type="pres">
      <dgm:prSet presAssocID="{22B1F806-ABB6-4EE7-8601-43C5F3FAFB10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3 contorno"/>
        </a:ext>
      </dgm:extLst>
    </dgm:pt>
  </dgm:ptLst>
  <dgm:cxnLst>
    <dgm:cxn modelId="{C96C7B12-8204-4187-9BFB-DE24937F7C7C}" type="presOf" srcId="{42D57D43-6C37-4606-B850-B5DC5A0D83D3}" destId="{501799F2-CB12-412D-9639-D6584A3EC6BB}" srcOrd="0" destOrd="0" presId="urn:microsoft.com/office/officeart/2005/8/layout/hList7"/>
    <dgm:cxn modelId="{440CAB18-1111-4B8E-B0EB-692D3BF6A25E}" srcId="{E592DE78-33E8-4999-A466-3AB2CBE5AB15}" destId="{D5C3EC30-74C7-4FCE-B117-89717A9FC52C}" srcOrd="0" destOrd="0" parTransId="{AF59A73D-15B7-46F2-B314-4FE796646BC3}" sibTransId="{42D57D43-6C37-4606-B850-B5DC5A0D83D3}"/>
    <dgm:cxn modelId="{A557082E-EE77-412B-A233-16C968C27E24}" type="presOf" srcId="{D5C3EC30-74C7-4FCE-B117-89717A9FC52C}" destId="{2AC30354-3EBE-47D2-A539-4DCB8A31383E}" srcOrd="0" destOrd="0" presId="urn:microsoft.com/office/officeart/2005/8/layout/hList7"/>
    <dgm:cxn modelId="{25733E3D-3BA3-47B8-85CA-4B955B51585B}" type="presOf" srcId="{14843E5C-8567-4D84-904B-D11C90559585}" destId="{643D4419-AA65-4C15-BF23-47BA25D03F42}" srcOrd="0" destOrd="0" presId="urn:microsoft.com/office/officeart/2005/8/layout/hList7"/>
    <dgm:cxn modelId="{D287A6B9-8ED8-4FD8-A388-B516CE1BADD0}" type="presOf" srcId="{A6B2BCF9-9F95-4E58-A332-F9BC1471C7C1}" destId="{8F9D5DDC-F0C2-4C3F-9B09-41E76CD277DB}" srcOrd="1" destOrd="0" presId="urn:microsoft.com/office/officeart/2005/8/layout/hList7"/>
    <dgm:cxn modelId="{81EBEBC1-8BE7-4991-AFB0-E691DF8EE7C7}" type="presOf" srcId="{D5C3EC30-74C7-4FCE-B117-89717A9FC52C}" destId="{50865B7C-4E12-4329-982A-F211B3AFE52B}" srcOrd="1" destOrd="0" presId="urn:microsoft.com/office/officeart/2005/8/layout/hList7"/>
    <dgm:cxn modelId="{817BBBD8-F129-484E-8547-5EEAF98B7F3D}" type="presOf" srcId="{A6B2BCF9-9F95-4E58-A332-F9BC1471C7C1}" destId="{4C4C84FE-0EAB-43F2-A25B-3F58C25FE6F3}" srcOrd="0" destOrd="0" presId="urn:microsoft.com/office/officeart/2005/8/layout/hList7"/>
    <dgm:cxn modelId="{692EAAE2-58A0-4A8C-9BE9-F695BC18AABD}" srcId="{E592DE78-33E8-4999-A466-3AB2CBE5AB15}" destId="{22B1F806-ABB6-4EE7-8601-43C5F3FAFB10}" srcOrd="2" destOrd="0" parTransId="{2F7CFD4D-C9A8-4C78-90D9-9AF1BEA9CB98}" sibTransId="{D5DC092C-7778-4C24-A75E-76B58B5FB20C}"/>
    <dgm:cxn modelId="{D0D604F1-7390-487D-AC46-7698F570CF75}" type="presOf" srcId="{22B1F806-ABB6-4EE7-8601-43C5F3FAFB10}" destId="{252D9649-6422-4FA2-9529-61648790A349}" srcOrd="0" destOrd="0" presId="urn:microsoft.com/office/officeart/2005/8/layout/hList7"/>
    <dgm:cxn modelId="{43FE37FA-26A9-4A8B-B749-520AB3B7C12B}" srcId="{E592DE78-33E8-4999-A466-3AB2CBE5AB15}" destId="{A6B2BCF9-9F95-4E58-A332-F9BC1471C7C1}" srcOrd="1" destOrd="0" parTransId="{26723296-38A9-452F-A396-6F9015BB2012}" sibTransId="{14843E5C-8567-4D84-904B-D11C90559585}"/>
    <dgm:cxn modelId="{199B77FD-04EF-4645-9EA3-01C70D7404CD}" type="presOf" srcId="{E592DE78-33E8-4999-A466-3AB2CBE5AB15}" destId="{DD69AD0F-DA01-48BF-8DE5-7DE65417F49C}" srcOrd="0" destOrd="0" presId="urn:microsoft.com/office/officeart/2005/8/layout/hList7"/>
    <dgm:cxn modelId="{7BB4FEFF-D841-40F6-A0E2-66E78593547D}" type="presOf" srcId="{22B1F806-ABB6-4EE7-8601-43C5F3FAFB10}" destId="{0233BED9-F603-490A-8B07-E80BD5A2746E}" srcOrd="1" destOrd="0" presId="urn:microsoft.com/office/officeart/2005/8/layout/hList7"/>
    <dgm:cxn modelId="{2E2AFFD6-A611-4B1B-B324-5AB360C64F01}" type="presParOf" srcId="{DD69AD0F-DA01-48BF-8DE5-7DE65417F49C}" destId="{F6C05D56-4808-4419-8AE4-4A0BAA41C34B}" srcOrd="0" destOrd="0" presId="urn:microsoft.com/office/officeart/2005/8/layout/hList7"/>
    <dgm:cxn modelId="{640509A0-70F6-4E80-90B2-A107B83D7964}" type="presParOf" srcId="{DD69AD0F-DA01-48BF-8DE5-7DE65417F49C}" destId="{BE97F63A-2C44-4BC3-BD2D-FA810DA17105}" srcOrd="1" destOrd="0" presId="urn:microsoft.com/office/officeart/2005/8/layout/hList7"/>
    <dgm:cxn modelId="{5CEE8FB6-65CF-4B99-8253-665CC3706A35}" type="presParOf" srcId="{BE97F63A-2C44-4BC3-BD2D-FA810DA17105}" destId="{27DA17C6-21A8-46C6-8DFB-4AEB4E7788EC}" srcOrd="0" destOrd="0" presId="urn:microsoft.com/office/officeart/2005/8/layout/hList7"/>
    <dgm:cxn modelId="{2144ADFD-2BAA-46FD-9E5C-7ED2C7D1E850}" type="presParOf" srcId="{27DA17C6-21A8-46C6-8DFB-4AEB4E7788EC}" destId="{2AC30354-3EBE-47D2-A539-4DCB8A31383E}" srcOrd="0" destOrd="0" presId="urn:microsoft.com/office/officeart/2005/8/layout/hList7"/>
    <dgm:cxn modelId="{D9C246E8-2E60-48D4-AD9F-85DBB0FD1C5F}" type="presParOf" srcId="{27DA17C6-21A8-46C6-8DFB-4AEB4E7788EC}" destId="{50865B7C-4E12-4329-982A-F211B3AFE52B}" srcOrd="1" destOrd="0" presId="urn:microsoft.com/office/officeart/2005/8/layout/hList7"/>
    <dgm:cxn modelId="{7CDBF1A9-66AD-47E2-B042-9AF4509F2DF0}" type="presParOf" srcId="{27DA17C6-21A8-46C6-8DFB-4AEB4E7788EC}" destId="{1B499613-7608-4B14-A572-A9583B3D6046}" srcOrd="2" destOrd="0" presId="urn:microsoft.com/office/officeart/2005/8/layout/hList7"/>
    <dgm:cxn modelId="{1296B80A-CCF2-4D81-BFAF-572F8B4E018B}" type="presParOf" srcId="{27DA17C6-21A8-46C6-8DFB-4AEB4E7788EC}" destId="{0320A852-517E-4D5B-82ED-FD746029E4AF}" srcOrd="3" destOrd="0" presId="urn:microsoft.com/office/officeart/2005/8/layout/hList7"/>
    <dgm:cxn modelId="{1CB9843A-13E6-4470-947D-A690F885980C}" type="presParOf" srcId="{BE97F63A-2C44-4BC3-BD2D-FA810DA17105}" destId="{501799F2-CB12-412D-9639-D6584A3EC6BB}" srcOrd="1" destOrd="0" presId="urn:microsoft.com/office/officeart/2005/8/layout/hList7"/>
    <dgm:cxn modelId="{461B1848-D37E-4A9B-9DD6-CD49474AD6C8}" type="presParOf" srcId="{BE97F63A-2C44-4BC3-BD2D-FA810DA17105}" destId="{DADCFF6F-655F-4F53-869C-04FA8D8D26EF}" srcOrd="2" destOrd="0" presId="urn:microsoft.com/office/officeart/2005/8/layout/hList7"/>
    <dgm:cxn modelId="{3EBA84BD-34C7-450F-A713-BDFE31B31EE0}" type="presParOf" srcId="{DADCFF6F-655F-4F53-869C-04FA8D8D26EF}" destId="{4C4C84FE-0EAB-43F2-A25B-3F58C25FE6F3}" srcOrd="0" destOrd="0" presId="urn:microsoft.com/office/officeart/2005/8/layout/hList7"/>
    <dgm:cxn modelId="{D66A51C8-A54A-40F4-8B51-ED34C6E71BCB}" type="presParOf" srcId="{DADCFF6F-655F-4F53-869C-04FA8D8D26EF}" destId="{8F9D5DDC-F0C2-4C3F-9B09-41E76CD277DB}" srcOrd="1" destOrd="0" presId="urn:microsoft.com/office/officeart/2005/8/layout/hList7"/>
    <dgm:cxn modelId="{2DDB4B74-B145-4029-A400-967561DF9C21}" type="presParOf" srcId="{DADCFF6F-655F-4F53-869C-04FA8D8D26EF}" destId="{A2922656-40F1-498C-AAC9-92D92FB32356}" srcOrd="2" destOrd="0" presId="urn:microsoft.com/office/officeart/2005/8/layout/hList7"/>
    <dgm:cxn modelId="{6E68B378-5495-46FD-BADF-444F512D3BBE}" type="presParOf" srcId="{DADCFF6F-655F-4F53-869C-04FA8D8D26EF}" destId="{EB96E6AD-D6F7-4F95-A035-502479228AE1}" srcOrd="3" destOrd="0" presId="urn:microsoft.com/office/officeart/2005/8/layout/hList7"/>
    <dgm:cxn modelId="{53F989E0-63BE-4660-A6F4-D9A60EF92A0C}" type="presParOf" srcId="{BE97F63A-2C44-4BC3-BD2D-FA810DA17105}" destId="{643D4419-AA65-4C15-BF23-47BA25D03F42}" srcOrd="3" destOrd="0" presId="urn:microsoft.com/office/officeart/2005/8/layout/hList7"/>
    <dgm:cxn modelId="{00436D5F-A63F-49E8-80F7-5AF74C44D0B7}" type="presParOf" srcId="{BE97F63A-2C44-4BC3-BD2D-FA810DA17105}" destId="{BEDEB07C-C030-4B78-B811-BE291FA6DDCD}" srcOrd="4" destOrd="0" presId="urn:microsoft.com/office/officeart/2005/8/layout/hList7"/>
    <dgm:cxn modelId="{1BCD2F3E-FC3E-4A84-A440-051D74303702}" type="presParOf" srcId="{BEDEB07C-C030-4B78-B811-BE291FA6DDCD}" destId="{252D9649-6422-4FA2-9529-61648790A349}" srcOrd="0" destOrd="0" presId="urn:microsoft.com/office/officeart/2005/8/layout/hList7"/>
    <dgm:cxn modelId="{4306DA61-35BA-4C07-B362-C5DBB933CF8E}" type="presParOf" srcId="{BEDEB07C-C030-4B78-B811-BE291FA6DDCD}" destId="{0233BED9-F603-490A-8B07-E80BD5A2746E}" srcOrd="1" destOrd="0" presId="urn:microsoft.com/office/officeart/2005/8/layout/hList7"/>
    <dgm:cxn modelId="{CBF1C040-DB2E-4320-B9CA-E5697E83CBE8}" type="presParOf" srcId="{BEDEB07C-C030-4B78-B811-BE291FA6DDCD}" destId="{FC16D438-F98B-4B95-A3F1-CC9637BF1C3F}" srcOrd="2" destOrd="0" presId="urn:microsoft.com/office/officeart/2005/8/layout/hList7"/>
    <dgm:cxn modelId="{A3F63FE5-C729-48BF-BEAF-B6A6AD6120EF}" type="presParOf" srcId="{BEDEB07C-C030-4B78-B811-BE291FA6DDCD}" destId="{4FD5231B-4DCC-4775-B85C-129051D8E2E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67B47-2CF1-44A9-9C7B-6D5F13C4A5E7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F109F812-87EA-4B5E-87AF-C327672EC596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ES" sz="1200" dirty="0">
              <a:latin typeface="Poppins" panose="00000500000000000000" pitchFamily="2" charset="0"/>
              <a:cs typeface="Poppins" panose="00000500000000000000" pitchFamily="2" charset="0"/>
            </a:rPr>
            <a:t>Extracción de datos con SQL</a:t>
          </a:r>
          <a:endParaRPr lang="es-AR" sz="12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5845854-AC4A-489D-9924-7F29EA203E11}" type="parTrans" cxnId="{AF00DF31-B2B7-42FE-9860-1DAEBE682F5C}">
      <dgm:prSet/>
      <dgm:spPr/>
      <dgm:t>
        <a:bodyPr/>
        <a:lstStyle/>
        <a:p>
          <a:endParaRPr lang="es-AR"/>
        </a:p>
      </dgm:t>
    </dgm:pt>
    <dgm:pt modelId="{62E4B438-184C-49AD-9507-65DE3D853361}" type="sibTrans" cxnId="{AF00DF31-B2B7-42FE-9860-1DAEBE682F5C}">
      <dgm:prSet/>
      <dgm:spPr/>
      <dgm:t>
        <a:bodyPr/>
        <a:lstStyle/>
        <a:p>
          <a:endParaRPr lang="es-AR"/>
        </a:p>
      </dgm:t>
    </dgm:pt>
    <dgm:pt modelId="{E1DC2A76-8693-4E42-96AF-51338720B19E}">
      <dgm:prSet phldrT="[Texto]" custT="1"/>
      <dgm:spPr>
        <a:solidFill>
          <a:srgbClr val="C0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70256" tIns="270256" rIns="270256" bIns="270256" numCol="1" spcCol="1270" anchor="ctr" anchorCtr="0"/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  <a:t>Preparación y Transformación</a:t>
          </a:r>
          <a:br>
            <a:rPr lang="es-ES" sz="1200" b="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</a:br>
          <a:r>
            <a:rPr lang="es-ES" sz="1200" b="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  <a:t>Exploración y Visualización</a:t>
          </a:r>
          <a:br>
            <a:rPr lang="es-ES" sz="1200" b="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</a:br>
          <a:r>
            <a:rPr lang="es-ES" sz="1200" b="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  <a:t>Modelado</a:t>
          </a:r>
          <a:endParaRPr lang="es-AR" sz="1200" b="0" kern="1200" dirty="0">
            <a:solidFill>
              <a:srgbClr val="FFFFFF"/>
            </a:solidFill>
            <a:latin typeface="Poppins" panose="00000500000000000000" pitchFamily="2" charset="0"/>
            <a:ea typeface="+mn-ea"/>
            <a:cs typeface="Poppins" panose="00000500000000000000" pitchFamily="2" charset="0"/>
          </a:endParaRPr>
        </a:p>
      </dgm:t>
    </dgm:pt>
    <dgm:pt modelId="{A500EAB2-7475-4D0C-A0B2-70E04BA3FEFF}" type="parTrans" cxnId="{76D61AA2-3990-41D5-BE93-DCA10C2B3135}">
      <dgm:prSet/>
      <dgm:spPr/>
      <dgm:t>
        <a:bodyPr/>
        <a:lstStyle/>
        <a:p>
          <a:endParaRPr lang="es-AR"/>
        </a:p>
      </dgm:t>
    </dgm:pt>
    <dgm:pt modelId="{7641A1FA-49F4-4AFE-BE12-2CEA2E416F5C}" type="sibTrans" cxnId="{76D61AA2-3990-41D5-BE93-DCA10C2B3135}">
      <dgm:prSet/>
      <dgm:spPr/>
      <dgm:t>
        <a:bodyPr/>
        <a:lstStyle/>
        <a:p>
          <a:endParaRPr lang="es-AR"/>
        </a:p>
      </dgm:t>
    </dgm:pt>
    <dgm:pt modelId="{6A89882C-C4F4-487B-BE00-9901A53F29BF}">
      <dgm:prSet phldrT="[Texto]" custT="1"/>
      <dgm:spPr>
        <a:solidFill>
          <a:srgbClr val="C0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70256" tIns="270256" rIns="270256" bIns="270256" numCol="1" spcCol="1270" anchor="ctr" anchorCtr="0"/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  <a:t>Presentaciones ejecutivas</a:t>
          </a:r>
          <a:endParaRPr lang="es-AR" sz="1200" kern="1200" dirty="0">
            <a:solidFill>
              <a:srgbClr val="FFFFFF"/>
            </a:solidFill>
            <a:latin typeface="Poppins" panose="00000500000000000000" pitchFamily="2" charset="0"/>
            <a:ea typeface="+mn-ea"/>
            <a:cs typeface="Poppins" panose="00000500000000000000" pitchFamily="2" charset="0"/>
          </a:endParaRPr>
        </a:p>
      </dgm:t>
    </dgm:pt>
    <dgm:pt modelId="{5AB04839-312B-45E6-AB13-BB26F7645CDD}" type="parTrans" cxnId="{2F784CF0-0BE8-4360-BEF6-CEFF923DA032}">
      <dgm:prSet/>
      <dgm:spPr/>
      <dgm:t>
        <a:bodyPr/>
        <a:lstStyle/>
        <a:p>
          <a:endParaRPr lang="es-AR"/>
        </a:p>
      </dgm:t>
    </dgm:pt>
    <dgm:pt modelId="{B250D5F0-1A7E-47EB-AB53-818712768A56}" type="sibTrans" cxnId="{2F784CF0-0BE8-4360-BEF6-CEFF923DA032}">
      <dgm:prSet/>
      <dgm:spPr/>
      <dgm:t>
        <a:bodyPr/>
        <a:lstStyle/>
        <a:p>
          <a:endParaRPr lang="es-AR"/>
        </a:p>
      </dgm:t>
    </dgm:pt>
    <dgm:pt modelId="{E510883F-3550-43BB-B28A-25D80CDE65F4}" type="pres">
      <dgm:prSet presAssocID="{7F067B47-2CF1-44A9-9C7B-6D5F13C4A5E7}" presName="Name0" presStyleCnt="0">
        <dgm:presLayoutVars>
          <dgm:dir/>
          <dgm:resizeHandles val="exact"/>
        </dgm:presLayoutVars>
      </dgm:prSet>
      <dgm:spPr/>
    </dgm:pt>
    <dgm:pt modelId="{5DB99581-8556-42A3-B2A1-B5A2A34D0A10}" type="pres">
      <dgm:prSet presAssocID="{7F067B47-2CF1-44A9-9C7B-6D5F13C4A5E7}" presName="fgShape" presStyleLbl="fgShp" presStyleIdx="0" presStyleCnt="1"/>
      <dgm:spPr/>
    </dgm:pt>
    <dgm:pt modelId="{5050E359-6219-48EE-B362-FABAA07AA6D8}" type="pres">
      <dgm:prSet presAssocID="{7F067B47-2CF1-44A9-9C7B-6D5F13C4A5E7}" presName="linComp" presStyleCnt="0"/>
      <dgm:spPr/>
    </dgm:pt>
    <dgm:pt modelId="{CDC6D2F7-0494-4D58-91D8-02C6986A2A8B}" type="pres">
      <dgm:prSet presAssocID="{F109F812-87EA-4B5E-87AF-C327672EC596}" presName="compNode" presStyleCnt="0"/>
      <dgm:spPr/>
    </dgm:pt>
    <dgm:pt modelId="{54CCAD25-BC5F-46FE-AD1B-02A2B5604AC3}" type="pres">
      <dgm:prSet presAssocID="{F109F812-87EA-4B5E-87AF-C327672EC596}" presName="bkgdShape" presStyleLbl="node1" presStyleIdx="0" presStyleCnt="3" custLinFactNeighborX="-5102" custLinFactNeighborY="2996"/>
      <dgm:spPr/>
    </dgm:pt>
    <dgm:pt modelId="{38B92EE6-A889-4DA2-B4DA-5E0EBD2BEC9B}" type="pres">
      <dgm:prSet presAssocID="{F109F812-87EA-4B5E-87AF-C327672EC596}" presName="nodeTx" presStyleLbl="node1" presStyleIdx="0" presStyleCnt="3">
        <dgm:presLayoutVars>
          <dgm:bulletEnabled val="1"/>
        </dgm:presLayoutVars>
      </dgm:prSet>
      <dgm:spPr/>
    </dgm:pt>
    <dgm:pt modelId="{F9FDD0A9-50A1-4C7E-B1DE-35FF904144BA}" type="pres">
      <dgm:prSet presAssocID="{F109F812-87EA-4B5E-87AF-C327672EC596}" presName="invisiNode" presStyleLbl="node1" presStyleIdx="0" presStyleCnt="3"/>
      <dgm:spPr/>
    </dgm:pt>
    <dgm:pt modelId="{8A19E9CF-17EA-4513-92A2-211BCD33C5B2}" type="pres">
      <dgm:prSet presAssocID="{F109F812-87EA-4B5E-87AF-C327672EC596}" presName="imagNode" presStyleLbl="fgImgPlace1" presStyleIdx="0" presStyleCnt="3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F5470887-43C0-42DE-9FA4-22C641FCC325}" type="pres">
      <dgm:prSet presAssocID="{62E4B438-184C-49AD-9507-65DE3D853361}" presName="sibTrans" presStyleLbl="sibTrans2D1" presStyleIdx="0" presStyleCnt="0"/>
      <dgm:spPr/>
    </dgm:pt>
    <dgm:pt modelId="{5058A2E4-CAF1-4590-969A-20E88D80F8FB}" type="pres">
      <dgm:prSet presAssocID="{E1DC2A76-8693-4E42-96AF-51338720B19E}" presName="compNode" presStyleCnt="0"/>
      <dgm:spPr/>
    </dgm:pt>
    <dgm:pt modelId="{0AC9EDA4-CC4C-4F85-BE31-722909FA0D89}" type="pres">
      <dgm:prSet presAssocID="{E1DC2A76-8693-4E42-96AF-51338720B19E}" presName="bkgdShape" presStyleLbl="node1" presStyleIdx="1" presStyleCnt="3"/>
      <dgm:spPr>
        <a:xfrm>
          <a:off x="2052339" y="0"/>
          <a:ext cx="1991320" cy="4064000"/>
        </a:xfrm>
        <a:prstGeom prst="roundRect">
          <a:avLst>
            <a:gd name="adj" fmla="val 10000"/>
          </a:avLst>
        </a:prstGeom>
      </dgm:spPr>
    </dgm:pt>
    <dgm:pt modelId="{5793FCC4-0B89-4E6A-98CB-39016209CC2E}" type="pres">
      <dgm:prSet presAssocID="{E1DC2A76-8693-4E42-96AF-51338720B19E}" presName="nodeTx" presStyleLbl="node1" presStyleIdx="1" presStyleCnt="3">
        <dgm:presLayoutVars>
          <dgm:bulletEnabled val="1"/>
        </dgm:presLayoutVars>
      </dgm:prSet>
      <dgm:spPr/>
    </dgm:pt>
    <dgm:pt modelId="{9B8E59B9-CC45-4DAE-B04D-9A799DCCF012}" type="pres">
      <dgm:prSet presAssocID="{E1DC2A76-8693-4E42-96AF-51338720B19E}" presName="invisiNode" presStyleLbl="node1" presStyleIdx="1" presStyleCnt="3"/>
      <dgm:spPr/>
    </dgm:pt>
    <dgm:pt modelId="{015E3F78-495C-47A6-91D4-946B6D986226}" type="pres">
      <dgm:prSet presAssocID="{E1DC2A76-8693-4E42-96AF-51338720B19E}" presName="imagNode" presStyleLbl="fgImgPlace1" presStyleIdx="1" presStyleCnt="3"/>
      <dgm:spPr>
        <a:prstGeom prst="rect">
          <a:avLst/>
        </a:prstGeom>
        <a:blipFill>
          <a:blip xmlns:r="http://schemas.openxmlformats.org/officeDocument/2006/relationships"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31F7EBC-DB2E-4BF1-8F35-835E7F0C2CCC}" type="pres">
      <dgm:prSet presAssocID="{7641A1FA-49F4-4AFE-BE12-2CEA2E416F5C}" presName="sibTrans" presStyleLbl="sibTrans2D1" presStyleIdx="0" presStyleCnt="0"/>
      <dgm:spPr/>
    </dgm:pt>
    <dgm:pt modelId="{F10799C5-1FD4-4D0B-8391-373DB2A84A67}" type="pres">
      <dgm:prSet presAssocID="{6A89882C-C4F4-487B-BE00-9901A53F29BF}" presName="compNode" presStyleCnt="0"/>
      <dgm:spPr/>
    </dgm:pt>
    <dgm:pt modelId="{A020E9A3-71CD-47EA-8176-A90B99F3109B}" type="pres">
      <dgm:prSet presAssocID="{6A89882C-C4F4-487B-BE00-9901A53F29BF}" presName="bkgdShape" presStyleLbl="node1" presStyleIdx="2" presStyleCnt="3"/>
      <dgm:spPr>
        <a:xfrm>
          <a:off x="4103399" y="0"/>
          <a:ext cx="1991320" cy="4064000"/>
        </a:xfrm>
        <a:prstGeom prst="roundRect">
          <a:avLst>
            <a:gd name="adj" fmla="val 10000"/>
          </a:avLst>
        </a:prstGeom>
      </dgm:spPr>
    </dgm:pt>
    <dgm:pt modelId="{E1665052-8DC7-40F7-8984-F1E460B172CE}" type="pres">
      <dgm:prSet presAssocID="{6A89882C-C4F4-487B-BE00-9901A53F29BF}" presName="nodeTx" presStyleLbl="node1" presStyleIdx="2" presStyleCnt="3">
        <dgm:presLayoutVars>
          <dgm:bulletEnabled val="1"/>
        </dgm:presLayoutVars>
      </dgm:prSet>
      <dgm:spPr/>
    </dgm:pt>
    <dgm:pt modelId="{E9FD35BE-4524-4786-80D2-CFD95C743C76}" type="pres">
      <dgm:prSet presAssocID="{6A89882C-C4F4-487B-BE00-9901A53F29BF}" presName="invisiNode" presStyleLbl="node1" presStyleIdx="2" presStyleCnt="3"/>
      <dgm:spPr/>
    </dgm:pt>
    <dgm:pt modelId="{28B3DCA1-BDCE-4258-BD26-5A26D7586861}" type="pres">
      <dgm:prSet presAssocID="{6A89882C-C4F4-487B-BE00-9901A53F29BF}" presName="imagNode" presStyleLbl="fgImgPlace1" presStyleIdx="2" presStyleCnt="3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0873FA1C-A12D-4E57-A5DC-36ADD64FBAD6}" type="presOf" srcId="{E1DC2A76-8693-4E42-96AF-51338720B19E}" destId="{5793FCC4-0B89-4E6A-98CB-39016209CC2E}" srcOrd="1" destOrd="0" presId="urn:microsoft.com/office/officeart/2005/8/layout/hList7"/>
    <dgm:cxn modelId="{AF00DF31-B2B7-42FE-9860-1DAEBE682F5C}" srcId="{7F067B47-2CF1-44A9-9C7B-6D5F13C4A5E7}" destId="{F109F812-87EA-4B5E-87AF-C327672EC596}" srcOrd="0" destOrd="0" parTransId="{F5845854-AC4A-489D-9924-7F29EA203E11}" sibTransId="{62E4B438-184C-49AD-9507-65DE3D853361}"/>
    <dgm:cxn modelId="{27A37634-98B5-4CAC-9A99-65362C46B872}" type="presOf" srcId="{7F067B47-2CF1-44A9-9C7B-6D5F13C4A5E7}" destId="{E510883F-3550-43BB-B28A-25D80CDE65F4}" srcOrd="0" destOrd="0" presId="urn:microsoft.com/office/officeart/2005/8/layout/hList7"/>
    <dgm:cxn modelId="{C2047536-CF84-4A06-A454-AB697B1D2C85}" type="presOf" srcId="{7641A1FA-49F4-4AFE-BE12-2CEA2E416F5C}" destId="{D31F7EBC-DB2E-4BF1-8F35-835E7F0C2CCC}" srcOrd="0" destOrd="0" presId="urn:microsoft.com/office/officeart/2005/8/layout/hList7"/>
    <dgm:cxn modelId="{2ABE6244-AEFF-4404-8621-4264DB89DBDD}" type="presOf" srcId="{6A89882C-C4F4-487B-BE00-9901A53F29BF}" destId="{A020E9A3-71CD-47EA-8176-A90B99F3109B}" srcOrd="0" destOrd="0" presId="urn:microsoft.com/office/officeart/2005/8/layout/hList7"/>
    <dgm:cxn modelId="{2703E675-07C9-4693-8E98-EDE89C0CA14C}" type="presOf" srcId="{F109F812-87EA-4B5E-87AF-C327672EC596}" destId="{54CCAD25-BC5F-46FE-AD1B-02A2B5604AC3}" srcOrd="0" destOrd="0" presId="urn:microsoft.com/office/officeart/2005/8/layout/hList7"/>
    <dgm:cxn modelId="{24A3A27B-A01C-4593-8437-156C97E3DE51}" type="presOf" srcId="{62E4B438-184C-49AD-9507-65DE3D853361}" destId="{F5470887-43C0-42DE-9FA4-22C641FCC325}" srcOrd="0" destOrd="0" presId="urn:microsoft.com/office/officeart/2005/8/layout/hList7"/>
    <dgm:cxn modelId="{D7D0FB7C-F38B-4E95-8268-E0D75C722F57}" type="presOf" srcId="{E1DC2A76-8693-4E42-96AF-51338720B19E}" destId="{0AC9EDA4-CC4C-4F85-BE31-722909FA0D89}" srcOrd="0" destOrd="0" presId="urn:microsoft.com/office/officeart/2005/8/layout/hList7"/>
    <dgm:cxn modelId="{B0042AA1-53AF-4743-81D1-E3DD80276C96}" type="presOf" srcId="{6A89882C-C4F4-487B-BE00-9901A53F29BF}" destId="{E1665052-8DC7-40F7-8984-F1E460B172CE}" srcOrd="1" destOrd="0" presId="urn:microsoft.com/office/officeart/2005/8/layout/hList7"/>
    <dgm:cxn modelId="{76D61AA2-3990-41D5-BE93-DCA10C2B3135}" srcId="{7F067B47-2CF1-44A9-9C7B-6D5F13C4A5E7}" destId="{E1DC2A76-8693-4E42-96AF-51338720B19E}" srcOrd="1" destOrd="0" parTransId="{A500EAB2-7475-4D0C-A0B2-70E04BA3FEFF}" sibTransId="{7641A1FA-49F4-4AFE-BE12-2CEA2E416F5C}"/>
    <dgm:cxn modelId="{A45252E9-63D5-4CE3-BEFA-3960F68E4E99}" type="presOf" srcId="{F109F812-87EA-4B5E-87AF-C327672EC596}" destId="{38B92EE6-A889-4DA2-B4DA-5E0EBD2BEC9B}" srcOrd="1" destOrd="0" presId="urn:microsoft.com/office/officeart/2005/8/layout/hList7"/>
    <dgm:cxn modelId="{2F784CF0-0BE8-4360-BEF6-CEFF923DA032}" srcId="{7F067B47-2CF1-44A9-9C7B-6D5F13C4A5E7}" destId="{6A89882C-C4F4-487B-BE00-9901A53F29BF}" srcOrd="2" destOrd="0" parTransId="{5AB04839-312B-45E6-AB13-BB26F7645CDD}" sibTransId="{B250D5F0-1A7E-47EB-AB53-818712768A56}"/>
    <dgm:cxn modelId="{7D5D62B4-0172-460A-9573-E395FC078C6B}" type="presParOf" srcId="{E510883F-3550-43BB-B28A-25D80CDE65F4}" destId="{5DB99581-8556-42A3-B2A1-B5A2A34D0A10}" srcOrd="0" destOrd="0" presId="urn:microsoft.com/office/officeart/2005/8/layout/hList7"/>
    <dgm:cxn modelId="{16782240-CA2B-4633-B870-BD57518AA041}" type="presParOf" srcId="{E510883F-3550-43BB-B28A-25D80CDE65F4}" destId="{5050E359-6219-48EE-B362-FABAA07AA6D8}" srcOrd="1" destOrd="0" presId="urn:microsoft.com/office/officeart/2005/8/layout/hList7"/>
    <dgm:cxn modelId="{902DA9FD-20AC-467B-90BB-2B027F1C545C}" type="presParOf" srcId="{5050E359-6219-48EE-B362-FABAA07AA6D8}" destId="{CDC6D2F7-0494-4D58-91D8-02C6986A2A8B}" srcOrd="0" destOrd="0" presId="urn:microsoft.com/office/officeart/2005/8/layout/hList7"/>
    <dgm:cxn modelId="{969BF577-F55E-4DCA-9A6D-B67EDB0AA6CF}" type="presParOf" srcId="{CDC6D2F7-0494-4D58-91D8-02C6986A2A8B}" destId="{54CCAD25-BC5F-46FE-AD1B-02A2B5604AC3}" srcOrd="0" destOrd="0" presId="urn:microsoft.com/office/officeart/2005/8/layout/hList7"/>
    <dgm:cxn modelId="{697A72D3-F725-451A-BD14-18F248905ABB}" type="presParOf" srcId="{CDC6D2F7-0494-4D58-91D8-02C6986A2A8B}" destId="{38B92EE6-A889-4DA2-B4DA-5E0EBD2BEC9B}" srcOrd="1" destOrd="0" presId="urn:microsoft.com/office/officeart/2005/8/layout/hList7"/>
    <dgm:cxn modelId="{0B5705D0-ACCE-4949-BDC6-0476990E8D03}" type="presParOf" srcId="{CDC6D2F7-0494-4D58-91D8-02C6986A2A8B}" destId="{F9FDD0A9-50A1-4C7E-B1DE-35FF904144BA}" srcOrd="2" destOrd="0" presId="urn:microsoft.com/office/officeart/2005/8/layout/hList7"/>
    <dgm:cxn modelId="{32153A37-9216-4489-8384-62522C20C1DC}" type="presParOf" srcId="{CDC6D2F7-0494-4D58-91D8-02C6986A2A8B}" destId="{8A19E9CF-17EA-4513-92A2-211BCD33C5B2}" srcOrd="3" destOrd="0" presId="urn:microsoft.com/office/officeart/2005/8/layout/hList7"/>
    <dgm:cxn modelId="{158655DD-CC98-49D8-A96C-EB5B02DD14CD}" type="presParOf" srcId="{5050E359-6219-48EE-B362-FABAA07AA6D8}" destId="{F5470887-43C0-42DE-9FA4-22C641FCC325}" srcOrd="1" destOrd="0" presId="urn:microsoft.com/office/officeart/2005/8/layout/hList7"/>
    <dgm:cxn modelId="{9CE5EA28-6AF4-4DDB-BAF9-3EC6C4E04F4D}" type="presParOf" srcId="{5050E359-6219-48EE-B362-FABAA07AA6D8}" destId="{5058A2E4-CAF1-4590-969A-20E88D80F8FB}" srcOrd="2" destOrd="0" presId="urn:microsoft.com/office/officeart/2005/8/layout/hList7"/>
    <dgm:cxn modelId="{253FADBB-7A77-42F1-AA30-50B9A59DC3EB}" type="presParOf" srcId="{5058A2E4-CAF1-4590-969A-20E88D80F8FB}" destId="{0AC9EDA4-CC4C-4F85-BE31-722909FA0D89}" srcOrd="0" destOrd="0" presId="urn:microsoft.com/office/officeart/2005/8/layout/hList7"/>
    <dgm:cxn modelId="{891D9470-CE6B-486A-8B7F-ECFAA2BA8A3D}" type="presParOf" srcId="{5058A2E4-CAF1-4590-969A-20E88D80F8FB}" destId="{5793FCC4-0B89-4E6A-98CB-39016209CC2E}" srcOrd="1" destOrd="0" presId="urn:microsoft.com/office/officeart/2005/8/layout/hList7"/>
    <dgm:cxn modelId="{D60F7C86-50C9-4B64-A4FB-3E08E6774532}" type="presParOf" srcId="{5058A2E4-CAF1-4590-969A-20E88D80F8FB}" destId="{9B8E59B9-CC45-4DAE-B04D-9A799DCCF012}" srcOrd="2" destOrd="0" presId="urn:microsoft.com/office/officeart/2005/8/layout/hList7"/>
    <dgm:cxn modelId="{8FC07AE7-214B-48FA-BA0D-9DFDCE5971E5}" type="presParOf" srcId="{5058A2E4-CAF1-4590-969A-20E88D80F8FB}" destId="{015E3F78-495C-47A6-91D4-946B6D986226}" srcOrd="3" destOrd="0" presId="urn:microsoft.com/office/officeart/2005/8/layout/hList7"/>
    <dgm:cxn modelId="{E38120F2-790A-4FC9-9507-8CA7B8AD75E0}" type="presParOf" srcId="{5050E359-6219-48EE-B362-FABAA07AA6D8}" destId="{D31F7EBC-DB2E-4BF1-8F35-835E7F0C2CCC}" srcOrd="3" destOrd="0" presId="urn:microsoft.com/office/officeart/2005/8/layout/hList7"/>
    <dgm:cxn modelId="{3F1A1527-7D04-4C08-B41C-7E7E12E7BEB9}" type="presParOf" srcId="{5050E359-6219-48EE-B362-FABAA07AA6D8}" destId="{F10799C5-1FD4-4D0B-8391-373DB2A84A67}" srcOrd="4" destOrd="0" presId="urn:microsoft.com/office/officeart/2005/8/layout/hList7"/>
    <dgm:cxn modelId="{F00F4BE1-C25D-4A68-989B-DB9517D4BD92}" type="presParOf" srcId="{F10799C5-1FD4-4D0B-8391-373DB2A84A67}" destId="{A020E9A3-71CD-47EA-8176-A90B99F3109B}" srcOrd="0" destOrd="0" presId="urn:microsoft.com/office/officeart/2005/8/layout/hList7"/>
    <dgm:cxn modelId="{21CDBDB2-7551-400D-B871-85C6D96FDCA6}" type="presParOf" srcId="{F10799C5-1FD4-4D0B-8391-373DB2A84A67}" destId="{E1665052-8DC7-40F7-8984-F1E460B172CE}" srcOrd="1" destOrd="0" presId="urn:microsoft.com/office/officeart/2005/8/layout/hList7"/>
    <dgm:cxn modelId="{6248B69B-5592-47F4-964F-10F9014C6EE9}" type="presParOf" srcId="{F10799C5-1FD4-4D0B-8391-373DB2A84A67}" destId="{E9FD35BE-4524-4786-80D2-CFD95C743C76}" srcOrd="2" destOrd="0" presId="urn:microsoft.com/office/officeart/2005/8/layout/hList7"/>
    <dgm:cxn modelId="{F8F8851B-FB6D-41EF-B494-A377508C8EF4}" type="presParOf" srcId="{F10799C5-1FD4-4D0B-8391-373DB2A84A67}" destId="{28B3DCA1-BDCE-4258-BD26-5A26D758686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8CB47-D812-47C0-A3BD-F9E728D399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9A2A7D3-D210-428A-B45D-BD4B2C8B731F}">
      <dgm:prSet phldrT="[Texto]" custT="1"/>
      <dgm:spPr/>
      <dgm:t>
        <a:bodyPr/>
        <a:lstStyle/>
        <a:p>
          <a:r>
            <a:rPr lang="es-AR" sz="1800">
              <a:latin typeface="+mj-lt"/>
            </a:rPr>
            <a:t>Tipos de comandos en SQL</a:t>
          </a:r>
        </a:p>
      </dgm:t>
    </dgm:pt>
    <dgm:pt modelId="{1088C7FA-A359-44B0-A0D1-CA77839C76D3}" type="parTrans" cxnId="{2DAC042A-375F-475F-9C60-A791B430444C}">
      <dgm:prSet/>
      <dgm:spPr/>
      <dgm:t>
        <a:bodyPr/>
        <a:lstStyle/>
        <a:p>
          <a:endParaRPr lang="es-AR"/>
        </a:p>
      </dgm:t>
    </dgm:pt>
    <dgm:pt modelId="{5A6D47B0-6148-4092-8492-479F890B026B}" type="sibTrans" cxnId="{2DAC042A-375F-475F-9C60-A791B430444C}">
      <dgm:prSet/>
      <dgm:spPr/>
      <dgm:t>
        <a:bodyPr/>
        <a:lstStyle/>
        <a:p>
          <a:endParaRPr lang="es-AR"/>
        </a:p>
      </dgm:t>
    </dgm:pt>
    <dgm:pt modelId="{DBFCB686-2B51-4EAC-B1FD-EE1FED70C6EC}">
      <dgm:prSet phldrT="[Texto]" custT="1"/>
      <dgm:spPr/>
      <dgm:t>
        <a:bodyPr/>
        <a:lstStyle/>
        <a:p>
          <a:r>
            <a:rPr lang="es-AR" sz="1400">
              <a:latin typeface="+mj-lt"/>
            </a:rPr>
            <a:t>DDL: Comandos de definición de datos</a:t>
          </a:r>
        </a:p>
      </dgm:t>
    </dgm:pt>
    <dgm:pt modelId="{15A443B6-DFD3-4C75-A2F4-44B36C3C472B}" type="parTrans" cxnId="{5EE6A957-78AF-450E-9E4E-6CDFB04277D8}">
      <dgm:prSet/>
      <dgm:spPr/>
      <dgm:t>
        <a:bodyPr/>
        <a:lstStyle/>
        <a:p>
          <a:endParaRPr lang="es-AR"/>
        </a:p>
      </dgm:t>
    </dgm:pt>
    <dgm:pt modelId="{3EC10B53-5464-4D3E-A77E-07074F2DF6D6}" type="sibTrans" cxnId="{5EE6A957-78AF-450E-9E4E-6CDFB04277D8}">
      <dgm:prSet/>
      <dgm:spPr/>
      <dgm:t>
        <a:bodyPr/>
        <a:lstStyle/>
        <a:p>
          <a:endParaRPr lang="es-AR"/>
        </a:p>
      </dgm:t>
    </dgm:pt>
    <dgm:pt modelId="{2CFE4D17-EFED-4676-9FD9-6DE634307919}">
      <dgm:prSet phldrT="[Texto]" custT="1"/>
      <dgm:spPr/>
      <dgm:t>
        <a:bodyPr/>
        <a:lstStyle/>
        <a:p>
          <a:r>
            <a:rPr lang="es-AR" sz="1400">
              <a:latin typeface="+mj-lt"/>
            </a:rPr>
            <a:t>DQL: Comandos para crear queries (consultas)</a:t>
          </a:r>
        </a:p>
      </dgm:t>
    </dgm:pt>
    <dgm:pt modelId="{57278842-2705-4231-98B1-87874363FA07}" type="parTrans" cxnId="{240531CE-338B-44CF-9161-E0A311391E8B}">
      <dgm:prSet/>
      <dgm:spPr/>
      <dgm:t>
        <a:bodyPr/>
        <a:lstStyle/>
        <a:p>
          <a:endParaRPr lang="es-AR"/>
        </a:p>
      </dgm:t>
    </dgm:pt>
    <dgm:pt modelId="{DB1DC7E9-B8FC-493A-9BA0-679E19F1BDCB}" type="sibTrans" cxnId="{240531CE-338B-44CF-9161-E0A311391E8B}">
      <dgm:prSet/>
      <dgm:spPr/>
      <dgm:t>
        <a:bodyPr/>
        <a:lstStyle/>
        <a:p>
          <a:endParaRPr lang="es-AR"/>
        </a:p>
      </dgm:t>
    </dgm:pt>
    <dgm:pt modelId="{6BFF25D2-2855-4A91-A7E2-77EA53DA5B20}">
      <dgm:prSet phldrT="[Texto]" custT="1"/>
      <dgm:spPr/>
      <dgm:t>
        <a:bodyPr/>
        <a:lstStyle/>
        <a:p>
          <a:r>
            <a:rPr lang="es-AR" sz="1400">
              <a:latin typeface="+mj-lt"/>
            </a:rPr>
            <a:t>DML: Comandos para manipular datos</a:t>
          </a:r>
          <a:endParaRPr lang="es-AR" sz="1400"/>
        </a:p>
      </dgm:t>
    </dgm:pt>
    <dgm:pt modelId="{47846DD5-376D-485C-A6AE-996D2F1DDFC7}" type="parTrans" cxnId="{2E8131C1-FEE5-4308-BACD-08ED6A917B07}">
      <dgm:prSet/>
      <dgm:spPr/>
      <dgm:t>
        <a:bodyPr/>
        <a:lstStyle/>
        <a:p>
          <a:endParaRPr lang="es-AR"/>
        </a:p>
      </dgm:t>
    </dgm:pt>
    <dgm:pt modelId="{FF5D6612-6285-4CB7-AB1C-5682C78132BC}" type="sibTrans" cxnId="{2E8131C1-FEE5-4308-BACD-08ED6A917B07}">
      <dgm:prSet/>
      <dgm:spPr/>
      <dgm:t>
        <a:bodyPr/>
        <a:lstStyle/>
        <a:p>
          <a:endParaRPr lang="es-AR"/>
        </a:p>
      </dgm:t>
    </dgm:pt>
    <dgm:pt modelId="{4D46E712-7B50-4F51-93BC-A4746421C18E}">
      <dgm:prSet phldrT="[Texto]" custT="1"/>
      <dgm:spPr/>
      <dgm:t>
        <a:bodyPr/>
        <a:lstStyle/>
        <a:p>
          <a:r>
            <a:rPr lang="es-AR" sz="1400">
              <a:latin typeface="+mj-lt"/>
            </a:rPr>
            <a:t>DCL: Comandos para controlar el acceso a la base de datos</a:t>
          </a:r>
          <a:endParaRPr lang="es-AR" sz="1400"/>
        </a:p>
      </dgm:t>
    </dgm:pt>
    <dgm:pt modelId="{350888A8-C0EC-4705-B24E-500065D0FD4A}" type="parTrans" cxnId="{67BDEF97-6E48-4E7D-8A0B-0AF24505CF8A}">
      <dgm:prSet/>
      <dgm:spPr/>
      <dgm:t>
        <a:bodyPr/>
        <a:lstStyle/>
        <a:p>
          <a:endParaRPr lang="es-AR"/>
        </a:p>
      </dgm:t>
    </dgm:pt>
    <dgm:pt modelId="{50FC8CA5-7C8D-44CD-9BA6-BCB312417F51}" type="sibTrans" cxnId="{67BDEF97-6E48-4E7D-8A0B-0AF24505CF8A}">
      <dgm:prSet/>
      <dgm:spPr/>
      <dgm:t>
        <a:bodyPr/>
        <a:lstStyle/>
        <a:p>
          <a:endParaRPr lang="es-AR"/>
        </a:p>
      </dgm:t>
    </dgm:pt>
    <dgm:pt modelId="{A87E0044-3BBC-4853-B57E-204DEDB46BF1}" type="pres">
      <dgm:prSet presAssocID="{5F58CB47-D812-47C0-A3BD-F9E728D399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104C93-328E-413A-8AB9-2C7D434F2A52}" type="pres">
      <dgm:prSet presAssocID="{E9A2A7D3-D210-428A-B45D-BD4B2C8B731F}" presName="root1" presStyleCnt="0"/>
      <dgm:spPr/>
    </dgm:pt>
    <dgm:pt modelId="{ADA37413-90DF-4AA3-82AE-4B8A83770473}" type="pres">
      <dgm:prSet presAssocID="{E9A2A7D3-D210-428A-B45D-BD4B2C8B731F}" presName="LevelOneTextNode" presStyleLbl="node0" presStyleIdx="0" presStyleCnt="1">
        <dgm:presLayoutVars>
          <dgm:chPref val="3"/>
        </dgm:presLayoutVars>
      </dgm:prSet>
      <dgm:spPr/>
    </dgm:pt>
    <dgm:pt modelId="{19496CBD-0FED-4E4B-B5BD-98600B3414A4}" type="pres">
      <dgm:prSet presAssocID="{E9A2A7D3-D210-428A-B45D-BD4B2C8B731F}" presName="level2hierChild" presStyleCnt="0"/>
      <dgm:spPr/>
    </dgm:pt>
    <dgm:pt modelId="{9D894190-A587-4B85-B447-E6BFB477DA24}" type="pres">
      <dgm:prSet presAssocID="{15A443B6-DFD3-4C75-A2F4-44B36C3C472B}" presName="conn2-1" presStyleLbl="parChTrans1D2" presStyleIdx="0" presStyleCnt="4"/>
      <dgm:spPr/>
    </dgm:pt>
    <dgm:pt modelId="{098F2F5F-035F-4AB3-ABBD-E5B2F9A9AE2E}" type="pres">
      <dgm:prSet presAssocID="{15A443B6-DFD3-4C75-A2F4-44B36C3C472B}" presName="connTx" presStyleLbl="parChTrans1D2" presStyleIdx="0" presStyleCnt="4"/>
      <dgm:spPr/>
    </dgm:pt>
    <dgm:pt modelId="{E738B842-8718-474C-819B-01C1720B19D1}" type="pres">
      <dgm:prSet presAssocID="{DBFCB686-2B51-4EAC-B1FD-EE1FED70C6EC}" presName="root2" presStyleCnt="0"/>
      <dgm:spPr/>
    </dgm:pt>
    <dgm:pt modelId="{59E6EB6A-4F72-4BB2-B665-FF2CA25F33B4}" type="pres">
      <dgm:prSet presAssocID="{DBFCB686-2B51-4EAC-B1FD-EE1FED70C6EC}" presName="LevelTwoTextNode" presStyleLbl="node2" presStyleIdx="0" presStyleCnt="4">
        <dgm:presLayoutVars>
          <dgm:chPref val="3"/>
        </dgm:presLayoutVars>
      </dgm:prSet>
      <dgm:spPr/>
    </dgm:pt>
    <dgm:pt modelId="{A7CFBE2E-4F6B-4FBC-844E-1B5FC94B652B}" type="pres">
      <dgm:prSet presAssocID="{DBFCB686-2B51-4EAC-B1FD-EE1FED70C6EC}" presName="level3hierChild" presStyleCnt="0"/>
      <dgm:spPr/>
    </dgm:pt>
    <dgm:pt modelId="{B288C246-AF2B-4CD5-B3FE-999649D2D02D}" type="pres">
      <dgm:prSet presAssocID="{57278842-2705-4231-98B1-87874363FA07}" presName="conn2-1" presStyleLbl="parChTrans1D2" presStyleIdx="1" presStyleCnt="4"/>
      <dgm:spPr/>
    </dgm:pt>
    <dgm:pt modelId="{E7BE7788-293B-468F-BE8D-99759D46AB42}" type="pres">
      <dgm:prSet presAssocID="{57278842-2705-4231-98B1-87874363FA07}" presName="connTx" presStyleLbl="parChTrans1D2" presStyleIdx="1" presStyleCnt="4"/>
      <dgm:spPr/>
    </dgm:pt>
    <dgm:pt modelId="{C4A99E63-E8D0-492D-B163-E62C90397EAD}" type="pres">
      <dgm:prSet presAssocID="{2CFE4D17-EFED-4676-9FD9-6DE634307919}" presName="root2" presStyleCnt="0"/>
      <dgm:spPr/>
    </dgm:pt>
    <dgm:pt modelId="{A1A926CB-2826-47A6-81E9-37825EE6934E}" type="pres">
      <dgm:prSet presAssocID="{2CFE4D17-EFED-4676-9FD9-6DE634307919}" presName="LevelTwoTextNode" presStyleLbl="node2" presStyleIdx="1" presStyleCnt="4">
        <dgm:presLayoutVars>
          <dgm:chPref val="3"/>
        </dgm:presLayoutVars>
      </dgm:prSet>
      <dgm:spPr/>
    </dgm:pt>
    <dgm:pt modelId="{8974E2B5-A933-49D0-B8D9-2D31B7D4C31E}" type="pres">
      <dgm:prSet presAssocID="{2CFE4D17-EFED-4676-9FD9-6DE634307919}" presName="level3hierChild" presStyleCnt="0"/>
      <dgm:spPr/>
    </dgm:pt>
    <dgm:pt modelId="{DC818799-A4C8-4F95-81D4-F003949875A5}" type="pres">
      <dgm:prSet presAssocID="{47846DD5-376D-485C-A6AE-996D2F1DDFC7}" presName="conn2-1" presStyleLbl="parChTrans1D2" presStyleIdx="2" presStyleCnt="4"/>
      <dgm:spPr/>
    </dgm:pt>
    <dgm:pt modelId="{0200B63B-EDDF-443B-98A4-862E012F2C61}" type="pres">
      <dgm:prSet presAssocID="{47846DD5-376D-485C-A6AE-996D2F1DDFC7}" presName="connTx" presStyleLbl="parChTrans1D2" presStyleIdx="2" presStyleCnt="4"/>
      <dgm:spPr/>
    </dgm:pt>
    <dgm:pt modelId="{87BADD99-F5E0-4E09-B208-4380A8B5697A}" type="pres">
      <dgm:prSet presAssocID="{6BFF25D2-2855-4A91-A7E2-77EA53DA5B20}" presName="root2" presStyleCnt="0"/>
      <dgm:spPr/>
    </dgm:pt>
    <dgm:pt modelId="{9EADDC28-3C03-4516-B39D-9A3F834FE0D2}" type="pres">
      <dgm:prSet presAssocID="{6BFF25D2-2855-4A91-A7E2-77EA53DA5B20}" presName="LevelTwoTextNode" presStyleLbl="node2" presStyleIdx="2" presStyleCnt="4">
        <dgm:presLayoutVars>
          <dgm:chPref val="3"/>
        </dgm:presLayoutVars>
      </dgm:prSet>
      <dgm:spPr/>
    </dgm:pt>
    <dgm:pt modelId="{07800D45-EDBF-4399-B432-12577A50B51D}" type="pres">
      <dgm:prSet presAssocID="{6BFF25D2-2855-4A91-A7E2-77EA53DA5B20}" presName="level3hierChild" presStyleCnt="0"/>
      <dgm:spPr/>
    </dgm:pt>
    <dgm:pt modelId="{4E881C04-27EA-46CE-BC82-490C58E8B507}" type="pres">
      <dgm:prSet presAssocID="{350888A8-C0EC-4705-B24E-500065D0FD4A}" presName="conn2-1" presStyleLbl="parChTrans1D2" presStyleIdx="3" presStyleCnt="4"/>
      <dgm:spPr/>
    </dgm:pt>
    <dgm:pt modelId="{D47D09C0-AB48-4402-97FB-1423A20FF590}" type="pres">
      <dgm:prSet presAssocID="{350888A8-C0EC-4705-B24E-500065D0FD4A}" presName="connTx" presStyleLbl="parChTrans1D2" presStyleIdx="3" presStyleCnt="4"/>
      <dgm:spPr/>
    </dgm:pt>
    <dgm:pt modelId="{F8E03499-BAAE-4B34-A816-150603D71BA4}" type="pres">
      <dgm:prSet presAssocID="{4D46E712-7B50-4F51-93BC-A4746421C18E}" presName="root2" presStyleCnt="0"/>
      <dgm:spPr/>
    </dgm:pt>
    <dgm:pt modelId="{A75CDEA8-3F8B-4F7C-99FB-2D1E8C89DE72}" type="pres">
      <dgm:prSet presAssocID="{4D46E712-7B50-4F51-93BC-A4746421C18E}" presName="LevelTwoTextNode" presStyleLbl="node2" presStyleIdx="3" presStyleCnt="4">
        <dgm:presLayoutVars>
          <dgm:chPref val="3"/>
        </dgm:presLayoutVars>
      </dgm:prSet>
      <dgm:spPr/>
    </dgm:pt>
    <dgm:pt modelId="{5A75A192-B7B9-4D2F-8D05-388CE51B847E}" type="pres">
      <dgm:prSet presAssocID="{4D46E712-7B50-4F51-93BC-A4746421C18E}" presName="level3hierChild" presStyleCnt="0"/>
      <dgm:spPr/>
    </dgm:pt>
  </dgm:ptLst>
  <dgm:cxnLst>
    <dgm:cxn modelId="{6D27A302-09AC-481A-B33D-2F3990A02A87}" type="presOf" srcId="{15A443B6-DFD3-4C75-A2F4-44B36C3C472B}" destId="{098F2F5F-035F-4AB3-ABBD-E5B2F9A9AE2E}" srcOrd="1" destOrd="0" presId="urn:microsoft.com/office/officeart/2008/layout/HorizontalMultiLevelHierarchy"/>
    <dgm:cxn modelId="{ABEDEE08-DE97-4C92-AB24-6882448171FC}" type="presOf" srcId="{15A443B6-DFD3-4C75-A2F4-44B36C3C472B}" destId="{9D894190-A587-4B85-B447-E6BFB477DA24}" srcOrd="0" destOrd="0" presId="urn:microsoft.com/office/officeart/2008/layout/HorizontalMultiLevelHierarchy"/>
    <dgm:cxn modelId="{16A9BB12-F083-4C47-93EF-FFAFDE214493}" type="presOf" srcId="{4D46E712-7B50-4F51-93BC-A4746421C18E}" destId="{A75CDEA8-3F8B-4F7C-99FB-2D1E8C89DE72}" srcOrd="0" destOrd="0" presId="urn:microsoft.com/office/officeart/2008/layout/HorizontalMultiLevelHierarchy"/>
    <dgm:cxn modelId="{985D9D15-A730-4DAB-B200-AEAA6D441DB8}" type="presOf" srcId="{350888A8-C0EC-4705-B24E-500065D0FD4A}" destId="{D47D09C0-AB48-4402-97FB-1423A20FF590}" srcOrd="1" destOrd="0" presId="urn:microsoft.com/office/officeart/2008/layout/HorizontalMultiLevelHierarchy"/>
    <dgm:cxn modelId="{2DAC042A-375F-475F-9C60-A791B430444C}" srcId="{5F58CB47-D812-47C0-A3BD-F9E728D399B2}" destId="{E9A2A7D3-D210-428A-B45D-BD4B2C8B731F}" srcOrd="0" destOrd="0" parTransId="{1088C7FA-A359-44B0-A0D1-CA77839C76D3}" sibTransId="{5A6D47B0-6148-4092-8492-479F890B026B}"/>
    <dgm:cxn modelId="{748E2E35-7B2F-432E-9B4A-6CD071E9548F}" type="presOf" srcId="{DBFCB686-2B51-4EAC-B1FD-EE1FED70C6EC}" destId="{59E6EB6A-4F72-4BB2-B665-FF2CA25F33B4}" srcOrd="0" destOrd="0" presId="urn:microsoft.com/office/officeart/2008/layout/HorizontalMultiLevelHierarchy"/>
    <dgm:cxn modelId="{88921949-5E46-4158-B256-96D657D39300}" type="presOf" srcId="{6BFF25D2-2855-4A91-A7E2-77EA53DA5B20}" destId="{9EADDC28-3C03-4516-B39D-9A3F834FE0D2}" srcOrd="0" destOrd="0" presId="urn:microsoft.com/office/officeart/2008/layout/HorizontalMultiLevelHierarchy"/>
    <dgm:cxn modelId="{F0FFBB54-55FD-4DF9-BB10-0006A5879933}" type="presOf" srcId="{47846DD5-376D-485C-A6AE-996D2F1DDFC7}" destId="{DC818799-A4C8-4F95-81D4-F003949875A5}" srcOrd="0" destOrd="0" presId="urn:microsoft.com/office/officeart/2008/layout/HorizontalMultiLevelHierarchy"/>
    <dgm:cxn modelId="{08533E56-483B-4590-B3D8-DB5EF21309BF}" type="presOf" srcId="{47846DD5-376D-485C-A6AE-996D2F1DDFC7}" destId="{0200B63B-EDDF-443B-98A4-862E012F2C61}" srcOrd="1" destOrd="0" presId="urn:microsoft.com/office/officeart/2008/layout/HorizontalMultiLevelHierarchy"/>
    <dgm:cxn modelId="{5EE6A957-78AF-450E-9E4E-6CDFB04277D8}" srcId="{E9A2A7D3-D210-428A-B45D-BD4B2C8B731F}" destId="{DBFCB686-2B51-4EAC-B1FD-EE1FED70C6EC}" srcOrd="0" destOrd="0" parTransId="{15A443B6-DFD3-4C75-A2F4-44B36C3C472B}" sibTransId="{3EC10B53-5464-4D3E-A77E-07074F2DF6D6}"/>
    <dgm:cxn modelId="{26AF1095-1EF9-4270-B460-A0D87026EEE7}" type="presOf" srcId="{2CFE4D17-EFED-4676-9FD9-6DE634307919}" destId="{A1A926CB-2826-47A6-81E9-37825EE6934E}" srcOrd="0" destOrd="0" presId="urn:microsoft.com/office/officeart/2008/layout/HorizontalMultiLevelHierarchy"/>
    <dgm:cxn modelId="{67BDEF97-6E48-4E7D-8A0B-0AF24505CF8A}" srcId="{E9A2A7D3-D210-428A-B45D-BD4B2C8B731F}" destId="{4D46E712-7B50-4F51-93BC-A4746421C18E}" srcOrd="3" destOrd="0" parTransId="{350888A8-C0EC-4705-B24E-500065D0FD4A}" sibTransId="{50FC8CA5-7C8D-44CD-9BA6-BCB312417F51}"/>
    <dgm:cxn modelId="{3418A5AC-5F03-44CF-BA51-9DEFA31CF5F1}" type="presOf" srcId="{E9A2A7D3-D210-428A-B45D-BD4B2C8B731F}" destId="{ADA37413-90DF-4AA3-82AE-4B8A83770473}" srcOrd="0" destOrd="0" presId="urn:microsoft.com/office/officeart/2008/layout/HorizontalMultiLevelHierarchy"/>
    <dgm:cxn modelId="{19966AB5-3104-4E8D-A7E2-3B1DF8A80475}" type="presOf" srcId="{57278842-2705-4231-98B1-87874363FA07}" destId="{E7BE7788-293B-468F-BE8D-99759D46AB42}" srcOrd="1" destOrd="0" presId="urn:microsoft.com/office/officeart/2008/layout/HorizontalMultiLevelHierarchy"/>
    <dgm:cxn modelId="{F51ACAB8-6277-4C11-9F56-A046D1633983}" type="presOf" srcId="{57278842-2705-4231-98B1-87874363FA07}" destId="{B288C246-AF2B-4CD5-B3FE-999649D2D02D}" srcOrd="0" destOrd="0" presId="urn:microsoft.com/office/officeart/2008/layout/HorizontalMultiLevelHierarchy"/>
    <dgm:cxn modelId="{2E8131C1-FEE5-4308-BACD-08ED6A917B07}" srcId="{E9A2A7D3-D210-428A-B45D-BD4B2C8B731F}" destId="{6BFF25D2-2855-4A91-A7E2-77EA53DA5B20}" srcOrd="2" destOrd="0" parTransId="{47846DD5-376D-485C-A6AE-996D2F1DDFC7}" sibTransId="{FF5D6612-6285-4CB7-AB1C-5682C78132BC}"/>
    <dgm:cxn modelId="{240531CE-338B-44CF-9161-E0A311391E8B}" srcId="{E9A2A7D3-D210-428A-B45D-BD4B2C8B731F}" destId="{2CFE4D17-EFED-4676-9FD9-6DE634307919}" srcOrd="1" destOrd="0" parTransId="{57278842-2705-4231-98B1-87874363FA07}" sibTransId="{DB1DC7E9-B8FC-493A-9BA0-679E19F1BDCB}"/>
    <dgm:cxn modelId="{4887EDD7-533A-4C3E-B99F-CB50A1E6BC2A}" type="presOf" srcId="{350888A8-C0EC-4705-B24E-500065D0FD4A}" destId="{4E881C04-27EA-46CE-BC82-490C58E8B507}" srcOrd="0" destOrd="0" presId="urn:microsoft.com/office/officeart/2008/layout/HorizontalMultiLevelHierarchy"/>
    <dgm:cxn modelId="{5C5FCAE6-3A91-40E1-A9D1-247AF7BFC74E}" type="presOf" srcId="{5F58CB47-D812-47C0-A3BD-F9E728D399B2}" destId="{A87E0044-3BBC-4853-B57E-204DEDB46BF1}" srcOrd="0" destOrd="0" presId="urn:microsoft.com/office/officeart/2008/layout/HorizontalMultiLevelHierarchy"/>
    <dgm:cxn modelId="{81F22196-7EB1-4F68-9945-FB87A37E05A3}" type="presParOf" srcId="{A87E0044-3BBC-4853-B57E-204DEDB46BF1}" destId="{B4104C93-328E-413A-8AB9-2C7D434F2A52}" srcOrd="0" destOrd="0" presId="urn:microsoft.com/office/officeart/2008/layout/HorizontalMultiLevelHierarchy"/>
    <dgm:cxn modelId="{233FB184-26BC-4D0A-A2D6-C83A60A6A934}" type="presParOf" srcId="{B4104C93-328E-413A-8AB9-2C7D434F2A52}" destId="{ADA37413-90DF-4AA3-82AE-4B8A83770473}" srcOrd="0" destOrd="0" presId="urn:microsoft.com/office/officeart/2008/layout/HorizontalMultiLevelHierarchy"/>
    <dgm:cxn modelId="{8D85927A-E953-47DC-AACC-311025B74070}" type="presParOf" srcId="{B4104C93-328E-413A-8AB9-2C7D434F2A52}" destId="{19496CBD-0FED-4E4B-B5BD-98600B3414A4}" srcOrd="1" destOrd="0" presId="urn:microsoft.com/office/officeart/2008/layout/HorizontalMultiLevelHierarchy"/>
    <dgm:cxn modelId="{186BF10E-0197-462E-9220-49A72597AC6E}" type="presParOf" srcId="{19496CBD-0FED-4E4B-B5BD-98600B3414A4}" destId="{9D894190-A587-4B85-B447-E6BFB477DA24}" srcOrd="0" destOrd="0" presId="urn:microsoft.com/office/officeart/2008/layout/HorizontalMultiLevelHierarchy"/>
    <dgm:cxn modelId="{D6909EC0-35B7-46EE-A07C-9BC8EE8A60EA}" type="presParOf" srcId="{9D894190-A587-4B85-B447-E6BFB477DA24}" destId="{098F2F5F-035F-4AB3-ABBD-E5B2F9A9AE2E}" srcOrd="0" destOrd="0" presId="urn:microsoft.com/office/officeart/2008/layout/HorizontalMultiLevelHierarchy"/>
    <dgm:cxn modelId="{4A19794C-F6F1-4C75-A3A8-FE12670C5B0E}" type="presParOf" srcId="{19496CBD-0FED-4E4B-B5BD-98600B3414A4}" destId="{E738B842-8718-474C-819B-01C1720B19D1}" srcOrd="1" destOrd="0" presId="urn:microsoft.com/office/officeart/2008/layout/HorizontalMultiLevelHierarchy"/>
    <dgm:cxn modelId="{ECF8801E-5A73-4F37-B5DD-1D755EE56D3D}" type="presParOf" srcId="{E738B842-8718-474C-819B-01C1720B19D1}" destId="{59E6EB6A-4F72-4BB2-B665-FF2CA25F33B4}" srcOrd="0" destOrd="0" presId="urn:microsoft.com/office/officeart/2008/layout/HorizontalMultiLevelHierarchy"/>
    <dgm:cxn modelId="{551422F3-3FA8-487A-80F5-F786A32E119D}" type="presParOf" srcId="{E738B842-8718-474C-819B-01C1720B19D1}" destId="{A7CFBE2E-4F6B-4FBC-844E-1B5FC94B652B}" srcOrd="1" destOrd="0" presId="urn:microsoft.com/office/officeart/2008/layout/HorizontalMultiLevelHierarchy"/>
    <dgm:cxn modelId="{DF2002FB-F85E-4CEA-AD20-ECFBB6FE0915}" type="presParOf" srcId="{19496CBD-0FED-4E4B-B5BD-98600B3414A4}" destId="{B288C246-AF2B-4CD5-B3FE-999649D2D02D}" srcOrd="2" destOrd="0" presId="urn:microsoft.com/office/officeart/2008/layout/HorizontalMultiLevelHierarchy"/>
    <dgm:cxn modelId="{59017EEE-C96F-4F5C-B818-DDEE4E82F689}" type="presParOf" srcId="{B288C246-AF2B-4CD5-B3FE-999649D2D02D}" destId="{E7BE7788-293B-468F-BE8D-99759D46AB42}" srcOrd="0" destOrd="0" presId="urn:microsoft.com/office/officeart/2008/layout/HorizontalMultiLevelHierarchy"/>
    <dgm:cxn modelId="{99AB1A0C-77A3-4AFE-AAB9-2FA5F2903246}" type="presParOf" srcId="{19496CBD-0FED-4E4B-B5BD-98600B3414A4}" destId="{C4A99E63-E8D0-492D-B163-E62C90397EAD}" srcOrd="3" destOrd="0" presId="urn:microsoft.com/office/officeart/2008/layout/HorizontalMultiLevelHierarchy"/>
    <dgm:cxn modelId="{2F4B4FD8-21D8-4D55-8F2B-952BFD6062FC}" type="presParOf" srcId="{C4A99E63-E8D0-492D-B163-E62C90397EAD}" destId="{A1A926CB-2826-47A6-81E9-37825EE6934E}" srcOrd="0" destOrd="0" presId="urn:microsoft.com/office/officeart/2008/layout/HorizontalMultiLevelHierarchy"/>
    <dgm:cxn modelId="{C54DB281-A7ED-4600-8D34-29F376490C09}" type="presParOf" srcId="{C4A99E63-E8D0-492D-B163-E62C90397EAD}" destId="{8974E2B5-A933-49D0-B8D9-2D31B7D4C31E}" srcOrd="1" destOrd="0" presId="urn:microsoft.com/office/officeart/2008/layout/HorizontalMultiLevelHierarchy"/>
    <dgm:cxn modelId="{9F70E30E-F968-4793-8328-37EF65942DFB}" type="presParOf" srcId="{19496CBD-0FED-4E4B-B5BD-98600B3414A4}" destId="{DC818799-A4C8-4F95-81D4-F003949875A5}" srcOrd="4" destOrd="0" presId="urn:microsoft.com/office/officeart/2008/layout/HorizontalMultiLevelHierarchy"/>
    <dgm:cxn modelId="{0AF8458C-6F1A-478A-BCA9-6C96D343F70A}" type="presParOf" srcId="{DC818799-A4C8-4F95-81D4-F003949875A5}" destId="{0200B63B-EDDF-443B-98A4-862E012F2C61}" srcOrd="0" destOrd="0" presId="urn:microsoft.com/office/officeart/2008/layout/HorizontalMultiLevelHierarchy"/>
    <dgm:cxn modelId="{B74507D6-4D99-4743-B0C7-4E2E4623BA0A}" type="presParOf" srcId="{19496CBD-0FED-4E4B-B5BD-98600B3414A4}" destId="{87BADD99-F5E0-4E09-B208-4380A8B5697A}" srcOrd="5" destOrd="0" presId="urn:microsoft.com/office/officeart/2008/layout/HorizontalMultiLevelHierarchy"/>
    <dgm:cxn modelId="{528ED15B-2C0B-4928-88DE-752E31B7649E}" type="presParOf" srcId="{87BADD99-F5E0-4E09-B208-4380A8B5697A}" destId="{9EADDC28-3C03-4516-B39D-9A3F834FE0D2}" srcOrd="0" destOrd="0" presId="urn:microsoft.com/office/officeart/2008/layout/HorizontalMultiLevelHierarchy"/>
    <dgm:cxn modelId="{A9E741A8-9DA3-4894-B43B-AE1BA98D3FB1}" type="presParOf" srcId="{87BADD99-F5E0-4E09-B208-4380A8B5697A}" destId="{07800D45-EDBF-4399-B432-12577A50B51D}" srcOrd="1" destOrd="0" presId="urn:microsoft.com/office/officeart/2008/layout/HorizontalMultiLevelHierarchy"/>
    <dgm:cxn modelId="{477DFD08-B486-46D3-80CC-394FAC3F7F14}" type="presParOf" srcId="{19496CBD-0FED-4E4B-B5BD-98600B3414A4}" destId="{4E881C04-27EA-46CE-BC82-490C58E8B507}" srcOrd="6" destOrd="0" presId="urn:microsoft.com/office/officeart/2008/layout/HorizontalMultiLevelHierarchy"/>
    <dgm:cxn modelId="{85EA3A64-D7D0-421B-AFF2-2EA28A5B4B23}" type="presParOf" srcId="{4E881C04-27EA-46CE-BC82-490C58E8B507}" destId="{D47D09C0-AB48-4402-97FB-1423A20FF590}" srcOrd="0" destOrd="0" presId="urn:microsoft.com/office/officeart/2008/layout/HorizontalMultiLevelHierarchy"/>
    <dgm:cxn modelId="{B19D475C-DE10-4EAE-9C4F-D0710A454FDF}" type="presParOf" srcId="{19496CBD-0FED-4E4B-B5BD-98600B3414A4}" destId="{F8E03499-BAAE-4B34-A816-150603D71BA4}" srcOrd="7" destOrd="0" presId="urn:microsoft.com/office/officeart/2008/layout/HorizontalMultiLevelHierarchy"/>
    <dgm:cxn modelId="{EB670812-7E95-499E-9D8B-BC072F51851F}" type="presParOf" srcId="{F8E03499-BAAE-4B34-A816-150603D71BA4}" destId="{A75CDEA8-3F8B-4F7C-99FB-2D1E8C89DE72}" srcOrd="0" destOrd="0" presId="urn:microsoft.com/office/officeart/2008/layout/HorizontalMultiLevelHierarchy"/>
    <dgm:cxn modelId="{761087BC-68F9-4E65-ACB5-BFD41968C75D}" type="presParOf" srcId="{F8E03499-BAAE-4B34-A816-150603D71BA4}" destId="{5A75A192-B7B9-4D2F-8D05-388CE51B847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30354-3EBE-47D2-A539-4DCB8A31383E}">
      <dsp:nvSpPr>
        <dsp:cNvPr id="0" name=""/>
        <dsp:cNvSpPr/>
      </dsp:nvSpPr>
      <dsp:spPr>
        <a:xfrm>
          <a:off x="1294" y="0"/>
          <a:ext cx="2014448" cy="3163754"/>
        </a:xfrm>
        <a:prstGeom prst="roundRect">
          <a:avLst>
            <a:gd name="adj" fmla="val 10000"/>
          </a:avLst>
        </a:prstGeom>
        <a:solidFill>
          <a:srgbClr val="9EAB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 dirty="0">
              <a:latin typeface="Poppins" panose="00000500000000000000" pitchFamily="2" charset="0"/>
              <a:cs typeface="Poppins" panose="00000500000000000000" pitchFamily="2" charset="0"/>
            </a:rPr>
            <a:t>TEMA 1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 dirty="0">
              <a:latin typeface="Poppins" panose="00000500000000000000" pitchFamily="2" charset="0"/>
              <a:cs typeface="Poppins" panose="00000500000000000000" pitchFamily="2" charset="0"/>
            </a:rPr>
            <a:t>¿Qué son los datos?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 dirty="0">
              <a:latin typeface="Poppins" panose="00000500000000000000" pitchFamily="2" charset="0"/>
              <a:cs typeface="Poppins" panose="00000500000000000000" pitchFamily="2" charset="0"/>
            </a:rPr>
            <a:t>¿Qué tipos de datos hay y cómo los obtengo?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 dirty="0">
              <a:latin typeface="Poppins" panose="00000500000000000000" pitchFamily="2" charset="0"/>
              <a:cs typeface="Poppins" panose="00000500000000000000" pitchFamily="2" charset="0"/>
            </a:rPr>
            <a:t>Ciclo de vida de los datos</a:t>
          </a:r>
        </a:p>
      </dsp:txBody>
      <dsp:txXfrm>
        <a:off x="1294" y="1265502"/>
        <a:ext cx="2014448" cy="1265502"/>
      </dsp:txXfrm>
    </dsp:sp>
    <dsp:sp modelId="{0320A852-517E-4D5B-82ED-FD746029E4AF}">
      <dsp:nvSpPr>
        <dsp:cNvPr id="0" name=""/>
        <dsp:cNvSpPr/>
      </dsp:nvSpPr>
      <dsp:spPr>
        <a:xfrm>
          <a:off x="481753" y="189825"/>
          <a:ext cx="1053530" cy="10535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C84FE-0EAB-43F2-A25B-3F58C25FE6F3}">
      <dsp:nvSpPr>
        <dsp:cNvPr id="0" name=""/>
        <dsp:cNvSpPr/>
      </dsp:nvSpPr>
      <dsp:spPr>
        <a:xfrm>
          <a:off x="2076176" y="0"/>
          <a:ext cx="2014448" cy="3163754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  <a:t>TEMA 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  <a:t>¿Qué roles hay en el mundo de los datos?</a:t>
          </a:r>
        </a:p>
      </dsp:txBody>
      <dsp:txXfrm>
        <a:off x="2076176" y="1265502"/>
        <a:ext cx="2014448" cy="1265502"/>
      </dsp:txXfrm>
    </dsp:sp>
    <dsp:sp modelId="{EB96E6AD-D6F7-4F95-A035-502479228AE1}">
      <dsp:nvSpPr>
        <dsp:cNvPr id="0" name=""/>
        <dsp:cNvSpPr/>
      </dsp:nvSpPr>
      <dsp:spPr>
        <a:xfrm>
          <a:off x="2556635" y="189825"/>
          <a:ext cx="1053530" cy="10535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D9649-6422-4FA2-9529-61648790A349}">
      <dsp:nvSpPr>
        <dsp:cNvPr id="0" name=""/>
        <dsp:cNvSpPr/>
      </dsp:nvSpPr>
      <dsp:spPr>
        <a:xfrm>
          <a:off x="4152352" y="0"/>
          <a:ext cx="2014448" cy="3163754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 dirty="0">
              <a:latin typeface="Poppins" panose="00000500000000000000" pitchFamily="2" charset="0"/>
              <a:cs typeface="Poppins" panose="00000500000000000000" pitchFamily="2" charset="0"/>
            </a:rPr>
            <a:t>TEMA 3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 dirty="0">
              <a:latin typeface="Poppins" panose="00000500000000000000" pitchFamily="2" charset="0"/>
              <a:cs typeface="Poppins" panose="00000500000000000000" pitchFamily="2" charset="0"/>
            </a:rPr>
            <a:t>Enfoque en el rol del Data Scientist: habilidades y software que debes conocer para convertirte en un Data Scientist.</a:t>
          </a:r>
        </a:p>
      </dsp:txBody>
      <dsp:txXfrm>
        <a:off x="4152352" y="1265502"/>
        <a:ext cx="2014448" cy="1265502"/>
      </dsp:txXfrm>
    </dsp:sp>
    <dsp:sp modelId="{4FD5231B-4DCC-4775-B85C-129051D8E2E4}">
      <dsp:nvSpPr>
        <dsp:cNvPr id="0" name=""/>
        <dsp:cNvSpPr/>
      </dsp:nvSpPr>
      <dsp:spPr>
        <a:xfrm>
          <a:off x="4631516" y="189825"/>
          <a:ext cx="1053530" cy="105353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05D56-4808-4419-8AE4-4A0BAA41C34B}">
      <dsp:nvSpPr>
        <dsp:cNvPr id="0" name=""/>
        <dsp:cNvSpPr/>
      </dsp:nvSpPr>
      <dsp:spPr>
        <a:xfrm>
          <a:off x="246672" y="2531004"/>
          <a:ext cx="5673456" cy="474563"/>
        </a:xfrm>
        <a:prstGeom prst="leftRightArrow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CAD25-BC5F-46FE-AD1B-02A2B5604AC3}">
      <dsp:nvSpPr>
        <dsp:cNvPr id="0" name=""/>
        <dsp:cNvSpPr/>
      </dsp:nvSpPr>
      <dsp:spPr>
        <a:xfrm>
          <a:off x="0" y="0"/>
          <a:ext cx="1837822" cy="3295650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oppins" panose="00000500000000000000" pitchFamily="2" charset="0"/>
              <a:cs typeface="Poppins" panose="00000500000000000000" pitchFamily="2" charset="0"/>
            </a:rPr>
            <a:t>Extracción de datos con SQL</a:t>
          </a:r>
          <a:endParaRPr lang="es-AR" sz="12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0" y="1318260"/>
        <a:ext cx="1837822" cy="1318260"/>
      </dsp:txXfrm>
    </dsp:sp>
    <dsp:sp modelId="{8A19E9CF-17EA-4513-92A2-211BCD33C5B2}">
      <dsp:nvSpPr>
        <dsp:cNvPr id="0" name=""/>
        <dsp:cNvSpPr/>
      </dsp:nvSpPr>
      <dsp:spPr>
        <a:xfrm>
          <a:off x="371366" y="197739"/>
          <a:ext cx="1097451" cy="10974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9EDA4-CC4C-4F85-BE31-722909FA0D89}">
      <dsp:nvSpPr>
        <dsp:cNvPr id="0" name=""/>
        <dsp:cNvSpPr/>
      </dsp:nvSpPr>
      <dsp:spPr>
        <a:xfrm>
          <a:off x="1894138" y="0"/>
          <a:ext cx="1837822" cy="3295650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  <a:t>Preparación y Transformación</a:t>
          </a:r>
          <a:br>
            <a:rPr lang="es-ES" sz="1200" b="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</a:br>
          <a:r>
            <a:rPr lang="es-ES" sz="1200" b="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  <a:t>Exploración y Visualización</a:t>
          </a:r>
          <a:br>
            <a:rPr lang="es-ES" sz="1200" b="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</a:br>
          <a:r>
            <a:rPr lang="es-ES" sz="1200" b="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  <a:t>Modelado</a:t>
          </a:r>
          <a:endParaRPr lang="es-AR" sz="1200" b="0" kern="1200" dirty="0">
            <a:solidFill>
              <a:srgbClr val="FFFFFF"/>
            </a:solidFill>
            <a:latin typeface="Poppins" panose="00000500000000000000" pitchFamily="2" charset="0"/>
            <a:ea typeface="+mn-ea"/>
            <a:cs typeface="Poppins" panose="00000500000000000000" pitchFamily="2" charset="0"/>
          </a:endParaRPr>
        </a:p>
      </dsp:txBody>
      <dsp:txXfrm>
        <a:off x="1894138" y="1318260"/>
        <a:ext cx="1837822" cy="1318260"/>
      </dsp:txXfrm>
    </dsp:sp>
    <dsp:sp modelId="{015E3F78-495C-47A6-91D4-946B6D986226}">
      <dsp:nvSpPr>
        <dsp:cNvPr id="0" name=""/>
        <dsp:cNvSpPr/>
      </dsp:nvSpPr>
      <dsp:spPr>
        <a:xfrm>
          <a:off x="2264324" y="197739"/>
          <a:ext cx="1097451" cy="1097451"/>
        </a:xfrm>
        <a:prstGeom prst="rect">
          <a:avLst/>
        </a:prstGeom>
        <a:blipFill>
          <a:blip xmlns:r="http://schemas.openxmlformats.org/officeDocument/2006/relationships"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0E9A3-71CD-47EA-8176-A90B99F3109B}">
      <dsp:nvSpPr>
        <dsp:cNvPr id="0" name=""/>
        <dsp:cNvSpPr/>
      </dsp:nvSpPr>
      <dsp:spPr>
        <a:xfrm>
          <a:off x="3787096" y="0"/>
          <a:ext cx="1837822" cy="3295650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rgbClr val="FFFFFF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rPr>
            <a:t>Presentaciones ejecutivas</a:t>
          </a:r>
          <a:endParaRPr lang="es-AR" sz="1200" kern="1200" dirty="0">
            <a:solidFill>
              <a:srgbClr val="FFFFFF"/>
            </a:solidFill>
            <a:latin typeface="Poppins" panose="00000500000000000000" pitchFamily="2" charset="0"/>
            <a:ea typeface="+mn-ea"/>
            <a:cs typeface="Poppins" panose="00000500000000000000" pitchFamily="2" charset="0"/>
          </a:endParaRPr>
        </a:p>
      </dsp:txBody>
      <dsp:txXfrm>
        <a:off x="3787096" y="1318260"/>
        <a:ext cx="1837822" cy="1318260"/>
      </dsp:txXfrm>
    </dsp:sp>
    <dsp:sp modelId="{28B3DCA1-BDCE-4258-BD26-5A26D7586861}">
      <dsp:nvSpPr>
        <dsp:cNvPr id="0" name=""/>
        <dsp:cNvSpPr/>
      </dsp:nvSpPr>
      <dsp:spPr>
        <a:xfrm>
          <a:off x="4157281" y="197739"/>
          <a:ext cx="1097451" cy="10974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99581-8556-42A3-B2A1-B5A2A34D0A10}">
      <dsp:nvSpPr>
        <dsp:cNvPr id="0" name=""/>
        <dsp:cNvSpPr/>
      </dsp:nvSpPr>
      <dsp:spPr>
        <a:xfrm>
          <a:off x="225044" y="2636520"/>
          <a:ext cx="5176012" cy="49434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81C04-27EA-46CE-BC82-490C58E8B507}">
      <dsp:nvSpPr>
        <dsp:cNvPr id="0" name=""/>
        <dsp:cNvSpPr/>
      </dsp:nvSpPr>
      <dsp:spPr>
        <a:xfrm>
          <a:off x="1850544" y="1600200"/>
          <a:ext cx="398897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48" y="0"/>
              </a:lnTo>
              <a:lnTo>
                <a:pt x="199448" y="1140142"/>
              </a:lnTo>
              <a:lnTo>
                <a:pt x="398897" y="1140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2019795" y="2140073"/>
        <a:ext cx="60395" cy="60395"/>
      </dsp:txXfrm>
    </dsp:sp>
    <dsp:sp modelId="{DC818799-A4C8-4F95-81D4-F003949875A5}">
      <dsp:nvSpPr>
        <dsp:cNvPr id="0" name=""/>
        <dsp:cNvSpPr/>
      </dsp:nvSpPr>
      <dsp:spPr>
        <a:xfrm>
          <a:off x="1850544" y="1600200"/>
          <a:ext cx="398897" cy="380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48" y="0"/>
              </a:lnTo>
              <a:lnTo>
                <a:pt x="199448" y="380047"/>
              </a:lnTo>
              <a:lnTo>
                <a:pt x="398897" y="380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2036219" y="1776449"/>
        <a:ext cx="27547" cy="27547"/>
      </dsp:txXfrm>
    </dsp:sp>
    <dsp:sp modelId="{B288C246-AF2B-4CD5-B3FE-999649D2D02D}">
      <dsp:nvSpPr>
        <dsp:cNvPr id="0" name=""/>
        <dsp:cNvSpPr/>
      </dsp:nvSpPr>
      <dsp:spPr>
        <a:xfrm>
          <a:off x="1850544" y="1220152"/>
          <a:ext cx="398897" cy="380047"/>
        </a:xfrm>
        <a:custGeom>
          <a:avLst/>
          <a:gdLst/>
          <a:ahLst/>
          <a:cxnLst/>
          <a:rect l="0" t="0" r="0" b="0"/>
          <a:pathLst>
            <a:path>
              <a:moveTo>
                <a:pt x="0" y="380047"/>
              </a:moveTo>
              <a:lnTo>
                <a:pt x="199448" y="380047"/>
              </a:lnTo>
              <a:lnTo>
                <a:pt x="199448" y="0"/>
              </a:lnTo>
              <a:lnTo>
                <a:pt x="39889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2036219" y="1396402"/>
        <a:ext cx="27547" cy="27547"/>
      </dsp:txXfrm>
    </dsp:sp>
    <dsp:sp modelId="{9D894190-A587-4B85-B447-E6BFB477DA24}">
      <dsp:nvSpPr>
        <dsp:cNvPr id="0" name=""/>
        <dsp:cNvSpPr/>
      </dsp:nvSpPr>
      <dsp:spPr>
        <a:xfrm>
          <a:off x="1850544" y="460057"/>
          <a:ext cx="398897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199448" y="1140142"/>
              </a:lnTo>
              <a:lnTo>
                <a:pt x="199448" y="0"/>
              </a:lnTo>
              <a:lnTo>
                <a:pt x="39889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2019795" y="999931"/>
        <a:ext cx="60395" cy="60395"/>
      </dsp:txXfrm>
    </dsp:sp>
    <dsp:sp modelId="{ADA37413-90DF-4AA3-82AE-4B8A83770473}">
      <dsp:nvSpPr>
        <dsp:cNvPr id="0" name=""/>
        <dsp:cNvSpPr/>
      </dsp:nvSpPr>
      <dsp:spPr>
        <a:xfrm rot="16200000">
          <a:off x="-53693" y="1296162"/>
          <a:ext cx="3200400" cy="608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>
              <a:latin typeface="+mj-lt"/>
            </a:rPr>
            <a:t>Tipos de comandos en SQL</a:t>
          </a:r>
        </a:p>
      </dsp:txBody>
      <dsp:txXfrm>
        <a:off x="-53693" y="1296162"/>
        <a:ext cx="3200400" cy="608076"/>
      </dsp:txXfrm>
    </dsp:sp>
    <dsp:sp modelId="{59E6EB6A-4F72-4BB2-B665-FF2CA25F33B4}">
      <dsp:nvSpPr>
        <dsp:cNvPr id="0" name=""/>
        <dsp:cNvSpPr/>
      </dsp:nvSpPr>
      <dsp:spPr>
        <a:xfrm>
          <a:off x="2249442" y="156019"/>
          <a:ext cx="1994489" cy="608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>
              <a:latin typeface="+mj-lt"/>
            </a:rPr>
            <a:t>DDL: Comandos de definición de datos</a:t>
          </a:r>
        </a:p>
      </dsp:txBody>
      <dsp:txXfrm>
        <a:off x="2249442" y="156019"/>
        <a:ext cx="1994489" cy="608076"/>
      </dsp:txXfrm>
    </dsp:sp>
    <dsp:sp modelId="{A1A926CB-2826-47A6-81E9-37825EE6934E}">
      <dsp:nvSpPr>
        <dsp:cNvPr id="0" name=""/>
        <dsp:cNvSpPr/>
      </dsp:nvSpPr>
      <dsp:spPr>
        <a:xfrm>
          <a:off x="2249442" y="916114"/>
          <a:ext cx="1994489" cy="608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>
              <a:latin typeface="+mj-lt"/>
            </a:rPr>
            <a:t>DQL: Comandos para crear queries (consultas)</a:t>
          </a:r>
        </a:p>
      </dsp:txBody>
      <dsp:txXfrm>
        <a:off x="2249442" y="916114"/>
        <a:ext cx="1994489" cy="608076"/>
      </dsp:txXfrm>
    </dsp:sp>
    <dsp:sp modelId="{9EADDC28-3C03-4516-B39D-9A3F834FE0D2}">
      <dsp:nvSpPr>
        <dsp:cNvPr id="0" name=""/>
        <dsp:cNvSpPr/>
      </dsp:nvSpPr>
      <dsp:spPr>
        <a:xfrm>
          <a:off x="2249442" y="1676209"/>
          <a:ext cx="1994489" cy="608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>
              <a:latin typeface="+mj-lt"/>
            </a:rPr>
            <a:t>DML: Comandos para manipular datos</a:t>
          </a:r>
          <a:endParaRPr lang="es-AR" sz="1400" kern="1200"/>
        </a:p>
      </dsp:txBody>
      <dsp:txXfrm>
        <a:off x="2249442" y="1676209"/>
        <a:ext cx="1994489" cy="608076"/>
      </dsp:txXfrm>
    </dsp:sp>
    <dsp:sp modelId="{A75CDEA8-3F8B-4F7C-99FB-2D1E8C89DE72}">
      <dsp:nvSpPr>
        <dsp:cNvPr id="0" name=""/>
        <dsp:cNvSpPr/>
      </dsp:nvSpPr>
      <dsp:spPr>
        <a:xfrm>
          <a:off x="2249442" y="2436304"/>
          <a:ext cx="1994489" cy="608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>
              <a:latin typeface="+mj-lt"/>
            </a:rPr>
            <a:t>DCL: Comandos para controlar el acceso a la base de datos</a:t>
          </a:r>
          <a:endParaRPr lang="es-AR" sz="1400" kern="1200"/>
        </a:p>
      </dsp:txBody>
      <dsp:txXfrm>
        <a:off x="2249442" y="2436304"/>
        <a:ext cx="1994489" cy="608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0b8f9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0b8f9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489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0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faf50f2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faf50f2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0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64037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62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4709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7428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1497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717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9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faf50f2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faf50f2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2971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2025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25673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897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89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01176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11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0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06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0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165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88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125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06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11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49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87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711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161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273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531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3888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6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931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9836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8243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26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0621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961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318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102fbe4c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102fbe4c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04431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1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2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operators.as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7" Type="http://schemas.openxmlformats.org/officeDocument/2006/relationships/hyperlink" Target="https://www.pexels.com/photo/macbook-mockup-ping-pong-office-7082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jpg"/><Relationship Id="rId5" Type="http://schemas.openxmlformats.org/officeDocument/2006/relationships/hyperlink" Target="https://www.hackerrank.com/domains/sql" TargetMode="External"/><Relationship Id="rId4" Type="http://schemas.openxmlformats.org/officeDocument/2006/relationships/hyperlink" Target="https://www.sql-easy.com/es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s/atenci%C3%B3n-advertencia-signo-297169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92923" y="2035650"/>
            <a:ext cx="41046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rPr>
              <a:t>CURSO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rPr>
              <a:t>DE DATA SCIENCE</a:t>
            </a:r>
          </a:p>
        </p:txBody>
      </p:sp>
      <p:sp>
        <p:nvSpPr>
          <p:cNvPr id="61" name="Google Shape;61;p14"/>
          <p:cNvSpPr txBox="1"/>
          <p:nvPr/>
        </p:nvSpPr>
        <p:spPr>
          <a:xfrm>
            <a:off x="892934" y="3313456"/>
            <a:ext cx="5340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Ing. Virginia Marich</a:t>
            </a:r>
            <a:endParaRPr sz="1600">
              <a:solidFill>
                <a:srgbClr val="353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47425" y="1490000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76942" y="1754608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ea typeface="Raleway"/>
                <a:cs typeface="Poppins" panose="00000500000000000000" pitchFamily="2" charset="0"/>
                <a:sym typeface="Raleway"/>
              </a:rPr>
              <a:t>¿Qué roles hay en el mundo de los datos?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ea typeface="Raleway"/>
                <a:cs typeface="Poppins" panose="00000500000000000000" pitchFamily="2" charset="0"/>
                <a:sym typeface="Raleway"/>
              </a:rPr>
              <a:t>Enfoque en el rol del Data Scientist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15E6E61D-D104-8CDA-CF0B-1C951F09E3DE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2243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Enfoque en el rol del Data Scientist</a:t>
            </a: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102F96DE-5A39-0B51-B15F-D4945A832B06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76C7B23-A80A-3E55-DECC-80BDEDC70A71}"/>
              </a:ext>
            </a:extLst>
          </p:cNvPr>
          <p:cNvSpPr/>
          <p:nvPr/>
        </p:nvSpPr>
        <p:spPr>
          <a:xfrm>
            <a:off x="6197600" y="2858110"/>
            <a:ext cx="2476500" cy="391500"/>
          </a:xfrm>
          <a:noFill/>
          <a:ln>
            <a:solidFill>
              <a:srgbClr val="9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F93533B-C88C-85E8-6742-C5F21A694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965630"/>
              </p:ext>
            </p:extLst>
          </p:nvPr>
        </p:nvGraphicFramePr>
        <p:xfrm>
          <a:off x="1866900" y="1210285"/>
          <a:ext cx="5626100" cy="329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15AA2F55-D22B-A455-F185-32F86B91156D}"/>
              </a:ext>
            </a:extLst>
          </p:cNvPr>
          <p:cNvSpPr/>
          <p:nvPr/>
        </p:nvSpPr>
        <p:spPr>
          <a:xfrm>
            <a:off x="3708400" y="990600"/>
            <a:ext cx="1955800" cy="383576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Gráfico 8" descr="megáfono1 contorno">
            <a:extLst>
              <a:ext uri="{FF2B5EF4-FFF2-40B4-BE49-F238E27FC236}">
                <a16:creationId xmlns:a16="http://schemas.microsoft.com/office/drawing/2014/main" id="{6A05BC55-936F-570F-CE14-3DBC83B021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00" y="3911960"/>
            <a:ext cx="91440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2245586-2388-7ABB-3765-611CC57230D9}"/>
              </a:ext>
            </a:extLst>
          </p:cNvPr>
          <p:cNvSpPr txBox="1"/>
          <p:nvPr/>
        </p:nvSpPr>
        <p:spPr>
          <a:xfrm>
            <a:off x="495300" y="3644900"/>
            <a:ext cx="12573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Estadísticas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C058424-345A-0CF2-A66B-616D0C0111FC}"/>
              </a:ext>
            </a:extLst>
          </p:cNvPr>
          <p:cNvGrpSpPr/>
          <p:nvPr/>
        </p:nvGrpSpPr>
        <p:grpSpPr>
          <a:xfrm>
            <a:off x="650694" y="869677"/>
            <a:ext cx="5429100" cy="1462800"/>
            <a:chOff x="650694" y="1140300"/>
            <a:chExt cx="5429100" cy="1462800"/>
          </a:xfrm>
        </p:grpSpPr>
        <p:sp>
          <p:nvSpPr>
            <p:cNvPr id="54" name="Google Shape;54;p13"/>
            <p:cNvSpPr txBox="1"/>
            <p:nvPr/>
          </p:nvSpPr>
          <p:spPr>
            <a:xfrm>
              <a:off x="650694" y="1140300"/>
              <a:ext cx="5429100" cy="10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dirty="0">
                  <a:solidFill>
                    <a:srgbClr val="304269"/>
                  </a:solidFill>
                  <a:latin typeface="Poppins"/>
                  <a:ea typeface="Poppins"/>
                  <a:cs typeface="Poppins"/>
                  <a:sym typeface="Poppins"/>
                </a:rPr>
                <a:t>Módulo 1 -Unidad Nº2  </a:t>
              </a:r>
              <a:endParaRPr sz="28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5" name="Google Shape;55;p13"/>
            <p:cNvSpPr txBox="1"/>
            <p:nvPr/>
          </p:nvSpPr>
          <p:spPr>
            <a:xfrm>
              <a:off x="650694" y="2212500"/>
              <a:ext cx="5340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 dirty="0">
                  <a:solidFill>
                    <a:srgbClr val="353744"/>
                  </a:solidFill>
                  <a:latin typeface="Poppins"/>
                  <a:ea typeface="Poppins"/>
                  <a:cs typeface="Poppins"/>
                  <a:sym typeface="Poppins"/>
                </a:rPr>
                <a:t>Estadística fácil para un Data Scientist</a:t>
              </a:r>
            </a:p>
          </p:txBody>
        </p:sp>
      </p:grpSp>
      <p:sp>
        <p:nvSpPr>
          <p:cNvPr id="2" name="Google Shape;118;p21">
            <a:extLst>
              <a:ext uri="{FF2B5EF4-FFF2-40B4-BE49-F238E27FC236}">
                <a16:creationId xmlns:a16="http://schemas.microsoft.com/office/drawing/2014/main" id="{565840A3-412C-7FB0-D561-3501FC05FD99}"/>
              </a:ext>
            </a:extLst>
          </p:cNvPr>
          <p:cNvSpPr txBox="1"/>
          <p:nvPr/>
        </p:nvSpPr>
        <p:spPr>
          <a:xfrm>
            <a:off x="650694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¿Dónde estamos en relación al material?</a:t>
            </a:r>
            <a:endParaRPr lang="es-AR" dirty="0">
              <a:sym typeface="Raleway SemiBold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AEDF5B0-F835-5A0E-B9AE-F32B3EF0DDC4}"/>
              </a:ext>
            </a:extLst>
          </p:cNvPr>
          <p:cNvGrpSpPr/>
          <p:nvPr/>
        </p:nvGrpSpPr>
        <p:grpSpPr>
          <a:xfrm>
            <a:off x="650694" y="2274924"/>
            <a:ext cx="7845606" cy="1737400"/>
            <a:chOff x="650694" y="1335600"/>
            <a:chExt cx="7845606" cy="1737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846F4F23-5E62-783E-C13A-80A69241F989}"/>
                </a:ext>
              </a:extLst>
            </p:cNvPr>
            <p:cNvSpPr txBox="1"/>
            <p:nvPr/>
          </p:nvSpPr>
          <p:spPr>
            <a:xfrm>
              <a:off x="650694" y="1335600"/>
              <a:ext cx="5429100" cy="10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dirty="0">
                  <a:solidFill>
                    <a:srgbClr val="304269"/>
                  </a:solidFill>
                  <a:latin typeface="Poppins"/>
                  <a:ea typeface="Poppins"/>
                  <a:cs typeface="Poppins"/>
                  <a:sym typeface="Poppins"/>
                </a:rPr>
                <a:t>Módulo 2 -Unidad Nº1  </a:t>
              </a:r>
              <a:endParaRPr sz="28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" name="Google Shape;55;p13">
              <a:extLst>
                <a:ext uri="{FF2B5EF4-FFF2-40B4-BE49-F238E27FC236}">
                  <a16:creationId xmlns:a16="http://schemas.microsoft.com/office/drawing/2014/main" id="{08DE848D-8B19-2E0A-C928-EE1638D54426}"/>
                </a:ext>
              </a:extLst>
            </p:cNvPr>
            <p:cNvSpPr txBox="1"/>
            <p:nvPr/>
          </p:nvSpPr>
          <p:spPr>
            <a:xfrm>
              <a:off x="650694" y="2682400"/>
              <a:ext cx="7845606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s-AR" sz="2000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 dirty="0">
                  <a:solidFill>
                    <a:srgbClr val="353744"/>
                  </a:solidFill>
                  <a:latin typeface="Poppins"/>
                  <a:ea typeface="Poppins"/>
                  <a:cs typeface="Poppins"/>
                  <a:sym typeface="Poppins"/>
                </a:rPr>
                <a:t>Aplicación de herramientas informáticas al Ciclo de Vida de los Datos - Fase 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55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D141-8A73-69A9-945E-12E8AF305D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Extracción de datos y estadísticas</a:t>
            </a:r>
            <a:endParaRPr lang="es-AR" dirty="0"/>
          </a:p>
        </p:txBody>
      </p:sp>
      <p:pic>
        <p:nvPicPr>
          <p:cNvPr id="1026" name="Picture 2" descr="Población estadística - Qué es, definición y concepto | 2023 | Economipedia">
            <a:extLst>
              <a:ext uri="{FF2B5EF4-FFF2-40B4-BE49-F238E27FC236}">
                <a16:creationId xmlns:a16="http://schemas.microsoft.com/office/drawing/2014/main" id="{44C0E961-81A9-711D-C9E0-77885E3C0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1200150"/>
            <a:ext cx="3714750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3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Conceptos fundamentales y ramas de la estadística</a:t>
            </a: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102F96DE-5A39-0B51-B15F-D4945A832B06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/ Unidad 2  / Estadística fácil para un 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91" name="Imagen 90">
            <a:extLst>
              <a:ext uri="{FF2B5EF4-FFF2-40B4-BE49-F238E27FC236}">
                <a16:creationId xmlns:a16="http://schemas.microsoft.com/office/drawing/2014/main" id="{8776493F-A096-B388-A616-0514A2662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834"/>
            <a:ext cx="9144000" cy="41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9350F8E-1EB4-121A-3717-EFF87C032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95392"/>
              </p:ext>
            </p:extLst>
          </p:nvPr>
        </p:nvGraphicFramePr>
        <p:xfrm>
          <a:off x="400050" y="260350"/>
          <a:ext cx="8108949" cy="4338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983">
                  <a:extLst>
                    <a:ext uri="{9D8B030D-6E8A-4147-A177-3AD203B41FA5}">
                      <a16:colId xmlns:a16="http://schemas.microsoft.com/office/drawing/2014/main" val="4071751848"/>
                    </a:ext>
                  </a:extLst>
                </a:gridCol>
                <a:gridCol w="2702983">
                  <a:extLst>
                    <a:ext uri="{9D8B030D-6E8A-4147-A177-3AD203B41FA5}">
                      <a16:colId xmlns:a16="http://schemas.microsoft.com/office/drawing/2014/main" val="2031944157"/>
                    </a:ext>
                  </a:extLst>
                </a:gridCol>
                <a:gridCol w="2702983">
                  <a:extLst>
                    <a:ext uri="{9D8B030D-6E8A-4147-A177-3AD203B41FA5}">
                      <a16:colId xmlns:a16="http://schemas.microsoft.com/office/drawing/2014/main" val="2030079508"/>
                    </a:ext>
                  </a:extLst>
                </a:gridCol>
              </a:tblGrid>
              <a:tr h="3558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PROYECTO</a:t>
                      </a:r>
                    </a:p>
                  </a:txBody>
                  <a:tcPr anchor="ctr">
                    <a:solidFill>
                      <a:srgbClr val="9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DESCRIPCIÓN</a:t>
                      </a:r>
                    </a:p>
                  </a:txBody>
                  <a:tcPr anchor="ctr">
                    <a:solidFill>
                      <a:srgbClr val="9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RAZÓN PARA TOMAR MUESTRAS</a:t>
                      </a:r>
                    </a:p>
                  </a:txBody>
                  <a:tcPr anchor="ctr">
                    <a:solidFill>
                      <a:srgbClr val="9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111408"/>
                  </a:ext>
                </a:extLst>
              </a:tr>
              <a:tr h="965185"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Encuesta de Satisfacción del Cliente</a:t>
                      </a:r>
                    </a:p>
                  </a:txBody>
                  <a:tcPr anchor="ctr"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Tomar una muestra representativa de clientes para evaluar su satisfacción con productos y servicios, identificar áreas de mejora y tomar decisiones para aumentar la retención de clientes.</a:t>
                      </a:r>
                    </a:p>
                  </a:txBody>
                  <a:tcPr anchor="ctr"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Tomar muestras es más eficiente y rentable que encuestar a toda la población de clientes. </a:t>
                      </a:r>
                    </a:p>
                  </a:txBody>
                  <a:tcPr anchor="ctr">
                    <a:solidFill>
                      <a:srgbClr val="E9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87775"/>
                  </a:ext>
                </a:extLst>
              </a:tr>
              <a:tr h="818945"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0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Estudio de Efectividad de Publicidad en Línea</a:t>
                      </a:r>
                    </a:p>
                  </a:txBody>
                  <a:tcPr anchor="ctr"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Tomar una muestra de usuarios en línea para analizar su respuesta a anuncios publicitarios, medir la tasa de clics, conversiones y la efectividad de diferentes estrategias publicitarias.</a:t>
                      </a:r>
                    </a:p>
                  </a:txBody>
                  <a:tcPr anchor="ctr"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Dado que la publicidad en línea llega a una gran audiencia, tomar una muestra proporciona resultados precisos y permite probar diferentes estrategias publicitarias eficientemente.</a:t>
                      </a:r>
                    </a:p>
                  </a:txBody>
                  <a:tcPr anchor="ctr">
                    <a:solidFill>
                      <a:srgbClr val="E9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75898"/>
                  </a:ext>
                </a:extLst>
              </a:tr>
              <a:tr h="965185"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0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Análisis de Salud Pública</a:t>
                      </a:r>
                    </a:p>
                  </a:txBody>
                  <a:tcPr anchor="ctr"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Tomar muestras de pacientes en diferentes regiones para estudiar la prevalencia de una enfermedad específica, identificar factores de riesgo y recomendar medidas de prevención y control.</a:t>
                      </a:r>
                    </a:p>
                  </a:txBody>
                  <a:tcPr anchor="ctr"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Las poblaciones de pacientes pueden ser vastas y dispersas. Tomar muestras es práctico, eficiente y ético, especialmente cuando algunos grupos no son elegibles o no están dispuestos a participar.</a:t>
                      </a:r>
                    </a:p>
                  </a:txBody>
                  <a:tcPr anchor="ctr">
                    <a:solidFill>
                      <a:srgbClr val="E9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86948"/>
                  </a:ext>
                </a:extLst>
              </a:tr>
              <a:tr h="965185"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0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Control de Calidad en la Producción</a:t>
                      </a:r>
                    </a:p>
                  </a:txBody>
                  <a:tcPr anchor="ctr"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0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Tomar muestras aleatorias de productos en una línea de producción para verificar su calidad, identificar defectos o problemas de fabricación y garantizar que los estándares de calidad se cumplan.</a:t>
                      </a:r>
                    </a:p>
                  </a:txBody>
                  <a:tcPr anchor="ctr">
                    <a:solidFill>
                      <a:srgbClr val="E9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 producción a gran escala haría costosa e impráctica una inspección completa.</a:t>
                      </a:r>
                    </a:p>
                  </a:txBody>
                  <a:tcPr anchor="ctr">
                    <a:solidFill>
                      <a:srgbClr val="E9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811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28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p21">
            <a:extLst>
              <a:ext uri="{FF2B5EF4-FFF2-40B4-BE49-F238E27FC236}">
                <a16:creationId xmlns:a16="http://schemas.microsoft.com/office/drawing/2014/main" id="{CD16D989-0B45-5D20-6220-E649050D98E6}"/>
              </a:ext>
            </a:extLst>
          </p:cNvPr>
          <p:cNvSpPr txBox="1"/>
          <p:nvPr/>
        </p:nvSpPr>
        <p:spPr>
          <a:xfrm>
            <a:off x="688794" y="465750"/>
            <a:ext cx="4012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Ciclo de vida de los datos</a:t>
            </a:r>
            <a:endParaRPr dirty="0">
              <a:sym typeface="Raleway SemiBold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5809462-F633-ABD3-EE69-FC8AC0E7A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67" b="9055"/>
          <a:stretch/>
        </p:blipFill>
        <p:spPr>
          <a:xfrm>
            <a:off x="1001404" y="857250"/>
            <a:ext cx="7141191" cy="3978262"/>
          </a:xfrm>
          <a:prstGeom prst="rect">
            <a:avLst/>
          </a:prstGeom>
        </p:spPr>
      </p:pic>
      <p:pic>
        <p:nvPicPr>
          <p:cNvPr id="6" name="Gráfico 5" descr="Trabajadora de oficina contorno">
            <a:extLst>
              <a:ext uri="{FF2B5EF4-FFF2-40B4-BE49-F238E27FC236}">
                <a16:creationId xmlns:a16="http://schemas.microsoft.com/office/drawing/2014/main" id="{8076E016-8A2C-241A-445C-122832A82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7" name="Gráfico 6" descr="Atrás contorno">
            <a:extLst>
              <a:ext uri="{FF2B5EF4-FFF2-40B4-BE49-F238E27FC236}">
                <a16:creationId xmlns:a16="http://schemas.microsoft.com/office/drawing/2014/main" id="{DC1C7B6A-41DC-A109-3936-7F1418FCF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794" y="3028950"/>
            <a:ext cx="914400" cy="9144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91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D3C23-8096-4ED2-B1F2-D8474A2AA4E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Datos estructurados vs no estructurados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D62D4B-011B-3AA0-E160-F5F78B8A0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s-AR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DE7C2154-E6ED-2446-F8BC-6E04F404A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2" y="1377875"/>
            <a:ext cx="2904264" cy="21781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Imagen 4" descr="Texto, Icono&#10;&#10;Descripción generada automáticamente">
            <a:extLst>
              <a:ext uri="{FF2B5EF4-FFF2-40B4-BE49-F238E27FC236}">
                <a16:creationId xmlns:a16="http://schemas.microsoft.com/office/drawing/2014/main" id="{98655AB5-8504-D137-8868-8254CCE62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1377876"/>
            <a:ext cx="2904264" cy="21781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CE2352D-1955-3036-E104-96E149D95DFF}"/>
              </a:ext>
            </a:extLst>
          </p:cNvPr>
          <p:cNvSpPr/>
          <p:nvPr/>
        </p:nvSpPr>
        <p:spPr>
          <a:xfrm>
            <a:off x="413974" y="1152475"/>
            <a:ext cx="3327400" cy="26956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EE60C0-D318-756B-A75F-CB417A56639A}"/>
              </a:ext>
            </a:extLst>
          </p:cNvPr>
          <p:cNvSpPr txBox="1"/>
          <p:nvPr/>
        </p:nvSpPr>
        <p:spPr>
          <a:xfrm>
            <a:off x="413974" y="4076700"/>
            <a:ext cx="149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masis MT Pro Black" panose="02040A04050005020304" pitchFamily="18" charset="0"/>
              </a:rPr>
              <a:t>Extracción</a:t>
            </a:r>
            <a:endParaRPr lang="es-AR" dirty="0">
              <a:latin typeface="Amasis MT Pro Black" panose="02040A04050005020304" pitchFamily="18" charset="0"/>
            </a:endParaRPr>
          </a:p>
        </p:txBody>
      </p:sp>
      <p:pic>
        <p:nvPicPr>
          <p:cNvPr id="9" name="Gráfico 8" descr="Flecha derecha con relleno sólido">
            <a:extLst>
              <a:ext uri="{FF2B5EF4-FFF2-40B4-BE49-F238E27FC236}">
                <a16:creationId xmlns:a16="http://schemas.microsoft.com/office/drawing/2014/main" id="{3A420FB2-D721-1636-4B79-861CCC44B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0074" y="3781474"/>
            <a:ext cx="91440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4E761CE-CCCD-568A-BB62-3C79D5123FEF}"/>
              </a:ext>
            </a:extLst>
          </p:cNvPr>
          <p:cNvSpPr txBox="1"/>
          <p:nvPr/>
        </p:nvSpPr>
        <p:spPr>
          <a:xfrm>
            <a:off x="2464474" y="4076700"/>
            <a:ext cx="149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masis MT Pro Black" panose="02040A04050005020304" pitchFamily="18" charset="0"/>
              </a:rPr>
              <a:t>Consulta </a:t>
            </a:r>
            <a:endParaRPr lang="es-AR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5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47425" y="1490000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76942" y="1490000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SQL: Definición y conceptos esenciales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Sintaxis básica para un Data Scientist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Caso de estudio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Roadmap</a:t>
            </a: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15E6E61D-D104-8CDA-CF0B-1C951F09E3DE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7210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5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SQL: Definición y conceptos esenciales </a:t>
            </a: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42656C-99FB-4207-018C-650E7632AA58}"/>
              </a:ext>
            </a:extLst>
          </p:cNvPr>
          <p:cNvSpPr/>
          <p:nvPr/>
        </p:nvSpPr>
        <p:spPr>
          <a:xfrm>
            <a:off x="688794" y="1030778"/>
            <a:ext cx="4282217" cy="490451"/>
          </a:xfrm>
          <a:custGeom>
            <a:avLst/>
            <a:gdLst>
              <a:gd name="connsiteX0" fmla="*/ 0 w 4282217"/>
              <a:gd name="connsiteY0" fmla="*/ 0 h 490451"/>
              <a:gd name="connsiteX1" fmla="*/ 406811 w 4282217"/>
              <a:gd name="connsiteY1" fmla="*/ 0 h 490451"/>
              <a:gd name="connsiteX2" fmla="*/ 899266 w 4282217"/>
              <a:gd name="connsiteY2" fmla="*/ 0 h 490451"/>
              <a:gd name="connsiteX3" fmla="*/ 1306076 w 4282217"/>
              <a:gd name="connsiteY3" fmla="*/ 0 h 490451"/>
              <a:gd name="connsiteX4" fmla="*/ 1926998 w 4282217"/>
              <a:gd name="connsiteY4" fmla="*/ 0 h 490451"/>
              <a:gd name="connsiteX5" fmla="*/ 2505097 w 4282217"/>
              <a:gd name="connsiteY5" fmla="*/ 0 h 490451"/>
              <a:gd name="connsiteX6" fmla="*/ 3083196 w 4282217"/>
              <a:gd name="connsiteY6" fmla="*/ 0 h 490451"/>
              <a:gd name="connsiteX7" fmla="*/ 3532829 w 4282217"/>
              <a:gd name="connsiteY7" fmla="*/ 0 h 490451"/>
              <a:gd name="connsiteX8" fmla="*/ 4282217 w 4282217"/>
              <a:gd name="connsiteY8" fmla="*/ 0 h 490451"/>
              <a:gd name="connsiteX9" fmla="*/ 4282217 w 4282217"/>
              <a:gd name="connsiteY9" fmla="*/ 490451 h 490451"/>
              <a:gd name="connsiteX10" fmla="*/ 3746940 w 4282217"/>
              <a:gd name="connsiteY10" fmla="*/ 490451 h 490451"/>
              <a:gd name="connsiteX11" fmla="*/ 3254485 w 4282217"/>
              <a:gd name="connsiteY11" fmla="*/ 490451 h 490451"/>
              <a:gd name="connsiteX12" fmla="*/ 2762030 w 4282217"/>
              <a:gd name="connsiteY12" fmla="*/ 490451 h 490451"/>
              <a:gd name="connsiteX13" fmla="*/ 2312397 w 4282217"/>
              <a:gd name="connsiteY13" fmla="*/ 490451 h 490451"/>
              <a:gd name="connsiteX14" fmla="*/ 1777120 w 4282217"/>
              <a:gd name="connsiteY14" fmla="*/ 490451 h 490451"/>
              <a:gd name="connsiteX15" fmla="*/ 1284665 w 4282217"/>
              <a:gd name="connsiteY15" fmla="*/ 490451 h 490451"/>
              <a:gd name="connsiteX16" fmla="*/ 877854 w 4282217"/>
              <a:gd name="connsiteY16" fmla="*/ 490451 h 490451"/>
              <a:gd name="connsiteX17" fmla="*/ 0 w 4282217"/>
              <a:gd name="connsiteY17" fmla="*/ 490451 h 490451"/>
              <a:gd name="connsiteX18" fmla="*/ 0 w 4282217"/>
              <a:gd name="connsiteY18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2217" h="490451" fill="none" extrusionOk="0">
                <a:moveTo>
                  <a:pt x="0" y="0"/>
                </a:moveTo>
                <a:cubicBezTo>
                  <a:pt x="91798" y="-15208"/>
                  <a:pt x="274456" y="16080"/>
                  <a:pt x="406811" y="0"/>
                </a:cubicBezTo>
                <a:cubicBezTo>
                  <a:pt x="539166" y="-16080"/>
                  <a:pt x="680017" y="8483"/>
                  <a:pt x="899266" y="0"/>
                </a:cubicBezTo>
                <a:cubicBezTo>
                  <a:pt x="1118515" y="-8483"/>
                  <a:pt x="1192091" y="23337"/>
                  <a:pt x="1306076" y="0"/>
                </a:cubicBezTo>
                <a:cubicBezTo>
                  <a:pt x="1420061" y="-23337"/>
                  <a:pt x="1635256" y="51732"/>
                  <a:pt x="1926998" y="0"/>
                </a:cubicBezTo>
                <a:cubicBezTo>
                  <a:pt x="2218740" y="-51732"/>
                  <a:pt x="2266545" y="57731"/>
                  <a:pt x="2505097" y="0"/>
                </a:cubicBezTo>
                <a:cubicBezTo>
                  <a:pt x="2743649" y="-57731"/>
                  <a:pt x="2858967" y="65579"/>
                  <a:pt x="3083196" y="0"/>
                </a:cubicBezTo>
                <a:cubicBezTo>
                  <a:pt x="3307425" y="-65579"/>
                  <a:pt x="3387733" y="29092"/>
                  <a:pt x="3532829" y="0"/>
                </a:cubicBezTo>
                <a:cubicBezTo>
                  <a:pt x="3677925" y="-29092"/>
                  <a:pt x="4005475" y="65046"/>
                  <a:pt x="4282217" y="0"/>
                </a:cubicBezTo>
                <a:cubicBezTo>
                  <a:pt x="4307552" y="164231"/>
                  <a:pt x="4264710" y="379042"/>
                  <a:pt x="4282217" y="490451"/>
                </a:cubicBezTo>
                <a:cubicBezTo>
                  <a:pt x="4015830" y="499428"/>
                  <a:pt x="3906543" y="481176"/>
                  <a:pt x="3746940" y="490451"/>
                </a:cubicBezTo>
                <a:cubicBezTo>
                  <a:pt x="3587337" y="499726"/>
                  <a:pt x="3498149" y="478077"/>
                  <a:pt x="3254485" y="490451"/>
                </a:cubicBezTo>
                <a:cubicBezTo>
                  <a:pt x="3010821" y="502825"/>
                  <a:pt x="2957012" y="452996"/>
                  <a:pt x="2762030" y="490451"/>
                </a:cubicBezTo>
                <a:cubicBezTo>
                  <a:pt x="2567048" y="527906"/>
                  <a:pt x="2514866" y="456485"/>
                  <a:pt x="2312397" y="490451"/>
                </a:cubicBezTo>
                <a:cubicBezTo>
                  <a:pt x="2109928" y="524417"/>
                  <a:pt x="1891149" y="454018"/>
                  <a:pt x="1777120" y="490451"/>
                </a:cubicBezTo>
                <a:cubicBezTo>
                  <a:pt x="1663091" y="526884"/>
                  <a:pt x="1519651" y="475354"/>
                  <a:pt x="1284665" y="490451"/>
                </a:cubicBezTo>
                <a:cubicBezTo>
                  <a:pt x="1049680" y="505548"/>
                  <a:pt x="1070317" y="475231"/>
                  <a:pt x="877854" y="490451"/>
                </a:cubicBezTo>
                <a:cubicBezTo>
                  <a:pt x="685391" y="505671"/>
                  <a:pt x="399162" y="482903"/>
                  <a:pt x="0" y="490451"/>
                </a:cubicBezTo>
                <a:cubicBezTo>
                  <a:pt x="-45867" y="386053"/>
                  <a:pt x="17833" y="137841"/>
                  <a:pt x="0" y="0"/>
                </a:cubicBezTo>
                <a:close/>
              </a:path>
              <a:path w="4282217" h="490451" stroke="0" extrusionOk="0">
                <a:moveTo>
                  <a:pt x="0" y="0"/>
                </a:moveTo>
                <a:cubicBezTo>
                  <a:pt x="163170" y="-43109"/>
                  <a:pt x="223180" y="10491"/>
                  <a:pt x="406811" y="0"/>
                </a:cubicBezTo>
                <a:cubicBezTo>
                  <a:pt x="590442" y="-10491"/>
                  <a:pt x="778197" y="31267"/>
                  <a:pt x="942088" y="0"/>
                </a:cubicBezTo>
                <a:cubicBezTo>
                  <a:pt x="1105979" y="-31267"/>
                  <a:pt x="1300502" y="58905"/>
                  <a:pt x="1477365" y="0"/>
                </a:cubicBezTo>
                <a:cubicBezTo>
                  <a:pt x="1654228" y="-58905"/>
                  <a:pt x="1753451" y="12976"/>
                  <a:pt x="1926998" y="0"/>
                </a:cubicBezTo>
                <a:cubicBezTo>
                  <a:pt x="2100545" y="-12976"/>
                  <a:pt x="2297732" y="57159"/>
                  <a:pt x="2419453" y="0"/>
                </a:cubicBezTo>
                <a:cubicBezTo>
                  <a:pt x="2541174" y="-57159"/>
                  <a:pt x="2649214" y="46849"/>
                  <a:pt x="2869085" y="0"/>
                </a:cubicBezTo>
                <a:cubicBezTo>
                  <a:pt x="3088956" y="-46849"/>
                  <a:pt x="3231222" y="55325"/>
                  <a:pt x="3490007" y="0"/>
                </a:cubicBezTo>
                <a:cubicBezTo>
                  <a:pt x="3748792" y="-55325"/>
                  <a:pt x="3887061" y="62010"/>
                  <a:pt x="4282217" y="0"/>
                </a:cubicBezTo>
                <a:cubicBezTo>
                  <a:pt x="4340589" y="103603"/>
                  <a:pt x="4279708" y="251970"/>
                  <a:pt x="4282217" y="490451"/>
                </a:cubicBezTo>
                <a:cubicBezTo>
                  <a:pt x="4135024" y="506290"/>
                  <a:pt x="3863767" y="443400"/>
                  <a:pt x="3661296" y="490451"/>
                </a:cubicBezTo>
                <a:cubicBezTo>
                  <a:pt x="3458825" y="537502"/>
                  <a:pt x="3422045" y="440438"/>
                  <a:pt x="3211663" y="490451"/>
                </a:cubicBezTo>
                <a:cubicBezTo>
                  <a:pt x="3001281" y="540464"/>
                  <a:pt x="2918252" y="437080"/>
                  <a:pt x="2719208" y="490451"/>
                </a:cubicBezTo>
                <a:cubicBezTo>
                  <a:pt x="2520164" y="543822"/>
                  <a:pt x="2488998" y="489306"/>
                  <a:pt x="2312397" y="490451"/>
                </a:cubicBezTo>
                <a:cubicBezTo>
                  <a:pt x="2135796" y="491596"/>
                  <a:pt x="1885738" y="435475"/>
                  <a:pt x="1777120" y="490451"/>
                </a:cubicBezTo>
                <a:cubicBezTo>
                  <a:pt x="1668502" y="545427"/>
                  <a:pt x="1401048" y="458055"/>
                  <a:pt x="1241843" y="490451"/>
                </a:cubicBezTo>
                <a:cubicBezTo>
                  <a:pt x="1082638" y="522847"/>
                  <a:pt x="972618" y="462550"/>
                  <a:pt x="749388" y="490451"/>
                </a:cubicBezTo>
                <a:cubicBezTo>
                  <a:pt x="526158" y="518352"/>
                  <a:pt x="359713" y="408705"/>
                  <a:pt x="0" y="490451"/>
                </a:cubicBezTo>
                <a:cubicBezTo>
                  <a:pt x="-51694" y="305760"/>
                  <a:pt x="16010" y="12012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Concepto clave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: Bases de datos relacionales</a:t>
            </a:r>
          </a:p>
        </p:txBody>
      </p:sp>
      <p:sp>
        <p:nvSpPr>
          <p:cNvPr id="6" name="Diagrama de flujo: disco magnético 5">
            <a:extLst>
              <a:ext uri="{FF2B5EF4-FFF2-40B4-BE49-F238E27FC236}">
                <a16:creationId xmlns:a16="http://schemas.microsoft.com/office/drawing/2014/main" id="{CC595CF2-0445-5A8C-B103-901F7E863026}"/>
              </a:ext>
            </a:extLst>
          </p:cNvPr>
          <p:cNvSpPr/>
          <p:nvPr/>
        </p:nvSpPr>
        <p:spPr>
          <a:xfrm>
            <a:off x="3383281" y="2033284"/>
            <a:ext cx="1936865" cy="2236123"/>
          </a:xfrm>
          <a:prstGeom prst="flowChartMagneticDisk">
            <a:avLst/>
          </a:prstGeom>
          <a:solidFill>
            <a:srgbClr val="C00000"/>
          </a:solidFill>
          <a:ln>
            <a:solidFill>
              <a:srgbClr val="9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Diagrama de flujo: multidocumento 6">
            <a:extLst>
              <a:ext uri="{FF2B5EF4-FFF2-40B4-BE49-F238E27FC236}">
                <a16:creationId xmlns:a16="http://schemas.microsoft.com/office/drawing/2014/main" id="{1F0EC744-3A43-E44E-0A25-F8481E924EC9}"/>
              </a:ext>
            </a:extLst>
          </p:cNvPr>
          <p:cNvSpPr/>
          <p:nvPr/>
        </p:nvSpPr>
        <p:spPr>
          <a:xfrm>
            <a:off x="3627119" y="3032759"/>
            <a:ext cx="572193" cy="735677"/>
          </a:xfrm>
          <a:prstGeom prst="flowChartMultidocument">
            <a:avLst/>
          </a:prstGeom>
          <a:solidFill>
            <a:srgbClr val="D2DAD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Diagrama de flujo: multidocumento 7">
            <a:extLst>
              <a:ext uri="{FF2B5EF4-FFF2-40B4-BE49-F238E27FC236}">
                <a16:creationId xmlns:a16="http://schemas.microsoft.com/office/drawing/2014/main" id="{EB7DAE34-780E-8AE9-EECF-F28EC727D705}"/>
              </a:ext>
            </a:extLst>
          </p:cNvPr>
          <p:cNvSpPr/>
          <p:nvPr/>
        </p:nvSpPr>
        <p:spPr>
          <a:xfrm>
            <a:off x="4496145" y="3032759"/>
            <a:ext cx="572193" cy="735677"/>
          </a:xfrm>
          <a:prstGeom prst="flowChartMultidocument">
            <a:avLst/>
          </a:prstGeom>
          <a:solidFill>
            <a:srgbClr val="D2DAD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7B25DC-6841-8B9B-5AD0-BE9B127B01E4}"/>
              </a:ext>
            </a:extLst>
          </p:cNvPr>
          <p:cNvSpPr txBox="1"/>
          <p:nvPr/>
        </p:nvSpPr>
        <p:spPr>
          <a:xfrm>
            <a:off x="3619096" y="3193808"/>
            <a:ext cx="572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>
                <a:latin typeface="Poppins" panose="00000500000000000000" pitchFamily="2" charset="0"/>
                <a:cs typeface="Poppins" panose="00000500000000000000" pitchFamily="2" charset="0"/>
              </a:rPr>
              <a:t>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CB2B1C-52B3-8495-4D52-12BD0F13EECF}"/>
              </a:ext>
            </a:extLst>
          </p:cNvPr>
          <p:cNvSpPr txBox="1"/>
          <p:nvPr/>
        </p:nvSpPr>
        <p:spPr>
          <a:xfrm>
            <a:off x="4510632" y="3193808"/>
            <a:ext cx="572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>
                <a:latin typeface="Poppins" panose="00000500000000000000" pitchFamily="2" charset="0"/>
                <a:cs typeface="Poppins" panose="00000500000000000000" pitchFamily="2" charset="0"/>
              </a:rPr>
              <a:t>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6B4505-8042-33FD-374C-D5195247F970}"/>
              </a:ext>
            </a:extLst>
          </p:cNvPr>
          <p:cNvSpPr txBox="1"/>
          <p:nvPr/>
        </p:nvSpPr>
        <p:spPr>
          <a:xfrm>
            <a:off x="3641607" y="3354857"/>
            <a:ext cx="572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>
                <a:latin typeface="Poppins" panose="00000500000000000000" pitchFamily="2" charset="0"/>
                <a:cs typeface="Poppins" panose="00000500000000000000" pitchFamily="2" charset="0"/>
              </a:rPr>
              <a:t>Datos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9E8045-1B4C-C92D-98BC-203A78167E38}"/>
              </a:ext>
            </a:extLst>
          </p:cNvPr>
          <p:cNvSpPr txBox="1"/>
          <p:nvPr/>
        </p:nvSpPr>
        <p:spPr>
          <a:xfrm>
            <a:off x="4516639" y="3354857"/>
            <a:ext cx="572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>
                <a:latin typeface="Poppins" panose="00000500000000000000" pitchFamily="2" charset="0"/>
                <a:cs typeface="Poppins" panose="00000500000000000000" pitchFamily="2" charset="0"/>
              </a:rPr>
              <a:t>Datos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8E725B8-C79A-4ED3-756A-705F1425B3E4}"/>
              </a:ext>
            </a:extLst>
          </p:cNvPr>
          <p:cNvSpPr/>
          <p:nvPr/>
        </p:nvSpPr>
        <p:spPr>
          <a:xfrm>
            <a:off x="1188720" y="2282700"/>
            <a:ext cx="1348740" cy="45423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Tablas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FA34F1D-01DF-184B-D4DC-1076EC4EBDAD}"/>
              </a:ext>
            </a:extLst>
          </p:cNvPr>
          <p:cNvCxnSpPr>
            <a:stCxn id="16" idx="2"/>
            <a:endCxn id="11" idx="1"/>
          </p:cNvCxnSpPr>
          <p:nvPr/>
        </p:nvCxnSpPr>
        <p:spPr>
          <a:xfrm>
            <a:off x="1863090" y="2736930"/>
            <a:ext cx="1778517" cy="725649"/>
          </a:xfrm>
          <a:prstGeom prst="straightConnector1">
            <a:avLst/>
          </a:prstGeom>
          <a:ln w="19050">
            <a:solidFill>
              <a:srgbClr val="40404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A2BD8EF-25DB-745D-9BB1-39203D868AC9}"/>
              </a:ext>
            </a:extLst>
          </p:cNvPr>
          <p:cNvSpPr txBox="1"/>
          <p:nvPr/>
        </p:nvSpPr>
        <p:spPr>
          <a:xfrm>
            <a:off x="5288064" y="1473196"/>
            <a:ext cx="313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>
                <a:latin typeface="Poppins" panose="00000500000000000000" pitchFamily="2" charset="0"/>
                <a:cs typeface="Poppins" panose="00000500000000000000" pitchFamily="2" charset="0"/>
              </a:rPr>
              <a:t>Structured</a:t>
            </a:r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b="1" dirty="0" err="1">
                <a:latin typeface="Poppins" panose="00000500000000000000" pitchFamily="2" charset="0"/>
                <a:cs typeface="Poppins" panose="00000500000000000000" pitchFamily="2" charset="0"/>
              </a:rPr>
              <a:t>Query</a:t>
            </a:r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b="1" dirty="0" err="1">
                <a:latin typeface="Poppins" panose="00000500000000000000" pitchFamily="2" charset="0"/>
                <a:cs typeface="Poppins" panose="00000500000000000000" pitchFamily="2" charset="0"/>
              </a:rPr>
              <a:t>Language</a:t>
            </a:r>
            <a:endParaRPr lang="es-AR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C058424-345A-0CF2-A66B-616D0C0111FC}"/>
              </a:ext>
            </a:extLst>
          </p:cNvPr>
          <p:cNvGrpSpPr/>
          <p:nvPr/>
        </p:nvGrpSpPr>
        <p:grpSpPr>
          <a:xfrm>
            <a:off x="848369" y="1765027"/>
            <a:ext cx="5429100" cy="1613446"/>
            <a:chOff x="848369" y="2035650"/>
            <a:chExt cx="5429100" cy="1613446"/>
          </a:xfrm>
        </p:grpSpPr>
        <p:sp>
          <p:nvSpPr>
            <p:cNvPr id="54" name="Google Shape;54;p13"/>
            <p:cNvSpPr txBox="1"/>
            <p:nvPr/>
          </p:nvSpPr>
          <p:spPr>
            <a:xfrm>
              <a:off x="848369" y="2035650"/>
              <a:ext cx="5429100" cy="10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1" dirty="0">
                  <a:solidFill>
                    <a:srgbClr val="304269"/>
                  </a:solidFill>
                  <a:latin typeface="Poppins"/>
                  <a:ea typeface="Poppins"/>
                  <a:cs typeface="Poppins"/>
                  <a:sym typeface="Poppins"/>
                </a:rPr>
                <a:t>Unidad Nº1  </a:t>
              </a:r>
              <a:endParaRPr sz="34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5" name="Google Shape;55;p13"/>
            <p:cNvSpPr txBox="1"/>
            <p:nvPr/>
          </p:nvSpPr>
          <p:spPr>
            <a:xfrm>
              <a:off x="892919" y="3258496"/>
              <a:ext cx="5340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 dirty="0">
                  <a:solidFill>
                    <a:srgbClr val="353744"/>
                  </a:solidFill>
                  <a:latin typeface="Poppins"/>
                  <a:ea typeface="Poppins"/>
                  <a:cs typeface="Poppins"/>
                  <a:sym typeface="Poppins"/>
                </a:rPr>
                <a:t>Panorama general sobre Data Science 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5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SQL: Definición y conceptos esenciales </a:t>
            </a: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1B60DE-5ED1-9D14-C267-C6FC4820D74D}"/>
              </a:ext>
            </a:extLst>
          </p:cNvPr>
          <p:cNvSpPr/>
          <p:nvPr/>
        </p:nvSpPr>
        <p:spPr>
          <a:xfrm>
            <a:off x="688794" y="1030778"/>
            <a:ext cx="4282217" cy="490451"/>
          </a:xfrm>
          <a:custGeom>
            <a:avLst/>
            <a:gdLst>
              <a:gd name="connsiteX0" fmla="*/ 0 w 4282217"/>
              <a:gd name="connsiteY0" fmla="*/ 0 h 490451"/>
              <a:gd name="connsiteX1" fmla="*/ 406811 w 4282217"/>
              <a:gd name="connsiteY1" fmla="*/ 0 h 490451"/>
              <a:gd name="connsiteX2" fmla="*/ 899266 w 4282217"/>
              <a:gd name="connsiteY2" fmla="*/ 0 h 490451"/>
              <a:gd name="connsiteX3" fmla="*/ 1306076 w 4282217"/>
              <a:gd name="connsiteY3" fmla="*/ 0 h 490451"/>
              <a:gd name="connsiteX4" fmla="*/ 1926998 w 4282217"/>
              <a:gd name="connsiteY4" fmla="*/ 0 h 490451"/>
              <a:gd name="connsiteX5" fmla="*/ 2505097 w 4282217"/>
              <a:gd name="connsiteY5" fmla="*/ 0 h 490451"/>
              <a:gd name="connsiteX6" fmla="*/ 3083196 w 4282217"/>
              <a:gd name="connsiteY6" fmla="*/ 0 h 490451"/>
              <a:gd name="connsiteX7" fmla="*/ 3532829 w 4282217"/>
              <a:gd name="connsiteY7" fmla="*/ 0 h 490451"/>
              <a:gd name="connsiteX8" fmla="*/ 4282217 w 4282217"/>
              <a:gd name="connsiteY8" fmla="*/ 0 h 490451"/>
              <a:gd name="connsiteX9" fmla="*/ 4282217 w 4282217"/>
              <a:gd name="connsiteY9" fmla="*/ 490451 h 490451"/>
              <a:gd name="connsiteX10" fmla="*/ 3746940 w 4282217"/>
              <a:gd name="connsiteY10" fmla="*/ 490451 h 490451"/>
              <a:gd name="connsiteX11" fmla="*/ 3254485 w 4282217"/>
              <a:gd name="connsiteY11" fmla="*/ 490451 h 490451"/>
              <a:gd name="connsiteX12" fmla="*/ 2762030 w 4282217"/>
              <a:gd name="connsiteY12" fmla="*/ 490451 h 490451"/>
              <a:gd name="connsiteX13" fmla="*/ 2312397 w 4282217"/>
              <a:gd name="connsiteY13" fmla="*/ 490451 h 490451"/>
              <a:gd name="connsiteX14" fmla="*/ 1777120 w 4282217"/>
              <a:gd name="connsiteY14" fmla="*/ 490451 h 490451"/>
              <a:gd name="connsiteX15" fmla="*/ 1284665 w 4282217"/>
              <a:gd name="connsiteY15" fmla="*/ 490451 h 490451"/>
              <a:gd name="connsiteX16" fmla="*/ 877854 w 4282217"/>
              <a:gd name="connsiteY16" fmla="*/ 490451 h 490451"/>
              <a:gd name="connsiteX17" fmla="*/ 0 w 4282217"/>
              <a:gd name="connsiteY17" fmla="*/ 490451 h 490451"/>
              <a:gd name="connsiteX18" fmla="*/ 0 w 4282217"/>
              <a:gd name="connsiteY18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2217" h="490451" fill="none" extrusionOk="0">
                <a:moveTo>
                  <a:pt x="0" y="0"/>
                </a:moveTo>
                <a:cubicBezTo>
                  <a:pt x="91798" y="-15208"/>
                  <a:pt x="274456" y="16080"/>
                  <a:pt x="406811" y="0"/>
                </a:cubicBezTo>
                <a:cubicBezTo>
                  <a:pt x="539166" y="-16080"/>
                  <a:pt x="680017" y="8483"/>
                  <a:pt x="899266" y="0"/>
                </a:cubicBezTo>
                <a:cubicBezTo>
                  <a:pt x="1118515" y="-8483"/>
                  <a:pt x="1192091" y="23337"/>
                  <a:pt x="1306076" y="0"/>
                </a:cubicBezTo>
                <a:cubicBezTo>
                  <a:pt x="1420061" y="-23337"/>
                  <a:pt x="1635256" y="51732"/>
                  <a:pt x="1926998" y="0"/>
                </a:cubicBezTo>
                <a:cubicBezTo>
                  <a:pt x="2218740" y="-51732"/>
                  <a:pt x="2266545" y="57731"/>
                  <a:pt x="2505097" y="0"/>
                </a:cubicBezTo>
                <a:cubicBezTo>
                  <a:pt x="2743649" y="-57731"/>
                  <a:pt x="2858967" y="65579"/>
                  <a:pt x="3083196" y="0"/>
                </a:cubicBezTo>
                <a:cubicBezTo>
                  <a:pt x="3307425" y="-65579"/>
                  <a:pt x="3387733" y="29092"/>
                  <a:pt x="3532829" y="0"/>
                </a:cubicBezTo>
                <a:cubicBezTo>
                  <a:pt x="3677925" y="-29092"/>
                  <a:pt x="4005475" y="65046"/>
                  <a:pt x="4282217" y="0"/>
                </a:cubicBezTo>
                <a:cubicBezTo>
                  <a:pt x="4307552" y="164231"/>
                  <a:pt x="4264710" y="379042"/>
                  <a:pt x="4282217" y="490451"/>
                </a:cubicBezTo>
                <a:cubicBezTo>
                  <a:pt x="4015830" y="499428"/>
                  <a:pt x="3906543" y="481176"/>
                  <a:pt x="3746940" y="490451"/>
                </a:cubicBezTo>
                <a:cubicBezTo>
                  <a:pt x="3587337" y="499726"/>
                  <a:pt x="3498149" y="478077"/>
                  <a:pt x="3254485" y="490451"/>
                </a:cubicBezTo>
                <a:cubicBezTo>
                  <a:pt x="3010821" y="502825"/>
                  <a:pt x="2957012" y="452996"/>
                  <a:pt x="2762030" y="490451"/>
                </a:cubicBezTo>
                <a:cubicBezTo>
                  <a:pt x="2567048" y="527906"/>
                  <a:pt x="2514866" y="456485"/>
                  <a:pt x="2312397" y="490451"/>
                </a:cubicBezTo>
                <a:cubicBezTo>
                  <a:pt x="2109928" y="524417"/>
                  <a:pt x="1891149" y="454018"/>
                  <a:pt x="1777120" y="490451"/>
                </a:cubicBezTo>
                <a:cubicBezTo>
                  <a:pt x="1663091" y="526884"/>
                  <a:pt x="1519651" y="475354"/>
                  <a:pt x="1284665" y="490451"/>
                </a:cubicBezTo>
                <a:cubicBezTo>
                  <a:pt x="1049680" y="505548"/>
                  <a:pt x="1070317" y="475231"/>
                  <a:pt x="877854" y="490451"/>
                </a:cubicBezTo>
                <a:cubicBezTo>
                  <a:pt x="685391" y="505671"/>
                  <a:pt x="399162" y="482903"/>
                  <a:pt x="0" y="490451"/>
                </a:cubicBezTo>
                <a:cubicBezTo>
                  <a:pt x="-45867" y="386053"/>
                  <a:pt x="17833" y="137841"/>
                  <a:pt x="0" y="0"/>
                </a:cubicBezTo>
                <a:close/>
              </a:path>
              <a:path w="4282217" h="490451" stroke="0" extrusionOk="0">
                <a:moveTo>
                  <a:pt x="0" y="0"/>
                </a:moveTo>
                <a:cubicBezTo>
                  <a:pt x="163170" y="-43109"/>
                  <a:pt x="223180" y="10491"/>
                  <a:pt x="406811" y="0"/>
                </a:cubicBezTo>
                <a:cubicBezTo>
                  <a:pt x="590442" y="-10491"/>
                  <a:pt x="778197" y="31267"/>
                  <a:pt x="942088" y="0"/>
                </a:cubicBezTo>
                <a:cubicBezTo>
                  <a:pt x="1105979" y="-31267"/>
                  <a:pt x="1300502" y="58905"/>
                  <a:pt x="1477365" y="0"/>
                </a:cubicBezTo>
                <a:cubicBezTo>
                  <a:pt x="1654228" y="-58905"/>
                  <a:pt x="1753451" y="12976"/>
                  <a:pt x="1926998" y="0"/>
                </a:cubicBezTo>
                <a:cubicBezTo>
                  <a:pt x="2100545" y="-12976"/>
                  <a:pt x="2297732" y="57159"/>
                  <a:pt x="2419453" y="0"/>
                </a:cubicBezTo>
                <a:cubicBezTo>
                  <a:pt x="2541174" y="-57159"/>
                  <a:pt x="2649214" y="46849"/>
                  <a:pt x="2869085" y="0"/>
                </a:cubicBezTo>
                <a:cubicBezTo>
                  <a:pt x="3088956" y="-46849"/>
                  <a:pt x="3231222" y="55325"/>
                  <a:pt x="3490007" y="0"/>
                </a:cubicBezTo>
                <a:cubicBezTo>
                  <a:pt x="3748792" y="-55325"/>
                  <a:pt x="3887061" y="62010"/>
                  <a:pt x="4282217" y="0"/>
                </a:cubicBezTo>
                <a:cubicBezTo>
                  <a:pt x="4340589" y="103603"/>
                  <a:pt x="4279708" y="251970"/>
                  <a:pt x="4282217" y="490451"/>
                </a:cubicBezTo>
                <a:cubicBezTo>
                  <a:pt x="4135024" y="506290"/>
                  <a:pt x="3863767" y="443400"/>
                  <a:pt x="3661296" y="490451"/>
                </a:cubicBezTo>
                <a:cubicBezTo>
                  <a:pt x="3458825" y="537502"/>
                  <a:pt x="3422045" y="440438"/>
                  <a:pt x="3211663" y="490451"/>
                </a:cubicBezTo>
                <a:cubicBezTo>
                  <a:pt x="3001281" y="540464"/>
                  <a:pt x="2918252" y="437080"/>
                  <a:pt x="2719208" y="490451"/>
                </a:cubicBezTo>
                <a:cubicBezTo>
                  <a:pt x="2520164" y="543822"/>
                  <a:pt x="2488998" y="489306"/>
                  <a:pt x="2312397" y="490451"/>
                </a:cubicBezTo>
                <a:cubicBezTo>
                  <a:pt x="2135796" y="491596"/>
                  <a:pt x="1885738" y="435475"/>
                  <a:pt x="1777120" y="490451"/>
                </a:cubicBezTo>
                <a:cubicBezTo>
                  <a:pt x="1668502" y="545427"/>
                  <a:pt x="1401048" y="458055"/>
                  <a:pt x="1241843" y="490451"/>
                </a:cubicBezTo>
                <a:cubicBezTo>
                  <a:pt x="1082638" y="522847"/>
                  <a:pt x="972618" y="462550"/>
                  <a:pt x="749388" y="490451"/>
                </a:cubicBezTo>
                <a:cubicBezTo>
                  <a:pt x="526158" y="518352"/>
                  <a:pt x="359713" y="408705"/>
                  <a:pt x="0" y="490451"/>
                </a:cubicBezTo>
                <a:cubicBezTo>
                  <a:pt x="-51694" y="305760"/>
                  <a:pt x="16010" y="12012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Concepto clave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: Bases de datos relacionales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653578-B9F1-2941-DEBC-4D81EE04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" y="1784097"/>
            <a:ext cx="7105650" cy="25050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08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5658F-C59F-948C-380F-106474EB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8375"/>
            <a:ext cx="8520600" cy="5727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BD “Vivero Marchito”</a:t>
            </a:r>
            <a:endParaRPr lang="es-AR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DEA857AA-52DB-4B33-594E-60C137A6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37712"/>
              </p:ext>
            </p:extLst>
          </p:nvPr>
        </p:nvGraphicFramePr>
        <p:xfrm>
          <a:off x="51300" y="1027086"/>
          <a:ext cx="4504001" cy="308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752085226"/>
                    </a:ext>
                  </a:extLst>
                </a:gridCol>
                <a:gridCol w="1095692">
                  <a:extLst>
                    <a:ext uri="{9D8B030D-6E8A-4147-A177-3AD203B41FA5}">
                      <a16:colId xmlns:a16="http://schemas.microsoft.com/office/drawing/2014/main" val="4171339352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3433877131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682826744"/>
                    </a:ext>
                  </a:extLst>
                </a:gridCol>
                <a:gridCol w="889581">
                  <a:extLst>
                    <a:ext uri="{9D8B030D-6E8A-4147-A177-3AD203B41FA5}">
                      <a16:colId xmlns:a16="http://schemas.microsoft.com/office/drawing/2014/main" val="2415581975"/>
                    </a:ext>
                  </a:extLst>
                </a:gridCol>
              </a:tblGrid>
              <a:tr h="3861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Fecha_Venta</a:t>
                      </a:r>
                      <a:endParaRPr lang="es-AR" sz="1000" b="1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ID_Planta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Cantidad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66208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$45.00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35287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$12.50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042790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es-AR" sz="105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$30.00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0610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$75.00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309480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es-AR" sz="105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$15.00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376135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  <a:endParaRPr lang="es-AR" sz="105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$50.00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090313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932666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48B74A7-4C0F-78F2-DDB6-95FB258F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55264"/>
              </p:ext>
            </p:extLst>
          </p:nvPr>
        </p:nvGraphicFramePr>
        <p:xfrm>
          <a:off x="4588701" y="1811311"/>
          <a:ext cx="450399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679">
                  <a:extLst>
                    <a:ext uri="{9D8B030D-6E8A-4147-A177-3AD203B41FA5}">
                      <a16:colId xmlns:a16="http://schemas.microsoft.com/office/drawing/2014/main" val="1726083278"/>
                    </a:ext>
                  </a:extLst>
                </a:gridCol>
                <a:gridCol w="764679">
                  <a:extLst>
                    <a:ext uri="{9D8B030D-6E8A-4147-A177-3AD203B41FA5}">
                      <a16:colId xmlns:a16="http://schemas.microsoft.com/office/drawing/2014/main" val="3681811585"/>
                    </a:ext>
                  </a:extLst>
                </a:gridCol>
                <a:gridCol w="764679">
                  <a:extLst>
                    <a:ext uri="{9D8B030D-6E8A-4147-A177-3AD203B41FA5}">
                      <a16:colId xmlns:a16="http://schemas.microsoft.com/office/drawing/2014/main" val="4203147835"/>
                    </a:ext>
                  </a:extLst>
                </a:gridCol>
                <a:gridCol w="680604">
                  <a:extLst>
                    <a:ext uri="{9D8B030D-6E8A-4147-A177-3AD203B41FA5}">
                      <a16:colId xmlns:a16="http://schemas.microsoft.com/office/drawing/2014/main" val="2838706530"/>
                    </a:ext>
                  </a:extLst>
                </a:gridCol>
                <a:gridCol w="764679">
                  <a:extLst>
                    <a:ext uri="{9D8B030D-6E8A-4147-A177-3AD203B41FA5}">
                      <a16:colId xmlns:a16="http://schemas.microsoft.com/office/drawing/2014/main" val="1662881342"/>
                    </a:ext>
                  </a:extLst>
                </a:gridCol>
                <a:gridCol w="764679">
                  <a:extLst>
                    <a:ext uri="{9D8B030D-6E8A-4147-A177-3AD203B41FA5}">
                      <a16:colId xmlns:a16="http://schemas.microsoft.com/office/drawing/2014/main" val="536881412"/>
                    </a:ext>
                  </a:extLst>
                </a:gridCol>
              </a:tblGrid>
              <a:tr h="324424">
                <a:tc>
                  <a:txBody>
                    <a:bodyPr/>
                    <a:lstStyle/>
                    <a:p>
                      <a:pPr fontAlgn="b"/>
                      <a:r>
                        <a:rPr lang="es-AR" sz="105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ID_Planta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AR" sz="105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Nombre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AR" sz="105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Especie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AR" sz="105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Tipo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AR" sz="1050" b="1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Precio_Unitario</a:t>
                      </a:r>
                      <a:endParaRPr lang="es-AR" sz="1050" b="1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AR" sz="105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Stock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85580516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Rosa spp.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$20.00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735218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Abedul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Betula spp.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Árbol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$15.00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333352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Lavanda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Lavandula spp.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Arbusto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$10.00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750519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Girasol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Helianthus spp.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338215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Tomillo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Thymus spp.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Arbusto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$12.50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156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Roble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Quercus spp.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Árbol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$30.00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0870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Orquídea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Orchidaceae</a:t>
                      </a:r>
                      <a:endParaRPr lang="es-AR" sz="105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$25.00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042838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88B00BA7-BC7C-2E45-C3AA-D397DF287D5F}"/>
              </a:ext>
            </a:extLst>
          </p:cNvPr>
          <p:cNvSpPr/>
          <p:nvPr/>
        </p:nvSpPr>
        <p:spPr>
          <a:xfrm>
            <a:off x="1917700" y="1027086"/>
            <a:ext cx="1016000" cy="3252814"/>
          </a:xfrm>
          <a:prstGeom prst="rect">
            <a:avLst/>
          </a:prstGeom>
          <a:noFill/>
          <a:ln w="28575">
            <a:solidFill>
              <a:srgbClr val="40404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6F81E02-67C2-A920-13A6-6C4F78DBEE7D}"/>
              </a:ext>
            </a:extLst>
          </p:cNvPr>
          <p:cNvSpPr/>
          <p:nvPr/>
        </p:nvSpPr>
        <p:spPr>
          <a:xfrm>
            <a:off x="4514300" y="1760118"/>
            <a:ext cx="1016000" cy="3394225"/>
          </a:xfrm>
          <a:prstGeom prst="rect">
            <a:avLst/>
          </a:prstGeom>
          <a:noFill/>
          <a:ln w="28575">
            <a:solidFill>
              <a:srgbClr val="40404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451CD1B-32CC-A5A1-6C7B-5B68A658F7F9}"/>
              </a:ext>
            </a:extLst>
          </p:cNvPr>
          <p:cNvSpPr/>
          <p:nvPr/>
        </p:nvSpPr>
        <p:spPr>
          <a:xfrm>
            <a:off x="1917700" y="1077886"/>
            <a:ext cx="1016000" cy="3252814"/>
          </a:xfrm>
          <a:prstGeom prst="rect">
            <a:avLst/>
          </a:prstGeom>
          <a:noFill/>
          <a:ln w="28575">
            <a:solidFill>
              <a:srgbClr val="40404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61B7B1-2E2C-B857-3FE8-9616BE1906D7}"/>
              </a:ext>
            </a:extLst>
          </p:cNvPr>
          <p:cNvSpPr/>
          <p:nvPr/>
        </p:nvSpPr>
        <p:spPr>
          <a:xfrm>
            <a:off x="4514300" y="1810918"/>
            <a:ext cx="1016000" cy="3394225"/>
          </a:xfrm>
          <a:prstGeom prst="rect">
            <a:avLst/>
          </a:prstGeom>
          <a:noFill/>
          <a:ln w="28575">
            <a:solidFill>
              <a:srgbClr val="40404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66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5658F-C59F-948C-380F-106474EB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8375"/>
            <a:ext cx="8520600" cy="5727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BD “Vivero Marchito”</a:t>
            </a:r>
            <a:endParaRPr lang="es-AR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DEA857AA-52DB-4B33-594E-60C137A6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617896"/>
              </p:ext>
            </p:extLst>
          </p:nvPr>
        </p:nvGraphicFramePr>
        <p:xfrm>
          <a:off x="51300" y="1027086"/>
          <a:ext cx="4504001" cy="309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752085226"/>
                    </a:ext>
                  </a:extLst>
                </a:gridCol>
                <a:gridCol w="1095692">
                  <a:extLst>
                    <a:ext uri="{9D8B030D-6E8A-4147-A177-3AD203B41FA5}">
                      <a16:colId xmlns:a16="http://schemas.microsoft.com/office/drawing/2014/main" val="4171339352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3433877131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682826744"/>
                    </a:ext>
                  </a:extLst>
                </a:gridCol>
                <a:gridCol w="889581">
                  <a:extLst>
                    <a:ext uri="{9D8B030D-6E8A-4147-A177-3AD203B41FA5}">
                      <a16:colId xmlns:a16="http://schemas.microsoft.com/office/drawing/2014/main" val="2415581975"/>
                    </a:ext>
                  </a:extLst>
                </a:gridCol>
              </a:tblGrid>
              <a:tr h="386166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1" i="0" u="none" strike="noStrike" cap="non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ID_Venta</a:t>
                      </a:r>
                      <a:r>
                        <a:rPr lang="es-AR" sz="1000" b="1" i="0" u="none" strike="noStrike" cap="non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Fecha_Venta</a:t>
                      </a:r>
                      <a:endParaRPr lang="es-AR" sz="1000" b="1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ID_Planta</a:t>
                      </a:r>
                      <a:r>
                        <a:rPr lang="es-AR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(FK)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Cantidad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66208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$45.00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35287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$12.50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042790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es-AR" sz="105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$30.00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0610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$75.00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309480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$15.00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376135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  <a:endParaRPr lang="es-AR" sz="105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$50.00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090313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2023-08-05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932666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48B74A7-4C0F-78F2-DDB6-95FB258F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0617"/>
              </p:ext>
            </p:extLst>
          </p:nvPr>
        </p:nvGraphicFramePr>
        <p:xfrm>
          <a:off x="4588701" y="1811311"/>
          <a:ext cx="450399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679">
                  <a:extLst>
                    <a:ext uri="{9D8B030D-6E8A-4147-A177-3AD203B41FA5}">
                      <a16:colId xmlns:a16="http://schemas.microsoft.com/office/drawing/2014/main" val="1726083278"/>
                    </a:ext>
                  </a:extLst>
                </a:gridCol>
                <a:gridCol w="764679">
                  <a:extLst>
                    <a:ext uri="{9D8B030D-6E8A-4147-A177-3AD203B41FA5}">
                      <a16:colId xmlns:a16="http://schemas.microsoft.com/office/drawing/2014/main" val="3681811585"/>
                    </a:ext>
                  </a:extLst>
                </a:gridCol>
                <a:gridCol w="764679">
                  <a:extLst>
                    <a:ext uri="{9D8B030D-6E8A-4147-A177-3AD203B41FA5}">
                      <a16:colId xmlns:a16="http://schemas.microsoft.com/office/drawing/2014/main" val="4203147835"/>
                    </a:ext>
                  </a:extLst>
                </a:gridCol>
                <a:gridCol w="680604">
                  <a:extLst>
                    <a:ext uri="{9D8B030D-6E8A-4147-A177-3AD203B41FA5}">
                      <a16:colId xmlns:a16="http://schemas.microsoft.com/office/drawing/2014/main" val="2838706530"/>
                    </a:ext>
                  </a:extLst>
                </a:gridCol>
                <a:gridCol w="764679">
                  <a:extLst>
                    <a:ext uri="{9D8B030D-6E8A-4147-A177-3AD203B41FA5}">
                      <a16:colId xmlns:a16="http://schemas.microsoft.com/office/drawing/2014/main" val="1662881342"/>
                    </a:ext>
                  </a:extLst>
                </a:gridCol>
                <a:gridCol w="764679">
                  <a:extLst>
                    <a:ext uri="{9D8B030D-6E8A-4147-A177-3AD203B41FA5}">
                      <a16:colId xmlns:a16="http://schemas.microsoft.com/office/drawing/2014/main" val="536881412"/>
                    </a:ext>
                  </a:extLst>
                </a:gridCol>
              </a:tblGrid>
              <a:tr h="324424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AR" sz="1000" b="1" i="0" u="none" strike="noStrike" cap="non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ID_Planta</a:t>
                      </a:r>
                      <a:r>
                        <a:rPr lang="es-AR" sz="1000" b="1" i="0" u="none" strike="noStrike" cap="non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(PK)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AR" sz="105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Nombre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AR" sz="105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Especie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AR" sz="105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Tipo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AR" sz="1050" b="1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Precio_Unitario</a:t>
                      </a:r>
                      <a:endParaRPr lang="es-AR" sz="1050" b="1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AR" sz="105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Stock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85580516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Rosa spp.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$20.00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735218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Abedul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Betula spp.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Árbol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$15.00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333352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Lavanda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Lavandula spp.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Arbusto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$10.00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750519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Girasol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Helianthus spp.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338215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Tomillo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Thymus spp.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Arbusto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$12.50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156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Roble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Quercus spp.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Árbol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$30.00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0870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Orquídea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Orchidaceae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$25.00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04283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603B516-4B11-C545-8CC4-37E913F6DF48}"/>
              </a:ext>
            </a:extLst>
          </p:cNvPr>
          <p:cNvSpPr txBox="1"/>
          <p:nvPr/>
        </p:nvSpPr>
        <p:spPr>
          <a:xfrm>
            <a:off x="469900" y="4241800"/>
            <a:ext cx="311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PK= </a:t>
            </a:r>
            <a:r>
              <a:rPr lang="es-ES" dirty="0" err="1"/>
              <a:t>Primary</a:t>
            </a:r>
            <a:r>
              <a:rPr lang="es-ES" dirty="0"/>
              <a:t> Key / Única</a:t>
            </a:r>
          </a:p>
          <a:p>
            <a:r>
              <a:rPr lang="es-ES" dirty="0"/>
              <a:t>FK= </a:t>
            </a:r>
            <a:r>
              <a:rPr lang="es-ES" dirty="0" err="1"/>
              <a:t>Foreing</a:t>
            </a:r>
            <a:r>
              <a:rPr lang="es-ES" dirty="0"/>
              <a:t> Key / Conexión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7300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D023F37-D5A8-CB4E-91E5-5A0F9BB07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20372"/>
              </p:ext>
            </p:extLst>
          </p:nvPr>
        </p:nvGraphicFramePr>
        <p:xfrm>
          <a:off x="299000" y="529242"/>
          <a:ext cx="3657600" cy="228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8573504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3758601"/>
                    </a:ext>
                  </a:extLst>
                </a:gridCol>
              </a:tblGrid>
              <a:tr h="221301">
                <a:tc gridSpan="2">
                  <a:txBody>
                    <a:bodyPr/>
                    <a:lstStyle/>
                    <a:p>
                      <a:r>
                        <a:rPr lang="es-ES" dirty="0"/>
                        <a:t>Tabla Nº1 - Ventas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96796"/>
                  </a:ext>
                </a:extLst>
              </a:tr>
              <a:tr h="205675">
                <a:tc>
                  <a:txBody>
                    <a:bodyPr/>
                    <a:lstStyle/>
                    <a:p>
                      <a:r>
                        <a:rPr lang="es-ES" dirty="0"/>
                        <a:t>PK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ID_Venta</a:t>
                      </a:r>
                      <a:r>
                        <a:rPr lang="es-A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05527"/>
                  </a:ext>
                </a:extLst>
              </a:tr>
              <a:tr h="26051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Fecha_Venta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25214"/>
                  </a:ext>
                </a:extLst>
              </a:tr>
              <a:tr h="273215">
                <a:tc>
                  <a:txBody>
                    <a:bodyPr/>
                    <a:lstStyle/>
                    <a:p>
                      <a:r>
                        <a:rPr lang="es-ES" dirty="0"/>
                        <a:t>FK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ID_Planta</a:t>
                      </a:r>
                      <a:r>
                        <a:rPr lang="es-A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7840"/>
                  </a:ext>
                </a:extLst>
              </a:tr>
              <a:tr h="311315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Cantidad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23463"/>
                  </a:ext>
                </a:extLst>
              </a:tr>
              <a:tr h="537741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7333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6696B90-8338-5F70-3DD8-945553C6E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77469"/>
              </p:ext>
            </p:extLst>
          </p:nvPr>
        </p:nvGraphicFramePr>
        <p:xfrm>
          <a:off x="4882602" y="2104042"/>
          <a:ext cx="3657600" cy="260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8573504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3758601"/>
                    </a:ext>
                  </a:extLst>
                </a:gridCol>
              </a:tblGrid>
              <a:tr h="221301">
                <a:tc gridSpan="2">
                  <a:txBody>
                    <a:bodyPr/>
                    <a:lstStyle/>
                    <a:p>
                      <a:r>
                        <a:rPr lang="es-ES" dirty="0"/>
                        <a:t>Tabla Nº2 - Plantas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96796"/>
                  </a:ext>
                </a:extLst>
              </a:tr>
              <a:tr h="205675">
                <a:tc>
                  <a:txBody>
                    <a:bodyPr/>
                    <a:lstStyle/>
                    <a:p>
                      <a:r>
                        <a:rPr lang="es-ES" dirty="0"/>
                        <a:t>PK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ID_Planta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05527"/>
                  </a:ext>
                </a:extLst>
              </a:tr>
              <a:tr h="26051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Nombre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25214"/>
                  </a:ext>
                </a:extLst>
              </a:tr>
              <a:tr h="27321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Especie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7840"/>
                  </a:ext>
                </a:extLst>
              </a:tr>
              <a:tr h="311315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Tipo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23463"/>
                  </a:ext>
                </a:extLst>
              </a:tr>
              <a:tr h="537741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Precio_Unitario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73338"/>
                  </a:ext>
                </a:extLst>
              </a:tr>
              <a:tr h="537741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Stock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57264"/>
                  </a:ext>
                </a:extLst>
              </a:tr>
            </a:tbl>
          </a:graphicData>
        </a:graphic>
      </p:graphicFrame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C81C2F65-909A-84CE-8AF5-1A1B6071580F}"/>
              </a:ext>
            </a:extLst>
          </p:cNvPr>
          <p:cNvCxnSpPr>
            <a:cxnSpLocks/>
          </p:cNvCxnSpPr>
          <p:nvPr/>
        </p:nvCxnSpPr>
        <p:spPr>
          <a:xfrm>
            <a:off x="3956600" y="1798320"/>
            <a:ext cx="926002" cy="773430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390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5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SQL: Definición y conceptos esenciales </a:t>
            </a: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42656C-99FB-4207-018C-650E7632AA58}"/>
              </a:ext>
            </a:extLst>
          </p:cNvPr>
          <p:cNvSpPr/>
          <p:nvPr/>
        </p:nvSpPr>
        <p:spPr>
          <a:xfrm>
            <a:off x="688794" y="1030778"/>
            <a:ext cx="4282217" cy="490451"/>
          </a:xfrm>
          <a:custGeom>
            <a:avLst/>
            <a:gdLst>
              <a:gd name="connsiteX0" fmla="*/ 0 w 4282217"/>
              <a:gd name="connsiteY0" fmla="*/ 0 h 490451"/>
              <a:gd name="connsiteX1" fmla="*/ 406811 w 4282217"/>
              <a:gd name="connsiteY1" fmla="*/ 0 h 490451"/>
              <a:gd name="connsiteX2" fmla="*/ 899266 w 4282217"/>
              <a:gd name="connsiteY2" fmla="*/ 0 h 490451"/>
              <a:gd name="connsiteX3" fmla="*/ 1306076 w 4282217"/>
              <a:gd name="connsiteY3" fmla="*/ 0 h 490451"/>
              <a:gd name="connsiteX4" fmla="*/ 1926998 w 4282217"/>
              <a:gd name="connsiteY4" fmla="*/ 0 h 490451"/>
              <a:gd name="connsiteX5" fmla="*/ 2505097 w 4282217"/>
              <a:gd name="connsiteY5" fmla="*/ 0 h 490451"/>
              <a:gd name="connsiteX6" fmla="*/ 3083196 w 4282217"/>
              <a:gd name="connsiteY6" fmla="*/ 0 h 490451"/>
              <a:gd name="connsiteX7" fmla="*/ 3532829 w 4282217"/>
              <a:gd name="connsiteY7" fmla="*/ 0 h 490451"/>
              <a:gd name="connsiteX8" fmla="*/ 4282217 w 4282217"/>
              <a:gd name="connsiteY8" fmla="*/ 0 h 490451"/>
              <a:gd name="connsiteX9" fmla="*/ 4282217 w 4282217"/>
              <a:gd name="connsiteY9" fmla="*/ 490451 h 490451"/>
              <a:gd name="connsiteX10" fmla="*/ 3746940 w 4282217"/>
              <a:gd name="connsiteY10" fmla="*/ 490451 h 490451"/>
              <a:gd name="connsiteX11" fmla="*/ 3254485 w 4282217"/>
              <a:gd name="connsiteY11" fmla="*/ 490451 h 490451"/>
              <a:gd name="connsiteX12" fmla="*/ 2762030 w 4282217"/>
              <a:gd name="connsiteY12" fmla="*/ 490451 h 490451"/>
              <a:gd name="connsiteX13" fmla="*/ 2312397 w 4282217"/>
              <a:gd name="connsiteY13" fmla="*/ 490451 h 490451"/>
              <a:gd name="connsiteX14" fmla="*/ 1777120 w 4282217"/>
              <a:gd name="connsiteY14" fmla="*/ 490451 h 490451"/>
              <a:gd name="connsiteX15" fmla="*/ 1284665 w 4282217"/>
              <a:gd name="connsiteY15" fmla="*/ 490451 h 490451"/>
              <a:gd name="connsiteX16" fmla="*/ 877854 w 4282217"/>
              <a:gd name="connsiteY16" fmla="*/ 490451 h 490451"/>
              <a:gd name="connsiteX17" fmla="*/ 0 w 4282217"/>
              <a:gd name="connsiteY17" fmla="*/ 490451 h 490451"/>
              <a:gd name="connsiteX18" fmla="*/ 0 w 4282217"/>
              <a:gd name="connsiteY18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2217" h="490451" fill="none" extrusionOk="0">
                <a:moveTo>
                  <a:pt x="0" y="0"/>
                </a:moveTo>
                <a:cubicBezTo>
                  <a:pt x="91798" y="-15208"/>
                  <a:pt x="274456" y="16080"/>
                  <a:pt x="406811" y="0"/>
                </a:cubicBezTo>
                <a:cubicBezTo>
                  <a:pt x="539166" y="-16080"/>
                  <a:pt x="680017" y="8483"/>
                  <a:pt x="899266" y="0"/>
                </a:cubicBezTo>
                <a:cubicBezTo>
                  <a:pt x="1118515" y="-8483"/>
                  <a:pt x="1192091" y="23337"/>
                  <a:pt x="1306076" y="0"/>
                </a:cubicBezTo>
                <a:cubicBezTo>
                  <a:pt x="1420061" y="-23337"/>
                  <a:pt x="1635256" y="51732"/>
                  <a:pt x="1926998" y="0"/>
                </a:cubicBezTo>
                <a:cubicBezTo>
                  <a:pt x="2218740" y="-51732"/>
                  <a:pt x="2266545" y="57731"/>
                  <a:pt x="2505097" y="0"/>
                </a:cubicBezTo>
                <a:cubicBezTo>
                  <a:pt x="2743649" y="-57731"/>
                  <a:pt x="2858967" y="65579"/>
                  <a:pt x="3083196" y="0"/>
                </a:cubicBezTo>
                <a:cubicBezTo>
                  <a:pt x="3307425" y="-65579"/>
                  <a:pt x="3387733" y="29092"/>
                  <a:pt x="3532829" y="0"/>
                </a:cubicBezTo>
                <a:cubicBezTo>
                  <a:pt x="3677925" y="-29092"/>
                  <a:pt x="4005475" y="65046"/>
                  <a:pt x="4282217" y="0"/>
                </a:cubicBezTo>
                <a:cubicBezTo>
                  <a:pt x="4307552" y="164231"/>
                  <a:pt x="4264710" y="379042"/>
                  <a:pt x="4282217" y="490451"/>
                </a:cubicBezTo>
                <a:cubicBezTo>
                  <a:pt x="4015830" y="499428"/>
                  <a:pt x="3906543" y="481176"/>
                  <a:pt x="3746940" y="490451"/>
                </a:cubicBezTo>
                <a:cubicBezTo>
                  <a:pt x="3587337" y="499726"/>
                  <a:pt x="3498149" y="478077"/>
                  <a:pt x="3254485" y="490451"/>
                </a:cubicBezTo>
                <a:cubicBezTo>
                  <a:pt x="3010821" y="502825"/>
                  <a:pt x="2957012" y="452996"/>
                  <a:pt x="2762030" y="490451"/>
                </a:cubicBezTo>
                <a:cubicBezTo>
                  <a:pt x="2567048" y="527906"/>
                  <a:pt x="2514866" y="456485"/>
                  <a:pt x="2312397" y="490451"/>
                </a:cubicBezTo>
                <a:cubicBezTo>
                  <a:pt x="2109928" y="524417"/>
                  <a:pt x="1891149" y="454018"/>
                  <a:pt x="1777120" y="490451"/>
                </a:cubicBezTo>
                <a:cubicBezTo>
                  <a:pt x="1663091" y="526884"/>
                  <a:pt x="1519651" y="475354"/>
                  <a:pt x="1284665" y="490451"/>
                </a:cubicBezTo>
                <a:cubicBezTo>
                  <a:pt x="1049680" y="505548"/>
                  <a:pt x="1070317" y="475231"/>
                  <a:pt x="877854" y="490451"/>
                </a:cubicBezTo>
                <a:cubicBezTo>
                  <a:pt x="685391" y="505671"/>
                  <a:pt x="399162" y="482903"/>
                  <a:pt x="0" y="490451"/>
                </a:cubicBezTo>
                <a:cubicBezTo>
                  <a:pt x="-45867" y="386053"/>
                  <a:pt x="17833" y="137841"/>
                  <a:pt x="0" y="0"/>
                </a:cubicBezTo>
                <a:close/>
              </a:path>
              <a:path w="4282217" h="490451" stroke="0" extrusionOk="0">
                <a:moveTo>
                  <a:pt x="0" y="0"/>
                </a:moveTo>
                <a:cubicBezTo>
                  <a:pt x="163170" y="-43109"/>
                  <a:pt x="223180" y="10491"/>
                  <a:pt x="406811" y="0"/>
                </a:cubicBezTo>
                <a:cubicBezTo>
                  <a:pt x="590442" y="-10491"/>
                  <a:pt x="778197" y="31267"/>
                  <a:pt x="942088" y="0"/>
                </a:cubicBezTo>
                <a:cubicBezTo>
                  <a:pt x="1105979" y="-31267"/>
                  <a:pt x="1300502" y="58905"/>
                  <a:pt x="1477365" y="0"/>
                </a:cubicBezTo>
                <a:cubicBezTo>
                  <a:pt x="1654228" y="-58905"/>
                  <a:pt x="1753451" y="12976"/>
                  <a:pt x="1926998" y="0"/>
                </a:cubicBezTo>
                <a:cubicBezTo>
                  <a:pt x="2100545" y="-12976"/>
                  <a:pt x="2297732" y="57159"/>
                  <a:pt x="2419453" y="0"/>
                </a:cubicBezTo>
                <a:cubicBezTo>
                  <a:pt x="2541174" y="-57159"/>
                  <a:pt x="2649214" y="46849"/>
                  <a:pt x="2869085" y="0"/>
                </a:cubicBezTo>
                <a:cubicBezTo>
                  <a:pt x="3088956" y="-46849"/>
                  <a:pt x="3231222" y="55325"/>
                  <a:pt x="3490007" y="0"/>
                </a:cubicBezTo>
                <a:cubicBezTo>
                  <a:pt x="3748792" y="-55325"/>
                  <a:pt x="3887061" y="62010"/>
                  <a:pt x="4282217" y="0"/>
                </a:cubicBezTo>
                <a:cubicBezTo>
                  <a:pt x="4340589" y="103603"/>
                  <a:pt x="4279708" y="251970"/>
                  <a:pt x="4282217" y="490451"/>
                </a:cubicBezTo>
                <a:cubicBezTo>
                  <a:pt x="4135024" y="506290"/>
                  <a:pt x="3863767" y="443400"/>
                  <a:pt x="3661296" y="490451"/>
                </a:cubicBezTo>
                <a:cubicBezTo>
                  <a:pt x="3458825" y="537502"/>
                  <a:pt x="3422045" y="440438"/>
                  <a:pt x="3211663" y="490451"/>
                </a:cubicBezTo>
                <a:cubicBezTo>
                  <a:pt x="3001281" y="540464"/>
                  <a:pt x="2918252" y="437080"/>
                  <a:pt x="2719208" y="490451"/>
                </a:cubicBezTo>
                <a:cubicBezTo>
                  <a:pt x="2520164" y="543822"/>
                  <a:pt x="2488998" y="489306"/>
                  <a:pt x="2312397" y="490451"/>
                </a:cubicBezTo>
                <a:cubicBezTo>
                  <a:pt x="2135796" y="491596"/>
                  <a:pt x="1885738" y="435475"/>
                  <a:pt x="1777120" y="490451"/>
                </a:cubicBezTo>
                <a:cubicBezTo>
                  <a:pt x="1668502" y="545427"/>
                  <a:pt x="1401048" y="458055"/>
                  <a:pt x="1241843" y="490451"/>
                </a:cubicBezTo>
                <a:cubicBezTo>
                  <a:pt x="1082638" y="522847"/>
                  <a:pt x="972618" y="462550"/>
                  <a:pt x="749388" y="490451"/>
                </a:cubicBezTo>
                <a:cubicBezTo>
                  <a:pt x="526158" y="518352"/>
                  <a:pt x="359713" y="408705"/>
                  <a:pt x="0" y="490451"/>
                </a:cubicBezTo>
                <a:cubicBezTo>
                  <a:pt x="-51694" y="305760"/>
                  <a:pt x="16010" y="12012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Concepto clave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: Bases de datos relacionales</a:t>
            </a:r>
          </a:p>
        </p:txBody>
      </p:sp>
      <p:sp>
        <p:nvSpPr>
          <p:cNvPr id="6" name="Diagrama de flujo: disco magnético 5">
            <a:extLst>
              <a:ext uri="{FF2B5EF4-FFF2-40B4-BE49-F238E27FC236}">
                <a16:creationId xmlns:a16="http://schemas.microsoft.com/office/drawing/2014/main" id="{CC595CF2-0445-5A8C-B103-901F7E863026}"/>
              </a:ext>
            </a:extLst>
          </p:cNvPr>
          <p:cNvSpPr/>
          <p:nvPr/>
        </p:nvSpPr>
        <p:spPr>
          <a:xfrm>
            <a:off x="3383281" y="2033284"/>
            <a:ext cx="1936865" cy="2236123"/>
          </a:xfrm>
          <a:prstGeom prst="flowChartMagneticDisk">
            <a:avLst/>
          </a:prstGeom>
          <a:solidFill>
            <a:srgbClr val="C00000"/>
          </a:solidFill>
          <a:ln>
            <a:solidFill>
              <a:srgbClr val="9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Diagrama de flujo: multidocumento 6">
            <a:extLst>
              <a:ext uri="{FF2B5EF4-FFF2-40B4-BE49-F238E27FC236}">
                <a16:creationId xmlns:a16="http://schemas.microsoft.com/office/drawing/2014/main" id="{1F0EC744-3A43-E44E-0A25-F8481E924EC9}"/>
              </a:ext>
            </a:extLst>
          </p:cNvPr>
          <p:cNvSpPr/>
          <p:nvPr/>
        </p:nvSpPr>
        <p:spPr>
          <a:xfrm>
            <a:off x="3627119" y="3032759"/>
            <a:ext cx="572193" cy="735677"/>
          </a:xfrm>
          <a:prstGeom prst="flowChartMultidocument">
            <a:avLst/>
          </a:prstGeom>
          <a:solidFill>
            <a:srgbClr val="D2DAD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Diagrama de flujo: multidocumento 7">
            <a:extLst>
              <a:ext uri="{FF2B5EF4-FFF2-40B4-BE49-F238E27FC236}">
                <a16:creationId xmlns:a16="http://schemas.microsoft.com/office/drawing/2014/main" id="{EB7DAE34-780E-8AE9-EECF-F28EC727D705}"/>
              </a:ext>
            </a:extLst>
          </p:cNvPr>
          <p:cNvSpPr/>
          <p:nvPr/>
        </p:nvSpPr>
        <p:spPr>
          <a:xfrm>
            <a:off x="4496145" y="3032759"/>
            <a:ext cx="572193" cy="735677"/>
          </a:xfrm>
          <a:prstGeom prst="flowChartMultidocument">
            <a:avLst/>
          </a:prstGeom>
          <a:solidFill>
            <a:srgbClr val="D2DAD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7B25DC-6841-8B9B-5AD0-BE9B127B01E4}"/>
              </a:ext>
            </a:extLst>
          </p:cNvPr>
          <p:cNvSpPr txBox="1"/>
          <p:nvPr/>
        </p:nvSpPr>
        <p:spPr>
          <a:xfrm>
            <a:off x="3619096" y="3193808"/>
            <a:ext cx="572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>
                <a:latin typeface="Poppins" panose="00000500000000000000" pitchFamily="2" charset="0"/>
                <a:cs typeface="Poppins" panose="00000500000000000000" pitchFamily="2" charset="0"/>
              </a:rPr>
              <a:t>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CB2B1C-52B3-8495-4D52-12BD0F13EECF}"/>
              </a:ext>
            </a:extLst>
          </p:cNvPr>
          <p:cNvSpPr txBox="1"/>
          <p:nvPr/>
        </p:nvSpPr>
        <p:spPr>
          <a:xfrm>
            <a:off x="4510632" y="3193808"/>
            <a:ext cx="572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>
                <a:latin typeface="Poppins" panose="00000500000000000000" pitchFamily="2" charset="0"/>
                <a:cs typeface="Poppins" panose="00000500000000000000" pitchFamily="2" charset="0"/>
              </a:rPr>
              <a:t>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6B4505-8042-33FD-374C-D5195247F970}"/>
              </a:ext>
            </a:extLst>
          </p:cNvPr>
          <p:cNvSpPr txBox="1"/>
          <p:nvPr/>
        </p:nvSpPr>
        <p:spPr>
          <a:xfrm>
            <a:off x="3641607" y="3354857"/>
            <a:ext cx="572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>
                <a:latin typeface="Poppins" panose="00000500000000000000" pitchFamily="2" charset="0"/>
                <a:cs typeface="Poppins" panose="00000500000000000000" pitchFamily="2" charset="0"/>
              </a:rPr>
              <a:t>Datos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9E8045-1B4C-C92D-98BC-203A78167E38}"/>
              </a:ext>
            </a:extLst>
          </p:cNvPr>
          <p:cNvSpPr txBox="1"/>
          <p:nvPr/>
        </p:nvSpPr>
        <p:spPr>
          <a:xfrm>
            <a:off x="4516639" y="3354857"/>
            <a:ext cx="572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>
                <a:latin typeface="Poppins" panose="00000500000000000000" pitchFamily="2" charset="0"/>
                <a:cs typeface="Poppins" panose="00000500000000000000" pitchFamily="2" charset="0"/>
              </a:rPr>
              <a:t>Datos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8E725B8-C79A-4ED3-756A-705F1425B3E4}"/>
              </a:ext>
            </a:extLst>
          </p:cNvPr>
          <p:cNvSpPr/>
          <p:nvPr/>
        </p:nvSpPr>
        <p:spPr>
          <a:xfrm>
            <a:off x="1188720" y="2282700"/>
            <a:ext cx="1348740" cy="45423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Tablas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FA34F1D-01DF-184B-D4DC-1076EC4EBDAD}"/>
              </a:ext>
            </a:extLst>
          </p:cNvPr>
          <p:cNvCxnSpPr>
            <a:stCxn id="16" idx="2"/>
            <a:endCxn id="11" idx="1"/>
          </p:cNvCxnSpPr>
          <p:nvPr/>
        </p:nvCxnSpPr>
        <p:spPr>
          <a:xfrm>
            <a:off x="1863090" y="2736930"/>
            <a:ext cx="1778517" cy="725649"/>
          </a:xfrm>
          <a:prstGeom prst="straightConnector1">
            <a:avLst/>
          </a:prstGeom>
          <a:ln w="19050">
            <a:solidFill>
              <a:srgbClr val="40404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A2BD8EF-25DB-745D-9BB1-39203D868AC9}"/>
              </a:ext>
            </a:extLst>
          </p:cNvPr>
          <p:cNvSpPr txBox="1"/>
          <p:nvPr/>
        </p:nvSpPr>
        <p:spPr>
          <a:xfrm>
            <a:off x="5288064" y="1473196"/>
            <a:ext cx="313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>
                <a:latin typeface="Poppins" panose="00000500000000000000" pitchFamily="2" charset="0"/>
                <a:cs typeface="Poppins" panose="00000500000000000000" pitchFamily="2" charset="0"/>
              </a:rPr>
              <a:t>Structured</a:t>
            </a:r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b="1" dirty="0" err="1">
                <a:latin typeface="Poppins" panose="00000500000000000000" pitchFamily="2" charset="0"/>
                <a:cs typeface="Poppins" panose="00000500000000000000" pitchFamily="2" charset="0"/>
              </a:rPr>
              <a:t>Query</a:t>
            </a:r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b="1" dirty="0" err="1">
                <a:latin typeface="Poppins" panose="00000500000000000000" pitchFamily="2" charset="0"/>
                <a:cs typeface="Poppins" panose="00000500000000000000" pitchFamily="2" charset="0"/>
              </a:rPr>
              <a:t>Language</a:t>
            </a:r>
            <a:endParaRPr lang="es-AR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2986565-8682-DDD1-7B9A-A9B5DF433BE8}"/>
              </a:ext>
            </a:extLst>
          </p:cNvPr>
          <p:cNvSpPr/>
          <p:nvPr/>
        </p:nvSpPr>
        <p:spPr>
          <a:xfrm>
            <a:off x="6385560" y="2485980"/>
            <a:ext cx="1280160" cy="3915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SQL Server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35F8A97-2C09-18AD-A45F-A08E157A45BE}"/>
              </a:ext>
            </a:extLst>
          </p:cNvPr>
          <p:cNvSpPr/>
          <p:nvPr/>
        </p:nvSpPr>
        <p:spPr>
          <a:xfrm>
            <a:off x="6385560" y="2979428"/>
            <a:ext cx="1280160" cy="3915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MySQL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B24FEF2-7CCF-6087-EB9A-1C4648C6A40B}"/>
              </a:ext>
            </a:extLst>
          </p:cNvPr>
          <p:cNvSpPr/>
          <p:nvPr/>
        </p:nvSpPr>
        <p:spPr>
          <a:xfrm>
            <a:off x="6385560" y="3470109"/>
            <a:ext cx="1280160" cy="3915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3595325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5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SQL: Definición y conceptos esenciales </a:t>
            </a: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1B60DE-5ED1-9D14-C267-C6FC4820D74D}"/>
              </a:ext>
            </a:extLst>
          </p:cNvPr>
          <p:cNvSpPr/>
          <p:nvPr/>
        </p:nvSpPr>
        <p:spPr>
          <a:xfrm>
            <a:off x="688794" y="1030778"/>
            <a:ext cx="4282217" cy="490451"/>
          </a:xfrm>
          <a:custGeom>
            <a:avLst/>
            <a:gdLst>
              <a:gd name="connsiteX0" fmla="*/ 0 w 4282217"/>
              <a:gd name="connsiteY0" fmla="*/ 0 h 490451"/>
              <a:gd name="connsiteX1" fmla="*/ 406811 w 4282217"/>
              <a:gd name="connsiteY1" fmla="*/ 0 h 490451"/>
              <a:gd name="connsiteX2" fmla="*/ 899266 w 4282217"/>
              <a:gd name="connsiteY2" fmla="*/ 0 h 490451"/>
              <a:gd name="connsiteX3" fmla="*/ 1306076 w 4282217"/>
              <a:gd name="connsiteY3" fmla="*/ 0 h 490451"/>
              <a:gd name="connsiteX4" fmla="*/ 1926998 w 4282217"/>
              <a:gd name="connsiteY4" fmla="*/ 0 h 490451"/>
              <a:gd name="connsiteX5" fmla="*/ 2505097 w 4282217"/>
              <a:gd name="connsiteY5" fmla="*/ 0 h 490451"/>
              <a:gd name="connsiteX6" fmla="*/ 3083196 w 4282217"/>
              <a:gd name="connsiteY6" fmla="*/ 0 h 490451"/>
              <a:gd name="connsiteX7" fmla="*/ 3532829 w 4282217"/>
              <a:gd name="connsiteY7" fmla="*/ 0 h 490451"/>
              <a:gd name="connsiteX8" fmla="*/ 4282217 w 4282217"/>
              <a:gd name="connsiteY8" fmla="*/ 0 h 490451"/>
              <a:gd name="connsiteX9" fmla="*/ 4282217 w 4282217"/>
              <a:gd name="connsiteY9" fmla="*/ 490451 h 490451"/>
              <a:gd name="connsiteX10" fmla="*/ 3746940 w 4282217"/>
              <a:gd name="connsiteY10" fmla="*/ 490451 h 490451"/>
              <a:gd name="connsiteX11" fmla="*/ 3254485 w 4282217"/>
              <a:gd name="connsiteY11" fmla="*/ 490451 h 490451"/>
              <a:gd name="connsiteX12" fmla="*/ 2762030 w 4282217"/>
              <a:gd name="connsiteY12" fmla="*/ 490451 h 490451"/>
              <a:gd name="connsiteX13" fmla="*/ 2312397 w 4282217"/>
              <a:gd name="connsiteY13" fmla="*/ 490451 h 490451"/>
              <a:gd name="connsiteX14" fmla="*/ 1777120 w 4282217"/>
              <a:gd name="connsiteY14" fmla="*/ 490451 h 490451"/>
              <a:gd name="connsiteX15" fmla="*/ 1284665 w 4282217"/>
              <a:gd name="connsiteY15" fmla="*/ 490451 h 490451"/>
              <a:gd name="connsiteX16" fmla="*/ 877854 w 4282217"/>
              <a:gd name="connsiteY16" fmla="*/ 490451 h 490451"/>
              <a:gd name="connsiteX17" fmla="*/ 0 w 4282217"/>
              <a:gd name="connsiteY17" fmla="*/ 490451 h 490451"/>
              <a:gd name="connsiteX18" fmla="*/ 0 w 4282217"/>
              <a:gd name="connsiteY18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2217" h="490451" fill="none" extrusionOk="0">
                <a:moveTo>
                  <a:pt x="0" y="0"/>
                </a:moveTo>
                <a:cubicBezTo>
                  <a:pt x="91798" y="-15208"/>
                  <a:pt x="274456" y="16080"/>
                  <a:pt x="406811" y="0"/>
                </a:cubicBezTo>
                <a:cubicBezTo>
                  <a:pt x="539166" y="-16080"/>
                  <a:pt x="680017" y="8483"/>
                  <a:pt x="899266" y="0"/>
                </a:cubicBezTo>
                <a:cubicBezTo>
                  <a:pt x="1118515" y="-8483"/>
                  <a:pt x="1192091" y="23337"/>
                  <a:pt x="1306076" y="0"/>
                </a:cubicBezTo>
                <a:cubicBezTo>
                  <a:pt x="1420061" y="-23337"/>
                  <a:pt x="1635256" y="51732"/>
                  <a:pt x="1926998" y="0"/>
                </a:cubicBezTo>
                <a:cubicBezTo>
                  <a:pt x="2218740" y="-51732"/>
                  <a:pt x="2266545" y="57731"/>
                  <a:pt x="2505097" y="0"/>
                </a:cubicBezTo>
                <a:cubicBezTo>
                  <a:pt x="2743649" y="-57731"/>
                  <a:pt x="2858967" y="65579"/>
                  <a:pt x="3083196" y="0"/>
                </a:cubicBezTo>
                <a:cubicBezTo>
                  <a:pt x="3307425" y="-65579"/>
                  <a:pt x="3387733" y="29092"/>
                  <a:pt x="3532829" y="0"/>
                </a:cubicBezTo>
                <a:cubicBezTo>
                  <a:pt x="3677925" y="-29092"/>
                  <a:pt x="4005475" y="65046"/>
                  <a:pt x="4282217" y="0"/>
                </a:cubicBezTo>
                <a:cubicBezTo>
                  <a:pt x="4307552" y="164231"/>
                  <a:pt x="4264710" y="379042"/>
                  <a:pt x="4282217" y="490451"/>
                </a:cubicBezTo>
                <a:cubicBezTo>
                  <a:pt x="4015830" y="499428"/>
                  <a:pt x="3906543" y="481176"/>
                  <a:pt x="3746940" y="490451"/>
                </a:cubicBezTo>
                <a:cubicBezTo>
                  <a:pt x="3587337" y="499726"/>
                  <a:pt x="3498149" y="478077"/>
                  <a:pt x="3254485" y="490451"/>
                </a:cubicBezTo>
                <a:cubicBezTo>
                  <a:pt x="3010821" y="502825"/>
                  <a:pt x="2957012" y="452996"/>
                  <a:pt x="2762030" y="490451"/>
                </a:cubicBezTo>
                <a:cubicBezTo>
                  <a:pt x="2567048" y="527906"/>
                  <a:pt x="2514866" y="456485"/>
                  <a:pt x="2312397" y="490451"/>
                </a:cubicBezTo>
                <a:cubicBezTo>
                  <a:pt x="2109928" y="524417"/>
                  <a:pt x="1891149" y="454018"/>
                  <a:pt x="1777120" y="490451"/>
                </a:cubicBezTo>
                <a:cubicBezTo>
                  <a:pt x="1663091" y="526884"/>
                  <a:pt x="1519651" y="475354"/>
                  <a:pt x="1284665" y="490451"/>
                </a:cubicBezTo>
                <a:cubicBezTo>
                  <a:pt x="1049680" y="505548"/>
                  <a:pt x="1070317" y="475231"/>
                  <a:pt x="877854" y="490451"/>
                </a:cubicBezTo>
                <a:cubicBezTo>
                  <a:pt x="685391" y="505671"/>
                  <a:pt x="399162" y="482903"/>
                  <a:pt x="0" y="490451"/>
                </a:cubicBezTo>
                <a:cubicBezTo>
                  <a:pt x="-45867" y="386053"/>
                  <a:pt x="17833" y="137841"/>
                  <a:pt x="0" y="0"/>
                </a:cubicBezTo>
                <a:close/>
              </a:path>
              <a:path w="4282217" h="490451" stroke="0" extrusionOk="0">
                <a:moveTo>
                  <a:pt x="0" y="0"/>
                </a:moveTo>
                <a:cubicBezTo>
                  <a:pt x="163170" y="-43109"/>
                  <a:pt x="223180" y="10491"/>
                  <a:pt x="406811" y="0"/>
                </a:cubicBezTo>
                <a:cubicBezTo>
                  <a:pt x="590442" y="-10491"/>
                  <a:pt x="778197" y="31267"/>
                  <a:pt x="942088" y="0"/>
                </a:cubicBezTo>
                <a:cubicBezTo>
                  <a:pt x="1105979" y="-31267"/>
                  <a:pt x="1300502" y="58905"/>
                  <a:pt x="1477365" y="0"/>
                </a:cubicBezTo>
                <a:cubicBezTo>
                  <a:pt x="1654228" y="-58905"/>
                  <a:pt x="1753451" y="12976"/>
                  <a:pt x="1926998" y="0"/>
                </a:cubicBezTo>
                <a:cubicBezTo>
                  <a:pt x="2100545" y="-12976"/>
                  <a:pt x="2297732" y="57159"/>
                  <a:pt x="2419453" y="0"/>
                </a:cubicBezTo>
                <a:cubicBezTo>
                  <a:pt x="2541174" y="-57159"/>
                  <a:pt x="2649214" y="46849"/>
                  <a:pt x="2869085" y="0"/>
                </a:cubicBezTo>
                <a:cubicBezTo>
                  <a:pt x="3088956" y="-46849"/>
                  <a:pt x="3231222" y="55325"/>
                  <a:pt x="3490007" y="0"/>
                </a:cubicBezTo>
                <a:cubicBezTo>
                  <a:pt x="3748792" y="-55325"/>
                  <a:pt x="3887061" y="62010"/>
                  <a:pt x="4282217" y="0"/>
                </a:cubicBezTo>
                <a:cubicBezTo>
                  <a:pt x="4340589" y="103603"/>
                  <a:pt x="4279708" y="251970"/>
                  <a:pt x="4282217" y="490451"/>
                </a:cubicBezTo>
                <a:cubicBezTo>
                  <a:pt x="4135024" y="506290"/>
                  <a:pt x="3863767" y="443400"/>
                  <a:pt x="3661296" y="490451"/>
                </a:cubicBezTo>
                <a:cubicBezTo>
                  <a:pt x="3458825" y="537502"/>
                  <a:pt x="3422045" y="440438"/>
                  <a:pt x="3211663" y="490451"/>
                </a:cubicBezTo>
                <a:cubicBezTo>
                  <a:pt x="3001281" y="540464"/>
                  <a:pt x="2918252" y="437080"/>
                  <a:pt x="2719208" y="490451"/>
                </a:cubicBezTo>
                <a:cubicBezTo>
                  <a:pt x="2520164" y="543822"/>
                  <a:pt x="2488998" y="489306"/>
                  <a:pt x="2312397" y="490451"/>
                </a:cubicBezTo>
                <a:cubicBezTo>
                  <a:pt x="2135796" y="491596"/>
                  <a:pt x="1885738" y="435475"/>
                  <a:pt x="1777120" y="490451"/>
                </a:cubicBezTo>
                <a:cubicBezTo>
                  <a:pt x="1668502" y="545427"/>
                  <a:pt x="1401048" y="458055"/>
                  <a:pt x="1241843" y="490451"/>
                </a:cubicBezTo>
                <a:cubicBezTo>
                  <a:pt x="1082638" y="522847"/>
                  <a:pt x="972618" y="462550"/>
                  <a:pt x="749388" y="490451"/>
                </a:cubicBezTo>
                <a:cubicBezTo>
                  <a:pt x="526158" y="518352"/>
                  <a:pt x="359713" y="408705"/>
                  <a:pt x="0" y="490451"/>
                </a:cubicBezTo>
                <a:cubicBezTo>
                  <a:pt x="-51694" y="305760"/>
                  <a:pt x="16010" y="12012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¿Qué es SQL?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80D527-CF58-54EF-3020-EF4D98E97A6D}"/>
              </a:ext>
            </a:extLst>
          </p:cNvPr>
          <p:cNvSpPr txBox="1"/>
          <p:nvPr/>
        </p:nvSpPr>
        <p:spPr>
          <a:xfrm>
            <a:off x="637993" y="1593737"/>
            <a:ext cx="428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s-ES" dirty="0" err="1">
                <a:latin typeface="Poppins" panose="00000500000000000000" pitchFamily="2" charset="0"/>
                <a:cs typeface="Poppins" panose="00000500000000000000" pitchFamily="2" charset="0"/>
              </a:rPr>
              <a:t>Structured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ES" dirty="0" err="1">
                <a:latin typeface="Poppins" panose="00000500000000000000" pitchFamily="2" charset="0"/>
                <a:cs typeface="Poppins" panose="00000500000000000000" pitchFamily="2" charset="0"/>
              </a:rPr>
              <a:t>Query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ES" dirty="0" err="1">
                <a:latin typeface="Poppins" panose="00000500000000000000" pitchFamily="2" charset="0"/>
                <a:cs typeface="Poppins" panose="00000500000000000000" pitchFamily="2" charset="0"/>
              </a:rPr>
              <a:t>Language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A60B99E-0623-0D08-35F0-31EAE4BC9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561383"/>
              </p:ext>
            </p:extLst>
          </p:nvPr>
        </p:nvGraphicFramePr>
        <p:xfrm>
          <a:off x="3019607" y="162596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95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1B60DE-5ED1-9D14-C267-C6FC4820D74D}"/>
              </a:ext>
            </a:extLst>
          </p:cNvPr>
          <p:cNvSpPr/>
          <p:nvPr/>
        </p:nvSpPr>
        <p:spPr>
          <a:xfrm>
            <a:off x="688792" y="1710793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Consulta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118;p21">
            <a:extLst>
              <a:ext uri="{FF2B5EF4-FFF2-40B4-BE49-F238E27FC236}">
                <a16:creationId xmlns:a16="http://schemas.microsoft.com/office/drawing/2014/main" id="{0E6F0B71-B25D-68BD-FEB9-0990A5B949A6}"/>
              </a:ext>
            </a:extLst>
          </p:cNvPr>
          <p:cNvSpPr txBox="1"/>
          <p:nvPr/>
        </p:nvSpPr>
        <p:spPr>
          <a:xfrm>
            <a:off x="688795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Sintaxis básica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D255F9-8A8C-CFA6-3192-0212E7D05596}"/>
              </a:ext>
            </a:extLst>
          </p:cNvPr>
          <p:cNvSpPr/>
          <p:nvPr/>
        </p:nvSpPr>
        <p:spPr>
          <a:xfrm>
            <a:off x="688793" y="3054788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latin typeface="Poppins" panose="00000500000000000000" pitchFamily="2" charset="0"/>
                <a:cs typeface="Poppins" panose="00000500000000000000" pitchFamily="2" charset="0"/>
              </a:rPr>
              <a:t>Claúsulas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19F961-B4C0-A814-F6FB-8FE8EDB491C6}"/>
              </a:ext>
            </a:extLst>
          </p:cNvPr>
          <p:cNvSpPr txBox="1"/>
          <p:nvPr/>
        </p:nvSpPr>
        <p:spPr>
          <a:xfrm>
            <a:off x="4864100" y="2635467"/>
            <a:ext cx="3086100" cy="1169551"/>
          </a:xfrm>
          <a:custGeom>
            <a:avLst/>
            <a:gdLst>
              <a:gd name="connsiteX0" fmla="*/ 0 w 3086100"/>
              <a:gd name="connsiteY0" fmla="*/ 0 h 1169551"/>
              <a:gd name="connsiteX1" fmla="*/ 514350 w 3086100"/>
              <a:gd name="connsiteY1" fmla="*/ 0 h 1169551"/>
              <a:gd name="connsiteX2" fmla="*/ 1090422 w 3086100"/>
              <a:gd name="connsiteY2" fmla="*/ 0 h 1169551"/>
              <a:gd name="connsiteX3" fmla="*/ 1543050 w 3086100"/>
              <a:gd name="connsiteY3" fmla="*/ 0 h 1169551"/>
              <a:gd name="connsiteX4" fmla="*/ 2119122 w 3086100"/>
              <a:gd name="connsiteY4" fmla="*/ 0 h 1169551"/>
              <a:gd name="connsiteX5" fmla="*/ 2540889 w 3086100"/>
              <a:gd name="connsiteY5" fmla="*/ 0 h 1169551"/>
              <a:gd name="connsiteX6" fmla="*/ 3086100 w 3086100"/>
              <a:gd name="connsiteY6" fmla="*/ 0 h 1169551"/>
              <a:gd name="connsiteX7" fmla="*/ 3086100 w 3086100"/>
              <a:gd name="connsiteY7" fmla="*/ 549689 h 1169551"/>
              <a:gd name="connsiteX8" fmla="*/ 3086100 w 3086100"/>
              <a:gd name="connsiteY8" fmla="*/ 1169551 h 1169551"/>
              <a:gd name="connsiteX9" fmla="*/ 2510028 w 3086100"/>
              <a:gd name="connsiteY9" fmla="*/ 1169551 h 1169551"/>
              <a:gd name="connsiteX10" fmla="*/ 1964817 w 3086100"/>
              <a:gd name="connsiteY10" fmla="*/ 1169551 h 1169551"/>
              <a:gd name="connsiteX11" fmla="*/ 1450467 w 3086100"/>
              <a:gd name="connsiteY11" fmla="*/ 1169551 h 1169551"/>
              <a:gd name="connsiteX12" fmla="*/ 905256 w 3086100"/>
              <a:gd name="connsiteY12" fmla="*/ 1169551 h 1169551"/>
              <a:gd name="connsiteX13" fmla="*/ 0 w 3086100"/>
              <a:gd name="connsiteY13" fmla="*/ 1169551 h 1169551"/>
              <a:gd name="connsiteX14" fmla="*/ 0 w 3086100"/>
              <a:gd name="connsiteY14" fmla="*/ 561384 h 1169551"/>
              <a:gd name="connsiteX15" fmla="*/ 0 w 3086100"/>
              <a:gd name="connsiteY15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6100" h="1169551" fill="none" extrusionOk="0">
                <a:moveTo>
                  <a:pt x="0" y="0"/>
                </a:moveTo>
                <a:cubicBezTo>
                  <a:pt x="253505" y="-14131"/>
                  <a:pt x="340001" y="45037"/>
                  <a:pt x="514350" y="0"/>
                </a:cubicBezTo>
                <a:cubicBezTo>
                  <a:pt x="688699" y="-45037"/>
                  <a:pt x="915821" y="63097"/>
                  <a:pt x="1090422" y="0"/>
                </a:cubicBezTo>
                <a:cubicBezTo>
                  <a:pt x="1265023" y="-63097"/>
                  <a:pt x="1389843" y="7159"/>
                  <a:pt x="1543050" y="0"/>
                </a:cubicBezTo>
                <a:cubicBezTo>
                  <a:pt x="1696257" y="-7159"/>
                  <a:pt x="1859626" y="1498"/>
                  <a:pt x="2119122" y="0"/>
                </a:cubicBezTo>
                <a:cubicBezTo>
                  <a:pt x="2378618" y="-1498"/>
                  <a:pt x="2384722" y="976"/>
                  <a:pt x="2540889" y="0"/>
                </a:cubicBezTo>
                <a:cubicBezTo>
                  <a:pt x="2697056" y="-976"/>
                  <a:pt x="2850335" y="22988"/>
                  <a:pt x="3086100" y="0"/>
                </a:cubicBezTo>
                <a:cubicBezTo>
                  <a:pt x="3094179" y="110927"/>
                  <a:pt x="3030459" y="415627"/>
                  <a:pt x="3086100" y="549689"/>
                </a:cubicBezTo>
                <a:cubicBezTo>
                  <a:pt x="3141741" y="683751"/>
                  <a:pt x="3044593" y="979997"/>
                  <a:pt x="3086100" y="1169551"/>
                </a:cubicBezTo>
                <a:cubicBezTo>
                  <a:pt x="2970490" y="1189814"/>
                  <a:pt x="2780043" y="1103296"/>
                  <a:pt x="2510028" y="1169551"/>
                </a:cubicBezTo>
                <a:cubicBezTo>
                  <a:pt x="2240013" y="1235806"/>
                  <a:pt x="2200545" y="1160047"/>
                  <a:pt x="1964817" y="1169551"/>
                </a:cubicBezTo>
                <a:cubicBezTo>
                  <a:pt x="1729089" y="1179055"/>
                  <a:pt x="1594194" y="1115335"/>
                  <a:pt x="1450467" y="1169551"/>
                </a:cubicBezTo>
                <a:cubicBezTo>
                  <a:pt x="1306740" y="1223767"/>
                  <a:pt x="1122267" y="1104446"/>
                  <a:pt x="905256" y="1169551"/>
                </a:cubicBezTo>
                <a:cubicBezTo>
                  <a:pt x="688245" y="1234656"/>
                  <a:pt x="287160" y="1094117"/>
                  <a:pt x="0" y="1169551"/>
                </a:cubicBezTo>
                <a:cubicBezTo>
                  <a:pt x="-30371" y="1046972"/>
                  <a:pt x="59445" y="759155"/>
                  <a:pt x="0" y="561384"/>
                </a:cubicBezTo>
                <a:cubicBezTo>
                  <a:pt x="-59445" y="363613"/>
                  <a:pt x="13392" y="149775"/>
                  <a:pt x="0" y="0"/>
                </a:cubicBezTo>
                <a:close/>
              </a:path>
              <a:path w="3086100" h="1169551" stroke="0" extrusionOk="0">
                <a:moveTo>
                  <a:pt x="0" y="0"/>
                </a:moveTo>
                <a:cubicBezTo>
                  <a:pt x="168613" y="-45099"/>
                  <a:pt x="427358" y="66842"/>
                  <a:pt x="576072" y="0"/>
                </a:cubicBezTo>
                <a:cubicBezTo>
                  <a:pt x="724786" y="-66842"/>
                  <a:pt x="888257" y="18985"/>
                  <a:pt x="1059561" y="0"/>
                </a:cubicBezTo>
                <a:cubicBezTo>
                  <a:pt x="1230865" y="-18985"/>
                  <a:pt x="1348624" y="28489"/>
                  <a:pt x="1512189" y="0"/>
                </a:cubicBezTo>
                <a:cubicBezTo>
                  <a:pt x="1675754" y="-28489"/>
                  <a:pt x="1808469" y="22352"/>
                  <a:pt x="1995678" y="0"/>
                </a:cubicBezTo>
                <a:cubicBezTo>
                  <a:pt x="2182887" y="-22352"/>
                  <a:pt x="2325271" y="23089"/>
                  <a:pt x="2479167" y="0"/>
                </a:cubicBezTo>
                <a:cubicBezTo>
                  <a:pt x="2633063" y="-23089"/>
                  <a:pt x="2938980" y="56076"/>
                  <a:pt x="3086100" y="0"/>
                </a:cubicBezTo>
                <a:cubicBezTo>
                  <a:pt x="3117532" y="165304"/>
                  <a:pt x="3037584" y="384129"/>
                  <a:pt x="3086100" y="584776"/>
                </a:cubicBezTo>
                <a:cubicBezTo>
                  <a:pt x="3134616" y="785423"/>
                  <a:pt x="3067652" y="990198"/>
                  <a:pt x="3086100" y="1169551"/>
                </a:cubicBezTo>
                <a:cubicBezTo>
                  <a:pt x="2956064" y="1169598"/>
                  <a:pt x="2760989" y="1125684"/>
                  <a:pt x="2633472" y="1169551"/>
                </a:cubicBezTo>
                <a:cubicBezTo>
                  <a:pt x="2505955" y="1213418"/>
                  <a:pt x="2322958" y="1136684"/>
                  <a:pt x="2211705" y="1169551"/>
                </a:cubicBezTo>
                <a:cubicBezTo>
                  <a:pt x="2100452" y="1202418"/>
                  <a:pt x="1827573" y="1118145"/>
                  <a:pt x="1728216" y="1169551"/>
                </a:cubicBezTo>
                <a:cubicBezTo>
                  <a:pt x="1628859" y="1220957"/>
                  <a:pt x="1368638" y="1155075"/>
                  <a:pt x="1244727" y="1169551"/>
                </a:cubicBezTo>
                <a:cubicBezTo>
                  <a:pt x="1120816" y="1184027"/>
                  <a:pt x="1031342" y="1141291"/>
                  <a:pt x="822960" y="1169551"/>
                </a:cubicBezTo>
                <a:cubicBezTo>
                  <a:pt x="614578" y="1197811"/>
                  <a:pt x="247601" y="1104700"/>
                  <a:pt x="0" y="1169551"/>
                </a:cubicBezTo>
                <a:cubicBezTo>
                  <a:pt x="-19384" y="941054"/>
                  <a:pt x="62651" y="793472"/>
                  <a:pt x="0" y="584776"/>
                </a:cubicBezTo>
                <a:cubicBezTo>
                  <a:pt x="-62651" y="376081"/>
                  <a:pt x="46498" y="212059"/>
                  <a:pt x="0" y="0"/>
                </a:cubicBezTo>
                <a:close/>
              </a:path>
            </a:pathLst>
          </a:custGeom>
          <a:solidFill>
            <a:srgbClr val="FF8989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8891127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WHERE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GROUP BY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HAVING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ORDER BY</a:t>
            </a:r>
            <a:endParaRPr lang="es-A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Gráfico 15" descr="Flecha derecha con relleno sólido">
            <a:extLst>
              <a:ext uri="{FF2B5EF4-FFF2-40B4-BE49-F238E27FC236}">
                <a16:creationId xmlns:a16="http://schemas.microsoft.com/office/drawing/2014/main" id="{B9CAF211-B579-7E46-1BA2-E7FAD145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4966" y="2838540"/>
            <a:ext cx="922946" cy="922946"/>
          </a:xfrm>
          <a:prstGeom prst="rect">
            <a:avLst/>
          </a:prstGeom>
        </p:spPr>
      </p:pic>
      <p:pic>
        <p:nvPicPr>
          <p:cNvPr id="18" name="Gráfico 17" descr="Flecha derecha con relleno sólido">
            <a:extLst>
              <a:ext uri="{FF2B5EF4-FFF2-40B4-BE49-F238E27FC236}">
                <a16:creationId xmlns:a16="http://schemas.microsoft.com/office/drawing/2014/main" id="{343BA1D7-77EE-E0E4-56BC-B2CD532EE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4966" y="1494546"/>
            <a:ext cx="922946" cy="92294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F326892-9704-6DC9-02BB-B84F8371101A}"/>
              </a:ext>
            </a:extLst>
          </p:cNvPr>
          <p:cNvSpPr txBox="1"/>
          <p:nvPr/>
        </p:nvSpPr>
        <p:spPr>
          <a:xfrm>
            <a:off x="4864100" y="1768235"/>
            <a:ext cx="3086100" cy="307777"/>
          </a:xfrm>
          <a:custGeom>
            <a:avLst/>
            <a:gdLst>
              <a:gd name="connsiteX0" fmla="*/ 0 w 3086100"/>
              <a:gd name="connsiteY0" fmla="*/ 0 h 307777"/>
              <a:gd name="connsiteX1" fmla="*/ 576072 w 3086100"/>
              <a:gd name="connsiteY1" fmla="*/ 0 h 307777"/>
              <a:gd name="connsiteX2" fmla="*/ 1152144 w 3086100"/>
              <a:gd name="connsiteY2" fmla="*/ 0 h 307777"/>
              <a:gd name="connsiteX3" fmla="*/ 1728216 w 3086100"/>
              <a:gd name="connsiteY3" fmla="*/ 0 h 307777"/>
              <a:gd name="connsiteX4" fmla="*/ 2304288 w 3086100"/>
              <a:gd name="connsiteY4" fmla="*/ 0 h 307777"/>
              <a:gd name="connsiteX5" fmla="*/ 3086100 w 3086100"/>
              <a:gd name="connsiteY5" fmla="*/ 0 h 307777"/>
              <a:gd name="connsiteX6" fmla="*/ 3086100 w 3086100"/>
              <a:gd name="connsiteY6" fmla="*/ 307777 h 307777"/>
              <a:gd name="connsiteX7" fmla="*/ 2571750 w 3086100"/>
              <a:gd name="connsiteY7" fmla="*/ 307777 h 307777"/>
              <a:gd name="connsiteX8" fmla="*/ 1995678 w 3086100"/>
              <a:gd name="connsiteY8" fmla="*/ 307777 h 307777"/>
              <a:gd name="connsiteX9" fmla="*/ 1419606 w 3086100"/>
              <a:gd name="connsiteY9" fmla="*/ 307777 h 307777"/>
              <a:gd name="connsiteX10" fmla="*/ 843534 w 3086100"/>
              <a:gd name="connsiteY10" fmla="*/ 307777 h 307777"/>
              <a:gd name="connsiteX11" fmla="*/ 0 w 3086100"/>
              <a:gd name="connsiteY11" fmla="*/ 307777 h 307777"/>
              <a:gd name="connsiteX12" fmla="*/ 0 w 3086100"/>
              <a:gd name="connsiteY12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86100" h="307777" fill="none" extrusionOk="0">
                <a:moveTo>
                  <a:pt x="0" y="0"/>
                </a:moveTo>
                <a:cubicBezTo>
                  <a:pt x="249765" y="-34615"/>
                  <a:pt x="387142" y="65114"/>
                  <a:pt x="576072" y="0"/>
                </a:cubicBezTo>
                <a:cubicBezTo>
                  <a:pt x="765002" y="-65114"/>
                  <a:pt x="864956" y="45773"/>
                  <a:pt x="1152144" y="0"/>
                </a:cubicBezTo>
                <a:cubicBezTo>
                  <a:pt x="1439332" y="-45773"/>
                  <a:pt x="1488577" y="42568"/>
                  <a:pt x="1728216" y="0"/>
                </a:cubicBezTo>
                <a:cubicBezTo>
                  <a:pt x="1967855" y="-42568"/>
                  <a:pt x="2129687" y="63097"/>
                  <a:pt x="2304288" y="0"/>
                </a:cubicBezTo>
                <a:cubicBezTo>
                  <a:pt x="2478889" y="-63097"/>
                  <a:pt x="2719052" y="71349"/>
                  <a:pt x="3086100" y="0"/>
                </a:cubicBezTo>
                <a:cubicBezTo>
                  <a:pt x="3091005" y="82067"/>
                  <a:pt x="3081819" y="215062"/>
                  <a:pt x="3086100" y="307777"/>
                </a:cubicBezTo>
                <a:cubicBezTo>
                  <a:pt x="2956319" y="354862"/>
                  <a:pt x="2743262" y="268711"/>
                  <a:pt x="2571750" y="307777"/>
                </a:cubicBezTo>
                <a:cubicBezTo>
                  <a:pt x="2400238" y="346843"/>
                  <a:pt x="2138246" y="246465"/>
                  <a:pt x="1995678" y="307777"/>
                </a:cubicBezTo>
                <a:cubicBezTo>
                  <a:pt x="1853110" y="369089"/>
                  <a:pt x="1556311" y="293817"/>
                  <a:pt x="1419606" y="307777"/>
                </a:cubicBezTo>
                <a:cubicBezTo>
                  <a:pt x="1282901" y="321737"/>
                  <a:pt x="1100832" y="287541"/>
                  <a:pt x="843534" y="307777"/>
                </a:cubicBezTo>
                <a:cubicBezTo>
                  <a:pt x="586236" y="328013"/>
                  <a:pt x="394252" y="251397"/>
                  <a:pt x="0" y="307777"/>
                </a:cubicBezTo>
                <a:cubicBezTo>
                  <a:pt x="-14936" y="160941"/>
                  <a:pt x="11817" y="93071"/>
                  <a:pt x="0" y="0"/>
                </a:cubicBezTo>
                <a:close/>
              </a:path>
              <a:path w="3086100" h="307777" stroke="0" extrusionOk="0">
                <a:moveTo>
                  <a:pt x="0" y="0"/>
                </a:moveTo>
                <a:cubicBezTo>
                  <a:pt x="168613" y="-45099"/>
                  <a:pt x="427358" y="66842"/>
                  <a:pt x="576072" y="0"/>
                </a:cubicBezTo>
                <a:cubicBezTo>
                  <a:pt x="724786" y="-66842"/>
                  <a:pt x="888257" y="18985"/>
                  <a:pt x="1059561" y="0"/>
                </a:cubicBezTo>
                <a:cubicBezTo>
                  <a:pt x="1230865" y="-18985"/>
                  <a:pt x="1348624" y="28489"/>
                  <a:pt x="1512189" y="0"/>
                </a:cubicBezTo>
                <a:cubicBezTo>
                  <a:pt x="1675754" y="-28489"/>
                  <a:pt x="1808469" y="22352"/>
                  <a:pt x="1995678" y="0"/>
                </a:cubicBezTo>
                <a:cubicBezTo>
                  <a:pt x="2182887" y="-22352"/>
                  <a:pt x="2325271" y="23089"/>
                  <a:pt x="2479167" y="0"/>
                </a:cubicBezTo>
                <a:cubicBezTo>
                  <a:pt x="2633063" y="-23089"/>
                  <a:pt x="2938980" y="56076"/>
                  <a:pt x="3086100" y="0"/>
                </a:cubicBezTo>
                <a:cubicBezTo>
                  <a:pt x="3110762" y="129202"/>
                  <a:pt x="3064194" y="209628"/>
                  <a:pt x="3086100" y="307777"/>
                </a:cubicBezTo>
                <a:cubicBezTo>
                  <a:pt x="2864065" y="308613"/>
                  <a:pt x="2837784" y="291820"/>
                  <a:pt x="2602611" y="307777"/>
                </a:cubicBezTo>
                <a:cubicBezTo>
                  <a:pt x="2367438" y="323734"/>
                  <a:pt x="2277500" y="263910"/>
                  <a:pt x="2149983" y="307777"/>
                </a:cubicBezTo>
                <a:cubicBezTo>
                  <a:pt x="2022466" y="351644"/>
                  <a:pt x="1839469" y="274910"/>
                  <a:pt x="1728216" y="307777"/>
                </a:cubicBezTo>
                <a:cubicBezTo>
                  <a:pt x="1616963" y="340644"/>
                  <a:pt x="1344084" y="256371"/>
                  <a:pt x="1244727" y="307777"/>
                </a:cubicBezTo>
                <a:cubicBezTo>
                  <a:pt x="1145370" y="359183"/>
                  <a:pt x="885149" y="293301"/>
                  <a:pt x="761238" y="307777"/>
                </a:cubicBezTo>
                <a:cubicBezTo>
                  <a:pt x="637327" y="322253"/>
                  <a:pt x="282928" y="227671"/>
                  <a:pt x="0" y="307777"/>
                </a:cubicBezTo>
                <a:cubicBezTo>
                  <a:pt x="-13902" y="230376"/>
                  <a:pt x="12418" y="117393"/>
                  <a:pt x="0" y="0"/>
                </a:cubicBezTo>
                <a:close/>
              </a:path>
            </a:pathLst>
          </a:custGeom>
          <a:solidFill>
            <a:srgbClr val="FF8989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8891127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</a:t>
            </a:r>
            <a:endParaRPr lang="es-A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89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" name="Google Shape;118;p21">
            <a:extLst>
              <a:ext uri="{FF2B5EF4-FFF2-40B4-BE49-F238E27FC236}">
                <a16:creationId xmlns:a16="http://schemas.microsoft.com/office/drawing/2014/main" id="{0E6F0B71-B25D-68BD-FEB9-0990A5B949A6}"/>
              </a:ext>
            </a:extLst>
          </p:cNvPr>
          <p:cNvSpPr txBox="1"/>
          <p:nvPr/>
        </p:nvSpPr>
        <p:spPr>
          <a:xfrm>
            <a:off x="688795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Sintaxis básica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556ED6-C3D9-7841-76E9-6E8218E25D43}"/>
              </a:ext>
            </a:extLst>
          </p:cNvPr>
          <p:cNvSpPr txBox="1"/>
          <p:nvPr/>
        </p:nvSpPr>
        <p:spPr>
          <a:xfrm>
            <a:off x="4918266" y="2532921"/>
            <a:ext cx="3086100" cy="1169551"/>
          </a:xfrm>
          <a:custGeom>
            <a:avLst/>
            <a:gdLst>
              <a:gd name="connsiteX0" fmla="*/ 0 w 3086100"/>
              <a:gd name="connsiteY0" fmla="*/ 0 h 1169551"/>
              <a:gd name="connsiteX1" fmla="*/ 514350 w 3086100"/>
              <a:gd name="connsiteY1" fmla="*/ 0 h 1169551"/>
              <a:gd name="connsiteX2" fmla="*/ 1090422 w 3086100"/>
              <a:gd name="connsiteY2" fmla="*/ 0 h 1169551"/>
              <a:gd name="connsiteX3" fmla="*/ 1543050 w 3086100"/>
              <a:gd name="connsiteY3" fmla="*/ 0 h 1169551"/>
              <a:gd name="connsiteX4" fmla="*/ 2119122 w 3086100"/>
              <a:gd name="connsiteY4" fmla="*/ 0 h 1169551"/>
              <a:gd name="connsiteX5" fmla="*/ 2540889 w 3086100"/>
              <a:gd name="connsiteY5" fmla="*/ 0 h 1169551"/>
              <a:gd name="connsiteX6" fmla="*/ 3086100 w 3086100"/>
              <a:gd name="connsiteY6" fmla="*/ 0 h 1169551"/>
              <a:gd name="connsiteX7" fmla="*/ 3086100 w 3086100"/>
              <a:gd name="connsiteY7" fmla="*/ 549689 h 1169551"/>
              <a:gd name="connsiteX8" fmla="*/ 3086100 w 3086100"/>
              <a:gd name="connsiteY8" fmla="*/ 1169551 h 1169551"/>
              <a:gd name="connsiteX9" fmla="*/ 2510028 w 3086100"/>
              <a:gd name="connsiteY9" fmla="*/ 1169551 h 1169551"/>
              <a:gd name="connsiteX10" fmla="*/ 1964817 w 3086100"/>
              <a:gd name="connsiteY10" fmla="*/ 1169551 h 1169551"/>
              <a:gd name="connsiteX11" fmla="*/ 1450467 w 3086100"/>
              <a:gd name="connsiteY11" fmla="*/ 1169551 h 1169551"/>
              <a:gd name="connsiteX12" fmla="*/ 905256 w 3086100"/>
              <a:gd name="connsiteY12" fmla="*/ 1169551 h 1169551"/>
              <a:gd name="connsiteX13" fmla="*/ 0 w 3086100"/>
              <a:gd name="connsiteY13" fmla="*/ 1169551 h 1169551"/>
              <a:gd name="connsiteX14" fmla="*/ 0 w 3086100"/>
              <a:gd name="connsiteY14" fmla="*/ 561384 h 1169551"/>
              <a:gd name="connsiteX15" fmla="*/ 0 w 3086100"/>
              <a:gd name="connsiteY15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6100" h="1169551" fill="none" extrusionOk="0">
                <a:moveTo>
                  <a:pt x="0" y="0"/>
                </a:moveTo>
                <a:cubicBezTo>
                  <a:pt x="253505" y="-14131"/>
                  <a:pt x="340001" y="45037"/>
                  <a:pt x="514350" y="0"/>
                </a:cubicBezTo>
                <a:cubicBezTo>
                  <a:pt x="688699" y="-45037"/>
                  <a:pt x="915821" y="63097"/>
                  <a:pt x="1090422" y="0"/>
                </a:cubicBezTo>
                <a:cubicBezTo>
                  <a:pt x="1265023" y="-63097"/>
                  <a:pt x="1389843" y="7159"/>
                  <a:pt x="1543050" y="0"/>
                </a:cubicBezTo>
                <a:cubicBezTo>
                  <a:pt x="1696257" y="-7159"/>
                  <a:pt x="1859626" y="1498"/>
                  <a:pt x="2119122" y="0"/>
                </a:cubicBezTo>
                <a:cubicBezTo>
                  <a:pt x="2378618" y="-1498"/>
                  <a:pt x="2384722" y="976"/>
                  <a:pt x="2540889" y="0"/>
                </a:cubicBezTo>
                <a:cubicBezTo>
                  <a:pt x="2697056" y="-976"/>
                  <a:pt x="2850335" y="22988"/>
                  <a:pt x="3086100" y="0"/>
                </a:cubicBezTo>
                <a:cubicBezTo>
                  <a:pt x="3094179" y="110927"/>
                  <a:pt x="3030459" y="415627"/>
                  <a:pt x="3086100" y="549689"/>
                </a:cubicBezTo>
                <a:cubicBezTo>
                  <a:pt x="3141741" y="683751"/>
                  <a:pt x="3044593" y="979997"/>
                  <a:pt x="3086100" y="1169551"/>
                </a:cubicBezTo>
                <a:cubicBezTo>
                  <a:pt x="2970490" y="1189814"/>
                  <a:pt x="2780043" y="1103296"/>
                  <a:pt x="2510028" y="1169551"/>
                </a:cubicBezTo>
                <a:cubicBezTo>
                  <a:pt x="2240013" y="1235806"/>
                  <a:pt x="2200545" y="1160047"/>
                  <a:pt x="1964817" y="1169551"/>
                </a:cubicBezTo>
                <a:cubicBezTo>
                  <a:pt x="1729089" y="1179055"/>
                  <a:pt x="1594194" y="1115335"/>
                  <a:pt x="1450467" y="1169551"/>
                </a:cubicBezTo>
                <a:cubicBezTo>
                  <a:pt x="1306740" y="1223767"/>
                  <a:pt x="1122267" y="1104446"/>
                  <a:pt x="905256" y="1169551"/>
                </a:cubicBezTo>
                <a:cubicBezTo>
                  <a:pt x="688245" y="1234656"/>
                  <a:pt x="287160" y="1094117"/>
                  <a:pt x="0" y="1169551"/>
                </a:cubicBezTo>
                <a:cubicBezTo>
                  <a:pt x="-30371" y="1046972"/>
                  <a:pt x="59445" y="759155"/>
                  <a:pt x="0" y="561384"/>
                </a:cubicBezTo>
                <a:cubicBezTo>
                  <a:pt x="-59445" y="363613"/>
                  <a:pt x="13392" y="149775"/>
                  <a:pt x="0" y="0"/>
                </a:cubicBezTo>
                <a:close/>
              </a:path>
              <a:path w="3086100" h="1169551" stroke="0" extrusionOk="0">
                <a:moveTo>
                  <a:pt x="0" y="0"/>
                </a:moveTo>
                <a:cubicBezTo>
                  <a:pt x="168613" y="-45099"/>
                  <a:pt x="427358" y="66842"/>
                  <a:pt x="576072" y="0"/>
                </a:cubicBezTo>
                <a:cubicBezTo>
                  <a:pt x="724786" y="-66842"/>
                  <a:pt x="888257" y="18985"/>
                  <a:pt x="1059561" y="0"/>
                </a:cubicBezTo>
                <a:cubicBezTo>
                  <a:pt x="1230865" y="-18985"/>
                  <a:pt x="1348624" y="28489"/>
                  <a:pt x="1512189" y="0"/>
                </a:cubicBezTo>
                <a:cubicBezTo>
                  <a:pt x="1675754" y="-28489"/>
                  <a:pt x="1808469" y="22352"/>
                  <a:pt x="1995678" y="0"/>
                </a:cubicBezTo>
                <a:cubicBezTo>
                  <a:pt x="2182887" y="-22352"/>
                  <a:pt x="2325271" y="23089"/>
                  <a:pt x="2479167" y="0"/>
                </a:cubicBezTo>
                <a:cubicBezTo>
                  <a:pt x="2633063" y="-23089"/>
                  <a:pt x="2938980" y="56076"/>
                  <a:pt x="3086100" y="0"/>
                </a:cubicBezTo>
                <a:cubicBezTo>
                  <a:pt x="3117532" y="165304"/>
                  <a:pt x="3037584" y="384129"/>
                  <a:pt x="3086100" y="584776"/>
                </a:cubicBezTo>
                <a:cubicBezTo>
                  <a:pt x="3134616" y="785423"/>
                  <a:pt x="3067652" y="990198"/>
                  <a:pt x="3086100" y="1169551"/>
                </a:cubicBezTo>
                <a:cubicBezTo>
                  <a:pt x="2956064" y="1169598"/>
                  <a:pt x="2760989" y="1125684"/>
                  <a:pt x="2633472" y="1169551"/>
                </a:cubicBezTo>
                <a:cubicBezTo>
                  <a:pt x="2505955" y="1213418"/>
                  <a:pt x="2322958" y="1136684"/>
                  <a:pt x="2211705" y="1169551"/>
                </a:cubicBezTo>
                <a:cubicBezTo>
                  <a:pt x="2100452" y="1202418"/>
                  <a:pt x="1827573" y="1118145"/>
                  <a:pt x="1728216" y="1169551"/>
                </a:cubicBezTo>
                <a:cubicBezTo>
                  <a:pt x="1628859" y="1220957"/>
                  <a:pt x="1368638" y="1155075"/>
                  <a:pt x="1244727" y="1169551"/>
                </a:cubicBezTo>
                <a:cubicBezTo>
                  <a:pt x="1120816" y="1184027"/>
                  <a:pt x="1031342" y="1141291"/>
                  <a:pt x="822960" y="1169551"/>
                </a:cubicBezTo>
                <a:cubicBezTo>
                  <a:pt x="614578" y="1197811"/>
                  <a:pt x="247601" y="1104700"/>
                  <a:pt x="0" y="1169551"/>
                </a:cubicBezTo>
                <a:cubicBezTo>
                  <a:pt x="-19384" y="941054"/>
                  <a:pt x="62651" y="793472"/>
                  <a:pt x="0" y="584776"/>
                </a:cubicBezTo>
                <a:cubicBezTo>
                  <a:pt x="-62651" y="376081"/>
                  <a:pt x="46498" y="212059"/>
                  <a:pt x="0" y="0"/>
                </a:cubicBezTo>
                <a:close/>
              </a:path>
            </a:pathLst>
          </a:custGeom>
          <a:solidFill>
            <a:srgbClr val="FF8989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8891127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SUM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AVERAGE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MAX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COUNT</a:t>
            </a:r>
            <a:endParaRPr lang="es-A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57CF6BA-8674-392C-5C51-974ED17668A6}"/>
              </a:ext>
            </a:extLst>
          </p:cNvPr>
          <p:cNvSpPr/>
          <p:nvPr/>
        </p:nvSpPr>
        <p:spPr>
          <a:xfrm>
            <a:off x="688795" y="1680749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Operadores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" name="Gráfico 19" descr="Flecha derecha con relleno sólido">
            <a:extLst>
              <a:ext uri="{FF2B5EF4-FFF2-40B4-BE49-F238E27FC236}">
                <a16:creationId xmlns:a16="http://schemas.microsoft.com/office/drawing/2014/main" id="{CA9520DB-25E3-CE3A-C4D1-ADE690F79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0014" y="2635248"/>
            <a:ext cx="922946" cy="922946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CCA902B3-5434-2129-B70B-4AE08F22A8A5}"/>
              </a:ext>
            </a:extLst>
          </p:cNvPr>
          <p:cNvSpPr/>
          <p:nvPr/>
        </p:nvSpPr>
        <p:spPr>
          <a:xfrm>
            <a:off x="688795" y="2851496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Funciones de agregado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6DBB335-D747-D09F-ADF0-31A66DCAD6C0}"/>
              </a:ext>
            </a:extLst>
          </p:cNvPr>
          <p:cNvSpPr txBox="1"/>
          <p:nvPr/>
        </p:nvSpPr>
        <p:spPr>
          <a:xfrm>
            <a:off x="4918266" y="1712450"/>
            <a:ext cx="3086100" cy="307777"/>
          </a:xfrm>
          <a:custGeom>
            <a:avLst/>
            <a:gdLst>
              <a:gd name="connsiteX0" fmla="*/ 0 w 3086100"/>
              <a:gd name="connsiteY0" fmla="*/ 0 h 307777"/>
              <a:gd name="connsiteX1" fmla="*/ 576072 w 3086100"/>
              <a:gd name="connsiteY1" fmla="*/ 0 h 307777"/>
              <a:gd name="connsiteX2" fmla="*/ 1152144 w 3086100"/>
              <a:gd name="connsiteY2" fmla="*/ 0 h 307777"/>
              <a:gd name="connsiteX3" fmla="*/ 1728216 w 3086100"/>
              <a:gd name="connsiteY3" fmla="*/ 0 h 307777"/>
              <a:gd name="connsiteX4" fmla="*/ 2304288 w 3086100"/>
              <a:gd name="connsiteY4" fmla="*/ 0 h 307777"/>
              <a:gd name="connsiteX5" fmla="*/ 3086100 w 3086100"/>
              <a:gd name="connsiteY5" fmla="*/ 0 h 307777"/>
              <a:gd name="connsiteX6" fmla="*/ 3086100 w 3086100"/>
              <a:gd name="connsiteY6" fmla="*/ 307777 h 307777"/>
              <a:gd name="connsiteX7" fmla="*/ 2571750 w 3086100"/>
              <a:gd name="connsiteY7" fmla="*/ 307777 h 307777"/>
              <a:gd name="connsiteX8" fmla="*/ 1995678 w 3086100"/>
              <a:gd name="connsiteY8" fmla="*/ 307777 h 307777"/>
              <a:gd name="connsiteX9" fmla="*/ 1419606 w 3086100"/>
              <a:gd name="connsiteY9" fmla="*/ 307777 h 307777"/>
              <a:gd name="connsiteX10" fmla="*/ 843534 w 3086100"/>
              <a:gd name="connsiteY10" fmla="*/ 307777 h 307777"/>
              <a:gd name="connsiteX11" fmla="*/ 0 w 3086100"/>
              <a:gd name="connsiteY11" fmla="*/ 307777 h 307777"/>
              <a:gd name="connsiteX12" fmla="*/ 0 w 3086100"/>
              <a:gd name="connsiteY12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86100" h="307777" fill="none" extrusionOk="0">
                <a:moveTo>
                  <a:pt x="0" y="0"/>
                </a:moveTo>
                <a:cubicBezTo>
                  <a:pt x="249765" y="-34615"/>
                  <a:pt x="387142" y="65114"/>
                  <a:pt x="576072" y="0"/>
                </a:cubicBezTo>
                <a:cubicBezTo>
                  <a:pt x="765002" y="-65114"/>
                  <a:pt x="864956" y="45773"/>
                  <a:pt x="1152144" y="0"/>
                </a:cubicBezTo>
                <a:cubicBezTo>
                  <a:pt x="1439332" y="-45773"/>
                  <a:pt x="1488577" y="42568"/>
                  <a:pt x="1728216" y="0"/>
                </a:cubicBezTo>
                <a:cubicBezTo>
                  <a:pt x="1967855" y="-42568"/>
                  <a:pt x="2129687" y="63097"/>
                  <a:pt x="2304288" y="0"/>
                </a:cubicBezTo>
                <a:cubicBezTo>
                  <a:pt x="2478889" y="-63097"/>
                  <a:pt x="2719052" y="71349"/>
                  <a:pt x="3086100" y="0"/>
                </a:cubicBezTo>
                <a:cubicBezTo>
                  <a:pt x="3091005" y="82067"/>
                  <a:pt x="3081819" y="215062"/>
                  <a:pt x="3086100" y="307777"/>
                </a:cubicBezTo>
                <a:cubicBezTo>
                  <a:pt x="2956319" y="354862"/>
                  <a:pt x="2743262" y="268711"/>
                  <a:pt x="2571750" y="307777"/>
                </a:cubicBezTo>
                <a:cubicBezTo>
                  <a:pt x="2400238" y="346843"/>
                  <a:pt x="2138246" y="246465"/>
                  <a:pt x="1995678" y="307777"/>
                </a:cubicBezTo>
                <a:cubicBezTo>
                  <a:pt x="1853110" y="369089"/>
                  <a:pt x="1556311" y="293817"/>
                  <a:pt x="1419606" y="307777"/>
                </a:cubicBezTo>
                <a:cubicBezTo>
                  <a:pt x="1282901" y="321737"/>
                  <a:pt x="1100832" y="287541"/>
                  <a:pt x="843534" y="307777"/>
                </a:cubicBezTo>
                <a:cubicBezTo>
                  <a:pt x="586236" y="328013"/>
                  <a:pt x="394252" y="251397"/>
                  <a:pt x="0" y="307777"/>
                </a:cubicBezTo>
                <a:cubicBezTo>
                  <a:pt x="-14936" y="160941"/>
                  <a:pt x="11817" y="93071"/>
                  <a:pt x="0" y="0"/>
                </a:cubicBezTo>
                <a:close/>
              </a:path>
              <a:path w="3086100" h="307777" stroke="0" extrusionOk="0">
                <a:moveTo>
                  <a:pt x="0" y="0"/>
                </a:moveTo>
                <a:cubicBezTo>
                  <a:pt x="168613" y="-45099"/>
                  <a:pt x="427358" y="66842"/>
                  <a:pt x="576072" y="0"/>
                </a:cubicBezTo>
                <a:cubicBezTo>
                  <a:pt x="724786" y="-66842"/>
                  <a:pt x="888257" y="18985"/>
                  <a:pt x="1059561" y="0"/>
                </a:cubicBezTo>
                <a:cubicBezTo>
                  <a:pt x="1230865" y="-18985"/>
                  <a:pt x="1348624" y="28489"/>
                  <a:pt x="1512189" y="0"/>
                </a:cubicBezTo>
                <a:cubicBezTo>
                  <a:pt x="1675754" y="-28489"/>
                  <a:pt x="1808469" y="22352"/>
                  <a:pt x="1995678" y="0"/>
                </a:cubicBezTo>
                <a:cubicBezTo>
                  <a:pt x="2182887" y="-22352"/>
                  <a:pt x="2325271" y="23089"/>
                  <a:pt x="2479167" y="0"/>
                </a:cubicBezTo>
                <a:cubicBezTo>
                  <a:pt x="2633063" y="-23089"/>
                  <a:pt x="2938980" y="56076"/>
                  <a:pt x="3086100" y="0"/>
                </a:cubicBezTo>
                <a:cubicBezTo>
                  <a:pt x="3110762" y="129202"/>
                  <a:pt x="3064194" y="209628"/>
                  <a:pt x="3086100" y="307777"/>
                </a:cubicBezTo>
                <a:cubicBezTo>
                  <a:pt x="2864065" y="308613"/>
                  <a:pt x="2837784" y="291820"/>
                  <a:pt x="2602611" y="307777"/>
                </a:cubicBezTo>
                <a:cubicBezTo>
                  <a:pt x="2367438" y="323734"/>
                  <a:pt x="2277500" y="263910"/>
                  <a:pt x="2149983" y="307777"/>
                </a:cubicBezTo>
                <a:cubicBezTo>
                  <a:pt x="2022466" y="351644"/>
                  <a:pt x="1839469" y="274910"/>
                  <a:pt x="1728216" y="307777"/>
                </a:cubicBezTo>
                <a:cubicBezTo>
                  <a:pt x="1616963" y="340644"/>
                  <a:pt x="1344084" y="256371"/>
                  <a:pt x="1244727" y="307777"/>
                </a:cubicBezTo>
                <a:cubicBezTo>
                  <a:pt x="1145370" y="359183"/>
                  <a:pt x="885149" y="293301"/>
                  <a:pt x="761238" y="307777"/>
                </a:cubicBezTo>
                <a:cubicBezTo>
                  <a:pt x="637327" y="322253"/>
                  <a:pt x="282928" y="227671"/>
                  <a:pt x="0" y="307777"/>
                </a:cubicBezTo>
                <a:cubicBezTo>
                  <a:pt x="-13902" y="230376"/>
                  <a:pt x="12418" y="117393"/>
                  <a:pt x="0" y="0"/>
                </a:cubicBezTo>
                <a:close/>
              </a:path>
            </a:pathLst>
          </a:custGeom>
          <a:solidFill>
            <a:srgbClr val="FF8989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8891127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LÓGICOS Y DE COMPARACIÓN</a:t>
            </a:r>
            <a:endParaRPr lang="es-A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3" name="Gráfico 22" descr="Flecha derecha con relleno sólido">
            <a:extLst>
              <a:ext uri="{FF2B5EF4-FFF2-40B4-BE49-F238E27FC236}">
                <a16:creationId xmlns:a16="http://schemas.microsoft.com/office/drawing/2014/main" id="{676B1820-F864-2C8E-8BE2-5F53F0BD4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0014" y="1424873"/>
            <a:ext cx="922946" cy="9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26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" name="Google Shape;118;p21">
            <a:extLst>
              <a:ext uri="{FF2B5EF4-FFF2-40B4-BE49-F238E27FC236}">
                <a16:creationId xmlns:a16="http://schemas.microsoft.com/office/drawing/2014/main" id="{0E6F0B71-B25D-68BD-FEB9-0990A5B949A6}"/>
              </a:ext>
            </a:extLst>
          </p:cNvPr>
          <p:cNvSpPr txBox="1"/>
          <p:nvPr/>
        </p:nvSpPr>
        <p:spPr>
          <a:xfrm>
            <a:off x="688794" y="485598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Sintaxis básica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A471E0-255F-6ED7-5F23-679CA5311AE5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372BA8-39C5-D358-B8FA-5A2556E13978}"/>
              </a:ext>
            </a:extLst>
          </p:cNvPr>
          <p:cNvSpPr txBox="1"/>
          <p:nvPr/>
        </p:nvSpPr>
        <p:spPr>
          <a:xfrm>
            <a:off x="688794" y="1676400"/>
            <a:ext cx="60549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Sentencias 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 Instrucciones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Inglés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No distingue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mayúsculas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y minúsculas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Símbolos </a:t>
            </a:r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* (todo)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y </a:t>
            </a:r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; (fin)</a:t>
            </a:r>
          </a:p>
        </p:txBody>
      </p:sp>
    </p:spTree>
    <p:extLst>
      <p:ext uri="{BB962C8B-B14F-4D97-AF65-F5344CB8AC3E}">
        <p14:creationId xmlns:p14="http://schemas.microsoft.com/office/powerpoint/2010/main" val="3131362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" name="Google Shape;118;p21">
            <a:extLst>
              <a:ext uri="{FF2B5EF4-FFF2-40B4-BE49-F238E27FC236}">
                <a16:creationId xmlns:a16="http://schemas.microsoft.com/office/drawing/2014/main" id="{0E6F0B71-B25D-68BD-FEB9-0990A5B949A6}"/>
              </a:ext>
            </a:extLst>
          </p:cNvPr>
          <p:cNvSpPr txBox="1"/>
          <p:nvPr/>
        </p:nvSpPr>
        <p:spPr>
          <a:xfrm>
            <a:off x="688794" y="485598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Sintaxis básica 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All You Need to Know About SQL Data Types">
            <a:extLst>
              <a:ext uri="{FF2B5EF4-FFF2-40B4-BE49-F238E27FC236}">
                <a16:creationId xmlns:a16="http://schemas.microsoft.com/office/drawing/2014/main" id="{ACD7509E-D013-373E-665C-47ECBCDD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59" y="1070373"/>
            <a:ext cx="6037263" cy="381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3750CBC-B07E-2A1B-92A4-FF5776D219CB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7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18CC09A-8290-59AB-57DB-B8EA4CC53C43}"/>
              </a:ext>
            </a:extLst>
          </p:cNvPr>
          <p:cNvGraphicFramePr/>
          <p:nvPr/>
        </p:nvGraphicFramePr>
        <p:xfrm>
          <a:off x="1300884" y="1197428"/>
          <a:ext cx="6166801" cy="316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60051"/>
            <a:ext cx="4590777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Contenido</a:t>
            </a:r>
            <a:endParaRPr sz="2400" b="1" dirty="0">
              <a:solidFill>
                <a:srgbClr val="353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98533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" name="Google Shape;118;p21">
            <a:extLst>
              <a:ext uri="{FF2B5EF4-FFF2-40B4-BE49-F238E27FC236}">
                <a16:creationId xmlns:a16="http://schemas.microsoft.com/office/drawing/2014/main" id="{0E6F0B71-B25D-68BD-FEB9-0990A5B949A6}"/>
              </a:ext>
            </a:extLst>
          </p:cNvPr>
          <p:cNvSpPr txBox="1"/>
          <p:nvPr/>
        </p:nvSpPr>
        <p:spPr>
          <a:xfrm>
            <a:off x="688794" y="485598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Sintaxis básica 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Gráfico 4" descr="Insignia 1 contorno">
            <a:extLst>
              <a:ext uri="{FF2B5EF4-FFF2-40B4-BE49-F238E27FC236}">
                <a16:creationId xmlns:a16="http://schemas.microsoft.com/office/drawing/2014/main" id="{70C45218-36C9-24CC-A82F-1BA354AB9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794" y="1350447"/>
            <a:ext cx="479606" cy="47960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0B2C2AB-0EDA-FF7C-6806-34F20FC5AD26}"/>
              </a:ext>
            </a:extLst>
          </p:cNvPr>
          <p:cNvSpPr txBox="1"/>
          <p:nvPr/>
        </p:nvSpPr>
        <p:spPr>
          <a:xfrm>
            <a:off x="1173080" y="1436361"/>
            <a:ext cx="750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Seleccionar la base de datos cargada y comenzar a trabajar con ella</a:t>
            </a:r>
          </a:p>
        </p:txBody>
      </p:sp>
      <p:pic>
        <p:nvPicPr>
          <p:cNvPr id="15" name="Gráfico 14" descr="Insignia contorno">
            <a:extLst>
              <a:ext uri="{FF2B5EF4-FFF2-40B4-BE49-F238E27FC236}">
                <a16:creationId xmlns:a16="http://schemas.microsoft.com/office/drawing/2014/main" id="{75416112-7167-EF35-9875-99FC4BB73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794" y="3098688"/>
            <a:ext cx="479606" cy="47960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07D9A53-BD6E-8B22-558C-B99148BFBC00}"/>
              </a:ext>
            </a:extLst>
          </p:cNvPr>
          <p:cNvSpPr txBox="1"/>
          <p:nvPr/>
        </p:nvSpPr>
        <p:spPr>
          <a:xfrm>
            <a:off x="1168400" y="200270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table_name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106051-220C-020C-CD9E-BDD12FD2EF01}"/>
              </a:ext>
            </a:extLst>
          </p:cNvPr>
          <p:cNvSpPr txBox="1"/>
          <p:nvPr/>
        </p:nvSpPr>
        <p:spPr>
          <a:xfrm>
            <a:off x="1168400" y="3200319"/>
            <a:ext cx="473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Consultar todos los registros de una tabla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656260-5C56-456C-4AE5-FD4D60AB91AB}"/>
              </a:ext>
            </a:extLst>
          </p:cNvPr>
          <p:cNvSpPr txBox="1"/>
          <p:nvPr/>
        </p:nvSpPr>
        <p:spPr>
          <a:xfrm>
            <a:off x="1282700" y="3628746"/>
            <a:ext cx="385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0" i="0" u="none" strike="noStrike" dirty="0">
                <a:solidFill>
                  <a:srgbClr val="200C6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SELECT * FROM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table_name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  <a:endParaRPr lang="es-A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C74AE7-4FD9-665A-8152-BAEE011BCA37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82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" name="Google Shape;118;p21">
            <a:extLst>
              <a:ext uri="{FF2B5EF4-FFF2-40B4-BE49-F238E27FC236}">
                <a16:creationId xmlns:a16="http://schemas.microsoft.com/office/drawing/2014/main" id="{0E6F0B71-B25D-68BD-FEB9-0990A5B949A6}"/>
              </a:ext>
            </a:extLst>
          </p:cNvPr>
          <p:cNvSpPr txBox="1"/>
          <p:nvPr/>
        </p:nvSpPr>
        <p:spPr>
          <a:xfrm>
            <a:off x="688794" y="485598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Sintaxis básica 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Gráfico 3" descr="Insignia 3 contorno">
            <a:extLst>
              <a:ext uri="{FF2B5EF4-FFF2-40B4-BE49-F238E27FC236}">
                <a16:creationId xmlns:a16="http://schemas.microsoft.com/office/drawing/2014/main" id="{7E72DF55-F542-CD20-1FEC-FCA31F59F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200" y="1600200"/>
            <a:ext cx="488950" cy="48895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01D5B033-0EA0-DE78-93CF-484215117500}"/>
              </a:ext>
            </a:extLst>
          </p:cNvPr>
          <p:cNvSpPr txBox="1"/>
          <p:nvPr/>
        </p:nvSpPr>
        <p:spPr>
          <a:xfrm>
            <a:off x="1033666" y="1758250"/>
            <a:ext cx="5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Para consultar solo algunas columnas</a:t>
            </a:r>
          </a:p>
        </p:txBody>
      </p:sp>
      <p:pic>
        <p:nvPicPr>
          <p:cNvPr id="25" name="Gráfico 24" descr="Insignia 4 contorno">
            <a:extLst>
              <a:ext uri="{FF2B5EF4-FFF2-40B4-BE49-F238E27FC236}">
                <a16:creationId xmlns:a16="http://schemas.microsoft.com/office/drawing/2014/main" id="{6ED98557-3D8B-A710-5034-0157981BD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014" y="2628753"/>
            <a:ext cx="497136" cy="49713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88E47EA2-6455-569F-CFAD-1856E6D4888A}"/>
              </a:ext>
            </a:extLst>
          </p:cNvPr>
          <p:cNvSpPr txBox="1"/>
          <p:nvPr/>
        </p:nvSpPr>
        <p:spPr>
          <a:xfrm>
            <a:off x="1033666" y="2169881"/>
            <a:ext cx="509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0" i="0" u="none" strike="noStrike" dirty="0">
                <a:solidFill>
                  <a:srgbClr val="200C6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SELECT </a:t>
            </a:r>
            <a:r>
              <a:rPr lang="es-AR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Column1, Column2</a:t>
            </a:r>
            <a:r>
              <a:rPr lang="es-AR" b="0" i="0" u="none" strike="noStrike" dirty="0">
                <a:solidFill>
                  <a:srgbClr val="200C6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FROM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table_name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  <a:endParaRPr lang="es-A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6B0F7C-6728-658B-E684-CCE12E3D21AF}"/>
              </a:ext>
            </a:extLst>
          </p:cNvPr>
          <p:cNvSpPr txBox="1"/>
          <p:nvPr/>
        </p:nvSpPr>
        <p:spPr>
          <a:xfrm>
            <a:off x="1073150" y="2833689"/>
            <a:ext cx="5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Para consultar algo específico de una columna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3B0C3A-E7FB-018E-FBFF-D3C509162C98}"/>
              </a:ext>
            </a:extLst>
          </p:cNvPr>
          <p:cNvSpPr txBox="1"/>
          <p:nvPr/>
        </p:nvSpPr>
        <p:spPr>
          <a:xfrm>
            <a:off x="1114191" y="3161737"/>
            <a:ext cx="509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0" i="0" u="none" strike="noStrike" dirty="0">
                <a:solidFill>
                  <a:srgbClr val="200C6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SELECT </a:t>
            </a:r>
            <a:r>
              <a:rPr lang="es-AR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Column1 </a:t>
            </a:r>
            <a:r>
              <a:rPr lang="es-AR" b="0" i="0" u="none" strike="noStrike" dirty="0">
                <a:solidFill>
                  <a:srgbClr val="200C6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FROM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table_name</a:t>
            </a:r>
            <a:endParaRPr lang="es-AR" b="0" i="0" u="none" strike="noStrike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     </a:t>
            </a:r>
            <a:r>
              <a:rPr lang="es-AR" b="0" i="0" u="none" strike="noStrike" dirty="0">
                <a:solidFill>
                  <a:srgbClr val="200C6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WHERE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Column2=“Detalle”;</a:t>
            </a:r>
            <a:endParaRPr lang="es-A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472F20-ACB2-E8CA-DA10-339B425A11EB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31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2428DC-B687-CEA0-CC4C-2DB3042ACCAA}"/>
              </a:ext>
            </a:extLst>
          </p:cNvPr>
          <p:cNvSpPr txBox="1"/>
          <p:nvPr/>
        </p:nvSpPr>
        <p:spPr>
          <a:xfrm>
            <a:off x="688794" y="1155652"/>
            <a:ext cx="261320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200C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+ OPERADORES</a:t>
            </a:r>
            <a:endParaRPr lang="es-AR" b="1" dirty="0">
              <a:solidFill>
                <a:srgbClr val="200C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5F7983-5F82-4019-51BA-9AE3E63BC933}"/>
              </a:ext>
            </a:extLst>
          </p:cNvPr>
          <p:cNvSpPr txBox="1"/>
          <p:nvPr/>
        </p:nvSpPr>
        <p:spPr>
          <a:xfrm>
            <a:off x="688794" y="1876112"/>
            <a:ext cx="1216206" cy="307777"/>
          </a:xfrm>
          <a:custGeom>
            <a:avLst/>
            <a:gdLst>
              <a:gd name="connsiteX0" fmla="*/ 0 w 1216206"/>
              <a:gd name="connsiteY0" fmla="*/ 0 h 307777"/>
              <a:gd name="connsiteX1" fmla="*/ 608103 w 1216206"/>
              <a:gd name="connsiteY1" fmla="*/ 0 h 307777"/>
              <a:gd name="connsiteX2" fmla="*/ 1216206 w 1216206"/>
              <a:gd name="connsiteY2" fmla="*/ 0 h 307777"/>
              <a:gd name="connsiteX3" fmla="*/ 1216206 w 1216206"/>
              <a:gd name="connsiteY3" fmla="*/ 307777 h 307777"/>
              <a:gd name="connsiteX4" fmla="*/ 608103 w 1216206"/>
              <a:gd name="connsiteY4" fmla="*/ 307777 h 307777"/>
              <a:gd name="connsiteX5" fmla="*/ 0 w 1216206"/>
              <a:gd name="connsiteY5" fmla="*/ 307777 h 307777"/>
              <a:gd name="connsiteX6" fmla="*/ 0 w 1216206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206" h="307777" extrusionOk="0">
                <a:moveTo>
                  <a:pt x="0" y="0"/>
                </a:moveTo>
                <a:cubicBezTo>
                  <a:pt x="171405" y="-28729"/>
                  <a:pt x="361293" y="-11383"/>
                  <a:pt x="608103" y="0"/>
                </a:cubicBezTo>
                <a:cubicBezTo>
                  <a:pt x="854913" y="11383"/>
                  <a:pt x="934488" y="22024"/>
                  <a:pt x="1216206" y="0"/>
                </a:cubicBezTo>
                <a:cubicBezTo>
                  <a:pt x="1224241" y="85507"/>
                  <a:pt x="1207594" y="191365"/>
                  <a:pt x="1216206" y="307777"/>
                </a:cubicBezTo>
                <a:cubicBezTo>
                  <a:pt x="986795" y="294209"/>
                  <a:pt x="872865" y="287680"/>
                  <a:pt x="608103" y="307777"/>
                </a:cubicBezTo>
                <a:cubicBezTo>
                  <a:pt x="343341" y="327874"/>
                  <a:pt x="288905" y="299585"/>
                  <a:pt x="0" y="307777"/>
                </a:cubicBezTo>
                <a:cubicBezTo>
                  <a:pt x="12912" y="157686"/>
                  <a:pt x="-11944" y="77738"/>
                  <a:pt x="0" y="0"/>
                </a:cubicBezTo>
                <a:close/>
              </a:path>
            </a:pathLst>
          </a:custGeom>
          <a:noFill/>
          <a:ln>
            <a:solidFill>
              <a:srgbClr val="200C6A"/>
            </a:solidFill>
            <a:extLst>
              <a:ext uri="{C807C97D-BFC1-408E-A445-0C87EB9F89A2}">
                <ask:lineSketchStyleProps xmlns:ask="http://schemas.microsoft.com/office/drawing/2018/sketchyshapes" sd="33982274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WHERE + =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1182D3-7587-8C9A-AA6E-2097F1B076EF}"/>
              </a:ext>
            </a:extLst>
          </p:cNvPr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* 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tabla 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WHERE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columna 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'valor';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AF9A9E9-F541-3361-59EE-D46EA23CD11C}"/>
              </a:ext>
            </a:extLst>
          </p:cNvPr>
          <p:cNvSpPr txBox="1"/>
          <p:nvPr/>
        </p:nvSpPr>
        <p:spPr>
          <a:xfrm>
            <a:off x="688794" y="3058881"/>
            <a:ext cx="1216206" cy="307777"/>
          </a:xfrm>
          <a:custGeom>
            <a:avLst/>
            <a:gdLst>
              <a:gd name="connsiteX0" fmla="*/ 0 w 1216206"/>
              <a:gd name="connsiteY0" fmla="*/ 0 h 307777"/>
              <a:gd name="connsiteX1" fmla="*/ 608103 w 1216206"/>
              <a:gd name="connsiteY1" fmla="*/ 0 h 307777"/>
              <a:gd name="connsiteX2" fmla="*/ 1216206 w 1216206"/>
              <a:gd name="connsiteY2" fmla="*/ 0 h 307777"/>
              <a:gd name="connsiteX3" fmla="*/ 1216206 w 1216206"/>
              <a:gd name="connsiteY3" fmla="*/ 307777 h 307777"/>
              <a:gd name="connsiteX4" fmla="*/ 608103 w 1216206"/>
              <a:gd name="connsiteY4" fmla="*/ 307777 h 307777"/>
              <a:gd name="connsiteX5" fmla="*/ 0 w 1216206"/>
              <a:gd name="connsiteY5" fmla="*/ 307777 h 307777"/>
              <a:gd name="connsiteX6" fmla="*/ 0 w 1216206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206" h="307777" extrusionOk="0">
                <a:moveTo>
                  <a:pt x="0" y="0"/>
                </a:moveTo>
                <a:cubicBezTo>
                  <a:pt x="171405" y="-28729"/>
                  <a:pt x="361293" y="-11383"/>
                  <a:pt x="608103" y="0"/>
                </a:cubicBezTo>
                <a:cubicBezTo>
                  <a:pt x="854913" y="11383"/>
                  <a:pt x="934488" y="22024"/>
                  <a:pt x="1216206" y="0"/>
                </a:cubicBezTo>
                <a:cubicBezTo>
                  <a:pt x="1224241" y="85507"/>
                  <a:pt x="1207594" y="191365"/>
                  <a:pt x="1216206" y="307777"/>
                </a:cubicBezTo>
                <a:cubicBezTo>
                  <a:pt x="986795" y="294209"/>
                  <a:pt x="872865" y="287680"/>
                  <a:pt x="608103" y="307777"/>
                </a:cubicBezTo>
                <a:cubicBezTo>
                  <a:pt x="343341" y="327874"/>
                  <a:pt x="288905" y="299585"/>
                  <a:pt x="0" y="307777"/>
                </a:cubicBezTo>
                <a:cubicBezTo>
                  <a:pt x="12912" y="157686"/>
                  <a:pt x="-11944" y="77738"/>
                  <a:pt x="0" y="0"/>
                </a:cubicBezTo>
                <a:close/>
              </a:path>
            </a:pathLst>
          </a:custGeom>
          <a:noFill/>
          <a:ln>
            <a:solidFill>
              <a:srgbClr val="200C6A"/>
            </a:solidFill>
            <a:extLst>
              <a:ext uri="{C807C97D-BFC1-408E-A445-0C87EB9F89A2}">
                <ask:lineSketchStyleProps xmlns:ask="http://schemas.microsoft.com/office/drawing/2018/sketchyshapes" sd="33982274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WHERE + !=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0E0603-46E3-0E54-5330-B73D4733ED5E}"/>
              </a:ext>
            </a:extLst>
          </p:cNvPr>
          <p:cNvSpPr txBox="1"/>
          <p:nvPr/>
        </p:nvSpPr>
        <p:spPr>
          <a:xfrm>
            <a:off x="2286000" y="368007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* 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tabla 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WHERE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columna &lt;&gt; 'valor';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867EE54-97D4-3691-57B6-82FB703D3CC6}"/>
              </a:ext>
            </a:extLst>
          </p:cNvPr>
          <p:cNvSpPr/>
          <p:nvPr/>
        </p:nvSpPr>
        <p:spPr>
          <a:xfrm>
            <a:off x="688794" y="410585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latin typeface="Poppins" panose="00000500000000000000" pitchFamily="2" charset="0"/>
                <a:cs typeface="Poppins" panose="00000500000000000000" pitchFamily="2" charset="0"/>
              </a:rPr>
              <a:t>Claúsulas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D42DFD-7171-9205-9770-EC2414A2B613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21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2428DC-B687-CEA0-CC4C-2DB3042ACCAA}"/>
              </a:ext>
            </a:extLst>
          </p:cNvPr>
          <p:cNvSpPr txBox="1"/>
          <p:nvPr/>
        </p:nvSpPr>
        <p:spPr>
          <a:xfrm>
            <a:off x="688794" y="1155652"/>
            <a:ext cx="261320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200C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+ OPERADORES</a:t>
            </a:r>
            <a:endParaRPr lang="es-AR" b="1" dirty="0">
              <a:solidFill>
                <a:srgbClr val="200C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5F7983-5F82-4019-51BA-9AE3E63BC933}"/>
              </a:ext>
            </a:extLst>
          </p:cNvPr>
          <p:cNvSpPr txBox="1"/>
          <p:nvPr/>
        </p:nvSpPr>
        <p:spPr>
          <a:xfrm>
            <a:off x="688794" y="1876112"/>
            <a:ext cx="1216206" cy="307777"/>
          </a:xfrm>
          <a:custGeom>
            <a:avLst/>
            <a:gdLst>
              <a:gd name="connsiteX0" fmla="*/ 0 w 1216206"/>
              <a:gd name="connsiteY0" fmla="*/ 0 h 307777"/>
              <a:gd name="connsiteX1" fmla="*/ 608103 w 1216206"/>
              <a:gd name="connsiteY1" fmla="*/ 0 h 307777"/>
              <a:gd name="connsiteX2" fmla="*/ 1216206 w 1216206"/>
              <a:gd name="connsiteY2" fmla="*/ 0 h 307777"/>
              <a:gd name="connsiteX3" fmla="*/ 1216206 w 1216206"/>
              <a:gd name="connsiteY3" fmla="*/ 307777 h 307777"/>
              <a:gd name="connsiteX4" fmla="*/ 608103 w 1216206"/>
              <a:gd name="connsiteY4" fmla="*/ 307777 h 307777"/>
              <a:gd name="connsiteX5" fmla="*/ 0 w 1216206"/>
              <a:gd name="connsiteY5" fmla="*/ 307777 h 307777"/>
              <a:gd name="connsiteX6" fmla="*/ 0 w 1216206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206" h="307777" extrusionOk="0">
                <a:moveTo>
                  <a:pt x="0" y="0"/>
                </a:moveTo>
                <a:cubicBezTo>
                  <a:pt x="171405" y="-28729"/>
                  <a:pt x="361293" y="-11383"/>
                  <a:pt x="608103" y="0"/>
                </a:cubicBezTo>
                <a:cubicBezTo>
                  <a:pt x="854913" y="11383"/>
                  <a:pt x="934488" y="22024"/>
                  <a:pt x="1216206" y="0"/>
                </a:cubicBezTo>
                <a:cubicBezTo>
                  <a:pt x="1224241" y="85507"/>
                  <a:pt x="1207594" y="191365"/>
                  <a:pt x="1216206" y="307777"/>
                </a:cubicBezTo>
                <a:cubicBezTo>
                  <a:pt x="986795" y="294209"/>
                  <a:pt x="872865" y="287680"/>
                  <a:pt x="608103" y="307777"/>
                </a:cubicBezTo>
                <a:cubicBezTo>
                  <a:pt x="343341" y="327874"/>
                  <a:pt x="288905" y="299585"/>
                  <a:pt x="0" y="307777"/>
                </a:cubicBezTo>
                <a:cubicBezTo>
                  <a:pt x="12912" y="157686"/>
                  <a:pt x="-11944" y="77738"/>
                  <a:pt x="0" y="0"/>
                </a:cubicBezTo>
                <a:close/>
              </a:path>
            </a:pathLst>
          </a:custGeom>
          <a:noFill/>
          <a:ln>
            <a:solidFill>
              <a:srgbClr val="200C6A"/>
            </a:solidFill>
            <a:extLst>
              <a:ext uri="{C807C97D-BFC1-408E-A445-0C87EB9F89A2}">
                <ask:lineSketchStyleProps xmlns:ask="http://schemas.microsoft.com/office/drawing/2018/sketchyshapes" sd="33982274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WHERE +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&gt;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1182D3-7587-8C9A-AA6E-2097F1B076EF}"/>
              </a:ext>
            </a:extLst>
          </p:cNvPr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 * FROM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tabla</a:t>
            </a:r>
            <a:r>
              <a:rPr lang="en-US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WHERE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columna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&gt; 'valor';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AF9A9E9-F541-3361-59EE-D46EA23CD11C}"/>
              </a:ext>
            </a:extLst>
          </p:cNvPr>
          <p:cNvSpPr txBox="1"/>
          <p:nvPr/>
        </p:nvSpPr>
        <p:spPr>
          <a:xfrm>
            <a:off x="688794" y="3058881"/>
            <a:ext cx="1216206" cy="307777"/>
          </a:xfrm>
          <a:custGeom>
            <a:avLst/>
            <a:gdLst>
              <a:gd name="connsiteX0" fmla="*/ 0 w 1216206"/>
              <a:gd name="connsiteY0" fmla="*/ 0 h 307777"/>
              <a:gd name="connsiteX1" fmla="*/ 608103 w 1216206"/>
              <a:gd name="connsiteY1" fmla="*/ 0 h 307777"/>
              <a:gd name="connsiteX2" fmla="*/ 1216206 w 1216206"/>
              <a:gd name="connsiteY2" fmla="*/ 0 h 307777"/>
              <a:gd name="connsiteX3" fmla="*/ 1216206 w 1216206"/>
              <a:gd name="connsiteY3" fmla="*/ 307777 h 307777"/>
              <a:gd name="connsiteX4" fmla="*/ 608103 w 1216206"/>
              <a:gd name="connsiteY4" fmla="*/ 307777 h 307777"/>
              <a:gd name="connsiteX5" fmla="*/ 0 w 1216206"/>
              <a:gd name="connsiteY5" fmla="*/ 307777 h 307777"/>
              <a:gd name="connsiteX6" fmla="*/ 0 w 1216206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206" h="307777" extrusionOk="0">
                <a:moveTo>
                  <a:pt x="0" y="0"/>
                </a:moveTo>
                <a:cubicBezTo>
                  <a:pt x="171405" y="-28729"/>
                  <a:pt x="361293" y="-11383"/>
                  <a:pt x="608103" y="0"/>
                </a:cubicBezTo>
                <a:cubicBezTo>
                  <a:pt x="854913" y="11383"/>
                  <a:pt x="934488" y="22024"/>
                  <a:pt x="1216206" y="0"/>
                </a:cubicBezTo>
                <a:cubicBezTo>
                  <a:pt x="1224241" y="85507"/>
                  <a:pt x="1207594" y="191365"/>
                  <a:pt x="1216206" y="307777"/>
                </a:cubicBezTo>
                <a:cubicBezTo>
                  <a:pt x="986795" y="294209"/>
                  <a:pt x="872865" y="287680"/>
                  <a:pt x="608103" y="307777"/>
                </a:cubicBezTo>
                <a:cubicBezTo>
                  <a:pt x="343341" y="327874"/>
                  <a:pt x="288905" y="299585"/>
                  <a:pt x="0" y="307777"/>
                </a:cubicBezTo>
                <a:cubicBezTo>
                  <a:pt x="12912" y="157686"/>
                  <a:pt x="-11944" y="77738"/>
                  <a:pt x="0" y="0"/>
                </a:cubicBezTo>
                <a:close/>
              </a:path>
            </a:pathLst>
          </a:custGeom>
          <a:noFill/>
          <a:ln>
            <a:solidFill>
              <a:srgbClr val="200C6A"/>
            </a:solidFill>
            <a:extLst>
              <a:ext uri="{C807C97D-BFC1-408E-A445-0C87EB9F89A2}">
                <ask:lineSketchStyleProps xmlns:ask="http://schemas.microsoft.com/office/drawing/2018/sketchyshapes" sd="33982274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WHERE + &lt;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0E0603-46E3-0E54-5330-B73D4733ED5E}"/>
              </a:ext>
            </a:extLst>
          </p:cNvPr>
          <p:cNvSpPr txBox="1"/>
          <p:nvPr/>
        </p:nvSpPr>
        <p:spPr>
          <a:xfrm>
            <a:off x="2286000" y="368007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* 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tabla 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WHERE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columna &lt; 'valor';</a:t>
            </a:r>
          </a:p>
        </p:txBody>
      </p:sp>
      <p:sp>
        <p:nvSpPr>
          <p:cNvPr id="4" name="CuadroTexto 3">
            <a:hlinkClick r:id="rId3"/>
            <a:extLst>
              <a:ext uri="{FF2B5EF4-FFF2-40B4-BE49-F238E27FC236}">
                <a16:creationId xmlns:a16="http://schemas.microsoft.com/office/drawing/2014/main" id="{E2131FF5-600D-29A9-8CFA-CEBA7B9A99F9}"/>
              </a:ext>
            </a:extLst>
          </p:cNvPr>
          <p:cNvSpPr txBox="1"/>
          <p:nvPr/>
        </p:nvSpPr>
        <p:spPr>
          <a:xfrm>
            <a:off x="668247" y="4350125"/>
            <a:ext cx="2473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rgbClr val="200C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Otros</a:t>
            </a:r>
            <a:endParaRPr lang="es-AR" b="1" u="sng" dirty="0">
              <a:solidFill>
                <a:srgbClr val="200C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BA4CED-FEE6-EFC1-42A3-F7A634A68150}"/>
              </a:ext>
            </a:extLst>
          </p:cNvPr>
          <p:cNvSpPr/>
          <p:nvPr/>
        </p:nvSpPr>
        <p:spPr>
          <a:xfrm>
            <a:off x="688794" y="402194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latin typeface="Poppins" panose="00000500000000000000" pitchFamily="2" charset="0"/>
                <a:cs typeface="Poppins" panose="00000500000000000000" pitchFamily="2" charset="0"/>
              </a:rPr>
              <a:t>Claúsulas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D84D6E-99E9-49AF-7442-2BC387FEB87C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96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2428DC-B687-CEA0-CC4C-2DB3042ACCAA}"/>
              </a:ext>
            </a:extLst>
          </p:cNvPr>
          <p:cNvSpPr txBox="1"/>
          <p:nvPr/>
        </p:nvSpPr>
        <p:spPr>
          <a:xfrm>
            <a:off x="688794" y="1822046"/>
            <a:ext cx="423713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200C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 + OPERADORES ASC &amp; DESC</a:t>
            </a:r>
            <a:endParaRPr lang="es-AR" b="1" dirty="0">
              <a:solidFill>
                <a:srgbClr val="200C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E392036-CD5C-5D96-295D-284E8B4E7B2F}"/>
              </a:ext>
            </a:extLst>
          </p:cNvPr>
          <p:cNvSpPr txBox="1"/>
          <p:nvPr/>
        </p:nvSpPr>
        <p:spPr>
          <a:xfrm>
            <a:off x="2376691" y="2482397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columna1, columna2, ...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tabla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ORDER BY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dirty="0" err="1">
                <a:latin typeface="Poppins" panose="00000500000000000000" pitchFamily="2" charset="0"/>
                <a:cs typeface="Poppins" panose="00000500000000000000" pitchFamily="2" charset="0"/>
              </a:rPr>
              <a:t>columnaX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[ASC|DESC];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C69228-C32D-0FF5-F157-7C81A92305A7}"/>
              </a:ext>
            </a:extLst>
          </p:cNvPr>
          <p:cNvSpPr/>
          <p:nvPr/>
        </p:nvSpPr>
        <p:spPr>
          <a:xfrm>
            <a:off x="688794" y="483284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latin typeface="Poppins" panose="00000500000000000000" pitchFamily="2" charset="0"/>
                <a:cs typeface="Poppins" panose="00000500000000000000" pitchFamily="2" charset="0"/>
              </a:rPr>
              <a:t>Claúsulas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422669-0F6A-AA5E-52FC-A301D328184D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81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2428DC-B687-CEA0-CC4C-2DB3042ACCAA}"/>
              </a:ext>
            </a:extLst>
          </p:cNvPr>
          <p:cNvSpPr txBox="1"/>
          <p:nvPr/>
        </p:nvSpPr>
        <p:spPr>
          <a:xfrm>
            <a:off x="688794" y="1155652"/>
            <a:ext cx="261320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200C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endParaRPr lang="es-AR" b="1" dirty="0">
              <a:solidFill>
                <a:srgbClr val="200C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7A210A-B07B-77AA-2265-17D2B995641F}"/>
              </a:ext>
            </a:extLst>
          </p:cNvPr>
          <p:cNvSpPr txBox="1"/>
          <p:nvPr/>
        </p:nvSpPr>
        <p:spPr>
          <a:xfrm>
            <a:off x="1993065" y="18703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 SUM(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columna</a:t>
            </a:r>
            <a:r>
              <a:rPr lang="en-US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 FROM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tabla</a:t>
            </a:r>
            <a:r>
              <a:rPr lang="en-US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B8E763-0F5C-FFD0-A0C1-63B36484625A}"/>
              </a:ext>
            </a:extLst>
          </p:cNvPr>
          <p:cNvSpPr txBox="1"/>
          <p:nvPr/>
        </p:nvSpPr>
        <p:spPr>
          <a:xfrm>
            <a:off x="688794" y="2894369"/>
            <a:ext cx="261320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200C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endParaRPr lang="es-AR" b="1" dirty="0">
              <a:solidFill>
                <a:srgbClr val="200C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C20860D-9A71-C7E3-9B1D-B1BE8C32D303}"/>
              </a:ext>
            </a:extLst>
          </p:cNvPr>
          <p:cNvSpPr txBox="1"/>
          <p:nvPr/>
        </p:nvSpPr>
        <p:spPr>
          <a:xfrm>
            <a:off x="457200" y="349124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200C6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SELECT COUNT(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*</a:t>
            </a:r>
            <a:r>
              <a:rPr lang="en-US" sz="1400" b="0" i="0" u="none" strike="noStrike" dirty="0">
                <a:solidFill>
                  <a:srgbClr val="200C6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 FROM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tabla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  <a:endParaRPr lang="es-AR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84981A-2CDB-CB7D-6031-D3DE53D02F80}"/>
              </a:ext>
            </a:extLst>
          </p:cNvPr>
          <p:cNvSpPr/>
          <p:nvPr/>
        </p:nvSpPr>
        <p:spPr>
          <a:xfrm>
            <a:off x="629312" y="343752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Funciones de agregado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2FCF04-E3CA-CFAE-D715-620B50C0846B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240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84981A-2CDB-CB7D-6031-D3DE53D02F80}"/>
              </a:ext>
            </a:extLst>
          </p:cNvPr>
          <p:cNvSpPr/>
          <p:nvPr/>
        </p:nvSpPr>
        <p:spPr>
          <a:xfrm>
            <a:off x="629312" y="343752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Funciones de agregado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Gráfico 5" descr="Agregar contorno">
            <a:extLst>
              <a:ext uri="{FF2B5EF4-FFF2-40B4-BE49-F238E27FC236}">
                <a16:creationId xmlns:a16="http://schemas.microsoft.com/office/drawing/2014/main" id="{5270E22E-571C-72C2-C7C9-114AC50CE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4764" y="1088615"/>
            <a:ext cx="618135" cy="61813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08BD007-E227-E590-B2EA-D2EC93C1C5A2}"/>
              </a:ext>
            </a:extLst>
          </p:cNvPr>
          <p:cNvSpPr/>
          <p:nvPr/>
        </p:nvSpPr>
        <p:spPr>
          <a:xfrm>
            <a:off x="615777" y="1903556"/>
            <a:ext cx="1378124" cy="490451"/>
          </a:xfrm>
          <a:custGeom>
            <a:avLst/>
            <a:gdLst>
              <a:gd name="connsiteX0" fmla="*/ 0 w 1378124"/>
              <a:gd name="connsiteY0" fmla="*/ 0 h 490451"/>
              <a:gd name="connsiteX1" fmla="*/ 473156 w 1378124"/>
              <a:gd name="connsiteY1" fmla="*/ 0 h 490451"/>
              <a:gd name="connsiteX2" fmla="*/ 960093 w 1378124"/>
              <a:gd name="connsiteY2" fmla="*/ 0 h 490451"/>
              <a:gd name="connsiteX3" fmla="*/ 1378124 w 1378124"/>
              <a:gd name="connsiteY3" fmla="*/ 0 h 490451"/>
              <a:gd name="connsiteX4" fmla="*/ 1378124 w 1378124"/>
              <a:gd name="connsiteY4" fmla="*/ 490451 h 490451"/>
              <a:gd name="connsiteX5" fmla="*/ 918749 w 1378124"/>
              <a:gd name="connsiteY5" fmla="*/ 490451 h 490451"/>
              <a:gd name="connsiteX6" fmla="*/ 431812 w 1378124"/>
              <a:gd name="connsiteY6" fmla="*/ 490451 h 490451"/>
              <a:gd name="connsiteX7" fmla="*/ 0 w 1378124"/>
              <a:gd name="connsiteY7" fmla="*/ 490451 h 490451"/>
              <a:gd name="connsiteX8" fmla="*/ 0 w 1378124"/>
              <a:gd name="connsiteY8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124" h="490451" fill="none" extrusionOk="0">
                <a:moveTo>
                  <a:pt x="0" y="0"/>
                </a:moveTo>
                <a:cubicBezTo>
                  <a:pt x="112623" y="-17968"/>
                  <a:pt x="241466" y="10205"/>
                  <a:pt x="473156" y="0"/>
                </a:cubicBezTo>
                <a:cubicBezTo>
                  <a:pt x="704846" y="-10205"/>
                  <a:pt x="795769" y="20922"/>
                  <a:pt x="960093" y="0"/>
                </a:cubicBezTo>
                <a:cubicBezTo>
                  <a:pt x="1124417" y="-20922"/>
                  <a:pt x="1217307" y="31947"/>
                  <a:pt x="1378124" y="0"/>
                </a:cubicBezTo>
                <a:cubicBezTo>
                  <a:pt x="1388950" y="243584"/>
                  <a:pt x="1369629" y="276559"/>
                  <a:pt x="1378124" y="490451"/>
                </a:cubicBezTo>
                <a:cubicBezTo>
                  <a:pt x="1198746" y="510244"/>
                  <a:pt x="1100772" y="469841"/>
                  <a:pt x="918749" y="490451"/>
                </a:cubicBezTo>
                <a:cubicBezTo>
                  <a:pt x="736727" y="511061"/>
                  <a:pt x="533089" y="438382"/>
                  <a:pt x="431812" y="490451"/>
                </a:cubicBezTo>
                <a:cubicBezTo>
                  <a:pt x="330535" y="542520"/>
                  <a:pt x="195568" y="484139"/>
                  <a:pt x="0" y="490451"/>
                </a:cubicBezTo>
                <a:cubicBezTo>
                  <a:pt x="-42844" y="267263"/>
                  <a:pt x="22683" y="212667"/>
                  <a:pt x="0" y="0"/>
                </a:cubicBezTo>
                <a:close/>
              </a:path>
              <a:path w="1378124" h="490451" stroke="0" extrusionOk="0">
                <a:moveTo>
                  <a:pt x="0" y="0"/>
                </a:moveTo>
                <a:cubicBezTo>
                  <a:pt x="185139" y="-14531"/>
                  <a:pt x="240218" y="43074"/>
                  <a:pt x="418031" y="0"/>
                </a:cubicBezTo>
                <a:cubicBezTo>
                  <a:pt x="595844" y="-43074"/>
                  <a:pt x="754669" y="21565"/>
                  <a:pt x="877406" y="0"/>
                </a:cubicBezTo>
                <a:cubicBezTo>
                  <a:pt x="1000144" y="-21565"/>
                  <a:pt x="1145361" y="15149"/>
                  <a:pt x="1378124" y="0"/>
                </a:cubicBezTo>
                <a:cubicBezTo>
                  <a:pt x="1426319" y="232076"/>
                  <a:pt x="1341977" y="254943"/>
                  <a:pt x="1378124" y="490451"/>
                </a:cubicBezTo>
                <a:cubicBezTo>
                  <a:pt x="1259198" y="510033"/>
                  <a:pt x="1122272" y="459958"/>
                  <a:pt x="891187" y="490451"/>
                </a:cubicBezTo>
                <a:cubicBezTo>
                  <a:pt x="660102" y="520944"/>
                  <a:pt x="629676" y="472320"/>
                  <a:pt x="445593" y="490451"/>
                </a:cubicBezTo>
                <a:cubicBezTo>
                  <a:pt x="261510" y="508582"/>
                  <a:pt x="153232" y="445962"/>
                  <a:pt x="0" y="490451"/>
                </a:cubicBezTo>
                <a:cubicBezTo>
                  <a:pt x="-44605" y="363080"/>
                  <a:pt x="31352" y="225282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GROUP BY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CE9F3B1-E5B3-0C8E-A2B8-D6C3A369BF0F}"/>
              </a:ext>
            </a:extLst>
          </p:cNvPr>
          <p:cNvSpPr/>
          <p:nvPr/>
        </p:nvSpPr>
        <p:spPr>
          <a:xfrm>
            <a:off x="2394070" y="1906037"/>
            <a:ext cx="1378124" cy="490451"/>
          </a:xfrm>
          <a:custGeom>
            <a:avLst/>
            <a:gdLst>
              <a:gd name="connsiteX0" fmla="*/ 0 w 1378124"/>
              <a:gd name="connsiteY0" fmla="*/ 0 h 490451"/>
              <a:gd name="connsiteX1" fmla="*/ 473156 w 1378124"/>
              <a:gd name="connsiteY1" fmla="*/ 0 h 490451"/>
              <a:gd name="connsiteX2" fmla="*/ 960093 w 1378124"/>
              <a:gd name="connsiteY2" fmla="*/ 0 h 490451"/>
              <a:gd name="connsiteX3" fmla="*/ 1378124 w 1378124"/>
              <a:gd name="connsiteY3" fmla="*/ 0 h 490451"/>
              <a:gd name="connsiteX4" fmla="*/ 1378124 w 1378124"/>
              <a:gd name="connsiteY4" fmla="*/ 490451 h 490451"/>
              <a:gd name="connsiteX5" fmla="*/ 918749 w 1378124"/>
              <a:gd name="connsiteY5" fmla="*/ 490451 h 490451"/>
              <a:gd name="connsiteX6" fmla="*/ 431812 w 1378124"/>
              <a:gd name="connsiteY6" fmla="*/ 490451 h 490451"/>
              <a:gd name="connsiteX7" fmla="*/ 0 w 1378124"/>
              <a:gd name="connsiteY7" fmla="*/ 490451 h 490451"/>
              <a:gd name="connsiteX8" fmla="*/ 0 w 1378124"/>
              <a:gd name="connsiteY8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124" h="490451" fill="none" extrusionOk="0">
                <a:moveTo>
                  <a:pt x="0" y="0"/>
                </a:moveTo>
                <a:cubicBezTo>
                  <a:pt x="112623" y="-17968"/>
                  <a:pt x="241466" y="10205"/>
                  <a:pt x="473156" y="0"/>
                </a:cubicBezTo>
                <a:cubicBezTo>
                  <a:pt x="704846" y="-10205"/>
                  <a:pt x="795769" y="20922"/>
                  <a:pt x="960093" y="0"/>
                </a:cubicBezTo>
                <a:cubicBezTo>
                  <a:pt x="1124417" y="-20922"/>
                  <a:pt x="1217307" y="31947"/>
                  <a:pt x="1378124" y="0"/>
                </a:cubicBezTo>
                <a:cubicBezTo>
                  <a:pt x="1388950" y="243584"/>
                  <a:pt x="1369629" y="276559"/>
                  <a:pt x="1378124" y="490451"/>
                </a:cubicBezTo>
                <a:cubicBezTo>
                  <a:pt x="1198746" y="510244"/>
                  <a:pt x="1100772" y="469841"/>
                  <a:pt x="918749" y="490451"/>
                </a:cubicBezTo>
                <a:cubicBezTo>
                  <a:pt x="736727" y="511061"/>
                  <a:pt x="533089" y="438382"/>
                  <a:pt x="431812" y="490451"/>
                </a:cubicBezTo>
                <a:cubicBezTo>
                  <a:pt x="330535" y="542520"/>
                  <a:pt x="195568" y="484139"/>
                  <a:pt x="0" y="490451"/>
                </a:cubicBezTo>
                <a:cubicBezTo>
                  <a:pt x="-42844" y="267263"/>
                  <a:pt x="22683" y="212667"/>
                  <a:pt x="0" y="0"/>
                </a:cubicBezTo>
                <a:close/>
              </a:path>
              <a:path w="1378124" h="490451" stroke="0" extrusionOk="0">
                <a:moveTo>
                  <a:pt x="0" y="0"/>
                </a:moveTo>
                <a:cubicBezTo>
                  <a:pt x="185139" y="-14531"/>
                  <a:pt x="240218" y="43074"/>
                  <a:pt x="418031" y="0"/>
                </a:cubicBezTo>
                <a:cubicBezTo>
                  <a:pt x="595844" y="-43074"/>
                  <a:pt x="754669" y="21565"/>
                  <a:pt x="877406" y="0"/>
                </a:cubicBezTo>
                <a:cubicBezTo>
                  <a:pt x="1000144" y="-21565"/>
                  <a:pt x="1145361" y="15149"/>
                  <a:pt x="1378124" y="0"/>
                </a:cubicBezTo>
                <a:cubicBezTo>
                  <a:pt x="1426319" y="232076"/>
                  <a:pt x="1341977" y="254943"/>
                  <a:pt x="1378124" y="490451"/>
                </a:cubicBezTo>
                <a:cubicBezTo>
                  <a:pt x="1259198" y="510033"/>
                  <a:pt x="1122272" y="459958"/>
                  <a:pt x="891187" y="490451"/>
                </a:cubicBezTo>
                <a:cubicBezTo>
                  <a:pt x="660102" y="520944"/>
                  <a:pt x="629676" y="472320"/>
                  <a:pt x="445593" y="490451"/>
                </a:cubicBezTo>
                <a:cubicBezTo>
                  <a:pt x="261510" y="508582"/>
                  <a:pt x="153232" y="445962"/>
                  <a:pt x="0" y="490451"/>
                </a:cubicBezTo>
                <a:cubicBezTo>
                  <a:pt x="-44605" y="363080"/>
                  <a:pt x="31352" y="225282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HAVING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CB0940-0D5B-AF95-5FBF-6EE40B3C9E8A}"/>
              </a:ext>
            </a:extLst>
          </p:cNvPr>
          <p:cNvSpPr txBox="1"/>
          <p:nvPr/>
        </p:nvSpPr>
        <p:spPr>
          <a:xfrm>
            <a:off x="549309" y="3100778"/>
            <a:ext cx="4376621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columna1, columna2, ..., </a:t>
            </a:r>
            <a:r>
              <a:rPr lang="es-AR" b="1" dirty="0" err="1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función_agregación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(columna)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tabla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GROUP BY 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columna1, columna2, ...;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3B8525D-CC1E-5090-3308-575479BEAD6A}"/>
              </a:ext>
            </a:extLst>
          </p:cNvPr>
          <p:cNvCxnSpPr>
            <a:cxnSpLocks/>
          </p:cNvCxnSpPr>
          <p:nvPr/>
        </p:nvCxnSpPr>
        <p:spPr>
          <a:xfrm>
            <a:off x="4925930" y="3554969"/>
            <a:ext cx="89067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FECC4A3-A828-A525-F6F6-CD601EE827CA}"/>
              </a:ext>
            </a:extLst>
          </p:cNvPr>
          <p:cNvSpPr txBox="1"/>
          <p:nvPr/>
        </p:nvSpPr>
        <p:spPr>
          <a:xfrm>
            <a:off x="5956300" y="3100778"/>
            <a:ext cx="3187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 </a:t>
            </a:r>
            <a:r>
              <a:rPr lang="es-A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producto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SUM(</a:t>
            </a:r>
            <a:r>
              <a:rPr lang="es-A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cantidad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 AS </a:t>
            </a:r>
            <a:r>
              <a:rPr lang="es-A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cantidad_total</a:t>
            </a:r>
            <a:endParaRPr lang="es-AR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</a:t>
            </a:r>
            <a:r>
              <a:rPr lang="es-A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ventas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GROUP BY </a:t>
            </a:r>
            <a:r>
              <a:rPr lang="es-A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producto;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A4445B2-18B2-51C0-1621-C12C124F3D54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03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84981A-2CDB-CB7D-6031-D3DE53D02F80}"/>
              </a:ext>
            </a:extLst>
          </p:cNvPr>
          <p:cNvSpPr/>
          <p:nvPr/>
        </p:nvSpPr>
        <p:spPr>
          <a:xfrm>
            <a:off x="629312" y="343752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Funciones de agregado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Gráfico 5" descr="Agregar contorno">
            <a:extLst>
              <a:ext uri="{FF2B5EF4-FFF2-40B4-BE49-F238E27FC236}">
                <a16:creationId xmlns:a16="http://schemas.microsoft.com/office/drawing/2014/main" id="{5270E22E-571C-72C2-C7C9-114AC50CE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4764" y="1088615"/>
            <a:ext cx="618135" cy="61813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08BD007-E227-E590-B2EA-D2EC93C1C5A2}"/>
              </a:ext>
            </a:extLst>
          </p:cNvPr>
          <p:cNvSpPr/>
          <p:nvPr/>
        </p:nvSpPr>
        <p:spPr>
          <a:xfrm>
            <a:off x="615777" y="1903556"/>
            <a:ext cx="1378124" cy="490451"/>
          </a:xfrm>
          <a:custGeom>
            <a:avLst/>
            <a:gdLst>
              <a:gd name="connsiteX0" fmla="*/ 0 w 1378124"/>
              <a:gd name="connsiteY0" fmla="*/ 0 h 490451"/>
              <a:gd name="connsiteX1" fmla="*/ 473156 w 1378124"/>
              <a:gd name="connsiteY1" fmla="*/ 0 h 490451"/>
              <a:gd name="connsiteX2" fmla="*/ 960093 w 1378124"/>
              <a:gd name="connsiteY2" fmla="*/ 0 h 490451"/>
              <a:gd name="connsiteX3" fmla="*/ 1378124 w 1378124"/>
              <a:gd name="connsiteY3" fmla="*/ 0 h 490451"/>
              <a:gd name="connsiteX4" fmla="*/ 1378124 w 1378124"/>
              <a:gd name="connsiteY4" fmla="*/ 490451 h 490451"/>
              <a:gd name="connsiteX5" fmla="*/ 918749 w 1378124"/>
              <a:gd name="connsiteY5" fmla="*/ 490451 h 490451"/>
              <a:gd name="connsiteX6" fmla="*/ 431812 w 1378124"/>
              <a:gd name="connsiteY6" fmla="*/ 490451 h 490451"/>
              <a:gd name="connsiteX7" fmla="*/ 0 w 1378124"/>
              <a:gd name="connsiteY7" fmla="*/ 490451 h 490451"/>
              <a:gd name="connsiteX8" fmla="*/ 0 w 1378124"/>
              <a:gd name="connsiteY8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124" h="490451" fill="none" extrusionOk="0">
                <a:moveTo>
                  <a:pt x="0" y="0"/>
                </a:moveTo>
                <a:cubicBezTo>
                  <a:pt x="112623" y="-17968"/>
                  <a:pt x="241466" y="10205"/>
                  <a:pt x="473156" y="0"/>
                </a:cubicBezTo>
                <a:cubicBezTo>
                  <a:pt x="704846" y="-10205"/>
                  <a:pt x="795769" y="20922"/>
                  <a:pt x="960093" y="0"/>
                </a:cubicBezTo>
                <a:cubicBezTo>
                  <a:pt x="1124417" y="-20922"/>
                  <a:pt x="1217307" y="31947"/>
                  <a:pt x="1378124" y="0"/>
                </a:cubicBezTo>
                <a:cubicBezTo>
                  <a:pt x="1388950" y="243584"/>
                  <a:pt x="1369629" y="276559"/>
                  <a:pt x="1378124" y="490451"/>
                </a:cubicBezTo>
                <a:cubicBezTo>
                  <a:pt x="1198746" y="510244"/>
                  <a:pt x="1100772" y="469841"/>
                  <a:pt x="918749" y="490451"/>
                </a:cubicBezTo>
                <a:cubicBezTo>
                  <a:pt x="736727" y="511061"/>
                  <a:pt x="533089" y="438382"/>
                  <a:pt x="431812" y="490451"/>
                </a:cubicBezTo>
                <a:cubicBezTo>
                  <a:pt x="330535" y="542520"/>
                  <a:pt x="195568" y="484139"/>
                  <a:pt x="0" y="490451"/>
                </a:cubicBezTo>
                <a:cubicBezTo>
                  <a:pt x="-42844" y="267263"/>
                  <a:pt x="22683" y="212667"/>
                  <a:pt x="0" y="0"/>
                </a:cubicBezTo>
                <a:close/>
              </a:path>
              <a:path w="1378124" h="490451" stroke="0" extrusionOk="0">
                <a:moveTo>
                  <a:pt x="0" y="0"/>
                </a:moveTo>
                <a:cubicBezTo>
                  <a:pt x="185139" y="-14531"/>
                  <a:pt x="240218" y="43074"/>
                  <a:pt x="418031" y="0"/>
                </a:cubicBezTo>
                <a:cubicBezTo>
                  <a:pt x="595844" y="-43074"/>
                  <a:pt x="754669" y="21565"/>
                  <a:pt x="877406" y="0"/>
                </a:cubicBezTo>
                <a:cubicBezTo>
                  <a:pt x="1000144" y="-21565"/>
                  <a:pt x="1145361" y="15149"/>
                  <a:pt x="1378124" y="0"/>
                </a:cubicBezTo>
                <a:cubicBezTo>
                  <a:pt x="1426319" y="232076"/>
                  <a:pt x="1341977" y="254943"/>
                  <a:pt x="1378124" y="490451"/>
                </a:cubicBezTo>
                <a:cubicBezTo>
                  <a:pt x="1259198" y="510033"/>
                  <a:pt x="1122272" y="459958"/>
                  <a:pt x="891187" y="490451"/>
                </a:cubicBezTo>
                <a:cubicBezTo>
                  <a:pt x="660102" y="520944"/>
                  <a:pt x="629676" y="472320"/>
                  <a:pt x="445593" y="490451"/>
                </a:cubicBezTo>
                <a:cubicBezTo>
                  <a:pt x="261510" y="508582"/>
                  <a:pt x="153232" y="445962"/>
                  <a:pt x="0" y="490451"/>
                </a:cubicBezTo>
                <a:cubicBezTo>
                  <a:pt x="-44605" y="363080"/>
                  <a:pt x="31352" y="225282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GROUP BY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CE9F3B1-E5B3-0C8E-A2B8-D6C3A369BF0F}"/>
              </a:ext>
            </a:extLst>
          </p:cNvPr>
          <p:cNvSpPr/>
          <p:nvPr/>
        </p:nvSpPr>
        <p:spPr>
          <a:xfrm>
            <a:off x="2394070" y="1906037"/>
            <a:ext cx="1378124" cy="490451"/>
          </a:xfrm>
          <a:custGeom>
            <a:avLst/>
            <a:gdLst>
              <a:gd name="connsiteX0" fmla="*/ 0 w 1378124"/>
              <a:gd name="connsiteY0" fmla="*/ 0 h 490451"/>
              <a:gd name="connsiteX1" fmla="*/ 473156 w 1378124"/>
              <a:gd name="connsiteY1" fmla="*/ 0 h 490451"/>
              <a:gd name="connsiteX2" fmla="*/ 960093 w 1378124"/>
              <a:gd name="connsiteY2" fmla="*/ 0 h 490451"/>
              <a:gd name="connsiteX3" fmla="*/ 1378124 w 1378124"/>
              <a:gd name="connsiteY3" fmla="*/ 0 h 490451"/>
              <a:gd name="connsiteX4" fmla="*/ 1378124 w 1378124"/>
              <a:gd name="connsiteY4" fmla="*/ 490451 h 490451"/>
              <a:gd name="connsiteX5" fmla="*/ 918749 w 1378124"/>
              <a:gd name="connsiteY5" fmla="*/ 490451 h 490451"/>
              <a:gd name="connsiteX6" fmla="*/ 431812 w 1378124"/>
              <a:gd name="connsiteY6" fmla="*/ 490451 h 490451"/>
              <a:gd name="connsiteX7" fmla="*/ 0 w 1378124"/>
              <a:gd name="connsiteY7" fmla="*/ 490451 h 490451"/>
              <a:gd name="connsiteX8" fmla="*/ 0 w 1378124"/>
              <a:gd name="connsiteY8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124" h="490451" fill="none" extrusionOk="0">
                <a:moveTo>
                  <a:pt x="0" y="0"/>
                </a:moveTo>
                <a:cubicBezTo>
                  <a:pt x="112623" y="-17968"/>
                  <a:pt x="241466" y="10205"/>
                  <a:pt x="473156" y="0"/>
                </a:cubicBezTo>
                <a:cubicBezTo>
                  <a:pt x="704846" y="-10205"/>
                  <a:pt x="795769" y="20922"/>
                  <a:pt x="960093" y="0"/>
                </a:cubicBezTo>
                <a:cubicBezTo>
                  <a:pt x="1124417" y="-20922"/>
                  <a:pt x="1217307" y="31947"/>
                  <a:pt x="1378124" y="0"/>
                </a:cubicBezTo>
                <a:cubicBezTo>
                  <a:pt x="1388950" y="243584"/>
                  <a:pt x="1369629" y="276559"/>
                  <a:pt x="1378124" y="490451"/>
                </a:cubicBezTo>
                <a:cubicBezTo>
                  <a:pt x="1198746" y="510244"/>
                  <a:pt x="1100772" y="469841"/>
                  <a:pt x="918749" y="490451"/>
                </a:cubicBezTo>
                <a:cubicBezTo>
                  <a:pt x="736727" y="511061"/>
                  <a:pt x="533089" y="438382"/>
                  <a:pt x="431812" y="490451"/>
                </a:cubicBezTo>
                <a:cubicBezTo>
                  <a:pt x="330535" y="542520"/>
                  <a:pt x="195568" y="484139"/>
                  <a:pt x="0" y="490451"/>
                </a:cubicBezTo>
                <a:cubicBezTo>
                  <a:pt x="-42844" y="267263"/>
                  <a:pt x="22683" y="212667"/>
                  <a:pt x="0" y="0"/>
                </a:cubicBezTo>
                <a:close/>
              </a:path>
              <a:path w="1378124" h="490451" stroke="0" extrusionOk="0">
                <a:moveTo>
                  <a:pt x="0" y="0"/>
                </a:moveTo>
                <a:cubicBezTo>
                  <a:pt x="185139" y="-14531"/>
                  <a:pt x="240218" y="43074"/>
                  <a:pt x="418031" y="0"/>
                </a:cubicBezTo>
                <a:cubicBezTo>
                  <a:pt x="595844" y="-43074"/>
                  <a:pt x="754669" y="21565"/>
                  <a:pt x="877406" y="0"/>
                </a:cubicBezTo>
                <a:cubicBezTo>
                  <a:pt x="1000144" y="-21565"/>
                  <a:pt x="1145361" y="15149"/>
                  <a:pt x="1378124" y="0"/>
                </a:cubicBezTo>
                <a:cubicBezTo>
                  <a:pt x="1426319" y="232076"/>
                  <a:pt x="1341977" y="254943"/>
                  <a:pt x="1378124" y="490451"/>
                </a:cubicBezTo>
                <a:cubicBezTo>
                  <a:pt x="1259198" y="510033"/>
                  <a:pt x="1122272" y="459958"/>
                  <a:pt x="891187" y="490451"/>
                </a:cubicBezTo>
                <a:cubicBezTo>
                  <a:pt x="660102" y="520944"/>
                  <a:pt x="629676" y="472320"/>
                  <a:pt x="445593" y="490451"/>
                </a:cubicBezTo>
                <a:cubicBezTo>
                  <a:pt x="261510" y="508582"/>
                  <a:pt x="153232" y="445962"/>
                  <a:pt x="0" y="490451"/>
                </a:cubicBezTo>
                <a:cubicBezTo>
                  <a:pt x="-44605" y="363080"/>
                  <a:pt x="31352" y="225282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HAVING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CB0940-0D5B-AF95-5FBF-6EE40B3C9E8A}"/>
              </a:ext>
            </a:extLst>
          </p:cNvPr>
          <p:cNvSpPr txBox="1"/>
          <p:nvPr/>
        </p:nvSpPr>
        <p:spPr>
          <a:xfrm>
            <a:off x="549309" y="3100778"/>
            <a:ext cx="4376621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 </a:t>
            </a:r>
            <a:r>
              <a:rPr lang="es-A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columna1, columna2, ...,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función_agregación</a:t>
            </a:r>
            <a:r>
              <a:rPr lang="es-A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(columna)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</a:t>
            </a:r>
            <a:r>
              <a:rPr lang="es-A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tabla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GROUP BY </a:t>
            </a:r>
            <a:r>
              <a:rPr lang="es-A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columna1, columna2, ...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HAVING </a:t>
            </a:r>
            <a:r>
              <a:rPr lang="es-A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condición;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3B8525D-CC1E-5090-3308-575479BEAD6A}"/>
              </a:ext>
            </a:extLst>
          </p:cNvPr>
          <p:cNvCxnSpPr>
            <a:cxnSpLocks/>
          </p:cNvCxnSpPr>
          <p:nvPr/>
        </p:nvCxnSpPr>
        <p:spPr>
          <a:xfrm>
            <a:off x="4925930" y="3554969"/>
            <a:ext cx="89067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FECC4A3-A828-A525-F6F6-CD601EE827CA}"/>
              </a:ext>
            </a:extLst>
          </p:cNvPr>
          <p:cNvSpPr txBox="1"/>
          <p:nvPr/>
        </p:nvSpPr>
        <p:spPr>
          <a:xfrm>
            <a:off x="5956300" y="3208499"/>
            <a:ext cx="31877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 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departamento, </a:t>
            </a:r>
            <a:r>
              <a:rPr lang="pt-B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SUM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(ventas)</a:t>
            </a:r>
            <a:r>
              <a:rPr lang="pt-B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AS 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total_ventas</a:t>
            </a:r>
            <a:endParaRPr lang="pt-BR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pt-B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tabla_ventas</a:t>
            </a:r>
            <a:endParaRPr lang="pt-BR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pt-B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GROUP BY 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departamento</a:t>
            </a:r>
          </a:p>
          <a:p>
            <a:r>
              <a:rPr lang="pt-B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HAVING SUM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(ventas) &gt; 100000;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6F463D-3720-F907-987B-E3A3B776F4A4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98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84981A-2CDB-CB7D-6031-D3DE53D02F80}"/>
              </a:ext>
            </a:extLst>
          </p:cNvPr>
          <p:cNvSpPr/>
          <p:nvPr/>
        </p:nvSpPr>
        <p:spPr>
          <a:xfrm>
            <a:off x="629312" y="343752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Orden de prioridad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FAD64A-A504-30ED-335A-197EBA27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79" y="920885"/>
            <a:ext cx="2255838" cy="3861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CB6B8939-B141-5FC4-5E2B-54FB8238BC79}"/>
              </a:ext>
            </a:extLst>
          </p:cNvPr>
          <p:cNvCxnSpPr>
            <a:cxnSpLocks/>
          </p:cNvCxnSpPr>
          <p:nvPr/>
        </p:nvCxnSpPr>
        <p:spPr>
          <a:xfrm>
            <a:off x="3379156" y="2691369"/>
            <a:ext cx="89067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2593DDD-B8B3-DC0E-018D-4EE41E74EBCB}"/>
              </a:ext>
            </a:extLst>
          </p:cNvPr>
          <p:cNvSpPr txBox="1"/>
          <p:nvPr/>
        </p:nvSpPr>
        <p:spPr>
          <a:xfrm>
            <a:off x="4874176" y="1998871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 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columna1, 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COUNT(*) 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AS conteo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tabla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WHERE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columna2 = 'valor'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GROUP BY 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columna1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HAVING COUNT(*) 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&gt; 5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ORDER BY 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columna1 </a:t>
            </a:r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ASC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B9AFD5-35B3-CA35-2694-0879588F606C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2428DC-B687-CEA0-CC4C-2DB3042ACCAA}"/>
              </a:ext>
            </a:extLst>
          </p:cNvPr>
          <p:cNvSpPr txBox="1"/>
          <p:nvPr/>
        </p:nvSpPr>
        <p:spPr>
          <a:xfrm>
            <a:off x="688794" y="1155652"/>
            <a:ext cx="261320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200C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DISTINCT</a:t>
            </a:r>
            <a:endParaRPr lang="es-AR" b="1" dirty="0">
              <a:solidFill>
                <a:srgbClr val="200C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7A210A-B07B-77AA-2265-17D2B995641F}"/>
              </a:ext>
            </a:extLst>
          </p:cNvPr>
          <p:cNvSpPr txBox="1"/>
          <p:nvPr/>
        </p:nvSpPr>
        <p:spPr>
          <a:xfrm>
            <a:off x="1993065" y="18703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 DISTINCT 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columna1, columna2, ...</a:t>
            </a:r>
          </a:p>
          <a:p>
            <a:r>
              <a:rPr lang="es-AR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tabla;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B8E763-0F5C-FFD0-A0C1-63B36484625A}"/>
              </a:ext>
            </a:extLst>
          </p:cNvPr>
          <p:cNvSpPr txBox="1"/>
          <p:nvPr/>
        </p:nvSpPr>
        <p:spPr>
          <a:xfrm>
            <a:off x="688794" y="2894369"/>
            <a:ext cx="261320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200C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endParaRPr lang="es-AR" b="1" dirty="0">
              <a:solidFill>
                <a:srgbClr val="200C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C20860D-9A71-C7E3-9B1D-B1BE8C32D303}"/>
              </a:ext>
            </a:extLst>
          </p:cNvPr>
          <p:cNvSpPr txBox="1"/>
          <p:nvPr/>
        </p:nvSpPr>
        <p:spPr>
          <a:xfrm>
            <a:off x="457200" y="349124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200C6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SELECT TOP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(10)</a:t>
            </a:r>
            <a:r>
              <a:rPr lang="en-US" sz="1400" b="0" i="0" u="none" strike="noStrike" dirty="0">
                <a:solidFill>
                  <a:srgbClr val="0000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*</a:t>
            </a:r>
            <a:endParaRPr lang="en-US" b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b="0" i="0" u="none" strike="noStrike" dirty="0">
                <a:solidFill>
                  <a:srgbClr val="0000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                            </a:t>
            </a:r>
            <a:r>
              <a:rPr lang="en-US" sz="1400" b="0" i="0" u="none" strike="noStrike" dirty="0">
                <a:solidFill>
                  <a:srgbClr val="200C6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FROM</a:t>
            </a:r>
            <a:r>
              <a:rPr lang="en-US" sz="1400" b="0" i="0" u="none" strike="noStrike" dirty="0">
                <a:solidFill>
                  <a:srgbClr val="0000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tabla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122381-E06E-C5BC-1C1F-75B2763072F4}"/>
              </a:ext>
            </a:extLst>
          </p:cNvPr>
          <p:cNvSpPr/>
          <p:nvPr/>
        </p:nvSpPr>
        <p:spPr>
          <a:xfrm>
            <a:off x="629312" y="483284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latin typeface="Poppins" panose="00000500000000000000" pitchFamily="2" charset="0"/>
                <a:cs typeface="Poppins" panose="00000500000000000000" pitchFamily="2" charset="0"/>
              </a:rPr>
              <a:t>Claúsulas</a:t>
            </a:r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 adicionales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CB59903-D31D-DEA5-2D47-E0520A98AB45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5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47425" y="1490000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76942" y="1754608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ea typeface="Raleway"/>
                <a:cs typeface="Poppins" panose="00000500000000000000" pitchFamily="2" charset="0"/>
                <a:sym typeface="Raleway"/>
              </a:rPr>
              <a:t>¿Qué roles hay en el mundo de los datos?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ea typeface="Raleway"/>
                <a:cs typeface="Poppins" panose="00000500000000000000" pitchFamily="2" charset="0"/>
                <a:sym typeface="Raleway"/>
              </a:rPr>
              <a:t>Enfoque en el rol del Data Scientist</a:t>
            </a:r>
            <a:endParaRPr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15E6E61D-D104-8CDA-CF0B-1C951F09E3DE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2428DC-B687-CEA0-CC4C-2DB3042ACCAA}"/>
              </a:ext>
            </a:extLst>
          </p:cNvPr>
          <p:cNvSpPr txBox="1"/>
          <p:nvPr/>
        </p:nvSpPr>
        <p:spPr>
          <a:xfrm>
            <a:off x="671429" y="1385020"/>
            <a:ext cx="79710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200C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es-AR" b="1" dirty="0">
              <a:solidFill>
                <a:srgbClr val="200C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122381-E06E-C5BC-1C1F-75B2763072F4}"/>
              </a:ext>
            </a:extLst>
          </p:cNvPr>
          <p:cNvSpPr/>
          <p:nvPr/>
        </p:nvSpPr>
        <p:spPr>
          <a:xfrm>
            <a:off x="629312" y="483284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Funciones adicionales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18D2D84-BE3D-CA1C-5DAA-BF2A47088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5" t="1573" r="5000"/>
          <a:stretch/>
        </p:blipFill>
        <p:spPr>
          <a:xfrm>
            <a:off x="2660650" y="1599617"/>
            <a:ext cx="3822700" cy="3154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628E423-EEE7-7E40-1B09-32AB4DF9DD62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20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C26B9E-E4B1-488E-1553-65B4C9B4A7C6}"/>
              </a:ext>
            </a:extLst>
          </p:cNvPr>
          <p:cNvSpPr/>
          <p:nvPr/>
        </p:nvSpPr>
        <p:spPr>
          <a:xfrm>
            <a:off x="3824491" y="609192"/>
            <a:ext cx="660400" cy="267906"/>
          </a:xfrm>
          <a:custGeom>
            <a:avLst/>
            <a:gdLst>
              <a:gd name="connsiteX0" fmla="*/ 0 w 660400"/>
              <a:gd name="connsiteY0" fmla="*/ 66977 h 267906"/>
              <a:gd name="connsiteX1" fmla="*/ 526447 w 660400"/>
              <a:gd name="connsiteY1" fmla="*/ 66977 h 267906"/>
              <a:gd name="connsiteX2" fmla="*/ 526447 w 660400"/>
              <a:gd name="connsiteY2" fmla="*/ 0 h 267906"/>
              <a:gd name="connsiteX3" fmla="*/ 660400 w 660400"/>
              <a:gd name="connsiteY3" fmla="*/ 133953 h 267906"/>
              <a:gd name="connsiteX4" fmla="*/ 526447 w 660400"/>
              <a:gd name="connsiteY4" fmla="*/ 267906 h 267906"/>
              <a:gd name="connsiteX5" fmla="*/ 526447 w 660400"/>
              <a:gd name="connsiteY5" fmla="*/ 200930 h 267906"/>
              <a:gd name="connsiteX6" fmla="*/ 0 w 660400"/>
              <a:gd name="connsiteY6" fmla="*/ 200930 h 267906"/>
              <a:gd name="connsiteX7" fmla="*/ 0 w 660400"/>
              <a:gd name="connsiteY7" fmla="*/ 66977 h 2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" h="267906" fill="none" extrusionOk="0">
                <a:moveTo>
                  <a:pt x="0" y="66977"/>
                </a:moveTo>
                <a:cubicBezTo>
                  <a:pt x="183349" y="70987"/>
                  <a:pt x="354983" y="43062"/>
                  <a:pt x="526447" y="66977"/>
                </a:cubicBezTo>
                <a:cubicBezTo>
                  <a:pt x="527068" y="34604"/>
                  <a:pt x="523891" y="30937"/>
                  <a:pt x="526447" y="0"/>
                </a:cubicBezTo>
                <a:cubicBezTo>
                  <a:pt x="587986" y="49854"/>
                  <a:pt x="593509" y="79832"/>
                  <a:pt x="660400" y="133953"/>
                </a:cubicBezTo>
                <a:cubicBezTo>
                  <a:pt x="616329" y="184596"/>
                  <a:pt x="567607" y="224202"/>
                  <a:pt x="526447" y="267906"/>
                </a:cubicBezTo>
                <a:cubicBezTo>
                  <a:pt x="529190" y="239787"/>
                  <a:pt x="527642" y="225105"/>
                  <a:pt x="526447" y="200930"/>
                </a:cubicBezTo>
                <a:cubicBezTo>
                  <a:pt x="405585" y="181076"/>
                  <a:pt x="129724" y="203315"/>
                  <a:pt x="0" y="200930"/>
                </a:cubicBezTo>
                <a:cubicBezTo>
                  <a:pt x="-1382" y="157976"/>
                  <a:pt x="-2288" y="103444"/>
                  <a:pt x="0" y="66977"/>
                </a:cubicBezTo>
                <a:close/>
              </a:path>
              <a:path w="660400" h="267906" stroke="0" extrusionOk="0">
                <a:moveTo>
                  <a:pt x="0" y="66977"/>
                </a:moveTo>
                <a:cubicBezTo>
                  <a:pt x="178502" y="63020"/>
                  <a:pt x="371468" y="54905"/>
                  <a:pt x="526447" y="66977"/>
                </a:cubicBezTo>
                <a:cubicBezTo>
                  <a:pt x="526067" y="51879"/>
                  <a:pt x="526101" y="13409"/>
                  <a:pt x="526447" y="0"/>
                </a:cubicBezTo>
                <a:cubicBezTo>
                  <a:pt x="558841" y="35831"/>
                  <a:pt x="604091" y="88671"/>
                  <a:pt x="660400" y="133953"/>
                </a:cubicBezTo>
                <a:cubicBezTo>
                  <a:pt x="606006" y="176866"/>
                  <a:pt x="575932" y="226359"/>
                  <a:pt x="526447" y="267906"/>
                </a:cubicBezTo>
                <a:cubicBezTo>
                  <a:pt x="524669" y="240086"/>
                  <a:pt x="524782" y="228277"/>
                  <a:pt x="526447" y="200930"/>
                </a:cubicBezTo>
                <a:cubicBezTo>
                  <a:pt x="336810" y="198006"/>
                  <a:pt x="167948" y="177581"/>
                  <a:pt x="0" y="200930"/>
                </a:cubicBezTo>
                <a:cubicBezTo>
                  <a:pt x="6173" y="162875"/>
                  <a:pt x="-781" y="103932"/>
                  <a:pt x="0" y="6697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9310718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2428DC-B687-CEA0-CC4C-2DB3042ACCAA}"/>
              </a:ext>
            </a:extLst>
          </p:cNvPr>
          <p:cNvSpPr txBox="1"/>
          <p:nvPr/>
        </p:nvSpPr>
        <p:spPr>
          <a:xfrm>
            <a:off x="671429" y="1385020"/>
            <a:ext cx="87029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200C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s-AR" b="1" dirty="0">
              <a:solidFill>
                <a:srgbClr val="200C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122381-E06E-C5BC-1C1F-75B2763072F4}"/>
              </a:ext>
            </a:extLst>
          </p:cNvPr>
          <p:cNvSpPr/>
          <p:nvPr/>
        </p:nvSpPr>
        <p:spPr>
          <a:xfrm>
            <a:off x="629312" y="483284"/>
            <a:ext cx="2727505" cy="490451"/>
          </a:xfrm>
          <a:custGeom>
            <a:avLst/>
            <a:gdLst>
              <a:gd name="connsiteX0" fmla="*/ 0 w 2727505"/>
              <a:gd name="connsiteY0" fmla="*/ 0 h 490451"/>
              <a:gd name="connsiteX1" fmla="*/ 600051 w 2727505"/>
              <a:gd name="connsiteY1" fmla="*/ 0 h 490451"/>
              <a:gd name="connsiteX2" fmla="*/ 1200102 w 2727505"/>
              <a:gd name="connsiteY2" fmla="*/ 0 h 490451"/>
              <a:gd name="connsiteX3" fmla="*/ 1663778 w 2727505"/>
              <a:gd name="connsiteY3" fmla="*/ 0 h 490451"/>
              <a:gd name="connsiteX4" fmla="*/ 2127454 w 2727505"/>
              <a:gd name="connsiteY4" fmla="*/ 0 h 490451"/>
              <a:gd name="connsiteX5" fmla="*/ 2727505 w 2727505"/>
              <a:gd name="connsiteY5" fmla="*/ 0 h 490451"/>
              <a:gd name="connsiteX6" fmla="*/ 2727505 w 2727505"/>
              <a:gd name="connsiteY6" fmla="*/ 490451 h 490451"/>
              <a:gd name="connsiteX7" fmla="*/ 2236554 w 2727505"/>
              <a:gd name="connsiteY7" fmla="*/ 490451 h 490451"/>
              <a:gd name="connsiteX8" fmla="*/ 1663778 w 2727505"/>
              <a:gd name="connsiteY8" fmla="*/ 490451 h 490451"/>
              <a:gd name="connsiteX9" fmla="*/ 1091002 w 2727505"/>
              <a:gd name="connsiteY9" fmla="*/ 490451 h 490451"/>
              <a:gd name="connsiteX10" fmla="*/ 600051 w 2727505"/>
              <a:gd name="connsiteY10" fmla="*/ 490451 h 490451"/>
              <a:gd name="connsiteX11" fmla="*/ 0 w 2727505"/>
              <a:gd name="connsiteY11" fmla="*/ 490451 h 490451"/>
              <a:gd name="connsiteX12" fmla="*/ 0 w 2727505"/>
              <a:gd name="connsiteY12" fmla="*/ 0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505" h="490451" fill="none" extrusionOk="0">
                <a:moveTo>
                  <a:pt x="0" y="0"/>
                </a:moveTo>
                <a:cubicBezTo>
                  <a:pt x="130978" y="-10187"/>
                  <a:pt x="347547" y="734"/>
                  <a:pt x="600051" y="0"/>
                </a:cubicBezTo>
                <a:cubicBezTo>
                  <a:pt x="852555" y="-734"/>
                  <a:pt x="940495" y="63938"/>
                  <a:pt x="1200102" y="0"/>
                </a:cubicBezTo>
                <a:cubicBezTo>
                  <a:pt x="1459709" y="-63938"/>
                  <a:pt x="1516213" y="26723"/>
                  <a:pt x="1663778" y="0"/>
                </a:cubicBezTo>
                <a:cubicBezTo>
                  <a:pt x="1811343" y="-26723"/>
                  <a:pt x="1967704" y="26271"/>
                  <a:pt x="2127454" y="0"/>
                </a:cubicBezTo>
                <a:cubicBezTo>
                  <a:pt x="2287204" y="-26271"/>
                  <a:pt x="2516178" y="19526"/>
                  <a:pt x="2727505" y="0"/>
                </a:cubicBezTo>
                <a:cubicBezTo>
                  <a:pt x="2763676" y="130649"/>
                  <a:pt x="2672569" y="288531"/>
                  <a:pt x="2727505" y="490451"/>
                </a:cubicBezTo>
                <a:cubicBezTo>
                  <a:pt x="2538672" y="537961"/>
                  <a:pt x="2381511" y="433941"/>
                  <a:pt x="2236554" y="490451"/>
                </a:cubicBezTo>
                <a:cubicBezTo>
                  <a:pt x="2091597" y="546961"/>
                  <a:pt x="1884962" y="441869"/>
                  <a:pt x="1663778" y="490451"/>
                </a:cubicBezTo>
                <a:cubicBezTo>
                  <a:pt x="1442594" y="539033"/>
                  <a:pt x="1311945" y="426178"/>
                  <a:pt x="1091002" y="490451"/>
                </a:cubicBezTo>
                <a:cubicBezTo>
                  <a:pt x="870059" y="554724"/>
                  <a:pt x="723300" y="483476"/>
                  <a:pt x="600051" y="490451"/>
                </a:cubicBezTo>
                <a:cubicBezTo>
                  <a:pt x="476802" y="497426"/>
                  <a:pt x="276394" y="434655"/>
                  <a:pt x="0" y="490451"/>
                </a:cubicBezTo>
                <a:cubicBezTo>
                  <a:pt x="-1512" y="274658"/>
                  <a:pt x="11568" y="115083"/>
                  <a:pt x="0" y="0"/>
                </a:cubicBezTo>
                <a:close/>
              </a:path>
              <a:path w="2727505" h="490451" stroke="0" extrusionOk="0">
                <a:moveTo>
                  <a:pt x="0" y="0"/>
                </a:moveTo>
                <a:cubicBezTo>
                  <a:pt x="138267" y="-40164"/>
                  <a:pt x="311760" y="40760"/>
                  <a:pt x="463676" y="0"/>
                </a:cubicBezTo>
                <a:cubicBezTo>
                  <a:pt x="615592" y="-40760"/>
                  <a:pt x="829927" y="56537"/>
                  <a:pt x="1009177" y="0"/>
                </a:cubicBezTo>
                <a:cubicBezTo>
                  <a:pt x="1188427" y="-56537"/>
                  <a:pt x="1346971" y="44430"/>
                  <a:pt x="1554678" y="0"/>
                </a:cubicBezTo>
                <a:cubicBezTo>
                  <a:pt x="1762385" y="-44430"/>
                  <a:pt x="1929107" y="53956"/>
                  <a:pt x="2045629" y="0"/>
                </a:cubicBezTo>
                <a:cubicBezTo>
                  <a:pt x="2162151" y="-53956"/>
                  <a:pt x="2546307" y="20003"/>
                  <a:pt x="2727505" y="0"/>
                </a:cubicBezTo>
                <a:cubicBezTo>
                  <a:pt x="2745221" y="227210"/>
                  <a:pt x="2692449" y="260587"/>
                  <a:pt x="2727505" y="490451"/>
                </a:cubicBezTo>
                <a:cubicBezTo>
                  <a:pt x="2572441" y="510003"/>
                  <a:pt x="2444106" y="476429"/>
                  <a:pt x="2182004" y="490451"/>
                </a:cubicBezTo>
                <a:cubicBezTo>
                  <a:pt x="1919902" y="504473"/>
                  <a:pt x="1854312" y="482434"/>
                  <a:pt x="1691053" y="490451"/>
                </a:cubicBezTo>
                <a:cubicBezTo>
                  <a:pt x="1527794" y="498468"/>
                  <a:pt x="1381585" y="436918"/>
                  <a:pt x="1091002" y="490451"/>
                </a:cubicBezTo>
                <a:cubicBezTo>
                  <a:pt x="800419" y="543984"/>
                  <a:pt x="830466" y="483240"/>
                  <a:pt x="600051" y="490451"/>
                </a:cubicBezTo>
                <a:cubicBezTo>
                  <a:pt x="369636" y="497662"/>
                  <a:pt x="161064" y="463551"/>
                  <a:pt x="0" y="490451"/>
                </a:cubicBezTo>
                <a:cubicBezTo>
                  <a:pt x="-19208" y="301615"/>
                  <a:pt x="50488" y="183507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0434021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Funciones adicionales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3129BF52-2DF4-840C-8D1A-E1DC50C5CB68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2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6DDDEE-C252-26DA-BDFA-147F7486C8A4}"/>
              </a:ext>
            </a:extLst>
          </p:cNvPr>
          <p:cNvSpPr txBox="1"/>
          <p:nvPr/>
        </p:nvSpPr>
        <p:spPr>
          <a:xfrm>
            <a:off x="629312" y="2068218"/>
            <a:ext cx="6026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Consulta que queda almacenada en la BD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B06B87-DC78-9512-EB38-479F396117F4}"/>
              </a:ext>
            </a:extLst>
          </p:cNvPr>
          <p:cNvSpPr txBox="1"/>
          <p:nvPr/>
        </p:nvSpPr>
        <p:spPr>
          <a:xfrm>
            <a:off x="629312" y="2592270"/>
            <a:ext cx="6026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Utilidad: 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702516-3ED6-77BF-E55D-5BC99053E8DC}"/>
              </a:ext>
            </a:extLst>
          </p:cNvPr>
          <p:cNvSpPr txBox="1"/>
          <p:nvPr/>
        </p:nvSpPr>
        <p:spPr>
          <a:xfrm>
            <a:off x="1318437" y="3040912"/>
            <a:ext cx="71131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Simplificar el proceso de consultas, si son </a:t>
            </a:r>
            <a:r>
              <a:rPr lang="es-AR" dirty="0" err="1">
                <a:latin typeface="Poppins" panose="00000500000000000000" pitchFamily="2" charset="0"/>
                <a:cs typeface="Poppins" panose="00000500000000000000" pitchFamily="2" charset="0"/>
              </a:rPr>
              <a:t>querys</a:t>
            </a: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 usadas recurrentemente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Limitar el acceso a las tablas solo a las vistas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Optimizar el proceso, si se realizan consultas en tiempo real, tener las vistas preparadas eficientiza el proceso de consultas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58FAD9-B04C-4F3E-714E-BD1E716C0A6E}"/>
              </a:ext>
            </a:extLst>
          </p:cNvPr>
          <p:cNvSpPr txBox="1"/>
          <p:nvPr/>
        </p:nvSpPr>
        <p:spPr>
          <a:xfrm>
            <a:off x="4925930" y="388960"/>
            <a:ext cx="3278270" cy="338554"/>
          </a:xfrm>
          <a:custGeom>
            <a:avLst/>
            <a:gdLst>
              <a:gd name="connsiteX0" fmla="*/ 0 w 3278270"/>
              <a:gd name="connsiteY0" fmla="*/ 0 h 338554"/>
              <a:gd name="connsiteX1" fmla="*/ 448030 w 3278270"/>
              <a:gd name="connsiteY1" fmla="*/ 0 h 338554"/>
              <a:gd name="connsiteX2" fmla="*/ 1027191 w 3278270"/>
              <a:gd name="connsiteY2" fmla="*/ 0 h 338554"/>
              <a:gd name="connsiteX3" fmla="*/ 1540787 w 3278270"/>
              <a:gd name="connsiteY3" fmla="*/ 0 h 338554"/>
              <a:gd name="connsiteX4" fmla="*/ 2152731 w 3278270"/>
              <a:gd name="connsiteY4" fmla="*/ 0 h 338554"/>
              <a:gd name="connsiteX5" fmla="*/ 2600761 w 3278270"/>
              <a:gd name="connsiteY5" fmla="*/ 0 h 338554"/>
              <a:gd name="connsiteX6" fmla="*/ 3278270 w 3278270"/>
              <a:gd name="connsiteY6" fmla="*/ 0 h 338554"/>
              <a:gd name="connsiteX7" fmla="*/ 3278270 w 3278270"/>
              <a:gd name="connsiteY7" fmla="*/ 338554 h 338554"/>
              <a:gd name="connsiteX8" fmla="*/ 2731892 w 3278270"/>
              <a:gd name="connsiteY8" fmla="*/ 338554 h 338554"/>
              <a:gd name="connsiteX9" fmla="*/ 2152731 w 3278270"/>
              <a:gd name="connsiteY9" fmla="*/ 338554 h 338554"/>
              <a:gd name="connsiteX10" fmla="*/ 1639135 w 3278270"/>
              <a:gd name="connsiteY10" fmla="*/ 338554 h 338554"/>
              <a:gd name="connsiteX11" fmla="*/ 1158322 w 3278270"/>
              <a:gd name="connsiteY11" fmla="*/ 338554 h 338554"/>
              <a:gd name="connsiteX12" fmla="*/ 710292 w 3278270"/>
              <a:gd name="connsiteY12" fmla="*/ 338554 h 338554"/>
              <a:gd name="connsiteX13" fmla="*/ 0 w 3278270"/>
              <a:gd name="connsiteY13" fmla="*/ 338554 h 338554"/>
              <a:gd name="connsiteX14" fmla="*/ 0 w 327827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8270" h="338554" extrusionOk="0">
                <a:moveTo>
                  <a:pt x="0" y="0"/>
                </a:moveTo>
                <a:cubicBezTo>
                  <a:pt x="100455" y="-13709"/>
                  <a:pt x="255690" y="39328"/>
                  <a:pt x="448030" y="0"/>
                </a:cubicBezTo>
                <a:cubicBezTo>
                  <a:pt x="640370" y="-39328"/>
                  <a:pt x="901000" y="5163"/>
                  <a:pt x="1027191" y="0"/>
                </a:cubicBezTo>
                <a:cubicBezTo>
                  <a:pt x="1153382" y="-5163"/>
                  <a:pt x="1421798" y="33435"/>
                  <a:pt x="1540787" y="0"/>
                </a:cubicBezTo>
                <a:cubicBezTo>
                  <a:pt x="1659776" y="-33435"/>
                  <a:pt x="1899127" y="17072"/>
                  <a:pt x="2152731" y="0"/>
                </a:cubicBezTo>
                <a:cubicBezTo>
                  <a:pt x="2406335" y="-17072"/>
                  <a:pt x="2447120" y="43359"/>
                  <a:pt x="2600761" y="0"/>
                </a:cubicBezTo>
                <a:cubicBezTo>
                  <a:pt x="2754402" y="-43359"/>
                  <a:pt x="2970258" y="65884"/>
                  <a:pt x="3278270" y="0"/>
                </a:cubicBezTo>
                <a:cubicBezTo>
                  <a:pt x="3292747" y="160460"/>
                  <a:pt x="3271954" y="227520"/>
                  <a:pt x="3278270" y="338554"/>
                </a:cubicBezTo>
                <a:cubicBezTo>
                  <a:pt x="3007388" y="357490"/>
                  <a:pt x="2841783" y="288672"/>
                  <a:pt x="2731892" y="338554"/>
                </a:cubicBezTo>
                <a:cubicBezTo>
                  <a:pt x="2622001" y="388436"/>
                  <a:pt x="2276678" y="305508"/>
                  <a:pt x="2152731" y="338554"/>
                </a:cubicBezTo>
                <a:cubicBezTo>
                  <a:pt x="2028784" y="371600"/>
                  <a:pt x="1873059" y="293787"/>
                  <a:pt x="1639135" y="338554"/>
                </a:cubicBezTo>
                <a:cubicBezTo>
                  <a:pt x="1405211" y="383321"/>
                  <a:pt x="1346191" y="299748"/>
                  <a:pt x="1158322" y="338554"/>
                </a:cubicBezTo>
                <a:cubicBezTo>
                  <a:pt x="970453" y="377360"/>
                  <a:pt x="898075" y="302552"/>
                  <a:pt x="710292" y="338554"/>
                </a:cubicBezTo>
                <a:cubicBezTo>
                  <a:pt x="522509" y="374556"/>
                  <a:pt x="198388" y="303487"/>
                  <a:pt x="0" y="338554"/>
                </a:cubicBezTo>
                <a:cubicBezTo>
                  <a:pt x="-16332" y="249947"/>
                  <a:pt x="29543" y="150473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59369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Práctica online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62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" name="Google Shape;118;p21">
            <a:extLst>
              <a:ext uri="{FF2B5EF4-FFF2-40B4-BE49-F238E27FC236}">
                <a16:creationId xmlns:a16="http://schemas.microsoft.com/office/drawing/2014/main" id="{0E6F0B71-B25D-68BD-FEB9-0990A5B949A6}"/>
              </a:ext>
            </a:extLst>
          </p:cNvPr>
          <p:cNvSpPr txBox="1"/>
          <p:nvPr/>
        </p:nvSpPr>
        <p:spPr>
          <a:xfrm>
            <a:off x="688795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Práctica: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7ED6D3-1A94-7297-2B90-0ED74A8084D7}"/>
              </a:ext>
            </a:extLst>
          </p:cNvPr>
          <p:cNvSpPr txBox="1"/>
          <p:nvPr/>
        </p:nvSpPr>
        <p:spPr>
          <a:xfrm>
            <a:off x="1199156" y="1364649"/>
            <a:ext cx="4117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W3Schools</a:t>
            </a:r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F89A5B-7060-CB88-4619-9754010FDB88}"/>
              </a:ext>
            </a:extLst>
          </p:cNvPr>
          <p:cNvSpPr txBox="1"/>
          <p:nvPr/>
        </p:nvSpPr>
        <p:spPr>
          <a:xfrm>
            <a:off x="1209789" y="1956902"/>
            <a:ext cx="1690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SQL-Easy</a:t>
            </a:r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A4CD34-2128-FBDD-A670-FF2138E64215}"/>
              </a:ext>
            </a:extLst>
          </p:cNvPr>
          <p:cNvSpPr txBox="1"/>
          <p:nvPr/>
        </p:nvSpPr>
        <p:spPr>
          <a:xfrm>
            <a:off x="1199156" y="2549155"/>
            <a:ext cx="189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Hackerank</a:t>
            </a:r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Imagen 9" descr="Una persona sosteniendo una laptop&#10;&#10;Descripción generada automáticamente con confianza media">
            <a:extLst>
              <a:ext uri="{FF2B5EF4-FFF2-40B4-BE49-F238E27FC236}">
                <a16:creationId xmlns:a16="http://schemas.microsoft.com/office/drawing/2014/main" id="{06308E90-915F-D38A-D46F-9C320E0E0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398139" y="1920148"/>
            <a:ext cx="3536072" cy="2342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726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" name="Google Shape;118;p21">
            <a:extLst>
              <a:ext uri="{FF2B5EF4-FFF2-40B4-BE49-F238E27FC236}">
                <a16:creationId xmlns:a16="http://schemas.microsoft.com/office/drawing/2014/main" id="{0E6F0B71-B25D-68BD-FEB9-0990A5B949A6}"/>
              </a:ext>
            </a:extLst>
          </p:cNvPr>
          <p:cNvSpPr txBox="1"/>
          <p:nvPr/>
        </p:nvSpPr>
        <p:spPr>
          <a:xfrm>
            <a:off x="688795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Ejemplificación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9AF0ABD-18F2-9D7B-E312-E088060D70B4}"/>
              </a:ext>
            </a:extLst>
          </p:cNvPr>
          <p:cNvSpPr/>
          <p:nvPr/>
        </p:nvSpPr>
        <p:spPr>
          <a:xfrm>
            <a:off x="782548" y="2048937"/>
            <a:ext cx="4797606" cy="1098550"/>
          </a:xfrm>
          <a:custGeom>
            <a:avLst/>
            <a:gdLst>
              <a:gd name="connsiteX0" fmla="*/ 0 w 4797606"/>
              <a:gd name="connsiteY0" fmla="*/ 0 h 1098550"/>
              <a:gd name="connsiteX1" fmla="*/ 455773 w 4797606"/>
              <a:gd name="connsiteY1" fmla="*/ 0 h 1098550"/>
              <a:gd name="connsiteX2" fmla="*/ 911545 w 4797606"/>
              <a:gd name="connsiteY2" fmla="*/ 0 h 1098550"/>
              <a:gd name="connsiteX3" fmla="*/ 1367318 w 4797606"/>
              <a:gd name="connsiteY3" fmla="*/ 0 h 1098550"/>
              <a:gd name="connsiteX4" fmla="*/ 2014995 w 4797606"/>
              <a:gd name="connsiteY4" fmla="*/ 0 h 1098550"/>
              <a:gd name="connsiteX5" fmla="*/ 2470767 w 4797606"/>
              <a:gd name="connsiteY5" fmla="*/ 0 h 1098550"/>
              <a:gd name="connsiteX6" fmla="*/ 3118444 w 4797606"/>
              <a:gd name="connsiteY6" fmla="*/ 0 h 1098550"/>
              <a:gd name="connsiteX7" fmla="*/ 3574216 w 4797606"/>
              <a:gd name="connsiteY7" fmla="*/ 0 h 1098550"/>
              <a:gd name="connsiteX8" fmla="*/ 4221893 w 4797606"/>
              <a:gd name="connsiteY8" fmla="*/ 0 h 1098550"/>
              <a:gd name="connsiteX9" fmla="*/ 4797606 w 4797606"/>
              <a:gd name="connsiteY9" fmla="*/ 0 h 1098550"/>
              <a:gd name="connsiteX10" fmla="*/ 4797606 w 4797606"/>
              <a:gd name="connsiteY10" fmla="*/ 560261 h 1098550"/>
              <a:gd name="connsiteX11" fmla="*/ 4797606 w 4797606"/>
              <a:gd name="connsiteY11" fmla="*/ 1098550 h 1098550"/>
              <a:gd name="connsiteX12" fmla="*/ 4293857 w 4797606"/>
              <a:gd name="connsiteY12" fmla="*/ 1098550 h 1098550"/>
              <a:gd name="connsiteX13" fmla="*/ 3838085 w 4797606"/>
              <a:gd name="connsiteY13" fmla="*/ 1098550 h 1098550"/>
              <a:gd name="connsiteX14" fmla="*/ 3334336 w 4797606"/>
              <a:gd name="connsiteY14" fmla="*/ 1098550 h 1098550"/>
              <a:gd name="connsiteX15" fmla="*/ 2638683 w 4797606"/>
              <a:gd name="connsiteY15" fmla="*/ 1098550 h 1098550"/>
              <a:gd name="connsiteX16" fmla="*/ 2086959 w 4797606"/>
              <a:gd name="connsiteY16" fmla="*/ 1098550 h 1098550"/>
              <a:gd name="connsiteX17" fmla="*/ 1391306 w 4797606"/>
              <a:gd name="connsiteY17" fmla="*/ 1098550 h 1098550"/>
              <a:gd name="connsiteX18" fmla="*/ 743629 w 4797606"/>
              <a:gd name="connsiteY18" fmla="*/ 1098550 h 1098550"/>
              <a:gd name="connsiteX19" fmla="*/ 0 w 4797606"/>
              <a:gd name="connsiteY19" fmla="*/ 1098550 h 1098550"/>
              <a:gd name="connsiteX20" fmla="*/ 0 w 4797606"/>
              <a:gd name="connsiteY20" fmla="*/ 571246 h 1098550"/>
              <a:gd name="connsiteX21" fmla="*/ 0 w 4797606"/>
              <a:gd name="connsiteY21" fmla="*/ 0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97606" h="1098550" extrusionOk="0">
                <a:moveTo>
                  <a:pt x="0" y="0"/>
                </a:moveTo>
                <a:cubicBezTo>
                  <a:pt x="96523" y="-6002"/>
                  <a:pt x="315845" y="31188"/>
                  <a:pt x="455773" y="0"/>
                </a:cubicBezTo>
                <a:cubicBezTo>
                  <a:pt x="595701" y="-31188"/>
                  <a:pt x="750045" y="5695"/>
                  <a:pt x="911545" y="0"/>
                </a:cubicBezTo>
                <a:cubicBezTo>
                  <a:pt x="1073045" y="-5695"/>
                  <a:pt x="1200334" y="50663"/>
                  <a:pt x="1367318" y="0"/>
                </a:cubicBezTo>
                <a:cubicBezTo>
                  <a:pt x="1534302" y="-50663"/>
                  <a:pt x="1771017" y="74346"/>
                  <a:pt x="2014995" y="0"/>
                </a:cubicBezTo>
                <a:cubicBezTo>
                  <a:pt x="2258973" y="-74346"/>
                  <a:pt x="2304231" y="14772"/>
                  <a:pt x="2470767" y="0"/>
                </a:cubicBezTo>
                <a:cubicBezTo>
                  <a:pt x="2637303" y="-14772"/>
                  <a:pt x="2920062" y="59200"/>
                  <a:pt x="3118444" y="0"/>
                </a:cubicBezTo>
                <a:cubicBezTo>
                  <a:pt x="3316826" y="-59200"/>
                  <a:pt x="3386338" y="36527"/>
                  <a:pt x="3574216" y="0"/>
                </a:cubicBezTo>
                <a:cubicBezTo>
                  <a:pt x="3762094" y="-36527"/>
                  <a:pt x="4059488" y="16380"/>
                  <a:pt x="4221893" y="0"/>
                </a:cubicBezTo>
                <a:cubicBezTo>
                  <a:pt x="4384298" y="-16380"/>
                  <a:pt x="4638883" y="43218"/>
                  <a:pt x="4797606" y="0"/>
                </a:cubicBezTo>
                <a:cubicBezTo>
                  <a:pt x="4808127" y="129269"/>
                  <a:pt x="4743391" y="330804"/>
                  <a:pt x="4797606" y="560261"/>
                </a:cubicBezTo>
                <a:cubicBezTo>
                  <a:pt x="4851821" y="789718"/>
                  <a:pt x="4784748" y="934864"/>
                  <a:pt x="4797606" y="1098550"/>
                </a:cubicBezTo>
                <a:cubicBezTo>
                  <a:pt x="4586436" y="1142564"/>
                  <a:pt x="4424101" y="1078421"/>
                  <a:pt x="4293857" y="1098550"/>
                </a:cubicBezTo>
                <a:cubicBezTo>
                  <a:pt x="4163613" y="1118679"/>
                  <a:pt x="3953394" y="1072394"/>
                  <a:pt x="3838085" y="1098550"/>
                </a:cubicBezTo>
                <a:cubicBezTo>
                  <a:pt x="3722776" y="1124706"/>
                  <a:pt x="3454139" y="1041342"/>
                  <a:pt x="3334336" y="1098550"/>
                </a:cubicBezTo>
                <a:cubicBezTo>
                  <a:pt x="3214533" y="1155758"/>
                  <a:pt x="2927924" y="1022757"/>
                  <a:pt x="2638683" y="1098550"/>
                </a:cubicBezTo>
                <a:cubicBezTo>
                  <a:pt x="2349442" y="1174343"/>
                  <a:pt x="2227738" y="1071236"/>
                  <a:pt x="2086959" y="1098550"/>
                </a:cubicBezTo>
                <a:cubicBezTo>
                  <a:pt x="1946180" y="1125864"/>
                  <a:pt x="1705475" y="1075967"/>
                  <a:pt x="1391306" y="1098550"/>
                </a:cubicBezTo>
                <a:cubicBezTo>
                  <a:pt x="1077137" y="1121133"/>
                  <a:pt x="922965" y="1098125"/>
                  <a:pt x="743629" y="1098550"/>
                </a:cubicBezTo>
                <a:cubicBezTo>
                  <a:pt x="564293" y="1098975"/>
                  <a:pt x="206626" y="1052066"/>
                  <a:pt x="0" y="1098550"/>
                </a:cubicBezTo>
                <a:cubicBezTo>
                  <a:pt x="-56765" y="885996"/>
                  <a:pt x="44185" y="690311"/>
                  <a:pt x="0" y="571246"/>
                </a:cubicBezTo>
                <a:cubicBezTo>
                  <a:pt x="-44185" y="452181"/>
                  <a:pt x="51013" y="170147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976955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82337B-6AE8-8437-797E-0C1C750C30BD}"/>
              </a:ext>
            </a:extLst>
          </p:cNvPr>
          <p:cNvSpPr txBox="1"/>
          <p:nvPr/>
        </p:nvSpPr>
        <p:spPr>
          <a:xfrm>
            <a:off x="901702" y="2114474"/>
            <a:ext cx="4610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Como data Scientist, deseas obtener de la base de datos de la empresa información relevante para analizar y comprender mejor el desempeño de los empleados. </a:t>
            </a:r>
            <a:endParaRPr lang="es-AR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6E7BF7B-AD9D-4678-67DB-3BE4A7E34938}"/>
              </a:ext>
            </a:extLst>
          </p:cNvPr>
          <p:cNvCxnSpPr>
            <a:cxnSpLocks/>
          </p:cNvCxnSpPr>
          <p:nvPr/>
        </p:nvCxnSpPr>
        <p:spPr>
          <a:xfrm flipV="1">
            <a:off x="5545977" y="1794364"/>
            <a:ext cx="952499" cy="745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5B5CE8A-5057-21DC-0F93-5AA3DE048D42}"/>
              </a:ext>
            </a:extLst>
          </p:cNvPr>
          <p:cNvCxnSpPr>
            <a:cxnSpLocks/>
          </p:cNvCxnSpPr>
          <p:nvPr/>
        </p:nvCxnSpPr>
        <p:spPr>
          <a:xfrm>
            <a:off x="5533276" y="2536651"/>
            <a:ext cx="977899" cy="6357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áfico 15" descr="Descargar con relleno sólido">
            <a:extLst>
              <a:ext uri="{FF2B5EF4-FFF2-40B4-BE49-F238E27FC236}">
                <a16:creationId xmlns:a16="http://schemas.microsoft.com/office/drawing/2014/main" id="{04D39E40-7FD1-37BC-34E2-CB4F317D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2651" y="1337164"/>
            <a:ext cx="914400" cy="9144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67DD0D7-F99F-8236-4F23-4BFCFC4FC622}"/>
              </a:ext>
            </a:extLst>
          </p:cNvPr>
          <p:cNvSpPr txBox="1"/>
          <p:nvPr/>
        </p:nvSpPr>
        <p:spPr>
          <a:xfrm>
            <a:off x="7374366" y="1209588"/>
            <a:ext cx="1491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Descargar la consulta en .</a:t>
            </a:r>
            <a:r>
              <a:rPr lang="es-ES" sz="1200" dirty="0" err="1">
                <a:latin typeface="Poppins" panose="00000500000000000000" pitchFamily="2" charset="0"/>
                <a:cs typeface="Poppins" panose="00000500000000000000" pitchFamily="2" charset="0"/>
              </a:rPr>
              <a:t>csv</a:t>
            </a:r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 y luego importarla en Python o R</a:t>
            </a:r>
            <a:endParaRPr lang="es-AR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9" name="Gráfico 18" descr="Conectado desconectado contorno">
            <a:extLst>
              <a:ext uri="{FF2B5EF4-FFF2-40B4-BE49-F238E27FC236}">
                <a16:creationId xmlns:a16="http://schemas.microsoft.com/office/drawing/2014/main" id="{1F021A90-A6C1-5696-8DAE-B2246405A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8394" y="2637261"/>
            <a:ext cx="914400" cy="9144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F313253-59D7-9946-64E9-BB615EC3F6D9}"/>
              </a:ext>
            </a:extLst>
          </p:cNvPr>
          <p:cNvSpPr txBox="1"/>
          <p:nvPr/>
        </p:nvSpPr>
        <p:spPr>
          <a:xfrm>
            <a:off x="7329415" y="2705165"/>
            <a:ext cx="1491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Conectar Python al gestor de bases de datos, se requiere:</a:t>
            </a:r>
          </a:p>
          <a:p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Descarga de modulo o librería</a:t>
            </a: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 dependiendo el gestor</a:t>
            </a:r>
            <a:endParaRPr lang="es-E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82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C455EB2-FCF6-0AC8-B0A8-545DF2D321DA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2  / </a:t>
            </a:r>
            <a:r>
              <a:rPr lang="es-AR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Aplicación de herramientas informáticas al Ciclo de Vida de los Datos - Fase I</a:t>
            </a:r>
          </a:p>
          <a:p>
            <a:pPr>
              <a:buClr>
                <a:schemeClr val="dk1"/>
              </a:buClr>
              <a:buSzPts val="1100"/>
            </a:pPr>
            <a:endParaRPr lang="es-AR"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" name="Google Shape;118;p21">
            <a:extLst>
              <a:ext uri="{FF2B5EF4-FFF2-40B4-BE49-F238E27FC236}">
                <a16:creationId xmlns:a16="http://schemas.microsoft.com/office/drawing/2014/main" id="{0E6F0B71-B25D-68BD-FEB9-0990A5B949A6}"/>
              </a:ext>
            </a:extLst>
          </p:cNvPr>
          <p:cNvSpPr txBox="1"/>
          <p:nvPr/>
        </p:nvSpPr>
        <p:spPr>
          <a:xfrm>
            <a:off x="688795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Ejemplificación</a:t>
            </a:r>
          </a:p>
        </p:txBody>
      </p:sp>
      <p:pic>
        <p:nvPicPr>
          <p:cNvPr id="19" name="Gráfico 18" descr="Conectado desconectado contorno">
            <a:extLst>
              <a:ext uri="{FF2B5EF4-FFF2-40B4-BE49-F238E27FC236}">
                <a16:creationId xmlns:a16="http://schemas.microsoft.com/office/drawing/2014/main" id="{1F021A90-A6C1-5696-8DAE-B2246405A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549" y="879964"/>
            <a:ext cx="914400" cy="9144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F313253-59D7-9946-64E9-BB615EC3F6D9}"/>
              </a:ext>
            </a:extLst>
          </p:cNvPr>
          <p:cNvSpPr txBox="1"/>
          <p:nvPr/>
        </p:nvSpPr>
        <p:spPr>
          <a:xfrm>
            <a:off x="1876927" y="955872"/>
            <a:ext cx="5197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Conectar Python al gestor de bases de datos, se requiere:</a:t>
            </a:r>
          </a:p>
          <a:p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Descarga de modulo o librería</a:t>
            </a: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 dependiendo el gestor</a:t>
            </a:r>
            <a:endParaRPr lang="es-E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78D59E6-C731-C023-5312-8E9677253212}"/>
              </a:ext>
            </a:extLst>
          </p:cNvPr>
          <p:cNvGrpSpPr/>
          <p:nvPr/>
        </p:nvGrpSpPr>
        <p:grpSpPr>
          <a:xfrm>
            <a:off x="2281482" y="1708350"/>
            <a:ext cx="3883206" cy="561600"/>
            <a:chOff x="0" y="14362"/>
            <a:chExt cx="3883206" cy="561600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FC491E07-3A24-C494-2435-31117DB624E7}"/>
                </a:ext>
              </a:extLst>
            </p:cNvPr>
            <p:cNvSpPr/>
            <p:nvPr/>
          </p:nvSpPr>
          <p:spPr>
            <a:xfrm>
              <a:off x="0" y="14362"/>
              <a:ext cx="3883206" cy="5616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B5C30E60-9E3E-3390-28D3-900DEFBE9FEE}"/>
                </a:ext>
              </a:extLst>
            </p:cNvPr>
            <p:cNvSpPr txBox="1"/>
            <p:nvPr/>
          </p:nvSpPr>
          <p:spPr>
            <a:xfrm>
              <a:off x="27415" y="41777"/>
              <a:ext cx="3828376" cy="506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MySQL: </a:t>
              </a:r>
              <a:r>
                <a:rPr lang="es-AR" b="0" i="0" dirty="0" err="1">
                  <a:solidFill>
                    <a:srgbClr val="FFFFFF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mysql-connector-python</a:t>
              </a:r>
              <a:endParaRPr lang="es-AR" sz="1600" kern="1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1CBB25F8-0729-09D8-608E-3D5061B00CCA}"/>
              </a:ext>
            </a:extLst>
          </p:cNvPr>
          <p:cNvGrpSpPr/>
          <p:nvPr/>
        </p:nvGrpSpPr>
        <p:grpSpPr>
          <a:xfrm>
            <a:off x="2281482" y="2460510"/>
            <a:ext cx="3883206" cy="561600"/>
            <a:chOff x="0" y="14362"/>
            <a:chExt cx="3883206" cy="561600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F811AB43-30AD-B37B-25A0-05DA00A0632A}"/>
                </a:ext>
              </a:extLst>
            </p:cNvPr>
            <p:cNvSpPr/>
            <p:nvPr/>
          </p:nvSpPr>
          <p:spPr>
            <a:xfrm>
              <a:off x="0" y="14362"/>
              <a:ext cx="3883206" cy="5616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id="{5819B290-8629-8558-A8DA-A7CC0CA86736}"/>
                </a:ext>
              </a:extLst>
            </p:cNvPr>
            <p:cNvSpPr txBox="1"/>
            <p:nvPr/>
          </p:nvSpPr>
          <p:spPr>
            <a:xfrm>
              <a:off x="27415" y="41777"/>
              <a:ext cx="3828376" cy="506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AR" sz="16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PostgreSQL</a:t>
              </a:r>
              <a:r>
                <a:rPr lang="es-ES" sz="16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: </a:t>
              </a:r>
              <a:r>
                <a:rPr lang="es-AR" i="0" dirty="0">
                  <a:solidFill>
                    <a:srgbClr val="FFFFFF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psycopg2</a:t>
              </a:r>
              <a:endParaRPr lang="es-AR" sz="1600" kern="1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FC3409F-3503-2D12-E9E8-BC8427FEB0C8}"/>
              </a:ext>
            </a:extLst>
          </p:cNvPr>
          <p:cNvGrpSpPr/>
          <p:nvPr/>
        </p:nvGrpSpPr>
        <p:grpSpPr>
          <a:xfrm>
            <a:off x="2281482" y="3212670"/>
            <a:ext cx="3883206" cy="561600"/>
            <a:chOff x="0" y="14362"/>
            <a:chExt cx="3883206" cy="561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162B3987-F274-7203-AF20-7C72AE155000}"/>
                </a:ext>
              </a:extLst>
            </p:cNvPr>
            <p:cNvSpPr/>
            <p:nvPr/>
          </p:nvSpPr>
          <p:spPr>
            <a:xfrm>
              <a:off x="0" y="14362"/>
              <a:ext cx="3883206" cy="5616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8" name="Rectángulo: esquinas redondeadas 4">
              <a:extLst>
                <a:ext uri="{FF2B5EF4-FFF2-40B4-BE49-F238E27FC236}">
                  <a16:creationId xmlns:a16="http://schemas.microsoft.com/office/drawing/2014/main" id="{56E2E358-F0F7-2D45-9479-A22FAD50EC15}"/>
                </a:ext>
              </a:extLst>
            </p:cNvPr>
            <p:cNvSpPr txBox="1"/>
            <p:nvPr/>
          </p:nvSpPr>
          <p:spPr>
            <a:xfrm>
              <a:off x="27415" y="41777"/>
              <a:ext cx="3828376" cy="506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SQLServer</a:t>
              </a:r>
              <a:r>
                <a:rPr lang="es-ES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: </a:t>
              </a:r>
              <a:r>
                <a:rPr lang="es-ES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pyodbc</a:t>
              </a:r>
              <a:endParaRPr lang="es-AR" sz="1600" kern="1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786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775879" y="498563"/>
            <a:ext cx="7290435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Espacio de trabajo colaborativo</a:t>
            </a:r>
            <a:endParaRPr sz="2400" b="1" dirty="0">
              <a:solidFill>
                <a:srgbClr val="353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7613BD-8FD6-08CF-C898-5DB014752E30}"/>
              </a:ext>
            </a:extLst>
          </p:cNvPr>
          <p:cNvSpPr txBox="1"/>
          <p:nvPr/>
        </p:nvSpPr>
        <p:spPr>
          <a:xfrm>
            <a:off x="775879" y="941835"/>
            <a:ext cx="77214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Ingresar al espacio: </a:t>
            </a: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https://sqliteonline.com/</a:t>
            </a:r>
            <a:endParaRPr lang="es-E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s-E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Cargar Alumnos.csv que está en la plataforma</a:t>
            </a:r>
          </a:p>
          <a:p>
            <a:endParaRPr lang="es-E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ES" sz="1600" b="1" dirty="0">
                <a:latin typeface="Poppins" panose="00000500000000000000" pitchFamily="2" charset="0"/>
                <a:cs typeface="Poppins" panose="00000500000000000000" pitchFamily="2" charset="0"/>
              </a:rPr>
              <a:t>Consigna en grupos: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2"/>
            <a:r>
              <a:rPr lang="es-AR" sz="1600" b="1" dirty="0">
                <a:latin typeface="Poppins" panose="00000500000000000000" pitchFamily="2" charset="0"/>
                <a:cs typeface="Poppins" panose="00000500000000000000" pitchFamily="2" charset="0"/>
              </a:rPr>
              <a:t>Consulta 1</a:t>
            </a:r>
            <a: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  <a:t>: Encuentra y muestra todos los alumnos que tienen conocimientos (Conocimientos = 'Si’).</a:t>
            </a:r>
          </a:p>
          <a:p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sz="1600" b="1" dirty="0">
                <a:latin typeface="Poppins" panose="00000500000000000000" pitchFamily="2" charset="0"/>
                <a:cs typeface="Poppins" panose="00000500000000000000" pitchFamily="2" charset="0"/>
              </a:rPr>
              <a:t>Consulta 2: </a:t>
            </a:r>
            <a: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  <a:t>Encuentra y muestra todos los alumnos que tienen menos de 25 años.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sz="1600" b="1" dirty="0">
                <a:latin typeface="Poppins" panose="00000500000000000000" pitchFamily="2" charset="0"/>
                <a:cs typeface="Poppins" panose="00000500000000000000" pitchFamily="2" charset="0"/>
              </a:rPr>
              <a:t>Consulta 3:</a:t>
            </a:r>
            <a: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  <a:t> Determina cuántos alumnos provienen de la provincia de "Buenos Aires" y muestra el resultado.</a:t>
            </a:r>
            <a:endParaRPr lang="es-E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77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775879" y="498563"/>
            <a:ext cx="7290435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Espacio de trabajo colaborativo</a:t>
            </a:r>
            <a:endParaRPr sz="2400" b="1" dirty="0">
              <a:solidFill>
                <a:srgbClr val="353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7613BD-8FD6-08CF-C898-5DB014752E30}"/>
              </a:ext>
            </a:extLst>
          </p:cNvPr>
          <p:cNvSpPr txBox="1"/>
          <p:nvPr/>
        </p:nvSpPr>
        <p:spPr>
          <a:xfrm>
            <a:off x="775879" y="941835"/>
            <a:ext cx="7721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Poppins" panose="00000500000000000000" pitchFamily="2" charset="0"/>
                <a:cs typeface="Poppins" panose="00000500000000000000" pitchFamily="2" charset="0"/>
              </a:rPr>
              <a:t>Consigna juntos: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s-AR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sz="1600" b="1" dirty="0">
                <a:latin typeface="Poppins" panose="00000500000000000000" pitchFamily="2" charset="0"/>
                <a:cs typeface="Poppins" panose="00000500000000000000" pitchFamily="2" charset="0"/>
              </a:rPr>
              <a:t>Consulta 4: </a:t>
            </a:r>
            <a: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  <a:t>Encuentra todos los alumnos mayores de 30 años que tienen conocimientos (Conocimientos = 'Si') en el rubro "Industria" y ordénalos por edad de manera descendente.</a:t>
            </a:r>
          </a:p>
          <a:p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sz="1600" b="1" dirty="0">
                <a:latin typeface="Poppins" panose="00000500000000000000" pitchFamily="2" charset="0"/>
                <a:cs typeface="Poppins" panose="00000500000000000000" pitchFamily="2" charset="0"/>
              </a:rPr>
              <a:t>Consulta 5: </a:t>
            </a:r>
            <a: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  <a:t>Determina cuántos alumnos tienen conocimientos (Conocimientos = 'Si') en cada rubro y muestra el resultado junto con el nombre del rubro.</a:t>
            </a:r>
          </a:p>
          <a:p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53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775879" y="498563"/>
            <a:ext cx="7290435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Espacio de trabajo colaborativo</a:t>
            </a:r>
            <a:endParaRPr sz="2400" b="1" dirty="0">
              <a:solidFill>
                <a:srgbClr val="353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7613BD-8FD6-08CF-C898-5DB014752E30}"/>
              </a:ext>
            </a:extLst>
          </p:cNvPr>
          <p:cNvSpPr txBox="1"/>
          <p:nvPr/>
        </p:nvSpPr>
        <p:spPr>
          <a:xfrm>
            <a:off x="775879" y="941835"/>
            <a:ext cx="77214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Respuestas:</a:t>
            </a:r>
          </a:p>
          <a:p>
            <a:endParaRPr lang="es-E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Consulta 1:</a:t>
            </a:r>
          </a:p>
          <a:p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SELECT * FROM Alumnos</a:t>
            </a:r>
          </a:p>
          <a:p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WHERE Conocimientos = 'Si’;</a:t>
            </a:r>
          </a:p>
          <a:p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sz="1600" dirty="0">
                <a:latin typeface="Poppins" panose="00000500000000000000" pitchFamily="2" charset="0"/>
                <a:cs typeface="Poppins" panose="00000500000000000000" pitchFamily="2" charset="0"/>
              </a:rPr>
              <a:t>Consulta 2:</a:t>
            </a: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SELECT * FROM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Alumnos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WHERE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Edad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&lt; 25;</a:t>
            </a:r>
          </a:p>
          <a:p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Consulta 3:</a:t>
            </a: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SELECT COUNT(*) AS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Cantidad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FROM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Alumnos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WHERE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Provincia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'Buenos Aires';</a:t>
            </a:r>
          </a:p>
          <a:p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73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775879" y="498563"/>
            <a:ext cx="7290435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Espacio de trabajo colaborativo</a:t>
            </a:r>
            <a:endParaRPr sz="2400" b="1" dirty="0">
              <a:solidFill>
                <a:srgbClr val="353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7613BD-8FD6-08CF-C898-5DB014752E30}"/>
              </a:ext>
            </a:extLst>
          </p:cNvPr>
          <p:cNvSpPr txBox="1"/>
          <p:nvPr/>
        </p:nvSpPr>
        <p:spPr>
          <a:xfrm>
            <a:off x="775879" y="842963"/>
            <a:ext cx="77214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Respuestas:</a:t>
            </a:r>
          </a:p>
          <a:p>
            <a:endParaRPr lang="es-E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Consulta 4:</a:t>
            </a: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SELECT * FROM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Alumnos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WHERE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Edad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&gt; 30 AND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Conocimientos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'Si' AND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Rubro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'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Industria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'</a:t>
            </a: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ORDER BY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Edad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DESC;</a:t>
            </a:r>
          </a:p>
          <a:p>
            <a:endParaRPr lang="es-E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s-E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ES" sz="1600" dirty="0">
                <a:latin typeface="Poppins" panose="00000500000000000000" pitchFamily="2" charset="0"/>
                <a:cs typeface="Poppins" panose="00000500000000000000" pitchFamily="2" charset="0"/>
              </a:rPr>
              <a:t>Consulta 5:</a:t>
            </a: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SELECT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Rubro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COUNT(*) AS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Cantidad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FROM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Alumnos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WHERE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Conocimientos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'Si'</a:t>
            </a:r>
          </a:p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GROUP BY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Rubro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s-A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18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64395D84-004C-5D6E-65D4-66763E91786F}"/>
              </a:ext>
            </a:extLst>
          </p:cNvPr>
          <p:cNvSpPr txBox="1"/>
          <p:nvPr/>
        </p:nvSpPr>
        <p:spPr>
          <a:xfrm>
            <a:off x="688794" y="508444"/>
            <a:ext cx="6270806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Trabajo Práctico Final Integrador</a:t>
            </a:r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997FDA6-2903-ADAB-EB9C-A3F511796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7375" y="1453600"/>
            <a:ext cx="2559321" cy="22363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C0937BE-A470-A97A-3802-6CAB79D94276}"/>
              </a:ext>
            </a:extLst>
          </p:cNvPr>
          <p:cNvSpPr txBox="1"/>
          <p:nvPr/>
        </p:nvSpPr>
        <p:spPr>
          <a:xfrm>
            <a:off x="3772194" y="1070416"/>
            <a:ext cx="4394200" cy="2893100"/>
          </a:xfrm>
          <a:custGeom>
            <a:avLst/>
            <a:gdLst>
              <a:gd name="connsiteX0" fmla="*/ 0 w 4394200"/>
              <a:gd name="connsiteY0" fmla="*/ 0 h 2893100"/>
              <a:gd name="connsiteX1" fmla="*/ 461391 w 4394200"/>
              <a:gd name="connsiteY1" fmla="*/ 0 h 2893100"/>
              <a:gd name="connsiteX2" fmla="*/ 878840 w 4394200"/>
              <a:gd name="connsiteY2" fmla="*/ 0 h 2893100"/>
              <a:gd name="connsiteX3" fmla="*/ 1340231 w 4394200"/>
              <a:gd name="connsiteY3" fmla="*/ 0 h 2893100"/>
              <a:gd name="connsiteX4" fmla="*/ 1845564 w 4394200"/>
              <a:gd name="connsiteY4" fmla="*/ 0 h 2893100"/>
              <a:gd name="connsiteX5" fmla="*/ 2306955 w 4394200"/>
              <a:gd name="connsiteY5" fmla="*/ 0 h 2893100"/>
              <a:gd name="connsiteX6" fmla="*/ 2812288 w 4394200"/>
              <a:gd name="connsiteY6" fmla="*/ 0 h 2893100"/>
              <a:gd name="connsiteX7" fmla="*/ 3449447 w 4394200"/>
              <a:gd name="connsiteY7" fmla="*/ 0 h 2893100"/>
              <a:gd name="connsiteX8" fmla="*/ 4394200 w 4394200"/>
              <a:gd name="connsiteY8" fmla="*/ 0 h 2893100"/>
              <a:gd name="connsiteX9" fmla="*/ 4394200 w 4394200"/>
              <a:gd name="connsiteY9" fmla="*/ 636482 h 2893100"/>
              <a:gd name="connsiteX10" fmla="*/ 4394200 w 4394200"/>
              <a:gd name="connsiteY10" fmla="*/ 1244033 h 2893100"/>
              <a:gd name="connsiteX11" fmla="*/ 4394200 w 4394200"/>
              <a:gd name="connsiteY11" fmla="*/ 1793722 h 2893100"/>
              <a:gd name="connsiteX12" fmla="*/ 4394200 w 4394200"/>
              <a:gd name="connsiteY12" fmla="*/ 2372342 h 2893100"/>
              <a:gd name="connsiteX13" fmla="*/ 4394200 w 4394200"/>
              <a:gd name="connsiteY13" fmla="*/ 2893100 h 2893100"/>
              <a:gd name="connsiteX14" fmla="*/ 3844925 w 4394200"/>
              <a:gd name="connsiteY14" fmla="*/ 2893100 h 2893100"/>
              <a:gd name="connsiteX15" fmla="*/ 3207766 w 4394200"/>
              <a:gd name="connsiteY15" fmla="*/ 2893100 h 2893100"/>
              <a:gd name="connsiteX16" fmla="*/ 2746375 w 4394200"/>
              <a:gd name="connsiteY16" fmla="*/ 2893100 h 2893100"/>
              <a:gd name="connsiteX17" fmla="*/ 2241042 w 4394200"/>
              <a:gd name="connsiteY17" fmla="*/ 2893100 h 2893100"/>
              <a:gd name="connsiteX18" fmla="*/ 1647825 w 4394200"/>
              <a:gd name="connsiteY18" fmla="*/ 2893100 h 2893100"/>
              <a:gd name="connsiteX19" fmla="*/ 1142492 w 4394200"/>
              <a:gd name="connsiteY19" fmla="*/ 2893100 h 2893100"/>
              <a:gd name="connsiteX20" fmla="*/ 637159 w 4394200"/>
              <a:gd name="connsiteY20" fmla="*/ 2893100 h 2893100"/>
              <a:gd name="connsiteX21" fmla="*/ 0 w 4394200"/>
              <a:gd name="connsiteY21" fmla="*/ 2893100 h 2893100"/>
              <a:gd name="connsiteX22" fmla="*/ 0 w 4394200"/>
              <a:gd name="connsiteY22" fmla="*/ 2314480 h 2893100"/>
              <a:gd name="connsiteX23" fmla="*/ 0 w 4394200"/>
              <a:gd name="connsiteY23" fmla="*/ 1735860 h 2893100"/>
              <a:gd name="connsiteX24" fmla="*/ 0 w 4394200"/>
              <a:gd name="connsiteY24" fmla="*/ 1099378 h 2893100"/>
              <a:gd name="connsiteX25" fmla="*/ 0 w 4394200"/>
              <a:gd name="connsiteY25" fmla="*/ 549689 h 2893100"/>
              <a:gd name="connsiteX26" fmla="*/ 0 w 4394200"/>
              <a:gd name="connsiteY26" fmla="*/ 0 h 28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94200" h="2893100" fill="none" extrusionOk="0">
                <a:moveTo>
                  <a:pt x="0" y="0"/>
                </a:moveTo>
                <a:cubicBezTo>
                  <a:pt x="178689" y="-7706"/>
                  <a:pt x="318327" y="1216"/>
                  <a:pt x="461391" y="0"/>
                </a:cubicBezTo>
                <a:cubicBezTo>
                  <a:pt x="604455" y="-1216"/>
                  <a:pt x="772003" y="38502"/>
                  <a:pt x="878840" y="0"/>
                </a:cubicBezTo>
                <a:cubicBezTo>
                  <a:pt x="985677" y="-38502"/>
                  <a:pt x="1210383" y="48578"/>
                  <a:pt x="1340231" y="0"/>
                </a:cubicBezTo>
                <a:cubicBezTo>
                  <a:pt x="1470079" y="-48578"/>
                  <a:pt x="1617398" y="55050"/>
                  <a:pt x="1845564" y="0"/>
                </a:cubicBezTo>
                <a:cubicBezTo>
                  <a:pt x="2073730" y="-55050"/>
                  <a:pt x="2168482" y="27850"/>
                  <a:pt x="2306955" y="0"/>
                </a:cubicBezTo>
                <a:cubicBezTo>
                  <a:pt x="2445428" y="-27850"/>
                  <a:pt x="2680356" y="24285"/>
                  <a:pt x="2812288" y="0"/>
                </a:cubicBezTo>
                <a:cubicBezTo>
                  <a:pt x="2944220" y="-24285"/>
                  <a:pt x="3233273" y="67250"/>
                  <a:pt x="3449447" y="0"/>
                </a:cubicBezTo>
                <a:cubicBezTo>
                  <a:pt x="3665621" y="-67250"/>
                  <a:pt x="4044866" y="92507"/>
                  <a:pt x="4394200" y="0"/>
                </a:cubicBezTo>
                <a:cubicBezTo>
                  <a:pt x="4420917" y="247562"/>
                  <a:pt x="4352919" y="485147"/>
                  <a:pt x="4394200" y="636482"/>
                </a:cubicBezTo>
                <a:cubicBezTo>
                  <a:pt x="4435481" y="787817"/>
                  <a:pt x="4325406" y="1028209"/>
                  <a:pt x="4394200" y="1244033"/>
                </a:cubicBezTo>
                <a:cubicBezTo>
                  <a:pt x="4462994" y="1459857"/>
                  <a:pt x="4328966" y="1628727"/>
                  <a:pt x="4394200" y="1793722"/>
                </a:cubicBezTo>
                <a:cubicBezTo>
                  <a:pt x="4459434" y="1958717"/>
                  <a:pt x="4340401" y="2091478"/>
                  <a:pt x="4394200" y="2372342"/>
                </a:cubicBezTo>
                <a:cubicBezTo>
                  <a:pt x="4447999" y="2653206"/>
                  <a:pt x="4375523" y="2722435"/>
                  <a:pt x="4394200" y="2893100"/>
                </a:cubicBezTo>
                <a:cubicBezTo>
                  <a:pt x="4271186" y="2939591"/>
                  <a:pt x="4058178" y="2853675"/>
                  <a:pt x="3844925" y="2893100"/>
                </a:cubicBezTo>
                <a:cubicBezTo>
                  <a:pt x="3631673" y="2932525"/>
                  <a:pt x="3501294" y="2886725"/>
                  <a:pt x="3207766" y="2893100"/>
                </a:cubicBezTo>
                <a:cubicBezTo>
                  <a:pt x="2914238" y="2899475"/>
                  <a:pt x="2872041" y="2880330"/>
                  <a:pt x="2746375" y="2893100"/>
                </a:cubicBezTo>
                <a:cubicBezTo>
                  <a:pt x="2620709" y="2905870"/>
                  <a:pt x="2346696" y="2883603"/>
                  <a:pt x="2241042" y="2893100"/>
                </a:cubicBezTo>
                <a:cubicBezTo>
                  <a:pt x="2135388" y="2902597"/>
                  <a:pt x="1902377" y="2871781"/>
                  <a:pt x="1647825" y="2893100"/>
                </a:cubicBezTo>
                <a:cubicBezTo>
                  <a:pt x="1393273" y="2914419"/>
                  <a:pt x="1313166" y="2844921"/>
                  <a:pt x="1142492" y="2893100"/>
                </a:cubicBezTo>
                <a:cubicBezTo>
                  <a:pt x="971818" y="2941279"/>
                  <a:pt x="828261" y="2847122"/>
                  <a:pt x="637159" y="2893100"/>
                </a:cubicBezTo>
                <a:cubicBezTo>
                  <a:pt x="446057" y="2939078"/>
                  <a:pt x="279667" y="2824951"/>
                  <a:pt x="0" y="2893100"/>
                </a:cubicBezTo>
                <a:cubicBezTo>
                  <a:pt x="-30245" y="2745448"/>
                  <a:pt x="6355" y="2502187"/>
                  <a:pt x="0" y="2314480"/>
                </a:cubicBezTo>
                <a:cubicBezTo>
                  <a:pt x="-6355" y="2126773"/>
                  <a:pt x="56511" y="1913352"/>
                  <a:pt x="0" y="1735860"/>
                </a:cubicBezTo>
                <a:cubicBezTo>
                  <a:pt x="-56511" y="1558368"/>
                  <a:pt x="4505" y="1406485"/>
                  <a:pt x="0" y="1099378"/>
                </a:cubicBezTo>
                <a:cubicBezTo>
                  <a:pt x="-4505" y="792271"/>
                  <a:pt x="418" y="716113"/>
                  <a:pt x="0" y="549689"/>
                </a:cubicBezTo>
                <a:cubicBezTo>
                  <a:pt x="-418" y="383265"/>
                  <a:pt x="12654" y="142658"/>
                  <a:pt x="0" y="0"/>
                </a:cubicBezTo>
                <a:close/>
              </a:path>
              <a:path w="4394200" h="2893100" stroke="0" extrusionOk="0">
                <a:moveTo>
                  <a:pt x="0" y="0"/>
                </a:moveTo>
                <a:cubicBezTo>
                  <a:pt x="263644" y="-46262"/>
                  <a:pt x="354589" y="52634"/>
                  <a:pt x="549275" y="0"/>
                </a:cubicBezTo>
                <a:cubicBezTo>
                  <a:pt x="743961" y="-52634"/>
                  <a:pt x="888466" y="46170"/>
                  <a:pt x="1010666" y="0"/>
                </a:cubicBezTo>
                <a:cubicBezTo>
                  <a:pt x="1132866" y="-46170"/>
                  <a:pt x="1407850" y="45611"/>
                  <a:pt x="1647825" y="0"/>
                </a:cubicBezTo>
                <a:cubicBezTo>
                  <a:pt x="1887800" y="-45611"/>
                  <a:pt x="1903304" y="370"/>
                  <a:pt x="2065274" y="0"/>
                </a:cubicBezTo>
                <a:cubicBezTo>
                  <a:pt x="2227244" y="-370"/>
                  <a:pt x="2528463" y="54800"/>
                  <a:pt x="2702433" y="0"/>
                </a:cubicBezTo>
                <a:cubicBezTo>
                  <a:pt x="2876403" y="-54800"/>
                  <a:pt x="3144061" y="45425"/>
                  <a:pt x="3295650" y="0"/>
                </a:cubicBezTo>
                <a:cubicBezTo>
                  <a:pt x="3447239" y="-45425"/>
                  <a:pt x="4063028" y="62513"/>
                  <a:pt x="4394200" y="0"/>
                </a:cubicBezTo>
                <a:cubicBezTo>
                  <a:pt x="4399499" y="162976"/>
                  <a:pt x="4361555" y="335302"/>
                  <a:pt x="4394200" y="636482"/>
                </a:cubicBezTo>
                <a:cubicBezTo>
                  <a:pt x="4426845" y="937662"/>
                  <a:pt x="4382149" y="917433"/>
                  <a:pt x="4394200" y="1157240"/>
                </a:cubicBezTo>
                <a:cubicBezTo>
                  <a:pt x="4406251" y="1397047"/>
                  <a:pt x="4388892" y="1568883"/>
                  <a:pt x="4394200" y="1764791"/>
                </a:cubicBezTo>
                <a:cubicBezTo>
                  <a:pt x="4399508" y="1960699"/>
                  <a:pt x="4383191" y="2047848"/>
                  <a:pt x="4394200" y="2256618"/>
                </a:cubicBezTo>
                <a:cubicBezTo>
                  <a:pt x="4405209" y="2465388"/>
                  <a:pt x="4354690" y="2705762"/>
                  <a:pt x="4394200" y="2893100"/>
                </a:cubicBezTo>
                <a:cubicBezTo>
                  <a:pt x="4255510" y="2934042"/>
                  <a:pt x="4128895" y="2867830"/>
                  <a:pt x="3932809" y="2893100"/>
                </a:cubicBezTo>
                <a:cubicBezTo>
                  <a:pt x="3736723" y="2918370"/>
                  <a:pt x="3646261" y="2859107"/>
                  <a:pt x="3471418" y="2893100"/>
                </a:cubicBezTo>
                <a:cubicBezTo>
                  <a:pt x="3296575" y="2927093"/>
                  <a:pt x="3178991" y="2835073"/>
                  <a:pt x="2966085" y="2893100"/>
                </a:cubicBezTo>
                <a:cubicBezTo>
                  <a:pt x="2753179" y="2951127"/>
                  <a:pt x="2606232" y="2876463"/>
                  <a:pt x="2372868" y="2893100"/>
                </a:cubicBezTo>
                <a:cubicBezTo>
                  <a:pt x="2139504" y="2909737"/>
                  <a:pt x="2070728" y="2875621"/>
                  <a:pt x="1823593" y="2893100"/>
                </a:cubicBezTo>
                <a:cubicBezTo>
                  <a:pt x="1576459" y="2910579"/>
                  <a:pt x="1521251" y="2874859"/>
                  <a:pt x="1318260" y="2893100"/>
                </a:cubicBezTo>
                <a:cubicBezTo>
                  <a:pt x="1115269" y="2911341"/>
                  <a:pt x="959126" y="2866474"/>
                  <a:pt x="812927" y="2893100"/>
                </a:cubicBezTo>
                <a:cubicBezTo>
                  <a:pt x="666728" y="2919726"/>
                  <a:pt x="211859" y="2805869"/>
                  <a:pt x="0" y="2893100"/>
                </a:cubicBezTo>
                <a:cubicBezTo>
                  <a:pt x="-23249" y="2625934"/>
                  <a:pt x="44217" y="2442552"/>
                  <a:pt x="0" y="2314480"/>
                </a:cubicBezTo>
                <a:cubicBezTo>
                  <a:pt x="-44217" y="2186408"/>
                  <a:pt x="1170" y="2067677"/>
                  <a:pt x="0" y="1822653"/>
                </a:cubicBezTo>
                <a:cubicBezTo>
                  <a:pt x="-1170" y="1577629"/>
                  <a:pt x="31443" y="1501809"/>
                  <a:pt x="0" y="1244033"/>
                </a:cubicBezTo>
                <a:cubicBezTo>
                  <a:pt x="-31443" y="986257"/>
                  <a:pt x="7090" y="784932"/>
                  <a:pt x="0" y="665413"/>
                </a:cubicBezTo>
                <a:cubicBezTo>
                  <a:pt x="-7090" y="545894"/>
                  <a:pt x="61701" y="254166"/>
                  <a:pt x="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530959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u="sng" dirty="0">
                <a:solidFill>
                  <a:srgbClr val="200C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ACTIVIDAD </a:t>
            </a:r>
          </a:p>
          <a:p>
            <a:endParaRPr lang="es-ES" dirty="0">
              <a:solidFill>
                <a:srgbClr val="200C6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ES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ENVIAR DOS PROPUESTAS DE BASES DE DATOS EN FORMATO .CSV O XLSX PARA EL TRABAJO PRACTICO FINAL INTEGRADOR </a:t>
            </a:r>
          </a:p>
          <a:p>
            <a:endParaRPr lang="es-ES" dirty="0">
              <a:solidFill>
                <a:srgbClr val="200C6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ES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REQUISITOS</a:t>
            </a:r>
          </a:p>
          <a:p>
            <a:endParaRPr lang="es-ES" dirty="0">
              <a:solidFill>
                <a:srgbClr val="200C6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MINIMO: 2000 REGISTROS Y 10 COLUMNAS CON AL MENOS DOS COLUMNAS NUMERICAS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 PERMITA HACER UN ANALISIS DE PREDICCION O CLASIFICACIÓN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00C6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DEBE DEPENDER DEL TIEMPO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856F9B-1500-D8FF-5771-B1A31AABD907}"/>
              </a:ext>
            </a:extLst>
          </p:cNvPr>
          <p:cNvSpPr txBox="1"/>
          <p:nvPr/>
        </p:nvSpPr>
        <p:spPr>
          <a:xfrm>
            <a:off x="587375" y="4089400"/>
            <a:ext cx="7579019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FECHA LIMITE: 23/10/2023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4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¿Qué roles hay en el mundo de los datos?</a:t>
            </a: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102F96DE-5A39-0B51-B15F-D4945A832B06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83D532E-B9D8-0707-E2F7-7DCAE8057AAF}"/>
              </a:ext>
            </a:extLst>
          </p:cNvPr>
          <p:cNvGrpSpPr/>
          <p:nvPr/>
        </p:nvGrpSpPr>
        <p:grpSpPr>
          <a:xfrm>
            <a:off x="3009900" y="1029980"/>
            <a:ext cx="6019800" cy="3623650"/>
            <a:chOff x="2888714" y="1193014"/>
            <a:chExt cx="6255286" cy="3484736"/>
          </a:xfrm>
        </p:grpSpPr>
        <p:pic>
          <p:nvPicPr>
            <p:cNvPr id="9" name="Imagen 8" descr="Diagrama&#10;&#10;Descripción generada automáticamente">
              <a:extLst>
                <a:ext uri="{FF2B5EF4-FFF2-40B4-BE49-F238E27FC236}">
                  <a16:creationId xmlns:a16="http://schemas.microsoft.com/office/drawing/2014/main" id="{739D5604-83A8-223F-3A4F-0249F7211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667" b="9055"/>
            <a:stretch/>
          </p:blipFill>
          <p:spPr>
            <a:xfrm>
              <a:off x="2888714" y="1193014"/>
              <a:ext cx="6255286" cy="3484736"/>
            </a:xfrm>
            <a:prstGeom prst="rect">
              <a:avLst/>
            </a:prstGeom>
          </p:spPr>
        </p:pic>
        <p:pic>
          <p:nvPicPr>
            <p:cNvPr id="11" name="Gráfico 10" descr="Trabajadora de oficina contorno">
              <a:extLst>
                <a:ext uri="{FF2B5EF4-FFF2-40B4-BE49-F238E27FC236}">
                  <a16:creationId xmlns:a16="http://schemas.microsoft.com/office/drawing/2014/main" id="{0C31A134-45E4-2634-6444-C215AC57C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59157" y="2247350"/>
              <a:ext cx="914400" cy="914400"/>
            </a:xfrm>
            <a:prstGeom prst="rect">
              <a:avLst/>
            </a:prstGeom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9029DA59-195B-1C78-E036-D1917D9C9F5F}"/>
              </a:ext>
            </a:extLst>
          </p:cNvPr>
          <p:cNvSpPr txBox="1"/>
          <p:nvPr/>
        </p:nvSpPr>
        <p:spPr>
          <a:xfrm>
            <a:off x="599894" y="1724608"/>
            <a:ext cx="285450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Idealmente, para cada parte del ciclo de datos existe un rol definido.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En algunas empresas con presupuestos limitados o con falta de conocimiento en el área de datos, es posible que un solo empleado tenga que cubrir varias fases del ciclo. </a:t>
            </a:r>
          </a:p>
        </p:txBody>
      </p:sp>
    </p:spTree>
    <p:extLst>
      <p:ext uri="{BB962C8B-B14F-4D97-AF65-F5344CB8AC3E}">
        <p14:creationId xmlns:p14="http://schemas.microsoft.com/office/powerpoint/2010/main" val="4105419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 idx="4294967295"/>
          </p:nvPr>
        </p:nvSpPr>
        <p:spPr>
          <a:xfrm>
            <a:off x="1086150" y="2041425"/>
            <a:ext cx="6814500" cy="81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b="1" dirty="0">
                <a:solidFill>
                  <a:srgbClr val="304269"/>
                </a:solidFill>
                <a:latin typeface="Raleway"/>
                <a:ea typeface="Raleway"/>
                <a:cs typeface="Raleway"/>
                <a:sym typeface="Raleway"/>
              </a:rPr>
              <a:t>¡Gracias!</a:t>
            </a:r>
            <a:endParaRPr sz="3600" b="1" dirty="0">
              <a:solidFill>
                <a:srgbClr val="30426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¿Qué roles hay en el mundo de los datos?</a:t>
            </a: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102F96DE-5A39-0B51-B15F-D4945A832B06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DD43277-738E-482B-19EC-19D361BAB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67"/>
          <a:stretch/>
        </p:blipFill>
        <p:spPr>
          <a:xfrm>
            <a:off x="1282700" y="785993"/>
            <a:ext cx="6578600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0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E80E0397-A63A-5A93-8BEE-0ED1DE447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67" b="17284"/>
          <a:stretch/>
        </p:blipFill>
        <p:spPr>
          <a:xfrm>
            <a:off x="1143000" y="857250"/>
            <a:ext cx="6858000" cy="3397250"/>
          </a:xfrm>
          <a:prstGeom prst="rect">
            <a:avLst/>
          </a:prstGeom>
        </p:spPr>
      </p:pic>
      <p:sp>
        <p:nvSpPr>
          <p:cNvPr id="118" name="Google Shape;118;p21"/>
          <p:cNvSpPr txBox="1"/>
          <p:nvPr/>
        </p:nvSpPr>
        <p:spPr>
          <a:xfrm>
            <a:off x="688794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¿Qué roles hay en el mundo de los datos?</a:t>
            </a: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102F96DE-5A39-0B51-B15F-D4945A832B06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4381275-FB72-9591-3917-F5B1BEB82A98}"/>
              </a:ext>
            </a:extLst>
          </p:cNvPr>
          <p:cNvSpPr/>
          <p:nvPr/>
        </p:nvSpPr>
        <p:spPr>
          <a:xfrm>
            <a:off x="4432300" y="2070100"/>
            <a:ext cx="2565400" cy="1841500"/>
          </a:xfrm>
          <a:custGeom>
            <a:avLst/>
            <a:gdLst>
              <a:gd name="connsiteX0" fmla="*/ 0 w 2565400"/>
              <a:gd name="connsiteY0" fmla="*/ 0 h 1841500"/>
              <a:gd name="connsiteX1" fmla="*/ 461772 w 2565400"/>
              <a:gd name="connsiteY1" fmla="*/ 0 h 1841500"/>
              <a:gd name="connsiteX2" fmla="*/ 1026160 w 2565400"/>
              <a:gd name="connsiteY2" fmla="*/ 0 h 1841500"/>
              <a:gd name="connsiteX3" fmla="*/ 1564894 w 2565400"/>
              <a:gd name="connsiteY3" fmla="*/ 0 h 1841500"/>
              <a:gd name="connsiteX4" fmla="*/ 2001012 w 2565400"/>
              <a:gd name="connsiteY4" fmla="*/ 0 h 1841500"/>
              <a:gd name="connsiteX5" fmla="*/ 2565400 w 2565400"/>
              <a:gd name="connsiteY5" fmla="*/ 0 h 1841500"/>
              <a:gd name="connsiteX6" fmla="*/ 2565400 w 2565400"/>
              <a:gd name="connsiteY6" fmla="*/ 460375 h 1841500"/>
              <a:gd name="connsiteX7" fmla="*/ 2565400 w 2565400"/>
              <a:gd name="connsiteY7" fmla="*/ 957580 h 1841500"/>
              <a:gd name="connsiteX8" fmla="*/ 2565400 w 2565400"/>
              <a:gd name="connsiteY8" fmla="*/ 1362710 h 1841500"/>
              <a:gd name="connsiteX9" fmla="*/ 2565400 w 2565400"/>
              <a:gd name="connsiteY9" fmla="*/ 1841500 h 1841500"/>
              <a:gd name="connsiteX10" fmla="*/ 2103628 w 2565400"/>
              <a:gd name="connsiteY10" fmla="*/ 1841500 h 1841500"/>
              <a:gd name="connsiteX11" fmla="*/ 1539240 w 2565400"/>
              <a:gd name="connsiteY11" fmla="*/ 1841500 h 1841500"/>
              <a:gd name="connsiteX12" fmla="*/ 974852 w 2565400"/>
              <a:gd name="connsiteY12" fmla="*/ 1841500 h 1841500"/>
              <a:gd name="connsiteX13" fmla="*/ 487426 w 2565400"/>
              <a:gd name="connsiteY13" fmla="*/ 1841500 h 1841500"/>
              <a:gd name="connsiteX14" fmla="*/ 0 w 2565400"/>
              <a:gd name="connsiteY14" fmla="*/ 1841500 h 1841500"/>
              <a:gd name="connsiteX15" fmla="*/ 0 w 2565400"/>
              <a:gd name="connsiteY15" fmla="*/ 1399540 h 1841500"/>
              <a:gd name="connsiteX16" fmla="*/ 0 w 2565400"/>
              <a:gd name="connsiteY16" fmla="*/ 994410 h 1841500"/>
              <a:gd name="connsiteX17" fmla="*/ 0 w 2565400"/>
              <a:gd name="connsiteY17" fmla="*/ 552450 h 1841500"/>
              <a:gd name="connsiteX18" fmla="*/ 0 w 2565400"/>
              <a:gd name="connsiteY18" fmla="*/ 0 h 184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65400" h="1841500" extrusionOk="0">
                <a:moveTo>
                  <a:pt x="0" y="0"/>
                </a:moveTo>
                <a:cubicBezTo>
                  <a:pt x="158306" y="-38580"/>
                  <a:pt x="355642" y="11176"/>
                  <a:pt x="461772" y="0"/>
                </a:cubicBezTo>
                <a:cubicBezTo>
                  <a:pt x="567902" y="-11176"/>
                  <a:pt x="787809" y="39340"/>
                  <a:pt x="1026160" y="0"/>
                </a:cubicBezTo>
                <a:cubicBezTo>
                  <a:pt x="1264511" y="-39340"/>
                  <a:pt x="1401966" y="6191"/>
                  <a:pt x="1564894" y="0"/>
                </a:cubicBezTo>
                <a:cubicBezTo>
                  <a:pt x="1727822" y="-6191"/>
                  <a:pt x="1874634" y="3660"/>
                  <a:pt x="2001012" y="0"/>
                </a:cubicBezTo>
                <a:cubicBezTo>
                  <a:pt x="2127390" y="-3660"/>
                  <a:pt x="2298502" y="5352"/>
                  <a:pt x="2565400" y="0"/>
                </a:cubicBezTo>
                <a:cubicBezTo>
                  <a:pt x="2620252" y="165506"/>
                  <a:pt x="2540229" y="244670"/>
                  <a:pt x="2565400" y="460375"/>
                </a:cubicBezTo>
                <a:cubicBezTo>
                  <a:pt x="2590571" y="676080"/>
                  <a:pt x="2513554" y="834710"/>
                  <a:pt x="2565400" y="957580"/>
                </a:cubicBezTo>
                <a:cubicBezTo>
                  <a:pt x="2617246" y="1080450"/>
                  <a:pt x="2547373" y="1255795"/>
                  <a:pt x="2565400" y="1362710"/>
                </a:cubicBezTo>
                <a:cubicBezTo>
                  <a:pt x="2583427" y="1469625"/>
                  <a:pt x="2558933" y="1719078"/>
                  <a:pt x="2565400" y="1841500"/>
                </a:cubicBezTo>
                <a:cubicBezTo>
                  <a:pt x="2371657" y="1842962"/>
                  <a:pt x="2281952" y="1792220"/>
                  <a:pt x="2103628" y="1841500"/>
                </a:cubicBezTo>
                <a:cubicBezTo>
                  <a:pt x="1925304" y="1890780"/>
                  <a:pt x="1664937" y="1774912"/>
                  <a:pt x="1539240" y="1841500"/>
                </a:cubicBezTo>
                <a:cubicBezTo>
                  <a:pt x="1413543" y="1908088"/>
                  <a:pt x="1098534" y="1821675"/>
                  <a:pt x="974852" y="1841500"/>
                </a:cubicBezTo>
                <a:cubicBezTo>
                  <a:pt x="851170" y="1861325"/>
                  <a:pt x="663470" y="1832271"/>
                  <a:pt x="487426" y="1841500"/>
                </a:cubicBezTo>
                <a:cubicBezTo>
                  <a:pt x="311382" y="1850729"/>
                  <a:pt x="229737" y="1822596"/>
                  <a:pt x="0" y="1841500"/>
                </a:cubicBezTo>
                <a:cubicBezTo>
                  <a:pt x="-45980" y="1689675"/>
                  <a:pt x="1386" y="1525663"/>
                  <a:pt x="0" y="1399540"/>
                </a:cubicBezTo>
                <a:cubicBezTo>
                  <a:pt x="-1386" y="1273417"/>
                  <a:pt x="14221" y="1190391"/>
                  <a:pt x="0" y="994410"/>
                </a:cubicBezTo>
                <a:cubicBezTo>
                  <a:pt x="-14221" y="798429"/>
                  <a:pt x="39468" y="680808"/>
                  <a:pt x="0" y="552450"/>
                </a:cubicBezTo>
                <a:cubicBezTo>
                  <a:pt x="-39468" y="424092"/>
                  <a:pt x="27508" y="237884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36898205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151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¿Qué roles hay en el mundo de los datos?</a:t>
            </a: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102F96DE-5A39-0B51-B15F-D4945A832B06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" name="Google Shape;118;p21">
            <a:extLst>
              <a:ext uri="{FF2B5EF4-FFF2-40B4-BE49-F238E27FC236}">
                <a16:creationId xmlns:a16="http://schemas.microsoft.com/office/drawing/2014/main" id="{797D1662-B614-E437-3599-DF32FFB9592F}"/>
              </a:ext>
            </a:extLst>
          </p:cNvPr>
          <p:cNvSpPr txBox="1"/>
          <p:nvPr/>
        </p:nvSpPr>
        <p:spPr>
          <a:xfrm>
            <a:off x="688794" y="1011850"/>
            <a:ext cx="2587806" cy="391500"/>
          </a:xfrm>
          <a:custGeom>
            <a:avLst/>
            <a:gdLst>
              <a:gd name="connsiteX0" fmla="*/ 0 w 2587806"/>
              <a:gd name="connsiteY0" fmla="*/ 0 h 391500"/>
              <a:gd name="connsiteX1" fmla="*/ 569317 w 2587806"/>
              <a:gd name="connsiteY1" fmla="*/ 0 h 391500"/>
              <a:gd name="connsiteX2" fmla="*/ 1009244 w 2587806"/>
              <a:gd name="connsiteY2" fmla="*/ 0 h 391500"/>
              <a:gd name="connsiteX3" fmla="*/ 1578562 w 2587806"/>
              <a:gd name="connsiteY3" fmla="*/ 0 h 391500"/>
              <a:gd name="connsiteX4" fmla="*/ 2070245 w 2587806"/>
              <a:gd name="connsiteY4" fmla="*/ 0 h 391500"/>
              <a:gd name="connsiteX5" fmla="*/ 2587806 w 2587806"/>
              <a:gd name="connsiteY5" fmla="*/ 0 h 391500"/>
              <a:gd name="connsiteX6" fmla="*/ 2587806 w 2587806"/>
              <a:gd name="connsiteY6" fmla="*/ 391500 h 391500"/>
              <a:gd name="connsiteX7" fmla="*/ 2070245 w 2587806"/>
              <a:gd name="connsiteY7" fmla="*/ 391500 h 391500"/>
              <a:gd name="connsiteX8" fmla="*/ 1604440 w 2587806"/>
              <a:gd name="connsiteY8" fmla="*/ 391500 h 391500"/>
              <a:gd name="connsiteX9" fmla="*/ 1112757 w 2587806"/>
              <a:gd name="connsiteY9" fmla="*/ 391500 h 391500"/>
              <a:gd name="connsiteX10" fmla="*/ 569317 w 2587806"/>
              <a:gd name="connsiteY10" fmla="*/ 391500 h 391500"/>
              <a:gd name="connsiteX11" fmla="*/ 0 w 2587806"/>
              <a:gd name="connsiteY11" fmla="*/ 391500 h 391500"/>
              <a:gd name="connsiteX12" fmla="*/ 0 w 2587806"/>
              <a:gd name="connsiteY12" fmla="*/ 0 h 39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806" h="391500" extrusionOk="0">
                <a:moveTo>
                  <a:pt x="0" y="0"/>
                </a:moveTo>
                <a:cubicBezTo>
                  <a:pt x="179029" y="-40903"/>
                  <a:pt x="330249" y="48538"/>
                  <a:pt x="569317" y="0"/>
                </a:cubicBezTo>
                <a:cubicBezTo>
                  <a:pt x="808385" y="-48538"/>
                  <a:pt x="913287" y="38779"/>
                  <a:pt x="1009244" y="0"/>
                </a:cubicBezTo>
                <a:cubicBezTo>
                  <a:pt x="1105201" y="-38779"/>
                  <a:pt x="1413590" y="25410"/>
                  <a:pt x="1578562" y="0"/>
                </a:cubicBezTo>
                <a:cubicBezTo>
                  <a:pt x="1743534" y="-25410"/>
                  <a:pt x="1958319" y="28087"/>
                  <a:pt x="2070245" y="0"/>
                </a:cubicBezTo>
                <a:cubicBezTo>
                  <a:pt x="2182171" y="-28087"/>
                  <a:pt x="2418604" y="14056"/>
                  <a:pt x="2587806" y="0"/>
                </a:cubicBezTo>
                <a:cubicBezTo>
                  <a:pt x="2611059" y="84373"/>
                  <a:pt x="2542692" y="302756"/>
                  <a:pt x="2587806" y="391500"/>
                </a:cubicBezTo>
                <a:cubicBezTo>
                  <a:pt x="2455166" y="422981"/>
                  <a:pt x="2252734" y="351283"/>
                  <a:pt x="2070245" y="391500"/>
                </a:cubicBezTo>
                <a:cubicBezTo>
                  <a:pt x="1887756" y="431717"/>
                  <a:pt x="1757706" y="342772"/>
                  <a:pt x="1604440" y="391500"/>
                </a:cubicBezTo>
                <a:cubicBezTo>
                  <a:pt x="1451175" y="440228"/>
                  <a:pt x="1294151" y="372617"/>
                  <a:pt x="1112757" y="391500"/>
                </a:cubicBezTo>
                <a:cubicBezTo>
                  <a:pt x="931363" y="410383"/>
                  <a:pt x="748851" y="383706"/>
                  <a:pt x="569317" y="391500"/>
                </a:cubicBezTo>
                <a:cubicBezTo>
                  <a:pt x="389783" y="399294"/>
                  <a:pt x="119412" y="325649"/>
                  <a:pt x="0" y="391500"/>
                </a:cubicBezTo>
                <a:cubicBezTo>
                  <a:pt x="-45967" y="196589"/>
                  <a:pt x="10674" y="126882"/>
                  <a:pt x="0" y="0"/>
                </a:cubicBezTo>
                <a:close/>
              </a:path>
            </a:pathLst>
          </a:custGeom>
          <a:noFill/>
          <a:ln w="127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0209595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pPr algn="ctr"/>
            <a:r>
              <a:rPr lang="es-ES" sz="2000" dirty="0">
                <a:solidFill>
                  <a:srgbClr val="9C0000"/>
                </a:solidFill>
                <a:sym typeface="Raleway SemiBold"/>
              </a:rPr>
              <a:t>S</a:t>
            </a:r>
            <a:r>
              <a:rPr lang="es-AR" sz="2000" dirty="0" err="1">
                <a:solidFill>
                  <a:srgbClr val="9C0000"/>
                </a:solidFill>
                <a:sym typeface="Raleway SemiBold"/>
              </a:rPr>
              <a:t>kills</a:t>
            </a:r>
            <a:r>
              <a:rPr lang="es-AR" sz="2000" dirty="0">
                <a:solidFill>
                  <a:srgbClr val="9C0000"/>
                </a:solidFill>
                <a:sym typeface="Raleway SemiBold"/>
              </a:rPr>
              <a:t> para cada rol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F94E32B-E9DA-E9EC-1BAE-7DC39600F084}"/>
              </a:ext>
            </a:extLst>
          </p:cNvPr>
          <p:cNvGrpSpPr/>
          <p:nvPr/>
        </p:nvGrpSpPr>
        <p:grpSpPr>
          <a:xfrm>
            <a:off x="915897" y="1557950"/>
            <a:ext cx="7312206" cy="3045800"/>
            <a:chOff x="915897" y="1557950"/>
            <a:chExt cx="7312206" cy="3045800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06F4954-FA06-7493-92A1-3B3221F159D9}"/>
                </a:ext>
              </a:extLst>
            </p:cNvPr>
            <p:cNvSpPr/>
            <p:nvPr/>
          </p:nvSpPr>
          <p:spPr>
            <a:xfrm>
              <a:off x="915897" y="1557950"/>
              <a:ext cx="7312206" cy="3045800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5C85760-D981-489B-7FF4-0A5E6C5F33E6}"/>
                </a:ext>
              </a:extLst>
            </p:cNvPr>
            <p:cNvSpPr/>
            <p:nvPr/>
          </p:nvSpPr>
          <p:spPr>
            <a:xfrm>
              <a:off x="915897" y="1557950"/>
              <a:ext cx="7312206" cy="13706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AE12BB1-8A28-88C1-9352-0611CB8AD134}"/>
                </a:ext>
              </a:extLst>
            </p:cNvPr>
            <p:cNvSpPr/>
            <p:nvPr/>
          </p:nvSpPr>
          <p:spPr>
            <a:xfrm rot="21600000">
              <a:off x="1137612" y="2928560"/>
              <a:ext cx="1271996" cy="1675190"/>
            </a:xfrm>
            <a:custGeom>
              <a:avLst/>
              <a:gdLst>
                <a:gd name="connsiteX0" fmla="*/ 133559 w 1271995"/>
                <a:gd name="connsiteY0" fmla="*/ 0 h 1675190"/>
                <a:gd name="connsiteX1" fmla="*/ 1138436 w 1271995"/>
                <a:gd name="connsiteY1" fmla="*/ 0 h 1675190"/>
                <a:gd name="connsiteX2" fmla="*/ 1271995 w 1271995"/>
                <a:gd name="connsiteY2" fmla="*/ 133559 h 1675190"/>
                <a:gd name="connsiteX3" fmla="*/ 1271995 w 1271995"/>
                <a:gd name="connsiteY3" fmla="*/ 1675190 h 1675190"/>
                <a:gd name="connsiteX4" fmla="*/ 1271995 w 1271995"/>
                <a:gd name="connsiteY4" fmla="*/ 1675190 h 1675190"/>
                <a:gd name="connsiteX5" fmla="*/ 0 w 1271995"/>
                <a:gd name="connsiteY5" fmla="*/ 1675190 h 1675190"/>
                <a:gd name="connsiteX6" fmla="*/ 0 w 1271995"/>
                <a:gd name="connsiteY6" fmla="*/ 1675190 h 1675190"/>
                <a:gd name="connsiteX7" fmla="*/ 0 w 1271995"/>
                <a:gd name="connsiteY7" fmla="*/ 133559 h 1675190"/>
                <a:gd name="connsiteX8" fmla="*/ 133559 w 1271995"/>
                <a:gd name="connsiteY8" fmla="*/ 0 h 167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995" h="1675190">
                  <a:moveTo>
                    <a:pt x="1138436" y="1675190"/>
                  </a:moveTo>
                  <a:lnTo>
                    <a:pt x="133559" y="1675190"/>
                  </a:lnTo>
                  <a:cubicBezTo>
                    <a:pt x="59796" y="1675190"/>
                    <a:pt x="0" y="1615394"/>
                    <a:pt x="0" y="154163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1995" y="0"/>
                  </a:lnTo>
                  <a:lnTo>
                    <a:pt x="1271995" y="0"/>
                  </a:lnTo>
                  <a:lnTo>
                    <a:pt x="1271995" y="1541631"/>
                  </a:lnTo>
                  <a:cubicBezTo>
                    <a:pt x="1271995" y="1615394"/>
                    <a:pt x="1212199" y="1675190"/>
                    <a:pt x="1138436" y="167519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358" tIns="142240" rIns="181359" bIns="181358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2000" kern="1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BD92A439-B754-9A5A-BB71-C249F23FA634}"/>
                </a:ext>
              </a:extLst>
            </p:cNvPr>
            <p:cNvSpPr/>
            <p:nvPr/>
          </p:nvSpPr>
          <p:spPr>
            <a:xfrm rot="21600000">
              <a:off x="2536807" y="2928559"/>
              <a:ext cx="1271996" cy="1675191"/>
            </a:xfrm>
            <a:custGeom>
              <a:avLst/>
              <a:gdLst>
                <a:gd name="connsiteX0" fmla="*/ 133559 w 1271995"/>
                <a:gd name="connsiteY0" fmla="*/ 0 h 1675190"/>
                <a:gd name="connsiteX1" fmla="*/ 1138436 w 1271995"/>
                <a:gd name="connsiteY1" fmla="*/ 0 h 1675190"/>
                <a:gd name="connsiteX2" fmla="*/ 1271995 w 1271995"/>
                <a:gd name="connsiteY2" fmla="*/ 133559 h 1675190"/>
                <a:gd name="connsiteX3" fmla="*/ 1271995 w 1271995"/>
                <a:gd name="connsiteY3" fmla="*/ 1675190 h 1675190"/>
                <a:gd name="connsiteX4" fmla="*/ 1271995 w 1271995"/>
                <a:gd name="connsiteY4" fmla="*/ 1675190 h 1675190"/>
                <a:gd name="connsiteX5" fmla="*/ 0 w 1271995"/>
                <a:gd name="connsiteY5" fmla="*/ 1675190 h 1675190"/>
                <a:gd name="connsiteX6" fmla="*/ 0 w 1271995"/>
                <a:gd name="connsiteY6" fmla="*/ 1675190 h 1675190"/>
                <a:gd name="connsiteX7" fmla="*/ 0 w 1271995"/>
                <a:gd name="connsiteY7" fmla="*/ 133559 h 1675190"/>
                <a:gd name="connsiteX8" fmla="*/ 133559 w 1271995"/>
                <a:gd name="connsiteY8" fmla="*/ 0 h 167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995" h="1675190">
                  <a:moveTo>
                    <a:pt x="1138436" y="1675190"/>
                  </a:moveTo>
                  <a:lnTo>
                    <a:pt x="133559" y="1675190"/>
                  </a:lnTo>
                  <a:cubicBezTo>
                    <a:pt x="59796" y="1675190"/>
                    <a:pt x="0" y="1615394"/>
                    <a:pt x="0" y="154163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1995" y="0"/>
                  </a:lnTo>
                  <a:lnTo>
                    <a:pt x="1271995" y="0"/>
                  </a:lnTo>
                  <a:lnTo>
                    <a:pt x="1271995" y="1541631"/>
                  </a:lnTo>
                  <a:cubicBezTo>
                    <a:pt x="1271995" y="1615394"/>
                    <a:pt x="1212199" y="1675190"/>
                    <a:pt x="1138436" y="167519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358" tIns="142241" rIns="181359" bIns="181358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2000" kern="12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D2C2769-52A4-4B38-69A8-A3AC87E89808}"/>
                </a:ext>
              </a:extLst>
            </p:cNvPr>
            <p:cNvSpPr/>
            <p:nvPr/>
          </p:nvSpPr>
          <p:spPr>
            <a:xfrm rot="21600000">
              <a:off x="3936002" y="2928559"/>
              <a:ext cx="1271995" cy="1675191"/>
            </a:xfrm>
            <a:custGeom>
              <a:avLst/>
              <a:gdLst>
                <a:gd name="connsiteX0" fmla="*/ 133559 w 1271995"/>
                <a:gd name="connsiteY0" fmla="*/ 0 h 1675190"/>
                <a:gd name="connsiteX1" fmla="*/ 1138436 w 1271995"/>
                <a:gd name="connsiteY1" fmla="*/ 0 h 1675190"/>
                <a:gd name="connsiteX2" fmla="*/ 1271995 w 1271995"/>
                <a:gd name="connsiteY2" fmla="*/ 133559 h 1675190"/>
                <a:gd name="connsiteX3" fmla="*/ 1271995 w 1271995"/>
                <a:gd name="connsiteY3" fmla="*/ 1675190 h 1675190"/>
                <a:gd name="connsiteX4" fmla="*/ 1271995 w 1271995"/>
                <a:gd name="connsiteY4" fmla="*/ 1675190 h 1675190"/>
                <a:gd name="connsiteX5" fmla="*/ 0 w 1271995"/>
                <a:gd name="connsiteY5" fmla="*/ 1675190 h 1675190"/>
                <a:gd name="connsiteX6" fmla="*/ 0 w 1271995"/>
                <a:gd name="connsiteY6" fmla="*/ 1675190 h 1675190"/>
                <a:gd name="connsiteX7" fmla="*/ 0 w 1271995"/>
                <a:gd name="connsiteY7" fmla="*/ 133559 h 1675190"/>
                <a:gd name="connsiteX8" fmla="*/ 133559 w 1271995"/>
                <a:gd name="connsiteY8" fmla="*/ 0 h 167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995" h="1675190">
                  <a:moveTo>
                    <a:pt x="1138436" y="1675190"/>
                  </a:moveTo>
                  <a:lnTo>
                    <a:pt x="133559" y="1675190"/>
                  </a:lnTo>
                  <a:cubicBezTo>
                    <a:pt x="59796" y="1675190"/>
                    <a:pt x="0" y="1615394"/>
                    <a:pt x="0" y="154163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1995" y="0"/>
                  </a:lnTo>
                  <a:lnTo>
                    <a:pt x="1271995" y="0"/>
                  </a:lnTo>
                  <a:lnTo>
                    <a:pt x="1271995" y="1541631"/>
                  </a:lnTo>
                  <a:cubicBezTo>
                    <a:pt x="1271995" y="1615394"/>
                    <a:pt x="1212199" y="1675190"/>
                    <a:pt x="1138436" y="167519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358" tIns="142241" rIns="181358" bIns="181358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2000" kern="12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F122E10-A8D0-D542-E7AD-71FBDC318F89}"/>
                </a:ext>
              </a:extLst>
            </p:cNvPr>
            <p:cNvSpPr/>
            <p:nvPr/>
          </p:nvSpPr>
          <p:spPr>
            <a:xfrm rot="21600000">
              <a:off x="5335197" y="2928559"/>
              <a:ext cx="1271995" cy="1675191"/>
            </a:xfrm>
            <a:custGeom>
              <a:avLst/>
              <a:gdLst>
                <a:gd name="connsiteX0" fmla="*/ 133559 w 1271995"/>
                <a:gd name="connsiteY0" fmla="*/ 0 h 1675190"/>
                <a:gd name="connsiteX1" fmla="*/ 1138436 w 1271995"/>
                <a:gd name="connsiteY1" fmla="*/ 0 h 1675190"/>
                <a:gd name="connsiteX2" fmla="*/ 1271995 w 1271995"/>
                <a:gd name="connsiteY2" fmla="*/ 133559 h 1675190"/>
                <a:gd name="connsiteX3" fmla="*/ 1271995 w 1271995"/>
                <a:gd name="connsiteY3" fmla="*/ 1675190 h 1675190"/>
                <a:gd name="connsiteX4" fmla="*/ 1271995 w 1271995"/>
                <a:gd name="connsiteY4" fmla="*/ 1675190 h 1675190"/>
                <a:gd name="connsiteX5" fmla="*/ 0 w 1271995"/>
                <a:gd name="connsiteY5" fmla="*/ 1675190 h 1675190"/>
                <a:gd name="connsiteX6" fmla="*/ 0 w 1271995"/>
                <a:gd name="connsiteY6" fmla="*/ 1675190 h 1675190"/>
                <a:gd name="connsiteX7" fmla="*/ 0 w 1271995"/>
                <a:gd name="connsiteY7" fmla="*/ 133559 h 1675190"/>
                <a:gd name="connsiteX8" fmla="*/ 133559 w 1271995"/>
                <a:gd name="connsiteY8" fmla="*/ 0 h 167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995" h="1675190">
                  <a:moveTo>
                    <a:pt x="1138436" y="1675190"/>
                  </a:moveTo>
                  <a:lnTo>
                    <a:pt x="133559" y="1675190"/>
                  </a:lnTo>
                  <a:cubicBezTo>
                    <a:pt x="59796" y="1675190"/>
                    <a:pt x="0" y="1615394"/>
                    <a:pt x="0" y="154163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1995" y="0"/>
                  </a:lnTo>
                  <a:lnTo>
                    <a:pt x="1271995" y="0"/>
                  </a:lnTo>
                  <a:lnTo>
                    <a:pt x="1271995" y="1541631"/>
                  </a:lnTo>
                  <a:cubicBezTo>
                    <a:pt x="1271995" y="1615394"/>
                    <a:pt x="1212199" y="1675190"/>
                    <a:pt x="1138436" y="167519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726" tIns="419609" rIns="458726" bIns="458726" numCol="1" spcCol="1270" anchor="t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5900" kern="120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69CF093C-CC6D-2E85-E577-BD28351BD57E}"/>
                </a:ext>
              </a:extLst>
            </p:cNvPr>
            <p:cNvSpPr/>
            <p:nvPr/>
          </p:nvSpPr>
          <p:spPr>
            <a:xfrm rot="21600000">
              <a:off x="6734392" y="2928560"/>
              <a:ext cx="1271995" cy="1675190"/>
            </a:xfrm>
            <a:custGeom>
              <a:avLst/>
              <a:gdLst>
                <a:gd name="connsiteX0" fmla="*/ 133559 w 1271995"/>
                <a:gd name="connsiteY0" fmla="*/ 0 h 1675190"/>
                <a:gd name="connsiteX1" fmla="*/ 1138436 w 1271995"/>
                <a:gd name="connsiteY1" fmla="*/ 0 h 1675190"/>
                <a:gd name="connsiteX2" fmla="*/ 1271995 w 1271995"/>
                <a:gd name="connsiteY2" fmla="*/ 133559 h 1675190"/>
                <a:gd name="connsiteX3" fmla="*/ 1271995 w 1271995"/>
                <a:gd name="connsiteY3" fmla="*/ 1675190 h 1675190"/>
                <a:gd name="connsiteX4" fmla="*/ 1271995 w 1271995"/>
                <a:gd name="connsiteY4" fmla="*/ 1675190 h 1675190"/>
                <a:gd name="connsiteX5" fmla="*/ 0 w 1271995"/>
                <a:gd name="connsiteY5" fmla="*/ 1675190 h 1675190"/>
                <a:gd name="connsiteX6" fmla="*/ 0 w 1271995"/>
                <a:gd name="connsiteY6" fmla="*/ 1675190 h 1675190"/>
                <a:gd name="connsiteX7" fmla="*/ 0 w 1271995"/>
                <a:gd name="connsiteY7" fmla="*/ 133559 h 1675190"/>
                <a:gd name="connsiteX8" fmla="*/ 133559 w 1271995"/>
                <a:gd name="connsiteY8" fmla="*/ 0 h 167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995" h="1675190">
                  <a:moveTo>
                    <a:pt x="1138436" y="1675190"/>
                  </a:moveTo>
                  <a:lnTo>
                    <a:pt x="133559" y="1675190"/>
                  </a:lnTo>
                  <a:cubicBezTo>
                    <a:pt x="59796" y="1675190"/>
                    <a:pt x="0" y="1615394"/>
                    <a:pt x="0" y="154163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1995" y="0"/>
                  </a:lnTo>
                  <a:lnTo>
                    <a:pt x="1271995" y="0"/>
                  </a:lnTo>
                  <a:lnTo>
                    <a:pt x="1271995" y="1541631"/>
                  </a:lnTo>
                  <a:cubicBezTo>
                    <a:pt x="1271995" y="1615394"/>
                    <a:pt x="1212199" y="1675190"/>
                    <a:pt x="1138436" y="167519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726" tIns="419608" rIns="458726" bIns="458726" numCol="1" spcCol="1270" anchor="t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5900" kern="1200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6B584A1-17C8-827D-3597-B0074BA0BA94}"/>
              </a:ext>
            </a:extLst>
          </p:cNvPr>
          <p:cNvSpPr txBox="1"/>
          <p:nvPr/>
        </p:nvSpPr>
        <p:spPr>
          <a:xfrm>
            <a:off x="1231899" y="2003605"/>
            <a:ext cx="117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Business Analytics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FB8A01-7E19-3BB9-6A9C-0F2E40F1CDB4}"/>
              </a:ext>
            </a:extLst>
          </p:cNvPr>
          <p:cNvSpPr txBox="1"/>
          <p:nvPr/>
        </p:nvSpPr>
        <p:spPr>
          <a:xfrm>
            <a:off x="5335197" y="1981645"/>
            <a:ext cx="117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Data </a:t>
            </a:r>
            <a:r>
              <a:rPr lang="es-AR" b="1" dirty="0" err="1">
                <a:latin typeface="Poppins" panose="00000500000000000000" pitchFamily="2" charset="0"/>
                <a:cs typeface="Poppins" panose="00000500000000000000" pitchFamily="2" charset="0"/>
              </a:rPr>
              <a:t>Analyst</a:t>
            </a:r>
            <a:endParaRPr lang="es-AR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FE83687-F964-467E-F840-1F3B9306049E}"/>
              </a:ext>
            </a:extLst>
          </p:cNvPr>
          <p:cNvSpPr txBox="1"/>
          <p:nvPr/>
        </p:nvSpPr>
        <p:spPr>
          <a:xfrm>
            <a:off x="3699455" y="2003605"/>
            <a:ext cx="152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Data Base Administrator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55C5544-CB86-1639-121A-738C0045CD77}"/>
              </a:ext>
            </a:extLst>
          </p:cNvPr>
          <p:cNvSpPr txBox="1"/>
          <p:nvPr/>
        </p:nvSpPr>
        <p:spPr>
          <a:xfrm>
            <a:off x="6734392" y="2003605"/>
            <a:ext cx="117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Data Scientist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7012B2B-1E96-2042-E521-ED5CDFA639CB}"/>
              </a:ext>
            </a:extLst>
          </p:cNvPr>
          <p:cNvSpPr txBox="1"/>
          <p:nvPr/>
        </p:nvSpPr>
        <p:spPr>
          <a:xfrm>
            <a:off x="2347404" y="1979335"/>
            <a:ext cx="152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Data </a:t>
            </a:r>
          </a:p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Engineer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E4A3881-6FD8-A7A5-84FD-D77A758F1FCE}"/>
              </a:ext>
            </a:extLst>
          </p:cNvPr>
          <p:cNvSpPr txBox="1"/>
          <p:nvPr/>
        </p:nvSpPr>
        <p:spPr>
          <a:xfrm>
            <a:off x="1137611" y="2944090"/>
            <a:ext cx="1461626" cy="13311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Conocimiento del negocio. </a:t>
            </a:r>
          </a:p>
          <a:p>
            <a:endParaRPr lang="es-AR" sz="1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Habilidades de comunicación y generación de reportes.</a:t>
            </a:r>
          </a:p>
          <a:p>
            <a:endParaRPr lang="es-AR" sz="105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BE80DC9-7D6D-4127-0DBD-B386A5713662}"/>
              </a:ext>
            </a:extLst>
          </p:cNvPr>
          <p:cNvSpPr txBox="1"/>
          <p:nvPr/>
        </p:nvSpPr>
        <p:spPr>
          <a:xfrm>
            <a:off x="2473207" y="2923424"/>
            <a:ext cx="1461626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AR" dirty="0"/>
              <a:t>Diseño y desarrollo de bases de datos y arquitecturas de datos.</a:t>
            </a:r>
          </a:p>
          <a:p>
            <a:endParaRPr lang="es-AR" dirty="0"/>
          </a:p>
          <a:p>
            <a:r>
              <a:rPr lang="es-AR" dirty="0"/>
              <a:t>Conocimiento de herramientas y tecnologías de Big Data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2CBBC33-A3B1-3EA1-ED90-2C51769ACD5B}"/>
              </a:ext>
            </a:extLst>
          </p:cNvPr>
          <p:cNvSpPr txBox="1"/>
          <p:nvPr/>
        </p:nvSpPr>
        <p:spPr>
          <a:xfrm>
            <a:off x="3872402" y="2926978"/>
            <a:ext cx="146162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AR" dirty="0"/>
              <a:t>Administración y mantenimiento de infraestructura de bases de datos</a:t>
            </a:r>
          </a:p>
          <a:p>
            <a:endParaRPr lang="es-AR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3BCCB3-C587-1C0B-DDDC-A04759F96616}"/>
              </a:ext>
            </a:extLst>
          </p:cNvPr>
          <p:cNvSpPr txBox="1"/>
          <p:nvPr/>
        </p:nvSpPr>
        <p:spPr>
          <a:xfrm>
            <a:off x="5334028" y="2929240"/>
            <a:ext cx="1461626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AR" dirty="0"/>
              <a:t>Habilidad de exploración y análisis de datos.</a:t>
            </a:r>
          </a:p>
          <a:p>
            <a:endParaRPr lang="es-AR" dirty="0"/>
          </a:p>
          <a:p>
            <a:r>
              <a:rPr lang="es-AR" dirty="0"/>
              <a:t>Generación de reportes visuales. </a:t>
            </a:r>
          </a:p>
          <a:p>
            <a:r>
              <a:rPr lang="es-AR" dirty="0"/>
              <a:t>Interpretación y creación de </a:t>
            </a:r>
            <a:r>
              <a:rPr lang="es-AR" dirty="0" err="1"/>
              <a:t>insights</a:t>
            </a:r>
            <a:r>
              <a:rPr lang="es-AR" dirty="0"/>
              <a:t>.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0D8928E-B76B-ECB4-F65C-8D161F0043C2}"/>
              </a:ext>
            </a:extLst>
          </p:cNvPr>
          <p:cNvSpPr txBox="1"/>
          <p:nvPr/>
        </p:nvSpPr>
        <p:spPr>
          <a:xfrm>
            <a:off x="6686834" y="3061923"/>
            <a:ext cx="14616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AR" dirty="0"/>
              <a:t>Conocimientos de matemáticas, estadísticas y programación para realizar análisis avanzado y generación de modelos predictivos.</a:t>
            </a:r>
          </a:p>
        </p:txBody>
      </p:sp>
    </p:spTree>
    <p:extLst>
      <p:ext uri="{BB962C8B-B14F-4D97-AF65-F5344CB8AC3E}">
        <p14:creationId xmlns:p14="http://schemas.microsoft.com/office/powerpoint/2010/main" val="107096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¿Qué roles hay en el mundo de los datos?</a:t>
            </a: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102F96DE-5A39-0B51-B15F-D4945A832B06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/ U</a:t>
            </a: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nidad 1  / Panorama general de Data Science</a:t>
            </a: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" name="Google Shape;118;p21">
            <a:extLst>
              <a:ext uri="{FF2B5EF4-FFF2-40B4-BE49-F238E27FC236}">
                <a16:creationId xmlns:a16="http://schemas.microsoft.com/office/drawing/2014/main" id="{797D1662-B614-E437-3599-DF32FFB9592F}"/>
              </a:ext>
            </a:extLst>
          </p:cNvPr>
          <p:cNvSpPr txBox="1"/>
          <p:nvPr/>
        </p:nvSpPr>
        <p:spPr>
          <a:xfrm>
            <a:off x="688794" y="1011850"/>
            <a:ext cx="2587806" cy="391500"/>
          </a:xfrm>
          <a:custGeom>
            <a:avLst/>
            <a:gdLst>
              <a:gd name="connsiteX0" fmla="*/ 0 w 2587806"/>
              <a:gd name="connsiteY0" fmla="*/ 0 h 391500"/>
              <a:gd name="connsiteX1" fmla="*/ 569317 w 2587806"/>
              <a:gd name="connsiteY1" fmla="*/ 0 h 391500"/>
              <a:gd name="connsiteX2" fmla="*/ 1009244 w 2587806"/>
              <a:gd name="connsiteY2" fmla="*/ 0 h 391500"/>
              <a:gd name="connsiteX3" fmla="*/ 1578562 w 2587806"/>
              <a:gd name="connsiteY3" fmla="*/ 0 h 391500"/>
              <a:gd name="connsiteX4" fmla="*/ 2070245 w 2587806"/>
              <a:gd name="connsiteY4" fmla="*/ 0 h 391500"/>
              <a:gd name="connsiteX5" fmla="*/ 2587806 w 2587806"/>
              <a:gd name="connsiteY5" fmla="*/ 0 h 391500"/>
              <a:gd name="connsiteX6" fmla="*/ 2587806 w 2587806"/>
              <a:gd name="connsiteY6" fmla="*/ 391500 h 391500"/>
              <a:gd name="connsiteX7" fmla="*/ 2070245 w 2587806"/>
              <a:gd name="connsiteY7" fmla="*/ 391500 h 391500"/>
              <a:gd name="connsiteX8" fmla="*/ 1604440 w 2587806"/>
              <a:gd name="connsiteY8" fmla="*/ 391500 h 391500"/>
              <a:gd name="connsiteX9" fmla="*/ 1112757 w 2587806"/>
              <a:gd name="connsiteY9" fmla="*/ 391500 h 391500"/>
              <a:gd name="connsiteX10" fmla="*/ 569317 w 2587806"/>
              <a:gd name="connsiteY10" fmla="*/ 391500 h 391500"/>
              <a:gd name="connsiteX11" fmla="*/ 0 w 2587806"/>
              <a:gd name="connsiteY11" fmla="*/ 391500 h 391500"/>
              <a:gd name="connsiteX12" fmla="*/ 0 w 2587806"/>
              <a:gd name="connsiteY12" fmla="*/ 0 h 39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806" h="391500" extrusionOk="0">
                <a:moveTo>
                  <a:pt x="0" y="0"/>
                </a:moveTo>
                <a:cubicBezTo>
                  <a:pt x="179029" y="-40903"/>
                  <a:pt x="330249" y="48538"/>
                  <a:pt x="569317" y="0"/>
                </a:cubicBezTo>
                <a:cubicBezTo>
                  <a:pt x="808385" y="-48538"/>
                  <a:pt x="913287" y="38779"/>
                  <a:pt x="1009244" y="0"/>
                </a:cubicBezTo>
                <a:cubicBezTo>
                  <a:pt x="1105201" y="-38779"/>
                  <a:pt x="1413590" y="25410"/>
                  <a:pt x="1578562" y="0"/>
                </a:cubicBezTo>
                <a:cubicBezTo>
                  <a:pt x="1743534" y="-25410"/>
                  <a:pt x="1958319" y="28087"/>
                  <a:pt x="2070245" y="0"/>
                </a:cubicBezTo>
                <a:cubicBezTo>
                  <a:pt x="2182171" y="-28087"/>
                  <a:pt x="2418604" y="14056"/>
                  <a:pt x="2587806" y="0"/>
                </a:cubicBezTo>
                <a:cubicBezTo>
                  <a:pt x="2611059" y="84373"/>
                  <a:pt x="2542692" y="302756"/>
                  <a:pt x="2587806" y="391500"/>
                </a:cubicBezTo>
                <a:cubicBezTo>
                  <a:pt x="2455166" y="422981"/>
                  <a:pt x="2252734" y="351283"/>
                  <a:pt x="2070245" y="391500"/>
                </a:cubicBezTo>
                <a:cubicBezTo>
                  <a:pt x="1887756" y="431717"/>
                  <a:pt x="1757706" y="342772"/>
                  <a:pt x="1604440" y="391500"/>
                </a:cubicBezTo>
                <a:cubicBezTo>
                  <a:pt x="1451175" y="440228"/>
                  <a:pt x="1294151" y="372617"/>
                  <a:pt x="1112757" y="391500"/>
                </a:cubicBezTo>
                <a:cubicBezTo>
                  <a:pt x="931363" y="410383"/>
                  <a:pt x="748851" y="383706"/>
                  <a:pt x="569317" y="391500"/>
                </a:cubicBezTo>
                <a:cubicBezTo>
                  <a:pt x="389783" y="399294"/>
                  <a:pt x="119412" y="325649"/>
                  <a:pt x="0" y="391500"/>
                </a:cubicBezTo>
                <a:cubicBezTo>
                  <a:pt x="-45967" y="196589"/>
                  <a:pt x="10674" y="126882"/>
                  <a:pt x="0" y="0"/>
                </a:cubicBezTo>
                <a:close/>
              </a:path>
            </a:pathLst>
          </a:custGeom>
          <a:noFill/>
          <a:ln w="127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0209595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pPr algn="ctr"/>
            <a:r>
              <a:rPr lang="es-AR" sz="2000" dirty="0">
                <a:solidFill>
                  <a:srgbClr val="9C0000"/>
                </a:solidFill>
                <a:sym typeface="Raleway SemiBold"/>
              </a:rPr>
              <a:t>Tools para cada rol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F94E32B-E9DA-E9EC-1BAE-7DC39600F084}"/>
              </a:ext>
            </a:extLst>
          </p:cNvPr>
          <p:cNvGrpSpPr/>
          <p:nvPr/>
        </p:nvGrpSpPr>
        <p:grpSpPr>
          <a:xfrm>
            <a:off x="920187" y="1519158"/>
            <a:ext cx="7312206" cy="3045800"/>
            <a:chOff x="915897" y="1557950"/>
            <a:chExt cx="7312206" cy="3045800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06F4954-FA06-7493-92A1-3B3221F159D9}"/>
                </a:ext>
              </a:extLst>
            </p:cNvPr>
            <p:cNvSpPr/>
            <p:nvPr/>
          </p:nvSpPr>
          <p:spPr>
            <a:xfrm>
              <a:off x="915897" y="1557950"/>
              <a:ext cx="7312206" cy="3045800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5C85760-D981-489B-7FF4-0A5E6C5F33E6}"/>
                </a:ext>
              </a:extLst>
            </p:cNvPr>
            <p:cNvSpPr/>
            <p:nvPr/>
          </p:nvSpPr>
          <p:spPr>
            <a:xfrm>
              <a:off x="915897" y="1557950"/>
              <a:ext cx="7312206" cy="13706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AE12BB1-8A28-88C1-9352-0611CB8AD134}"/>
                </a:ext>
              </a:extLst>
            </p:cNvPr>
            <p:cNvSpPr/>
            <p:nvPr/>
          </p:nvSpPr>
          <p:spPr>
            <a:xfrm rot="21600000">
              <a:off x="1137612" y="2928560"/>
              <a:ext cx="1271996" cy="1675190"/>
            </a:xfrm>
            <a:custGeom>
              <a:avLst/>
              <a:gdLst>
                <a:gd name="connsiteX0" fmla="*/ 133559 w 1271995"/>
                <a:gd name="connsiteY0" fmla="*/ 0 h 1675190"/>
                <a:gd name="connsiteX1" fmla="*/ 1138436 w 1271995"/>
                <a:gd name="connsiteY1" fmla="*/ 0 h 1675190"/>
                <a:gd name="connsiteX2" fmla="*/ 1271995 w 1271995"/>
                <a:gd name="connsiteY2" fmla="*/ 133559 h 1675190"/>
                <a:gd name="connsiteX3" fmla="*/ 1271995 w 1271995"/>
                <a:gd name="connsiteY3" fmla="*/ 1675190 h 1675190"/>
                <a:gd name="connsiteX4" fmla="*/ 1271995 w 1271995"/>
                <a:gd name="connsiteY4" fmla="*/ 1675190 h 1675190"/>
                <a:gd name="connsiteX5" fmla="*/ 0 w 1271995"/>
                <a:gd name="connsiteY5" fmla="*/ 1675190 h 1675190"/>
                <a:gd name="connsiteX6" fmla="*/ 0 w 1271995"/>
                <a:gd name="connsiteY6" fmla="*/ 1675190 h 1675190"/>
                <a:gd name="connsiteX7" fmla="*/ 0 w 1271995"/>
                <a:gd name="connsiteY7" fmla="*/ 133559 h 1675190"/>
                <a:gd name="connsiteX8" fmla="*/ 133559 w 1271995"/>
                <a:gd name="connsiteY8" fmla="*/ 0 h 167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995" h="1675190">
                  <a:moveTo>
                    <a:pt x="1138436" y="1675190"/>
                  </a:moveTo>
                  <a:lnTo>
                    <a:pt x="133559" y="1675190"/>
                  </a:lnTo>
                  <a:cubicBezTo>
                    <a:pt x="59796" y="1675190"/>
                    <a:pt x="0" y="1615394"/>
                    <a:pt x="0" y="154163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1995" y="0"/>
                  </a:lnTo>
                  <a:lnTo>
                    <a:pt x="1271995" y="0"/>
                  </a:lnTo>
                  <a:lnTo>
                    <a:pt x="1271995" y="1541631"/>
                  </a:lnTo>
                  <a:cubicBezTo>
                    <a:pt x="1271995" y="1615394"/>
                    <a:pt x="1212199" y="1675190"/>
                    <a:pt x="1138436" y="167519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358" tIns="142240" rIns="181359" bIns="181358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2000" kern="1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BD92A439-B754-9A5A-BB71-C249F23FA634}"/>
                </a:ext>
              </a:extLst>
            </p:cNvPr>
            <p:cNvSpPr/>
            <p:nvPr/>
          </p:nvSpPr>
          <p:spPr>
            <a:xfrm rot="21600000">
              <a:off x="2536807" y="2928559"/>
              <a:ext cx="1271996" cy="1675191"/>
            </a:xfrm>
            <a:custGeom>
              <a:avLst/>
              <a:gdLst>
                <a:gd name="connsiteX0" fmla="*/ 133559 w 1271995"/>
                <a:gd name="connsiteY0" fmla="*/ 0 h 1675190"/>
                <a:gd name="connsiteX1" fmla="*/ 1138436 w 1271995"/>
                <a:gd name="connsiteY1" fmla="*/ 0 h 1675190"/>
                <a:gd name="connsiteX2" fmla="*/ 1271995 w 1271995"/>
                <a:gd name="connsiteY2" fmla="*/ 133559 h 1675190"/>
                <a:gd name="connsiteX3" fmla="*/ 1271995 w 1271995"/>
                <a:gd name="connsiteY3" fmla="*/ 1675190 h 1675190"/>
                <a:gd name="connsiteX4" fmla="*/ 1271995 w 1271995"/>
                <a:gd name="connsiteY4" fmla="*/ 1675190 h 1675190"/>
                <a:gd name="connsiteX5" fmla="*/ 0 w 1271995"/>
                <a:gd name="connsiteY5" fmla="*/ 1675190 h 1675190"/>
                <a:gd name="connsiteX6" fmla="*/ 0 w 1271995"/>
                <a:gd name="connsiteY6" fmla="*/ 1675190 h 1675190"/>
                <a:gd name="connsiteX7" fmla="*/ 0 w 1271995"/>
                <a:gd name="connsiteY7" fmla="*/ 133559 h 1675190"/>
                <a:gd name="connsiteX8" fmla="*/ 133559 w 1271995"/>
                <a:gd name="connsiteY8" fmla="*/ 0 h 167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995" h="1675190">
                  <a:moveTo>
                    <a:pt x="1138436" y="1675190"/>
                  </a:moveTo>
                  <a:lnTo>
                    <a:pt x="133559" y="1675190"/>
                  </a:lnTo>
                  <a:cubicBezTo>
                    <a:pt x="59796" y="1675190"/>
                    <a:pt x="0" y="1615394"/>
                    <a:pt x="0" y="154163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1995" y="0"/>
                  </a:lnTo>
                  <a:lnTo>
                    <a:pt x="1271995" y="0"/>
                  </a:lnTo>
                  <a:lnTo>
                    <a:pt x="1271995" y="1541631"/>
                  </a:lnTo>
                  <a:cubicBezTo>
                    <a:pt x="1271995" y="1615394"/>
                    <a:pt x="1212199" y="1675190"/>
                    <a:pt x="1138436" y="167519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358" tIns="142241" rIns="181359" bIns="181358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2000" kern="12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F122E10-A8D0-D542-E7AD-71FBDC318F89}"/>
                </a:ext>
              </a:extLst>
            </p:cNvPr>
            <p:cNvSpPr/>
            <p:nvPr/>
          </p:nvSpPr>
          <p:spPr>
            <a:xfrm rot="21600000">
              <a:off x="5335197" y="2928559"/>
              <a:ext cx="1271995" cy="1675191"/>
            </a:xfrm>
            <a:custGeom>
              <a:avLst/>
              <a:gdLst>
                <a:gd name="connsiteX0" fmla="*/ 133559 w 1271995"/>
                <a:gd name="connsiteY0" fmla="*/ 0 h 1675190"/>
                <a:gd name="connsiteX1" fmla="*/ 1138436 w 1271995"/>
                <a:gd name="connsiteY1" fmla="*/ 0 h 1675190"/>
                <a:gd name="connsiteX2" fmla="*/ 1271995 w 1271995"/>
                <a:gd name="connsiteY2" fmla="*/ 133559 h 1675190"/>
                <a:gd name="connsiteX3" fmla="*/ 1271995 w 1271995"/>
                <a:gd name="connsiteY3" fmla="*/ 1675190 h 1675190"/>
                <a:gd name="connsiteX4" fmla="*/ 1271995 w 1271995"/>
                <a:gd name="connsiteY4" fmla="*/ 1675190 h 1675190"/>
                <a:gd name="connsiteX5" fmla="*/ 0 w 1271995"/>
                <a:gd name="connsiteY5" fmla="*/ 1675190 h 1675190"/>
                <a:gd name="connsiteX6" fmla="*/ 0 w 1271995"/>
                <a:gd name="connsiteY6" fmla="*/ 1675190 h 1675190"/>
                <a:gd name="connsiteX7" fmla="*/ 0 w 1271995"/>
                <a:gd name="connsiteY7" fmla="*/ 133559 h 1675190"/>
                <a:gd name="connsiteX8" fmla="*/ 133559 w 1271995"/>
                <a:gd name="connsiteY8" fmla="*/ 0 h 167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995" h="1675190">
                  <a:moveTo>
                    <a:pt x="1138436" y="1675190"/>
                  </a:moveTo>
                  <a:lnTo>
                    <a:pt x="133559" y="1675190"/>
                  </a:lnTo>
                  <a:cubicBezTo>
                    <a:pt x="59796" y="1675190"/>
                    <a:pt x="0" y="1615394"/>
                    <a:pt x="0" y="154163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1995" y="0"/>
                  </a:lnTo>
                  <a:lnTo>
                    <a:pt x="1271995" y="0"/>
                  </a:lnTo>
                  <a:lnTo>
                    <a:pt x="1271995" y="1541631"/>
                  </a:lnTo>
                  <a:cubicBezTo>
                    <a:pt x="1271995" y="1615394"/>
                    <a:pt x="1212199" y="1675190"/>
                    <a:pt x="1138436" y="167519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726" tIns="419609" rIns="458726" bIns="458726" numCol="1" spcCol="1270" anchor="t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5900" kern="120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69CF093C-CC6D-2E85-E577-BD28351BD57E}"/>
                </a:ext>
              </a:extLst>
            </p:cNvPr>
            <p:cNvSpPr/>
            <p:nvPr/>
          </p:nvSpPr>
          <p:spPr>
            <a:xfrm rot="21600000">
              <a:off x="6734392" y="2928560"/>
              <a:ext cx="1271995" cy="1675190"/>
            </a:xfrm>
            <a:custGeom>
              <a:avLst/>
              <a:gdLst>
                <a:gd name="connsiteX0" fmla="*/ 133559 w 1271995"/>
                <a:gd name="connsiteY0" fmla="*/ 0 h 1675190"/>
                <a:gd name="connsiteX1" fmla="*/ 1138436 w 1271995"/>
                <a:gd name="connsiteY1" fmla="*/ 0 h 1675190"/>
                <a:gd name="connsiteX2" fmla="*/ 1271995 w 1271995"/>
                <a:gd name="connsiteY2" fmla="*/ 133559 h 1675190"/>
                <a:gd name="connsiteX3" fmla="*/ 1271995 w 1271995"/>
                <a:gd name="connsiteY3" fmla="*/ 1675190 h 1675190"/>
                <a:gd name="connsiteX4" fmla="*/ 1271995 w 1271995"/>
                <a:gd name="connsiteY4" fmla="*/ 1675190 h 1675190"/>
                <a:gd name="connsiteX5" fmla="*/ 0 w 1271995"/>
                <a:gd name="connsiteY5" fmla="*/ 1675190 h 1675190"/>
                <a:gd name="connsiteX6" fmla="*/ 0 w 1271995"/>
                <a:gd name="connsiteY6" fmla="*/ 1675190 h 1675190"/>
                <a:gd name="connsiteX7" fmla="*/ 0 w 1271995"/>
                <a:gd name="connsiteY7" fmla="*/ 133559 h 1675190"/>
                <a:gd name="connsiteX8" fmla="*/ 133559 w 1271995"/>
                <a:gd name="connsiteY8" fmla="*/ 0 h 167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995" h="1675190">
                  <a:moveTo>
                    <a:pt x="1138436" y="1675190"/>
                  </a:moveTo>
                  <a:lnTo>
                    <a:pt x="133559" y="1675190"/>
                  </a:lnTo>
                  <a:cubicBezTo>
                    <a:pt x="59796" y="1675190"/>
                    <a:pt x="0" y="1615394"/>
                    <a:pt x="0" y="154163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1995" y="0"/>
                  </a:lnTo>
                  <a:lnTo>
                    <a:pt x="1271995" y="0"/>
                  </a:lnTo>
                  <a:lnTo>
                    <a:pt x="1271995" y="1541631"/>
                  </a:lnTo>
                  <a:cubicBezTo>
                    <a:pt x="1271995" y="1615394"/>
                    <a:pt x="1212199" y="1675190"/>
                    <a:pt x="1138436" y="167519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726" tIns="419608" rIns="458726" bIns="458726" numCol="1" spcCol="1270" anchor="t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5900" kern="1200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6B584A1-17C8-827D-3597-B0074BA0BA94}"/>
              </a:ext>
            </a:extLst>
          </p:cNvPr>
          <p:cNvSpPr txBox="1"/>
          <p:nvPr/>
        </p:nvSpPr>
        <p:spPr>
          <a:xfrm>
            <a:off x="1231899" y="2003605"/>
            <a:ext cx="117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Business Analytics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FB8A01-7E19-3BB9-6A9C-0F2E40F1CDB4}"/>
              </a:ext>
            </a:extLst>
          </p:cNvPr>
          <p:cNvSpPr txBox="1"/>
          <p:nvPr/>
        </p:nvSpPr>
        <p:spPr>
          <a:xfrm>
            <a:off x="5335197" y="1981645"/>
            <a:ext cx="117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Data Analytics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55C5544-CB86-1639-121A-738C0045CD77}"/>
              </a:ext>
            </a:extLst>
          </p:cNvPr>
          <p:cNvSpPr txBox="1"/>
          <p:nvPr/>
        </p:nvSpPr>
        <p:spPr>
          <a:xfrm>
            <a:off x="6734392" y="2003605"/>
            <a:ext cx="117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Data Scientist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7012B2B-1E96-2042-E521-ED5CDFA639CB}"/>
              </a:ext>
            </a:extLst>
          </p:cNvPr>
          <p:cNvSpPr txBox="1"/>
          <p:nvPr/>
        </p:nvSpPr>
        <p:spPr>
          <a:xfrm>
            <a:off x="2347404" y="1979335"/>
            <a:ext cx="1524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Data </a:t>
            </a:r>
          </a:p>
          <a:p>
            <a:pPr algn="ctr"/>
            <a:r>
              <a:rPr lang="es-AR" b="1" dirty="0">
                <a:latin typeface="Poppins" panose="00000500000000000000" pitchFamily="2" charset="0"/>
                <a:cs typeface="Poppins" panose="00000500000000000000" pitchFamily="2" charset="0"/>
              </a:rPr>
              <a:t>Engineer / Data Base Administrator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E4A3881-6FD8-A7A5-84FD-D77A758F1FCE}"/>
              </a:ext>
            </a:extLst>
          </p:cNvPr>
          <p:cNvSpPr txBox="1"/>
          <p:nvPr/>
        </p:nvSpPr>
        <p:spPr>
          <a:xfrm>
            <a:off x="1263643" y="3126311"/>
            <a:ext cx="1118658" cy="11772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AR" sz="1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Power</a:t>
            </a:r>
            <a:r>
              <a:rPr lang="es-A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BI</a:t>
            </a:r>
          </a:p>
          <a:p>
            <a:r>
              <a:rPr lang="es-AR" sz="1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Tableau</a:t>
            </a:r>
            <a:endParaRPr lang="es-AR" sz="1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Google Data Studio</a:t>
            </a:r>
          </a:p>
          <a:p>
            <a:r>
              <a:rPr lang="es-AR" sz="1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Qlik</a:t>
            </a:r>
            <a:r>
              <a:rPr lang="es-A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sz="1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view</a:t>
            </a:r>
            <a:endParaRPr lang="es-AR" sz="1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Ms Office</a:t>
            </a:r>
          </a:p>
          <a:p>
            <a:endParaRPr lang="es-AR" sz="105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2CBBC33-A3B1-3EA1-ED90-2C51769ACD5B}"/>
              </a:ext>
            </a:extLst>
          </p:cNvPr>
          <p:cNvSpPr txBox="1"/>
          <p:nvPr/>
        </p:nvSpPr>
        <p:spPr>
          <a:xfrm>
            <a:off x="2535639" y="3203255"/>
            <a:ext cx="146162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SQL</a:t>
            </a:r>
          </a:p>
          <a:p>
            <a:r>
              <a:rPr lang="en-US" dirty="0"/>
              <a:t>NOSQL</a:t>
            </a:r>
          </a:p>
          <a:p>
            <a:r>
              <a:rPr lang="en-US" dirty="0"/>
              <a:t>Cloud Computing</a:t>
            </a:r>
          </a:p>
          <a:p>
            <a:endParaRPr lang="es-AR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3BCCB3-C587-1C0B-DDDC-A04759F96616}"/>
              </a:ext>
            </a:extLst>
          </p:cNvPr>
          <p:cNvSpPr txBox="1"/>
          <p:nvPr/>
        </p:nvSpPr>
        <p:spPr>
          <a:xfrm>
            <a:off x="5371491" y="2944781"/>
            <a:ext cx="127199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s-AR" sz="1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dirty="0"/>
              <a:t>MS Office</a:t>
            </a:r>
          </a:p>
          <a:p>
            <a:r>
              <a:rPr lang="es-AR" dirty="0"/>
              <a:t>SQL</a:t>
            </a:r>
          </a:p>
          <a:p>
            <a:r>
              <a:rPr lang="es-AR" sz="1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Power</a:t>
            </a:r>
            <a:r>
              <a:rPr lang="es-A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BI</a:t>
            </a:r>
          </a:p>
          <a:p>
            <a:r>
              <a:rPr lang="es-AR" sz="1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Tableau</a:t>
            </a:r>
            <a:endParaRPr lang="es-AR" sz="1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A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Google Data Studio</a:t>
            </a:r>
          </a:p>
          <a:p>
            <a:r>
              <a:rPr lang="es-AR" sz="1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Qlik</a:t>
            </a:r>
            <a:r>
              <a:rPr lang="es-A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sz="1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view</a:t>
            </a:r>
            <a:endParaRPr lang="es-AR" sz="1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0D8928E-B76B-ECB4-F65C-8D161F0043C2}"/>
              </a:ext>
            </a:extLst>
          </p:cNvPr>
          <p:cNvSpPr txBox="1"/>
          <p:nvPr/>
        </p:nvSpPr>
        <p:spPr>
          <a:xfrm>
            <a:off x="6762187" y="3203255"/>
            <a:ext cx="146162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AR" dirty="0"/>
              <a:t>SQL</a:t>
            </a:r>
          </a:p>
          <a:p>
            <a:r>
              <a:rPr lang="es-AR" dirty="0"/>
              <a:t>Python</a:t>
            </a:r>
          </a:p>
          <a:p>
            <a:r>
              <a:rPr lang="es-AR" dirty="0"/>
              <a:t>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32590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2F9FFFA-C918-4DDE-96A7-5C2E3F06806B}">
  <we:reference id="wa200005107" version="1.1.0.0" store="es-ES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15979</TotalTime>
  <Words>2839</Words>
  <Application>Microsoft Office PowerPoint</Application>
  <PresentationFormat>Presentación en pantalla (16:9)</PresentationFormat>
  <Paragraphs>564</Paragraphs>
  <Slides>50</Slides>
  <Notes>50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Amasis MT Pro Black</vt:lpstr>
      <vt:lpstr>Poppins SemiBold</vt:lpstr>
      <vt:lpstr>Arial</vt:lpstr>
      <vt:lpstr>Wingdings</vt:lpstr>
      <vt:lpstr>Raleway</vt:lpstr>
      <vt:lpstr>Poppins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Extracción de datos y estadísticas</vt:lpstr>
      <vt:lpstr>Presentación de PowerPoint</vt:lpstr>
      <vt:lpstr>Presentación de PowerPoint</vt:lpstr>
      <vt:lpstr>Presentación de PowerPoint</vt:lpstr>
      <vt:lpstr>Datos estructurados vs no estructurados</vt:lpstr>
      <vt:lpstr>Presentación de PowerPoint</vt:lpstr>
      <vt:lpstr>Presentación de PowerPoint</vt:lpstr>
      <vt:lpstr>Presentación de PowerPoint</vt:lpstr>
      <vt:lpstr>BD “Vivero Marchito”</vt:lpstr>
      <vt:lpstr>BD “Vivero Marchito”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Virginia Marich</dc:creator>
  <cp:lastModifiedBy>Virginia Marich</cp:lastModifiedBy>
  <cp:revision>28</cp:revision>
  <dcterms:modified xsi:type="dcterms:W3CDTF">2023-10-20T01:18:25Z</dcterms:modified>
</cp:coreProperties>
</file>