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7" r:id="rId2"/>
    <p:sldId id="412" r:id="rId3"/>
    <p:sldId id="422" r:id="rId4"/>
    <p:sldId id="391" r:id="rId5"/>
    <p:sldId id="423" r:id="rId6"/>
    <p:sldId id="415" r:id="rId7"/>
    <p:sldId id="401" r:id="rId8"/>
    <p:sldId id="402" r:id="rId9"/>
    <p:sldId id="404" r:id="rId10"/>
    <p:sldId id="424" r:id="rId11"/>
    <p:sldId id="337" r:id="rId12"/>
    <p:sldId id="327" r:id="rId13"/>
    <p:sldId id="338" r:id="rId14"/>
    <p:sldId id="339" r:id="rId15"/>
    <p:sldId id="340" r:id="rId16"/>
    <p:sldId id="342" r:id="rId17"/>
    <p:sldId id="341" r:id="rId18"/>
    <p:sldId id="343" r:id="rId19"/>
    <p:sldId id="344" r:id="rId20"/>
    <p:sldId id="345" r:id="rId21"/>
    <p:sldId id="346" r:id="rId22"/>
    <p:sldId id="348" r:id="rId23"/>
    <p:sldId id="347" r:id="rId24"/>
    <p:sldId id="425" r:id="rId25"/>
    <p:sldId id="407" r:id="rId26"/>
    <p:sldId id="405" r:id="rId27"/>
    <p:sldId id="416" r:id="rId28"/>
    <p:sldId id="417" r:id="rId29"/>
    <p:sldId id="418" r:id="rId30"/>
    <p:sldId id="419" r:id="rId31"/>
    <p:sldId id="269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entury Gothic" panose="020B0502020202020204" pitchFamily="34" charset="0"/>
      <p:regular r:id="rId38"/>
      <p:bold r:id="rId39"/>
      <p:italic r:id="rId40"/>
      <p:boldItalic r:id="rId41"/>
    </p:embeddedFont>
    <p:embeddedFont>
      <p:font typeface="Poppins" panose="00000500000000000000" pitchFamily="2" charset="0"/>
      <p:regular r:id="rId42"/>
      <p:bold r:id="rId43"/>
      <p:italic r:id="rId44"/>
      <p:boldItalic r:id="rId45"/>
    </p:embeddedFont>
    <p:embeddedFont>
      <p:font typeface="Poppins SemiBold" panose="00000700000000000000" pitchFamily="2" charset="0"/>
      <p:regular r:id="rId46"/>
      <p:bold r:id="rId47"/>
      <p:italic r:id="rId48"/>
      <p:boldItalic r:id="rId49"/>
    </p:embeddedFont>
    <p:embeddedFont>
      <p:font typeface="Raleway" panose="020B0503030101060003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6" userDrawn="1">
          <p15:clr>
            <a:srgbClr val="9AA0A6"/>
          </p15:clr>
        </p15:guide>
        <p15:guide id="2" pos="453" userDrawn="1">
          <p15:clr>
            <a:srgbClr val="9AA0A6"/>
          </p15:clr>
        </p15:guide>
        <p15:guide id="3" pos="5587">
          <p15:clr>
            <a:srgbClr val="9AA0A6"/>
          </p15:clr>
        </p15:guide>
        <p15:guide id="4" orient="horz" pos="3072" userDrawn="1">
          <p15:clr>
            <a:srgbClr val="9AA0A6"/>
          </p15:clr>
        </p15:guide>
        <p15:guide id="5" orient="horz" pos="531" userDrawn="1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9EAEC"/>
    <a:srgbClr val="9C0000"/>
    <a:srgbClr val="183000"/>
    <a:srgbClr val="9EABB3"/>
    <a:srgbClr val="D2DADD"/>
    <a:srgbClr val="D01317"/>
    <a:srgbClr val="F7F7F7"/>
    <a:srgbClr val="1246B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91" autoAdjust="0"/>
    <p:restoredTop sz="61770" autoAdjust="0"/>
  </p:normalViewPr>
  <p:slideViewPr>
    <p:cSldViewPr snapToGrid="0">
      <p:cViewPr varScale="1">
        <p:scale>
          <a:sx n="58" d="100"/>
          <a:sy n="58" d="100"/>
        </p:scale>
        <p:origin x="1392" y="42"/>
      </p:cViewPr>
      <p:guideLst>
        <p:guide orient="horz" pos="146"/>
        <p:guide pos="453"/>
        <p:guide pos="5587"/>
        <p:guide orient="horz" pos="3072"/>
        <p:guide orient="horz" pos="531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5FDCA-024C-433F-A6F2-DC75579AD07F}" type="doc">
      <dgm:prSet loTypeId="urn:microsoft.com/office/officeart/2005/8/layout/vProcess5" loCatId="process" qsTypeId="urn:microsoft.com/office/officeart/2005/8/quickstyle/3d4" qsCatId="3D" csTypeId="urn:microsoft.com/office/officeart/2005/8/colors/accent1_2" csCatId="accent1" phldr="1"/>
      <dgm:spPr/>
    </dgm:pt>
    <dgm:pt modelId="{47C9650E-AE42-4085-A07B-F2495446CC12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ES" sz="1400" dirty="0">
              <a:latin typeface="Poppins" panose="00000500000000000000" pitchFamily="2" charset="0"/>
              <a:cs typeface="Poppins" panose="00000500000000000000" pitchFamily="2" charset="0"/>
            </a:rPr>
            <a:t>Exploración de los datos</a:t>
          </a:r>
          <a:endParaRPr lang="es-AR" sz="14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B58EF3B0-9CF7-4D4A-8E4E-6710A57A903C}" type="parTrans" cxnId="{93F96802-4FBB-4BEF-9487-E126D7C496F4}">
      <dgm:prSet/>
      <dgm:spPr/>
      <dgm:t>
        <a:bodyPr/>
        <a:lstStyle/>
        <a:p>
          <a:endParaRPr lang="es-AR"/>
        </a:p>
      </dgm:t>
    </dgm:pt>
    <dgm:pt modelId="{D4C39258-9228-4E91-9EA1-36D658DBD1DD}" type="sibTrans" cxnId="{93F96802-4FBB-4BEF-9487-E126D7C496F4}">
      <dgm:prSet/>
      <dgm:spPr/>
      <dgm:t>
        <a:bodyPr/>
        <a:lstStyle/>
        <a:p>
          <a:endParaRPr lang="es-AR"/>
        </a:p>
      </dgm:t>
    </dgm:pt>
    <dgm:pt modelId="{12D0584E-B856-4A3E-8C04-13233A3E5AFE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ES" sz="1400" dirty="0">
              <a:latin typeface="Poppins" panose="00000500000000000000" pitchFamily="2" charset="0"/>
              <a:cs typeface="Poppins" panose="00000500000000000000" pitchFamily="2" charset="0"/>
            </a:rPr>
            <a:t>Descripción con medidas estadísticas</a:t>
          </a:r>
          <a:endParaRPr lang="es-AR" sz="14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F827A4D7-DA61-4750-83D6-6EA233844AF7}" type="parTrans" cxnId="{109D7EF1-479B-4C91-A524-628BE045703F}">
      <dgm:prSet/>
      <dgm:spPr/>
      <dgm:t>
        <a:bodyPr/>
        <a:lstStyle/>
        <a:p>
          <a:endParaRPr lang="es-AR"/>
        </a:p>
      </dgm:t>
    </dgm:pt>
    <dgm:pt modelId="{EA0C32DF-1A77-490F-B989-7CAEE4803BBE}" type="sibTrans" cxnId="{109D7EF1-479B-4C91-A524-628BE045703F}">
      <dgm:prSet/>
      <dgm:spPr/>
      <dgm:t>
        <a:bodyPr/>
        <a:lstStyle/>
        <a:p>
          <a:endParaRPr lang="es-AR"/>
        </a:p>
      </dgm:t>
    </dgm:pt>
    <dgm:pt modelId="{34C80E62-B54F-4E80-BF2F-C488D08BD2D9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ES" sz="1400" dirty="0">
              <a:latin typeface="Poppins" panose="00000500000000000000" pitchFamily="2" charset="0"/>
              <a:cs typeface="Poppins" panose="00000500000000000000" pitchFamily="2" charset="0"/>
            </a:rPr>
            <a:t>Representación gráfica</a:t>
          </a:r>
          <a:endParaRPr lang="es-AR" sz="14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5125B765-1979-42F0-A8DD-B1005F7F3CFC}" type="parTrans" cxnId="{8A309F14-DCD0-416E-80C2-113085A7F70E}">
      <dgm:prSet/>
      <dgm:spPr/>
      <dgm:t>
        <a:bodyPr/>
        <a:lstStyle/>
        <a:p>
          <a:endParaRPr lang="es-AR"/>
        </a:p>
      </dgm:t>
    </dgm:pt>
    <dgm:pt modelId="{BB69997C-4327-4F28-B014-8DCF53539455}" type="sibTrans" cxnId="{8A309F14-DCD0-416E-80C2-113085A7F70E}">
      <dgm:prSet/>
      <dgm:spPr/>
      <dgm:t>
        <a:bodyPr/>
        <a:lstStyle/>
        <a:p>
          <a:endParaRPr lang="es-AR"/>
        </a:p>
      </dgm:t>
    </dgm:pt>
    <dgm:pt modelId="{010F0A76-DDA7-4640-A8A7-5FE9CBF22771}" type="pres">
      <dgm:prSet presAssocID="{B775FDCA-024C-433F-A6F2-DC75579AD07F}" presName="outerComposite" presStyleCnt="0">
        <dgm:presLayoutVars>
          <dgm:chMax val="5"/>
          <dgm:dir/>
          <dgm:resizeHandles val="exact"/>
        </dgm:presLayoutVars>
      </dgm:prSet>
      <dgm:spPr/>
    </dgm:pt>
    <dgm:pt modelId="{2456DE2B-18DA-46A7-8DB3-932EB69E6AB9}" type="pres">
      <dgm:prSet presAssocID="{B775FDCA-024C-433F-A6F2-DC75579AD07F}" presName="dummyMaxCanvas" presStyleCnt="0">
        <dgm:presLayoutVars/>
      </dgm:prSet>
      <dgm:spPr/>
    </dgm:pt>
    <dgm:pt modelId="{6F922A92-4C52-47C9-8EF7-12F69783375B}" type="pres">
      <dgm:prSet presAssocID="{B775FDCA-024C-433F-A6F2-DC75579AD07F}" presName="ThreeNodes_1" presStyleLbl="node1" presStyleIdx="0" presStyleCnt="3" custLinFactNeighborY="4710">
        <dgm:presLayoutVars>
          <dgm:bulletEnabled val="1"/>
        </dgm:presLayoutVars>
      </dgm:prSet>
      <dgm:spPr/>
    </dgm:pt>
    <dgm:pt modelId="{8734A157-9565-44E4-9A2E-3F8D223F2CF9}" type="pres">
      <dgm:prSet presAssocID="{B775FDCA-024C-433F-A6F2-DC75579AD07F}" presName="ThreeNodes_2" presStyleLbl="node1" presStyleIdx="1" presStyleCnt="3" custLinFactNeighborY="4710">
        <dgm:presLayoutVars>
          <dgm:bulletEnabled val="1"/>
        </dgm:presLayoutVars>
      </dgm:prSet>
      <dgm:spPr/>
    </dgm:pt>
    <dgm:pt modelId="{7B888AD9-3169-4653-BF79-EABAB19F8261}" type="pres">
      <dgm:prSet presAssocID="{B775FDCA-024C-433F-A6F2-DC75579AD07F}" presName="ThreeNodes_3" presStyleLbl="node1" presStyleIdx="2" presStyleCnt="3">
        <dgm:presLayoutVars>
          <dgm:bulletEnabled val="1"/>
        </dgm:presLayoutVars>
      </dgm:prSet>
      <dgm:spPr/>
    </dgm:pt>
    <dgm:pt modelId="{4C785830-98E4-4544-9EE3-BDF636DBC301}" type="pres">
      <dgm:prSet presAssocID="{B775FDCA-024C-433F-A6F2-DC75579AD07F}" presName="ThreeConn_1-2" presStyleLbl="fgAccFollowNode1" presStyleIdx="0" presStyleCnt="2">
        <dgm:presLayoutVars>
          <dgm:bulletEnabled val="1"/>
        </dgm:presLayoutVars>
      </dgm:prSet>
      <dgm:spPr/>
    </dgm:pt>
    <dgm:pt modelId="{E6448B78-F217-4E78-A6F6-1639B2E6313C}" type="pres">
      <dgm:prSet presAssocID="{B775FDCA-024C-433F-A6F2-DC75579AD07F}" presName="ThreeConn_2-3" presStyleLbl="fgAccFollowNode1" presStyleIdx="1" presStyleCnt="2">
        <dgm:presLayoutVars>
          <dgm:bulletEnabled val="1"/>
        </dgm:presLayoutVars>
      </dgm:prSet>
      <dgm:spPr/>
    </dgm:pt>
    <dgm:pt modelId="{258BDC64-0BAF-46F8-BBD6-326331C4D253}" type="pres">
      <dgm:prSet presAssocID="{B775FDCA-024C-433F-A6F2-DC75579AD07F}" presName="ThreeNodes_1_text" presStyleLbl="node1" presStyleIdx="2" presStyleCnt="3">
        <dgm:presLayoutVars>
          <dgm:bulletEnabled val="1"/>
        </dgm:presLayoutVars>
      </dgm:prSet>
      <dgm:spPr/>
    </dgm:pt>
    <dgm:pt modelId="{011624E6-FF40-4303-B838-D629FC0FC85F}" type="pres">
      <dgm:prSet presAssocID="{B775FDCA-024C-433F-A6F2-DC75579AD07F}" presName="ThreeNodes_2_text" presStyleLbl="node1" presStyleIdx="2" presStyleCnt="3">
        <dgm:presLayoutVars>
          <dgm:bulletEnabled val="1"/>
        </dgm:presLayoutVars>
      </dgm:prSet>
      <dgm:spPr/>
    </dgm:pt>
    <dgm:pt modelId="{C6B621A1-E31A-442F-A843-818430CA85B5}" type="pres">
      <dgm:prSet presAssocID="{B775FDCA-024C-433F-A6F2-DC75579AD07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3F96802-4FBB-4BEF-9487-E126D7C496F4}" srcId="{B775FDCA-024C-433F-A6F2-DC75579AD07F}" destId="{47C9650E-AE42-4085-A07B-F2495446CC12}" srcOrd="0" destOrd="0" parTransId="{B58EF3B0-9CF7-4D4A-8E4E-6710A57A903C}" sibTransId="{D4C39258-9228-4E91-9EA1-36D658DBD1DD}"/>
    <dgm:cxn modelId="{8A309F14-DCD0-416E-80C2-113085A7F70E}" srcId="{B775FDCA-024C-433F-A6F2-DC75579AD07F}" destId="{34C80E62-B54F-4E80-BF2F-C488D08BD2D9}" srcOrd="2" destOrd="0" parTransId="{5125B765-1979-42F0-A8DD-B1005F7F3CFC}" sibTransId="{BB69997C-4327-4F28-B014-8DCF53539455}"/>
    <dgm:cxn modelId="{013F7F20-DDD9-4C02-AC19-71C05B1506B6}" type="presOf" srcId="{12D0584E-B856-4A3E-8C04-13233A3E5AFE}" destId="{8734A157-9565-44E4-9A2E-3F8D223F2CF9}" srcOrd="0" destOrd="0" presId="urn:microsoft.com/office/officeart/2005/8/layout/vProcess5"/>
    <dgm:cxn modelId="{BAC54651-3917-4D31-B23B-3D96BCFDC2FC}" type="presOf" srcId="{EA0C32DF-1A77-490F-B989-7CAEE4803BBE}" destId="{E6448B78-F217-4E78-A6F6-1639B2E6313C}" srcOrd="0" destOrd="0" presId="urn:microsoft.com/office/officeart/2005/8/layout/vProcess5"/>
    <dgm:cxn modelId="{C2712473-F557-4AF9-B6EC-E6B364CB68E7}" type="presOf" srcId="{D4C39258-9228-4E91-9EA1-36D658DBD1DD}" destId="{4C785830-98E4-4544-9EE3-BDF636DBC301}" srcOrd="0" destOrd="0" presId="urn:microsoft.com/office/officeart/2005/8/layout/vProcess5"/>
    <dgm:cxn modelId="{8613D673-E4E5-4434-9843-2C05E0046035}" type="presOf" srcId="{47C9650E-AE42-4085-A07B-F2495446CC12}" destId="{6F922A92-4C52-47C9-8EF7-12F69783375B}" srcOrd="0" destOrd="0" presId="urn:microsoft.com/office/officeart/2005/8/layout/vProcess5"/>
    <dgm:cxn modelId="{C08302BC-6168-49CC-B77B-A3715D765C09}" type="presOf" srcId="{34C80E62-B54F-4E80-BF2F-C488D08BD2D9}" destId="{7B888AD9-3169-4653-BF79-EABAB19F8261}" srcOrd="0" destOrd="0" presId="urn:microsoft.com/office/officeart/2005/8/layout/vProcess5"/>
    <dgm:cxn modelId="{A09243C7-7B81-4F79-9F91-FFB195664654}" type="presOf" srcId="{47C9650E-AE42-4085-A07B-F2495446CC12}" destId="{258BDC64-0BAF-46F8-BBD6-326331C4D253}" srcOrd="1" destOrd="0" presId="urn:microsoft.com/office/officeart/2005/8/layout/vProcess5"/>
    <dgm:cxn modelId="{83411FE6-8DFA-40DC-A3E7-1118E6FFE67B}" type="presOf" srcId="{12D0584E-B856-4A3E-8C04-13233A3E5AFE}" destId="{011624E6-FF40-4303-B838-D629FC0FC85F}" srcOrd="1" destOrd="0" presId="urn:microsoft.com/office/officeart/2005/8/layout/vProcess5"/>
    <dgm:cxn modelId="{0C1DDAE6-9606-4AF3-A428-57F77246E04A}" type="presOf" srcId="{B775FDCA-024C-433F-A6F2-DC75579AD07F}" destId="{010F0A76-DDA7-4640-A8A7-5FE9CBF22771}" srcOrd="0" destOrd="0" presId="urn:microsoft.com/office/officeart/2005/8/layout/vProcess5"/>
    <dgm:cxn modelId="{109D7EF1-479B-4C91-A524-628BE045703F}" srcId="{B775FDCA-024C-433F-A6F2-DC75579AD07F}" destId="{12D0584E-B856-4A3E-8C04-13233A3E5AFE}" srcOrd="1" destOrd="0" parTransId="{F827A4D7-DA61-4750-83D6-6EA233844AF7}" sibTransId="{EA0C32DF-1A77-490F-B989-7CAEE4803BBE}"/>
    <dgm:cxn modelId="{BB6A4DFB-B68D-43F0-AAAB-38E137394B93}" type="presOf" srcId="{34C80E62-B54F-4E80-BF2F-C488D08BD2D9}" destId="{C6B621A1-E31A-442F-A843-818430CA85B5}" srcOrd="1" destOrd="0" presId="urn:microsoft.com/office/officeart/2005/8/layout/vProcess5"/>
    <dgm:cxn modelId="{7F9FE6BC-CB0C-47C0-9E09-8FC9EF52BA5C}" type="presParOf" srcId="{010F0A76-DDA7-4640-A8A7-5FE9CBF22771}" destId="{2456DE2B-18DA-46A7-8DB3-932EB69E6AB9}" srcOrd="0" destOrd="0" presId="urn:microsoft.com/office/officeart/2005/8/layout/vProcess5"/>
    <dgm:cxn modelId="{E340ED09-03B8-4DCE-A83E-9CA11DD87214}" type="presParOf" srcId="{010F0A76-DDA7-4640-A8A7-5FE9CBF22771}" destId="{6F922A92-4C52-47C9-8EF7-12F69783375B}" srcOrd="1" destOrd="0" presId="urn:microsoft.com/office/officeart/2005/8/layout/vProcess5"/>
    <dgm:cxn modelId="{DCC268C5-8776-43D4-8407-75066D978412}" type="presParOf" srcId="{010F0A76-DDA7-4640-A8A7-5FE9CBF22771}" destId="{8734A157-9565-44E4-9A2E-3F8D223F2CF9}" srcOrd="2" destOrd="0" presId="urn:microsoft.com/office/officeart/2005/8/layout/vProcess5"/>
    <dgm:cxn modelId="{4702B6C4-9C01-4772-8BA1-F9FB07506B13}" type="presParOf" srcId="{010F0A76-DDA7-4640-A8A7-5FE9CBF22771}" destId="{7B888AD9-3169-4653-BF79-EABAB19F8261}" srcOrd="3" destOrd="0" presId="urn:microsoft.com/office/officeart/2005/8/layout/vProcess5"/>
    <dgm:cxn modelId="{93B13B9C-650F-4A73-8694-51855EFE0202}" type="presParOf" srcId="{010F0A76-DDA7-4640-A8A7-5FE9CBF22771}" destId="{4C785830-98E4-4544-9EE3-BDF636DBC301}" srcOrd="4" destOrd="0" presId="urn:microsoft.com/office/officeart/2005/8/layout/vProcess5"/>
    <dgm:cxn modelId="{A7EF3266-8362-4BF0-9719-C2F43B45BF2B}" type="presParOf" srcId="{010F0A76-DDA7-4640-A8A7-5FE9CBF22771}" destId="{E6448B78-F217-4E78-A6F6-1639B2E6313C}" srcOrd="5" destOrd="0" presId="urn:microsoft.com/office/officeart/2005/8/layout/vProcess5"/>
    <dgm:cxn modelId="{65104D36-8B7D-402F-AB1D-5E3427019F8B}" type="presParOf" srcId="{010F0A76-DDA7-4640-A8A7-5FE9CBF22771}" destId="{258BDC64-0BAF-46F8-BBD6-326331C4D253}" srcOrd="6" destOrd="0" presId="urn:microsoft.com/office/officeart/2005/8/layout/vProcess5"/>
    <dgm:cxn modelId="{2AE877D4-C3E1-4A16-B009-D01C9DD3EA9E}" type="presParOf" srcId="{010F0A76-DDA7-4640-A8A7-5FE9CBF22771}" destId="{011624E6-FF40-4303-B838-D629FC0FC85F}" srcOrd="7" destOrd="0" presId="urn:microsoft.com/office/officeart/2005/8/layout/vProcess5"/>
    <dgm:cxn modelId="{806B7D48-961D-49D1-8D7A-6D189F1AED0D}" type="presParOf" srcId="{010F0A76-DDA7-4640-A8A7-5FE9CBF22771}" destId="{C6B621A1-E31A-442F-A843-818430CA85B5}" srcOrd="8" destOrd="0" presId="urn:microsoft.com/office/officeart/2005/8/layout/vProcess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5FDCA-024C-433F-A6F2-DC75579AD07F}" type="doc">
      <dgm:prSet loTypeId="urn:microsoft.com/office/officeart/2005/8/layout/process2" loCatId="process" qsTypeId="urn:microsoft.com/office/officeart/2005/8/quickstyle/3d4" qsCatId="3D" csTypeId="urn:microsoft.com/office/officeart/2005/8/colors/accent1_2" csCatId="accent1" phldr="1"/>
      <dgm:spPr/>
    </dgm:pt>
    <dgm:pt modelId="{47C9650E-AE42-4085-A07B-F2495446CC12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AR" sz="1400" dirty="0">
              <a:latin typeface="Poppins" panose="00000500000000000000" pitchFamily="2" charset="0"/>
              <a:cs typeface="Poppins" panose="00000500000000000000" pitchFamily="2" charset="0"/>
            </a:rPr>
            <a:t>Identificación de errores</a:t>
          </a:r>
        </a:p>
      </dgm:t>
    </dgm:pt>
    <dgm:pt modelId="{B58EF3B0-9CF7-4D4A-8E4E-6710A57A903C}" type="parTrans" cxnId="{93F96802-4FBB-4BEF-9487-E126D7C496F4}">
      <dgm:prSet/>
      <dgm:spPr/>
      <dgm:t>
        <a:bodyPr/>
        <a:lstStyle/>
        <a:p>
          <a:endParaRPr lang="es-AR"/>
        </a:p>
      </dgm:t>
    </dgm:pt>
    <dgm:pt modelId="{D4C39258-9228-4E91-9EA1-36D658DBD1DD}" type="sibTrans" cxnId="{93F96802-4FBB-4BEF-9487-E126D7C496F4}">
      <dgm:prSet/>
      <dgm:spPr/>
      <dgm:t>
        <a:bodyPr/>
        <a:lstStyle/>
        <a:p>
          <a:endParaRPr lang="es-AR"/>
        </a:p>
      </dgm:t>
    </dgm:pt>
    <dgm:pt modelId="{12D0584E-B856-4A3E-8C04-13233A3E5AFE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AR" sz="1400" dirty="0">
              <a:latin typeface="Poppins" panose="00000500000000000000" pitchFamily="2" charset="0"/>
              <a:cs typeface="Poppins" panose="00000500000000000000" pitchFamily="2" charset="0"/>
            </a:rPr>
            <a:t>Detección de comportamientos inusuales</a:t>
          </a:r>
        </a:p>
      </dgm:t>
    </dgm:pt>
    <dgm:pt modelId="{F827A4D7-DA61-4750-83D6-6EA233844AF7}" type="parTrans" cxnId="{109D7EF1-479B-4C91-A524-628BE045703F}">
      <dgm:prSet/>
      <dgm:spPr/>
      <dgm:t>
        <a:bodyPr/>
        <a:lstStyle/>
        <a:p>
          <a:endParaRPr lang="es-AR"/>
        </a:p>
      </dgm:t>
    </dgm:pt>
    <dgm:pt modelId="{EA0C32DF-1A77-490F-B989-7CAEE4803BBE}" type="sibTrans" cxnId="{109D7EF1-479B-4C91-A524-628BE045703F}">
      <dgm:prSet/>
      <dgm:spPr/>
      <dgm:t>
        <a:bodyPr/>
        <a:lstStyle/>
        <a:p>
          <a:endParaRPr lang="es-AR"/>
        </a:p>
      </dgm:t>
    </dgm:pt>
    <dgm:pt modelId="{34C80E62-B54F-4E80-BF2F-C488D08BD2D9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AR" sz="1400" dirty="0">
              <a:latin typeface="Poppins" panose="00000500000000000000" pitchFamily="2" charset="0"/>
              <a:cs typeface="Poppins" panose="00000500000000000000" pitchFamily="2" charset="0"/>
            </a:rPr>
            <a:t>Análisis de tendencias y patrones</a:t>
          </a:r>
        </a:p>
      </dgm:t>
    </dgm:pt>
    <dgm:pt modelId="{5125B765-1979-42F0-A8DD-B1005F7F3CFC}" type="parTrans" cxnId="{8A309F14-DCD0-416E-80C2-113085A7F70E}">
      <dgm:prSet/>
      <dgm:spPr/>
      <dgm:t>
        <a:bodyPr/>
        <a:lstStyle/>
        <a:p>
          <a:endParaRPr lang="es-AR"/>
        </a:p>
      </dgm:t>
    </dgm:pt>
    <dgm:pt modelId="{BB69997C-4327-4F28-B014-8DCF53539455}" type="sibTrans" cxnId="{8A309F14-DCD0-416E-80C2-113085A7F70E}">
      <dgm:prSet/>
      <dgm:spPr/>
      <dgm:t>
        <a:bodyPr/>
        <a:lstStyle/>
        <a:p>
          <a:endParaRPr lang="es-AR"/>
        </a:p>
      </dgm:t>
    </dgm:pt>
    <dgm:pt modelId="{6B969015-6B19-425C-864A-91938D7CABB7}" type="pres">
      <dgm:prSet presAssocID="{B775FDCA-024C-433F-A6F2-DC75579AD07F}" presName="linearFlow" presStyleCnt="0">
        <dgm:presLayoutVars>
          <dgm:resizeHandles val="exact"/>
        </dgm:presLayoutVars>
      </dgm:prSet>
      <dgm:spPr/>
    </dgm:pt>
    <dgm:pt modelId="{925680C2-B3AA-4441-945C-33262848F3B8}" type="pres">
      <dgm:prSet presAssocID="{47C9650E-AE42-4085-A07B-F2495446CC12}" presName="node" presStyleLbl="node1" presStyleIdx="0" presStyleCnt="3">
        <dgm:presLayoutVars>
          <dgm:bulletEnabled val="1"/>
        </dgm:presLayoutVars>
      </dgm:prSet>
      <dgm:spPr/>
    </dgm:pt>
    <dgm:pt modelId="{8AC4CA37-735A-4A5E-A8BD-FE9246D94DF5}" type="pres">
      <dgm:prSet presAssocID="{D4C39258-9228-4E91-9EA1-36D658DBD1DD}" presName="sibTrans" presStyleLbl="sibTrans2D1" presStyleIdx="0" presStyleCnt="2"/>
      <dgm:spPr/>
    </dgm:pt>
    <dgm:pt modelId="{D50DFF0F-D326-480D-A9CE-B0D3D8C685FA}" type="pres">
      <dgm:prSet presAssocID="{D4C39258-9228-4E91-9EA1-36D658DBD1DD}" presName="connectorText" presStyleLbl="sibTrans2D1" presStyleIdx="0" presStyleCnt="2"/>
      <dgm:spPr/>
    </dgm:pt>
    <dgm:pt modelId="{E9B93FC3-AFBA-4CF0-99E6-0180815FDD4B}" type="pres">
      <dgm:prSet presAssocID="{12D0584E-B856-4A3E-8C04-13233A3E5AFE}" presName="node" presStyleLbl="node1" presStyleIdx="1" presStyleCnt="3">
        <dgm:presLayoutVars>
          <dgm:bulletEnabled val="1"/>
        </dgm:presLayoutVars>
      </dgm:prSet>
      <dgm:spPr/>
    </dgm:pt>
    <dgm:pt modelId="{C1EE6577-293F-4802-A188-148AE0C5D715}" type="pres">
      <dgm:prSet presAssocID="{EA0C32DF-1A77-490F-B989-7CAEE4803BBE}" presName="sibTrans" presStyleLbl="sibTrans2D1" presStyleIdx="1" presStyleCnt="2"/>
      <dgm:spPr/>
    </dgm:pt>
    <dgm:pt modelId="{EC52D042-8160-4796-9256-95E9734B63B8}" type="pres">
      <dgm:prSet presAssocID="{EA0C32DF-1A77-490F-B989-7CAEE4803BBE}" presName="connectorText" presStyleLbl="sibTrans2D1" presStyleIdx="1" presStyleCnt="2"/>
      <dgm:spPr/>
    </dgm:pt>
    <dgm:pt modelId="{A65FDB06-38F8-4C10-8F29-D6892DD61172}" type="pres">
      <dgm:prSet presAssocID="{34C80E62-B54F-4E80-BF2F-C488D08BD2D9}" presName="node" presStyleLbl="node1" presStyleIdx="2" presStyleCnt="3">
        <dgm:presLayoutVars>
          <dgm:bulletEnabled val="1"/>
        </dgm:presLayoutVars>
      </dgm:prSet>
      <dgm:spPr/>
    </dgm:pt>
  </dgm:ptLst>
  <dgm:cxnLst>
    <dgm:cxn modelId="{93F96802-4FBB-4BEF-9487-E126D7C496F4}" srcId="{B775FDCA-024C-433F-A6F2-DC75579AD07F}" destId="{47C9650E-AE42-4085-A07B-F2495446CC12}" srcOrd="0" destOrd="0" parTransId="{B58EF3B0-9CF7-4D4A-8E4E-6710A57A903C}" sibTransId="{D4C39258-9228-4E91-9EA1-36D658DBD1DD}"/>
    <dgm:cxn modelId="{6F0D1414-45B7-4A7B-986B-17DCE0A16835}" type="presOf" srcId="{D4C39258-9228-4E91-9EA1-36D658DBD1DD}" destId="{D50DFF0F-D326-480D-A9CE-B0D3D8C685FA}" srcOrd="1" destOrd="0" presId="urn:microsoft.com/office/officeart/2005/8/layout/process2"/>
    <dgm:cxn modelId="{8A309F14-DCD0-416E-80C2-113085A7F70E}" srcId="{B775FDCA-024C-433F-A6F2-DC75579AD07F}" destId="{34C80E62-B54F-4E80-BF2F-C488D08BD2D9}" srcOrd="2" destOrd="0" parTransId="{5125B765-1979-42F0-A8DD-B1005F7F3CFC}" sibTransId="{BB69997C-4327-4F28-B014-8DCF53539455}"/>
    <dgm:cxn modelId="{40349F2B-72CD-45E0-94A5-4CC4FFE30A1E}" type="presOf" srcId="{D4C39258-9228-4E91-9EA1-36D658DBD1DD}" destId="{8AC4CA37-735A-4A5E-A8BD-FE9246D94DF5}" srcOrd="0" destOrd="0" presId="urn:microsoft.com/office/officeart/2005/8/layout/process2"/>
    <dgm:cxn modelId="{C3F4CE39-E8EB-489A-850D-27B7C41F31F5}" type="presOf" srcId="{B775FDCA-024C-433F-A6F2-DC75579AD07F}" destId="{6B969015-6B19-425C-864A-91938D7CABB7}" srcOrd="0" destOrd="0" presId="urn:microsoft.com/office/officeart/2005/8/layout/process2"/>
    <dgm:cxn modelId="{F1D3EA5A-AD96-496C-88DB-9AFF4E43DE22}" type="presOf" srcId="{47C9650E-AE42-4085-A07B-F2495446CC12}" destId="{925680C2-B3AA-4441-945C-33262848F3B8}" srcOrd="0" destOrd="0" presId="urn:microsoft.com/office/officeart/2005/8/layout/process2"/>
    <dgm:cxn modelId="{5579C07C-64C0-4192-AB49-8703A83A0EB0}" type="presOf" srcId="{EA0C32DF-1A77-490F-B989-7CAEE4803BBE}" destId="{C1EE6577-293F-4802-A188-148AE0C5D715}" srcOrd="0" destOrd="0" presId="urn:microsoft.com/office/officeart/2005/8/layout/process2"/>
    <dgm:cxn modelId="{9B3DCAA1-7CBA-435A-84DB-41B3713E4EF2}" type="presOf" srcId="{EA0C32DF-1A77-490F-B989-7CAEE4803BBE}" destId="{EC52D042-8160-4796-9256-95E9734B63B8}" srcOrd="1" destOrd="0" presId="urn:microsoft.com/office/officeart/2005/8/layout/process2"/>
    <dgm:cxn modelId="{462BD2A9-CA32-473C-8B51-5230B98FC228}" type="presOf" srcId="{12D0584E-B856-4A3E-8C04-13233A3E5AFE}" destId="{E9B93FC3-AFBA-4CF0-99E6-0180815FDD4B}" srcOrd="0" destOrd="0" presId="urn:microsoft.com/office/officeart/2005/8/layout/process2"/>
    <dgm:cxn modelId="{CBC332CA-BD9C-48F1-9E34-9ECC433BC10D}" type="presOf" srcId="{34C80E62-B54F-4E80-BF2F-C488D08BD2D9}" destId="{A65FDB06-38F8-4C10-8F29-D6892DD61172}" srcOrd="0" destOrd="0" presId="urn:microsoft.com/office/officeart/2005/8/layout/process2"/>
    <dgm:cxn modelId="{109D7EF1-479B-4C91-A524-628BE045703F}" srcId="{B775FDCA-024C-433F-A6F2-DC75579AD07F}" destId="{12D0584E-B856-4A3E-8C04-13233A3E5AFE}" srcOrd="1" destOrd="0" parTransId="{F827A4D7-DA61-4750-83D6-6EA233844AF7}" sibTransId="{EA0C32DF-1A77-490F-B989-7CAEE4803BBE}"/>
    <dgm:cxn modelId="{6AA27A9E-D5E3-4C98-9518-2E9CE8648A11}" type="presParOf" srcId="{6B969015-6B19-425C-864A-91938D7CABB7}" destId="{925680C2-B3AA-4441-945C-33262848F3B8}" srcOrd="0" destOrd="0" presId="urn:microsoft.com/office/officeart/2005/8/layout/process2"/>
    <dgm:cxn modelId="{D5A1E47B-A364-4116-A6C5-2CFC0AE0BCD1}" type="presParOf" srcId="{6B969015-6B19-425C-864A-91938D7CABB7}" destId="{8AC4CA37-735A-4A5E-A8BD-FE9246D94DF5}" srcOrd="1" destOrd="0" presId="urn:microsoft.com/office/officeart/2005/8/layout/process2"/>
    <dgm:cxn modelId="{AAA96C80-AE11-43F5-BFEB-69201FCABB02}" type="presParOf" srcId="{8AC4CA37-735A-4A5E-A8BD-FE9246D94DF5}" destId="{D50DFF0F-D326-480D-A9CE-B0D3D8C685FA}" srcOrd="0" destOrd="0" presId="urn:microsoft.com/office/officeart/2005/8/layout/process2"/>
    <dgm:cxn modelId="{907B470B-00FA-4813-8B75-8D5CF6D16BF0}" type="presParOf" srcId="{6B969015-6B19-425C-864A-91938D7CABB7}" destId="{E9B93FC3-AFBA-4CF0-99E6-0180815FDD4B}" srcOrd="2" destOrd="0" presId="urn:microsoft.com/office/officeart/2005/8/layout/process2"/>
    <dgm:cxn modelId="{4CAE9099-7BDE-4D64-96B7-31E339C1E703}" type="presParOf" srcId="{6B969015-6B19-425C-864A-91938D7CABB7}" destId="{C1EE6577-293F-4802-A188-148AE0C5D715}" srcOrd="3" destOrd="0" presId="urn:microsoft.com/office/officeart/2005/8/layout/process2"/>
    <dgm:cxn modelId="{27CC2A70-3644-45FB-8AC2-9D4883E3F1BC}" type="presParOf" srcId="{C1EE6577-293F-4802-A188-148AE0C5D715}" destId="{EC52D042-8160-4796-9256-95E9734B63B8}" srcOrd="0" destOrd="0" presId="urn:microsoft.com/office/officeart/2005/8/layout/process2"/>
    <dgm:cxn modelId="{6E50D974-8E76-4AA0-9A14-769F620BFBBF}" type="presParOf" srcId="{6B969015-6B19-425C-864A-91938D7CABB7}" destId="{A65FDB06-38F8-4C10-8F29-D6892DD61172}" srcOrd="4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22A92-4C52-47C9-8EF7-12F69783375B}">
      <dsp:nvSpPr>
        <dsp:cNvPr id="0" name=""/>
        <dsp:cNvSpPr/>
      </dsp:nvSpPr>
      <dsp:spPr>
        <a:xfrm>
          <a:off x="0" y="45113"/>
          <a:ext cx="4593898" cy="957819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Poppins" panose="00000500000000000000" pitchFamily="2" charset="0"/>
              <a:cs typeface="Poppins" panose="00000500000000000000" pitchFamily="2" charset="0"/>
            </a:rPr>
            <a:t>Exploración de los datos</a:t>
          </a:r>
          <a:endParaRPr lang="es-AR" sz="14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28054" y="73167"/>
        <a:ext cx="3560334" cy="901711"/>
      </dsp:txXfrm>
    </dsp:sp>
    <dsp:sp modelId="{8734A157-9565-44E4-9A2E-3F8D223F2CF9}">
      <dsp:nvSpPr>
        <dsp:cNvPr id="0" name=""/>
        <dsp:cNvSpPr/>
      </dsp:nvSpPr>
      <dsp:spPr>
        <a:xfrm>
          <a:off x="405343" y="1162569"/>
          <a:ext cx="4593898" cy="957819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Poppins" panose="00000500000000000000" pitchFamily="2" charset="0"/>
              <a:cs typeface="Poppins" panose="00000500000000000000" pitchFamily="2" charset="0"/>
            </a:rPr>
            <a:t>Descripción con medidas estadísticas</a:t>
          </a:r>
          <a:endParaRPr lang="es-AR" sz="14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433397" y="1190623"/>
        <a:ext cx="3509863" cy="901711"/>
      </dsp:txXfrm>
    </dsp:sp>
    <dsp:sp modelId="{7B888AD9-3169-4653-BF79-EABAB19F8261}">
      <dsp:nvSpPr>
        <dsp:cNvPr id="0" name=""/>
        <dsp:cNvSpPr/>
      </dsp:nvSpPr>
      <dsp:spPr>
        <a:xfrm>
          <a:off x="810687" y="2234913"/>
          <a:ext cx="4593898" cy="957819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Poppins" panose="00000500000000000000" pitchFamily="2" charset="0"/>
              <a:cs typeface="Poppins" panose="00000500000000000000" pitchFamily="2" charset="0"/>
            </a:rPr>
            <a:t>Representación gráfica</a:t>
          </a:r>
          <a:endParaRPr lang="es-AR" sz="14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838741" y="2262967"/>
        <a:ext cx="3509863" cy="901711"/>
      </dsp:txXfrm>
    </dsp:sp>
    <dsp:sp modelId="{4C785830-98E4-4544-9EE3-BDF636DBC301}">
      <dsp:nvSpPr>
        <dsp:cNvPr id="0" name=""/>
        <dsp:cNvSpPr/>
      </dsp:nvSpPr>
      <dsp:spPr>
        <a:xfrm>
          <a:off x="3971315" y="726346"/>
          <a:ext cx="622582" cy="622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900" kern="1200"/>
        </a:p>
      </dsp:txBody>
      <dsp:txXfrm>
        <a:off x="4111396" y="726346"/>
        <a:ext cx="342420" cy="468493"/>
      </dsp:txXfrm>
    </dsp:sp>
    <dsp:sp modelId="{E6448B78-F217-4E78-A6F6-1639B2E6313C}">
      <dsp:nvSpPr>
        <dsp:cNvPr id="0" name=""/>
        <dsp:cNvSpPr/>
      </dsp:nvSpPr>
      <dsp:spPr>
        <a:xfrm>
          <a:off x="4376659" y="1837417"/>
          <a:ext cx="622582" cy="622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900" kern="1200"/>
        </a:p>
      </dsp:txBody>
      <dsp:txXfrm>
        <a:off x="4516740" y="1837417"/>
        <a:ext cx="342420" cy="4684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680C2-B3AA-4441-945C-33262848F3B8}">
      <dsp:nvSpPr>
        <dsp:cNvPr id="0" name=""/>
        <dsp:cNvSpPr/>
      </dsp:nvSpPr>
      <dsp:spPr>
        <a:xfrm>
          <a:off x="768531" y="0"/>
          <a:ext cx="2689230" cy="672307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>
              <a:latin typeface="Poppins" panose="00000500000000000000" pitchFamily="2" charset="0"/>
              <a:cs typeface="Poppins" panose="00000500000000000000" pitchFamily="2" charset="0"/>
            </a:rPr>
            <a:t>Identificación de errores</a:t>
          </a:r>
        </a:p>
      </dsp:txBody>
      <dsp:txXfrm>
        <a:off x="788222" y="19691"/>
        <a:ext cx="2649848" cy="632925"/>
      </dsp:txXfrm>
    </dsp:sp>
    <dsp:sp modelId="{8AC4CA37-735A-4A5E-A8BD-FE9246D94DF5}">
      <dsp:nvSpPr>
        <dsp:cNvPr id="0" name=""/>
        <dsp:cNvSpPr/>
      </dsp:nvSpPr>
      <dsp:spPr>
        <a:xfrm rot="5400000">
          <a:off x="1987088" y="689115"/>
          <a:ext cx="252115" cy="302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300" kern="1200"/>
        </a:p>
      </dsp:txBody>
      <dsp:txXfrm rot="-5400000">
        <a:off x="2022385" y="714326"/>
        <a:ext cx="181522" cy="176481"/>
      </dsp:txXfrm>
    </dsp:sp>
    <dsp:sp modelId="{E9B93FC3-AFBA-4CF0-99E6-0180815FDD4B}">
      <dsp:nvSpPr>
        <dsp:cNvPr id="0" name=""/>
        <dsp:cNvSpPr/>
      </dsp:nvSpPr>
      <dsp:spPr>
        <a:xfrm>
          <a:off x="768531" y="1008461"/>
          <a:ext cx="2689230" cy="672307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>
              <a:latin typeface="Poppins" panose="00000500000000000000" pitchFamily="2" charset="0"/>
              <a:cs typeface="Poppins" panose="00000500000000000000" pitchFamily="2" charset="0"/>
            </a:rPr>
            <a:t>Detección de comportamientos inusuales</a:t>
          </a:r>
        </a:p>
      </dsp:txBody>
      <dsp:txXfrm>
        <a:off x="788222" y="1028152"/>
        <a:ext cx="2649848" cy="632925"/>
      </dsp:txXfrm>
    </dsp:sp>
    <dsp:sp modelId="{C1EE6577-293F-4802-A188-148AE0C5D715}">
      <dsp:nvSpPr>
        <dsp:cNvPr id="0" name=""/>
        <dsp:cNvSpPr/>
      </dsp:nvSpPr>
      <dsp:spPr>
        <a:xfrm rot="5400000">
          <a:off x="1987088" y="1697576"/>
          <a:ext cx="252115" cy="302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300" kern="1200"/>
        </a:p>
      </dsp:txBody>
      <dsp:txXfrm rot="-5400000">
        <a:off x="2022385" y="1722787"/>
        <a:ext cx="181522" cy="176481"/>
      </dsp:txXfrm>
    </dsp:sp>
    <dsp:sp modelId="{A65FDB06-38F8-4C10-8F29-D6892DD61172}">
      <dsp:nvSpPr>
        <dsp:cNvPr id="0" name=""/>
        <dsp:cNvSpPr/>
      </dsp:nvSpPr>
      <dsp:spPr>
        <a:xfrm>
          <a:off x="768531" y="2016922"/>
          <a:ext cx="2689230" cy="672307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>
              <a:latin typeface="Poppins" panose="00000500000000000000" pitchFamily="2" charset="0"/>
              <a:cs typeface="Poppins" panose="00000500000000000000" pitchFamily="2" charset="0"/>
            </a:rPr>
            <a:t>Análisis de tendencias y patrones</a:t>
          </a:r>
        </a:p>
      </dsp:txBody>
      <dsp:txXfrm>
        <a:off x="788222" y="2036613"/>
        <a:ext cx="2649848" cy="63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0b8f9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0b8f9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1662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95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9615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50565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15388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85036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95745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20180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37449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8833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950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10816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95900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s-AR" b="0" i="0" dirty="0">
              <a:effectLst/>
              <a:latin typeface="Söhne"/>
            </a:endParaRPr>
          </a:p>
          <a:p>
            <a:pPr algn="l"/>
            <a:endParaRPr lang="es-AR" b="0" i="0" dirty="0">
              <a:effectLst/>
              <a:latin typeface="Söhne"/>
            </a:endParaRPr>
          </a:p>
          <a:p>
            <a:pPr marL="158750" indent="0">
              <a:buNone/>
            </a:pPr>
            <a:br>
              <a:rPr lang="es-AR" dirty="0"/>
            </a:br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53259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02445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8171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51205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78722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2435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73642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3440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1010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989802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c102fbe4c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c102fbe4c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6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922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30597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21234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92380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883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hyperlink" Target="https://colab.research.google.com/drive/1ceylYTR1wqLJGEQTbx14yCazFmJkvjkY?usp=sharing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j8nKgj62JtXbUFZkT-ZK-Yvdzl9Mi5Aw?usp=sharing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ursos.utnba.centrodeelearning.com/mod/folder/view.php?id=10430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Wnbr6sAfZp5c2vE43Md1va8gcBwI8S4x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earnpython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92923" y="2035650"/>
            <a:ext cx="41046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b="1" dirty="0">
                <a:solidFill>
                  <a:srgbClr val="304269"/>
                </a:solidFill>
                <a:latin typeface="Poppins"/>
                <a:ea typeface="Poppins"/>
                <a:cs typeface="Poppins"/>
                <a:sym typeface="Poppins"/>
              </a:rPr>
              <a:t>CURSO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b="1" dirty="0">
                <a:solidFill>
                  <a:srgbClr val="304269"/>
                </a:solidFill>
                <a:latin typeface="Poppins"/>
                <a:ea typeface="Poppins"/>
                <a:cs typeface="Poppins"/>
                <a:sym typeface="Poppins"/>
              </a:rPr>
              <a:t>DE DATA SCIENCE</a:t>
            </a:r>
          </a:p>
        </p:txBody>
      </p:sp>
      <p:sp>
        <p:nvSpPr>
          <p:cNvPr id="61" name="Google Shape;61;p14"/>
          <p:cNvSpPr txBox="1"/>
          <p:nvPr/>
        </p:nvSpPr>
        <p:spPr>
          <a:xfrm>
            <a:off x="892934" y="3313456"/>
            <a:ext cx="5340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Ing. Virginia Marich</a:t>
            </a:r>
            <a:endParaRPr sz="1600">
              <a:solidFill>
                <a:srgbClr val="353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l="10253" t="7588" r="2188" b="1633"/>
          <a:stretch/>
        </p:blipFill>
        <p:spPr>
          <a:xfrm>
            <a:off x="4572000" y="1445824"/>
            <a:ext cx="3859950" cy="26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1" name="Google Shape;61;p14"/>
          <p:cNvSpPr txBox="1"/>
          <p:nvPr/>
        </p:nvSpPr>
        <p:spPr>
          <a:xfrm>
            <a:off x="684213" y="593316"/>
            <a:ext cx="4782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</a:lstStyle>
          <a:p>
            <a:r>
              <a:rPr lang="es" dirty="0">
                <a:sym typeface="Poppins SemiBold"/>
              </a:rPr>
              <a:t>Temario</a:t>
            </a:r>
            <a:endParaRPr dirty="0">
              <a:sym typeface="Poppins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84213" y="1062697"/>
            <a:ext cx="3347871" cy="163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SQL</a:t>
            </a:r>
            <a:r>
              <a:rPr lang="es-ES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: Descarga de consultas y conexión con Python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Conocimiento del IDE: Google Colab para Python y fundamentos de Python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Exploración de un data set: estadística descriptiva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Exploración de un data set: Librerías y sentencias básicas para explorar un data set con Python</a:t>
            </a:r>
          </a:p>
          <a:p>
            <a:pPr marL="139700">
              <a:lnSpc>
                <a:spcPct val="150000"/>
              </a:lnSpc>
              <a:buClr>
                <a:srgbClr val="666666"/>
              </a:buClr>
              <a:buSzPts val="1400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  <a:sym typeface="Raleway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ea typeface="Raleway"/>
              <a:cs typeface="Poppins" panose="00000500000000000000" pitchFamily="2" charset="0"/>
              <a:sym typeface="Raleway"/>
            </a:endParaRPr>
          </a:p>
        </p:txBody>
      </p:sp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15E6E61D-D104-8CDA-CF0B-1C951F09E3DE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2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1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1815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5" y="46575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ES" dirty="0">
                <a:sym typeface="Raleway SemiBold"/>
              </a:rPr>
              <a:t>Estadística descriptiva</a:t>
            </a:r>
            <a:endParaRPr lang="es-AR" dirty="0">
              <a:sym typeface="Raleway SemiBold"/>
            </a:endParaRPr>
          </a:p>
        </p:txBody>
      </p:sp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102F96DE-5A39-0B51-B15F-D4945A832B06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/ Unidad 2  / Estadística fácil para un Data Scientist</a:t>
            </a:r>
          </a:p>
          <a:p>
            <a:pPr>
              <a:buClr>
                <a:schemeClr val="dk1"/>
              </a:buClr>
              <a:buSzPts val="1100"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7903D07-27E8-40EE-B8BE-98147948D530}"/>
              </a:ext>
            </a:extLst>
          </p:cNvPr>
          <p:cNvGraphicFramePr/>
          <p:nvPr/>
        </p:nvGraphicFramePr>
        <p:xfrm>
          <a:off x="1869707" y="1059604"/>
          <a:ext cx="5404586" cy="3192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55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Estadística fácil para un Data Scientist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" name="Google Shape;76;p17">
            <a:extLst>
              <a:ext uri="{FF2B5EF4-FFF2-40B4-BE49-F238E27FC236}">
                <a16:creationId xmlns:a16="http://schemas.microsoft.com/office/drawing/2014/main" id="{64395D84-004C-5D6E-65D4-66763E91786F}"/>
              </a:ext>
            </a:extLst>
          </p:cNvPr>
          <p:cNvSpPr txBox="1"/>
          <p:nvPr/>
        </p:nvSpPr>
        <p:spPr>
          <a:xfrm>
            <a:off x="688794" y="508444"/>
            <a:ext cx="6270806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1. Exploración de los datos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3A9CFD-82CD-96EE-B87B-DFE4257D6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94" y="1632156"/>
            <a:ext cx="7447547" cy="24886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83CD9B7-4FDB-AD01-4394-0D0BF911DC90}"/>
              </a:ext>
            </a:extLst>
          </p:cNvPr>
          <p:cNvSpPr txBox="1"/>
          <p:nvPr/>
        </p:nvSpPr>
        <p:spPr>
          <a:xfrm>
            <a:off x="688794" y="1022684"/>
            <a:ext cx="5122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Data Set – “Estudio empresarial sobre renuncias”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59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Estadística fácil para un Data Scientist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" name="Google Shape;76;p17">
            <a:extLst>
              <a:ext uri="{FF2B5EF4-FFF2-40B4-BE49-F238E27FC236}">
                <a16:creationId xmlns:a16="http://schemas.microsoft.com/office/drawing/2014/main" id="{64395D84-004C-5D6E-65D4-66763E91786F}"/>
              </a:ext>
            </a:extLst>
          </p:cNvPr>
          <p:cNvSpPr txBox="1"/>
          <p:nvPr/>
        </p:nvSpPr>
        <p:spPr>
          <a:xfrm>
            <a:off x="688794" y="508444"/>
            <a:ext cx="6270806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1. Exploración de los datos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3CD9B7-4FDB-AD01-4394-0D0BF911DC90}"/>
              </a:ext>
            </a:extLst>
          </p:cNvPr>
          <p:cNvSpPr txBox="1"/>
          <p:nvPr/>
        </p:nvSpPr>
        <p:spPr>
          <a:xfrm>
            <a:off x="688794" y="937764"/>
            <a:ext cx="5122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Data Set – “Estudio empresarial sobre renuncias”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415C28-26DF-3896-637C-CD22A1C881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32" b="6330"/>
          <a:stretch/>
        </p:blipFill>
        <p:spPr>
          <a:xfrm>
            <a:off x="797079" y="1245541"/>
            <a:ext cx="4221078" cy="36067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515A137-6766-3555-4B05-00A39C71067C}"/>
              </a:ext>
            </a:extLst>
          </p:cNvPr>
          <p:cNvSpPr txBox="1"/>
          <p:nvPr/>
        </p:nvSpPr>
        <p:spPr>
          <a:xfrm>
            <a:off x="5702968" y="2181588"/>
            <a:ext cx="1022685" cy="307777"/>
          </a:xfrm>
          <a:prstGeom prst="rect">
            <a:avLst/>
          </a:prstGeom>
          <a:solidFill>
            <a:srgbClr val="C00000"/>
          </a:solidFill>
          <a:ln>
            <a:solidFill>
              <a:srgbClr val="D0131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Int64</a:t>
            </a:r>
            <a:endParaRPr lang="es-A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C6D6FD8-9104-58C2-85E3-8339F997E680}"/>
              </a:ext>
            </a:extLst>
          </p:cNvPr>
          <p:cNvSpPr txBox="1"/>
          <p:nvPr/>
        </p:nvSpPr>
        <p:spPr>
          <a:xfrm>
            <a:off x="5702967" y="2654136"/>
            <a:ext cx="1022685" cy="307777"/>
          </a:xfrm>
          <a:prstGeom prst="rect">
            <a:avLst/>
          </a:prstGeom>
          <a:solidFill>
            <a:srgbClr val="C00000"/>
          </a:solidFill>
          <a:ln>
            <a:solidFill>
              <a:srgbClr val="D0131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</a:t>
            </a:r>
            <a:endParaRPr lang="es-A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AEFD2BA-96B2-088F-63AD-7B3964831CEC}"/>
              </a:ext>
            </a:extLst>
          </p:cNvPr>
          <p:cNvCxnSpPr/>
          <p:nvPr/>
        </p:nvCxnSpPr>
        <p:spPr>
          <a:xfrm>
            <a:off x="6855594" y="2334126"/>
            <a:ext cx="351322" cy="0"/>
          </a:xfrm>
          <a:prstGeom prst="straightConnector1">
            <a:avLst/>
          </a:prstGeom>
          <a:ln>
            <a:solidFill>
              <a:srgbClr val="D013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A54E926-AF5E-97FC-3467-5F8D211E3108}"/>
              </a:ext>
            </a:extLst>
          </p:cNvPr>
          <p:cNvCxnSpPr/>
          <p:nvPr/>
        </p:nvCxnSpPr>
        <p:spPr>
          <a:xfrm>
            <a:off x="6855594" y="2799347"/>
            <a:ext cx="351322" cy="0"/>
          </a:xfrm>
          <a:prstGeom prst="straightConnector1">
            <a:avLst/>
          </a:prstGeom>
          <a:ln>
            <a:solidFill>
              <a:srgbClr val="D013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37E0582-3FE1-D5F0-8AB6-18AEC44FDE24}"/>
              </a:ext>
            </a:extLst>
          </p:cNvPr>
          <p:cNvSpPr txBox="1"/>
          <p:nvPr/>
        </p:nvSpPr>
        <p:spPr>
          <a:xfrm>
            <a:off x="7363326" y="2181588"/>
            <a:ext cx="1155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numérico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159128A-8AD1-5634-DBAE-994B5B6D4812}"/>
              </a:ext>
            </a:extLst>
          </p:cNvPr>
          <p:cNvSpPr txBox="1"/>
          <p:nvPr/>
        </p:nvSpPr>
        <p:spPr>
          <a:xfrm>
            <a:off x="7363326" y="2645458"/>
            <a:ext cx="1335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categórico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4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Estadística fácil para un Data Scientist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" name="Google Shape;76;p17">
            <a:extLst>
              <a:ext uri="{FF2B5EF4-FFF2-40B4-BE49-F238E27FC236}">
                <a16:creationId xmlns:a16="http://schemas.microsoft.com/office/drawing/2014/main" id="{64395D84-004C-5D6E-65D4-66763E91786F}"/>
              </a:ext>
            </a:extLst>
          </p:cNvPr>
          <p:cNvSpPr txBox="1"/>
          <p:nvPr/>
        </p:nvSpPr>
        <p:spPr>
          <a:xfrm>
            <a:off x="688794" y="508444"/>
            <a:ext cx="6270806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2. Medidas estadísticas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2.1 Medidas de tendencia central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33A9D0-F510-D20F-51AF-F26ED143D4C1}"/>
              </a:ext>
            </a:extLst>
          </p:cNvPr>
          <p:cNvSpPr txBox="1"/>
          <p:nvPr/>
        </p:nvSpPr>
        <p:spPr>
          <a:xfrm>
            <a:off x="568478" y="1460537"/>
            <a:ext cx="38832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Proporcionan una comprensión clara de la ubicación y centralidad de los datos en un conjunto de observaciones.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AF2BD31-5246-85A0-FE3B-99A457C1BD0E}"/>
              </a:ext>
            </a:extLst>
          </p:cNvPr>
          <p:cNvGrpSpPr/>
          <p:nvPr/>
        </p:nvGrpSpPr>
        <p:grpSpPr>
          <a:xfrm>
            <a:off x="5029200" y="1460537"/>
            <a:ext cx="2761694" cy="2758130"/>
            <a:chOff x="6222044" y="2792250"/>
            <a:chExt cx="2131715" cy="2117000"/>
          </a:xfrm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7C1CC763-5DB9-AC0E-A2BC-A1B880F2C4E1}"/>
                </a:ext>
              </a:extLst>
            </p:cNvPr>
            <p:cNvSpPr/>
            <p:nvPr/>
          </p:nvSpPr>
          <p:spPr>
            <a:xfrm>
              <a:off x="6661673" y="2792250"/>
              <a:ext cx="1252457" cy="1252457"/>
            </a:xfrm>
            <a:custGeom>
              <a:avLst/>
              <a:gdLst>
                <a:gd name="connsiteX0" fmla="*/ 0 w 1252457"/>
                <a:gd name="connsiteY0" fmla="*/ 626229 h 1252457"/>
                <a:gd name="connsiteX1" fmla="*/ 626229 w 1252457"/>
                <a:gd name="connsiteY1" fmla="*/ 0 h 1252457"/>
                <a:gd name="connsiteX2" fmla="*/ 1252458 w 1252457"/>
                <a:gd name="connsiteY2" fmla="*/ 626229 h 1252457"/>
                <a:gd name="connsiteX3" fmla="*/ 626229 w 1252457"/>
                <a:gd name="connsiteY3" fmla="*/ 1252458 h 1252457"/>
                <a:gd name="connsiteX4" fmla="*/ 0 w 1252457"/>
                <a:gd name="connsiteY4" fmla="*/ 626229 h 125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457" h="1252457">
                  <a:moveTo>
                    <a:pt x="0" y="626229"/>
                  </a:moveTo>
                  <a:cubicBezTo>
                    <a:pt x="0" y="280372"/>
                    <a:pt x="280372" y="0"/>
                    <a:pt x="626229" y="0"/>
                  </a:cubicBezTo>
                  <a:cubicBezTo>
                    <a:pt x="972086" y="0"/>
                    <a:pt x="1252458" y="280372"/>
                    <a:pt x="1252458" y="626229"/>
                  </a:cubicBezTo>
                  <a:cubicBezTo>
                    <a:pt x="1252458" y="972086"/>
                    <a:pt x="972086" y="1252458"/>
                    <a:pt x="626229" y="1252458"/>
                  </a:cubicBezTo>
                  <a:cubicBezTo>
                    <a:pt x="280372" y="1252458"/>
                    <a:pt x="0" y="972086"/>
                    <a:pt x="0" y="626229"/>
                  </a:cubicBezTo>
                  <a:close/>
                </a:path>
              </a:pathLst>
            </a:custGeom>
            <a:solidFill>
              <a:srgbClr val="9C0000">
                <a:alpha val="50000"/>
              </a:srgbClr>
            </a:solidFill>
            <a:ln>
              <a:solidFill>
                <a:srgbClr val="9C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shade val="80000"/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22659" tIns="292240" rIns="222659" bIns="626228" numCol="1" spcCol="1270" anchor="ctr" anchorCtr="0">
              <a:noAutofit/>
            </a:bodyPr>
            <a:lstStyle/>
            <a:p>
              <a:pPr algn="ctr" defTabSz="53338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333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MEDIA</a:t>
              </a:r>
              <a:endParaRPr lang="es-AR" sz="1333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6A823D47-10F4-77E3-D410-012208FF507B}"/>
                </a:ext>
              </a:extLst>
            </p:cNvPr>
            <p:cNvSpPr/>
            <p:nvPr/>
          </p:nvSpPr>
          <p:spPr>
            <a:xfrm>
              <a:off x="7101302" y="3611921"/>
              <a:ext cx="1252457" cy="1252457"/>
            </a:xfrm>
            <a:custGeom>
              <a:avLst/>
              <a:gdLst>
                <a:gd name="connsiteX0" fmla="*/ 0 w 1252457"/>
                <a:gd name="connsiteY0" fmla="*/ 626229 h 1252457"/>
                <a:gd name="connsiteX1" fmla="*/ 626229 w 1252457"/>
                <a:gd name="connsiteY1" fmla="*/ 0 h 1252457"/>
                <a:gd name="connsiteX2" fmla="*/ 1252458 w 1252457"/>
                <a:gd name="connsiteY2" fmla="*/ 626229 h 1252457"/>
                <a:gd name="connsiteX3" fmla="*/ 626229 w 1252457"/>
                <a:gd name="connsiteY3" fmla="*/ 1252458 h 1252457"/>
                <a:gd name="connsiteX4" fmla="*/ 0 w 1252457"/>
                <a:gd name="connsiteY4" fmla="*/ 626229 h 125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457" h="1252457">
                  <a:moveTo>
                    <a:pt x="0" y="626229"/>
                  </a:moveTo>
                  <a:cubicBezTo>
                    <a:pt x="0" y="280372"/>
                    <a:pt x="280372" y="0"/>
                    <a:pt x="626229" y="0"/>
                  </a:cubicBezTo>
                  <a:cubicBezTo>
                    <a:pt x="972086" y="0"/>
                    <a:pt x="1252458" y="280372"/>
                    <a:pt x="1252458" y="626229"/>
                  </a:cubicBezTo>
                  <a:cubicBezTo>
                    <a:pt x="1252458" y="972086"/>
                    <a:pt x="972086" y="1252458"/>
                    <a:pt x="626229" y="1252458"/>
                  </a:cubicBezTo>
                  <a:cubicBezTo>
                    <a:pt x="280372" y="1252458"/>
                    <a:pt x="0" y="972086"/>
                    <a:pt x="0" y="626229"/>
                  </a:cubicBezTo>
                  <a:close/>
                </a:path>
              </a:pathLst>
            </a:custGeom>
            <a:solidFill>
              <a:srgbClr val="9C0000">
                <a:alpha val="50000"/>
              </a:srgbClr>
            </a:solidFill>
            <a:ln w="25400" cap="flat" cmpd="sng" algn="ctr">
              <a:solidFill>
                <a:srgbClr val="9C0000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510724" tIns="431403" rIns="157253" bIns="320072" numCol="1" spcCol="1270" anchor="ctr" anchorCtr="0">
              <a:noAutofit/>
            </a:bodyPr>
            <a:lstStyle/>
            <a:p>
              <a:pPr algn="ctr" defTabSz="47412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333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MODA</a:t>
              </a:r>
              <a:endParaRPr lang="es-AR" sz="1333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EB8D9108-418F-4190-33A2-0D4E332B8F18}"/>
                </a:ext>
              </a:extLst>
            </p:cNvPr>
            <p:cNvSpPr/>
            <p:nvPr/>
          </p:nvSpPr>
          <p:spPr>
            <a:xfrm>
              <a:off x="6222044" y="3656793"/>
              <a:ext cx="1252457" cy="1252457"/>
            </a:xfrm>
            <a:custGeom>
              <a:avLst/>
              <a:gdLst>
                <a:gd name="connsiteX0" fmla="*/ 0 w 1252457"/>
                <a:gd name="connsiteY0" fmla="*/ 626229 h 1252457"/>
                <a:gd name="connsiteX1" fmla="*/ 626229 w 1252457"/>
                <a:gd name="connsiteY1" fmla="*/ 0 h 1252457"/>
                <a:gd name="connsiteX2" fmla="*/ 1252458 w 1252457"/>
                <a:gd name="connsiteY2" fmla="*/ 626229 h 1252457"/>
                <a:gd name="connsiteX3" fmla="*/ 626229 w 1252457"/>
                <a:gd name="connsiteY3" fmla="*/ 1252458 h 1252457"/>
                <a:gd name="connsiteX4" fmla="*/ 0 w 1252457"/>
                <a:gd name="connsiteY4" fmla="*/ 626229 h 125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457" h="1252457">
                  <a:moveTo>
                    <a:pt x="0" y="626229"/>
                  </a:moveTo>
                  <a:cubicBezTo>
                    <a:pt x="0" y="280372"/>
                    <a:pt x="280372" y="0"/>
                    <a:pt x="626229" y="0"/>
                  </a:cubicBezTo>
                  <a:cubicBezTo>
                    <a:pt x="972086" y="0"/>
                    <a:pt x="1252458" y="280372"/>
                    <a:pt x="1252458" y="626229"/>
                  </a:cubicBezTo>
                  <a:cubicBezTo>
                    <a:pt x="1252458" y="972086"/>
                    <a:pt x="972086" y="1252458"/>
                    <a:pt x="626229" y="1252458"/>
                  </a:cubicBezTo>
                  <a:cubicBezTo>
                    <a:pt x="280372" y="1252458"/>
                    <a:pt x="0" y="972086"/>
                    <a:pt x="0" y="626229"/>
                  </a:cubicBezTo>
                  <a:close/>
                </a:path>
              </a:pathLst>
            </a:custGeom>
            <a:solidFill>
              <a:srgbClr val="9C0000">
                <a:alpha val="50000"/>
              </a:srgbClr>
            </a:solidFill>
            <a:ln w="25400" cap="flat" cmpd="sng" algn="ctr">
              <a:solidFill>
                <a:srgbClr val="9C0000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57253" tIns="431403" rIns="510724" bIns="320072" numCol="1" spcCol="1270" anchor="ctr" anchorCtr="0">
              <a:noAutofit/>
            </a:bodyPr>
            <a:lstStyle/>
            <a:p>
              <a:pPr algn="ctr" defTabSz="47412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333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MEDIANA</a:t>
              </a:r>
              <a:endParaRPr lang="es-AR" sz="1067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27" name="Gráfico 26" descr="Flecha lineal: curva ligera contorno">
            <a:extLst>
              <a:ext uri="{FF2B5EF4-FFF2-40B4-BE49-F238E27FC236}">
                <a16:creationId xmlns:a16="http://schemas.microsoft.com/office/drawing/2014/main" id="{AB4F8144-9E6D-D3CE-51D3-4643B9BC9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401" y="2276418"/>
            <a:ext cx="1259248" cy="125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86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Estadística fácil para un Data Scientist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" name="Google Shape;76;p17">
            <a:extLst>
              <a:ext uri="{FF2B5EF4-FFF2-40B4-BE49-F238E27FC236}">
                <a16:creationId xmlns:a16="http://schemas.microsoft.com/office/drawing/2014/main" id="{64395D84-004C-5D6E-65D4-66763E91786F}"/>
              </a:ext>
            </a:extLst>
          </p:cNvPr>
          <p:cNvSpPr txBox="1"/>
          <p:nvPr/>
        </p:nvSpPr>
        <p:spPr>
          <a:xfrm>
            <a:off x="688794" y="508444"/>
            <a:ext cx="6270806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2. Medidas estadísticas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2.1 Medidas de tendencia central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B6E110D-B6DA-A14A-DD4C-F01AE1D2D258}"/>
              </a:ext>
            </a:extLst>
          </p:cNvPr>
          <p:cNvSpPr txBox="1"/>
          <p:nvPr/>
        </p:nvSpPr>
        <p:spPr>
          <a:xfrm>
            <a:off x="918392" y="1223268"/>
            <a:ext cx="54583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Media</a:t>
            </a:r>
            <a:endParaRPr lang="es-AR" sz="16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br>
              <a:rPr lang="es-AR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s-AR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s-AR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s-AR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s-AR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s-AR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5003D6-54AF-B439-A8F3-6C9BE352C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073" y="1615853"/>
            <a:ext cx="6369473" cy="1223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E2A0BC-E574-AC60-044E-5A7515BB4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073" y="3425916"/>
            <a:ext cx="6497053" cy="1242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B378365-7F2F-E2CC-DEB2-016E6CD3DA4E}"/>
              </a:ext>
            </a:extLst>
          </p:cNvPr>
          <p:cNvSpPr txBox="1"/>
          <p:nvPr/>
        </p:nvSpPr>
        <p:spPr>
          <a:xfrm>
            <a:off x="918392" y="3024814"/>
            <a:ext cx="54583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1" dirty="0">
                <a:latin typeface="Poppins" panose="00000500000000000000" pitchFamily="2" charset="0"/>
                <a:cs typeface="Poppins" panose="00000500000000000000" pitchFamily="2" charset="0"/>
              </a:rPr>
              <a:t>Mediana</a:t>
            </a:r>
            <a:endParaRPr lang="es-AR" sz="16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br>
              <a:rPr lang="es-AR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s-AR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s-AR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s-AR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s-AR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s-AR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95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Estadística fácil para un Data Scientist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" name="Google Shape;76;p17">
            <a:extLst>
              <a:ext uri="{FF2B5EF4-FFF2-40B4-BE49-F238E27FC236}">
                <a16:creationId xmlns:a16="http://schemas.microsoft.com/office/drawing/2014/main" id="{64395D84-004C-5D6E-65D4-66763E91786F}"/>
              </a:ext>
            </a:extLst>
          </p:cNvPr>
          <p:cNvSpPr txBox="1"/>
          <p:nvPr/>
        </p:nvSpPr>
        <p:spPr>
          <a:xfrm>
            <a:off x="688794" y="508444"/>
            <a:ext cx="6270806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2. Medidas estadísticas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2.1 Medidas de tendencia central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5E53084-7550-F3F9-4BC7-6FEC653523B1}"/>
              </a:ext>
            </a:extLst>
          </p:cNvPr>
          <p:cNvGraphicFramePr>
            <a:graphicFrameLocks noGrp="1"/>
          </p:cNvGraphicFramePr>
          <p:nvPr/>
        </p:nvGraphicFramePr>
        <p:xfrm>
          <a:off x="1462088" y="1336675"/>
          <a:ext cx="2736934" cy="3048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736934">
                  <a:extLst>
                    <a:ext uri="{9D8B030D-6E8A-4147-A177-3AD203B41FA5}">
                      <a16:colId xmlns:a16="http://schemas.microsoft.com/office/drawing/2014/main" val="2504204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s-AR" b="1">
                          <a:solidFill>
                            <a:schemeClr val="bg1"/>
                          </a:solidFill>
                          <a:effectLst/>
                        </a:rPr>
                        <a:t>Datos de salario mensual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94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s-AR">
                          <a:solidFill>
                            <a:schemeClr val="bg1"/>
                          </a:solidFill>
                          <a:effectLst/>
                        </a:rPr>
                        <a:t>$2,000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43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s-AR" dirty="0">
                          <a:solidFill>
                            <a:schemeClr val="bg1"/>
                          </a:solidFill>
                          <a:effectLst/>
                        </a:rPr>
                        <a:t>$2,200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s-AR">
                          <a:solidFill>
                            <a:schemeClr val="bg1"/>
                          </a:solidFill>
                          <a:effectLst/>
                        </a:rPr>
                        <a:t>$2,300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126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s-AR">
                          <a:solidFill>
                            <a:schemeClr val="bg1"/>
                          </a:solidFill>
                          <a:effectLst/>
                        </a:rPr>
                        <a:t>$2,400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547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s-AR">
                          <a:solidFill>
                            <a:schemeClr val="bg1"/>
                          </a:solidFill>
                          <a:effectLst/>
                        </a:rPr>
                        <a:t>$2,500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9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s-AR">
                          <a:solidFill>
                            <a:schemeClr val="bg1"/>
                          </a:solidFill>
                          <a:effectLst/>
                        </a:rPr>
                        <a:t>$2,600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914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s-AR">
                          <a:solidFill>
                            <a:schemeClr val="bg1"/>
                          </a:solidFill>
                          <a:effectLst/>
                        </a:rPr>
                        <a:t>$2,700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33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s-AR">
                          <a:solidFill>
                            <a:schemeClr val="bg1"/>
                          </a:solidFill>
                          <a:effectLst/>
                        </a:rPr>
                        <a:t>$2,800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716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s-AR" dirty="0">
                          <a:solidFill>
                            <a:schemeClr val="bg1"/>
                          </a:solidFill>
                          <a:effectLst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042155"/>
                  </a:ext>
                </a:extLst>
              </a:tr>
            </a:tbl>
          </a:graphicData>
        </a:graphic>
      </p:graphicFrame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92E451E-8443-9230-315B-D3516DCA8D3F}"/>
              </a:ext>
            </a:extLst>
          </p:cNvPr>
          <p:cNvCxnSpPr>
            <a:cxnSpLocks/>
          </p:cNvCxnSpPr>
          <p:nvPr/>
        </p:nvCxnSpPr>
        <p:spPr>
          <a:xfrm flipV="1">
            <a:off x="4451684" y="2407545"/>
            <a:ext cx="978568" cy="535704"/>
          </a:xfrm>
          <a:prstGeom prst="straightConnector1">
            <a:avLst/>
          </a:prstGeom>
          <a:ln>
            <a:solidFill>
              <a:srgbClr val="D013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11953A5-6EE2-13D8-C763-5B1A96121109}"/>
              </a:ext>
            </a:extLst>
          </p:cNvPr>
          <p:cNvCxnSpPr>
            <a:cxnSpLocks/>
          </p:cNvCxnSpPr>
          <p:nvPr/>
        </p:nvCxnSpPr>
        <p:spPr>
          <a:xfrm>
            <a:off x="4451684" y="2943249"/>
            <a:ext cx="978568" cy="353404"/>
          </a:xfrm>
          <a:prstGeom prst="straightConnector1">
            <a:avLst/>
          </a:prstGeom>
          <a:ln>
            <a:solidFill>
              <a:srgbClr val="D013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CE9692F-46CD-D4A3-0922-763E16425883}"/>
              </a:ext>
            </a:extLst>
          </p:cNvPr>
          <p:cNvSpPr/>
          <p:nvPr/>
        </p:nvSpPr>
        <p:spPr>
          <a:xfrm>
            <a:off x="5644146" y="2143423"/>
            <a:ext cx="1529348" cy="478255"/>
          </a:xfrm>
          <a:prstGeom prst="rect">
            <a:avLst/>
          </a:prstGeom>
          <a:solidFill>
            <a:srgbClr val="C00000"/>
          </a:solidFill>
          <a:ln>
            <a:solidFill>
              <a:srgbClr val="D013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Media: $</a:t>
            </a:r>
            <a:r>
              <a:rPr lang="es-AR" sz="14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23,911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552CFF1-461C-782D-1FDD-8CB4C11DFB93}"/>
              </a:ext>
            </a:extLst>
          </p:cNvPr>
          <p:cNvSpPr/>
          <p:nvPr/>
        </p:nvSpPr>
        <p:spPr>
          <a:xfrm>
            <a:off x="5644146" y="3167422"/>
            <a:ext cx="1529348" cy="478255"/>
          </a:xfrm>
          <a:prstGeom prst="rect">
            <a:avLst/>
          </a:prstGeom>
          <a:solidFill>
            <a:srgbClr val="C00000"/>
          </a:solidFill>
          <a:ln>
            <a:solidFill>
              <a:srgbClr val="D013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Mediana: $</a:t>
            </a:r>
            <a:r>
              <a:rPr lang="es-AR" sz="14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2,500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4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Estadística fácil para un Data Scientist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" name="Google Shape;76;p17">
            <a:extLst>
              <a:ext uri="{FF2B5EF4-FFF2-40B4-BE49-F238E27FC236}">
                <a16:creationId xmlns:a16="http://schemas.microsoft.com/office/drawing/2014/main" id="{64395D84-004C-5D6E-65D4-66763E91786F}"/>
              </a:ext>
            </a:extLst>
          </p:cNvPr>
          <p:cNvSpPr txBox="1"/>
          <p:nvPr/>
        </p:nvSpPr>
        <p:spPr>
          <a:xfrm>
            <a:off x="688794" y="508444"/>
            <a:ext cx="6270806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2. Medidas estadísticas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2.1 Medidas de tendencia central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B6E110D-B6DA-A14A-DD4C-F01AE1D2D258}"/>
              </a:ext>
            </a:extLst>
          </p:cNvPr>
          <p:cNvSpPr txBox="1"/>
          <p:nvPr/>
        </p:nvSpPr>
        <p:spPr>
          <a:xfrm>
            <a:off x="942455" y="1236607"/>
            <a:ext cx="54583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Moda</a:t>
            </a:r>
            <a:endParaRPr lang="es-AR" sz="16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br>
              <a:rPr lang="es-AR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s-AR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s-AR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s-AR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s-AR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s-AR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BB95721-D264-2101-8274-A4D423786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729" y="1791771"/>
            <a:ext cx="6396808" cy="1559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E857DA4-7437-5192-1D8E-B230B9914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140" y="3607653"/>
            <a:ext cx="2297397" cy="1148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20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Estadística fácil para un Data Scientist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" name="Google Shape;76;p17">
            <a:extLst>
              <a:ext uri="{FF2B5EF4-FFF2-40B4-BE49-F238E27FC236}">
                <a16:creationId xmlns:a16="http://schemas.microsoft.com/office/drawing/2014/main" id="{64395D84-004C-5D6E-65D4-66763E91786F}"/>
              </a:ext>
            </a:extLst>
          </p:cNvPr>
          <p:cNvSpPr txBox="1"/>
          <p:nvPr/>
        </p:nvSpPr>
        <p:spPr>
          <a:xfrm>
            <a:off x="688794" y="508444"/>
            <a:ext cx="6270806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2. Medidas estadísticas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2.1 Medidas de tendencia central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5288EAA0-3DFD-FC54-D4D5-34DBF2F14E3F}"/>
              </a:ext>
            </a:extLst>
          </p:cNvPr>
          <p:cNvGrpSpPr/>
          <p:nvPr/>
        </p:nvGrpSpPr>
        <p:grpSpPr>
          <a:xfrm>
            <a:off x="1661809" y="1245051"/>
            <a:ext cx="4950006" cy="3118763"/>
            <a:chOff x="688794" y="1245051"/>
            <a:chExt cx="4950006" cy="3118763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E473454-FB6F-A6F8-94AC-B3D15E3B9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794" y="1315389"/>
              <a:ext cx="4420217" cy="30484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51F489F-1649-0DFE-8DD6-9670885A1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9011" y="1245051"/>
              <a:ext cx="529789" cy="31125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15554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Estadística fácil para un Data Scientist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" name="Google Shape;76;p17">
            <a:extLst>
              <a:ext uri="{FF2B5EF4-FFF2-40B4-BE49-F238E27FC236}">
                <a16:creationId xmlns:a16="http://schemas.microsoft.com/office/drawing/2014/main" id="{64395D84-004C-5D6E-65D4-66763E91786F}"/>
              </a:ext>
            </a:extLst>
          </p:cNvPr>
          <p:cNvSpPr txBox="1"/>
          <p:nvPr/>
        </p:nvSpPr>
        <p:spPr>
          <a:xfrm>
            <a:off x="688794" y="508444"/>
            <a:ext cx="6270806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2. Medidas estadísticas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2.2 Medidas de dispersión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33A9D0-F510-D20F-51AF-F26ED143D4C1}"/>
              </a:ext>
            </a:extLst>
          </p:cNvPr>
          <p:cNvSpPr txBox="1"/>
          <p:nvPr/>
        </p:nvSpPr>
        <p:spPr>
          <a:xfrm>
            <a:off x="603647" y="1199478"/>
            <a:ext cx="8132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Proporcionan una comprensión clara de la ubicación y centralidad de los datos en un conjunto de observaciones.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D7ECF7E-4D66-7041-8AA2-C09F9061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94" y="1808274"/>
            <a:ext cx="4749030" cy="1229076"/>
          </a:xfrm>
          <a:prstGeom prst="rect">
            <a:avLst/>
          </a:prstGeom>
          <a:noFill/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F3FA2A1-53C6-D8EE-F1FA-C9718A0528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19"/>
          <a:stretch/>
        </p:blipFill>
        <p:spPr>
          <a:xfrm>
            <a:off x="4185138" y="3165231"/>
            <a:ext cx="4550826" cy="146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8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l="10253" t="7588" r="2188" b="1633"/>
          <a:stretch/>
        </p:blipFill>
        <p:spPr>
          <a:xfrm>
            <a:off x="4572000" y="1445824"/>
            <a:ext cx="3859950" cy="26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1" name="Google Shape;61;p14"/>
          <p:cNvSpPr txBox="1"/>
          <p:nvPr/>
        </p:nvSpPr>
        <p:spPr>
          <a:xfrm>
            <a:off x="684213" y="593316"/>
            <a:ext cx="4782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</a:lstStyle>
          <a:p>
            <a:r>
              <a:rPr lang="es" dirty="0">
                <a:sym typeface="Poppins SemiBold"/>
              </a:rPr>
              <a:t>Temario</a:t>
            </a:r>
            <a:endParaRPr dirty="0">
              <a:sym typeface="Poppins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84213" y="1062697"/>
            <a:ext cx="3347871" cy="163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Conocimiento del IDE: Google Colab para Python y fundamentos de Python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Exploración de un data set: estadística descriptiva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Exploración de un data set: Librerías y sentencias básicas para explorar un data set con Python</a:t>
            </a:r>
          </a:p>
          <a:p>
            <a:pPr marL="139700">
              <a:lnSpc>
                <a:spcPct val="150000"/>
              </a:lnSpc>
              <a:buClr>
                <a:srgbClr val="666666"/>
              </a:buClr>
              <a:buSzPts val="1400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  <a:sym typeface="Raleway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ea typeface="Raleway"/>
              <a:cs typeface="Poppins" panose="00000500000000000000" pitchFamily="2" charset="0"/>
              <a:sym typeface="Raleway"/>
            </a:endParaRPr>
          </a:p>
        </p:txBody>
      </p:sp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15E6E61D-D104-8CDA-CF0B-1C951F09E3DE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2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1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83742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Estadística fácil para un Data Scientist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" name="Google Shape;76;p17">
            <a:extLst>
              <a:ext uri="{FF2B5EF4-FFF2-40B4-BE49-F238E27FC236}">
                <a16:creationId xmlns:a16="http://schemas.microsoft.com/office/drawing/2014/main" id="{64395D84-004C-5D6E-65D4-66763E91786F}"/>
              </a:ext>
            </a:extLst>
          </p:cNvPr>
          <p:cNvSpPr txBox="1"/>
          <p:nvPr/>
        </p:nvSpPr>
        <p:spPr>
          <a:xfrm>
            <a:off x="688794" y="508444"/>
            <a:ext cx="6270806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2. Medidas estadísticas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2.2 Medidas de dispersión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33A9D0-F510-D20F-51AF-F26ED143D4C1}"/>
              </a:ext>
            </a:extLst>
          </p:cNvPr>
          <p:cNvSpPr txBox="1"/>
          <p:nvPr/>
        </p:nvSpPr>
        <p:spPr>
          <a:xfrm>
            <a:off x="603647" y="1199478"/>
            <a:ext cx="8132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Proporcionan una comprensión clara de la ubicación y centralidad de los datos en un conjunto de observaciones.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C336A7-15E9-A4A8-2B24-D99A17014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163" y="1998304"/>
            <a:ext cx="3556457" cy="2552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1FC679-AD55-FBFC-4757-1D550B5B4271}"/>
              </a:ext>
            </a:extLst>
          </p:cNvPr>
          <p:cNvSpPr txBox="1"/>
          <p:nvPr/>
        </p:nvSpPr>
        <p:spPr>
          <a:xfrm>
            <a:off x="5835686" y="2559027"/>
            <a:ext cx="2039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>
                <a:latin typeface="Poppins" panose="00000500000000000000" pitchFamily="2" charset="0"/>
                <a:cs typeface="Poppins" panose="00000500000000000000" pitchFamily="2" charset="0"/>
              </a:rPr>
              <a:t>Desviación estándar de la variable EDAD: 9.13 años</a:t>
            </a:r>
          </a:p>
          <a:p>
            <a:pPr algn="ctr"/>
            <a:endParaRPr lang="es-AR" sz="12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[Entre 28 a 44 a</a:t>
            </a:r>
            <a:r>
              <a:rPr lang="es-ES" sz="1200" dirty="0">
                <a:latin typeface="Poppins" panose="00000500000000000000" pitchFamily="2" charset="0"/>
                <a:cs typeface="Poppins" panose="00000500000000000000" pitchFamily="2" charset="0"/>
              </a:rPr>
              <a:t>ños encontramos la mayoría de las edades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]</a:t>
            </a:r>
            <a:endParaRPr lang="es-AR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44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Estadística fácil para un Data Scientist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" name="Google Shape;76;p17">
            <a:extLst>
              <a:ext uri="{FF2B5EF4-FFF2-40B4-BE49-F238E27FC236}">
                <a16:creationId xmlns:a16="http://schemas.microsoft.com/office/drawing/2014/main" id="{64395D84-004C-5D6E-65D4-66763E91786F}"/>
              </a:ext>
            </a:extLst>
          </p:cNvPr>
          <p:cNvSpPr txBox="1"/>
          <p:nvPr/>
        </p:nvSpPr>
        <p:spPr>
          <a:xfrm>
            <a:off x="688794" y="508444"/>
            <a:ext cx="6270806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2. Medidas estadísticas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2.3 Medidas de posición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BEF6E4-1E4C-D89B-9F0A-6ED4ADE6E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337" y="1176998"/>
            <a:ext cx="4515480" cy="345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B13BF77-337A-94B3-1562-34F83B105EF8}"/>
              </a:ext>
            </a:extLst>
          </p:cNvPr>
          <p:cNvSpPr txBox="1"/>
          <p:nvPr/>
        </p:nvSpPr>
        <p:spPr>
          <a:xfrm>
            <a:off x="597876" y="1890364"/>
            <a:ext cx="29893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Los percentiles se utilizan para dividir una distribución de datos en 100 partes iguales.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Los cuartiles son un tipo específico de percentiles que dividen un conjunto de datos en cuatro partes iguales.</a:t>
            </a:r>
          </a:p>
          <a:p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5C960C-DF10-D3B2-2D77-A99A5F66448E}"/>
              </a:ext>
            </a:extLst>
          </p:cNvPr>
          <p:cNvSpPr txBox="1"/>
          <p:nvPr/>
        </p:nvSpPr>
        <p:spPr>
          <a:xfrm>
            <a:off x="688794" y="1312985"/>
            <a:ext cx="1222068" cy="307777"/>
          </a:xfrm>
          <a:prstGeom prst="rect">
            <a:avLst/>
          </a:prstGeom>
          <a:solidFill>
            <a:srgbClr val="C00000"/>
          </a:solidFill>
          <a:ln>
            <a:solidFill>
              <a:srgbClr val="D01317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Percentiles</a:t>
            </a:r>
            <a:endParaRPr lang="es-A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9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Estadística fácil para un Data Scientist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" name="Google Shape;76;p17">
            <a:extLst>
              <a:ext uri="{FF2B5EF4-FFF2-40B4-BE49-F238E27FC236}">
                <a16:creationId xmlns:a16="http://schemas.microsoft.com/office/drawing/2014/main" id="{64395D84-004C-5D6E-65D4-66763E91786F}"/>
              </a:ext>
            </a:extLst>
          </p:cNvPr>
          <p:cNvSpPr txBox="1"/>
          <p:nvPr/>
        </p:nvSpPr>
        <p:spPr>
          <a:xfrm>
            <a:off x="688794" y="508444"/>
            <a:ext cx="6270806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2. Medidas estadísticas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2.3 Medidas de posición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5C960C-DF10-D3B2-2D77-A99A5F66448E}"/>
              </a:ext>
            </a:extLst>
          </p:cNvPr>
          <p:cNvSpPr txBox="1"/>
          <p:nvPr/>
        </p:nvSpPr>
        <p:spPr>
          <a:xfrm>
            <a:off x="688794" y="1312985"/>
            <a:ext cx="2989386" cy="307777"/>
          </a:xfrm>
          <a:prstGeom prst="rect">
            <a:avLst/>
          </a:prstGeom>
          <a:solidFill>
            <a:srgbClr val="C00000"/>
          </a:solidFill>
          <a:ln>
            <a:solidFill>
              <a:srgbClr val="D01317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Cuartiles y valores atípicos</a:t>
            </a:r>
            <a:endParaRPr lang="es-A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47D43A-C2EB-81BF-40E6-8E9BC8E11AF6}"/>
              </a:ext>
            </a:extLst>
          </p:cNvPr>
          <p:cNvSpPr txBox="1"/>
          <p:nvPr/>
        </p:nvSpPr>
        <p:spPr>
          <a:xfrm>
            <a:off x="688794" y="2937963"/>
            <a:ext cx="25467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Los valores que caen por fuera del rango P25 - 1.5 * IQR y P75 + 1.5 * IQR se consideran posibles valores atípicos</a:t>
            </a:r>
          </a:p>
        </p:txBody>
      </p:sp>
      <p:sp>
        <p:nvSpPr>
          <p:cNvPr id="6" name="Diagrama de flujo: proceso alternativo 5">
            <a:extLst>
              <a:ext uri="{FF2B5EF4-FFF2-40B4-BE49-F238E27FC236}">
                <a16:creationId xmlns:a16="http://schemas.microsoft.com/office/drawing/2014/main" id="{020FC0BD-2CA0-3DB7-C8BD-77D6A8C4CA24}"/>
              </a:ext>
            </a:extLst>
          </p:cNvPr>
          <p:cNvSpPr/>
          <p:nvPr/>
        </p:nvSpPr>
        <p:spPr>
          <a:xfrm>
            <a:off x="631611" y="2044901"/>
            <a:ext cx="2661139" cy="468923"/>
          </a:xfrm>
          <a:prstGeom prst="flowChartAlternateProcess">
            <a:avLst/>
          </a:prstGeom>
          <a:ln>
            <a:solidFill>
              <a:srgbClr val="D0131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IQR=Q3-Q1</a:t>
            </a:r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03BCC30-A034-2E65-3394-6612EE20E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244" y="1788970"/>
            <a:ext cx="3973410" cy="2752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655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Estadística fácil para un Data Scientist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" name="Google Shape;76;p17">
            <a:extLst>
              <a:ext uri="{FF2B5EF4-FFF2-40B4-BE49-F238E27FC236}">
                <a16:creationId xmlns:a16="http://schemas.microsoft.com/office/drawing/2014/main" id="{64395D84-004C-5D6E-65D4-66763E91786F}"/>
              </a:ext>
            </a:extLst>
          </p:cNvPr>
          <p:cNvSpPr txBox="1"/>
          <p:nvPr/>
        </p:nvSpPr>
        <p:spPr>
          <a:xfrm>
            <a:off x="688794" y="508444"/>
            <a:ext cx="6270806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2. Medidas estadísticas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2.3 Medidas de posición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D16722-AE10-C987-38DD-5EB6A737DC48}"/>
              </a:ext>
            </a:extLst>
          </p:cNvPr>
          <p:cNvSpPr txBox="1"/>
          <p:nvPr/>
        </p:nvSpPr>
        <p:spPr>
          <a:xfrm>
            <a:off x="688793" y="1312985"/>
            <a:ext cx="3508069" cy="307777"/>
          </a:xfrm>
          <a:prstGeom prst="rect">
            <a:avLst/>
          </a:prstGeom>
          <a:solidFill>
            <a:srgbClr val="C00000"/>
          </a:solidFill>
          <a:ln>
            <a:solidFill>
              <a:srgbClr val="D01317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Importancia de los valores atípicos</a:t>
            </a:r>
            <a:endParaRPr lang="es-A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9CFD3EB5-3906-E220-BADD-9F3880426CB4}"/>
              </a:ext>
            </a:extLst>
          </p:cNvPr>
          <p:cNvGraphicFramePr/>
          <p:nvPr/>
        </p:nvGraphicFramePr>
        <p:xfrm>
          <a:off x="2629301" y="1878946"/>
          <a:ext cx="4226293" cy="2689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1563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l="10253" t="7588" r="2188" b="1633"/>
          <a:stretch/>
        </p:blipFill>
        <p:spPr>
          <a:xfrm>
            <a:off x="4572000" y="1445824"/>
            <a:ext cx="3859950" cy="26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1" name="Google Shape;61;p14"/>
          <p:cNvSpPr txBox="1"/>
          <p:nvPr/>
        </p:nvSpPr>
        <p:spPr>
          <a:xfrm>
            <a:off x="684213" y="593316"/>
            <a:ext cx="4782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</a:lstStyle>
          <a:p>
            <a:r>
              <a:rPr lang="es" dirty="0">
                <a:sym typeface="Poppins SemiBold"/>
              </a:rPr>
              <a:t>Temario</a:t>
            </a:r>
            <a:endParaRPr dirty="0">
              <a:sym typeface="Poppins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84213" y="1062697"/>
            <a:ext cx="3347871" cy="163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SQL</a:t>
            </a:r>
            <a:r>
              <a:rPr lang="es-ES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: Descarga de consultas y conexión con Python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Conocimiento del IDE: Google Colab para Python y fundamentos de Python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Exploración de un data set: estadística descriptiva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Exploración de un data set: Librerías y sentencias básicas para explorar un data set con Python</a:t>
            </a:r>
          </a:p>
          <a:p>
            <a:pPr marL="139700">
              <a:lnSpc>
                <a:spcPct val="150000"/>
              </a:lnSpc>
              <a:buClr>
                <a:srgbClr val="666666"/>
              </a:buClr>
              <a:buSzPts val="1400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  <a:sym typeface="Raleway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ea typeface="Raleway"/>
              <a:cs typeface="Poppins" panose="00000500000000000000" pitchFamily="2" charset="0"/>
              <a:sym typeface="Raleway"/>
            </a:endParaRPr>
          </a:p>
        </p:txBody>
      </p:sp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15E6E61D-D104-8CDA-CF0B-1C951F09E3DE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2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1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091939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E8865-6371-B415-BE84-C755801A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Librerías o Bibliotecas </a:t>
            </a: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3E1F86-FDB6-6397-09C3-C4A1C1F644AA}"/>
              </a:ext>
            </a:extLst>
          </p:cNvPr>
          <p:cNvSpPr txBox="1"/>
          <p:nvPr/>
        </p:nvSpPr>
        <p:spPr>
          <a:xfrm>
            <a:off x="311700" y="1159045"/>
            <a:ext cx="6291119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s-AR" sz="1200" dirty="0">
                <a:latin typeface="Poppins" panose="00000500000000000000" pitchFamily="2" charset="0"/>
                <a:cs typeface="Poppins" panose="00000500000000000000" pitchFamily="2" charset="0"/>
              </a:rPr>
              <a:t>Las bibliotecas o paquetes de Python son conjuntos de </a:t>
            </a:r>
            <a:r>
              <a:rPr lang="es-AR" sz="1200" b="1" dirty="0">
                <a:latin typeface="Poppins" panose="00000500000000000000" pitchFamily="2" charset="0"/>
                <a:cs typeface="Poppins" panose="00000500000000000000" pitchFamily="2" charset="0"/>
              </a:rPr>
              <a:t>herramientas y funciones predefinidas </a:t>
            </a:r>
            <a:r>
              <a:rPr lang="es-AR" sz="1200" dirty="0">
                <a:latin typeface="Poppins" panose="00000500000000000000" pitchFamily="2" charset="0"/>
                <a:cs typeface="Poppins" panose="00000500000000000000" pitchFamily="2" charset="0"/>
              </a:rPr>
              <a:t>que permiten a los científicos de datos realizar tareas específicas de manera eficiente y efectiva.</a:t>
            </a:r>
          </a:p>
          <a:p>
            <a:endParaRPr lang="es-AR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AR" sz="1200" dirty="0">
                <a:latin typeface="Poppins" panose="00000500000000000000" pitchFamily="2" charset="0"/>
                <a:cs typeface="Poppins" panose="00000500000000000000" pitchFamily="2" charset="0"/>
              </a:rPr>
              <a:t>En el código se utiliza la palabra reservada </a:t>
            </a:r>
            <a:r>
              <a:rPr lang="es-AR" sz="12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“</a:t>
            </a:r>
            <a:r>
              <a:rPr lang="es-AR" sz="1200" dirty="0" err="1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import</a:t>
            </a:r>
            <a:r>
              <a:rPr lang="es-AR" sz="12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” </a:t>
            </a:r>
            <a:r>
              <a:rPr lang="es-AR" sz="1200" dirty="0">
                <a:latin typeface="Poppins" panose="00000500000000000000" pitchFamily="2" charset="0"/>
                <a:cs typeface="Poppins" panose="00000500000000000000" pitchFamily="2" charset="0"/>
              </a:rPr>
              <a:t>seguido del nombre de la biblioteca a utilizar.</a:t>
            </a:r>
          </a:p>
          <a:p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s-AR" sz="1200" b="1" dirty="0">
                <a:latin typeface="Poppins" panose="00000500000000000000" pitchFamily="2" charset="0"/>
                <a:cs typeface="Poppins" panose="00000500000000000000" pitchFamily="2" charset="0"/>
              </a:rPr>
              <a:t>Bibliotecas importantes para un Data Scientist en Python:</a:t>
            </a:r>
          </a:p>
          <a:p>
            <a:endParaRPr lang="es-AR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NumPy</a:t>
            </a:r>
            <a:r>
              <a:rPr lang="es-A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s-AR" sz="1200" dirty="0">
                <a:latin typeface="Poppins" panose="00000500000000000000" pitchFamily="2" charset="0"/>
                <a:cs typeface="Poppins" panose="00000500000000000000" pitchFamily="2" charset="0"/>
              </a:rPr>
              <a:t>para el procesamiento numérico eficiente con arreglos y matrices de datos.</a:t>
            </a:r>
          </a:p>
          <a:p>
            <a:endParaRPr lang="es-AR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Pandas: </a:t>
            </a:r>
            <a:r>
              <a:rPr lang="es-AR" sz="1200" dirty="0">
                <a:latin typeface="Poppins" panose="00000500000000000000" pitchFamily="2" charset="0"/>
                <a:cs typeface="Poppins" panose="00000500000000000000" pitchFamily="2" charset="0"/>
              </a:rPr>
              <a:t>para el análisis y manipulación de datos tabulares de forma flexible y eficaz.</a:t>
            </a:r>
          </a:p>
          <a:p>
            <a:endParaRPr lang="es-AR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Matplotlib</a:t>
            </a:r>
            <a:r>
              <a:rPr lang="es-A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 y </a:t>
            </a:r>
            <a:r>
              <a:rPr lang="es-A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seaborn</a:t>
            </a:r>
            <a:r>
              <a:rPr lang="es-A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s-AR" sz="1200" dirty="0">
                <a:latin typeface="Poppins" panose="00000500000000000000" pitchFamily="2" charset="0"/>
                <a:cs typeface="Poppins" panose="00000500000000000000" pitchFamily="2" charset="0"/>
              </a:rPr>
              <a:t>para la visualización de datos y la creación de gráficos.</a:t>
            </a:r>
          </a:p>
          <a:p>
            <a:endParaRPr lang="es-AR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Scikit-learn</a:t>
            </a:r>
            <a:r>
              <a:rPr lang="es-A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 y Tensor Flow: </a:t>
            </a:r>
            <a:r>
              <a:rPr lang="es-AR" sz="1200" dirty="0">
                <a:latin typeface="Poppins" panose="00000500000000000000" pitchFamily="2" charset="0"/>
                <a:cs typeface="Poppins" panose="00000500000000000000" pitchFamily="2" charset="0"/>
              </a:rPr>
              <a:t>para el aprendizaje automático con una amplia gama de algoritmos y herramientas de evaluación de modelos.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201" name="Picture 9">
            <a:extLst>
              <a:ext uri="{FF2B5EF4-FFF2-40B4-BE49-F238E27FC236}">
                <a16:creationId xmlns:a16="http://schemas.microsoft.com/office/drawing/2014/main" id="{DD82BDAE-2A41-4EF8-33CD-0AFED2E6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31" y="1242122"/>
            <a:ext cx="437745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17EE12F4-67C6-DF58-6F80-B491921DA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921" y="1853682"/>
            <a:ext cx="661143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Picture 11">
            <a:extLst>
              <a:ext uri="{FF2B5EF4-FFF2-40B4-BE49-F238E27FC236}">
                <a16:creationId xmlns:a16="http://schemas.microsoft.com/office/drawing/2014/main" id="{5305D804-4D90-6AAD-2F16-8348F03DB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880" y="2571750"/>
            <a:ext cx="235404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650AAD27-20C4-9294-1855-502421BA6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370" y="3498147"/>
            <a:ext cx="1637998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5" name="Picture 13">
            <a:extLst>
              <a:ext uri="{FF2B5EF4-FFF2-40B4-BE49-F238E27FC236}">
                <a16:creationId xmlns:a16="http://schemas.microsoft.com/office/drawing/2014/main" id="{B6B129CA-469E-FAF3-CDB7-A7C8604E0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840" y="4109707"/>
            <a:ext cx="85706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812CB963-EDF9-B5C8-C7F7-94BD20FE0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7339" y="-1058864"/>
            <a:ext cx="57857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19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E8865-6371-B415-BE84-C755801A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Librerías o Bibliotecas - Exploración</a:t>
            </a:r>
            <a:endParaRPr lang="es-A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6543DBF-CF66-01EA-1E59-5DCE1C0AC120}"/>
              </a:ext>
            </a:extLst>
          </p:cNvPr>
          <p:cNvSpPr/>
          <p:nvPr/>
        </p:nvSpPr>
        <p:spPr>
          <a:xfrm>
            <a:off x="306090" y="1344540"/>
            <a:ext cx="15472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Numpy</a:t>
            </a:r>
            <a:endParaRPr lang="es-E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A25DCA-76B2-03E7-B4EF-25C6C859C923}"/>
              </a:ext>
            </a:extLst>
          </p:cNvPr>
          <p:cNvSpPr txBox="1"/>
          <p:nvPr/>
        </p:nvSpPr>
        <p:spPr>
          <a:xfrm>
            <a:off x="306090" y="2060312"/>
            <a:ext cx="7747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Es una biblioteca de Python que se utiliza para </a:t>
            </a:r>
            <a:r>
              <a:rPr lang="es-AR" sz="12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trabajar con números</a:t>
            </a:r>
            <a:r>
              <a:rPr lang="es-A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 datos de manera eficiente.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Es como una caja de herramientas que te permite realizar </a:t>
            </a:r>
            <a:r>
              <a:rPr lang="es-AR" sz="12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operaciones matemáticas y estadísticas </a:t>
            </a:r>
            <a:r>
              <a:rPr lang="es-A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 facilidad.</a:t>
            </a:r>
            <a:endParaRPr lang="es-AR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4F88055-243F-2AAD-9BC8-85476849F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26" y="3418179"/>
            <a:ext cx="1033462" cy="110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9765C32-8545-9919-9CD9-DDD6F511F8DE}"/>
              </a:ext>
            </a:extLst>
          </p:cNvPr>
          <p:cNvSpPr txBox="1"/>
          <p:nvPr/>
        </p:nvSpPr>
        <p:spPr>
          <a:xfrm>
            <a:off x="3274829" y="3162714"/>
            <a:ext cx="516742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AR" sz="1100" b="1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Ejemplos interesantes de código en la industria</a:t>
            </a:r>
            <a:endParaRPr lang="es-AR" sz="1100" b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AR" sz="1100" b="1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Procesamiento de imágenes:</a:t>
            </a:r>
            <a:r>
              <a:rPr lang="es-AR" sz="11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AR" sz="1100" b="0" i="0" u="none" strike="noStrike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NumPy</a:t>
            </a:r>
            <a:r>
              <a:rPr lang="es-AR" sz="11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se utiliza en el procesamiento de imágenes para realizar operaciones matemáticas en arreglos de píxeles, como la manipulación de imágenes, la segmentación de objetos, la detección de bordes y más.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AR" sz="1100" b="1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Análisis financiero:</a:t>
            </a:r>
            <a:r>
              <a:rPr lang="es-AR" sz="11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AR" sz="1100" b="0" i="0" u="none" strike="noStrike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NumPy</a:t>
            </a:r>
            <a:r>
              <a:rPr lang="es-AR" sz="11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se utiliza en aplicaciones de análisis financiero para realizar cálculos matemáticos, como cálculos de retorno de inversión, análisis de riesgo, optimización de cartera y más.</a:t>
            </a:r>
          </a:p>
        </p:txBody>
      </p:sp>
    </p:spTree>
    <p:extLst>
      <p:ext uri="{BB962C8B-B14F-4D97-AF65-F5344CB8AC3E}">
        <p14:creationId xmlns:p14="http://schemas.microsoft.com/office/powerpoint/2010/main" val="1567732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E8865-6371-B415-BE84-C755801A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Librerías o Bibliotecas - Exploración</a:t>
            </a:r>
            <a:endParaRPr lang="es-A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6543DBF-CF66-01EA-1E59-5DCE1C0AC120}"/>
              </a:ext>
            </a:extLst>
          </p:cNvPr>
          <p:cNvSpPr/>
          <p:nvPr/>
        </p:nvSpPr>
        <p:spPr>
          <a:xfrm>
            <a:off x="306090" y="1344540"/>
            <a:ext cx="15472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Numpy</a:t>
            </a:r>
            <a:endParaRPr lang="es-E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A25DCA-76B2-03E7-B4EF-25C6C859C923}"/>
              </a:ext>
            </a:extLst>
          </p:cNvPr>
          <p:cNvSpPr txBox="1"/>
          <p:nvPr/>
        </p:nvSpPr>
        <p:spPr>
          <a:xfrm>
            <a:off x="306090" y="1996516"/>
            <a:ext cx="538232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Como data </a:t>
            </a:r>
            <a:r>
              <a:rPr lang="es-AR" sz="1200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scientist</a:t>
            </a:r>
            <a:r>
              <a:rPr lang="es-A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hay varias funcionalidades importantes de </a:t>
            </a:r>
            <a:r>
              <a:rPr lang="es-AR" sz="1200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NumPy</a:t>
            </a:r>
            <a:r>
              <a:rPr lang="es-A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que serían útiles para aprender y utilizar en tus proyectos:</a:t>
            </a:r>
          </a:p>
          <a:p>
            <a:endParaRPr lang="es-AR" sz="1200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Creación y modificación de arreglos multidimensionales.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Operaciones matemáticas con arreglos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Funciones matemáticas universales como mínimo, máximo, promedio en arreglos enteros o elementos individuales.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Manejo de cálculos de álgebra lineal: operaciones en matrices, vectores y ecuaciones.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sz="1200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sz="1200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sz="1200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sz="1200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AC723E0-166C-79DC-A601-61C22F040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86" y="3775452"/>
            <a:ext cx="1944540" cy="1143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7B7B971-7FD7-C6A8-2850-5CA1981A4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808" y="1996516"/>
            <a:ext cx="2520284" cy="1598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áfico 11" descr="Advertencia contorno">
            <a:extLst>
              <a:ext uri="{FF2B5EF4-FFF2-40B4-BE49-F238E27FC236}">
                <a16:creationId xmlns:a16="http://schemas.microsoft.com/office/drawing/2014/main" id="{73459E1D-B090-02AA-1774-BE944187A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5608" y="1410560"/>
            <a:ext cx="914400" cy="9144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D5F0A51-AF8B-A5E2-16CF-F869518E3A15}"/>
              </a:ext>
            </a:extLst>
          </p:cNvPr>
          <p:cNvSpPr txBox="1"/>
          <p:nvPr/>
        </p:nvSpPr>
        <p:spPr>
          <a:xfrm>
            <a:off x="5485608" y="4157330"/>
            <a:ext cx="2520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hlinkClick r:id="rId7"/>
              </a:rPr>
              <a:t>Notebook de ejemplo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1896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E8865-6371-B415-BE84-C755801A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Librerías o Bibliotecas - Exploración</a:t>
            </a:r>
            <a:endParaRPr lang="es-A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6543DBF-CF66-01EA-1E59-5DCE1C0AC120}"/>
              </a:ext>
            </a:extLst>
          </p:cNvPr>
          <p:cNvSpPr/>
          <p:nvPr/>
        </p:nvSpPr>
        <p:spPr>
          <a:xfrm>
            <a:off x="288458" y="1181132"/>
            <a:ext cx="15824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Pandas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D6A6CD-D6E6-78FA-ED76-96F7A91F9F72}"/>
              </a:ext>
            </a:extLst>
          </p:cNvPr>
          <p:cNvSpPr txBox="1"/>
          <p:nvPr/>
        </p:nvSpPr>
        <p:spPr>
          <a:xfrm>
            <a:off x="288458" y="1867760"/>
            <a:ext cx="53255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ü"/>
            </a:pPr>
            <a:r>
              <a:rPr lang="es-AR" dirty="0"/>
              <a:t>El objeto fundamental en Pandas es el </a:t>
            </a:r>
            <a:r>
              <a:rPr lang="es-AR" dirty="0" err="1"/>
              <a:t>DataFrame</a:t>
            </a:r>
            <a:r>
              <a:rPr lang="es-AR" dirty="0"/>
              <a:t>, que es una estructura de datos tabular bidimensional con filas y columnas etiquetadas, similar a una hoja de cálculo o una tabla de una base de datos relacional.</a:t>
            </a:r>
          </a:p>
          <a:p>
            <a:endParaRPr lang="es-AR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AR" dirty="0"/>
              <a:t>A diferencia de los </a:t>
            </a:r>
            <a:r>
              <a:rPr lang="es-AR" dirty="0" err="1"/>
              <a:t>arrays</a:t>
            </a:r>
            <a:r>
              <a:rPr lang="es-AR" dirty="0"/>
              <a:t> de </a:t>
            </a:r>
            <a:r>
              <a:rPr lang="es-AR" dirty="0" err="1"/>
              <a:t>NumPy</a:t>
            </a:r>
            <a:r>
              <a:rPr lang="es-AR" dirty="0"/>
              <a:t>, que son adecuados para datos homogéneos, las estructuras de datos de Pandas, como los Data </a:t>
            </a:r>
            <a:r>
              <a:rPr lang="es-AR" dirty="0" err="1"/>
              <a:t>Frames</a:t>
            </a:r>
            <a:r>
              <a:rPr lang="es-AR" dirty="0"/>
              <a:t>, están diseñadas para manejar datos heterogéneos en forma de tablas.</a:t>
            </a:r>
          </a:p>
          <a:p>
            <a:endParaRPr lang="es-AR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AR" dirty="0"/>
              <a:t>Los Data </a:t>
            </a:r>
            <a:r>
              <a:rPr lang="es-AR" dirty="0" err="1"/>
              <a:t>Frames</a:t>
            </a:r>
            <a:r>
              <a:rPr lang="es-AR" dirty="0"/>
              <a:t> en Pandas pueden contener diferentes tipos de datos en cada columna, incluyendo números, cadenas, objetos y valores faltantes.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A21495B-B564-42B8-972A-CCDCA65E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14" y="2070063"/>
            <a:ext cx="2543175" cy="180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199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E8865-6371-B415-BE84-C755801A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Librerías o Bibliotecas - Exploración</a:t>
            </a:r>
            <a:endParaRPr lang="es-A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6543DBF-CF66-01EA-1E59-5DCE1C0AC120}"/>
              </a:ext>
            </a:extLst>
          </p:cNvPr>
          <p:cNvSpPr/>
          <p:nvPr/>
        </p:nvSpPr>
        <p:spPr>
          <a:xfrm>
            <a:off x="288458" y="1181132"/>
            <a:ext cx="15824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Pandas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3E673C6-FB0F-38F7-D534-63DD09ED0642}"/>
              </a:ext>
            </a:extLst>
          </p:cNvPr>
          <p:cNvSpPr txBox="1"/>
          <p:nvPr/>
        </p:nvSpPr>
        <p:spPr>
          <a:xfrm>
            <a:off x="394784" y="2002063"/>
            <a:ext cx="4591886" cy="17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050" dirty="0">
                <a:latin typeface="Poppins" panose="00000500000000000000" pitchFamily="2" charset="0"/>
                <a:cs typeface="Poppins" panose="00000500000000000000" pitchFamily="2" charset="0"/>
              </a:rPr>
              <a:t>¿Por qué Pandas es fundamental para un Data Scientist?</a:t>
            </a:r>
          </a:p>
          <a:p>
            <a:endParaRPr lang="es-AR" sz="105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>
                <a:latin typeface="Poppins" panose="00000500000000000000" pitchFamily="2" charset="0"/>
                <a:cs typeface="Poppins" panose="00000500000000000000" pitchFamily="2" charset="0"/>
              </a:rPr>
              <a:t>Permite la carga y procesamiento de datos en diferentes formatos, incluyendo CSV, Excel, SQL y HTML.</a:t>
            </a:r>
          </a:p>
          <a:p>
            <a:endParaRPr lang="es-AR" sz="105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>
                <a:latin typeface="Poppins" panose="00000500000000000000" pitchFamily="2" charset="0"/>
                <a:cs typeface="Poppins" panose="00000500000000000000" pitchFamily="2" charset="0"/>
              </a:rPr>
              <a:t>Permite la limpieza y transformación de datos, lo que incluye la eliminación de valores nulos, la selección de subconjuntos de datos y la agregación de datos.</a:t>
            </a:r>
          </a:p>
          <a:p>
            <a:endParaRPr lang="es-AR" sz="105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>
                <a:latin typeface="Poppins" panose="00000500000000000000" pitchFamily="2" charset="0"/>
                <a:cs typeface="Poppins" panose="00000500000000000000" pitchFamily="2" charset="0"/>
              </a:rPr>
              <a:t>Ofrece herramientas para el análisis estadístico.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ED0450E-19D0-E07D-DB7D-DAC886392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784" y="1833092"/>
            <a:ext cx="3384432" cy="2046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 descr="Advertencia contorno">
            <a:extLst>
              <a:ext uri="{FF2B5EF4-FFF2-40B4-BE49-F238E27FC236}">
                <a16:creationId xmlns:a16="http://schemas.microsoft.com/office/drawing/2014/main" id="{3B3D9A1F-166C-D312-D6D1-5103179CF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2836" y="13758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7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l="10253" t="7588" r="2188" b="1633"/>
          <a:stretch/>
        </p:blipFill>
        <p:spPr>
          <a:xfrm>
            <a:off x="4572000" y="1445824"/>
            <a:ext cx="3859950" cy="26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1" name="Google Shape;61;p14"/>
          <p:cNvSpPr txBox="1"/>
          <p:nvPr/>
        </p:nvSpPr>
        <p:spPr>
          <a:xfrm>
            <a:off x="684213" y="593316"/>
            <a:ext cx="4782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</a:lstStyle>
          <a:p>
            <a:r>
              <a:rPr lang="es" dirty="0">
                <a:sym typeface="Poppins SemiBold"/>
              </a:rPr>
              <a:t>Temario</a:t>
            </a:r>
            <a:endParaRPr dirty="0">
              <a:sym typeface="Poppins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84213" y="1062697"/>
            <a:ext cx="3347871" cy="163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SQL</a:t>
            </a:r>
            <a:r>
              <a:rPr lang="es-ES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: Descarga de consultas y conexión con Python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Conocimiento del IDE: Google Colab para Python y fundamentos de Python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Exploración de un data set: estadística descriptiva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Exploración de un data set: Librerías y sentencias básicas para explorar un data set con Python</a:t>
            </a:r>
          </a:p>
          <a:p>
            <a:pPr marL="139700">
              <a:lnSpc>
                <a:spcPct val="150000"/>
              </a:lnSpc>
              <a:buClr>
                <a:srgbClr val="666666"/>
              </a:buClr>
              <a:buSzPts val="1400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  <a:sym typeface="Raleway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ea typeface="Raleway"/>
              <a:cs typeface="Poppins" panose="00000500000000000000" pitchFamily="2" charset="0"/>
              <a:sym typeface="Raleway"/>
            </a:endParaRPr>
          </a:p>
        </p:txBody>
      </p:sp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15E6E61D-D104-8CDA-CF0B-1C951F09E3DE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2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1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38995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E8865-6371-B415-BE84-C755801A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Librerías o Bibliotecas - Exploración</a:t>
            </a:r>
            <a:endParaRPr lang="es-A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6543DBF-CF66-01EA-1E59-5DCE1C0AC120}"/>
              </a:ext>
            </a:extLst>
          </p:cNvPr>
          <p:cNvSpPr/>
          <p:nvPr/>
        </p:nvSpPr>
        <p:spPr>
          <a:xfrm>
            <a:off x="288458" y="1181132"/>
            <a:ext cx="15824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Pandas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CE0CC3-F817-F6A3-66F4-D3349AF07B88}"/>
              </a:ext>
            </a:extLst>
          </p:cNvPr>
          <p:cNvSpPr txBox="1"/>
          <p:nvPr/>
        </p:nvSpPr>
        <p:spPr>
          <a:xfrm>
            <a:off x="311700" y="1867759"/>
            <a:ext cx="4572000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Algunas funcionalidades importantes de Pandas que los data </a:t>
            </a:r>
            <a:r>
              <a:rPr lang="es-AR" sz="1400" b="0" i="0" u="none" strike="noStrike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scientists</a:t>
            </a: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deberían conocer incluyen:</a:t>
            </a:r>
            <a:endParaRPr lang="es-AR" b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s-AR" b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Carga de datos en un Data </a:t>
            </a:r>
            <a:r>
              <a:rPr lang="es-AR" sz="1400" b="0" i="0" u="none" strike="noStrike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Frame</a:t>
            </a: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formatos CSV, XLSX, SQL, HTML, JSON.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Exploración de datos.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Selección y filtrado de datos.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Manipulación de datos.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Limpieza de datos.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Fusión y combinación de datos. 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7C753CF-1D04-23A6-6C99-7D1E0DEC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784" y="1833092"/>
            <a:ext cx="3384432" cy="2046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1CE7E70-EEC4-BE66-D31A-6135D35F5F89}"/>
              </a:ext>
            </a:extLst>
          </p:cNvPr>
          <p:cNvSpPr txBox="1"/>
          <p:nvPr/>
        </p:nvSpPr>
        <p:spPr>
          <a:xfrm>
            <a:off x="2806995" y="4510740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AR" sz="1400" b="1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INSTANCIA PRÁCTICA:</a:t>
            </a: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s-AR" sz="1400" b="0" i="0" u="sng" strike="noStrike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hlinkClick r:id="rId4"/>
              </a:rPr>
              <a:t>Link a notebook</a:t>
            </a:r>
            <a:endParaRPr lang="es-AR" b="0" dirty="0">
              <a:effectLst/>
            </a:endParaRPr>
          </a:p>
          <a:p>
            <a:br>
              <a:rPr lang="es-AR" b="0" dirty="0">
                <a:effectLst/>
              </a:rPr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842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 idx="4294967295"/>
          </p:nvPr>
        </p:nvSpPr>
        <p:spPr>
          <a:xfrm>
            <a:off x="1086150" y="2041425"/>
            <a:ext cx="6814500" cy="81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 b="1" dirty="0">
                <a:solidFill>
                  <a:srgbClr val="304269"/>
                </a:solidFill>
                <a:latin typeface="Raleway"/>
                <a:ea typeface="Raleway"/>
                <a:cs typeface="Raleway"/>
                <a:sym typeface="Raleway"/>
              </a:rPr>
              <a:t>¡Gracias!</a:t>
            </a:r>
            <a:endParaRPr sz="3600" b="1" dirty="0">
              <a:solidFill>
                <a:srgbClr val="30426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" name="Google Shape;118;p21">
            <a:extLst>
              <a:ext uri="{FF2B5EF4-FFF2-40B4-BE49-F238E27FC236}">
                <a16:creationId xmlns:a16="http://schemas.microsoft.com/office/drawing/2014/main" id="{0E6F0B71-B25D-68BD-FEB9-0990A5B949A6}"/>
              </a:ext>
            </a:extLst>
          </p:cNvPr>
          <p:cNvSpPr txBox="1"/>
          <p:nvPr/>
        </p:nvSpPr>
        <p:spPr>
          <a:xfrm>
            <a:off x="570160" y="455467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Aclaración</a:t>
            </a:r>
          </a:p>
          <a:p>
            <a:endParaRPr lang="es-AR" dirty="0">
              <a:sym typeface="Raleway SemiBold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2A22280-19A8-4681-35C5-0773D579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16332"/>
              </p:ext>
            </p:extLst>
          </p:nvPr>
        </p:nvGraphicFramePr>
        <p:xfrm>
          <a:off x="1279263" y="1154142"/>
          <a:ext cx="6585474" cy="2835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737">
                  <a:extLst>
                    <a:ext uri="{9D8B030D-6E8A-4147-A177-3AD203B41FA5}">
                      <a16:colId xmlns:a16="http://schemas.microsoft.com/office/drawing/2014/main" val="573240241"/>
                    </a:ext>
                  </a:extLst>
                </a:gridCol>
                <a:gridCol w="3292737">
                  <a:extLst>
                    <a:ext uri="{9D8B030D-6E8A-4147-A177-3AD203B41FA5}">
                      <a16:colId xmlns:a16="http://schemas.microsoft.com/office/drawing/2014/main" val="2307619355"/>
                    </a:ext>
                  </a:extLst>
                </a:gridCol>
              </a:tblGrid>
              <a:tr h="2835216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ENTORNO EMPRESARIAL</a:t>
                      </a:r>
                    </a:p>
                    <a:p>
                      <a:pPr algn="ctr"/>
                      <a:endParaRPr lang="es-E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Bajada de datos desde SQL (descarga de consulta) cuando el volumen lo permite</a:t>
                      </a:r>
                    </a:p>
                    <a:p>
                      <a:pPr algn="ctr"/>
                      <a:endParaRPr lang="es-E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Conexión de Python con SQL para acceder a los datos </a:t>
                      </a:r>
                      <a:endParaRPr lang="es-AR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ENTORNO DEL CURSO</a:t>
                      </a:r>
                    </a:p>
                    <a:p>
                      <a:pPr algn="ctr"/>
                      <a:endParaRPr lang="es-ES" dirty="0"/>
                    </a:p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- Partimos con la consulta en .csv o xlsx para subir a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82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18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l="10253" t="7588" r="2188" b="1633"/>
          <a:stretch/>
        </p:blipFill>
        <p:spPr>
          <a:xfrm>
            <a:off x="4572000" y="1445824"/>
            <a:ext cx="3859950" cy="26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1" name="Google Shape;61;p14"/>
          <p:cNvSpPr txBox="1"/>
          <p:nvPr/>
        </p:nvSpPr>
        <p:spPr>
          <a:xfrm>
            <a:off x="684213" y="593316"/>
            <a:ext cx="4782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</a:lstStyle>
          <a:p>
            <a:r>
              <a:rPr lang="es" dirty="0">
                <a:sym typeface="Poppins SemiBold"/>
              </a:rPr>
              <a:t>Temario</a:t>
            </a:r>
            <a:endParaRPr dirty="0">
              <a:sym typeface="Poppins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84213" y="1062697"/>
            <a:ext cx="3347871" cy="163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SQL</a:t>
            </a:r>
            <a:r>
              <a:rPr lang="es-ES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: Descarga de consultas y conexión con Python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Conocimiento del IDE: Google Colab para Python y fundamentos de Python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Exploración de un data set: estadística descriptiva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Exploración de un data set: Librerías y sentencias básicas para explorar un data set con Python</a:t>
            </a:r>
          </a:p>
          <a:p>
            <a:pPr marL="139700">
              <a:lnSpc>
                <a:spcPct val="150000"/>
              </a:lnSpc>
              <a:buClr>
                <a:srgbClr val="666666"/>
              </a:buClr>
              <a:buSzPts val="1400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  <a:sym typeface="Raleway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ea typeface="Raleway"/>
              <a:cs typeface="Poppins" panose="00000500000000000000" pitchFamily="2" charset="0"/>
              <a:sym typeface="Raleway"/>
            </a:endParaRPr>
          </a:p>
        </p:txBody>
      </p:sp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15E6E61D-D104-8CDA-CF0B-1C951F09E3DE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2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1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2846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E8865-6371-B415-BE84-C755801A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IDE</a:t>
            </a:r>
            <a:b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4D57BF-1679-834E-1D8F-609603FF2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79438"/>
            <a:ext cx="8520600" cy="2984624"/>
          </a:xfrm>
        </p:spPr>
        <p:txBody>
          <a:bodyPr/>
          <a:lstStyle/>
          <a:p>
            <a:r>
              <a:rPr lang="es-AR" sz="1400" dirty="0" err="1">
                <a:latin typeface="Poppins" panose="00000500000000000000" pitchFamily="2" charset="0"/>
                <a:cs typeface="Poppins" panose="00000500000000000000" pitchFamily="2" charset="0"/>
              </a:rPr>
              <a:t>Integrated</a:t>
            </a:r>
            <a:r>
              <a:rPr lang="es-AR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AR" sz="1400" dirty="0" err="1">
                <a:latin typeface="Poppins" panose="00000500000000000000" pitchFamily="2" charset="0"/>
                <a:cs typeface="Poppins" panose="00000500000000000000" pitchFamily="2" charset="0"/>
              </a:rPr>
              <a:t>Development</a:t>
            </a:r>
            <a:r>
              <a:rPr lang="es-AR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AR" sz="1400" dirty="0" err="1">
                <a:latin typeface="Poppins" panose="00000500000000000000" pitchFamily="2" charset="0"/>
                <a:cs typeface="Poppins" panose="00000500000000000000" pitchFamily="2" charset="0"/>
              </a:rPr>
              <a:t>Environment</a:t>
            </a:r>
            <a:r>
              <a:rPr lang="es-AR" sz="1400" dirty="0">
                <a:latin typeface="Poppins" panose="00000500000000000000" pitchFamily="2" charset="0"/>
                <a:cs typeface="Poppins" panose="00000500000000000000" pitchFamily="2" charset="0"/>
              </a:rPr>
              <a:t> - Entorno de desarrollo integrado</a:t>
            </a:r>
          </a:p>
          <a:p>
            <a:r>
              <a:rPr lang="es-AR" sz="1400" dirty="0">
                <a:latin typeface="Poppins" panose="00000500000000000000" pitchFamily="2" charset="0"/>
                <a:cs typeface="Poppins" panose="00000500000000000000" pitchFamily="2" charset="0"/>
              </a:rPr>
              <a:t>Contiene herramientas que ayudan a los programadores en el proceso de escritura, prueba y depuración del código.</a:t>
            </a:r>
          </a:p>
          <a:p>
            <a:endParaRPr lang="es-AR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AB3538D-66D7-E01F-474D-C77668F5C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475" y="2690037"/>
            <a:ext cx="2048474" cy="1024237"/>
          </a:xfrm>
          <a:prstGeom prst="rect">
            <a:avLst/>
          </a:prstGeom>
        </p:spPr>
      </p:pic>
      <p:pic>
        <p:nvPicPr>
          <p:cNvPr id="5122" name="Picture 2" descr="PyCharm : Todo sobre el IDE de Python más popular">
            <a:extLst>
              <a:ext uri="{FF2B5EF4-FFF2-40B4-BE49-F238E27FC236}">
                <a16:creationId xmlns:a16="http://schemas.microsoft.com/office/drawing/2014/main" id="{666DBF82-AC0B-54FA-BF59-6D6CC63B2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61" y="2360584"/>
            <a:ext cx="1919506" cy="83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roject Jupyter | Home">
            <a:extLst>
              <a:ext uri="{FF2B5EF4-FFF2-40B4-BE49-F238E27FC236}">
                <a16:creationId xmlns:a16="http://schemas.microsoft.com/office/drawing/2014/main" id="{941CE421-1538-3A39-94C2-560818B25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341" y="3124763"/>
            <a:ext cx="2378269" cy="117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87E31A1-AE7B-12BE-49FC-EA624BA657E0}"/>
              </a:ext>
            </a:extLst>
          </p:cNvPr>
          <p:cNvSpPr/>
          <p:nvPr/>
        </p:nvSpPr>
        <p:spPr>
          <a:xfrm>
            <a:off x="6464595" y="2892056"/>
            <a:ext cx="1626782" cy="1616149"/>
          </a:xfrm>
          <a:custGeom>
            <a:avLst/>
            <a:gdLst>
              <a:gd name="connsiteX0" fmla="*/ 0 w 1626782"/>
              <a:gd name="connsiteY0" fmla="*/ 0 h 1616149"/>
              <a:gd name="connsiteX1" fmla="*/ 525993 w 1626782"/>
              <a:gd name="connsiteY1" fmla="*/ 0 h 1616149"/>
              <a:gd name="connsiteX2" fmla="*/ 1019450 w 1626782"/>
              <a:gd name="connsiteY2" fmla="*/ 0 h 1616149"/>
              <a:gd name="connsiteX3" fmla="*/ 1626782 w 1626782"/>
              <a:gd name="connsiteY3" fmla="*/ 0 h 1616149"/>
              <a:gd name="connsiteX4" fmla="*/ 1626782 w 1626782"/>
              <a:gd name="connsiteY4" fmla="*/ 522555 h 1616149"/>
              <a:gd name="connsiteX5" fmla="*/ 1626782 w 1626782"/>
              <a:gd name="connsiteY5" fmla="*/ 1028948 h 1616149"/>
              <a:gd name="connsiteX6" fmla="*/ 1626782 w 1626782"/>
              <a:gd name="connsiteY6" fmla="*/ 1616149 h 1616149"/>
              <a:gd name="connsiteX7" fmla="*/ 1084521 w 1626782"/>
              <a:gd name="connsiteY7" fmla="*/ 1616149 h 1616149"/>
              <a:gd name="connsiteX8" fmla="*/ 509725 w 1626782"/>
              <a:gd name="connsiteY8" fmla="*/ 1616149 h 1616149"/>
              <a:gd name="connsiteX9" fmla="*/ 0 w 1626782"/>
              <a:gd name="connsiteY9" fmla="*/ 1616149 h 1616149"/>
              <a:gd name="connsiteX10" fmla="*/ 0 w 1626782"/>
              <a:gd name="connsiteY10" fmla="*/ 1077433 h 1616149"/>
              <a:gd name="connsiteX11" fmla="*/ 0 w 1626782"/>
              <a:gd name="connsiteY11" fmla="*/ 554878 h 1616149"/>
              <a:gd name="connsiteX12" fmla="*/ 0 w 1626782"/>
              <a:gd name="connsiteY12" fmla="*/ 0 h 1616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6782" h="1616149" extrusionOk="0">
                <a:moveTo>
                  <a:pt x="0" y="0"/>
                </a:moveTo>
                <a:cubicBezTo>
                  <a:pt x="137941" y="-12732"/>
                  <a:pt x="381289" y="25878"/>
                  <a:pt x="525993" y="0"/>
                </a:cubicBezTo>
                <a:cubicBezTo>
                  <a:pt x="670697" y="-25878"/>
                  <a:pt x="904504" y="37561"/>
                  <a:pt x="1019450" y="0"/>
                </a:cubicBezTo>
                <a:cubicBezTo>
                  <a:pt x="1134396" y="-37561"/>
                  <a:pt x="1371275" y="71714"/>
                  <a:pt x="1626782" y="0"/>
                </a:cubicBezTo>
                <a:cubicBezTo>
                  <a:pt x="1659798" y="110747"/>
                  <a:pt x="1614363" y="382958"/>
                  <a:pt x="1626782" y="522555"/>
                </a:cubicBezTo>
                <a:cubicBezTo>
                  <a:pt x="1639201" y="662153"/>
                  <a:pt x="1624639" y="845598"/>
                  <a:pt x="1626782" y="1028948"/>
                </a:cubicBezTo>
                <a:cubicBezTo>
                  <a:pt x="1628925" y="1212298"/>
                  <a:pt x="1561719" y="1328948"/>
                  <a:pt x="1626782" y="1616149"/>
                </a:cubicBezTo>
                <a:cubicBezTo>
                  <a:pt x="1463701" y="1617137"/>
                  <a:pt x="1330980" y="1588181"/>
                  <a:pt x="1084521" y="1616149"/>
                </a:cubicBezTo>
                <a:cubicBezTo>
                  <a:pt x="838062" y="1644117"/>
                  <a:pt x="706515" y="1586177"/>
                  <a:pt x="509725" y="1616149"/>
                </a:cubicBezTo>
                <a:cubicBezTo>
                  <a:pt x="312935" y="1646121"/>
                  <a:pt x="149733" y="1580792"/>
                  <a:pt x="0" y="1616149"/>
                </a:cubicBezTo>
                <a:cubicBezTo>
                  <a:pt x="-49150" y="1495588"/>
                  <a:pt x="33178" y="1255297"/>
                  <a:pt x="0" y="1077433"/>
                </a:cubicBezTo>
                <a:cubicBezTo>
                  <a:pt x="-33178" y="899569"/>
                  <a:pt x="24127" y="760169"/>
                  <a:pt x="0" y="554878"/>
                </a:cubicBezTo>
                <a:cubicBezTo>
                  <a:pt x="-24127" y="349587"/>
                  <a:pt x="17152" y="2393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565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E8865-6371-B415-BE84-C755801A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Google Colab para Python</a:t>
            </a:r>
            <a:b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4D57BF-1679-834E-1D8F-609603FF2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79438"/>
            <a:ext cx="8520600" cy="2984624"/>
          </a:xfrm>
        </p:spPr>
        <p:txBody>
          <a:bodyPr/>
          <a:lstStyle/>
          <a:p>
            <a:pPr>
              <a:buAutoNum type="arabicPeriod"/>
            </a:pPr>
            <a:endParaRPr lang="es-AR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AutoNum type="arabicPeriod"/>
            </a:pPr>
            <a:endParaRPr lang="es-AR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AutoNum type="arabicPeriod"/>
            </a:pPr>
            <a:r>
              <a:rPr lang="es-AR" sz="1400" dirty="0">
                <a:latin typeface="Poppins" panose="00000500000000000000" pitchFamily="2" charset="0"/>
                <a:cs typeface="Poppins" panose="00000500000000000000" pitchFamily="2" charset="0"/>
              </a:rPr>
              <a:t>Crear un nuevo Notebook en Google Colab</a:t>
            </a:r>
          </a:p>
          <a:p>
            <a:pPr>
              <a:buAutoNum type="arabicPeriod"/>
            </a:pPr>
            <a:r>
              <a:rPr lang="es-AR" sz="1400" dirty="0">
                <a:latin typeface="Poppins" panose="00000500000000000000" pitchFamily="2" charset="0"/>
                <a:cs typeface="Poppins" panose="00000500000000000000" pitchFamily="2" charset="0"/>
              </a:rPr>
              <a:t>Celdas de código, celdas de texto y la ejecución de código.</a:t>
            </a:r>
          </a:p>
          <a:p>
            <a:pPr marL="114300" indent="0">
              <a:buNone/>
            </a:pPr>
            <a:endParaRPr lang="es-AR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812F59B-252C-78EC-42E1-428CD1E6A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351"/>
          <a:stretch/>
        </p:blipFill>
        <p:spPr>
          <a:xfrm>
            <a:off x="800798" y="2571750"/>
            <a:ext cx="5823286" cy="106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97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E8865-6371-B415-BE84-C755801A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Fundamentos de Python para DS</a:t>
            </a:r>
            <a:b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6205AB-A161-6332-D0FA-8B82B4B4FC20}"/>
              </a:ext>
            </a:extLst>
          </p:cNvPr>
          <p:cNvSpPr txBox="1"/>
          <p:nvPr/>
        </p:nvSpPr>
        <p:spPr>
          <a:xfrm>
            <a:off x="311700" y="1158949"/>
            <a:ext cx="649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Python: Lenguaje de programación 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orientado a objetos </a:t>
            </a:r>
            <a:endParaRPr lang="es-A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Gráfico 15" descr="Hogar contorno">
            <a:extLst>
              <a:ext uri="{FF2B5EF4-FFF2-40B4-BE49-F238E27FC236}">
                <a16:creationId xmlns:a16="http://schemas.microsoft.com/office/drawing/2014/main" id="{E5D2AF0A-5490-5D5C-9B4E-F912F03F2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032" y="2189588"/>
            <a:ext cx="914400" cy="91440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4E3744FA-F75C-FFCD-676B-EC4B47508BE9}"/>
              </a:ext>
            </a:extLst>
          </p:cNvPr>
          <p:cNvSpPr/>
          <p:nvPr/>
        </p:nvSpPr>
        <p:spPr>
          <a:xfrm>
            <a:off x="861237" y="2247621"/>
            <a:ext cx="1041990" cy="9144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92CF9CFD-A220-8F5E-EEC7-D87B4F9BB7B8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2068924" y="1254369"/>
            <a:ext cx="306560" cy="1679944"/>
          </a:xfrm>
          <a:prstGeom prst="bentConnector2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E9044307-12AB-1271-4865-12AA8EA86A6B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2034958" y="2509296"/>
            <a:ext cx="417022" cy="1722474"/>
          </a:xfrm>
          <a:prstGeom prst="bentConnector2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6512F96-1EA2-092C-7DF1-67A0A13C4E14}"/>
              </a:ext>
            </a:extLst>
          </p:cNvPr>
          <p:cNvSpPr txBox="1"/>
          <p:nvPr/>
        </p:nvSpPr>
        <p:spPr>
          <a:xfrm>
            <a:off x="3104707" y="1775484"/>
            <a:ext cx="222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Datos: Atributos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8FDB941-7EC2-5584-1F5C-031F23C82B8E}"/>
              </a:ext>
            </a:extLst>
          </p:cNvPr>
          <p:cNvSpPr txBox="1"/>
          <p:nvPr/>
        </p:nvSpPr>
        <p:spPr>
          <a:xfrm>
            <a:off x="3104706" y="3425155"/>
            <a:ext cx="2434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Funcionalidad: Métodos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93BCD23-F2EB-F955-9544-124320B07C84}"/>
              </a:ext>
            </a:extLst>
          </p:cNvPr>
          <p:cNvSpPr txBox="1"/>
          <p:nvPr/>
        </p:nvSpPr>
        <p:spPr>
          <a:xfrm>
            <a:off x="88416" y="2309295"/>
            <a:ext cx="222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Objeto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9BF80CC-76DE-229A-82B0-379B61B37D8C}"/>
              </a:ext>
            </a:extLst>
          </p:cNvPr>
          <p:cNvSpPr txBox="1"/>
          <p:nvPr/>
        </p:nvSpPr>
        <p:spPr>
          <a:xfrm>
            <a:off x="3179135" y="2083424"/>
            <a:ext cx="5209953" cy="523220"/>
          </a:xfrm>
          <a:prstGeom prst="rect">
            <a:avLst/>
          </a:prstGeom>
          <a:noFill/>
          <a:ln w="9525" cap="flat">
            <a:solidFill>
              <a:srgbClr val="002060"/>
            </a:solidFill>
            <a:prstDash val="solid"/>
            <a:miter/>
          </a:ln>
        </p:spPr>
        <p:txBody>
          <a:bodyPr wrap="square" rtlCol="0">
            <a:spAutoFit/>
          </a:bodyPr>
          <a:lstStyle/>
          <a:p>
            <a:r>
              <a:rPr lang="es-AR" b="0" i="0" dirty="0">
                <a:solidFill>
                  <a:srgbClr val="002060"/>
                </a:solidFill>
                <a:effectLst/>
                <a:latin typeface="Söhne"/>
              </a:rPr>
              <a:t>Color de las paredes, el número de habitaciones y el tamaño del jardín</a:t>
            </a:r>
            <a:endParaRPr lang="es-AR" dirty="0">
              <a:solidFill>
                <a:srgbClr val="00206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960A7FA-B221-59E1-BA4D-E7D8DEACF8D0}"/>
              </a:ext>
            </a:extLst>
          </p:cNvPr>
          <p:cNvSpPr txBox="1"/>
          <p:nvPr/>
        </p:nvSpPr>
        <p:spPr>
          <a:xfrm>
            <a:off x="3179134" y="3763121"/>
            <a:ext cx="5209953" cy="307777"/>
          </a:xfrm>
          <a:prstGeom prst="rect">
            <a:avLst/>
          </a:prstGeom>
          <a:noFill/>
          <a:ln w="9525" cap="flat">
            <a:solidFill>
              <a:srgbClr val="002060"/>
            </a:solidFill>
            <a:prstDash val="solid"/>
            <a:miter/>
          </a:ln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002060"/>
                </a:solidFill>
                <a:latin typeface="Söhne"/>
              </a:rPr>
              <a:t>A</a:t>
            </a:r>
            <a:r>
              <a:rPr lang="es-AR" b="0" i="0" dirty="0">
                <a:solidFill>
                  <a:srgbClr val="002060"/>
                </a:solidFill>
                <a:effectLst/>
                <a:latin typeface="Söhne"/>
              </a:rPr>
              <a:t>brir puertas, encender luces o cerrar ventanas</a:t>
            </a:r>
            <a:endParaRPr lang="es-A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5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E8865-6371-B415-BE84-C755801A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Fundamentos de Python para DS</a:t>
            </a:r>
            <a:b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3CC0672-8943-C1C0-22C3-7AE8168C0179}"/>
              </a:ext>
            </a:extLst>
          </p:cNvPr>
          <p:cNvSpPr txBox="1"/>
          <p:nvPr/>
        </p:nvSpPr>
        <p:spPr>
          <a:xfrm>
            <a:off x="148856" y="4497572"/>
            <a:ext cx="4540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Notebook - Fundamentos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6205AB-A161-6332-D0FA-8B82B4B4FC20}"/>
              </a:ext>
            </a:extLst>
          </p:cNvPr>
          <p:cNvSpPr txBox="1"/>
          <p:nvPr/>
        </p:nvSpPr>
        <p:spPr>
          <a:xfrm>
            <a:off x="311700" y="1158949"/>
            <a:ext cx="649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Python: Lenguaje de programación 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orientado a objetos </a:t>
            </a:r>
            <a:endParaRPr lang="es-A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334C407-B149-2EC0-ECDB-259C6D3E2FA4}"/>
              </a:ext>
            </a:extLst>
          </p:cNvPr>
          <p:cNvSpPr/>
          <p:nvPr/>
        </p:nvSpPr>
        <p:spPr>
          <a:xfrm>
            <a:off x="648586" y="1833833"/>
            <a:ext cx="2232838" cy="5741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Tipos de datos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8E5029F-D5A5-BBBD-12AE-2FC75AD0C7EF}"/>
              </a:ext>
            </a:extLst>
          </p:cNvPr>
          <p:cNvSpPr/>
          <p:nvPr/>
        </p:nvSpPr>
        <p:spPr>
          <a:xfrm>
            <a:off x="2438400" y="2407991"/>
            <a:ext cx="2232838" cy="5741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Variables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51793BA-5B48-89EC-1AB4-CB9B55E2422B}"/>
              </a:ext>
            </a:extLst>
          </p:cNvPr>
          <p:cNvSpPr/>
          <p:nvPr/>
        </p:nvSpPr>
        <p:spPr>
          <a:xfrm>
            <a:off x="4068726" y="2982149"/>
            <a:ext cx="2232838" cy="5741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Operadores aritméticos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06BDD33-485C-A074-B4E1-7991A0D5B8B5}"/>
              </a:ext>
            </a:extLst>
          </p:cNvPr>
          <p:cNvSpPr/>
          <p:nvPr/>
        </p:nvSpPr>
        <p:spPr>
          <a:xfrm>
            <a:off x="5550195" y="3556307"/>
            <a:ext cx="2232838" cy="5741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Estructuras condicionales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BCDBCAF-A913-7F86-4A9F-18F8A4D8689C}"/>
              </a:ext>
            </a:extLst>
          </p:cNvPr>
          <p:cNvSpPr txBox="1"/>
          <p:nvPr/>
        </p:nvSpPr>
        <p:spPr>
          <a:xfrm>
            <a:off x="148856" y="413046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hlinkClick r:id="rId4"/>
              </a:rPr>
              <a:t>Sintaxis básica - Plataforma de práctica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896193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2F9FFFA-C918-4DDE-96A7-5C2E3F06806B}">
  <we:reference id="wa200005107" version="1.1.0.0" store="es-ES" storeType="OMEX"/>
  <we:alternateReferences>
    <we:reference id="WA200005107" version="1.1.0.0" store="WA2000051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16839</TotalTime>
  <Words>1715</Words>
  <Application>Microsoft Office PowerPoint</Application>
  <PresentationFormat>Presentación en pantalla (16:9)</PresentationFormat>
  <Paragraphs>224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0" baseType="lpstr">
      <vt:lpstr>Raleway</vt:lpstr>
      <vt:lpstr>Wingdings</vt:lpstr>
      <vt:lpstr>Söhne</vt:lpstr>
      <vt:lpstr>Poppins SemiBold</vt:lpstr>
      <vt:lpstr>Poppins</vt:lpstr>
      <vt:lpstr>Calibri</vt:lpstr>
      <vt:lpstr>Arial</vt:lpstr>
      <vt:lpstr>Century Gothic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IDE </vt:lpstr>
      <vt:lpstr>Google Colab para Python </vt:lpstr>
      <vt:lpstr>Fundamentos de Python para DS </vt:lpstr>
      <vt:lpstr>Fundamentos de Python para DS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Librerías o Bibliotecas </vt:lpstr>
      <vt:lpstr>Librerías o Bibliotecas - Exploración</vt:lpstr>
      <vt:lpstr>Librerías o Bibliotecas - Exploración</vt:lpstr>
      <vt:lpstr>Librerías o Bibliotecas - Exploración</vt:lpstr>
      <vt:lpstr>Librerías o Bibliotecas - Exploración</vt:lpstr>
      <vt:lpstr>Librerías o Bibliotecas - Exploración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Virginia Marich</dc:creator>
  <cp:lastModifiedBy>Virginia Marich</cp:lastModifiedBy>
  <cp:revision>33</cp:revision>
  <dcterms:modified xsi:type="dcterms:W3CDTF">2023-11-15T21:50:11Z</dcterms:modified>
</cp:coreProperties>
</file>