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7" r:id="rId55"/>
    <p:sldId id="298" r:id="rId56"/>
    <p:sldId id="299" r:id="rId57"/>
    <p:sldId id="301" r:id="rId58"/>
    <p:sldId id="300"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12/31/2018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www.answers.com/"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6" Type="http://schemas.openxmlformats.org/officeDocument/2006/relationships/hyperlink" Target="http://books.google.co.in/url?id=LJ_yh-PZh4wC&amp;q=http://www.free-ebook-download.net/programing-book/1295-struts-complete-reference-2nd-edition.html&amp;linkid=2&amp;usg=AFQjCNHmRjw-26h7dFulA810dm-pSGcJ7g&amp;source=gbs_web_references_r&amp;cad=5" TargetMode="External"/><Relationship Id="rId5" Type="http://schemas.openxmlformats.org/officeDocument/2006/relationships/hyperlink" Target="http://www.google.co.in/search?tbo=p&amp;tbm=bks&amp;q=inauthor:%22James+Holmes%22" TargetMode="External"/><Relationship Id="rId4" Type="http://schemas.openxmlformats.org/officeDocument/2006/relationships/hyperlink" Target="http://www.google.co.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Water Management Portal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City Employees:</a:t>
            </a:r>
            <a:endParaRPr lang="en-US" dirty="0"/>
          </a:p>
        </p:txBody>
      </p:sp>
      <p:sp>
        <p:nvSpPr>
          <p:cNvPr id="3" name="Content Placeholder 2"/>
          <p:cNvSpPr>
            <a:spLocks noGrp="1"/>
          </p:cNvSpPr>
          <p:nvPr>
            <p:ph idx="1"/>
          </p:nvPr>
        </p:nvSpPr>
        <p:spPr>
          <a:xfrm>
            <a:off x="381000" y="1905000"/>
            <a:ext cx="8229600" cy="4389120"/>
          </a:xfrm>
        </p:spPr>
        <p:txBody>
          <a:bodyPr>
            <a:normAutofit fontScale="92500" lnSpcReduction="20000"/>
          </a:bodyPr>
          <a:lstStyle/>
          <a:p>
            <a:pPr>
              <a:buNone/>
            </a:pPr>
            <a:r>
              <a:rPr lang="en-US" b="1" dirty="0" smtClean="0"/>
              <a:t>Tips &amp; </a:t>
            </a:r>
            <a:r>
              <a:rPr lang="en-US" b="1" dirty="0" err="1" smtClean="0"/>
              <a:t>Suggessitions</a:t>
            </a:r>
            <a:r>
              <a:rPr lang="en-US" b="1" dirty="0" smtClean="0"/>
              <a:t>:</a:t>
            </a:r>
            <a:endParaRPr lang="en-US" dirty="0" smtClean="0"/>
          </a:p>
          <a:p>
            <a:pPr lvl="0"/>
            <a:r>
              <a:rPr lang="en-US" dirty="0" smtClean="0"/>
              <a:t>Post Tips for City Citizens.</a:t>
            </a:r>
          </a:p>
          <a:p>
            <a:pPr lvl="0"/>
            <a:r>
              <a:rPr lang="en-US" dirty="0" smtClean="0"/>
              <a:t>View Tips of City Posted By Citizens.</a:t>
            </a:r>
          </a:p>
          <a:p>
            <a:pPr>
              <a:buNone/>
            </a:pPr>
            <a:r>
              <a:rPr lang="en-US" b="1" dirty="0" smtClean="0"/>
              <a:t>Complaints </a:t>
            </a:r>
            <a:endParaRPr lang="en-US" dirty="0" smtClean="0"/>
          </a:p>
          <a:p>
            <a:pPr lvl="0"/>
            <a:r>
              <a:rPr lang="en-US" dirty="0" smtClean="0"/>
              <a:t>Post Complaints about City.</a:t>
            </a:r>
          </a:p>
          <a:p>
            <a:pPr lvl="0"/>
            <a:r>
              <a:rPr lang="en-US" dirty="0" smtClean="0"/>
              <a:t>View Complaints of City Posted By Citizens.</a:t>
            </a:r>
          </a:p>
          <a:p>
            <a:pPr lvl="0"/>
            <a:r>
              <a:rPr lang="en-US" dirty="0" smtClean="0"/>
              <a:t>Give Solutions for Posted Complaints.</a:t>
            </a:r>
          </a:p>
          <a:p>
            <a:pPr>
              <a:buNone/>
            </a:pPr>
            <a:r>
              <a:rPr lang="en-US" b="1" dirty="0" smtClean="0"/>
              <a:t>Feedbacks:</a:t>
            </a:r>
            <a:endParaRPr lang="en-US" dirty="0" smtClean="0"/>
          </a:p>
          <a:p>
            <a:pPr lvl="0"/>
            <a:r>
              <a:rPr lang="en-US" dirty="0" smtClean="0"/>
              <a:t>Post  feedback about city on particular event</a:t>
            </a:r>
          </a:p>
          <a:p>
            <a:pPr lvl="0"/>
            <a:r>
              <a:rPr lang="en-US" dirty="0" smtClean="0"/>
              <a:t>View feedbacks of City Posted By Citizens.</a:t>
            </a:r>
          </a:p>
          <a:p>
            <a:pPr lvl="0"/>
            <a:r>
              <a:rPr lang="en-US" dirty="0" smtClean="0"/>
              <a:t>Delete feedbacks of the city.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Water Management Module</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b="1" dirty="0" smtClean="0"/>
              <a:t>Water Supply</a:t>
            </a:r>
            <a:endParaRPr lang="en-US" dirty="0" smtClean="0"/>
          </a:p>
          <a:p>
            <a:pPr lvl="0"/>
            <a:r>
              <a:rPr lang="en-US" dirty="0" smtClean="0"/>
              <a:t>Add City Water Supply Timings(Area, Division wise and Contact Details)</a:t>
            </a:r>
          </a:p>
          <a:p>
            <a:pPr lvl="0"/>
            <a:r>
              <a:rPr lang="en-US" dirty="0" smtClean="0"/>
              <a:t>View Add City Water Supply Timings</a:t>
            </a:r>
          </a:p>
          <a:p>
            <a:pPr lvl="0"/>
            <a:r>
              <a:rPr lang="en-US" dirty="0" smtClean="0"/>
              <a:t>Update Add City Water Supply Timings</a:t>
            </a:r>
          </a:p>
          <a:p>
            <a:pPr lvl="0"/>
            <a:r>
              <a:rPr lang="en-US" dirty="0" smtClean="0"/>
              <a:t>Delete Add City Water Supply Timings</a:t>
            </a:r>
          </a:p>
          <a:p>
            <a:pPr>
              <a:buNone/>
            </a:pPr>
            <a:r>
              <a:rPr lang="en-US" b="1" dirty="0" smtClean="0"/>
              <a:t>Floods</a:t>
            </a:r>
            <a:endParaRPr lang="en-US" dirty="0" smtClean="0"/>
          </a:p>
          <a:p>
            <a:pPr lvl="0"/>
            <a:r>
              <a:rPr lang="en-US" dirty="0" smtClean="0"/>
              <a:t>Add real time floods Information</a:t>
            </a:r>
          </a:p>
          <a:p>
            <a:pPr lvl="0"/>
            <a:r>
              <a:rPr lang="en-US" dirty="0" smtClean="0"/>
              <a:t>View floods Information.</a:t>
            </a:r>
          </a:p>
          <a:p>
            <a:pPr lvl="0"/>
            <a:r>
              <a:rPr lang="en-US" dirty="0" smtClean="0"/>
              <a:t>Update floods Information.</a:t>
            </a:r>
          </a:p>
          <a:p>
            <a:pPr lvl="0"/>
            <a:r>
              <a:rPr lang="en-US" dirty="0" smtClean="0"/>
              <a:t>Delete floods Information.</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a:bodyPr>
          <a:lstStyle/>
          <a:p>
            <a:pPr algn="just">
              <a:buNone/>
            </a:pPr>
            <a:r>
              <a:rPr lang="en-US" b="1" dirty="0" smtClean="0"/>
              <a:t>Water Management Projects</a:t>
            </a:r>
            <a:endParaRPr lang="en-US" dirty="0" smtClean="0"/>
          </a:p>
          <a:p>
            <a:pPr lvl="0" algn="just"/>
            <a:r>
              <a:rPr lang="en-US" dirty="0" smtClean="0"/>
              <a:t>Add Projects(Waste water Management Project like…etc)</a:t>
            </a:r>
          </a:p>
          <a:p>
            <a:pPr lvl="0" algn="just"/>
            <a:r>
              <a:rPr lang="en-US" dirty="0" smtClean="0"/>
              <a:t>View Projects</a:t>
            </a:r>
          </a:p>
          <a:p>
            <a:pPr lvl="0" algn="just"/>
            <a:r>
              <a:rPr lang="en-US" dirty="0" smtClean="0"/>
              <a:t>Change Project information and status</a:t>
            </a:r>
          </a:p>
          <a:p>
            <a:pPr lvl="0" algn="just"/>
            <a:r>
              <a:rPr lang="en-US" dirty="0" smtClean="0"/>
              <a:t>Delete Projects Information.</a:t>
            </a:r>
          </a:p>
          <a:p>
            <a:pPr algn="just">
              <a:buNone/>
            </a:pPr>
            <a:r>
              <a:rPr lang="en-US" b="1" dirty="0" smtClean="0"/>
              <a:t>Bacteria Containments in rivers and streams</a:t>
            </a:r>
            <a:endParaRPr lang="en-US" dirty="0" smtClean="0"/>
          </a:p>
          <a:p>
            <a:pPr lvl="0" algn="just"/>
            <a:r>
              <a:rPr lang="en-US" dirty="0" smtClean="0"/>
              <a:t>Add Bacteria Containments in rivers and streams</a:t>
            </a:r>
          </a:p>
          <a:p>
            <a:pPr lvl="0" algn="just"/>
            <a:r>
              <a:rPr lang="en-US" dirty="0" smtClean="0"/>
              <a:t>View Bacteria Containments in rivers and streams</a:t>
            </a:r>
          </a:p>
          <a:p>
            <a:pPr lvl="0" algn="just"/>
            <a:r>
              <a:rPr lang="en-US" dirty="0" smtClean="0"/>
              <a:t>Delete Bacteria Containments information.</a:t>
            </a:r>
          </a:p>
          <a:p>
            <a:pPr algn="just">
              <a:buNone/>
            </a:pPr>
            <a:r>
              <a:rPr lang="en-US" b="1" dirty="0" smtClean="0"/>
              <a:t>Water management analysis and reports:</a:t>
            </a:r>
            <a:endParaRPr lang="en-US" dirty="0" smtClean="0"/>
          </a:p>
          <a:p>
            <a:pPr lvl="0" algn="just"/>
            <a:r>
              <a:rPr lang="en-US" dirty="0" smtClean="0"/>
              <a:t>Add water Management Analysis and reports.</a:t>
            </a:r>
          </a:p>
          <a:p>
            <a:pPr lvl="0" algn="just"/>
            <a:r>
              <a:rPr lang="en-US" dirty="0" smtClean="0"/>
              <a:t>View water Management Analysis and reports.</a:t>
            </a:r>
          </a:p>
          <a:p>
            <a:pPr lvl="0" algn="just"/>
            <a:r>
              <a:rPr lang="en-US" dirty="0" smtClean="0"/>
              <a:t>Delete water Management Analysis and reports.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5943600"/>
          </a:xfrm>
        </p:spPr>
        <p:txBody>
          <a:bodyPr/>
          <a:lstStyle/>
          <a:p>
            <a:pPr>
              <a:buNone/>
            </a:pPr>
            <a:r>
              <a:rPr lang="en-US" b="1" dirty="0" smtClean="0"/>
              <a:t>Water safe water usage instructions:</a:t>
            </a:r>
            <a:endParaRPr lang="en-US" dirty="0" smtClean="0"/>
          </a:p>
          <a:p>
            <a:pPr lvl="0"/>
            <a:r>
              <a:rPr lang="en-US" dirty="0" smtClean="0"/>
              <a:t>Add safe water usage instructions</a:t>
            </a:r>
          </a:p>
          <a:p>
            <a:pPr lvl="0"/>
            <a:r>
              <a:rPr lang="en-US" dirty="0" smtClean="0"/>
              <a:t>View safe water usage instructions</a:t>
            </a:r>
          </a:p>
          <a:p>
            <a:pPr lvl="0"/>
            <a:r>
              <a:rPr lang="en-US" dirty="0" smtClean="0"/>
              <a:t>Delete safe water usage instructions</a:t>
            </a:r>
          </a:p>
          <a:p>
            <a:pPr>
              <a:buNone/>
            </a:pPr>
            <a:r>
              <a:rPr lang="en-US" b="1" dirty="0" smtClean="0"/>
              <a:t>Water Quality Concerns:</a:t>
            </a:r>
            <a:endParaRPr lang="en-US" dirty="0" smtClean="0"/>
          </a:p>
          <a:p>
            <a:pPr lvl="0"/>
            <a:r>
              <a:rPr lang="en-US" dirty="0" smtClean="0"/>
              <a:t>Add Water Quality Concerns</a:t>
            </a:r>
          </a:p>
          <a:p>
            <a:pPr lvl="0"/>
            <a:r>
              <a:rPr lang="en-US" dirty="0" smtClean="0"/>
              <a:t>View Water Quality Concerns</a:t>
            </a:r>
          </a:p>
          <a:p>
            <a:pPr lvl="0"/>
            <a:r>
              <a:rPr lang="en-US" dirty="0" smtClean="0"/>
              <a:t>Delete Water Quality Concerns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and Authentication:</a:t>
            </a:r>
            <a:endParaRPr lang="en-US" dirty="0"/>
          </a:p>
        </p:txBody>
      </p:sp>
      <p:sp>
        <p:nvSpPr>
          <p:cNvPr id="3" name="Content Placeholder 2"/>
          <p:cNvSpPr>
            <a:spLocks noGrp="1"/>
          </p:cNvSpPr>
          <p:nvPr>
            <p:ph idx="1"/>
          </p:nvPr>
        </p:nvSpPr>
        <p:spPr/>
        <p:txBody>
          <a:bodyPr/>
          <a:lstStyle/>
          <a:p>
            <a:pPr lvl="0"/>
            <a:r>
              <a:rPr lang="en-US" dirty="0" smtClean="0"/>
              <a:t>Login</a:t>
            </a:r>
          </a:p>
          <a:p>
            <a:pPr lvl="0"/>
            <a:r>
              <a:rPr lang="en-US" dirty="0" smtClean="0"/>
              <a:t>Logout</a:t>
            </a:r>
          </a:p>
          <a:p>
            <a:pPr lvl="0"/>
            <a:r>
              <a:rPr lang="en-US" dirty="0" smtClean="0"/>
              <a:t>Sub Admin(City Employees)Registration, Citizen Registration </a:t>
            </a:r>
          </a:p>
          <a:p>
            <a:pPr lvl="0"/>
            <a:r>
              <a:rPr lang="en-US" dirty="0" smtClean="0"/>
              <a:t>Change Passwords</a:t>
            </a:r>
          </a:p>
          <a:p>
            <a:pPr lvl="0"/>
            <a:r>
              <a:rPr lang="en-US" dirty="0" smtClean="0"/>
              <a:t>Forget Password</a:t>
            </a:r>
          </a:p>
          <a:p>
            <a:pPr lvl="0"/>
            <a:r>
              <a:rPr lang="en-US" dirty="0" smtClean="0"/>
              <a:t>View Profiles</a:t>
            </a:r>
          </a:p>
          <a:p>
            <a:pPr lvl="0"/>
            <a:r>
              <a:rPr lang="en-US" dirty="0" smtClean="0"/>
              <a:t>Update Profiles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Reports</a:t>
            </a:r>
            <a:endParaRPr lang="en-US" dirty="0"/>
          </a:p>
        </p:txBody>
      </p:sp>
      <p:sp>
        <p:nvSpPr>
          <p:cNvPr id="3" name="Content Placeholder 2"/>
          <p:cNvSpPr>
            <a:spLocks noGrp="1"/>
          </p:cNvSpPr>
          <p:nvPr>
            <p:ph idx="1"/>
          </p:nvPr>
        </p:nvSpPr>
        <p:spPr/>
        <p:txBody>
          <a:bodyPr/>
          <a:lstStyle/>
          <a:p>
            <a:r>
              <a:rPr lang="en-US" dirty="0" smtClean="0"/>
              <a:t>Generating Different Format report to be download (.xls, </a:t>
            </a:r>
            <a:r>
              <a:rPr lang="en-US" dirty="0" err="1" smtClean="0"/>
              <a:t>pdf</a:t>
            </a:r>
            <a:r>
              <a:rPr lang="en-US" dirty="0" smtClean="0"/>
              <a:t>, html, txt)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SYSTEM REQUIREMENT SPECIFICATION :</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743200" y="2150121"/>
            <a:ext cx="4891087" cy="376490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PROCESS FLOW:</a:t>
            </a:r>
            <a:endParaRPr lang="en-US" sz="3600" dirty="0"/>
          </a:p>
        </p:txBody>
      </p:sp>
      <p:sp>
        <p:nvSpPr>
          <p:cNvPr id="3" name="Content Placeholder 2"/>
          <p:cNvSpPr>
            <a:spLocks noGrp="1"/>
          </p:cNvSpPr>
          <p:nvPr>
            <p:ph sz="quarter" idx="1"/>
          </p:nvPr>
        </p:nvSpPr>
        <p:spPr/>
        <p:txBody>
          <a:bodyPr>
            <a:normAutofit fontScale="85000" lnSpcReduction="20000"/>
          </a:bodyPr>
          <a:lstStyle/>
          <a:p>
            <a:pPr lvl="0">
              <a:buNone/>
            </a:pPr>
            <a:r>
              <a:rPr lang="en-US" sz="2100" b="1" dirty="0" smtClean="0"/>
              <a:t>   THE PRESENTATION LAYER</a:t>
            </a:r>
            <a:r>
              <a:rPr lang="en-US" b="1" dirty="0" smtClean="0"/>
              <a:t>:</a:t>
            </a:r>
            <a:endParaRPr lang="en-US" dirty="0" smtClean="0"/>
          </a:p>
          <a:p>
            <a:r>
              <a:rPr lang="en-US" dirty="0" smtClean="0"/>
              <a:t>Also called as the client layer comprises of components that are dedicated to presenting the data to the user. For example: Windows/Web Forms and buttons, edit boxes, Text boxes, labels, grids.</a:t>
            </a:r>
          </a:p>
          <a:p>
            <a:pPr lvl="0">
              <a:buNone/>
            </a:pPr>
            <a:r>
              <a:rPr lang="en-US" sz="2100" b="1" dirty="0" smtClean="0"/>
              <a:t>    THE BUSINESS RULES LAYER:</a:t>
            </a:r>
            <a:endParaRPr lang="en-US" sz="2100" dirty="0" smtClean="0"/>
          </a:p>
          <a:p>
            <a:r>
              <a:rPr lang="en-US" dirty="0" smtClean="0"/>
              <a:t>This layer encapsulates the Business rules or the business logic of the encapsulations. To have a separate layer for business logic is of a great advantage. This is because any changes in Business Rules can be easily handled in this layer. As long as the interface between the layers remains the same, any changes to the functionality/processing logic in this layer can be made without impacting the others. A lot of client-server apps failed to implement successfully as changing the business logic was a painful process</a:t>
            </a:r>
          </a:p>
          <a:p>
            <a:pPr>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 Flow:</a:t>
            </a:r>
            <a:endParaRPr lang="en-US" dirty="0"/>
          </a:p>
        </p:txBody>
      </p:sp>
      <p:sp>
        <p:nvSpPr>
          <p:cNvPr id="3" name="Content Placeholder 2"/>
          <p:cNvSpPr>
            <a:spLocks noGrp="1"/>
          </p:cNvSpPr>
          <p:nvPr>
            <p:ph sz="quarter" idx="1"/>
          </p:nvPr>
        </p:nvSpPr>
        <p:spPr/>
        <p:txBody>
          <a:bodyPr>
            <a:normAutofit fontScale="77500" lnSpcReduction="20000"/>
          </a:bodyPr>
          <a:lstStyle/>
          <a:p>
            <a:pPr lvl="0">
              <a:buNone/>
            </a:pPr>
            <a:r>
              <a:rPr lang="en-US" b="1" dirty="0" smtClean="0"/>
              <a:t>    </a:t>
            </a:r>
            <a:r>
              <a:rPr lang="en-US" sz="2400" b="1" dirty="0" smtClean="0"/>
              <a:t>THE DATA ACCESS LAYER:</a:t>
            </a:r>
            <a:endParaRPr lang="en-US" sz="2400" dirty="0" smtClean="0"/>
          </a:p>
          <a:p>
            <a:r>
              <a:rPr lang="en-US" dirty="0" smtClean="0"/>
              <a:t>This layer comprises of components that help in accessing the Database. If used in the right way, this layer provides a level of abstraction for the database structures. Simply put changes made to the database, tables, etc do not affect the rest of the application because of the Data Access layer. The different application layers send the data requests to this layer and receive the response from this layer. </a:t>
            </a:r>
          </a:p>
          <a:p>
            <a:pPr>
              <a:buNone/>
            </a:pPr>
            <a:r>
              <a:rPr lang="en-US" b="1" dirty="0" smtClean="0"/>
              <a:t>     THE DATABASE LAYER:</a:t>
            </a:r>
            <a:endParaRPr lang="en-US" dirty="0" smtClean="0"/>
          </a:p>
          <a:p>
            <a:r>
              <a:rPr lang="en-US" dirty="0" smtClean="0"/>
              <a:t>This layer comprises of the Database Components such as DB Files, Tables, Views, etc. The Actual database could be created using SQL Server, Oracle, Flat files, etc. </a:t>
            </a:r>
            <a:br>
              <a:rPr lang="en-US" dirty="0" smtClean="0"/>
            </a:br>
            <a:r>
              <a:rPr lang="en-US" dirty="0" smtClean="0"/>
              <a:t>In an n-tier application, the entire application can be implemented in such a way that it is independent of the actual Database. For instance, you could change the Database Location with minimal changes to Data Access Layer. The rest of the Application should remain unaffected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smtClean="0"/>
              <a:t>Technologies</a:t>
            </a:r>
            <a:r>
              <a:rPr lang="en-US" b="1" dirty="0" smtClean="0"/>
              <a:t>:</a:t>
            </a:r>
            <a:endParaRPr lang="en-US" dirty="0" smtClean="0"/>
          </a:p>
          <a:p>
            <a:r>
              <a:rPr lang="en-US" dirty="0" smtClean="0"/>
              <a:t>J2EE: Application Architecture.</a:t>
            </a:r>
          </a:p>
          <a:p>
            <a:r>
              <a:rPr lang="en-US" dirty="0" smtClean="0"/>
              <a:t>Oracle 10g: Database.</a:t>
            </a:r>
          </a:p>
          <a:p>
            <a:r>
              <a:rPr lang="en-US" dirty="0" smtClean="0"/>
              <a:t>My Eclipse 8.6: Development Tool.</a:t>
            </a:r>
          </a:p>
          <a:p>
            <a:r>
              <a:rPr lang="en-US" dirty="0" smtClean="0"/>
              <a:t>Tomcat: Web Server.</a:t>
            </a:r>
          </a:p>
          <a:p>
            <a:r>
              <a:rPr lang="en-US" dirty="0" smtClean="0"/>
              <a:t>Star UML: Design Tool. </a:t>
            </a:r>
          </a:p>
          <a:p>
            <a:r>
              <a:rPr lang="en-US" b="1" u="sng" dirty="0" smtClean="0"/>
              <a:t>Overview</a:t>
            </a:r>
            <a:r>
              <a:rPr lang="en-US" b="1" dirty="0" smtClean="0"/>
              <a:t> </a:t>
            </a:r>
            <a:endParaRPr lang="en-US" dirty="0" smtClean="0"/>
          </a:p>
          <a:p>
            <a:r>
              <a:rPr lang="en-US" dirty="0" smtClean="0"/>
              <a:t>SRS will include two sections.</a:t>
            </a:r>
          </a:p>
          <a:p>
            <a:r>
              <a:rPr lang="en-US" dirty="0" smtClean="0"/>
              <a:t>Overall Description will describe major components of the system, interconnection and external interfaces.</a:t>
            </a:r>
          </a:p>
          <a:p>
            <a:r>
              <a:rPr lang="en-US" dirty="0" smtClean="0"/>
              <a:t>Specific Requirements will describe the functions of actors, their role in the system and constraints. </a:t>
            </a:r>
          </a:p>
          <a:p>
            <a:r>
              <a:rPr lang="en-US" b="1" u="sng" dirty="0" smtClean="0"/>
              <a:t>Product Perspective</a:t>
            </a:r>
            <a:endParaRPr lang="en-US" dirty="0" smtClean="0"/>
          </a:p>
          <a:p>
            <a:r>
              <a:rPr lang="en-US" dirty="0" smtClean="0"/>
              <a:t>The web pages (XHTML/JSP) are present to provide the user interface on customer client side. Communication between customer and server is provided through HTTP/HTTPs Protocols. </a:t>
            </a:r>
          </a:p>
          <a:p>
            <a:r>
              <a:rPr lang="en-US" dirty="0" smtClean="0"/>
              <a:t>The Client Software is to provide the user interface on system user client side and for this TCP/IP protocols are used.</a:t>
            </a:r>
            <a:r>
              <a:rPr lang="en-US" b="1" dirty="0" smtClean="0"/>
              <a:t>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pPr algn="just"/>
            <a:r>
              <a:rPr lang="en-US" dirty="0" smtClean="0"/>
              <a:t>Provide an application which allows residents and visitors of a city to find out more about water management-related aspects about the city.  Aspects include information about water supply and waste water management for the city.  The site might also provide real-time information about flooding, water supply handling (boil-water alert), water-related work projects (water supply repair, waste water treatment, etc.).</a:t>
            </a:r>
          </a:p>
          <a:p>
            <a:pPr algn="just"/>
            <a:r>
              <a:rPr lang="en-US" dirty="0" smtClean="0"/>
              <a:t>     The application could also provide information about water management-related studies and/or projects that the city is working on.  Anything from measured bacteria and contaminant levels in rivers and streams, water supply, and waste water egress to new water management projects and their status, to water management analysis and reports.  The site could also provide safe water use instructions, what to look for, what to avoid, and so </a:t>
            </a:r>
            <a:r>
              <a:rPr lang="en-US" dirty="0" err="1" smtClean="0"/>
              <a:t>on.Support</a:t>
            </a:r>
            <a:r>
              <a:rPr lang="en-US" dirty="0" smtClean="0"/>
              <a:t> resident and visitor feedback for a variety of items: water supply pressure issues, water quality concerns, water pollution incidents, or submit a suggestion for improvement.  </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Interfaces:</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Client on Intranet:</a:t>
            </a:r>
            <a:endParaRPr lang="en-US" dirty="0" smtClean="0"/>
          </a:p>
          <a:p>
            <a:r>
              <a:rPr lang="en-US" dirty="0" smtClean="0"/>
              <a:t>Client Software, Web Browser, Operating System (any)</a:t>
            </a:r>
          </a:p>
          <a:p>
            <a:r>
              <a:rPr lang="en-US" u="sng" dirty="0" smtClean="0"/>
              <a:t>Web Server:</a:t>
            </a:r>
            <a:endParaRPr lang="en-US" dirty="0" smtClean="0"/>
          </a:p>
          <a:p>
            <a:r>
              <a:rPr lang="en-US" dirty="0" smtClean="0"/>
              <a:t>Tomcat, Operating System (any)</a:t>
            </a:r>
          </a:p>
          <a:p>
            <a:r>
              <a:rPr lang="en-US" u="sng" dirty="0" smtClean="0"/>
              <a:t>Data Base Server:</a:t>
            </a:r>
            <a:endParaRPr lang="en-US" dirty="0" smtClean="0"/>
          </a:p>
          <a:p>
            <a:r>
              <a:rPr lang="en-US" dirty="0" smtClean="0"/>
              <a:t>Oracle, Operating System (any)</a:t>
            </a:r>
          </a:p>
          <a:p>
            <a:r>
              <a:rPr lang="en-US" u="sng" dirty="0" smtClean="0"/>
              <a:t>Development End:</a:t>
            </a:r>
            <a:endParaRPr lang="en-US" dirty="0" smtClean="0"/>
          </a:p>
          <a:p>
            <a:r>
              <a:rPr lang="en-US" dirty="0" smtClean="0"/>
              <a:t>My Eclipse (J2EE, Java, </a:t>
            </a:r>
            <a:r>
              <a:rPr lang="en-US" dirty="0" err="1" smtClean="0"/>
              <a:t>servlets</a:t>
            </a:r>
            <a:r>
              <a:rPr lang="en-US" dirty="0" smtClean="0"/>
              <a:t>, JSP), Oracle, OS (Windows), Web server. </a:t>
            </a:r>
          </a:p>
          <a:p>
            <a:r>
              <a:rPr lang="en-US" b="1" u="sng" dirty="0" smtClean="0"/>
              <a:t>Communication Interface</a:t>
            </a:r>
            <a:r>
              <a:rPr lang="en-US" dirty="0" smtClean="0"/>
              <a:t> </a:t>
            </a:r>
          </a:p>
          <a:p>
            <a:r>
              <a:rPr lang="en-US" dirty="0" smtClean="0"/>
              <a:t> Client on Internet will be using HTTP/HTTPS Protocol.</a:t>
            </a:r>
          </a:p>
          <a:p>
            <a:r>
              <a:rPr lang="en-US" dirty="0" smtClean="0"/>
              <a:t> Client on intranet will be using TCP/IP protocol.</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b="1" dirty="0" smtClean="0"/>
              <a:t>Non Functional Requirements:</a:t>
            </a:r>
            <a:endParaRPr lang="en-US" dirty="0"/>
          </a:p>
        </p:txBody>
      </p:sp>
      <p:sp>
        <p:nvSpPr>
          <p:cNvPr id="3" name="Content Placeholder 2"/>
          <p:cNvSpPr>
            <a:spLocks noGrp="1"/>
          </p:cNvSpPr>
          <p:nvPr>
            <p:ph sz="quarter" idx="1"/>
          </p:nvPr>
        </p:nvSpPr>
        <p:spPr/>
        <p:txBody>
          <a:bodyPr/>
          <a:lstStyle/>
          <a:p>
            <a:pPr>
              <a:buNone/>
            </a:pPr>
            <a:r>
              <a:rPr lang="en-US" b="1" dirty="0" smtClean="0"/>
              <a:t> Performance Requirements:</a:t>
            </a:r>
            <a:endParaRPr lang="en-US" dirty="0" smtClean="0"/>
          </a:p>
          <a:p>
            <a:r>
              <a:rPr lang="en-US" dirty="0" smtClean="0"/>
              <a:t>Some of the attributes of software that relate to the ease of porting the software to other host machines and/or operating systems.</a:t>
            </a:r>
          </a:p>
          <a:p>
            <a:r>
              <a:rPr lang="en-US" dirty="0" smtClean="0"/>
              <a:t> This may include:</a:t>
            </a:r>
          </a:p>
          <a:p>
            <a:r>
              <a:rPr lang="en-US" dirty="0" smtClean="0"/>
              <a:t>Java is used to develop the product. So it is easiest to port the software in any environment.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95400"/>
            <a:ext cx="8229600" cy="4974336"/>
          </a:xfrm>
        </p:spPr>
        <p:txBody>
          <a:bodyPr>
            <a:normAutofit fontScale="77500" lnSpcReduction="20000"/>
          </a:bodyPr>
          <a:lstStyle/>
          <a:p>
            <a:pPr>
              <a:buNone/>
            </a:pPr>
            <a:r>
              <a:rPr lang="en-US" b="1" dirty="0" smtClean="0"/>
              <a:t>    Maintainability:</a:t>
            </a:r>
            <a:endParaRPr lang="en-US" dirty="0" smtClean="0"/>
          </a:p>
          <a:p>
            <a:r>
              <a:rPr lang="en-US" dirty="0" smtClean="0"/>
              <a:t>The user will be able to reset all options and all stored user variables to default settings.</a:t>
            </a:r>
          </a:p>
          <a:p>
            <a:pPr>
              <a:buNone/>
            </a:pPr>
            <a:r>
              <a:rPr lang="en-US" b="1" dirty="0" smtClean="0"/>
              <a:t>    Reliability:</a:t>
            </a:r>
            <a:endParaRPr lang="en-US" dirty="0" smtClean="0"/>
          </a:p>
          <a:p>
            <a:r>
              <a:rPr lang="en-US" dirty="0" smtClean="0"/>
              <a:t>Some of the attributes identified for the reliability is listed below:</a:t>
            </a:r>
          </a:p>
          <a:p>
            <a:r>
              <a:rPr lang="en-US" dirty="0" smtClean="0"/>
              <a:t>All data storage for user variables will be committed to the database at the time of entry.</a:t>
            </a:r>
          </a:p>
          <a:p>
            <a:r>
              <a:rPr lang="en-US" dirty="0" smtClean="0"/>
              <a:t>Data corruption is prevented by applying the possible backup procedures and techniques.</a:t>
            </a:r>
          </a:p>
          <a:p>
            <a:pPr>
              <a:buNone/>
            </a:pPr>
            <a:r>
              <a:rPr lang="en-US" b="1" dirty="0" smtClean="0"/>
              <a:t>     Usability requirements:</a:t>
            </a:r>
            <a:endParaRPr lang="en-US" dirty="0" smtClean="0"/>
          </a:p>
          <a:p>
            <a:r>
              <a:rPr lang="en-US" dirty="0" smtClean="0"/>
              <a:t>Some of the usability requirements identified for this system are listed below: </a:t>
            </a:r>
          </a:p>
          <a:p>
            <a:r>
              <a:rPr lang="en-US" dirty="0" smtClean="0"/>
              <a:t>A logical interface is essential to an easy to use system, speeding up common tasks.</a:t>
            </a:r>
          </a:p>
          <a:p>
            <a:r>
              <a:rPr lang="en-US" dirty="0" smtClean="0"/>
              <a:t>Error prevention is integral to the system and is provided in a number of formats from sanity hacks to limiting free-text input.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lnSpcReduction="10000"/>
          </a:bodyPr>
          <a:lstStyle/>
          <a:p>
            <a:pPr>
              <a:buNone/>
            </a:pPr>
            <a:r>
              <a:rPr lang="en-US" b="1" dirty="0" smtClean="0"/>
              <a:t>   Availability:</a:t>
            </a:r>
            <a:r>
              <a:rPr lang="en-US" dirty="0" smtClean="0"/>
              <a:t> </a:t>
            </a:r>
          </a:p>
          <a:p>
            <a:r>
              <a:rPr lang="en-US" dirty="0" smtClean="0"/>
              <a:t>All cached data will be rebuilt during every startup. There is no recovery of user data if it is lost. Default values of system data will be assigned when necessary</a:t>
            </a:r>
          </a:p>
          <a:p>
            <a:pPr>
              <a:buNone/>
            </a:pPr>
            <a:r>
              <a:rPr lang="en-US" b="1" dirty="0" smtClean="0"/>
              <a:t>   Software System Attributes:</a:t>
            </a:r>
            <a:endParaRPr lang="en-US" dirty="0" smtClean="0"/>
          </a:p>
          <a:p>
            <a:r>
              <a:rPr lang="en-US" dirty="0" smtClean="0"/>
              <a:t>There are a number of attributes of software that can serve as requirements. It is important that required attributes by specified so that their achievement can be objectively verified. The following items provide a partial list of examples.</a:t>
            </a:r>
          </a:p>
          <a:p>
            <a:r>
              <a:rPr lang="en-US" dirty="0" smtClean="0"/>
              <a:t>The input system will allow for inputting numbers, operands, special symbols and letters of the alphabet.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Content Placeholder 4"/>
          <p:cNvSpPr>
            <a:spLocks noGrp="1"/>
          </p:cNvSpPr>
          <p:nvPr>
            <p:ph sz="quarter" idx="1"/>
          </p:nvPr>
        </p:nvSpPr>
        <p:spPr>
          <a:xfrm>
            <a:off x="457200" y="2133600"/>
            <a:ext cx="8229600" cy="4440936"/>
          </a:xfrm>
        </p:spPr>
        <p:txBody>
          <a:bodyPr>
            <a:normAutofit fontScale="62500" lnSpcReduction="20000"/>
          </a:bodyPr>
          <a:lstStyle/>
          <a:p>
            <a:pPr>
              <a:buNone/>
            </a:pPr>
            <a:endParaRPr lang="en-US" sz="1400" dirty="0" smtClean="0"/>
          </a:p>
          <a:p>
            <a:r>
              <a:rPr lang="en-US" sz="2800" b="1" dirty="0" smtClean="0"/>
              <a:t>TECHNICAL FEASIBILITY:</a:t>
            </a:r>
            <a:endParaRPr lang="en-US" sz="1400" dirty="0" smtClean="0"/>
          </a:p>
          <a:p>
            <a:r>
              <a:rPr lang="en-US" sz="2800" dirty="0" smtClean="0"/>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lang="en-US" sz="1400" dirty="0" smtClean="0"/>
              <a:t> </a:t>
            </a:r>
            <a:r>
              <a:rPr lang="en-US" sz="2800" dirty="0" smtClean="0"/>
              <a:t>analysis.</a:t>
            </a:r>
            <a:endParaRPr lang="en-US" sz="1400" dirty="0" smtClean="0"/>
          </a:p>
          <a:p>
            <a:pPr lvl="0"/>
            <a:r>
              <a:rPr lang="en-US" sz="2800" b="1" dirty="0" smtClean="0"/>
              <a:t>Understand the different technologies involved in the proposed system:                    </a:t>
            </a:r>
            <a:endParaRPr lang="en-US" sz="1400" dirty="0" smtClean="0"/>
          </a:p>
          <a:p>
            <a:r>
              <a:rPr lang="en-US" sz="2800" dirty="0" smtClean="0"/>
              <a:t>Before commencing the project, we have to be very clear about what are the technologies that are to be required for the development of the new system.</a:t>
            </a:r>
            <a:endParaRPr lang="en-US" sz="1400" dirty="0" smtClean="0"/>
          </a:p>
          <a:p>
            <a:pPr lvl="0"/>
            <a:r>
              <a:rPr lang="en-US" sz="2800" b="1" dirty="0" smtClean="0"/>
              <a:t>Find out whether the organization currently possesses the required technologies:</a:t>
            </a:r>
            <a:endParaRPr lang="en-US" sz="1400" dirty="0" smtClean="0"/>
          </a:p>
          <a:p>
            <a:pPr lvl="1"/>
            <a:r>
              <a:rPr lang="en-US" dirty="0" smtClean="0"/>
              <a:t>Is the required technology available with the organization?</a:t>
            </a:r>
            <a:endParaRPr lang="en-US" sz="1200" dirty="0" smtClean="0"/>
          </a:p>
          <a:p>
            <a:pPr lvl="1"/>
            <a:r>
              <a:rPr lang="en-US" dirty="0" smtClean="0"/>
              <a:t>If so is the capacity sufficient?</a:t>
            </a:r>
            <a:endParaRPr lang="en-US" sz="1200" dirty="0" smtClean="0"/>
          </a:p>
          <a:p>
            <a:r>
              <a:rPr lang="en-US" sz="2800" dirty="0" smtClean="0"/>
              <a:t>For instance –</a:t>
            </a:r>
            <a:endParaRPr lang="en-US" sz="1400" dirty="0" smtClean="0"/>
          </a:p>
          <a:p>
            <a:r>
              <a:rPr lang="en-US" sz="2800" dirty="0" smtClean="0"/>
              <a:t>“Will the current printer be able to handle the new reports and forms required for the new system?”</a:t>
            </a:r>
            <a:endParaRPr lang="en-US" sz="14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FEASIBLITY:</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endParaRPr lang="en-US" dirty="0" smtClean="0"/>
          </a:p>
          <a:p>
            <a:r>
              <a:rPr lang="en-US" dirty="0" smtClean="0"/>
              <a:t>Proposed projects are beneficial only if they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project:</a:t>
            </a:r>
          </a:p>
          <a:p>
            <a:pPr lvl="0"/>
            <a:r>
              <a:rPr lang="en-US" dirty="0" smtClean="0"/>
              <a:t>Is there sufficient support for the project from management from users? If the current system is well liked and used to the extent that persons will not be able to see reasons for change, there may be resistance.</a:t>
            </a:r>
          </a:p>
          <a:p>
            <a:pPr lvl="0"/>
            <a:r>
              <a:rPr lang="en-US" dirty="0" smtClean="0"/>
              <a:t>Are the current business methods acceptable to the user? If they are not, Users may welcome a change that will bring about a more operational and useful systems.</a:t>
            </a:r>
          </a:p>
          <a:p>
            <a:pPr lvl="0"/>
            <a:r>
              <a:rPr lang="en-US" dirty="0" smtClean="0"/>
              <a:t>Have the user been involved in the planning and development of the project? </a:t>
            </a:r>
          </a:p>
          <a:p>
            <a:pPr lvl="0"/>
            <a:r>
              <a:rPr lang="en-US" dirty="0" smtClean="0"/>
              <a:t>Early involvement reduces the chances of resistance to the system and in </a:t>
            </a:r>
          </a:p>
          <a:p>
            <a:pPr lvl="0"/>
            <a:r>
              <a:rPr lang="en-US" dirty="0" smtClean="0"/>
              <a:t>General and increases the likelihood of successful project.</a:t>
            </a:r>
          </a:p>
          <a:p>
            <a:r>
              <a:rPr lang="en-US" dirty="0" smtClean="0"/>
              <a:t>Since the proposed system was to help reduce the hardships encountered. In the existing manual system, the new system was considered to be operational feasible.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FEASIBILITY:</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endParaRPr lang="en-US" dirty="0" smtClean="0"/>
          </a:p>
          <a:p>
            <a:r>
              <a:rPr lang="en-US" dirty="0" smtClean="0"/>
              <a:t>Economic feasibility attempts 2 weigh the costs of developing and implementing a new system, against the benefits that would accrue from having the new system in place. This feasibility study gives the top management the economic justification for the new system.</a:t>
            </a:r>
          </a:p>
          <a:p>
            <a:r>
              <a:rPr lang="en-US" dirty="0" smtClean="0"/>
              <a:t>A simple economic analysis which gives the actual comparison of costs and benefits are much more meaningful in this case. In addition, this proves to be a useful point of reference to compare actual costs as the project progresses. There could be various types of intangible benefits on account of automation. These could include increased customer satisfaction, improvement in product quality better decision making timeliness of information, expediting activities, improved accuracy of operations, better documentation and record keeping, faster retrieval of information, better employee morale.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3276600" y="2201894"/>
            <a:ext cx="3798201" cy="381790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Spiral Model is very widely used in the software industry as it is in synch with the natural development process of any product i.e. learning with maturity and also involves minimum risk for the customer as well as the development firms. Following are the typical uses of Spiral model:</a:t>
            </a:r>
          </a:p>
          <a:p>
            <a:pPr lvl="0"/>
            <a:r>
              <a:rPr lang="en-US" dirty="0" smtClean="0"/>
              <a:t>When costs there is a budget constraint and risk evaluation is important.</a:t>
            </a:r>
          </a:p>
          <a:p>
            <a:pPr lvl="0"/>
            <a:r>
              <a:rPr lang="en-US" dirty="0" smtClean="0"/>
              <a:t>For medium to high-risk projects.</a:t>
            </a:r>
          </a:p>
          <a:p>
            <a:pPr lvl="0"/>
            <a:r>
              <a:rPr lang="en-US" dirty="0" smtClean="0"/>
              <a:t>Long-term project commitment because of potential changes to economic priorities as the requirements change with time.</a:t>
            </a:r>
          </a:p>
          <a:p>
            <a:pPr lvl="0"/>
            <a:r>
              <a:rPr lang="en-US" dirty="0" smtClean="0"/>
              <a:t>Customer is not sure of their requirements which is usually the case.</a:t>
            </a:r>
          </a:p>
          <a:p>
            <a:pPr lvl="0"/>
            <a:r>
              <a:rPr lang="en-US" dirty="0" smtClean="0"/>
              <a:t>Requirements are complex and need evaluation to get clarity.</a:t>
            </a:r>
          </a:p>
          <a:p>
            <a:pPr lvl="0"/>
            <a:r>
              <a:rPr lang="en-US" dirty="0" smtClean="0"/>
              <a:t>New product line which should be released in phases to get enough customer feedback.</a:t>
            </a:r>
          </a:p>
          <a:p>
            <a:pPr lvl="0"/>
            <a:r>
              <a:rPr lang="en-US" dirty="0" smtClean="0"/>
              <a:t>Significant changes are expected in the product during the development cycle.</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UML DIAGRAM:</a:t>
            </a:r>
            <a:br>
              <a:rPr lang="en-US" dirty="0" smtClean="0"/>
            </a:br>
            <a:r>
              <a:rPr lang="en-US" sz="4000" dirty="0" smtClean="0"/>
              <a:t>System Use Case Diagram</a:t>
            </a:r>
            <a:r>
              <a:rPr lang="en-US" b="1"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505075" y="2572544"/>
            <a:ext cx="4133850" cy="31146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Present Working System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pPr lvl="0" algn="just"/>
            <a:r>
              <a:rPr lang="en-US" dirty="0" smtClean="0"/>
              <a:t>This System contains no updated information about water management in the city.</a:t>
            </a:r>
          </a:p>
          <a:p>
            <a:pPr lvl="0" algn="just"/>
            <a:r>
              <a:rPr lang="en-US" dirty="0" smtClean="0"/>
              <a:t>This Means Don’t knows about the particular water supply timings in the city.</a:t>
            </a:r>
          </a:p>
          <a:p>
            <a:pPr lvl="0" algn="just"/>
            <a:r>
              <a:rPr lang="en-US" dirty="0" smtClean="0"/>
              <a:t>Citizens Don’t Know about Current working project in the city.</a:t>
            </a:r>
          </a:p>
          <a:p>
            <a:pPr lvl="0" algn="just"/>
            <a:r>
              <a:rPr lang="en-US" dirty="0" smtClean="0"/>
              <a:t>Citizens don’t know about water Quality Reports information.</a:t>
            </a:r>
          </a:p>
          <a:p>
            <a:pPr lvl="0" algn="just"/>
            <a:r>
              <a:rPr lang="en-US" dirty="0" smtClean="0"/>
              <a:t>Citizens Don’t know about Anything from measured bacteria and contaminant levels in rivers and streams</a:t>
            </a:r>
          </a:p>
          <a:p>
            <a:pPr lvl="0" algn="just"/>
            <a:r>
              <a:rPr lang="en-US" dirty="0" smtClean="0"/>
              <a:t>Citizens Don’t know about safe water use instructions</a:t>
            </a:r>
          </a:p>
          <a:p>
            <a:pPr lvl="0" algn="just"/>
            <a:r>
              <a:rPr lang="en-US" dirty="0" smtClean="0"/>
              <a:t>Citizens don’t have proper communication to send complaints, Queries, Feedbacks. </a:t>
            </a:r>
          </a:p>
          <a:p>
            <a:pPr lvl="0" algn="just"/>
            <a:r>
              <a:rPr lang="en-US" dirty="0" smtClean="0"/>
              <a:t>Citizens don’t have water supply pressure issues, water quality concerns, water pollution incidents.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Administrator Use Case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841613" y="1935163"/>
            <a:ext cx="3460774" cy="438943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City Employee Use Case Diagram:</a:t>
            </a:r>
            <a:endParaRPr lang="en-US" sz="4000" dirty="0"/>
          </a:p>
        </p:txBody>
      </p:sp>
      <p:pic>
        <p:nvPicPr>
          <p:cNvPr id="3074" name="Picture 2"/>
          <p:cNvPicPr>
            <a:picLocks noGrp="1" noChangeAspect="1" noChangeArrowheads="1"/>
          </p:cNvPicPr>
          <p:nvPr>
            <p:ph idx="1"/>
          </p:nvPr>
        </p:nvPicPr>
        <p:blipFill>
          <a:blip r:embed="rId2"/>
          <a:srcRect/>
          <a:stretch>
            <a:fillRect/>
          </a:stretch>
        </p:blipFill>
        <p:spPr bwMode="auto">
          <a:xfrm>
            <a:off x="2738108" y="1935163"/>
            <a:ext cx="3667784" cy="438943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Citizen Use Case Diagram :</a:t>
            </a:r>
            <a:endParaRPr lang="en-US" sz="4000" dirty="0"/>
          </a:p>
        </p:txBody>
      </p:sp>
      <p:pic>
        <p:nvPicPr>
          <p:cNvPr id="4098" name="Picture 2"/>
          <p:cNvPicPr>
            <a:picLocks noGrp="1" noChangeAspect="1" noChangeArrowheads="1"/>
          </p:cNvPicPr>
          <p:nvPr>
            <p:ph idx="1"/>
          </p:nvPr>
        </p:nvPicPr>
        <p:blipFill>
          <a:blip r:embed="rId2"/>
          <a:srcRect/>
          <a:stretch>
            <a:fillRect/>
          </a:stretch>
        </p:blipFill>
        <p:spPr bwMode="auto">
          <a:xfrm>
            <a:off x="2963267" y="1935163"/>
            <a:ext cx="3217465" cy="43894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smtClean="0"/>
              <a:t>User Use Case Diagram</a:t>
            </a:r>
            <a:r>
              <a:rPr lang="en-US" b="1" dirty="0" smtClean="0"/>
              <a: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552700" y="2558256"/>
            <a:ext cx="4038600" cy="31432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Login Sequence Diagram :</a:t>
            </a:r>
            <a:endParaRPr lang="en-US" sz="4000" dirty="0"/>
          </a:p>
        </p:txBody>
      </p:sp>
      <p:pic>
        <p:nvPicPr>
          <p:cNvPr id="6146" name="Picture 2"/>
          <p:cNvPicPr>
            <a:picLocks noGrp="1" noChangeAspect="1" noChangeArrowheads="1"/>
          </p:cNvPicPr>
          <p:nvPr>
            <p:ph idx="1"/>
          </p:nvPr>
        </p:nvPicPr>
        <p:blipFill>
          <a:blip r:embed="rId2"/>
          <a:srcRect/>
          <a:stretch>
            <a:fillRect/>
          </a:stretch>
        </p:blipFill>
        <p:spPr bwMode="auto">
          <a:xfrm>
            <a:off x="2276475" y="2767806"/>
            <a:ext cx="4591050" cy="27241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ChangePassword</a:t>
            </a:r>
            <a:r>
              <a:rPr lang="en-US" b="1" dirty="0" smtClean="0"/>
              <a:t> Sequence Diagram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085975" y="2782094"/>
            <a:ext cx="4972050" cy="26955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t>ForgetPassword</a:t>
            </a:r>
            <a:r>
              <a:rPr lang="en-US" sz="4000" b="1" dirty="0" smtClean="0"/>
              <a:t>:</a:t>
            </a:r>
            <a:endParaRPr lang="en-US" sz="4000" dirty="0"/>
          </a:p>
        </p:txBody>
      </p:sp>
      <p:pic>
        <p:nvPicPr>
          <p:cNvPr id="8194" name="Picture 2"/>
          <p:cNvPicPr>
            <a:picLocks noGrp="1" noChangeAspect="1" noChangeArrowheads="1"/>
          </p:cNvPicPr>
          <p:nvPr>
            <p:ph idx="1"/>
          </p:nvPr>
        </p:nvPicPr>
        <p:blipFill>
          <a:blip r:embed="rId2"/>
          <a:srcRect/>
          <a:stretch>
            <a:fillRect/>
          </a:stretch>
        </p:blipFill>
        <p:spPr bwMode="auto">
          <a:xfrm>
            <a:off x="2138362" y="2763044"/>
            <a:ext cx="4867275" cy="27336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Registration </a:t>
            </a:r>
            <a:r>
              <a:rPr lang="en-US" dirty="0" err="1" smtClean="0"/>
              <a:t>Secquence</a:t>
            </a:r>
            <a:r>
              <a:rPr lang="en-US" dirty="0" smtClean="0"/>
              <a:t> Diagram :</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147887" y="2648744"/>
            <a:ext cx="4848225" cy="29622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a:t>
            </a:r>
            <a:r>
              <a:rPr lang="en-US" dirty="0" err="1" smtClean="0"/>
              <a:t>UserProfile</a:t>
            </a:r>
            <a:r>
              <a:rPr lang="en-US" dirty="0" smtClean="0"/>
              <a:t> Sequence Diagram :</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105025" y="2844006"/>
            <a:ext cx="4933950" cy="25717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User Profile Sequence Diagram :</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133600" y="2672556"/>
            <a:ext cx="4876800" cy="29146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 Be Proposed :</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876800"/>
          </a:xfrm>
        </p:spPr>
        <p:txBody>
          <a:bodyPr>
            <a:normAutofit fontScale="92500"/>
          </a:bodyPr>
          <a:lstStyle/>
          <a:p>
            <a:pPr algn="just"/>
            <a:r>
              <a:rPr lang="en-US" dirty="0" smtClean="0"/>
              <a:t>The development of this new system contains the following activities, which try to automate the entire process keeping in the view of database integration approach.</a:t>
            </a:r>
          </a:p>
          <a:p>
            <a:pPr lvl="0" algn="just"/>
            <a:r>
              <a:rPr lang="en-US" dirty="0" smtClean="0"/>
              <a:t>The application provides information’s for water management in the city.</a:t>
            </a:r>
          </a:p>
          <a:p>
            <a:pPr lvl="0" algn="just"/>
            <a:r>
              <a:rPr lang="en-US" dirty="0" smtClean="0"/>
              <a:t>The application provides information’s water supply and waste water management for the city.  </a:t>
            </a:r>
          </a:p>
          <a:p>
            <a:pPr lvl="0" algn="just"/>
            <a:r>
              <a:rPr lang="en-US" dirty="0" smtClean="0"/>
              <a:t>The application also provide real-time information about flooding, water supply handling (boil-water alert),</a:t>
            </a:r>
          </a:p>
          <a:p>
            <a:pPr lvl="0" algn="just"/>
            <a:r>
              <a:rPr lang="en-US" dirty="0" smtClean="0"/>
              <a:t>The application provides information’s water-related work projects (water supply repair, waste water treatment, etc.)</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State Action Sequence Diagram :</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309812" y="2610644"/>
            <a:ext cx="4524375" cy="30384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City Sequence Diagram:</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2228850" y="2629694"/>
            <a:ext cx="4686300" cy="30003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District Sequence Diagram:</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233612" y="2624931"/>
            <a:ext cx="4676775" cy="30099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City Sequence Diagram:</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2276475" y="2701131"/>
            <a:ext cx="4591050" cy="28575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District  Sequence Diagram:</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2219325" y="2663031"/>
            <a:ext cx="4705350" cy="29337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State Sequence Diagram:</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2176462" y="2724944"/>
            <a:ext cx="4791075" cy="28098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State  Sequence Diagram:</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2219325" y="2577306"/>
            <a:ext cx="4705350" cy="31051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District Sequence Diagram:</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2185987" y="2605881"/>
            <a:ext cx="4772025" cy="3048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Delete District Sequence Diagram</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2124075" y="2553494"/>
            <a:ext cx="4895850" cy="31527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Tips </a:t>
            </a:r>
            <a:r>
              <a:rPr lang="en-US" dirty="0" err="1" smtClean="0"/>
              <a:t>Suggesstion</a:t>
            </a:r>
            <a:r>
              <a:rPr lang="en-US" dirty="0" smtClean="0"/>
              <a:t>  Sequence Diagram</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2252662" y="2658269"/>
            <a:ext cx="4638675" cy="29432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a:bodyPr>
          <a:lstStyle/>
          <a:p>
            <a:pPr lvl="0" algn="just"/>
            <a:r>
              <a:rPr lang="en-US" dirty="0" smtClean="0"/>
              <a:t>The application provides also provide information about water management-related studies and/or projects that the city is working on.</a:t>
            </a:r>
          </a:p>
          <a:p>
            <a:pPr lvl="0" algn="just"/>
            <a:r>
              <a:rPr lang="en-US" dirty="0" smtClean="0"/>
              <a:t>The application provides Anything from measured bacteria and contaminant levels in rivers and streams, water supply, and waste water egress to new water management projects and their status, to water management analysis and reports</a:t>
            </a:r>
          </a:p>
          <a:p>
            <a:pPr lvl="0" algn="just"/>
            <a:r>
              <a:rPr lang="en-US" dirty="0" smtClean="0"/>
              <a:t>The application site could also provide safe water use instructions, what to look for, what to avoid, and so on.</a:t>
            </a:r>
          </a:p>
          <a:p>
            <a:pPr lvl="0" algn="just"/>
            <a:r>
              <a:rPr lang="en-US" dirty="0" smtClean="0"/>
              <a:t>This system maintains user’s personal, address, and contact details.</a:t>
            </a:r>
          </a:p>
          <a:p>
            <a:pPr lvl="0" algn="just"/>
            <a:r>
              <a:rPr lang="en-US" dirty="0" smtClean="0"/>
              <a:t>Authentication is provided for this application only registered users can access.</a:t>
            </a:r>
          </a:p>
          <a:p>
            <a:pPr lvl="0" algn="just"/>
            <a:r>
              <a:rPr lang="en-US" dirty="0" smtClean="0"/>
              <a:t>Report generation features is provided using to generate different kind of reports. </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Career Information Sequence Diagram:</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2195512" y="2753519"/>
            <a:ext cx="4752975" cy="27527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water Supply Sequence Diagram</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2071687" y="2734469"/>
            <a:ext cx="5000625" cy="27908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 Supply Sequence Diagram:</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3159377" y="1935163"/>
            <a:ext cx="2825245" cy="438943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Water Supply Details Collaboration Diagram</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2095500" y="2963069"/>
            <a:ext cx="4953000" cy="233362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Tips Suggestion Details Collaboration Diagram</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2176462" y="3172619"/>
            <a:ext cx="4791075" cy="19145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Career Information Details Collaboration Diagram</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2209800" y="3201194"/>
            <a:ext cx="4724400" cy="18573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Delete District Details Collaboration Diagram</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2243137" y="3186906"/>
            <a:ext cx="4657725" cy="188595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Update District Details Collaboration Diagram</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2062162" y="3144044"/>
            <a:ext cx="5019675" cy="19716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Update State  Details Collaboration Diagram</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1962150" y="3172619"/>
            <a:ext cx="5219700" cy="19145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State Details Collaboration Diagram</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2190750" y="3148806"/>
            <a:ext cx="4762500" cy="19621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Users of the System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Administrator</a:t>
            </a:r>
          </a:p>
          <a:p>
            <a:pPr lvl="0"/>
            <a:r>
              <a:rPr lang="en-US" dirty="0" smtClean="0"/>
              <a:t>City Employees</a:t>
            </a:r>
          </a:p>
          <a:p>
            <a:pPr lvl="0"/>
            <a:r>
              <a:rPr lang="en-US" dirty="0" smtClean="0"/>
              <a:t>Citizens</a:t>
            </a:r>
          </a:p>
          <a:p>
            <a:pPr lvl="0"/>
            <a:r>
              <a:rPr lang="en-US" dirty="0" smtClean="0"/>
              <a:t>Visitors</a:t>
            </a:r>
          </a:p>
          <a:p>
            <a:pPr>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District Details Collaboration Diagram</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2071687" y="3158331"/>
            <a:ext cx="5000625" cy="19431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City Details Collaboration Diagram:</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2157412" y="3129756"/>
            <a:ext cx="4829175" cy="200025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City Details Collaboration Diagram</a:t>
            </a:r>
            <a:endParaRPr 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2209800" y="3134519"/>
            <a:ext cx="4724400" cy="199072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State Details Collaboration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2081212" y="3158331"/>
            <a:ext cx="4981575" cy="19431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District Details Collaboration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2143125" y="3124994"/>
            <a:ext cx="4857750" cy="200977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Login Sequence Collaboration Diagram :</a:t>
            </a:r>
            <a:endParaRPr 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2443162" y="2653506"/>
            <a:ext cx="4257675" cy="295275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password </a:t>
            </a:r>
            <a:r>
              <a:rPr lang="en-US" dirty="0" err="1" smtClean="0"/>
              <a:t>SequenceCollabration</a:t>
            </a:r>
            <a:r>
              <a:rPr lang="en-US" dirty="0" smtClean="0"/>
              <a:t> diagram </a:t>
            </a: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2362200" y="2801144"/>
            <a:ext cx="4419600" cy="265747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Registration Sequence </a:t>
            </a:r>
            <a:r>
              <a:rPr lang="en-US" dirty="0" err="1" smtClean="0"/>
              <a:t>CollbrationDiagram</a:t>
            </a:r>
            <a:r>
              <a:rPr lang="en-US" dirty="0" smtClean="0"/>
              <a:t>:</a:t>
            </a:r>
            <a:endParaRPr 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2414587" y="2758281"/>
            <a:ext cx="4314825" cy="27432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User Profile </a:t>
            </a:r>
            <a:r>
              <a:rPr lang="en-US" dirty="0" err="1" smtClean="0"/>
              <a:t>SequenceCollbration</a:t>
            </a:r>
            <a:r>
              <a:rPr lang="en-US" dirty="0" smtClean="0"/>
              <a:t> Diagram </a:t>
            </a:r>
            <a:endParaRPr 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2328862" y="2724944"/>
            <a:ext cx="4486275" cy="280987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User Profile Sequence Collaboration Diagram </a:t>
            </a:r>
            <a:endParaRPr 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2381250" y="2672556"/>
            <a:ext cx="4381500" cy="2914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 of the System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2"/>
            <a:r>
              <a:rPr lang="en-US" sz="2400" dirty="0" smtClean="0"/>
              <a:t>Administrator Module</a:t>
            </a:r>
          </a:p>
          <a:p>
            <a:pPr lvl="2"/>
            <a:r>
              <a:rPr lang="en-US" sz="2400" dirty="0" smtClean="0"/>
              <a:t>City Employees(Sub Administrator) Module</a:t>
            </a:r>
          </a:p>
          <a:p>
            <a:pPr lvl="2"/>
            <a:r>
              <a:rPr lang="en-US" sz="2400" dirty="0" smtClean="0"/>
              <a:t>Water Management Module</a:t>
            </a:r>
          </a:p>
          <a:p>
            <a:pPr lvl="2"/>
            <a:r>
              <a:rPr lang="en-US" sz="2400" dirty="0" smtClean="0"/>
              <a:t>Authentication</a:t>
            </a:r>
          </a:p>
          <a:p>
            <a:pPr lvl="2"/>
            <a:r>
              <a:rPr lang="en-US" sz="2400" dirty="0" smtClean="0"/>
              <a:t>Reports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Diagram for Admin :</a:t>
            </a:r>
            <a:endParaRPr lang="en-US" dirty="0"/>
          </a:p>
        </p:txBody>
      </p:sp>
      <p:pic>
        <p:nvPicPr>
          <p:cNvPr id="43010" name="Picture 2"/>
          <p:cNvPicPr>
            <a:picLocks noGrp="1" noChangeAspect="1" noChangeArrowheads="1"/>
          </p:cNvPicPr>
          <p:nvPr>
            <p:ph idx="1"/>
          </p:nvPr>
        </p:nvPicPr>
        <p:blipFill>
          <a:blip r:embed="rId2"/>
          <a:srcRect/>
          <a:stretch>
            <a:fillRect/>
          </a:stretch>
        </p:blipFill>
        <p:spPr bwMode="auto">
          <a:xfrm>
            <a:off x="2119312" y="2262981"/>
            <a:ext cx="4905375" cy="37338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Activity Diagram for City Employees:</a:t>
            </a:r>
            <a:endParaRPr lang="en-US" dirty="0"/>
          </a:p>
        </p:txBody>
      </p:sp>
      <p:pic>
        <p:nvPicPr>
          <p:cNvPr id="44034" name="Picture 2"/>
          <p:cNvPicPr>
            <a:picLocks noGrp="1" noChangeAspect="1" noChangeArrowheads="1"/>
          </p:cNvPicPr>
          <p:nvPr>
            <p:ph idx="1"/>
          </p:nvPr>
        </p:nvPicPr>
        <p:blipFill>
          <a:blip r:embed="rId2"/>
          <a:srcRect/>
          <a:stretch>
            <a:fillRect/>
          </a:stretch>
        </p:blipFill>
        <p:spPr bwMode="auto">
          <a:xfrm>
            <a:off x="2095500" y="2039144"/>
            <a:ext cx="4953000" cy="41814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Diagram for Citizen</a:t>
            </a:r>
            <a:endParaRPr lang="en-US" dirty="0"/>
          </a:p>
        </p:txBody>
      </p:sp>
      <p:pic>
        <p:nvPicPr>
          <p:cNvPr id="45058" name="Picture 2"/>
          <p:cNvPicPr>
            <a:picLocks noGrp="1" noChangeAspect="1" noChangeArrowheads="1"/>
          </p:cNvPicPr>
          <p:nvPr>
            <p:ph idx="1"/>
          </p:nvPr>
        </p:nvPicPr>
        <p:blipFill>
          <a:blip r:embed="rId2"/>
          <a:srcRect/>
          <a:stretch>
            <a:fillRect/>
          </a:stretch>
        </p:blipFill>
        <p:spPr bwMode="auto">
          <a:xfrm>
            <a:off x="2157412" y="1967706"/>
            <a:ext cx="4829175" cy="43243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Component Diagram:</a:t>
            </a:r>
            <a:endParaRPr lang="en-US" dirty="0"/>
          </a:p>
        </p:txBody>
      </p:sp>
      <p:pic>
        <p:nvPicPr>
          <p:cNvPr id="46082" name="Picture 2"/>
          <p:cNvPicPr>
            <a:picLocks noGrp="1" noChangeAspect="1" noChangeArrowheads="1"/>
          </p:cNvPicPr>
          <p:nvPr>
            <p:ph idx="1"/>
          </p:nvPr>
        </p:nvPicPr>
        <p:blipFill>
          <a:blip r:embed="rId2"/>
          <a:srcRect/>
          <a:stretch>
            <a:fillRect/>
          </a:stretch>
        </p:blipFill>
        <p:spPr bwMode="auto">
          <a:xfrm>
            <a:off x="2795587" y="2848769"/>
            <a:ext cx="3552825" cy="256222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Deployment Diagram:</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2435807" y="1935163"/>
            <a:ext cx="4272385" cy="4389437"/>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74194" y="1935163"/>
            <a:ext cx="5795611" cy="4389437"/>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812086" y="1935163"/>
            <a:ext cx="5519827" cy="4389437"/>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732441" y="1935163"/>
            <a:ext cx="5679117" cy="4389437"/>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838029" y="1935163"/>
            <a:ext cx="5467941" cy="4389437"/>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704956" y="1935163"/>
            <a:ext cx="5734088" cy="438943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Administrator: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Water Management Studies:</a:t>
            </a:r>
            <a:endParaRPr lang="en-US" dirty="0" smtClean="0"/>
          </a:p>
          <a:p>
            <a:pPr lvl="0"/>
            <a:r>
              <a:rPr lang="en-US" dirty="0" smtClean="0"/>
              <a:t>Add Water Management Studies  Information</a:t>
            </a:r>
          </a:p>
          <a:p>
            <a:pPr lvl="0"/>
            <a:r>
              <a:rPr lang="en-US" dirty="0" smtClean="0"/>
              <a:t>View Water Management Studies Information</a:t>
            </a:r>
          </a:p>
          <a:p>
            <a:pPr>
              <a:buNone/>
            </a:pPr>
            <a:r>
              <a:rPr lang="en-US" b="1" dirty="0" smtClean="0"/>
              <a:t>Enquiry</a:t>
            </a:r>
            <a:endParaRPr lang="en-US" dirty="0" smtClean="0"/>
          </a:p>
          <a:p>
            <a:pPr lvl="0"/>
            <a:r>
              <a:rPr lang="en-US" dirty="0" smtClean="0"/>
              <a:t>Post Water Information Enquiry.</a:t>
            </a:r>
          </a:p>
          <a:p>
            <a:pPr lvl="0"/>
            <a:r>
              <a:rPr lang="en-US" dirty="0" smtClean="0"/>
              <a:t>View Water Information Enquiry All Cities</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658588" y="1935163"/>
            <a:ext cx="5826823" cy="4389437"/>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764106" y="1935163"/>
            <a:ext cx="5615787" cy="4389437"/>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720310" y="1935163"/>
            <a:ext cx="5703380" cy="4389437"/>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1750755" y="1935163"/>
            <a:ext cx="5642490" cy="4389437"/>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681395" y="1935163"/>
            <a:ext cx="5781210" cy="4389437"/>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1774587" y="1935163"/>
            <a:ext cx="5594826" cy="4389437"/>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sz="2800" b="1" dirty="0" smtClean="0"/>
              <a:t>WORK DONE</a:t>
            </a:r>
            <a:r>
              <a:rPr lang="en-US" sz="2800" b="1" dirty="0" smtClean="0"/>
              <a:t>:</a:t>
            </a:r>
            <a:r>
              <a:rPr lang="en-US" sz="2800" b="1" dirty="0" smtClean="0"/>
              <a:t> </a:t>
            </a:r>
            <a:endParaRPr lang="en-US" sz="2400" dirty="0" smtClean="0"/>
          </a:p>
          <a:p>
            <a:r>
              <a:rPr lang="en-US" sz="2800" dirty="0" smtClean="0"/>
              <a:t>The Water Management Portal was successfully designed and is tested for accuracy and quality.</a:t>
            </a:r>
            <a:endParaRPr lang="en-US" sz="2400" dirty="0" smtClean="0"/>
          </a:p>
          <a:p>
            <a:r>
              <a:rPr lang="en-US" sz="2800" dirty="0" smtClean="0"/>
              <a:t>During this project we have accomplished all the objectives and this project meets the needs of the organization. The developed will be used in searching, retrieving and generating information for the concerned requests.</a:t>
            </a:r>
            <a:endParaRPr lang="en-US" sz="2400" dirty="0" smtClean="0"/>
          </a:p>
          <a:p>
            <a:r>
              <a:rPr lang="en-US" sz="2800" b="1" dirty="0" smtClean="0"/>
              <a:t>GOALS</a:t>
            </a:r>
            <a:endParaRPr lang="en-US" sz="2400" dirty="0" smtClean="0"/>
          </a:p>
          <a:p>
            <a:pPr lvl="1"/>
            <a:r>
              <a:rPr lang="en-US" dirty="0" smtClean="0"/>
              <a:t>Reduced entry work</a:t>
            </a:r>
            <a:endParaRPr lang="en-US" sz="2000" dirty="0" smtClean="0"/>
          </a:p>
          <a:p>
            <a:pPr lvl="1"/>
            <a:r>
              <a:rPr lang="en-US" dirty="0" smtClean="0"/>
              <a:t>Easy retrieval of information </a:t>
            </a:r>
            <a:endParaRPr lang="en-US" sz="2000" dirty="0" smtClean="0"/>
          </a:p>
          <a:p>
            <a:pPr lvl="1"/>
            <a:r>
              <a:rPr lang="en-US" dirty="0" smtClean="0"/>
              <a:t>Reduced errors   due to human intervention</a:t>
            </a:r>
            <a:endParaRPr lang="en-US" sz="2000" dirty="0" smtClean="0"/>
          </a:p>
          <a:p>
            <a:pPr lvl="1"/>
            <a:r>
              <a:rPr lang="en-US" dirty="0" smtClean="0"/>
              <a:t>User friendly screens to enter the data</a:t>
            </a:r>
            <a:endParaRPr lang="en-US" sz="2000" dirty="0" smtClean="0"/>
          </a:p>
          <a:p>
            <a:pPr lvl="1"/>
            <a:r>
              <a:rPr lang="en-US" dirty="0" smtClean="0"/>
              <a:t>Portable and flexible for further enhancement </a:t>
            </a:r>
            <a:endParaRPr lang="en-US" sz="2000" dirty="0" smtClean="0"/>
          </a:p>
          <a:p>
            <a:pPr lvl="1"/>
            <a:r>
              <a:rPr lang="en-US" dirty="0" smtClean="0"/>
              <a:t>Web enabled.</a:t>
            </a:r>
            <a:endParaRPr lang="en-US" sz="2000" dirty="0" smtClean="0"/>
          </a:p>
          <a:p>
            <a:pPr lvl="1"/>
            <a:r>
              <a:rPr lang="en-US" dirty="0" smtClean="0"/>
              <a:t>Fast finding of information requested</a:t>
            </a:r>
            <a:endParaRPr lang="en-US" sz="2000"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BIBILIOGRAPHY: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Java Complete Reference by Herbert Shield</a:t>
            </a:r>
          </a:p>
          <a:p>
            <a:r>
              <a:rPr lang="en-US" dirty="0" smtClean="0"/>
              <a:t>(2) Database Programming with JDBC and Java by George Reese</a:t>
            </a:r>
          </a:p>
          <a:p>
            <a:r>
              <a:rPr lang="en-US" dirty="0" smtClean="0"/>
              <a:t>(3) Java and XML By Brett McLaughlin</a:t>
            </a:r>
          </a:p>
          <a:p>
            <a:r>
              <a:rPr lang="es-ES" dirty="0" smtClean="0"/>
              <a:t>(4) </a:t>
            </a:r>
            <a:r>
              <a:rPr lang="es-ES" dirty="0" err="1" smtClean="0"/>
              <a:t>Wikipedia</a:t>
            </a:r>
            <a:r>
              <a:rPr lang="es-ES" dirty="0" smtClean="0"/>
              <a:t>, URL: </a:t>
            </a:r>
            <a:r>
              <a:rPr lang="es-ES" u="sng" dirty="0" smtClean="0">
                <a:hlinkClick r:id="rId2"/>
              </a:rPr>
              <a:t>http://www.wikipedia.org</a:t>
            </a:r>
            <a:r>
              <a:rPr lang="es-ES" dirty="0" smtClean="0"/>
              <a:t>.</a:t>
            </a:r>
            <a:endParaRPr lang="en-US" dirty="0" smtClean="0"/>
          </a:p>
          <a:p>
            <a:r>
              <a:rPr lang="en-US" dirty="0" smtClean="0"/>
              <a:t>(5)  Answers.com, Online Dictionary, Encyclopedia and much more, URL:      </a:t>
            </a:r>
            <a:r>
              <a:rPr lang="en-US" u="sng" dirty="0" smtClean="0">
                <a:hlinkClick r:id="rId3"/>
              </a:rPr>
              <a:t>http://www.answers.com</a:t>
            </a:r>
            <a:endParaRPr lang="en-US" dirty="0" smtClean="0"/>
          </a:p>
          <a:p>
            <a:r>
              <a:rPr lang="en-US" dirty="0" smtClean="0"/>
              <a:t> 	(6) Google, URL: </a:t>
            </a:r>
            <a:r>
              <a:rPr lang="en-US" u="sng" dirty="0" smtClean="0">
                <a:hlinkClick r:id="rId4"/>
              </a:rPr>
              <a:t>http://www.google.co.in</a:t>
            </a:r>
            <a:endParaRPr lang="en-US" dirty="0" smtClean="0"/>
          </a:p>
          <a:p>
            <a:r>
              <a:rPr lang="en-US" dirty="0" smtClean="0"/>
              <a:t>(7) The Complete </a:t>
            </a:r>
            <a:r>
              <a:rPr lang="en-US" dirty="0" err="1" smtClean="0"/>
              <a:t>Refernce</a:t>
            </a:r>
            <a:r>
              <a:rPr lang="en-US" dirty="0" smtClean="0"/>
              <a:t> Struts </a:t>
            </a:r>
            <a:r>
              <a:rPr lang="en-US" u="sng" dirty="0" smtClean="0">
                <a:hlinkClick r:id="rId5"/>
              </a:rPr>
              <a:t>James Holmes</a:t>
            </a:r>
            <a:endParaRPr lang="en-US" dirty="0" smtClean="0"/>
          </a:p>
          <a:p>
            <a:r>
              <a:rPr lang="en-US" u="sng" dirty="0" smtClean="0">
                <a:hlinkClick r:id="rId6"/>
              </a:rPr>
              <a:t>Struts: The Complete Reference, 2nd Edition - Free PDF </a:t>
            </a:r>
            <a:r>
              <a:rPr lang="en-US" u="sng" dirty="0" err="1" smtClean="0">
                <a:hlinkClick r:id="rId6"/>
              </a:rPr>
              <a:t>Ebooks</a:t>
            </a:r>
            <a:r>
              <a:rPr lang="en-US" u="sng" dirty="0" smtClean="0">
                <a:hlinkClick r:id="rId6"/>
              </a:rPr>
              <a:t> Download</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Water Management Regional’s: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b="1" dirty="0" smtClean="0"/>
              <a:t>States</a:t>
            </a:r>
            <a:endParaRPr lang="en-US" dirty="0" smtClean="0"/>
          </a:p>
          <a:p>
            <a:pPr lvl="0"/>
            <a:r>
              <a:rPr lang="en-US" dirty="0" smtClean="0"/>
              <a:t>Add New State Name</a:t>
            </a:r>
          </a:p>
          <a:p>
            <a:pPr lvl="0"/>
            <a:r>
              <a:rPr lang="en-US" dirty="0" smtClean="0"/>
              <a:t>View State </a:t>
            </a:r>
          </a:p>
          <a:p>
            <a:pPr lvl="0"/>
            <a:r>
              <a:rPr lang="en-US" dirty="0" smtClean="0"/>
              <a:t>Update State name </a:t>
            </a:r>
          </a:p>
          <a:p>
            <a:pPr lvl="0"/>
            <a:r>
              <a:rPr lang="en-US" dirty="0" smtClean="0"/>
              <a:t>Delete State Name</a:t>
            </a:r>
          </a:p>
          <a:p>
            <a:pPr>
              <a:buNone/>
            </a:pPr>
            <a:r>
              <a:rPr lang="en-US" b="1" dirty="0" smtClean="0"/>
              <a:t>District</a:t>
            </a:r>
            <a:endParaRPr lang="en-US" dirty="0" smtClean="0"/>
          </a:p>
          <a:p>
            <a:pPr lvl="0"/>
            <a:r>
              <a:rPr lang="en-US" dirty="0" smtClean="0"/>
              <a:t>Add District Names</a:t>
            </a:r>
          </a:p>
          <a:p>
            <a:pPr lvl="0"/>
            <a:r>
              <a:rPr lang="en-US" dirty="0" smtClean="0"/>
              <a:t>View District Names</a:t>
            </a:r>
          </a:p>
          <a:p>
            <a:pPr lvl="0"/>
            <a:r>
              <a:rPr lang="en-US" dirty="0" smtClean="0"/>
              <a:t>Delete District Names</a:t>
            </a:r>
          </a:p>
          <a:p>
            <a:pPr lvl="0"/>
            <a:r>
              <a:rPr lang="en-US" dirty="0" smtClean="0"/>
              <a:t>Update District Names	</a:t>
            </a:r>
          </a:p>
          <a:p>
            <a:pPr>
              <a:buNone/>
            </a:pPr>
            <a:r>
              <a:rPr lang="en-US" b="1" dirty="0" smtClean="0"/>
              <a:t>City</a:t>
            </a:r>
            <a:endParaRPr lang="en-US" dirty="0" smtClean="0"/>
          </a:p>
          <a:p>
            <a:pPr lvl="0"/>
            <a:r>
              <a:rPr lang="en-US" dirty="0" smtClean="0"/>
              <a:t>Add New City Information With Map</a:t>
            </a:r>
          </a:p>
          <a:p>
            <a:pPr lvl="0"/>
            <a:r>
              <a:rPr lang="en-US" dirty="0" smtClean="0"/>
              <a:t>View All Cities Information.</a:t>
            </a:r>
          </a:p>
          <a:p>
            <a:pPr lvl="0"/>
            <a:r>
              <a:rPr lang="en-US" dirty="0" smtClean="0"/>
              <a:t>Update City Information</a:t>
            </a:r>
          </a:p>
          <a:p>
            <a:pPr lvl="0"/>
            <a:r>
              <a:rPr lang="en-US" dirty="0" smtClean="0"/>
              <a:t>Delete City Information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96</TotalTime>
  <Words>2243</Words>
  <Application>Microsoft Office PowerPoint</Application>
  <PresentationFormat>On-screen Show (4:3)</PresentationFormat>
  <Paragraphs>272</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Flow</vt:lpstr>
      <vt:lpstr>Water Management Portal</vt:lpstr>
      <vt:lpstr>Introduction: </vt:lpstr>
      <vt:lpstr>Present Working System : </vt:lpstr>
      <vt:lpstr>To Be Proposed : </vt:lpstr>
      <vt:lpstr>Slide 5</vt:lpstr>
      <vt:lpstr>Users of the System : </vt:lpstr>
      <vt:lpstr>Modules of the System  </vt:lpstr>
      <vt:lpstr>Administrator: </vt:lpstr>
      <vt:lpstr>Water Management Regional’s:  </vt:lpstr>
      <vt:lpstr>City Employees:</vt:lpstr>
      <vt:lpstr>Water Management Module </vt:lpstr>
      <vt:lpstr>Slide 12</vt:lpstr>
      <vt:lpstr>Slide 13</vt:lpstr>
      <vt:lpstr>Security and Authentication:</vt:lpstr>
      <vt:lpstr>Reports</vt:lpstr>
      <vt:lpstr>SYSTEM REQUIREMENT SPECIFICATION :</vt:lpstr>
      <vt:lpstr>PROCESS FLOW:</vt:lpstr>
      <vt:lpstr> Process Flow:</vt:lpstr>
      <vt:lpstr>Functional Requirements:</vt:lpstr>
      <vt:lpstr>System Interfaces:</vt:lpstr>
      <vt:lpstr>Non Functional Requirements:</vt:lpstr>
      <vt:lpstr>Slide 22</vt:lpstr>
      <vt:lpstr>Slide 23</vt:lpstr>
      <vt:lpstr>FEASIBILITY STUDY:</vt:lpstr>
      <vt:lpstr>OPERATIONAL FEASIBLITY:</vt:lpstr>
      <vt:lpstr>ECONOMIC FEASIBILITY:</vt:lpstr>
      <vt:lpstr>SPIRAL MODEL:</vt:lpstr>
      <vt:lpstr>Applications:</vt:lpstr>
      <vt:lpstr>UML DIAGRAM: System Use Case Diagram:</vt:lpstr>
      <vt:lpstr>Administrator Use Case Diagram:</vt:lpstr>
      <vt:lpstr>City Employee Use Case Diagram:</vt:lpstr>
      <vt:lpstr>Citizen Use Case Diagram :</vt:lpstr>
      <vt:lpstr>User Use Case Diagram:</vt:lpstr>
      <vt:lpstr>Login Sequence Diagram :</vt:lpstr>
      <vt:lpstr>ChangePassword Sequence Diagram :</vt:lpstr>
      <vt:lpstr>ForgetPassword:</vt:lpstr>
      <vt:lpstr>Registration Secquence Diagram :</vt:lpstr>
      <vt:lpstr>Update UserProfile Sequence Diagram :</vt:lpstr>
      <vt:lpstr>View User Profile Sequence Diagram :</vt:lpstr>
      <vt:lpstr>Add State Action Sequence Diagram :</vt:lpstr>
      <vt:lpstr>Add City Sequence Diagram:</vt:lpstr>
      <vt:lpstr>Add District Sequence Diagram:</vt:lpstr>
      <vt:lpstr>View City Sequence Diagram:</vt:lpstr>
      <vt:lpstr>View District  Sequence Diagram:</vt:lpstr>
      <vt:lpstr>View State Sequence Diagram:</vt:lpstr>
      <vt:lpstr>Update State  Sequence Diagram:</vt:lpstr>
      <vt:lpstr>Update District Sequence Diagram:</vt:lpstr>
      <vt:lpstr>Delete District Sequence Diagram</vt:lpstr>
      <vt:lpstr>Add Tips Suggesstion  Sequence Diagram</vt:lpstr>
      <vt:lpstr>Add Career Information Sequence Diagram:</vt:lpstr>
      <vt:lpstr>Add water Supply Sequence Diagram</vt:lpstr>
      <vt:lpstr>Water Supply Sequence Diagram:</vt:lpstr>
      <vt:lpstr>Add Water Supply Details Collaboration Diagram</vt:lpstr>
      <vt:lpstr>Add Tips Suggestion Details Collaboration Diagram</vt:lpstr>
      <vt:lpstr>Add Career Information Details Collaboration Diagram</vt:lpstr>
      <vt:lpstr>Delete District Details Collaboration Diagram</vt:lpstr>
      <vt:lpstr>Update District Details Collaboration Diagram</vt:lpstr>
      <vt:lpstr>Update State  Details Collaboration Diagram</vt:lpstr>
      <vt:lpstr>View State Details Collaboration Diagram</vt:lpstr>
      <vt:lpstr>View District Details Collaboration Diagram</vt:lpstr>
      <vt:lpstr>Add City Details Collaboration Diagram:</vt:lpstr>
      <vt:lpstr>View City Details Collaboration Diagram</vt:lpstr>
      <vt:lpstr>Add State Details Collaboration Diagram</vt:lpstr>
      <vt:lpstr>Add District Details Collaboration Diagram</vt:lpstr>
      <vt:lpstr>Login Sequence Collaboration Diagram :</vt:lpstr>
      <vt:lpstr>Change password SequenceCollabration diagram </vt:lpstr>
      <vt:lpstr>Registration Sequence CollbrationDiagram:</vt:lpstr>
      <vt:lpstr>Update User Profile SequenceCollbration Diagram </vt:lpstr>
      <vt:lpstr>View User Profile Sequence Collaboration Diagram </vt:lpstr>
      <vt:lpstr>Activity Diagram for Admin :</vt:lpstr>
      <vt:lpstr>Activity Diagram for City Employees:</vt:lpstr>
      <vt:lpstr>Activity Diagram for Citizen</vt:lpstr>
      <vt:lpstr>Component Diagram:</vt:lpstr>
      <vt:lpstr>Deployment Diagram:</vt:lpstr>
      <vt:lpstr>OUTPUT SCREENS:</vt:lpstr>
      <vt:lpstr>Slide 76</vt:lpstr>
      <vt:lpstr>Slide 77</vt:lpstr>
      <vt:lpstr>Slide 78</vt:lpstr>
      <vt:lpstr>Slide 79</vt:lpstr>
      <vt:lpstr>Slide 80</vt:lpstr>
      <vt:lpstr>Slide 81</vt:lpstr>
      <vt:lpstr>Slide 82</vt:lpstr>
      <vt:lpstr>Slide 83</vt:lpstr>
      <vt:lpstr>Slide 84</vt:lpstr>
      <vt:lpstr>Slide 85</vt:lpstr>
      <vt:lpstr>CONCLUSION:</vt:lpstr>
      <vt:lpstr>BIBILIOGRAPHY: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Management Portal</dc:title>
  <dc:creator>ADMIN</dc:creator>
  <cp:lastModifiedBy>ADMIN</cp:lastModifiedBy>
  <cp:revision>13</cp:revision>
  <dcterms:created xsi:type="dcterms:W3CDTF">2006-08-16T00:00:00Z</dcterms:created>
  <dcterms:modified xsi:type="dcterms:W3CDTF">2018-12-31T10:14:22Z</dcterms:modified>
</cp:coreProperties>
</file>