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56" r:id="rId3"/>
    <p:sldId id="266" r:id="rId4"/>
    <p:sldId id="273" r:id="rId5"/>
    <p:sldId id="275" r:id="rId6"/>
    <p:sldId id="267" r:id="rId7"/>
    <p:sldId id="268" r:id="rId8"/>
    <p:sldId id="262" r:id="rId9"/>
    <p:sldId id="280" r:id="rId10"/>
    <p:sldId id="271" r:id="rId11"/>
    <p:sldId id="260" r:id="rId12"/>
    <p:sldId id="263" r:id="rId13"/>
    <p:sldId id="269" r:id="rId14"/>
    <p:sldId id="264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081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28CB1-CF9F-45DA-BBDF-E82D3D4546E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17DA0-2BD3-42AC-9FD9-EA5421AC7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4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服务：只要有</a:t>
            </a:r>
            <a:r>
              <a:rPr lang="en-US" altLang="zh-CN" dirty="0" smtClean="0"/>
              <a:t>make check</a:t>
            </a:r>
            <a:r>
              <a:rPr lang="zh-CN" altLang="en-US" dirty="0" smtClean="0"/>
              <a:t>都会去做测试，不管开不开   虚拟机环境</a:t>
            </a:r>
            <a:endParaRPr lang="en-US" altLang="zh-CN" dirty="0" smtClean="0"/>
          </a:p>
          <a:p>
            <a:r>
              <a:rPr lang="en-US" altLang="zh-CN" dirty="0" smtClean="0"/>
              <a:t>OBS</a:t>
            </a:r>
            <a:r>
              <a:rPr lang="zh-CN" altLang="en-US" dirty="0" smtClean="0"/>
              <a:t>的时候  又要开 又要有</a:t>
            </a:r>
            <a:r>
              <a:rPr lang="en-US" altLang="zh-CN" dirty="0" smtClean="0"/>
              <a:t>make check</a:t>
            </a:r>
            <a:r>
              <a:rPr lang="zh-CN" altLang="en-US" dirty="0" smtClean="0"/>
              <a:t>才去做测试          物理机 </a:t>
            </a:r>
            <a:endParaRPr lang="en-US" altLang="zh-CN" dirty="0" smtClean="0"/>
          </a:p>
          <a:p>
            <a:r>
              <a:rPr lang="zh-CN" altLang="en-US" dirty="0" smtClean="0"/>
              <a:t>事件触发是</a:t>
            </a:r>
            <a:r>
              <a:rPr lang="en-US" altLang="zh-CN" dirty="0" smtClean="0"/>
              <a:t>maintainer</a:t>
            </a:r>
            <a:r>
              <a:rPr lang="zh-CN" altLang="en-US" dirty="0" smtClean="0"/>
              <a:t>合入码云后通过</a:t>
            </a:r>
            <a:r>
              <a:rPr lang="en-US" altLang="zh-CN" dirty="0" smtClean="0"/>
              <a:t>CI</a:t>
            </a:r>
            <a:r>
              <a:rPr lang="zh-CN" altLang="en-US" dirty="0" smtClean="0"/>
              <a:t>任务调度</a:t>
            </a:r>
            <a:r>
              <a:rPr lang="en-US" altLang="zh-CN" dirty="0" smtClean="0"/>
              <a:t>OBS</a:t>
            </a:r>
            <a:r>
              <a:rPr lang="zh-CN" altLang="en-US" dirty="0" smtClean="0"/>
              <a:t>去拉取代码；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39B2D-89E6-47C4-8CDD-A0ADAE4FDAC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5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DA0-2BD3-42AC-9FD9-EA5421AC75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4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Fuzz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oss</a:t>
            </a:r>
            <a:r>
              <a:rPr lang="en-US" altLang="zh-CN" dirty="0" smtClean="0"/>
              <a:t>-fuzz/</a:t>
            </a:r>
            <a:r>
              <a:rPr lang="en-US" altLang="zh-CN" dirty="0" err="1" smtClean="0"/>
              <a:t>syzkaller</a:t>
            </a:r>
            <a:r>
              <a:rPr lang="en-US" altLang="zh-CN" dirty="0" smtClean="0"/>
              <a:t>/Trinity/</a:t>
            </a:r>
            <a:r>
              <a:rPr lang="en-US" altLang="zh-CN" dirty="0" err="1" smtClean="0"/>
              <a:t>csmith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javafuzzer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jfuzz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DA0-2BD3-42AC-9FD9-EA5421AC75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门禁检查：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检查  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、单包质量（有问题）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、基本信息检查  版本号递增检查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、敏感信息  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558-6F1E-4F58-B2D7-90BBD95DDC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5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fock</a:t>
            </a:r>
            <a:r>
              <a:rPr lang="zh-CN" altLang="en-US" dirty="0" smtClean="0"/>
              <a:t>平台注册代码仓  接口定义：</a:t>
            </a:r>
            <a:r>
              <a:rPr lang="en-US" altLang="zh-CN" dirty="0" err="1" smtClean="0"/>
              <a:t>oet_qemu.yaml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、提交注册需要的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文件并提交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文件包括</a:t>
            </a:r>
            <a:r>
              <a:rPr lang="en-US" altLang="zh-CN" dirty="0" err="1" smtClean="0"/>
              <a:t>url+maintainer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、社区审核通过后进行监听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协同用例开发：</a:t>
            </a:r>
          </a:p>
          <a:p>
            <a:r>
              <a:rPr lang="zh-CN" altLang="en-US" dirty="0" smtClean="0"/>
              <a:t>仓库下面需要个</a:t>
            </a:r>
            <a:r>
              <a:rPr lang="en-US" altLang="zh-CN" dirty="0" smtClean="0"/>
              <a:t>tests</a:t>
            </a:r>
            <a:r>
              <a:rPr lang="zh-CN" altLang="en-US" dirty="0" smtClean="0"/>
              <a:t>目录，里面放任务执行的</a:t>
            </a:r>
            <a:r>
              <a:rPr lang="en-US" altLang="zh-CN" dirty="0" err="1" smtClean="0"/>
              <a:t>job.yaml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入口脚本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定义真正执行动作的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此文件定义软硬件信息  安装依赖</a:t>
            </a:r>
            <a:r>
              <a:rPr lang="en-US" altLang="zh-CN" dirty="0" smtClean="0"/>
              <a:t>yum   </a:t>
            </a:r>
            <a:r>
              <a:rPr lang="zh-CN" altLang="en-US" dirty="0" smtClean="0"/>
              <a:t>入口脚本（入口脚本可以去下载需要的其他的代码或者动作）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DA0-2BD3-42AC-9FD9-EA5421AC75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558-6F1E-4F58-B2D7-90BBD95DDC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2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4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5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35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249" y="1402065"/>
            <a:ext cx="391950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798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9157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01" y="0"/>
            <a:ext cx="12196300" cy="560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112" y="907582"/>
            <a:ext cx="66077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39"/>
              </a:lnSpc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10800000">
            <a:off x="10498794" y="1522948"/>
            <a:ext cx="71765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900">
              <a:solidFill>
                <a:srgbClr val="1D1D1A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878D8DD-C7E7-9345-9C0D-92472D27A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74961" cy="643926"/>
          </a:xfr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31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4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1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ee.com/openeuler/crystal-ci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openeuler/QA/blob/master/%E7%A4%BE%E5%8C%BA%E6%B5%8B%E8%AF%95%E4%BD%93%E7%B3%BB%E4%BB%8B%E7%BB%8D.md" TargetMode="External"/><Relationship Id="rId3" Type="http://schemas.openxmlformats.org/officeDocument/2006/relationships/hyperlink" Target="https://gitee.com/openeuler/test-tools/tree/master/mugen" TargetMode="External"/><Relationship Id="rId7" Type="http://schemas.openxmlformats.org/officeDocument/2006/relationships/hyperlink" Target="https://gitee.com/openeuler/QA/blob/master/%E7%A4%BE%E5%8C%BA%E5%BC%80%E5%8F%91%E8%80%85%E6%B5%8B%E8%AF%95%E8%B4%A1%E7%8C%AE%E6%8C%87%E5%8D%97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openeuler/package-reinforce-test" TargetMode="External"/><Relationship Id="rId11" Type="http://schemas.openxmlformats.org/officeDocument/2006/relationships/hyperlink" Target="https://gitee.com/openeuler/QA" TargetMode="External"/><Relationship Id="rId5" Type="http://schemas.openxmlformats.org/officeDocument/2006/relationships/hyperlink" Target="https://gitee.com/src-openeuler/oec-hardware" TargetMode="External"/><Relationship Id="rId10" Type="http://schemas.openxmlformats.org/officeDocument/2006/relationships/hyperlink" Target="mailto:qa@openEuler.org" TargetMode="External"/><Relationship Id="rId4" Type="http://schemas.openxmlformats.org/officeDocument/2006/relationships/hyperlink" Target="https://gitee.com/openeuler/integration-test/tree/master/testcases/smoke-testing" TargetMode="External"/><Relationship Id="rId9" Type="http://schemas.openxmlformats.org/officeDocument/2006/relationships/hyperlink" Target="https://gitee.com/openeuler/package-reinforce-test/blob/master/%E6%B5%8B%E8%AF%95%E7%94%A8%E4%BE%8B%E5%91%BD%E5%90%8D%E5%8F%8A%E4%BB%A3%E7%A0%81%E7%BC%96%E7%A8%8B%E8%A7%84%E8%8C%83.m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19350" y="1509573"/>
            <a:ext cx="8352928" cy="237626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 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能力沟通会</a:t>
            </a: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998" b="1" dirty="0" smtClean="0">
                <a:solidFill>
                  <a:schemeClr val="accent1"/>
                </a:solidFill>
              </a:rPr>
              <a:t/>
            </a:r>
            <a:br>
              <a:rPr lang="en-US" altLang="zh-CN" sz="3998" b="1" dirty="0" smtClean="0">
                <a:solidFill>
                  <a:schemeClr val="accent1"/>
                </a:solidFill>
              </a:rPr>
            </a:br>
            <a:endParaRPr lang="zh-CN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10"/>
          <p:cNvSpPr/>
          <p:nvPr/>
        </p:nvSpPr>
        <p:spPr bwMode="auto">
          <a:xfrm>
            <a:off x="2728362" y="4346906"/>
            <a:ext cx="7506529" cy="782395"/>
          </a:xfrm>
          <a:prstGeom prst="roundRect">
            <a:avLst>
              <a:gd name="adj" fmla="val 3997"/>
            </a:avLst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2860" dir="5400000" rotWithShape="0">
              <a:srgbClr val="000000">
                <a:alpha val="35000"/>
              </a:srgbClr>
            </a:outerShdw>
          </a:effectLst>
        </p:spPr>
        <p:txBody>
          <a:bodyPr lIns="79129" tIns="39564" rIns="79129" bIns="39564">
            <a:noAutofit/>
          </a:bodyPr>
          <a:lstStyle/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41" name="圆角矩形 10"/>
          <p:cNvSpPr/>
          <p:nvPr/>
        </p:nvSpPr>
        <p:spPr bwMode="auto">
          <a:xfrm>
            <a:off x="2743470" y="2324436"/>
            <a:ext cx="7506529" cy="1967861"/>
          </a:xfrm>
          <a:prstGeom prst="roundRect">
            <a:avLst>
              <a:gd name="adj" fmla="val 3997"/>
            </a:avLst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2860" dir="5400000" rotWithShape="0">
              <a:srgbClr val="000000">
                <a:alpha val="35000"/>
              </a:srgbClr>
            </a:outerShdw>
          </a:effectLst>
        </p:spPr>
        <p:txBody>
          <a:bodyPr lIns="79129" tIns="39564" rIns="79129" bIns="39564">
            <a:noAutofit/>
          </a:bodyPr>
          <a:lstStyle/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472241" y="174450"/>
            <a:ext cx="7031940" cy="5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  <a:normAutofit fontScale="97500"/>
          </a:bodyPr>
          <a:lstStyle>
            <a:defPPr>
              <a:defRPr lang="zh-CN"/>
            </a:defPPr>
            <a:lvl1pPr defTabSz="673004" eaLnBrk="1" hangingPunct="1">
              <a:defRPr sz="23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383856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6pPr>
            <a:lvl7pPr marL="767713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7pPr>
            <a:lvl8pPr marL="1151569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8pPr>
            <a:lvl9pPr marL="1535425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开</a:t>
            </a:r>
            <a:r>
              <a:rPr lang="zh-CN" altLang="en-US" dirty="0"/>
              <a:t>源软件</a:t>
            </a:r>
            <a:r>
              <a:rPr lang="zh-CN" altLang="zh-CN" dirty="0"/>
              <a:t>测试</a:t>
            </a:r>
            <a:r>
              <a:rPr lang="zh-CN" altLang="zh-CN" dirty="0" smtClean="0"/>
              <a:t>平台</a:t>
            </a:r>
            <a:endParaRPr lang="zh-CN" altLang="en-US" dirty="0"/>
          </a:p>
        </p:txBody>
      </p:sp>
      <p:sp>
        <p:nvSpPr>
          <p:cNvPr id="143" name="圆角矩形 378"/>
          <p:cNvSpPr/>
          <p:nvPr/>
        </p:nvSpPr>
        <p:spPr>
          <a:xfrm>
            <a:off x="241599" y="2324435"/>
            <a:ext cx="2315456" cy="2804867"/>
          </a:xfrm>
          <a:prstGeom prst="roundRect">
            <a:avLst>
              <a:gd name="adj" fmla="val 6284"/>
            </a:avLst>
          </a:prstGeom>
          <a:solidFill>
            <a:srgbClr val="5B9BD5">
              <a:lumMod val="60000"/>
              <a:lumOff val="40000"/>
            </a:srgb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2" name="圆角矩形 19"/>
          <p:cNvSpPr/>
          <p:nvPr/>
        </p:nvSpPr>
        <p:spPr bwMode="auto">
          <a:xfrm>
            <a:off x="241598" y="1680574"/>
            <a:ext cx="10008401" cy="544515"/>
          </a:xfrm>
          <a:prstGeom prst="roundRect">
            <a:avLst>
              <a:gd name="adj" fmla="val 9635"/>
            </a:avLst>
          </a:prstGeom>
          <a:solidFill>
            <a:sysClr val="window" lastClr="FFFFFF">
              <a:lumMod val="95000"/>
            </a:sys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5" name="Rectangle 271"/>
          <p:cNvSpPr>
            <a:spLocks noChangeArrowheads="1"/>
          </p:cNvSpPr>
          <p:nvPr/>
        </p:nvSpPr>
        <p:spPr bwMode="gray">
          <a:xfrm>
            <a:off x="6141027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测试执行</a:t>
            </a:r>
            <a:endParaRPr lang="zh-CN" altLang="en-US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6" name="Rectangle 271"/>
          <p:cNvSpPr>
            <a:spLocks noChangeArrowheads="1"/>
          </p:cNvSpPr>
          <p:nvPr/>
        </p:nvSpPr>
        <p:spPr bwMode="gray">
          <a:xfrm>
            <a:off x="2959012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提交代码</a:t>
            </a:r>
            <a:r>
              <a: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&amp;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用例</a:t>
            </a:r>
          </a:p>
        </p:txBody>
      </p:sp>
      <p:sp>
        <p:nvSpPr>
          <p:cNvPr id="158" name="Rectangle 271"/>
          <p:cNvSpPr>
            <a:spLocks noChangeArrowheads="1"/>
          </p:cNvSpPr>
          <p:nvPr/>
        </p:nvSpPr>
        <p:spPr bwMode="gray">
          <a:xfrm>
            <a:off x="8374901" y="4561068"/>
            <a:ext cx="791691" cy="431831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问题反馈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邮件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/PR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通知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460615" y="2980453"/>
            <a:ext cx="791691" cy="1405764"/>
            <a:chOff x="5190830" y="2695131"/>
            <a:chExt cx="920296" cy="1116000"/>
          </a:xfrm>
        </p:grpSpPr>
        <p:sp>
          <p:nvSpPr>
            <p:cNvPr id="167" name="右箭头 77"/>
            <p:cNvSpPr/>
            <p:nvPr/>
          </p:nvSpPr>
          <p:spPr bwMode="auto">
            <a:xfrm>
              <a:off x="521112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190830" y="2984435"/>
              <a:ext cx="860069" cy="5570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测试软件注册到平台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4293893" y="2941143"/>
            <a:ext cx="791691" cy="1151551"/>
            <a:chOff x="6888866" y="2695131"/>
            <a:chExt cx="900000" cy="1116000"/>
          </a:xfrm>
        </p:grpSpPr>
        <p:sp>
          <p:nvSpPr>
            <p:cNvPr id="178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6902929" y="3021379"/>
              <a:ext cx="860069" cy="48320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资源编排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资源部署</a:t>
              </a:r>
              <a:endParaRPr lang="en-US" altLang="zh-CN" sz="7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82" name="矩形 3"/>
          <p:cNvSpPr/>
          <p:nvPr/>
        </p:nvSpPr>
        <p:spPr>
          <a:xfrm>
            <a:off x="10655962" y="2324435"/>
            <a:ext cx="1202815" cy="280486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299235" y="2941143"/>
            <a:ext cx="791691" cy="1151551"/>
            <a:chOff x="6593832" y="2710470"/>
            <a:chExt cx="792000" cy="1152000"/>
          </a:xfrm>
        </p:grpSpPr>
        <p:sp>
          <p:nvSpPr>
            <p:cNvPr id="186" name="右箭头 77"/>
            <p:cNvSpPr/>
            <p:nvPr/>
          </p:nvSpPr>
          <p:spPr bwMode="auto">
            <a:xfrm>
              <a:off x="6593832" y="2710470"/>
              <a:ext cx="792000" cy="1152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6593832" y="3007344"/>
              <a:ext cx="792000" cy="4987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测试结果分析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96" name="椭圆 60"/>
          <p:cNvSpPr/>
          <p:nvPr/>
        </p:nvSpPr>
        <p:spPr bwMode="auto">
          <a:xfrm>
            <a:off x="10649731" y="3406614"/>
            <a:ext cx="1187691" cy="467817"/>
          </a:xfrm>
          <a:prstGeom prst="ellipse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oepkgs.org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zh-CN" altLang="en-US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建设中</a:t>
            </a:r>
            <a:r>
              <a:rPr lang="en-US" altLang="zh-CN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endParaRPr lang="en-GB" altLang="zh-CN" sz="105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8" name="椭圆 365"/>
          <p:cNvSpPr/>
          <p:nvPr/>
        </p:nvSpPr>
        <p:spPr bwMode="auto">
          <a:xfrm>
            <a:off x="10640130" y="4330794"/>
            <a:ext cx="1218647" cy="467817"/>
          </a:xfrm>
          <a:prstGeom prst="ellipse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pkgs.org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051" kern="0" dirty="0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（沟通中）</a:t>
            </a:r>
          </a:p>
        </p:txBody>
      </p:sp>
      <p:sp>
        <p:nvSpPr>
          <p:cNvPr id="199" name="椭圆 60"/>
          <p:cNvSpPr/>
          <p:nvPr/>
        </p:nvSpPr>
        <p:spPr bwMode="auto">
          <a:xfrm>
            <a:off x="10649731" y="2482432"/>
            <a:ext cx="1224877" cy="467817"/>
          </a:xfrm>
          <a:prstGeom prst="ellipse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openEuler</a:t>
            </a:r>
            <a:endParaRPr lang="en-GB" altLang="zh-CN" sz="1051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0" name="Rectangle 271"/>
          <p:cNvSpPr>
            <a:spLocks noChangeArrowheads="1"/>
          </p:cNvSpPr>
          <p:nvPr/>
        </p:nvSpPr>
        <p:spPr bwMode="gray">
          <a:xfrm>
            <a:off x="10658003" y="1680574"/>
            <a:ext cx="1216605" cy="544515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软件仓库</a:t>
            </a:r>
          </a:p>
        </p:txBody>
      </p:sp>
      <p:sp>
        <p:nvSpPr>
          <p:cNvPr id="203" name="Rectangle 271"/>
          <p:cNvSpPr>
            <a:spLocks noChangeArrowheads="1"/>
          </p:cNvSpPr>
          <p:nvPr/>
        </p:nvSpPr>
        <p:spPr bwMode="gray">
          <a:xfrm>
            <a:off x="308452" y="1727526"/>
            <a:ext cx="899649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软件仓库注册</a:t>
            </a:r>
          </a:p>
        </p:txBody>
      </p:sp>
      <p:sp>
        <p:nvSpPr>
          <p:cNvPr id="204" name="Rectangle 271"/>
          <p:cNvSpPr>
            <a:spLocks noChangeArrowheads="1"/>
          </p:cNvSpPr>
          <p:nvPr/>
        </p:nvSpPr>
        <p:spPr bwMode="gray">
          <a:xfrm>
            <a:off x="1593410" y="1727526"/>
            <a:ext cx="991973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测试用例开发</a:t>
            </a:r>
            <a:r>
              <a: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&amp;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移植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315105" y="2941143"/>
            <a:ext cx="791691" cy="1151551"/>
            <a:chOff x="8926537" y="2403890"/>
            <a:chExt cx="792000" cy="1152000"/>
          </a:xfrm>
        </p:grpSpPr>
        <p:sp>
          <p:nvSpPr>
            <p:cNvPr id="206" name="右箭头 77"/>
            <p:cNvSpPr/>
            <p:nvPr/>
          </p:nvSpPr>
          <p:spPr bwMode="auto">
            <a:xfrm>
              <a:off x="8926537" y="2403890"/>
              <a:ext cx="792000" cy="1152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6350">
              <a:noFill/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8942055" y="2733302"/>
              <a:ext cx="760963" cy="498792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兼容性发布</a:t>
              </a:r>
            </a:p>
          </p:txBody>
        </p:sp>
      </p:grpSp>
      <p:sp>
        <p:nvSpPr>
          <p:cNvPr id="209" name="Rectangle 271"/>
          <p:cNvSpPr>
            <a:spLocks noChangeArrowheads="1"/>
          </p:cNvSpPr>
          <p:nvPr/>
        </p:nvSpPr>
        <p:spPr bwMode="gray">
          <a:xfrm>
            <a:off x="7201699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结果</a:t>
            </a:r>
            <a:r>
              <a:rPr lang="zh-CN" altLang="en-US" sz="11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分析</a:t>
            </a:r>
            <a:endParaRPr lang="zh-CN" altLang="en-US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2" name="圆角矩形 49"/>
          <p:cNvSpPr/>
          <p:nvPr/>
        </p:nvSpPr>
        <p:spPr>
          <a:xfrm>
            <a:off x="391847" y="2633632"/>
            <a:ext cx="2089599" cy="323873"/>
          </a:xfrm>
          <a:prstGeom prst="roundRect">
            <a:avLst>
              <a:gd name="adj" fmla="val 9451"/>
            </a:avLst>
          </a:prstGeom>
          <a:solidFill>
            <a:srgbClr val="E3F1FD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开发者</a:t>
            </a:r>
            <a:endParaRPr lang="en-GB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3117330" y="2941143"/>
            <a:ext cx="886367" cy="1151551"/>
            <a:chOff x="5105945" y="2695131"/>
            <a:chExt cx="1030352" cy="1116000"/>
          </a:xfrm>
        </p:grpSpPr>
        <p:sp>
          <p:nvSpPr>
            <p:cNvPr id="217" name="右箭头 77"/>
            <p:cNvSpPr/>
            <p:nvPr/>
          </p:nvSpPr>
          <p:spPr bwMode="auto">
            <a:xfrm>
              <a:off x="521112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5105945" y="3043687"/>
              <a:ext cx="1030352" cy="43858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提交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PR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5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(Pull Request)</a:t>
              </a:r>
            </a:p>
          </p:txBody>
        </p:sp>
      </p:grpSp>
      <p:sp>
        <p:nvSpPr>
          <p:cNvPr id="234" name="Rectangle 271"/>
          <p:cNvSpPr>
            <a:spLocks noChangeArrowheads="1"/>
          </p:cNvSpPr>
          <p:nvPr/>
        </p:nvSpPr>
        <p:spPr bwMode="gray">
          <a:xfrm>
            <a:off x="4019684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环境部署</a:t>
            </a:r>
            <a:endParaRPr lang="zh-CN" altLang="en-US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58" name="圆角矩形 49"/>
          <p:cNvSpPr/>
          <p:nvPr/>
        </p:nvSpPr>
        <p:spPr>
          <a:xfrm>
            <a:off x="4275429" y="2633632"/>
            <a:ext cx="5911705" cy="323873"/>
          </a:xfrm>
          <a:prstGeom prst="roundRect">
            <a:avLst>
              <a:gd name="adj" fmla="val 9451"/>
            </a:avLst>
          </a:prstGeom>
          <a:solidFill>
            <a:srgbClr val="E3F1FD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平台能力</a:t>
            </a:r>
            <a:endParaRPr lang="en-GB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6291300" y="2941143"/>
            <a:ext cx="791691" cy="1151551"/>
            <a:chOff x="6888866" y="2695131"/>
            <a:chExt cx="900000" cy="1116000"/>
          </a:xfrm>
        </p:grpSpPr>
        <p:sp>
          <p:nvSpPr>
            <p:cNvPr id="260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6902929" y="3021375"/>
              <a:ext cx="860069" cy="48320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测试执行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结果存档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71" name="Rectangle 271"/>
          <p:cNvSpPr>
            <a:spLocks noChangeArrowheads="1"/>
          </p:cNvSpPr>
          <p:nvPr/>
        </p:nvSpPr>
        <p:spPr bwMode="gray">
          <a:xfrm>
            <a:off x="9287485" y="1727526"/>
            <a:ext cx="899649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结果发布</a:t>
            </a:r>
          </a:p>
        </p:txBody>
      </p:sp>
      <p:sp>
        <p:nvSpPr>
          <p:cNvPr id="66" name="Rectangle 271"/>
          <p:cNvSpPr>
            <a:spLocks noChangeArrowheads="1"/>
          </p:cNvSpPr>
          <p:nvPr/>
        </p:nvSpPr>
        <p:spPr bwMode="gray">
          <a:xfrm>
            <a:off x="5080356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编译构建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283364" y="2941143"/>
            <a:ext cx="791691" cy="1151551"/>
            <a:chOff x="6888866" y="2695131"/>
            <a:chExt cx="900000" cy="1116000"/>
          </a:xfrm>
        </p:grpSpPr>
        <p:sp>
          <p:nvSpPr>
            <p:cNvPr id="71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02929" y="3119806"/>
              <a:ext cx="860069" cy="2863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编译构建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07169" y="2941143"/>
            <a:ext cx="791691" cy="1151551"/>
            <a:chOff x="7642644" y="2720427"/>
            <a:chExt cx="792000" cy="1152000"/>
          </a:xfrm>
        </p:grpSpPr>
        <p:sp>
          <p:nvSpPr>
            <p:cNvPr id="73" name="右箭头 77"/>
            <p:cNvSpPr/>
            <p:nvPr/>
          </p:nvSpPr>
          <p:spPr bwMode="auto">
            <a:xfrm>
              <a:off x="7642644" y="2720427"/>
              <a:ext cx="792000" cy="1152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642644" y="3118907"/>
              <a:ext cx="792000" cy="29558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辅助定界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198590" y="2630107"/>
            <a:ext cx="6030079" cy="1480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srgbClr val="666666"/>
              </a:solidFill>
            </a:endParaRPr>
          </a:p>
        </p:txBody>
      </p:sp>
      <p:cxnSp>
        <p:nvCxnSpPr>
          <p:cNvPr id="12" name="直接箭头连接符 11"/>
          <p:cNvCxnSpPr>
            <a:endCxn id="158" idx="0"/>
          </p:cNvCxnSpPr>
          <p:nvPr/>
        </p:nvCxnSpPr>
        <p:spPr>
          <a:xfrm>
            <a:off x="8770747" y="4104393"/>
            <a:ext cx="0" cy="45667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06" idx="1"/>
            <a:endCxn id="97" idx="3"/>
          </p:cNvCxnSpPr>
          <p:nvPr/>
        </p:nvCxnSpPr>
        <p:spPr>
          <a:xfrm flipH="1">
            <a:off x="4884076" y="4776983"/>
            <a:ext cx="653029" cy="0"/>
          </a:xfrm>
          <a:prstGeom prst="line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354857" y="4346905"/>
            <a:ext cx="0" cy="43914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71"/>
          <p:cNvSpPr>
            <a:spLocks noChangeArrowheads="1"/>
          </p:cNvSpPr>
          <p:nvPr/>
        </p:nvSpPr>
        <p:spPr bwMode="gray">
          <a:xfrm>
            <a:off x="3863462" y="4561068"/>
            <a:ext cx="1020615" cy="43183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2225">
            <a:solidFill>
              <a:schemeClr val="bg1"/>
            </a:solidFill>
            <a:prstDash val="sys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代码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&amp;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用例修订</a:t>
            </a:r>
          </a:p>
        </p:txBody>
      </p:sp>
      <p:cxnSp>
        <p:nvCxnSpPr>
          <p:cNvPr id="100" name="直接连接符 99"/>
          <p:cNvCxnSpPr>
            <a:endCxn id="106" idx="3"/>
          </p:cNvCxnSpPr>
          <p:nvPr/>
        </p:nvCxnSpPr>
        <p:spPr>
          <a:xfrm flipH="1" flipV="1">
            <a:off x="6328795" y="4776983"/>
            <a:ext cx="2038236" cy="9067"/>
          </a:xfrm>
          <a:prstGeom prst="line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7" idx="1"/>
          </p:cNvCxnSpPr>
          <p:nvPr/>
        </p:nvCxnSpPr>
        <p:spPr>
          <a:xfrm flipH="1">
            <a:off x="3370117" y="4776983"/>
            <a:ext cx="493345" cy="0"/>
          </a:xfrm>
          <a:prstGeom prst="line">
            <a:avLst/>
          </a:prstGeom>
          <a:ln w="19050"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2829" y="2306439"/>
            <a:ext cx="2441352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939145" y="4329246"/>
            <a:ext cx="59796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调测</a:t>
            </a:r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19" y="2672958"/>
            <a:ext cx="272327" cy="22762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59" y="2636825"/>
            <a:ext cx="304305" cy="2445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516" y="4391325"/>
            <a:ext cx="304305" cy="21122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13" y="4425156"/>
            <a:ext cx="352243" cy="271069"/>
          </a:xfrm>
          <a:prstGeom prst="rect">
            <a:avLst/>
          </a:prstGeom>
        </p:spPr>
      </p:pic>
      <p:sp>
        <p:nvSpPr>
          <p:cNvPr id="106" name="Rectangle 271"/>
          <p:cNvSpPr>
            <a:spLocks noChangeArrowheads="1"/>
          </p:cNvSpPr>
          <p:nvPr/>
        </p:nvSpPr>
        <p:spPr bwMode="gray">
          <a:xfrm>
            <a:off x="5537105" y="4561068"/>
            <a:ext cx="791691" cy="43183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2225">
            <a:solidFill>
              <a:schemeClr val="bg1"/>
            </a:solidFill>
            <a:prstDash val="sys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登录环境</a:t>
            </a:r>
          </a:p>
        </p:txBody>
      </p:sp>
      <p:sp>
        <p:nvSpPr>
          <p:cNvPr id="108" name="Rectangle 271"/>
          <p:cNvSpPr>
            <a:spLocks noChangeArrowheads="1"/>
          </p:cNvSpPr>
          <p:nvPr/>
        </p:nvSpPr>
        <p:spPr bwMode="gray">
          <a:xfrm>
            <a:off x="8262369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辅助定位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715351" y="2976411"/>
            <a:ext cx="813045" cy="1441735"/>
            <a:chOff x="6864590" y="2695131"/>
            <a:chExt cx="924276" cy="1116000"/>
          </a:xfrm>
        </p:grpSpPr>
        <p:sp>
          <p:nvSpPr>
            <p:cNvPr id="80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864590" y="3058970"/>
              <a:ext cx="860068" cy="3859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用例开发、适配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90" name="圆角矩形 49"/>
          <p:cNvSpPr/>
          <p:nvPr/>
        </p:nvSpPr>
        <p:spPr>
          <a:xfrm>
            <a:off x="2912479" y="2629502"/>
            <a:ext cx="1117827" cy="323873"/>
          </a:xfrm>
          <a:prstGeom prst="roundRect">
            <a:avLst>
              <a:gd name="adj" fmla="val 9451"/>
            </a:avLst>
          </a:prstGeom>
          <a:solidFill>
            <a:srgbClr val="E3F1FD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开发者</a:t>
            </a:r>
            <a:endParaRPr lang="en-GB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95" name="图片 9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53" y="2681756"/>
            <a:ext cx="272327" cy="227623"/>
          </a:xfrm>
          <a:prstGeom prst="rect">
            <a:avLst/>
          </a:prstGeom>
        </p:spPr>
      </p:pic>
      <p:sp>
        <p:nvSpPr>
          <p:cNvPr id="78" name="椭圆 77"/>
          <p:cNvSpPr>
            <a:spLocks noChangeAspect="1"/>
          </p:cNvSpPr>
          <p:nvPr/>
        </p:nvSpPr>
        <p:spPr>
          <a:xfrm>
            <a:off x="1538924" y="313591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4142601" y="303643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7177363" y="3017838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>
            <a:off x="8269637" y="3008438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3" name="椭圆 92"/>
          <p:cNvSpPr>
            <a:spLocks noChangeAspect="1"/>
          </p:cNvSpPr>
          <p:nvPr/>
        </p:nvSpPr>
        <p:spPr>
          <a:xfrm>
            <a:off x="308051" y="5427931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4" name="矩形 93"/>
          <p:cNvSpPr/>
          <p:nvPr/>
        </p:nvSpPr>
        <p:spPr>
          <a:xfrm>
            <a:off x="523858" y="5340525"/>
            <a:ext cx="260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自动化测试框架，支持业界主流自动化测试框架用例快速适配、测试用例开发。</a:t>
            </a:r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3227519" y="543083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8" name="矩形 97"/>
          <p:cNvSpPr/>
          <p:nvPr/>
        </p:nvSpPr>
        <p:spPr>
          <a:xfrm>
            <a:off x="3437527" y="5340526"/>
            <a:ext cx="260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支持云端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裸金属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openlab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创新中心硬件资源统一编排调度，实现容器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虚机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裸金属等测试资源自动部署</a:t>
            </a: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>
            <a:off x="6141189" y="542297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2" name="矩形 101"/>
          <p:cNvSpPr/>
          <p:nvPr/>
        </p:nvSpPr>
        <p:spPr>
          <a:xfrm>
            <a:off x="6351198" y="5340526"/>
            <a:ext cx="2609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全面监控系统运行信息（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CPU/MEM/IO/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网络等），形成快照，提供多次测试之间快照数据分析对比能力</a:t>
            </a:r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9029544" y="5427931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7" name="矩形 106"/>
          <p:cNvSpPr/>
          <p:nvPr/>
        </p:nvSpPr>
        <p:spPr>
          <a:xfrm>
            <a:off x="9264866" y="5340525"/>
            <a:ext cx="260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基于多次测试结果的数据快照，横向分析首次引入问题的点，辅助定界引入问题的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7993390" y="757668"/>
            <a:ext cx="379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https://gitee.com/openeuler/crystal-ci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858" y="797606"/>
            <a:ext cx="6869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面向开发者提供</a:t>
            </a:r>
            <a:r>
              <a:rPr lang="en-US" altLang="zh-CN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环境进行开源软件测试，持续丰富开源软件仓库；</a:t>
            </a:r>
            <a:endParaRPr lang="en-US" altLang="zh-CN" sz="14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支撑版本各类测试活动；</a:t>
            </a:r>
            <a:endParaRPr lang="en-US" altLang="zh-CN" sz="14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3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879270" y="305838"/>
            <a:ext cx="11197400" cy="52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60" tIns="38980" rIns="77960" bIns="3898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187323" eaLnBrk="0" fontAlgn="base" hangingPunct="0">
              <a:spcBef>
                <a:spcPts val="1298"/>
              </a:spcBef>
              <a:spcAft>
                <a:spcPct val="0"/>
              </a:spcAft>
              <a:defRPr sz="2399" b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2pPr>
            <a:lvl3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3pPr>
            <a:lvl4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4pPr>
            <a:lvl5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5pPr>
            <a:lvl6pPr marL="456205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6pPr>
            <a:lvl7pPr marL="912409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7pPr>
            <a:lvl8pPr marL="1368618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8pPr>
            <a:lvl9pPr marL="1824822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799" dirty="0"/>
              <a:t> </a:t>
            </a:r>
            <a:r>
              <a:rPr lang="zh-CN" altLang="en-US" sz="2799" dirty="0" smtClean="0"/>
              <a:t>单包级端</a:t>
            </a:r>
            <a:r>
              <a:rPr lang="zh-CN" altLang="en-US" sz="2799" dirty="0"/>
              <a:t>到</a:t>
            </a:r>
            <a:r>
              <a:rPr lang="zh-CN" altLang="en-US" sz="2799" dirty="0" smtClean="0"/>
              <a:t>端测试流程</a:t>
            </a:r>
            <a:endParaRPr lang="zh-CN" altLang="en-US" sz="1999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33" y="1155450"/>
            <a:ext cx="10001250" cy="4010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5333" y="5285912"/>
            <a:ext cx="445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、开发者向平台注册项目提交注册信息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、本地修改并提交代码到注册信息定义仓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crystal-ci</a:t>
            </a:r>
            <a:r>
              <a:rPr lang="zh-CN" altLang="en-US" dirty="0" smtClean="0"/>
              <a:t>测试平台启动测试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、邮件通知测试结果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5938" y="530275"/>
            <a:ext cx="10736446" cy="993400"/>
          </a:xfrm>
        </p:spPr>
        <p:txBody>
          <a:bodyPr/>
          <a:lstStyle/>
          <a:p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版本</a:t>
            </a:r>
            <a:r>
              <a:rPr lang="zh-CN" altLang="en-US" b="1" dirty="0" smtClean="0">
                <a:solidFill>
                  <a:srgbClr val="C00000"/>
                </a:solidFill>
              </a:rPr>
              <a:t>级</a:t>
            </a:r>
            <a:r>
              <a:rPr lang="zh-CN" altLang="en-US" b="1" dirty="0">
                <a:solidFill>
                  <a:srgbClr val="C00000"/>
                </a:solidFill>
              </a:rPr>
              <a:t>端到端测试</a:t>
            </a:r>
            <a:r>
              <a:rPr lang="zh-CN" altLang="en-US" b="1" dirty="0" smtClean="0">
                <a:solidFill>
                  <a:srgbClr val="C00000"/>
                </a:solidFill>
              </a:rPr>
              <a:t>流程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55" y="1250328"/>
            <a:ext cx="9944100" cy="3867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5333" y="5285912"/>
            <a:ext cx="431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、开发者向平台注册项目提交注册信息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手动方式触发平台启动测试任务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、邮件通知测试结果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658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社区测试能力建设及运营规划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085" y="1305891"/>
            <a:ext cx="6300904" cy="52921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7200" b="1" dirty="0" smtClean="0">
                <a:latin typeface="+mj-ea"/>
                <a:ea typeface="+mj-ea"/>
              </a:rPr>
              <a:t>能力建设</a:t>
            </a:r>
            <a:endParaRPr lang="en-US" altLang="zh-CN" sz="7200" b="1" dirty="0" smtClean="0">
              <a:latin typeface="+mj-ea"/>
              <a:ea typeface="+mj-ea"/>
            </a:endParaRPr>
          </a:p>
          <a:p>
            <a:r>
              <a:rPr lang="zh-CN" altLang="en-US" sz="5600" b="1" dirty="0">
                <a:latin typeface="+mn-ea"/>
              </a:rPr>
              <a:t>框架类</a:t>
            </a:r>
            <a:r>
              <a:rPr lang="zh-CN" altLang="en-US" sz="5600" b="1" dirty="0" smtClean="0">
                <a:latin typeface="+mn-ea"/>
              </a:rPr>
              <a:t>：</a:t>
            </a:r>
            <a:endParaRPr lang="en-US" altLang="zh-CN" sz="5600" b="1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+mn-ea"/>
                <a:hlinkClick r:id="rId3"/>
              </a:rPr>
              <a:t>OS</a:t>
            </a:r>
            <a:r>
              <a:rPr lang="zh-CN" altLang="en-US" sz="4000" dirty="0" smtClean="0">
                <a:latin typeface="+mn-ea"/>
                <a:hlinkClick r:id="rId3"/>
              </a:rPr>
              <a:t>集成测试框架</a:t>
            </a:r>
            <a:endParaRPr lang="en-US" altLang="zh-CN" sz="40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4000" dirty="0" smtClean="0">
                <a:latin typeface="+mn-ea"/>
              </a:rPr>
              <a:t>虚拟化测试框架（</a:t>
            </a:r>
            <a:r>
              <a:rPr lang="en-US" altLang="zh-CN" sz="4000" dirty="0" smtClean="0">
                <a:latin typeface="+mn-ea"/>
              </a:rPr>
              <a:t>Avocado/avocado-</a:t>
            </a:r>
            <a:r>
              <a:rPr lang="en-US" altLang="zh-CN" sz="4000" dirty="0" err="1" smtClean="0">
                <a:latin typeface="+mn-ea"/>
              </a:rPr>
              <a:t>vt</a:t>
            </a:r>
            <a:r>
              <a:rPr lang="en-US" altLang="zh-CN" sz="4000" dirty="0" smtClean="0">
                <a:latin typeface="+mn-ea"/>
              </a:rPr>
              <a:t>/</a:t>
            </a:r>
            <a:r>
              <a:rPr lang="en-US" altLang="zh-CN" sz="4000" dirty="0" err="1" smtClean="0">
                <a:latin typeface="+mn-ea"/>
              </a:rPr>
              <a:t>EulerRobot</a:t>
            </a:r>
            <a:r>
              <a:rPr lang="zh-CN" altLang="en-US" sz="4000" dirty="0" smtClean="0">
                <a:latin typeface="+mn-ea"/>
              </a:rPr>
              <a:t>）</a:t>
            </a:r>
            <a:endParaRPr lang="en-US" altLang="zh-CN" sz="4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4000" dirty="0" smtClean="0">
                <a:latin typeface="+mn-ea"/>
              </a:rPr>
              <a:t>容器测试框架</a:t>
            </a:r>
            <a:endParaRPr lang="en-US" altLang="zh-CN" sz="4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4000" dirty="0">
                <a:latin typeface="+mn-ea"/>
              </a:rPr>
              <a:t>长</a:t>
            </a:r>
            <a:r>
              <a:rPr lang="zh-CN" altLang="en-US" sz="4000" dirty="0" smtClean="0">
                <a:latin typeface="+mn-ea"/>
              </a:rPr>
              <a:t>稳框架</a:t>
            </a:r>
            <a:endParaRPr lang="en-US" altLang="zh-CN" sz="4000" dirty="0">
              <a:latin typeface="+mn-ea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5600" b="1" dirty="0" smtClean="0">
                <a:latin typeface="+mn-ea"/>
              </a:rPr>
              <a:t>代码</a:t>
            </a:r>
            <a:r>
              <a:rPr lang="zh-CN" altLang="en-US" sz="5600" b="1" dirty="0">
                <a:latin typeface="+mn-ea"/>
              </a:rPr>
              <a:t>类：</a:t>
            </a:r>
            <a:endParaRPr lang="en-US" altLang="zh-CN" sz="5600" b="1" dirty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400" dirty="0" smtClean="0">
                <a:latin typeface="+mn-ea"/>
                <a:hlinkClick r:id="rId4"/>
              </a:rPr>
              <a:t>冒烟用例集</a:t>
            </a:r>
            <a:endParaRPr lang="en-US" altLang="zh-CN" sz="4400" dirty="0" smtClean="0">
              <a:latin typeface="+mn-ea"/>
            </a:endParaRPr>
          </a:p>
          <a:p>
            <a:r>
              <a:rPr lang="zh-CN" altLang="en-US" sz="5600" b="1" dirty="0" smtClean="0">
                <a:latin typeface="+mn-ea"/>
              </a:rPr>
              <a:t>生态兼容类：</a:t>
            </a:r>
            <a:endParaRPr lang="en-US" altLang="zh-CN" sz="5600" b="1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5"/>
              </a:rPr>
              <a:t>硬件兼容</a:t>
            </a:r>
            <a:r>
              <a:rPr lang="zh-CN" altLang="en-US" sz="4400" dirty="0" smtClean="0">
                <a:latin typeface="+mn-ea"/>
                <a:hlinkClick r:id="rId5"/>
              </a:rPr>
              <a:t>性</a:t>
            </a:r>
            <a:endParaRPr lang="en-US" altLang="zh-CN" sz="44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5600" b="1" dirty="0" smtClean="0">
                <a:latin typeface="+mn-ea"/>
              </a:rPr>
              <a:t>工具类：</a:t>
            </a:r>
            <a:endParaRPr lang="en-US" altLang="zh-CN" sz="5600" b="1" dirty="0" smtClean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400" dirty="0" smtClean="0">
                <a:latin typeface="+mn-ea"/>
              </a:rPr>
              <a:t>优秀</a:t>
            </a:r>
            <a:r>
              <a:rPr lang="zh-CN" altLang="en-US" sz="4400" dirty="0">
                <a:latin typeface="+mn-ea"/>
              </a:rPr>
              <a:t>测试</a:t>
            </a:r>
            <a:r>
              <a:rPr lang="zh-CN" altLang="en-US" sz="4400" dirty="0" smtClean="0">
                <a:latin typeface="+mn-ea"/>
              </a:rPr>
              <a:t>框架</a:t>
            </a:r>
            <a:endParaRPr lang="en-US" altLang="zh-CN" sz="4400" dirty="0" smtClean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400" dirty="0" smtClean="0">
                <a:latin typeface="+mn-ea"/>
              </a:rPr>
              <a:t>测试代码门禁</a:t>
            </a:r>
            <a:endParaRPr lang="en-US" altLang="zh-CN" sz="4400" dirty="0">
              <a:latin typeface="+mn-ea"/>
            </a:endParaRPr>
          </a:p>
          <a:p>
            <a:pPr marL="0" indent="0">
              <a:buNone/>
            </a:pPr>
            <a:r>
              <a:rPr lang="zh-CN" altLang="en-US" sz="7200" b="1" dirty="0" smtClean="0">
                <a:latin typeface="+mj-ea"/>
                <a:ea typeface="+mj-ea"/>
              </a:rPr>
              <a:t>运营规划</a:t>
            </a:r>
            <a:endParaRPr lang="en-US" altLang="zh-CN" sz="7200" b="1" dirty="0" smtClean="0">
              <a:latin typeface="+mj-ea"/>
              <a:ea typeface="+mj-ea"/>
            </a:endParaRPr>
          </a:p>
          <a:p>
            <a:r>
              <a:rPr lang="zh-CN" altLang="en-US" sz="5600" b="1" dirty="0">
                <a:latin typeface="+mn-ea"/>
              </a:rPr>
              <a:t>参与</a:t>
            </a:r>
            <a:r>
              <a:rPr lang="zh-CN" altLang="en-US" sz="5600" b="1" dirty="0" smtClean="0">
                <a:latin typeface="+mn-ea"/>
              </a:rPr>
              <a:t>指导文档类</a:t>
            </a:r>
            <a:r>
              <a:rPr lang="zh-CN" altLang="en-US" sz="5600" b="1" dirty="0">
                <a:latin typeface="+mn-ea"/>
              </a:rPr>
              <a:t>：</a:t>
            </a:r>
            <a:endParaRPr lang="en-US" altLang="zh-CN" sz="5600" b="1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6"/>
              </a:rPr>
              <a:t>单包加固测试指导</a:t>
            </a:r>
            <a:endParaRPr lang="en-US" altLang="zh-CN" sz="44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7"/>
              </a:rPr>
              <a:t>开发者测试贡献</a:t>
            </a:r>
            <a:endParaRPr lang="en-US" altLang="zh-CN" sz="44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8"/>
              </a:rPr>
              <a:t>社区测试</a:t>
            </a:r>
            <a:r>
              <a:rPr lang="zh-CN" altLang="en-US" sz="4400" dirty="0" smtClean="0">
                <a:latin typeface="+mn-ea"/>
                <a:hlinkClick r:id="rId8"/>
              </a:rPr>
              <a:t>体系</a:t>
            </a:r>
            <a:endParaRPr lang="en-US" altLang="zh-CN" sz="44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  <a:hlinkClick r:id="rId9"/>
              </a:rPr>
              <a:t>测试用例命名及代码编程规范</a:t>
            </a:r>
            <a:endParaRPr lang="en-US" altLang="zh-CN" sz="44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5600" b="1" dirty="0" smtClean="0">
                <a:latin typeface="+mn-ea"/>
              </a:rPr>
              <a:t>活动类</a:t>
            </a:r>
            <a:r>
              <a:rPr lang="zh-CN" altLang="en-US" sz="5600" dirty="0" smtClean="0">
                <a:latin typeface="+mn-ea"/>
              </a:rPr>
              <a:t>：</a:t>
            </a:r>
            <a:endParaRPr lang="en-US" altLang="zh-CN" sz="5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</a:rPr>
              <a:t>测试</a:t>
            </a:r>
            <a:r>
              <a:rPr lang="zh-CN" altLang="en-US" sz="4400" dirty="0">
                <a:latin typeface="+mn-ea"/>
              </a:rPr>
              <a:t>开放日</a:t>
            </a:r>
            <a:endParaRPr lang="en-US" altLang="zh-CN" sz="44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</a:rPr>
              <a:t>双</a:t>
            </a:r>
            <a:r>
              <a:rPr lang="zh-CN" altLang="en-US" sz="4400" dirty="0">
                <a:latin typeface="+mn-ea"/>
              </a:rPr>
              <a:t>周</a:t>
            </a:r>
            <a:r>
              <a:rPr lang="zh-CN" altLang="en-US" sz="4400" dirty="0" smtClean="0">
                <a:latin typeface="+mn-ea"/>
              </a:rPr>
              <a:t>例会   </a:t>
            </a:r>
            <a:endParaRPr lang="en-US" altLang="zh-CN" sz="44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</a:rPr>
              <a:t>暑期</a:t>
            </a:r>
            <a:r>
              <a:rPr lang="en-US" altLang="zh-CN" sz="4400" dirty="0">
                <a:latin typeface="+mn-ea"/>
              </a:rPr>
              <a:t>2020</a:t>
            </a:r>
            <a:r>
              <a:rPr lang="zh-CN" altLang="en-US" sz="4400" dirty="0">
                <a:latin typeface="+mn-ea"/>
              </a:rPr>
              <a:t>等相关</a:t>
            </a:r>
            <a:r>
              <a:rPr lang="zh-CN" altLang="en-US" sz="4400" dirty="0" smtClean="0">
                <a:latin typeface="+mn-ea"/>
              </a:rPr>
              <a:t>社区</a:t>
            </a:r>
            <a:r>
              <a:rPr lang="zh-CN" altLang="en-US" sz="4400" dirty="0">
                <a:latin typeface="+mn-ea"/>
              </a:rPr>
              <a:t>宣传</a:t>
            </a:r>
            <a:r>
              <a:rPr lang="zh-CN" altLang="en-US" sz="4400" dirty="0" smtClean="0">
                <a:latin typeface="+mn-ea"/>
              </a:rPr>
              <a:t>活动</a:t>
            </a:r>
            <a:endParaRPr lang="en-US" altLang="zh-CN" sz="44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/>
              <a:t>	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8471" y="2649384"/>
            <a:ext cx="58853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邮件列表：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latin typeface="+mn-ea"/>
                <a:hlinkClick r:id="rId10"/>
              </a:rPr>
              <a:t>qa@openEuler.org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主仓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hlinkClick r:id="rId11"/>
              </a:rPr>
              <a:t>https://gitee.com/openeuler/QA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2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203" y="333182"/>
            <a:ext cx="7632700" cy="87153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测试开放日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10073" y="1674077"/>
            <a:ext cx="2513293" cy="45365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测试对象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 smtClean="0">
                <a:latin typeface="+mn-ea"/>
              </a:rPr>
              <a:t> 新</a:t>
            </a:r>
            <a:r>
              <a:rPr lang="zh-CN" altLang="en-US" sz="1200" dirty="0">
                <a:latin typeface="+mn-ea"/>
              </a:rPr>
              <a:t>特性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重要</a:t>
            </a:r>
            <a:r>
              <a:rPr lang="zh-CN" altLang="en-US" sz="1200" dirty="0" smtClean="0">
                <a:latin typeface="+mn-ea"/>
              </a:rPr>
              <a:t>领域变更升级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组织者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maintainer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或指定</a:t>
            </a:r>
            <a:r>
              <a:rPr lang="en-US" altLang="zh-CN" sz="1200" dirty="0">
                <a:latin typeface="+mn-ea"/>
              </a:rPr>
              <a:t>QA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实现机制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组织者申请社区</a:t>
            </a:r>
            <a:r>
              <a:rPr lang="zh-CN" altLang="en-US" sz="1200" dirty="0">
                <a:latin typeface="+mn-ea"/>
              </a:rPr>
              <a:t>开放测试</a:t>
            </a:r>
            <a:r>
              <a:rPr lang="zh-CN" altLang="en-US" sz="1200" dirty="0" smtClean="0">
                <a:latin typeface="+mn-ea"/>
              </a:rPr>
              <a:t>日</a:t>
            </a:r>
            <a:endParaRPr lang="en-US" altLang="zh-CN" sz="12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社区开发者测试执行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依赖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组织者</a:t>
            </a:r>
            <a:r>
              <a:rPr lang="zh-CN" altLang="en-US" sz="1200" dirty="0">
                <a:latin typeface="+mn-ea"/>
              </a:rPr>
              <a:t>活动规划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任务</a:t>
            </a:r>
            <a:r>
              <a:rPr lang="zh-CN" altLang="en-US" sz="1200" dirty="0">
                <a:latin typeface="+mn-ea"/>
              </a:rPr>
              <a:t>提交模板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测试日活动及</a:t>
            </a:r>
            <a:r>
              <a:rPr lang="zh-CN" altLang="en-US" sz="1200" dirty="0">
                <a:latin typeface="+mn-ea"/>
              </a:rPr>
              <a:t>用例管理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22" y="1204719"/>
            <a:ext cx="7017782" cy="50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131" y="427290"/>
            <a:ext cx="9636129" cy="117491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社区测试体系介绍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865" y="2153541"/>
            <a:ext cx="8545795" cy="219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现状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进展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未来规划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2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6607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社区版本简介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2958"/>
              </p:ext>
            </p:extLst>
          </p:nvPr>
        </p:nvGraphicFramePr>
        <p:xfrm>
          <a:off x="1755854" y="2270962"/>
          <a:ext cx="829131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33"/>
                <a:gridCol w="3409772"/>
                <a:gridCol w="332431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LTS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构筑开发者生态，新特性活跃，版本演进快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支持合作伙伴构建商业发行版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半年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维护周期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半年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对标</a:t>
                      </a:r>
                      <a:r>
                        <a:rPr lang="en-US" altLang="zh-CN" dirty="0" smtClean="0"/>
                        <a:t>fedora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超过</a:t>
                      </a:r>
                      <a:r>
                        <a:rPr lang="en-US" altLang="zh-CN" dirty="0" smtClean="0"/>
                        <a:t>centos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包范围目标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2500+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/>
          <p:cNvSpPr/>
          <p:nvPr/>
        </p:nvSpPr>
        <p:spPr>
          <a:xfrm>
            <a:off x="903824" y="4453637"/>
            <a:ext cx="7951335" cy="2093076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10732" y="1138554"/>
            <a:ext cx="8044428" cy="1946649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063" y="358196"/>
            <a:ext cx="11911316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版本构建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发布全流程介绍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943311" y="1765071"/>
            <a:ext cx="1090420" cy="398354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代码控制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319957" y="1764479"/>
            <a:ext cx="1090420" cy="3983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60" y="1720413"/>
            <a:ext cx="413091" cy="485563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15" idx="3"/>
            <a:endCxn id="11" idx="1"/>
          </p:cNvCxnSpPr>
          <p:nvPr/>
        </p:nvCxnSpPr>
        <p:spPr>
          <a:xfrm>
            <a:off x="1490851" y="1963195"/>
            <a:ext cx="1452460" cy="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93383" y="1162592"/>
            <a:ext cx="800219" cy="646331"/>
          </a:xfrm>
          <a:prstGeom prst="rect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 flipV="1">
            <a:off x="4033731" y="1963656"/>
            <a:ext cx="1286226" cy="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2"/>
            <a:endCxn id="15" idx="2"/>
          </p:cNvCxnSpPr>
          <p:nvPr/>
        </p:nvCxnSpPr>
        <p:spPr>
          <a:xfrm rot="5400000">
            <a:off x="3553166" y="-106026"/>
            <a:ext cx="43143" cy="4580861"/>
          </a:xfrm>
          <a:prstGeom prst="bentConnector3">
            <a:avLst>
              <a:gd name="adj1" fmla="val 1377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356171" y="3646999"/>
            <a:ext cx="1017992" cy="63229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环境管理中心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848" y="30990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单包构建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260796" y="17204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75164" y="2525091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通知开发者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maintainer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9904" y="34281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版本构建发布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1230869" y="3648545"/>
            <a:ext cx="1017992" cy="63229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正式版本发布仓库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55853" y="5543597"/>
            <a:ext cx="1273949" cy="4902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版本测试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229626" y="5542753"/>
            <a:ext cx="1017992" cy="4902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发布评审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77" idx="0"/>
            <a:endCxn id="67" idx="2"/>
          </p:cNvCxnSpPr>
          <p:nvPr/>
        </p:nvCxnSpPr>
        <p:spPr>
          <a:xfrm flipV="1">
            <a:off x="1738622" y="4280841"/>
            <a:ext cx="1243" cy="126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309994" y="54833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启动冒烟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21" y="6062676"/>
            <a:ext cx="389238" cy="435714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3468661" y="449870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拉取测试代码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7" name="肘形连接符 146"/>
          <p:cNvCxnSpPr>
            <a:stCxn id="37" idx="2"/>
            <a:endCxn id="142" idx="0"/>
          </p:cNvCxnSpPr>
          <p:nvPr/>
        </p:nvCxnSpPr>
        <p:spPr>
          <a:xfrm rot="16200000" flipH="1">
            <a:off x="5247570" y="4896892"/>
            <a:ext cx="1236460" cy="1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9259252" y="1162592"/>
            <a:ext cx="2593078" cy="53699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989848" y="2774925"/>
            <a:ext cx="1328976" cy="3349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单包编译构建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462168" y="1787585"/>
            <a:ext cx="876365" cy="36833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Factory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497251" y="5560166"/>
            <a:ext cx="1017992" cy="4460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857997" y="326106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RPM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3" idx="2"/>
            <a:endCxn id="149" idx="0"/>
          </p:cNvCxnSpPr>
          <p:nvPr/>
        </p:nvCxnSpPr>
        <p:spPr>
          <a:xfrm>
            <a:off x="10654336" y="3109905"/>
            <a:ext cx="0" cy="5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821434" y="12664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1349103" y="1362245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OBS</a:t>
            </a:r>
            <a:endParaRPr lang="zh-CN" altLang="en-US" sz="12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接箭头连接符 112"/>
          <p:cNvCxnSpPr>
            <a:stCxn id="164" idx="1"/>
            <a:endCxn id="127" idx="3"/>
          </p:cNvCxnSpPr>
          <p:nvPr/>
        </p:nvCxnSpPr>
        <p:spPr>
          <a:xfrm flipH="1">
            <a:off x="8515243" y="5783196"/>
            <a:ext cx="1593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5299710" y="22870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门禁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5135446" y="21312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单包测试</a:t>
            </a:r>
          </a:p>
        </p:txBody>
      </p:sp>
      <p:pic>
        <p:nvPicPr>
          <p:cNvPr id="213" name="图片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38" y="6042928"/>
            <a:ext cx="380774" cy="446426"/>
          </a:xfrm>
          <a:prstGeom prst="rect">
            <a:avLst/>
          </a:prstGeom>
        </p:spPr>
      </p:pic>
      <p:cxnSp>
        <p:nvCxnSpPr>
          <p:cNvPr id="215" name="直接箭头连接符 214"/>
          <p:cNvCxnSpPr>
            <a:stCxn id="213" idx="3"/>
            <a:endCxn id="67" idx="1"/>
          </p:cNvCxnSpPr>
          <p:nvPr/>
        </p:nvCxnSpPr>
        <p:spPr>
          <a:xfrm flipH="1" flipV="1">
            <a:off x="1230869" y="3964693"/>
            <a:ext cx="104543" cy="23014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10777133" y="1768643"/>
            <a:ext cx="948698" cy="36833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mainline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5344655" y="5515755"/>
            <a:ext cx="1043555" cy="560499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测试版本仓库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0145340" y="3629940"/>
            <a:ext cx="1017992" cy="36833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7" name="直接箭头连接符 156"/>
          <p:cNvCxnSpPr>
            <a:stCxn id="12" idx="3"/>
            <a:endCxn id="53" idx="1"/>
          </p:cNvCxnSpPr>
          <p:nvPr/>
        </p:nvCxnSpPr>
        <p:spPr>
          <a:xfrm>
            <a:off x="6410377" y="1963656"/>
            <a:ext cx="3051791" cy="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826319" y="1979555"/>
            <a:ext cx="12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OBS</a:t>
            </a:r>
            <a:r>
              <a:rPr lang="zh-CN" altLang="en-US" sz="1400" dirty="0" smtClean="0"/>
              <a:t>编译构建</a:t>
            </a:r>
            <a:endParaRPr lang="zh-CN" altLang="en-US" sz="1400" dirty="0"/>
          </a:p>
        </p:txBody>
      </p:sp>
      <p:sp>
        <p:nvSpPr>
          <p:cNvPr id="164" name="圆角矩形 163"/>
          <p:cNvSpPr/>
          <p:nvPr/>
        </p:nvSpPr>
        <p:spPr>
          <a:xfrm>
            <a:off x="10109126" y="5584019"/>
            <a:ext cx="1090420" cy="3983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2" name="肘形连接符 171"/>
          <p:cNvCxnSpPr>
            <a:stCxn id="133" idx="2"/>
            <a:endCxn id="13" idx="0"/>
          </p:cNvCxnSpPr>
          <p:nvPr/>
        </p:nvCxnSpPr>
        <p:spPr>
          <a:xfrm rot="5400000">
            <a:off x="10633936" y="2157379"/>
            <a:ext cx="637946" cy="597146"/>
          </a:xfrm>
          <a:prstGeom prst="bentConnector3">
            <a:avLst>
              <a:gd name="adj1" fmla="val 51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1" idx="0"/>
            <a:endCxn id="133" idx="0"/>
          </p:cNvCxnSpPr>
          <p:nvPr/>
        </p:nvCxnSpPr>
        <p:spPr>
          <a:xfrm rot="16200000" flipH="1">
            <a:off x="7368215" y="-2114623"/>
            <a:ext cx="3572" cy="7762961"/>
          </a:xfrm>
          <a:prstGeom prst="bentConnector3">
            <a:avLst>
              <a:gd name="adj1" fmla="val -63997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37" idx="0"/>
            <a:endCxn id="12" idx="2"/>
          </p:cNvCxnSpPr>
          <p:nvPr/>
        </p:nvCxnSpPr>
        <p:spPr>
          <a:xfrm flipV="1">
            <a:off x="5865167" y="2162833"/>
            <a:ext cx="0" cy="148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53" idx="2"/>
            <a:endCxn id="13" idx="0"/>
          </p:cNvCxnSpPr>
          <p:nvPr/>
        </p:nvCxnSpPr>
        <p:spPr>
          <a:xfrm rot="16200000" flipH="1">
            <a:off x="9967841" y="2088430"/>
            <a:ext cx="619004" cy="753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11" idx="0"/>
            <a:endCxn id="53" idx="0"/>
          </p:cNvCxnSpPr>
          <p:nvPr/>
        </p:nvCxnSpPr>
        <p:spPr>
          <a:xfrm rot="16200000" flipH="1">
            <a:off x="6683179" y="-1429587"/>
            <a:ext cx="22514" cy="6411830"/>
          </a:xfrm>
          <a:prstGeom prst="bentConnector3">
            <a:avLst>
              <a:gd name="adj1" fmla="val -1015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936853" y="1316953"/>
            <a:ext cx="945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开发者</a:t>
            </a:r>
            <a:r>
              <a:rPr lang="en-US" altLang="zh-CN" sz="1050" b="1" dirty="0" smtClean="0"/>
              <a:t>/maintainer</a:t>
            </a:r>
            <a:endParaRPr lang="zh-CN" altLang="en-US" sz="1050" b="1" dirty="0"/>
          </a:p>
        </p:txBody>
      </p:sp>
      <p:sp>
        <p:nvSpPr>
          <p:cNvPr id="236" name="椭圆 235"/>
          <p:cNvSpPr>
            <a:spLocks noChangeAspect="1"/>
          </p:cNvSpPr>
          <p:nvPr/>
        </p:nvSpPr>
        <p:spPr>
          <a:xfrm>
            <a:off x="2400182" y="1293601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7" name="椭圆 236"/>
          <p:cNvSpPr>
            <a:spLocks noChangeAspect="1"/>
          </p:cNvSpPr>
          <p:nvPr/>
        </p:nvSpPr>
        <p:spPr>
          <a:xfrm>
            <a:off x="4058183" y="163527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9" name="椭圆 258"/>
          <p:cNvSpPr>
            <a:spLocks noChangeAspect="1"/>
          </p:cNvSpPr>
          <p:nvPr/>
        </p:nvSpPr>
        <p:spPr>
          <a:xfrm>
            <a:off x="4979882" y="219032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0" name="椭圆 259"/>
          <p:cNvSpPr>
            <a:spLocks noChangeAspect="1"/>
          </p:cNvSpPr>
          <p:nvPr/>
        </p:nvSpPr>
        <p:spPr>
          <a:xfrm>
            <a:off x="1901870" y="2515190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1919036" y="1992710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合入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椭圆 263"/>
          <p:cNvSpPr>
            <a:spLocks noChangeAspect="1"/>
          </p:cNvSpPr>
          <p:nvPr/>
        </p:nvSpPr>
        <p:spPr>
          <a:xfrm>
            <a:off x="1736398" y="197439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5" name="椭圆 264"/>
          <p:cNvSpPr>
            <a:spLocks noChangeAspect="1"/>
          </p:cNvSpPr>
          <p:nvPr/>
        </p:nvSpPr>
        <p:spPr>
          <a:xfrm>
            <a:off x="6613404" y="1981820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7" name="椭圆 266"/>
          <p:cNvSpPr>
            <a:spLocks noChangeAspect="1"/>
          </p:cNvSpPr>
          <p:nvPr/>
        </p:nvSpPr>
        <p:spPr>
          <a:xfrm>
            <a:off x="6615335" y="1240812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68" name="椭圆 267"/>
          <p:cNvSpPr>
            <a:spLocks noChangeAspect="1"/>
          </p:cNvSpPr>
          <p:nvPr/>
        </p:nvSpPr>
        <p:spPr>
          <a:xfrm>
            <a:off x="11247481" y="275598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直接箭头连接符 207"/>
          <p:cNvCxnSpPr>
            <a:stCxn id="149" idx="2"/>
            <a:endCxn id="164" idx="0"/>
          </p:cNvCxnSpPr>
          <p:nvPr/>
        </p:nvCxnSpPr>
        <p:spPr>
          <a:xfrm>
            <a:off x="10654336" y="3998276"/>
            <a:ext cx="0" cy="15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椭圆 287"/>
          <p:cNvSpPr>
            <a:spLocks noChangeAspect="1"/>
          </p:cNvSpPr>
          <p:nvPr/>
        </p:nvSpPr>
        <p:spPr>
          <a:xfrm>
            <a:off x="9643259" y="329424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93" name="肘形连接符 292"/>
          <p:cNvCxnSpPr/>
          <p:nvPr/>
        </p:nvCxnSpPr>
        <p:spPr>
          <a:xfrm>
            <a:off x="227261" y="3400880"/>
            <a:ext cx="11631918" cy="729977"/>
          </a:xfrm>
          <a:prstGeom prst="bentConnector3">
            <a:avLst>
              <a:gd name="adj1" fmla="val 74123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3" name="文本框 312"/>
          <p:cNvSpPr txBox="1"/>
          <p:nvPr/>
        </p:nvSpPr>
        <p:spPr>
          <a:xfrm>
            <a:off x="10871147" y="6026617"/>
            <a:ext cx="955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定时</a:t>
            </a:r>
            <a:r>
              <a:rPr lang="en-US" altLang="zh-CN" sz="1050" b="1" dirty="0" smtClean="0"/>
              <a:t>/</a:t>
            </a:r>
            <a:r>
              <a:rPr lang="zh-CN" altLang="en-US" sz="1050" b="1" dirty="0" smtClean="0"/>
              <a:t>手动</a:t>
            </a:r>
            <a:endParaRPr lang="zh-CN" altLang="en-US" sz="1050" b="1" dirty="0"/>
          </a:p>
        </p:txBody>
      </p:sp>
      <p:cxnSp>
        <p:nvCxnSpPr>
          <p:cNvPr id="324" name="直接箭头连接符 323"/>
          <p:cNvCxnSpPr>
            <a:stCxn id="37" idx="1"/>
            <a:endCxn id="67" idx="3"/>
          </p:cNvCxnSpPr>
          <p:nvPr/>
        </p:nvCxnSpPr>
        <p:spPr>
          <a:xfrm flipH="1">
            <a:off x="2248861" y="3963147"/>
            <a:ext cx="3107310" cy="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肘形连接符 331"/>
          <p:cNvCxnSpPr>
            <a:stCxn id="37" idx="3"/>
            <a:endCxn id="127" idx="0"/>
          </p:cNvCxnSpPr>
          <p:nvPr/>
        </p:nvCxnSpPr>
        <p:spPr>
          <a:xfrm>
            <a:off x="6374163" y="3963147"/>
            <a:ext cx="1632084" cy="159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127" idx="1"/>
            <a:endCxn id="142" idx="3"/>
          </p:cNvCxnSpPr>
          <p:nvPr/>
        </p:nvCxnSpPr>
        <p:spPr>
          <a:xfrm flipH="1">
            <a:off x="6388210" y="5783197"/>
            <a:ext cx="1109041" cy="1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142" idx="1"/>
            <a:endCxn id="76" idx="3"/>
          </p:cNvCxnSpPr>
          <p:nvPr/>
        </p:nvCxnSpPr>
        <p:spPr>
          <a:xfrm flipH="1" flipV="1">
            <a:off x="4129802" y="5788734"/>
            <a:ext cx="1214853" cy="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>
            <a:stCxn id="76" idx="1"/>
            <a:endCxn id="77" idx="3"/>
          </p:cNvCxnSpPr>
          <p:nvPr/>
        </p:nvCxnSpPr>
        <p:spPr>
          <a:xfrm flipH="1" flipV="1">
            <a:off x="2247618" y="5787890"/>
            <a:ext cx="608235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椭圆 344"/>
          <p:cNvSpPr>
            <a:spLocks noChangeAspect="1"/>
          </p:cNvSpPr>
          <p:nvPr/>
        </p:nvSpPr>
        <p:spPr>
          <a:xfrm>
            <a:off x="10717330" y="6025029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6" name="椭圆 345"/>
          <p:cNvSpPr>
            <a:spLocks noChangeAspect="1"/>
          </p:cNvSpPr>
          <p:nvPr/>
        </p:nvSpPr>
        <p:spPr>
          <a:xfrm>
            <a:off x="10672032" y="4549530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文本框 346"/>
          <p:cNvSpPr txBox="1"/>
          <p:nvPr/>
        </p:nvSpPr>
        <p:spPr>
          <a:xfrm>
            <a:off x="10599690" y="482868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RPM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8" name="椭圆 347"/>
          <p:cNvSpPr>
            <a:spLocks noChangeAspect="1"/>
          </p:cNvSpPr>
          <p:nvPr/>
        </p:nvSpPr>
        <p:spPr>
          <a:xfrm>
            <a:off x="7876848" y="6024906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椭圆 351"/>
          <p:cNvSpPr>
            <a:spLocks noChangeAspect="1"/>
          </p:cNvSpPr>
          <p:nvPr/>
        </p:nvSpPr>
        <p:spPr>
          <a:xfrm>
            <a:off x="6441354" y="5331872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3" name="文本框 352"/>
          <p:cNvSpPr txBox="1"/>
          <p:nvPr/>
        </p:nvSpPr>
        <p:spPr>
          <a:xfrm>
            <a:off x="6510580" y="5483308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入库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9" name="曲线连接符 368"/>
          <p:cNvCxnSpPr>
            <a:stCxn id="11" idx="2"/>
            <a:endCxn id="76" idx="0"/>
          </p:cNvCxnSpPr>
          <p:nvPr/>
        </p:nvCxnSpPr>
        <p:spPr>
          <a:xfrm rot="16200000" flipH="1">
            <a:off x="1800588" y="3851357"/>
            <a:ext cx="3380172" cy="4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椭圆 371"/>
          <p:cNvSpPr>
            <a:spLocks noChangeAspect="1"/>
          </p:cNvSpPr>
          <p:nvPr/>
        </p:nvSpPr>
        <p:spPr>
          <a:xfrm>
            <a:off x="4156635" y="5440887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椭圆 372"/>
          <p:cNvSpPr>
            <a:spLocks noChangeAspect="1"/>
          </p:cNvSpPr>
          <p:nvPr/>
        </p:nvSpPr>
        <p:spPr>
          <a:xfrm>
            <a:off x="1171784" y="5552654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椭圆 373"/>
          <p:cNvSpPr>
            <a:spLocks noChangeAspect="1"/>
          </p:cNvSpPr>
          <p:nvPr/>
        </p:nvSpPr>
        <p:spPr>
          <a:xfrm>
            <a:off x="1760129" y="4633110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7" name="图片 3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47" y="6048284"/>
            <a:ext cx="389238" cy="435714"/>
          </a:xfrm>
          <a:prstGeom prst="rect">
            <a:avLst/>
          </a:prstGeom>
        </p:spPr>
      </p:pic>
      <p:sp>
        <p:nvSpPr>
          <p:cNvPr id="378" name="文本框 377"/>
          <p:cNvSpPr txBox="1"/>
          <p:nvPr/>
        </p:nvSpPr>
        <p:spPr>
          <a:xfrm>
            <a:off x="1699103" y="489985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入库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79" name="图片 3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339" y="6069559"/>
            <a:ext cx="343183" cy="4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1"/>
          <p:cNvSpPr txBox="1">
            <a:spLocks/>
          </p:cNvSpPr>
          <p:nvPr/>
        </p:nvSpPr>
        <p:spPr>
          <a:xfrm>
            <a:off x="152339" y="257125"/>
            <a:ext cx="12346475" cy="52301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99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2799" dirty="0" smtClean="0">
                <a:solidFill>
                  <a:srgbClr val="990000"/>
                </a:solidFill>
              </a:rPr>
              <a:t>openEuler</a:t>
            </a:r>
            <a:r>
              <a:rPr lang="zh-CN" altLang="en-US" sz="2799" dirty="0" smtClean="0">
                <a:solidFill>
                  <a:srgbClr val="990000"/>
                </a:solidFill>
              </a:rPr>
              <a:t>测试分层策略</a:t>
            </a:r>
            <a:endParaRPr lang="zh-CN" altLang="en-US" sz="2799" dirty="0">
              <a:solidFill>
                <a:srgbClr val="990000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762467" y="161117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2818335" y="1827252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2523820" y="154682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762467" y="1390274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2969391" y="1566436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3121064" y="1719621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2578021" y="1307923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31339" y="1852227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3203260" y="1820779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2936043" y="1289847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3649174" y="1245071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3370646" y="124282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3203260" y="1421354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637863" y="1374336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422933" y="138514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3627424" y="157107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512189" y="1798130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3273270" y="154662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3017870" y="1771130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2772448" y="186443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25" name="椭圆 124"/>
          <p:cNvSpPr/>
          <p:nvPr/>
        </p:nvSpPr>
        <p:spPr bwMode="auto">
          <a:xfrm>
            <a:off x="3379762" y="1667742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2924808" y="97842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3176733" y="1253264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2896076" y="1175551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2697336" y="105141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2793065" y="1822523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175880" y="1082203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530398" y="1041090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3374" y="1055823"/>
            <a:ext cx="1334524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zh-CN" sz="1799" dirty="0">
                <a:solidFill>
                  <a:srgbClr val="000000"/>
                </a:solidFill>
              </a:rPr>
              <a:t>upstream</a:t>
            </a:r>
          </a:p>
          <a:p>
            <a:pPr defTabSz="914112"/>
            <a:r>
              <a:rPr lang="en-US" altLang="zh-CN" sz="1799" dirty="0" smtClean="0">
                <a:solidFill>
                  <a:srgbClr val="000000"/>
                </a:solidFill>
              </a:rPr>
              <a:t>10 0000</a:t>
            </a:r>
            <a:r>
              <a:rPr lang="en-US" altLang="zh-CN" sz="1799" dirty="0">
                <a:solidFill>
                  <a:srgbClr val="000000"/>
                </a:solidFill>
              </a:rPr>
              <a:t>+ projects</a:t>
            </a:r>
            <a:endParaRPr lang="zh-CN" altLang="en-US" sz="1799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944" y="1163486"/>
            <a:ext cx="134118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799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者测试</a:t>
            </a:r>
            <a:endParaRPr lang="en-US" altLang="zh-CN" sz="1799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491095" y="2559800"/>
            <a:ext cx="159250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799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1799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/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催熟项目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491701" y="4117626"/>
            <a:ext cx="159190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版本发布测试</a:t>
            </a:r>
            <a:endParaRPr lang="en-US" altLang="zh-CN" sz="1799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/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稳定版本</a:t>
            </a:r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590516" y="5681442"/>
            <a:ext cx="1340784" cy="5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</a:t>
            </a:r>
          </a:p>
          <a:p>
            <a:pPr defTabSz="914112"/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联合生态繁荣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171522" y="5739446"/>
            <a:ext cx="1849121" cy="6313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99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rPr>
              <a:t>IHV/ISV</a:t>
            </a:r>
            <a:r>
              <a:rPr lang="en-US" altLang="zh-CN" sz="1999" dirty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rPr>
              <a:t>/</a:t>
            </a:r>
            <a:r>
              <a:rPr lang="en-US" altLang="zh-CN" sz="1999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rPr>
              <a:t>OSV</a:t>
            </a:r>
            <a:endParaRPr lang="zh-CN" altLang="en-US" sz="1999" dirty="0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cxnSp>
        <p:nvCxnSpPr>
          <p:cNvPr id="166" name="直接连接符 165"/>
          <p:cNvCxnSpPr/>
          <p:nvPr/>
        </p:nvCxnSpPr>
        <p:spPr bwMode="auto">
          <a:xfrm flipV="1">
            <a:off x="491701" y="2116305"/>
            <a:ext cx="11059979" cy="3078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/>
          <p:nvPr/>
        </p:nvCxnSpPr>
        <p:spPr bwMode="auto">
          <a:xfrm flipV="1">
            <a:off x="491701" y="3489260"/>
            <a:ext cx="11059979" cy="117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直接连接符 174"/>
          <p:cNvCxnSpPr/>
          <p:nvPr/>
        </p:nvCxnSpPr>
        <p:spPr bwMode="auto">
          <a:xfrm>
            <a:off x="644041" y="5504313"/>
            <a:ext cx="10907639" cy="4575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4992999" y="1117400"/>
            <a:ext cx="6324664" cy="5204140"/>
            <a:chOff x="3726241" y="1155837"/>
            <a:chExt cx="3936587" cy="5206173"/>
          </a:xfrm>
        </p:grpSpPr>
        <p:sp>
          <p:nvSpPr>
            <p:cNvPr id="179" name="文本框 178"/>
            <p:cNvSpPr txBox="1"/>
            <p:nvPr/>
          </p:nvSpPr>
          <p:spPr>
            <a:xfrm>
              <a:off x="3726241" y="2266139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12"/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门禁测试</a:t>
              </a:r>
              <a:endParaRPr lang="zh-CN" altLang="en-US" sz="1798" dirty="0">
                <a:solidFill>
                  <a:srgbClr val="000000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3870608" y="2540143"/>
              <a:ext cx="869008" cy="801360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License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信息检查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接口变更检查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信息检查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5240856" y="2255965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5330269" y="2583103"/>
              <a:ext cx="853941" cy="706463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/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软件包管理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6767082" y="2711596"/>
              <a:ext cx="774947" cy="500853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/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简化版集成测试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3760969" y="3534080"/>
              <a:ext cx="953779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3859220" y="3877948"/>
              <a:ext cx="869008" cy="53555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开源测试项目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集成服务类测试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特性类测试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212049" y="3533023"/>
              <a:ext cx="1080000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场景化测试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 bwMode="auto">
            <a:xfrm>
              <a:off x="5326321" y="3869252"/>
              <a:ext cx="864519" cy="54417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集成用户场景类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服务类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6709049" y="4572753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195"/>
            <p:cNvSpPr/>
            <p:nvPr/>
          </p:nvSpPr>
          <p:spPr bwMode="auto">
            <a:xfrm>
              <a:off x="6763406" y="4917390"/>
              <a:ext cx="756000" cy="540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扫描类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Fuzz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6664516" y="3532063"/>
              <a:ext cx="953779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补丁测试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198"/>
            <p:cNvSpPr/>
            <p:nvPr/>
          </p:nvSpPr>
          <p:spPr bwMode="auto">
            <a:xfrm>
              <a:off x="6767639" y="3837504"/>
              <a:ext cx="720000" cy="57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问题修复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补丁测试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4013290" y="5550897"/>
              <a:ext cx="953779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南向测试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矩形 201"/>
            <p:cNvSpPr/>
            <p:nvPr/>
          </p:nvSpPr>
          <p:spPr bwMode="auto">
            <a:xfrm>
              <a:off x="3867122" y="5864979"/>
              <a:ext cx="1182666" cy="475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驱动类兼容性测试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加号 204"/>
            <p:cNvSpPr/>
            <p:nvPr/>
          </p:nvSpPr>
          <p:spPr bwMode="auto">
            <a:xfrm>
              <a:off x="5622551" y="5919139"/>
              <a:ext cx="267929" cy="347733"/>
            </a:xfrm>
            <a:prstGeom prst="mathPlu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98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206" name="矩形 205"/>
            <p:cNvSpPr/>
            <p:nvPr/>
          </p:nvSpPr>
          <p:spPr bwMode="auto">
            <a:xfrm>
              <a:off x="3867122" y="4891248"/>
              <a:ext cx="869008" cy="440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用户众测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矩形 206"/>
            <p:cNvSpPr/>
            <p:nvPr/>
          </p:nvSpPr>
          <p:spPr bwMode="auto">
            <a:xfrm>
              <a:off x="5326321" y="4791979"/>
              <a:ext cx="864519" cy="66541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故障注入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稳定压力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348729" y="5611491"/>
              <a:ext cx="953779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北向测试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矩形 208"/>
            <p:cNvSpPr/>
            <p:nvPr/>
          </p:nvSpPr>
          <p:spPr bwMode="auto">
            <a:xfrm>
              <a:off x="6348729" y="5877359"/>
              <a:ext cx="1143932" cy="4846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软件包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兼容性测试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文本框 89"/>
            <p:cNvSpPr txBox="1"/>
            <p:nvPr/>
          </p:nvSpPr>
          <p:spPr>
            <a:xfrm>
              <a:off x="3964126" y="1166745"/>
              <a:ext cx="95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399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构建功能测试</a:t>
              </a:r>
              <a:endParaRPr lang="zh-CN" alt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3993288" y="1503291"/>
              <a:ext cx="775250" cy="368067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编译构建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6644348" y="2255965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文本框 89"/>
            <p:cNvSpPr txBox="1"/>
            <p:nvPr/>
          </p:nvSpPr>
          <p:spPr>
            <a:xfrm>
              <a:off x="5238147" y="1155837"/>
              <a:ext cx="95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3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白盒测试</a:t>
              </a:r>
              <a:endParaRPr lang="zh-CN" alt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5330989" y="1488458"/>
              <a:ext cx="775250" cy="368067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3" name="直接连接符 152"/>
          <p:cNvCxnSpPr/>
          <p:nvPr/>
        </p:nvCxnSpPr>
        <p:spPr bwMode="auto">
          <a:xfrm rot="5400000">
            <a:off x="1884262" y="3697949"/>
            <a:ext cx="561380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直接连接符 153"/>
          <p:cNvCxnSpPr/>
          <p:nvPr/>
        </p:nvCxnSpPr>
        <p:spPr bwMode="auto">
          <a:xfrm rot="5400000">
            <a:off x="8744777" y="3624713"/>
            <a:ext cx="561380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61" y="4150346"/>
            <a:ext cx="1792344" cy="542222"/>
          </a:xfrm>
          <a:prstGeom prst="rect">
            <a:avLst/>
          </a:prstGeom>
        </p:spPr>
      </p:pic>
      <p:sp>
        <p:nvSpPr>
          <p:cNvPr id="156" name="加号 155"/>
          <p:cNvSpPr/>
          <p:nvPr/>
        </p:nvSpPr>
        <p:spPr bwMode="auto">
          <a:xfrm>
            <a:off x="9105614" y="4988346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/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62" name="加号 161"/>
          <p:cNvSpPr/>
          <p:nvPr/>
        </p:nvSpPr>
        <p:spPr bwMode="auto">
          <a:xfrm>
            <a:off x="6847746" y="4970979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65" name="加号 164"/>
          <p:cNvSpPr/>
          <p:nvPr/>
        </p:nvSpPr>
        <p:spPr bwMode="auto">
          <a:xfrm>
            <a:off x="6810993" y="3890693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78" name="加号 177"/>
          <p:cNvSpPr/>
          <p:nvPr/>
        </p:nvSpPr>
        <p:spPr bwMode="auto">
          <a:xfrm>
            <a:off x="9133548" y="3850063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88" name="加号 187"/>
          <p:cNvSpPr/>
          <p:nvPr/>
        </p:nvSpPr>
        <p:spPr bwMode="auto">
          <a:xfrm>
            <a:off x="9105490" y="2726525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217" name="加号 216"/>
          <p:cNvSpPr/>
          <p:nvPr/>
        </p:nvSpPr>
        <p:spPr bwMode="auto">
          <a:xfrm>
            <a:off x="6816291" y="2743418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218" name="加号 217"/>
          <p:cNvSpPr/>
          <p:nvPr/>
        </p:nvSpPr>
        <p:spPr bwMode="auto">
          <a:xfrm>
            <a:off x="6816291" y="1453078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206895" y="4487260"/>
            <a:ext cx="1735167" cy="30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98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DFX</a:t>
            </a:r>
            <a:r>
              <a:rPr lang="zh-CN" altLang="en-US" sz="1398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398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98387" y="1446303"/>
            <a:ext cx="161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endParaRPr lang="en-US" altLang="zh-CN" sz="105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4885116" y="4538131"/>
            <a:ext cx="1735167" cy="30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98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社区众测</a:t>
            </a:r>
            <a:endParaRPr lang="en-US" altLang="zh-CN" sz="1398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文本框 89"/>
          <p:cNvSpPr txBox="1"/>
          <p:nvPr/>
        </p:nvSpPr>
        <p:spPr>
          <a:xfrm>
            <a:off x="9798869" y="1101208"/>
            <a:ext cx="1532975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r>
              <a:rPr lang="zh-CN" altLang="en-US" sz="1399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1799" dirty="0">
              <a:solidFill>
                <a:srgbClr val="000000"/>
              </a:solidFill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9845721" y="1437622"/>
            <a:ext cx="1245545" cy="367923"/>
          </a:xfrm>
          <a:prstGeom prst="rect">
            <a:avLst/>
          </a:prstGeom>
          <a:solidFill>
            <a:srgbClr val="E6A8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加固测试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加号 224"/>
          <p:cNvSpPr/>
          <p:nvPr/>
        </p:nvSpPr>
        <p:spPr bwMode="auto">
          <a:xfrm>
            <a:off x="9131230" y="1453078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16" y="14987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12"/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孵化项目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6" name="图片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39" y="2554499"/>
            <a:ext cx="1792344" cy="5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现状</a:t>
            </a:r>
            <a:r>
              <a:rPr lang="en-US" altLang="zh-CN" b="1" dirty="0" smtClean="0">
                <a:solidFill>
                  <a:srgbClr val="C00000"/>
                </a:solidFill>
              </a:rPr>
              <a:t>-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openEuler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版本测试策略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592340"/>
              </p:ext>
            </p:extLst>
          </p:nvPr>
        </p:nvGraphicFramePr>
        <p:xfrm>
          <a:off x="990243" y="1685741"/>
          <a:ext cx="1021151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546"/>
                <a:gridCol w="1640793"/>
                <a:gridCol w="3298677"/>
                <a:gridCol w="3358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测试子项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LTS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   </a:t>
                      </a:r>
                      <a:r>
                        <a:rPr lang="zh-CN" altLang="en-US" dirty="0" smtClean="0"/>
                        <a:t>开发者测试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上游社区测试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上游社区开发者测试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上游社区开发者测试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构建测试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Make check</a:t>
                      </a:r>
                      <a:r>
                        <a:rPr lang="zh-CN" altLang="en-US" sz="1600" dirty="0" smtClean="0"/>
                        <a:t>检查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Make check</a:t>
                      </a:r>
                      <a:r>
                        <a:rPr lang="zh-CN" altLang="en-US" sz="1600" dirty="0" smtClean="0"/>
                        <a:t>检查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加固测试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开发者加固测试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白盒测试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开发者加固测试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白盒测试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系统集成测试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安装部署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各类安装模式覆盖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各类安装模式覆盖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升级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系统升级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系统升级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安装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卸载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升级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编译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一致性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命令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安装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卸载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升级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编译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一致性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命令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系统功能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服务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用户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网络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存储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文件系统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服务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用户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网络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存储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文件系统</a:t>
                      </a: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组件测试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开源新特性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接口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函数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功能测试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接口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函数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功能测试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虚拟化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虚拟化基本功能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虚拟化基本功能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内核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LTP</a:t>
                      </a:r>
                      <a:r>
                        <a:rPr lang="zh-CN" altLang="en-US" sz="1600" dirty="0" smtClean="0"/>
                        <a:t>等开源测试套件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LTP</a:t>
                      </a:r>
                      <a:r>
                        <a:rPr lang="zh-CN" altLang="en-US" sz="1600" dirty="0" smtClean="0"/>
                        <a:t>等开源测试套件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容器基本功能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容器基本功能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现状</a:t>
            </a:r>
            <a:r>
              <a:rPr lang="en-US" altLang="zh-CN" b="1" dirty="0" smtClean="0">
                <a:solidFill>
                  <a:srgbClr val="C00000"/>
                </a:solidFill>
              </a:rPr>
              <a:t>-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openEuler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版本测试策略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01115"/>
              </p:ext>
            </p:extLst>
          </p:nvPr>
        </p:nvGraphicFramePr>
        <p:xfrm>
          <a:off x="1289800" y="1763566"/>
          <a:ext cx="8963826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1"/>
                <a:gridCol w="1794617"/>
                <a:gridCol w="2592652"/>
                <a:gridCol w="2654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测试子项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创新版本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LTS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   </a:t>
                      </a:r>
                    </a:p>
                    <a:p>
                      <a:pPr algn="ctr"/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     </a:t>
                      </a:r>
                    </a:p>
                    <a:p>
                      <a:pPr algn="ctr"/>
                      <a:endParaRPr lang="en-US" altLang="zh-CN" baseline="0" dirty="0" smtClean="0"/>
                    </a:p>
                    <a:p>
                      <a:pPr algn="ctr"/>
                      <a:r>
                        <a:rPr lang="en-US" altLang="zh-CN" baseline="0" dirty="0" smtClean="0"/>
                        <a:t>   </a:t>
                      </a:r>
                    </a:p>
                    <a:p>
                      <a:pPr algn="ctr"/>
                      <a:r>
                        <a:rPr lang="en-US" altLang="zh-CN" dirty="0" smtClean="0"/>
                        <a:t>DFX</a:t>
                      </a:r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安全扫描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Fuzz</a:t>
                      </a:r>
                      <a:r>
                        <a:rPr lang="zh-CN" altLang="en-US" dirty="0" smtClean="0"/>
                        <a:t>测试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安全扫描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Fuzz</a:t>
                      </a: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</a:t>
                      </a:r>
                      <a:r>
                        <a:rPr lang="en-US" altLang="zh-CN" dirty="0" smtClean="0"/>
                        <a:t>benchmark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</a:t>
                      </a:r>
                      <a:r>
                        <a:rPr lang="en-US" altLang="zh-CN" dirty="0" smtClean="0"/>
                        <a:t>benchmark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应用场景性能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压力稳定性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开源加压工具</a:t>
                      </a:r>
                    </a:p>
                    <a:p>
                      <a:r>
                        <a:rPr lang="en-US" altLang="zh-CN" dirty="0" smtClean="0"/>
                        <a:t>LTP+</a:t>
                      </a:r>
                      <a:r>
                        <a:rPr lang="zh-CN" altLang="en-US" dirty="0" smtClean="0"/>
                        <a:t>业务随机并发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开源加压工具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LTP+</a:t>
                      </a:r>
                      <a:r>
                        <a:rPr lang="zh-CN" altLang="en-US" dirty="0" smtClean="0"/>
                        <a:t>业务随机并发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可靠性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故障注入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生态兼容性验证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集成用户场景测试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服务类测试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社区众测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社区用户众测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社区用户众测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OSV</a:t>
                      </a:r>
                      <a:r>
                        <a:rPr lang="zh-CN" altLang="en-US" dirty="0" smtClean="0"/>
                        <a:t>二次开发测试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40963" y="461590"/>
            <a:ext cx="8208912" cy="871537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开发</a:t>
            </a:r>
            <a:r>
              <a:rPr lang="zh-CN" altLang="en-US" sz="3600" b="1" dirty="0">
                <a:solidFill>
                  <a:srgbClr val="C00000"/>
                </a:solidFill>
              </a:rPr>
              <a:t>者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测试</a:t>
            </a:r>
            <a:endParaRPr lang="zh-CN" altLang="en-US" sz="6000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6012" y="1636914"/>
            <a:ext cx="259206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测试对象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n-ea"/>
              </a:rPr>
              <a:t>-</a:t>
            </a:r>
            <a:r>
              <a:rPr lang="zh-CN" altLang="en-US" sz="1400" dirty="0">
                <a:latin typeface="+mn-ea"/>
              </a:rPr>
              <a:t> 单组件包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测试范围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n-ea"/>
              </a:rPr>
              <a:t>- </a:t>
            </a:r>
            <a:r>
              <a:rPr lang="zh-CN" altLang="en-US" sz="1400" dirty="0">
                <a:latin typeface="+mn-ea"/>
              </a:rPr>
              <a:t>上游</a:t>
            </a:r>
            <a:r>
              <a:rPr lang="zh-CN" altLang="en-US" sz="1400" dirty="0" smtClean="0">
                <a:latin typeface="+mn-ea"/>
              </a:rPr>
              <a:t>社区</a:t>
            </a:r>
            <a:r>
              <a:rPr lang="zh-CN" altLang="en-US" sz="1400" dirty="0">
                <a:latin typeface="+mn-ea"/>
              </a:rPr>
              <a:t>原</a:t>
            </a:r>
            <a:r>
              <a:rPr lang="zh-CN" altLang="en-US" sz="1400" dirty="0" smtClean="0">
                <a:latin typeface="+mn-ea"/>
              </a:rPr>
              <a:t>生测试能力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- </a:t>
            </a:r>
            <a:r>
              <a:rPr lang="zh-CN" altLang="en-US" sz="1400" dirty="0" smtClean="0">
                <a:latin typeface="+mn-ea"/>
              </a:rPr>
              <a:t>新增接口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功能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- </a:t>
            </a:r>
            <a:r>
              <a:rPr lang="zh-CN" altLang="en-US" sz="1400" dirty="0" smtClean="0">
                <a:latin typeface="+mn-ea"/>
              </a:rPr>
              <a:t>白盒测试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- </a:t>
            </a:r>
            <a:r>
              <a:rPr lang="zh-CN" altLang="en-US" sz="1400" dirty="0" smtClean="0">
                <a:latin typeface="+mn-ea"/>
              </a:rPr>
              <a:t>加固测试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责任主体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latin typeface="+mn-ea"/>
              </a:rPr>
              <a:t>Maintainer</a:t>
            </a:r>
            <a:r>
              <a:rPr lang="zh-CN" altLang="en-US" sz="1400" dirty="0">
                <a:latin typeface="+mn-ea"/>
              </a:rPr>
              <a:t>及开发者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依赖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n-ea"/>
              </a:rPr>
              <a:t>- </a:t>
            </a:r>
            <a:r>
              <a:rPr lang="zh-CN" altLang="en-US" sz="1400" dirty="0">
                <a:latin typeface="+mn-ea"/>
              </a:rPr>
              <a:t>原生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新增用例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- </a:t>
            </a:r>
            <a:r>
              <a:rPr lang="zh-CN" altLang="en-US" sz="1400" dirty="0">
                <a:latin typeface="+mn-ea"/>
              </a:rPr>
              <a:t>门禁检查工具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22" y="1036514"/>
            <a:ext cx="6876256" cy="53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89324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212" y="1700867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如何参与并共同构建测试体系？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14824</TotalTime>
  <Words>1273</Words>
  <Application>Microsoft Office PowerPoint</Application>
  <PresentationFormat>宽屏</PresentationFormat>
  <Paragraphs>382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FrutigerNext LT BlackCn</vt:lpstr>
      <vt:lpstr>MS PGothic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openEuler 社区版本 测试能力沟通会  </vt:lpstr>
      <vt:lpstr>openEuler社区测试体系介绍</vt:lpstr>
      <vt:lpstr>现状-openEuler社区版本简介</vt:lpstr>
      <vt:lpstr>PowerPoint 演示文稿</vt:lpstr>
      <vt:lpstr>PowerPoint 演示文稿</vt:lpstr>
      <vt:lpstr>现状-openEuler版本测试策略</vt:lpstr>
      <vt:lpstr>现状-openEuler版本测试策略</vt:lpstr>
      <vt:lpstr>开发者测试</vt:lpstr>
      <vt:lpstr>如何参与并共同构建测试体系？</vt:lpstr>
      <vt:lpstr>PowerPoint 演示文稿</vt:lpstr>
      <vt:lpstr>PowerPoint 演示文稿</vt:lpstr>
      <vt:lpstr>PowerPoint 演示文稿</vt:lpstr>
      <vt:lpstr>规划-社区测试能力建设及运营规划</vt:lpstr>
      <vt:lpstr>规划-测试开放日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liyongqiang (H)</dc:creator>
  <cp:lastModifiedBy>liyongqiang (H)</cp:lastModifiedBy>
  <cp:revision>98</cp:revision>
  <dcterms:created xsi:type="dcterms:W3CDTF">2020-06-30T02:55:14Z</dcterms:created>
  <dcterms:modified xsi:type="dcterms:W3CDTF">2020-07-13T03:34:40Z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(2)eVmNGzjrEDpDbRDuYQ07bKrqOXx56J+s0l9pL+jhg9ONOpEBmlVlpjNIUBg78Xyy6AiOMTRO
edctpVQLU0ay8RpVx0hn/khy97TRuMxA9lxtQkaJoJvWH/HQ3JKMfL20LnZBfF4Qv37wz/iL
2fLK7JvM0AtMu6kfE9i+O8xAWRROlAxVvaUeZJdo8M6gFoTHy2MQ3yAS9DW4h0R5ciR3Q+dZ
pvrXK7po/h/tuiFUSp</vt:lpwstr>
  </property>
  <property fmtid="{D5CDD505-2E9C-101B-9397-08002B2CF9AE}" pid="3" name="_2015_ms_pID_7253431">
    <vt:lpwstr>Ncltce+HyLAFUUG5K4hkX/SzHSxQVwnEbbRwTUyOPXwDurbByXIavE
K/nW/7stNaCSw27dY0HCWbFx9bBg90tyDZbqh+ZqcZWUQfGgtk7nAH58kd5oVwKw4WJ77Wo7
q6deF6E9qUIwyoEGP8t8gmuTM/g75+7BROhHK+q0YFlV2BFAGI78hB0+aJuD8MlKYPZEdcQw
N1QdySisxyMnrqpp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1592806591</vt:lpwstr>
  </property>
</Properties>
</file>